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686" r:id="rId2"/>
    <p:sldId id="375" r:id="rId3"/>
    <p:sldId id="389" r:id="rId4"/>
    <p:sldId id="390" r:id="rId5"/>
    <p:sldId id="338" r:id="rId6"/>
    <p:sldId id="391" r:id="rId7"/>
    <p:sldId id="392" r:id="rId8"/>
    <p:sldId id="393" r:id="rId9"/>
    <p:sldId id="394" r:id="rId10"/>
    <p:sldId id="341" r:id="rId11"/>
    <p:sldId id="377" r:id="rId12"/>
    <p:sldId id="378" r:id="rId13"/>
    <p:sldId id="379" r:id="rId14"/>
    <p:sldId id="697" r:id="rId15"/>
    <p:sldId id="698" r:id="rId16"/>
    <p:sldId id="699" r:id="rId17"/>
    <p:sldId id="385" r:id="rId18"/>
    <p:sldId id="349" r:id="rId19"/>
    <p:sldId id="386" r:id="rId20"/>
    <p:sldId id="387" r:id="rId21"/>
    <p:sldId id="388" r:id="rId22"/>
    <p:sldId id="350" r:id="rId23"/>
    <p:sldId id="353" r:id="rId24"/>
    <p:sldId id="355" r:id="rId25"/>
    <p:sldId id="356" r:id="rId26"/>
    <p:sldId id="357" r:id="rId27"/>
    <p:sldId id="700" r:id="rId28"/>
    <p:sldId id="359" r:id="rId29"/>
    <p:sldId id="361" r:id="rId30"/>
    <p:sldId id="360" r:id="rId31"/>
    <p:sldId id="373" r:id="rId32"/>
    <p:sldId id="362" r:id="rId33"/>
    <p:sldId id="363" r:id="rId34"/>
    <p:sldId id="364" r:id="rId35"/>
    <p:sldId id="366" r:id="rId36"/>
    <p:sldId id="365" r:id="rId37"/>
    <p:sldId id="367" r:id="rId38"/>
    <p:sldId id="439" r:id="rId39"/>
    <p:sldId id="440" r:id="rId40"/>
    <p:sldId id="441" r:id="rId41"/>
    <p:sldId id="442" r:id="rId42"/>
    <p:sldId id="702" r:id="rId43"/>
    <p:sldId id="703" r:id="rId44"/>
    <p:sldId id="427" r:id="rId45"/>
    <p:sldId id="438" r:id="rId46"/>
    <p:sldId id="430" r:id="rId47"/>
    <p:sldId id="704" r:id="rId48"/>
    <p:sldId id="335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62"/>
    <p:restoredTop sz="94664"/>
  </p:normalViewPr>
  <p:slideViewPr>
    <p:cSldViewPr snapToGrid="0" snapToObjects="1">
      <p:cViewPr varScale="1">
        <p:scale>
          <a:sx n="95" d="100"/>
          <a:sy n="95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4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12700" dir="2700000" algn="tl" rotWithShape="0">
                    <a:prstClr val="black">
                      <a:alpha val="60000"/>
                    </a:prstClr>
                  </a:outerShdw>
                </a:effectLst>
                <a:latin typeface="Gill Sans MT" panose="020B0502020104020203" pitchFamily="34" charset="77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>
                <a:solidFill>
                  <a:schemeClr val="bg1"/>
                </a:solidFill>
                <a:latin typeface="Gill Sans MT" panose="020B0502020104020203" pitchFamily="34" charset="77"/>
              </a:defRPr>
            </a:lvl1pPr>
          </a:lstStyle>
          <a:p>
            <a:fld id="{2A553F14-5A1D-874E-8885-2717A35CF00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799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Concurrency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Linked List</a:t>
            </a:r>
          </a:p>
        </p:txBody>
      </p:sp>
      <p:sp>
        <p:nvSpPr>
          <p:cNvPr id="17" name="Shape 366"/>
          <p:cNvSpPr/>
          <p:nvPr/>
        </p:nvSpPr>
        <p:spPr>
          <a:xfrm>
            <a:off x="4702755" y="4156007"/>
            <a:ext cx="1336905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l"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dirty="0"/>
              <a:t>[orphan node]</a:t>
            </a:r>
          </a:p>
        </p:txBody>
      </p:sp>
      <p:sp>
        <p:nvSpPr>
          <p:cNvPr id="18" name="Shape 340">
            <a:extLst>
              <a:ext uri="{FF2B5EF4-FFF2-40B4-BE49-F238E27FC236}">
                <a16:creationId xmlns:a16="http://schemas.microsoft.com/office/drawing/2014/main" id="{0A846F73-7922-8441-A61E-9836349354BE}"/>
              </a:ext>
            </a:extLst>
          </p:cNvPr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9" name="Shape 341">
            <a:extLst>
              <a:ext uri="{FF2B5EF4-FFF2-40B4-BE49-F238E27FC236}">
                <a16:creationId xmlns:a16="http://schemas.microsoft.com/office/drawing/2014/main" id="{00AA5C31-D46C-6149-8A9A-11F624749F15}"/>
              </a:ext>
            </a:extLst>
          </p:cNvPr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Shape 342">
            <a:extLst>
              <a:ext uri="{FF2B5EF4-FFF2-40B4-BE49-F238E27FC236}">
                <a16:creationId xmlns:a16="http://schemas.microsoft.com/office/drawing/2014/main" id="{29A1C9E0-BB15-D94D-A182-F78B8CBF7D48}"/>
              </a:ext>
            </a:extLst>
          </p:cNvPr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21" name="Shape 343">
            <a:extLst>
              <a:ext uri="{FF2B5EF4-FFF2-40B4-BE49-F238E27FC236}">
                <a16:creationId xmlns:a16="http://schemas.microsoft.com/office/drawing/2014/main" id="{1AA4EAB1-0207-9549-8B69-00601F475127}"/>
              </a:ext>
            </a:extLst>
          </p:cNvPr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22" name="Shape 344">
            <a:extLst>
              <a:ext uri="{FF2B5EF4-FFF2-40B4-BE49-F238E27FC236}">
                <a16:creationId xmlns:a16="http://schemas.microsoft.com/office/drawing/2014/main" id="{9FAF019C-7C51-3C45-BAC6-0CD504124302}"/>
              </a:ext>
            </a:extLst>
          </p:cNvPr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23" name="Shape 345">
            <a:extLst>
              <a:ext uri="{FF2B5EF4-FFF2-40B4-BE49-F238E27FC236}">
                <a16:creationId xmlns:a16="http://schemas.microsoft.com/office/drawing/2014/main" id="{BD4196B0-AF13-294F-918B-58180B1DDE9C}"/>
              </a:ext>
            </a:extLst>
          </p:cNvPr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" name="Shape 346">
            <a:extLst>
              <a:ext uri="{FF2B5EF4-FFF2-40B4-BE49-F238E27FC236}">
                <a16:creationId xmlns:a16="http://schemas.microsoft.com/office/drawing/2014/main" id="{6576028B-DF3B-0B4B-855E-DD8D85EEACC0}"/>
              </a:ext>
            </a:extLst>
          </p:cNvPr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5" name="Shape 347">
            <a:extLst>
              <a:ext uri="{FF2B5EF4-FFF2-40B4-BE49-F238E27FC236}">
                <a16:creationId xmlns:a16="http://schemas.microsoft.com/office/drawing/2014/main" id="{E046FB8C-65BF-7B4F-8304-F33D86FA60CF}"/>
              </a:ext>
            </a:extLst>
          </p:cNvPr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6" name="Shape 348">
            <a:extLst>
              <a:ext uri="{FF2B5EF4-FFF2-40B4-BE49-F238E27FC236}">
                <a16:creationId xmlns:a16="http://schemas.microsoft.com/office/drawing/2014/main" id="{DE1E6323-9B99-7E44-A5E2-5DD15178AB38}"/>
              </a:ext>
            </a:extLst>
          </p:cNvPr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7" name="Shape 350">
            <a:extLst>
              <a:ext uri="{FF2B5EF4-FFF2-40B4-BE49-F238E27FC236}">
                <a16:creationId xmlns:a16="http://schemas.microsoft.com/office/drawing/2014/main" id="{88E610AF-2A1E-1B4C-8689-342215137172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8" name="Shape 351">
            <a:extLst>
              <a:ext uri="{FF2B5EF4-FFF2-40B4-BE49-F238E27FC236}">
                <a16:creationId xmlns:a16="http://schemas.microsoft.com/office/drawing/2014/main" id="{453A64D7-BE4B-E245-A52E-CCDEC90B6EBF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Shape 339">
            <a:extLst>
              <a:ext uri="{FF2B5EF4-FFF2-40B4-BE49-F238E27FC236}">
                <a16:creationId xmlns:a16="http://schemas.microsoft.com/office/drawing/2014/main" id="{AD63C5F1-33E1-D549-AFD3-B0AF67ECFF0E}"/>
              </a:ext>
            </a:extLst>
          </p:cNvPr>
          <p:cNvSpPr/>
          <p:nvPr/>
        </p:nvSpPr>
        <p:spPr>
          <a:xfrm>
            <a:off x="2633774" y="1807663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0" name="Shape 349">
            <a:extLst>
              <a:ext uri="{FF2B5EF4-FFF2-40B4-BE49-F238E27FC236}">
                <a16:creationId xmlns:a16="http://schemas.microsoft.com/office/drawing/2014/main" id="{B162D59C-D7FF-6745-8F53-3DD94ED16912}"/>
              </a:ext>
            </a:extLst>
          </p:cNvPr>
          <p:cNvSpPr/>
          <p:nvPr/>
        </p:nvSpPr>
        <p:spPr>
          <a:xfrm>
            <a:off x="3423652" y="2038463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1811997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15E9F5-C447-CC4F-9CFB-8C3426251B2A}"/>
              </a:ext>
            </a:extLst>
          </p:cNvPr>
          <p:cNvSpPr/>
          <p:nvPr/>
        </p:nvSpPr>
        <p:spPr>
          <a:xfrm>
            <a:off x="1353774" y="1218173"/>
            <a:ext cx="4594651" cy="566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*new =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malloc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sizeof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));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assert(new);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new-&gt;key = key;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new-&gt;next = L-&gt;head;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new;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</a:p>
          <a:p>
            <a:pPr algn="l"/>
            <a:endParaRPr lang="en-US" sz="1898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List_Lookup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*L,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*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L-&gt;head;</a:t>
            </a:r>
            <a:b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</a:b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while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) {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if (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-&gt;key == key) 				return 1;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	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= </a:t>
            </a:r>
            <a:r>
              <a:rPr lang="en-US" sz="1898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tmp</a:t>
            </a:r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-&gt;next;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	}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      return 0; </a:t>
            </a:r>
          </a:p>
          <a:p>
            <a:pPr algn="l"/>
            <a:r>
              <a:rPr lang="en-US" sz="1898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E0BB8E-0E68-C342-A139-8AF512B6267C}"/>
              </a:ext>
            </a:extLst>
          </p:cNvPr>
          <p:cNvSpPr/>
          <p:nvPr/>
        </p:nvSpPr>
        <p:spPr>
          <a:xfrm>
            <a:off x="6162757" y="133481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994606-78F3-574F-A8C5-06E1C19B3CA2}"/>
              </a:ext>
            </a:extLst>
          </p:cNvPr>
          <p:cNvSpPr txBox="1"/>
          <p:nvPr/>
        </p:nvSpPr>
        <p:spPr>
          <a:xfrm>
            <a:off x="6942453" y="5380590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</p:spTree>
    <p:extLst>
      <p:ext uri="{BB962C8B-B14F-4D97-AF65-F5344CB8AC3E}">
        <p14:creationId xmlns:p14="http://schemas.microsoft.com/office/powerpoint/2010/main" val="3951059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Locking 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5A512C-8BED-7A40-9F4B-F95B6456838A}"/>
              </a:ext>
            </a:extLst>
          </p:cNvPr>
          <p:cNvSpPr/>
          <p:nvPr/>
        </p:nvSpPr>
        <p:spPr>
          <a:xfrm>
            <a:off x="1779921" y="1579206"/>
            <a:ext cx="6288242" cy="372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50620-B209-5B49-95E8-C9EBAFB36205}"/>
              </a:ext>
            </a:extLst>
          </p:cNvPr>
          <p:cNvSpPr txBox="1"/>
          <p:nvPr/>
        </p:nvSpPr>
        <p:spPr>
          <a:xfrm>
            <a:off x="1672220" y="5312198"/>
            <a:ext cx="2279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add locks?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273488-5453-314E-96F1-E9BA09B58931}"/>
              </a:ext>
            </a:extLst>
          </p:cNvPr>
          <p:cNvSpPr/>
          <p:nvPr/>
        </p:nvSpPr>
        <p:spPr>
          <a:xfrm>
            <a:off x="5995534" y="1579206"/>
            <a:ext cx="6288242" cy="433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int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key;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*next;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Typedef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struct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__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node_t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*head;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;</a:t>
            </a:r>
          </a:p>
          <a:p>
            <a:pPr algn="l"/>
            <a:endParaRPr lang="en-US" sz="1969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List_Init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(</a:t>
            </a:r>
            <a:r>
              <a:rPr lang="en-US" sz="1969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list_t</a:t>
            </a:r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 *L) {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	L-&gt;head = NULL;</a:t>
            </a:r>
          </a:p>
          <a:p>
            <a:pPr algn="l"/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	</a:t>
            </a:r>
            <a:r>
              <a:rPr lang="en-US" sz="1969" dirty="0" err="1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pthread_mutex_init</a:t>
            </a:r>
            <a:r>
              <a:rPr lang="en-US" sz="1969" dirty="0">
                <a:solidFill>
                  <a:srgbClr val="0070C0"/>
                </a:solidFill>
                <a:latin typeface="Gill Sans MT" panose="020B0502020104020203" pitchFamily="34" charset="77"/>
                <a:ea typeface="Courier" charset="0"/>
                <a:cs typeface="Courier" charset="0"/>
              </a:rPr>
              <a:t>(&amp;L-&gt;lock, NULL);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  <a:ea typeface="Courier" charset="0"/>
                <a:cs typeface="Courier" charset="0"/>
              </a:rPr>
              <a:t>}</a:t>
            </a:r>
            <a:endParaRPr lang="en-US" sz="5062" dirty="0">
              <a:latin typeface="Gill Sans MT" panose="020B0502020104020203" pitchFamily="34" charset="77"/>
              <a:ea typeface="Courier" charset="0"/>
              <a:cs typeface="Courier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535EB-1294-9343-95D8-FB5CE65AA5C3}"/>
              </a:ext>
            </a:extLst>
          </p:cNvPr>
          <p:cNvSpPr/>
          <p:nvPr/>
        </p:nvSpPr>
        <p:spPr>
          <a:xfrm>
            <a:off x="1672220" y="6286072"/>
            <a:ext cx="2021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One lock per list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C9C913-9E66-FC44-B3A2-136EBE345B72}"/>
              </a:ext>
            </a:extLst>
          </p:cNvPr>
          <p:cNvSpPr/>
          <p:nvPr/>
        </p:nvSpPr>
        <p:spPr>
          <a:xfrm>
            <a:off x="1672221" y="5766650"/>
            <a:ext cx="25751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err="1">
                <a:latin typeface="Gill Sans MT" panose="020B0502020104020203" pitchFamily="34" charset="77"/>
                <a:ea typeface="Courier" charset="0"/>
                <a:cs typeface="Courier" charset="0"/>
              </a:rPr>
              <a:t>pthread_mutex_t</a:t>
            </a:r>
            <a:r>
              <a:rPr lang="en-US" sz="2000" dirty="0">
                <a:latin typeface="Gill Sans MT" panose="020B0502020104020203" pitchFamily="34" charset="77"/>
                <a:ea typeface="Courier" charset="0"/>
                <a:cs typeface="Courier" charset="0"/>
              </a:rPr>
              <a:t> lock;</a:t>
            </a:r>
          </a:p>
        </p:txBody>
      </p:sp>
    </p:spTree>
    <p:extLst>
      <p:ext uri="{BB962C8B-B14F-4D97-AF65-F5344CB8AC3E}">
        <p14:creationId xmlns:p14="http://schemas.microsoft.com/office/powerpoint/2010/main" val="2327963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Consider everything critical section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48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</p:cNvCxnSpPr>
          <p:nvPr/>
        </p:nvCxnSpPr>
        <p:spPr>
          <a:xfrm flipV="1">
            <a:off x="6180353" y="1779484"/>
            <a:ext cx="1189813" cy="191322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/>
          <p:nvPr/>
        </p:nvCxnSpPr>
        <p:spPr>
          <a:xfrm>
            <a:off x="6329692" y="3447900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82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064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3">
            <a:extLst>
              <a:ext uri="{FF2B5EF4-FFF2-40B4-BE49-F238E27FC236}">
                <a16:creationId xmlns:a16="http://schemas.microsoft.com/office/drawing/2014/main" id="{A74BBBD4-D484-D642-BBE0-0396964C6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35" y="164651"/>
            <a:ext cx="8324852" cy="1283167"/>
          </a:xfrm>
        </p:spPr>
        <p:txBody>
          <a:bodyPr>
            <a:normAutofit fontScale="90000"/>
          </a:bodyPr>
          <a:lstStyle/>
          <a:p>
            <a:r>
              <a:rPr lang="en-US" dirty="0"/>
              <a:t>Locking Linked Lists : Approach #3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2639B9-A238-6545-B8F4-8F4A0319EA5D}"/>
              </a:ext>
            </a:extLst>
          </p:cNvPr>
          <p:cNvSpPr/>
          <p:nvPr/>
        </p:nvSpPr>
        <p:spPr>
          <a:xfrm>
            <a:off x="6619014" y="1176902"/>
            <a:ext cx="4594651" cy="5698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>
                <a:latin typeface="Gill Sans MT" panose="020B0502020104020203" pitchFamily="34" charset="77"/>
              </a:rPr>
              <a:t>Void </a:t>
            </a:r>
            <a:r>
              <a:rPr lang="en-US" sz="1969" dirty="0" err="1">
                <a:latin typeface="Gill Sans MT" panose="020B0502020104020203" pitchFamily="34" charset="77"/>
              </a:rPr>
              <a:t>List_Insert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*new = malloc(</a:t>
            </a:r>
            <a:r>
              <a:rPr lang="en-US" sz="1969" dirty="0" err="1">
                <a:latin typeface="Gill Sans MT" panose="020B0502020104020203" pitchFamily="34" charset="77"/>
              </a:rPr>
              <a:t>sizeof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</a:t>
            </a:r>
          </a:p>
          <a:p>
            <a:pPr algn="l">
              <a:lnSpc>
                <a:spcPct val="150000"/>
              </a:lnSpc>
            </a:pP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</a:t>
            </a:r>
            <a:r>
              <a:rPr lang="en-US" sz="1969" dirty="0" err="1">
                <a:latin typeface="Gill Sans MT" panose="020B0502020104020203" pitchFamily="34" charset="77"/>
              </a:rPr>
              <a:t>List_Lookup</a:t>
            </a:r>
            <a:r>
              <a:rPr lang="en-US" sz="1969" dirty="0">
                <a:latin typeface="Gill Sans MT" panose="020B0502020104020203" pitchFamily="34" charset="77"/>
              </a:rPr>
              <a:t>(</a:t>
            </a:r>
            <a:r>
              <a:rPr lang="en-US" sz="1969" dirty="0" err="1">
                <a:latin typeface="Gill Sans MT" panose="020B0502020104020203" pitchFamily="34" charset="77"/>
              </a:rPr>
              <a:t>list_t</a:t>
            </a:r>
            <a:r>
              <a:rPr lang="en-US" sz="1969" dirty="0">
                <a:latin typeface="Gill Sans MT" panose="020B0502020104020203" pitchFamily="34" charset="77"/>
              </a:rPr>
              <a:t> *L, </a:t>
            </a:r>
            <a:r>
              <a:rPr lang="en-US" sz="1969" dirty="0" err="1">
                <a:latin typeface="Gill Sans MT" panose="020B0502020104020203" pitchFamily="34" charset="77"/>
              </a:rPr>
              <a:t>int</a:t>
            </a:r>
            <a:r>
              <a:rPr lang="en-US" sz="1969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</a:t>
            </a:r>
            <a:r>
              <a:rPr lang="en-US" sz="1969" dirty="0" err="1">
                <a:latin typeface="Gill Sans MT" panose="020B0502020104020203" pitchFamily="34" charset="77"/>
              </a:rPr>
              <a:t>node_t</a:t>
            </a:r>
            <a:r>
              <a:rPr lang="en-US" sz="1969" dirty="0">
                <a:latin typeface="Gill Sans MT" panose="020B0502020104020203" pitchFamily="34" charset="77"/>
              </a:rPr>
              <a:t> *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L-&gt;head;</a:t>
            </a:r>
            <a:br>
              <a:rPr lang="en-US" sz="1969" dirty="0">
                <a:latin typeface="Gill Sans MT" panose="020B0502020104020203" pitchFamily="34" charset="77"/>
              </a:rPr>
            </a:br>
            <a:r>
              <a:rPr lang="en-US" sz="1969" dirty="0">
                <a:latin typeface="Gill Sans MT" panose="020B0502020104020203" pitchFamily="34" charset="77"/>
              </a:rPr>
              <a:t>	while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if (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-&gt;key == key) 						return 1;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	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 = </a:t>
            </a:r>
            <a:r>
              <a:rPr lang="en-US" sz="1969" dirty="0" err="1">
                <a:latin typeface="Gill Sans MT" panose="020B0502020104020203" pitchFamily="34" charset="77"/>
              </a:rPr>
              <a:t>tmp</a:t>
            </a:r>
            <a:r>
              <a:rPr lang="en-US" sz="1969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      return 0; </a:t>
            </a:r>
          </a:p>
          <a:p>
            <a:pPr algn="l"/>
            <a:r>
              <a:rPr lang="en-US" sz="1969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80AC5D-EE4F-4F47-96F2-F64C1ABF08F0}"/>
              </a:ext>
            </a:extLst>
          </p:cNvPr>
          <p:cNvSpPr txBox="1"/>
          <p:nvPr/>
        </p:nvSpPr>
        <p:spPr>
          <a:xfrm>
            <a:off x="927122" y="1408645"/>
            <a:ext cx="538568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5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critical section be smaller?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7526-1A35-EA4F-A2A2-EC91B6007040}"/>
              </a:ext>
            </a:extLst>
          </p:cNvPr>
          <p:cNvSpPr txBox="1"/>
          <p:nvPr/>
        </p:nvSpPr>
        <p:spPr>
          <a:xfrm>
            <a:off x="2212582" y="1779483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AB623B-DFE3-BB4B-AC7A-CE4D77D6FE84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168537" y="1998774"/>
            <a:ext cx="1349863" cy="786497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BD6117-2693-EE4D-96BA-141C2A7256FB}"/>
              </a:ext>
            </a:extLst>
          </p:cNvPr>
          <p:cNvSpPr txBox="1"/>
          <p:nvPr/>
        </p:nvSpPr>
        <p:spPr>
          <a:xfrm>
            <a:off x="2068312" y="3220675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BC2D28-91D5-1242-AAF5-4B97F09ACD17}"/>
              </a:ext>
            </a:extLst>
          </p:cNvPr>
          <p:cNvCxnSpPr>
            <a:cxnSpLocks/>
          </p:cNvCxnSpPr>
          <p:nvPr/>
        </p:nvCxnSpPr>
        <p:spPr>
          <a:xfrm flipV="1">
            <a:off x="6329692" y="3327400"/>
            <a:ext cx="1188708" cy="12050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778D9D3-4DC1-FA42-867F-987E0128A8EE}"/>
              </a:ext>
            </a:extLst>
          </p:cNvPr>
          <p:cNvSpPr txBox="1"/>
          <p:nvPr/>
        </p:nvSpPr>
        <p:spPr>
          <a:xfrm>
            <a:off x="2146760" y="3885929"/>
            <a:ext cx="395595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9F7356-ED25-4C42-92B0-C8E6C7B10835}"/>
              </a:ext>
            </a:extLst>
          </p:cNvPr>
          <p:cNvSpPr txBox="1"/>
          <p:nvPr/>
        </p:nvSpPr>
        <p:spPr>
          <a:xfrm>
            <a:off x="1998541" y="5613183"/>
            <a:ext cx="42444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>
                <a:solidFill>
                  <a:srgbClr val="0070C0"/>
                </a:solidFill>
                <a:latin typeface="Gill Sans MT" panose="020B0502020104020203" pitchFamily="34" charset="77"/>
              </a:rPr>
              <a:t>Pthread_mutex_unlock</a:t>
            </a:r>
            <a:r>
              <a:rPr lang="en-US" sz="2250" dirty="0">
                <a:solidFill>
                  <a:srgbClr val="0070C0"/>
                </a:solidFill>
                <a:latin typeface="Gill Sans MT" panose="020B0502020104020203" pitchFamily="34" charset="77"/>
              </a:rPr>
              <a:t>(&amp;L-&gt;lock);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3A5E9C2-9D47-954A-8F64-6EDBE0ED1553}"/>
              </a:ext>
            </a:extLst>
          </p:cNvPr>
          <p:cNvCxnSpPr/>
          <p:nvPr/>
        </p:nvCxnSpPr>
        <p:spPr>
          <a:xfrm>
            <a:off x="6482912" y="5928348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3FCAA7-E875-AC45-A612-537D52359CA7}"/>
              </a:ext>
            </a:extLst>
          </p:cNvPr>
          <p:cNvCxnSpPr/>
          <p:nvPr/>
        </p:nvCxnSpPr>
        <p:spPr>
          <a:xfrm>
            <a:off x="6245158" y="4072729"/>
            <a:ext cx="887254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42991D-8711-93DB-011F-5687B58FB504}"/>
              </a:ext>
            </a:extLst>
          </p:cNvPr>
          <p:cNvSpPr txBox="1"/>
          <p:nvPr/>
        </p:nvSpPr>
        <p:spPr>
          <a:xfrm>
            <a:off x="1887471" y="4473471"/>
            <a:ext cx="4801314" cy="1054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If no </a:t>
            </a:r>
            <a:r>
              <a:rPr lang="en-US" sz="2250" dirty="0" err="1">
                <a:latin typeface="Arial" panose="020B0604020202020204" pitchFamily="34" charset="0"/>
                <a:cs typeface="Arial" panose="020B0604020202020204" pitchFamily="34" charset="0"/>
              </a:rPr>
              <a:t>List_Delete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(), locks not needed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(Any non-head element cannot change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inserted)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E13BEB-AF2A-5680-B488-1DE59D973A36}"/>
              </a:ext>
            </a:extLst>
          </p:cNvPr>
          <p:cNvCxnSpPr>
            <a:cxnSpLocks/>
            <a:stCxn id="17" idx="1"/>
            <a:endCxn id="17" idx="3"/>
          </p:cNvCxnSpPr>
          <p:nvPr/>
        </p:nvCxnSpPr>
        <p:spPr>
          <a:xfrm>
            <a:off x="2146760" y="4105220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7B58D37-138E-5A6B-FEE3-7CB8015FA781}"/>
              </a:ext>
            </a:extLst>
          </p:cNvPr>
          <p:cNvCxnSpPr>
            <a:cxnSpLocks/>
          </p:cNvCxnSpPr>
          <p:nvPr/>
        </p:nvCxnSpPr>
        <p:spPr>
          <a:xfrm>
            <a:off x="2068312" y="5893368"/>
            <a:ext cx="395595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46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12"/>
          <p:cNvSpPr>
            <a:spLocks noChangeArrowheads="1"/>
          </p:cNvSpPr>
          <p:nvPr/>
        </p:nvSpPr>
        <p:spPr bwMode="auto">
          <a:xfrm>
            <a:off x="8459932" y="2119314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3600">
              <a:latin typeface="Marker Felt" charset="0"/>
            </a:endParaRP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435100" y="1524000"/>
            <a:ext cx="9486900" cy="2133600"/>
          </a:xfrm>
          <a:noFill/>
          <a:ln/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Build higher-level synchronization primitives in OS</a:t>
            </a:r>
          </a:p>
          <a:p>
            <a:pPr marL="914353" lvl="1" indent="-457177"/>
            <a:r>
              <a:rPr lang="en-US" altLang="en-US" sz="2000" dirty="0"/>
              <a:t>Operations that ensure correct ordering of instructions across threads</a:t>
            </a:r>
          </a:p>
          <a:p>
            <a:pPr marL="0" indent="0">
              <a:buNone/>
            </a:pPr>
            <a:r>
              <a:rPr lang="en-US" altLang="en-US" sz="2400" dirty="0"/>
              <a:t>Motivation: Build them once and get them right</a:t>
            </a:r>
          </a:p>
        </p:txBody>
      </p:sp>
      <p:sp>
        <p:nvSpPr>
          <p:cNvPr id="6162" name="Rectangle 18"/>
          <p:cNvSpPr>
            <a:spLocks noChangeArrowheads="1"/>
          </p:cNvSpPr>
          <p:nvPr/>
        </p:nvSpPr>
        <p:spPr bwMode="auto">
          <a:xfrm>
            <a:off x="3429000" y="3962401"/>
            <a:ext cx="5486400" cy="1219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3" name="Rectangle 19"/>
          <p:cNvSpPr>
            <a:spLocks noChangeArrowheads="1"/>
          </p:cNvSpPr>
          <p:nvPr/>
        </p:nvSpPr>
        <p:spPr bwMode="auto">
          <a:xfrm>
            <a:off x="3429000" y="5257800"/>
            <a:ext cx="5486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600">
              <a:solidFill>
                <a:schemeClr val="bg1"/>
              </a:solidFill>
            </a:endParaRPr>
          </a:p>
        </p:txBody>
      </p:sp>
      <p:sp>
        <p:nvSpPr>
          <p:cNvPr id="6165" name="Text Box 21"/>
          <p:cNvSpPr txBox="1">
            <a:spLocks noChangeArrowheads="1"/>
          </p:cNvSpPr>
          <p:nvPr/>
        </p:nvSpPr>
        <p:spPr bwMode="auto">
          <a:xfrm>
            <a:off x="3376481" y="3871915"/>
            <a:ext cx="1897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Monitors</a:t>
            </a:r>
          </a:p>
        </p:txBody>
      </p:sp>
      <p:sp>
        <p:nvSpPr>
          <p:cNvPr id="6166" name="Text Box 22"/>
          <p:cNvSpPr txBox="1">
            <a:spLocks noChangeArrowheads="1"/>
          </p:cNvSpPr>
          <p:nvPr/>
        </p:nvSpPr>
        <p:spPr bwMode="auto">
          <a:xfrm>
            <a:off x="6489825" y="4038602"/>
            <a:ext cx="25077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Semaphores</a:t>
            </a:r>
          </a:p>
        </p:txBody>
      </p:sp>
      <p:sp>
        <p:nvSpPr>
          <p:cNvPr id="6167" name="Text Box 23"/>
          <p:cNvSpPr txBox="1">
            <a:spLocks noChangeArrowheads="1"/>
          </p:cNvSpPr>
          <p:nvPr/>
        </p:nvSpPr>
        <p:spPr bwMode="auto">
          <a:xfrm>
            <a:off x="4331406" y="4648201"/>
            <a:ext cx="381700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Condition Variables</a:t>
            </a:r>
          </a:p>
        </p:txBody>
      </p:sp>
      <p:sp>
        <p:nvSpPr>
          <p:cNvPr id="6168" name="Text Box 24"/>
          <p:cNvSpPr txBox="1">
            <a:spLocks noChangeArrowheads="1"/>
          </p:cNvSpPr>
          <p:nvPr/>
        </p:nvSpPr>
        <p:spPr bwMode="auto">
          <a:xfrm>
            <a:off x="5029200" y="4191001"/>
            <a:ext cx="1654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>
                <a:solidFill>
                  <a:schemeClr val="bg1"/>
                </a:solidFill>
              </a:rPr>
              <a:t>Locks</a:t>
            </a:r>
          </a:p>
        </p:txBody>
      </p:sp>
      <p:sp>
        <p:nvSpPr>
          <p:cNvPr id="6170" name="Text Box 26"/>
          <p:cNvSpPr txBox="1">
            <a:spLocks noChangeArrowheads="1"/>
          </p:cNvSpPr>
          <p:nvPr/>
        </p:nvSpPr>
        <p:spPr bwMode="auto">
          <a:xfrm>
            <a:off x="3354466" y="5167314"/>
            <a:ext cx="12666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Loads</a:t>
            </a: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5130394" y="5410202"/>
            <a:ext cx="135389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Stores</a:t>
            </a:r>
          </a:p>
        </p:txBody>
      </p:sp>
      <p:sp>
        <p:nvSpPr>
          <p:cNvPr id="6172" name="Text Box 28"/>
          <p:cNvSpPr txBox="1">
            <a:spLocks noChangeArrowheads="1"/>
          </p:cNvSpPr>
          <p:nvPr/>
        </p:nvSpPr>
        <p:spPr bwMode="auto">
          <a:xfrm>
            <a:off x="6803512" y="5243515"/>
            <a:ext cx="183351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Test&amp;Set</a:t>
            </a:r>
          </a:p>
        </p:txBody>
      </p:sp>
      <p:sp>
        <p:nvSpPr>
          <p:cNvPr id="6173" name="Text Box 29"/>
          <p:cNvSpPr txBox="1">
            <a:spLocks noChangeArrowheads="1"/>
          </p:cNvSpPr>
          <p:nvPr/>
        </p:nvSpPr>
        <p:spPr bwMode="auto">
          <a:xfrm>
            <a:off x="3632689" y="5853114"/>
            <a:ext cx="35284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600">
                <a:solidFill>
                  <a:schemeClr val="bg1"/>
                </a:solidFill>
              </a:rPr>
              <a:t>Disable Interrupts</a:t>
            </a:r>
          </a:p>
        </p:txBody>
      </p:sp>
    </p:spTree>
    <p:extLst>
      <p:ext uri="{BB962C8B-B14F-4D97-AF65-F5344CB8AC3E}">
        <p14:creationId xmlns:p14="http://schemas.microsoft.com/office/powerpoint/2010/main" val="1739669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Shape 3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Lock </a:t>
            </a:r>
            <a:r>
              <a:rPr lang="en-US" sz="4556" dirty="0"/>
              <a:t>Implementation </a:t>
            </a:r>
            <a:r>
              <a:rPr sz="4556" dirty="0"/>
              <a:t>Goals</a:t>
            </a:r>
          </a:p>
        </p:txBody>
      </p:sp>
      <p:sp>
        <p:nvSpPr>
          <p:cNvPr id="398" name="Shape 398"/>
          <p:cNvSpPr>
            <a:spLocks noGrp="1"/>
          </p:cNvSpPr>
          <p:nvPr>
            <p:ph type="body" idx="4294967295"/>
          </p:nvPr>
        </p:nvSpPr>
        <p:spPr>
          <a:xfrm>
            <a:off x="1422400" y="1466280"/>
            <a:ext cx="9766300" cy="5026595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Correctness 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Mutual exclusion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Only one thread in critical section at a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Progress (deadlock-free)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If several simultaneous requests, must allow one to proceed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Bounded (starvation-free)</a:t>
            </a:r>
          </a:p>
          <a:p>
            <a:pPr lvl="2">
              <a:lnSpc>
                <a:spcPct val="90000"/>
              </a:lnSpc>
            </a:pPr>
            <a:r>
              <a:rPr lang="en-US" altLang="en-US" sz="2400" dirty="0"/>
              <a:t>Must eventually allow each waiting thread to enter</a:t>
            </a:r>
            <a:endParaRPr sz="2400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Fairness</a:t>
            </a:r>
            <a:endParaRPr lang="en-US" sz="2400" dirty="0"/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Each thread waits for same amount of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400" dirty="0"/>
              <a:t>Performance</a:t>
            </a:r>
            <a:r>
              <a:rPr lang="en-US" sz="2400" dirty="0"/>
              <a:t> 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lang="en-US" dirty="0"/>
              <a:t>CPU is not used unnecessarily (e.g., spinning)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34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Synchronization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1591945" y="1477962"/>
            <a:ext cx="9008109" cy="50149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To implement, need </a:t>
            </a:r>
            <a:r>
              <a:rPr lang="en-US" altLang="en-US" sz="2400" dirty="0">
                <a:solidFill>
                  <a:srgbClr val="C00000"/>
                </a:solidFill>
              </a:rPr>
              <a:t>atomic operations </a:t>
            </a:r>
            <a:r>
              <a:rPr lang="en-US" altLang="en-US" sz="2400" dirty="0"/>
              <a:t>(with hardware support)</a:t>
            </a:r>
          </a:p>
          <a:p>
            <a:pPr marL="0" indent="0">
              <a:buNone/>
            </a:pPr>
            <a:r>
              <a:rPr lang="en-US" altLang="en-US" sz="2400" b="1" dirty="0"/>
              <a:t>Atomic operation</a:t>
            </a:r>
            <a:r>
              <a:rPr lang="en-US" altLang="en-US" sz="2400" dirty="0"/>
              <a:t>: No other instructions can be interleaved</a:t>
            </a:r>
          </a:p>
          <a:p>
            <a:pPr marL="0" indent="0">
              <a:buNone/>
            </a:pPr>
            <a:r>
              <a:rPr lang="en-US" altLang="en-US" sz="2400" dirty="0"/>
              <a:t>Examples of atomic operations</a:t>
            </a:r>
          </a:p>
          <a:p>
            <a:pPr lvl="1"/>
            <a:r>
              <a:rPr lang="en-US" altLang="en-US" sz="2000" dirty="0"/>
              <a:t>Code “between” interrupts on uniprocessors</a:t>
            </a:r>
          </a:p>
          <a:p>
            <a:pPr lvl="2"/>
            <a:r>
              <a:rPr lang="en-US" altLang="en-US" sz="1800" dirty="0"/>
              <a:t>Disable timer interrupts, don’t do any I/O</a:t>
            </a:r>
          </a:p>
          <a:p>
            <a:pPr lvl="1"/>
            <a:r>
              <a:rPr lang="en-US" altLang="en-US" sz="2000" dirty="0"/>
              <a:t>Loads and stores of words (aligned, hardware-native load/store size)</a:t>
            </a:r>
          </a:p>
          <a:p>
            <a:pPr lvl="2"/>
            <a:r>
              <a:rPr lang="en-US" altLang="en-US" sz="1800" dirty="0"/>
              <a:t>Load r1, B</a:t>
            </a:r>
          </a:p>
          <a:p>
            <a:pPr lvl="2"/>
            <a:r>
              <a:rPr lang="en-US" altLang="en-US" sz="1800" dirty="0"/>
              <a:t>Store r1, A</a:t>
            </a:r>
          </a:p>
          <a:p>
            <a:pPr lvl="1"/>
            <a:r>
              <a:rPr lang="en-US" altLang="en-US" sz="2000" b="1" dirty="0"/>
              <a:t>Special hardware instructions</a:t>
            </a:r>
          </a:p>
          <a:p>
            <a:pPr lvl="2"/>
            <a:r>
              <a:rPr lang="en-US" altLang="en-US" sz="1800" b="1" dirty="0" err="1"/>
              <a:t>Test&amp;Set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Compare&amp;Swap</a:t>
            </a:r>
            <a:endParaRPr lang="en-US" altLang="en-US" sz="1800" b="1" dirty="0"/>
          </a:p>
          <a:p>
            <a:pPr lvl="2"/>
            <a:r>
              <a:rPr lang="en-US" altLang="en-US" sz="1800" b="1" dirty="0" err="1"/>
              <a:t>Fetch&amp;Add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656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892" y="1828801"/>
            <a:ext cx="8551069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multi-threaded applications that do more than increment shared balance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Multi-threaded application with shared linked-list</a:t>
            </a:r>
          </a:p>
          <a:p>
            <a:pPr lvl="1"/>
            <a:r>
              <a:rPr lang="en-US" sz="2800" dirty="0"/>
              <a:t>All concurrent:</a:t>
            </a:r>
          </a:p>
          <a:p>
            <a:pPr lvl="2"/>
            <a:r>
              <a:rPr lang="en-US" sz="2800" dirty="0"/>
              <a:t>Thread A inserting element a</a:t>
            </a:r>
          </a:p>
          <a:p>
            <a:pPr lvl="2"/>
            <a:r>
              <a:rPr lang="en-US" sz="2800" dirty="0"/>
              <a:t>Thread B inserting element b</a:t>
            </a:r>
          </a:p>
          <a:p>
            <a:pPr lvl="2"/>
            <a:r>
              <a:rPr lang="en-US" sz="2800" dirty="0"/>
              <a:t>Thread C looking up element c</a:t>
            </a:r>
          </a:p>
        </p:txBody>
      </p:sp>
    </p:spTree>
    <p:extLst>
      <p:ext uri="{BB962C8B-B14F-4D97-AF65-F5344CB8AC3E}">
        <p14:creationId xmlns:p14="http://schemas.microsoft.com/office/powerpoint/2010/main" val="20909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 with Interrupts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>
          <a:xfrm>
            <a:off x="1901377" y="1607344"/>
            <a:ext cx="7985575" cy="50037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Turn off interrupts for critical sections</a:t>
            </a:r>
          </a:p>
          <a:p>
            <a:pPr marL="282560" lvl="1" indent="0">
              <a:buNone/>
            </a:pPr>
            <a:r>
              <a:rPr lang="en-US" altLang="en-US" sz="2000" dirty="0"/>
              <a:t>Prevent dispatcher from running another thread</a:t>
            </a:r>
          </a:p>
          <a:p>
            <a:pPr marL="282560" lvl="1" indent="0">
              <a:buNone/>
            </a:pPr>
            <a:r>
              <a:rPr lang="en-US" altLang="en-US" sz="2000" dirty="0"/>
              <a:t>Code between interrupts executes atomically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</a:rPr>
              <a:t>void lock(</a:t>
            </a:r>
            <a:r>
              <a:rPr lang="en-US" altLang="en-US" sz="2000" dirty="0" err="1">
                <a:latin typeface="Courier" pitchFamily="2" charset="0"/>
              </a:rPr>
              <a:t>lock_t</a:t>
            </a:r>
            <a:r>
              <a:rPr lang="en-US" altLang="en-US" sz="2000" dirty="0">
                <a:latin typeface="Courier" pitchFamily="2" charset="0"/>
              </a:rPr>
              <a:t> *l) {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	</a:t>
            </a:r>
            <a:r>
              <a:rPr lang="en-US" altLang="en-US" sz="2000" dirty="0" err="1">
                <a:latin typeface="Courier" pitchFamily="2" charset="0"/>
              </a:rPr>
              <a:t>disableInterrupts</a:t>
            </a:r>
            <a:r>
              <a:rPr lang="en-US" altLang="en-US" sz="2000" dirty="0">
                <a:latin typeface="Courier" pitchFamily="2" charset="0"/>
              </a:rPr>
              <a:t>();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altLang="en-US" sz="2000" dirty="0">
                <a:latin typeface="Courier" pitchFamily="2" charset="0"/>
              </a:rPr>
              <a:t>void unlock(</a:t>
            </a:r>
            <a:r>
              <a:rPr lang="en-US" altLang="en-US" sz="2000" dirty="0" err="1">
                <a:latin typeface="Courier" pitchFamily="2" charset="0"/>
              </a:rPr>
              <a:t>lock_t</a:t>
            </a:r>
            <a:r>
              <a:rPr lang="en-US" altLang="en-US" sz="2000" dirty="0">
                <a:latin typeface="Courier" pitchFamily="2" charset="0"/>
              </a:rPr>
              <a:t> *l) {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	</a:t>
            </a:r>
            <a:r>
              <a:rPr lang="en-US" altLang="en-US" sz="2000" dirty="0" err="1">
                <a:latin typeface="Courier" pitchFamily="2" charset="0"/>
              </a:rPr>
              <a:t>enableInterrupts</a:t>
            </a:r>
            <a:r>
              <a:rPr lang="en-US" altLang="en-US" sz="2000" dirty="0">
                <a:latin typeface="Courier" pitchFamily="2" charset="0"/>
              </a:rPr>
              <a:t>();</a:t>
            </a:r>
            <a:br>
              <a:rPr lang="en-US" altLang="en-US" sz="2000" dirty="0">
                <a:latin typeface="Courier" pitchFamily="2" charset="0"/>
              </a:rPr>
            </a:br>
            <a:r>
              <a:rPr lang="en-US" altLang="en-US" sz="2000" dirty="0"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/>
              <a:t>Disadvantages??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0A2212-8AC4-44AE-0377-5443988DD508}"/>
              </a:ext>
            </a:extLst>
          </p:cNvPr>
          <p:cNvSpPr txBox="1"/>
          <p:nvPr/>
        </p:nvSpPr>
        <p:spPr>
          <a:xfrm>
            <a:off x="6252882" y="2932907"/>
            <a:ext cx="57528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Don’t want to allow user-space code disable interrupts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What if process crashes or runs away with the processor without yielding?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Stopping interrupts for too long is bad (can’t perform other useful work)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Only works on uniprocessors</a:t>
            </a:r>
          </a:p>
        </p:txBody>
      </p:sp>
    </p:spTree>
    <p:extLst>
      <p:ext uri="{BB962C8B-B14F-4D97-AF65-F5344CB8AC3E}">
        <p14:creationId xmlns:p14="http://schemas.microsoft.com/office/powerpoint/2010/main" val="8203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LOCKS: w/ </a:t>
            </a:r>
            <a:r>
              <a:rPr lang="en-US" altLang="en-US" dirty="0" err="1"/>
              <a:t>Load+Store</a:t>
            </a:r>
            <a:endParaRPr lang="en-US" altLang="en-US" dirty="0"/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509506"/>
            <a:ext cx="9829800" cy="5171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400" dirty="0"/>
              <a:t>Code uses a single </a:t>
            </a:r>
            <a:r>
              <a:rPr lang="en-US" altLang="en-US" sz="2400" b="1" dirty="0"/>
              <a:t>shared</a:t>
            </a:r>
            <a:r>
              <a:rPr lang="en-US" altLang="en-US" sz="2400" dirty="0"/>
              <a:t> lock variable</a:t>
            </a:r>
            <a:endParaRPr lang="en-US" altLang="en-US" sz="2400" dirty="0">
              <a:latin typeface="Courier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Boolean flag = false; // shared variable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lock(Boolean *flag)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while (*flag) /* wait */ 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*flag = true;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	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Void unlock(Boolean *flag) {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	*flag = false;</a:t>
            </a:r>
          </a:p>
          <a:p>
            <a:pPr marL="0" indent="0">
              <a:buNone/>
            </a:pPr>
            <a:r>
              <a:rPr lang="en-US" altLang="en-US" sz="2400" dirty="0">
                <a:latin typeface="Courier" charset="0"/>
              </a:rPr>
              <a:t>}</a:t>
            </a:r>
          </a:p>
          <a:p>
            <a:pPr marL="0" indent="0"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Does this work?</a:t>
            </a:r>
          </a:p>
          <a:p>
            <a:pPr marL="0" indent="0">
              <a:buNone/>
            </a:pPr>
            <a:r>
              <a:rPr lang="en-US" altLang="en-US" sz="2400" dirty="0"/>
              <a:t>Can you produce an example schedule that fails with 2 threads?</a:t>
            </a:r>
          </a:p>
        </p:txBody>
      </p:sp>
    </p:spTree>
    <p:extLst>
      <p:ext uri="{BB962C8B-B14F-4D97-AF65-F5344CB8AC3E}">
        <p14:creationId xmlns:p14="http://schemas.microsoft.com/office/powerpoint/2010/main" val="158462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Race Condition with LOAD and STORE</a:t>
            </a:r>
            <a:endParaRPr sz="4556" dirty="0"/>
          </a:p>
        </p:txBody>
      </p:sp>
      <p:sp>
        <p:nvSpPr>
          <p:cNvPr id="321" name="Shape 321"/>
          <p:cNvSpPr>
            <a:spLocks noGrp="1"/>
          </p:cNvSpPr>
          <p:nvPr>
            <p:ph type="body" idx="4294967295"/>
          </p:nvPr>
        </p:nvSpPr>
        <p:spPr>
          <a:xfrm>
            <a:off x="2051968" y="1603996"/>
            <a:ext cx="8616032" cy="4864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latin typeface="Courier" charset="0"/>
                <a:ea typeface="Courier" charset="0"/>
                <a:cs typeface="Courier" charset="0"/>
              </a:rPr>
              <a:t>*flag == 0 initially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latin typeface="Courier" charset="0"/>
              <a:ea typeface="Courier" charset="0"/>
              <a:cs typeface="Courier" charset="0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1								</a:t>
            </a:r>
            <a:r>
              <a:rPr lang="en-US"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  </a:t>
            </a:r>
            <a:r>
              <a:rPr sz="2672" u="sng" dirty="0">
                <a:latin typeface="Courier" charset="0"/>
                <a:ea typeface="Courier" charset="0"/>
                <a:cs typeface="Courier" charset="0"/>
                <a:sym typeface="Helvetica"/>
              </a:rPr>
              <a:t>Thread 2    			 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== 1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);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while(*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== 1)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;</a:t>
            </a:r>
            <a:endParaRPr sz="2672" dirty="0">
              <a:latin typeface="Courier" charset="0"/>
              <a:ea typeface="Courier" charset="0"/>
              <a:cs typeface="Courier" charset="0"/>
              <a:sym typeface="Helvetica"/>
            </a:endParaRP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										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		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 1</a:t>
            </a:r>
          </a:p>
          <a:p>
            <a:pPr marL="0" indent="0" defTabSz="321457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*</a:t>
            </a:r>
            <a:r>
              <a:rPr lang="en-US" sz="2672" dirty="0">
                <a:latin typeface="Courier" charset="0"/>
                <a:ea typeface="Courier" charset="0"/>
                <a:cs typeface="Courier" charset="0"/>
                <a:sym typeface="Helvetica"/>
              </a:rPr>
              <a:t>flag</a:t>
            </a:r>
            <a:r>
              <a:rPr sz="2672" dirty="0">
                <a:latin typeface="Courier" charset="0"/>
                <a:ea typeface="Courier" charset="0"/>
                <a:cs typeface="Courier" charset="0"/>
                <a:sym typeface="Helvetica"/>
              </a:rPr>
              <a:t> = 1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97387" y="5254004"/>
            <a:ext cx="8597225" cy="139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Both threads grab lock!</a:t>
            </a:r>
          </a:p>
          <a:p>
            <a:r>
              <a:rPr lang="en-US" sz="2812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 Testing lock and setting lock are not atomic</a:t>
            </a:r>
          </a:p>
          <a:p>
            <a:r>
              <a:rPr lang="en-US" sz="2812" dirty="0">
                <a:latin typeface="Arial" panose="020B0604020202020204" pitchFamily="34" charset="0"/>
                <a:cs typeface="Arial" panose="020B0604020202020204" pitchFamily="34" charset="0"/>
              </a:rPr>
              <a:t>Next solutions: Build on hardware atomic instructions</a:t>
            </a:r>
          </a:p>
        </p:txBody>
      </p:sp>
    </p:spTree>
    <p:extLst>
      <p:ext uri="{BB962C8B-B14F-4D97-AF65-F5344CB8AC3E}">
        <p14:creationId xmlns:p14="http://schemas.microsoft.com/office/powerpoint/2010/main" val="38282806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/>
          </p:cNvSpPr>
          <p:nvPr>
            <p:ph type="title"/>
          </p:nvPr>
        </p:nvSpPr>
        <p:spPr>
          <a:xfrm>
            <a:off x="1089212" y="103095"/>
            <a:ext cx="10313894" cy="1430579"/>
          </a:xfrm>
          <a:prstGeom prst="rect">
            <a:avLst/>
          </a:prstGeom>
        </p:spPr>
        <p:txBody>
          <a:bodyPr>
            <a:normAutofit/>
          </a:bodyPr>
          <a:lstStyle>
            <a:lvl1pPr defTabSz="356362">
              <a:defRPr sz="48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400" dirty="0" err="1"/>
              <a:t>xchg</a:t>
            </a:r>
            <a:r>
              <a:rPr sz="4400" dirty="0"/>
              <a:t>: atomic exchange, or test-and-set</a:t>
            </a:r>
          </a:p>
        </p:txBody>
      </p:sp>
      <p:sp>
        <p:nvSpPr>
          <p:cNvPr id="268" name="Shape 268"/>
          <p:cNvSpPr>
            <a:spLocks noGrp="1"/>
          </p:cNvSpPr>
          <p:nvPr>
            <p:ph type="body" idx="4294967295"/>
          </p:nvPr>
        </p:nvSpPr>
        <p:spPr>
          <a:xfrm>
            <a:off x="1523999" y="1533674"/>
            <a:ext cx="8171329" cy="30573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sz="1828" dirty="0">
                <a:latin typeface="Menlo"/>
                <a:ea typeface="Menlo"/>
                <a:cs typeface="Menlo"/>
                <a:sym typeface="Menlo"/>
              </a:rPr>
              <a:t>// xchg(int *addr, int newval)    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return what 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wa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s pointed to by addr              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sz="1828" dirty="0">
                <a:latin typeface="Menlo"/>
                <a:ea typeface="Menlo"/>
                <a:cs typeface="Menlo"/>
                <a:sym typeface="Menlo"/>
              </a:rPr>
              <a:t>// at the same time,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atomically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 store newval into addr  </a:t>
            </a:r>
            <a:endParaRPr lang="en-US" sz="1828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1457"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,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) {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old = 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*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 = </a:t>
            </a:r>
            <a:r>
              <a:rPr lang="en-US" sz="1828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	return old;</a:t>
            </a:r>
            <a:br>
              <a:rPr lang="en-US" sz="1828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828" dirty="0">
                <a:latin typeface="Menlo"/>
                <a:ea typeface="Menlo"/>
                <a:cs typeface="Menlo"/>
                <a:sym typeface="Menlo"/>
              </a:rPr>
              <a:t>}</a:t>
            </a:r>
            <a:r>
              <a:rPr sz="1828" dirty="0">
                <a:latin typeface="Menlo"/>
                <a:ea typeface="Menlo"/>
                <a:cs typeface="Menlo"/>
                <a:sym typeface="Menlo"/>
              </a:rPr>
              <a:t>            </a:t>
            </a:r>
            <a:r>
              <a:rPr sz="1828" dirty="0">
                <a:solidFill>
                  <a:srgbClr val="D7391E"/>
                </a:solidFill>
                <a:latin typeface="Menlo"/>
                <a:ea typeface="Menlo"/>
                <a:cs typeface="Menlo"/>
                <a:sym typeface="Menlo"/>
              </a:rPr>
              <a:t>                                          </a:t>
            </a:r>
            <a:endParaRPr sz="1828" dirty="0">
              <a:latin typeface="Menlo"/>
              <a:ea typeface="Menlo"/>
              <a:cs typeface="Menlo"/>
              <a:sym typeface="Menl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0" y="3914517"/>
            <a:ext cx="8363872" cy="2819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static inline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br>
              <a:rPr lang="en-US" sz="1969" dirty="0">
                <a:latin typeface="Menlo"/>
                <a:ea typeface="Menlo"/>
                <a:cs typeface="Menlo"/>
                <a:sym typeface="Menlo"/>
              </a:rPr>
            </a:b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(volatile unsigned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*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unsigned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 err="1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{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uint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</a:t>
            </a:r>
            <a:r>
              <a:rPr lang="en-US" sz="1969" dirty="0">
                <a:solidFill>
                  <a:srgbClr val="CE7924"/>
                </a:solidFill>
                <a:latin typeface="Menlo"/>
                <a:ea typeface="Menlo"/>
                <a:cs typeface="Menlo"/>
                <a:sym typeface="Menlo"/>
              </a:rPr>
              <a:t>result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</a:t>
            </a:r>
            <a:r>
              <a:rPr lang="en-US" sz="1969" dirty="0" err="1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asm</a:t>
            </a:r>
            <a:r>
              <a:rPr lang="en-US" sz="1969" dirty="0">
                <a:solidFill>
                  <a:srgbClr val="C00000"/>
                </a:solidFill>
                <a:latin typeface="Menlo"/>
                <a:ea typeface="Menlo"/>
                <a:cs typeface="Menlo"/>
                <a:sym typeface="Menlo"/>
              </a:rPr>
              <a:t> volatile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"lock; </a:t>
            </a:r>
            <a:r>
              <a:rPr lang="en-US" sz="1969" dirty="0" err="1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xchgl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 %0, %1"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"+m"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),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"=a"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(result) :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            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"1"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(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: </a:t>
            </a:r>
            <a:r>
              <a:rPr lang="en-US" sz="1969" dirty="0">
                <a:solidFill>
                  <a:srgbClr val="AF3782"/>
                </a:solidFill>
                <a:latin typeface="Menlo"/>
                <a:ea typeface="Menlo"/>
                <a:cs typeface="Menlo"/>
                <a:sym typeface="Menlo"/>
              </a:rPr>
              <a:t>"cc"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    return result;</a:t>
            </a:r>
          </a:p>
          <a:p>
            <a:pPr defTabSz="321457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7628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470841"/>
            <a:ext cx="8631079" cy="545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lock(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????;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// hint: spin-wait (do nothing)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18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void unlock(</a:t>
            </a:r>
            <a:r>
              <a:rPr lang="en-US" sz="218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	lock-&gt;flag = ??; </a:t>
            </a:r>
          </a:p>
          <a:p>
            <a:pPr algn="l"/>
            <a:r>
              <a:rPr lang="en-US" sz="2180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19783" y="2321229"/>
            <a:ext cx="5427076" cy="6983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69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Use</a:t>
            </a:r>
          </a:p>
          <a:p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lang="en-US" sz="1969" dirty="0" err="1">
                <a:solidFill>
                  <a:srgbClr val="0070C0"/>
                </a:solidFill>
                <a:latin typeface="Menlo"/>
                <a:ea typeface="Menlo"/>
                <a:cs typeface="Menlo"/>
                <a:sym typeface="Menlo"/>
              </a:rPr>
              <a:t>xchg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(int *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addr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, int </a:t>
            </a:r>
            <a:r>
              <a:rPr lang="en-US" sz="1969" dirty="0" err="1">
                <a:latin typeface="Menlo"/>
                <a:ea typeface="Menlo"/>
                <a:cs typeface="Menlo"/>
                <a:sym typeface="Menlo"/>
              </a:rPr>
              <a:t>newval</a:t>
            </a:r>
            <a:r>
              <a:rPr lang="en-US" sz="1969" dirty="0">
                <a:latin typeface="Menlo"/>
                <a:ea typeface="Menlo"/>
                <a:cs typeface="Menlo"/>
                <a:sym typeface="Menlo"/>
              </a:rPr>
              <a:t>) </a:t>
            </a:r>
            <a:endParaRPr lang="en-US" sz="1969" dirty="0"/>
          </a:p>
        </p:txBody>
      </p:sp>
    </p:spTree>
    <p:extLst>
      <p:ext uri="{BB962C8B-B14F-4D97-AF65-F5344CB8AC3E}">
        <p14:creationId xmlns:p14="http://schemas.microsoft.com/office/powerpoint/2010/main" val="87561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implementation with XCHG</a:t>
            </a:r>
          </a:p>
        </p:txBody>
      </p:sp>
      <p:sp>
        <p:nvSpPr>
          <p:cNvPr id="3" name="Rectangle 2"/>
          <p:cNvSpPr/>
          <p:nvPr/>
        </p:nvSpPr>
        <p:spPr>
          <a:xfrm>
            <a:off x="1779667" y="1345921"/>
            <a:ext cx="863107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typedef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struct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__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int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flag;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;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lock-&gt;flag = 0;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acquire(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while(</a:t>
            </a:r>
            <a:r>
              <a:rPr lang="en-US" sz="2250" dirty="0" err="1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xchg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(&amp;lock-&gt;flag, 1) == 1) ;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// spin-wait (do nothing)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  <a:p>
            <a:pPr algn="l"/>
            <a:endParaRPr lang="en-US" sz="2250" dirty="0">
              <a:latin typeface="Courier" charset="0"/>
              <a:ea typeface="Courier" charset="0"/>
              <a:cs typeface="Courier" charset="0"/>
            </a:endParaRP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void release(</a:t>
            </a:r>
            <a:r>
              <a:rPr lang="en-US" sz="2250" dirty="0" err="1">
                <a:latin typeface="Courier" charset="0"/>
                <a:ea typeface="Courier" charset="0"/>
                <a:cs typeface="Courier" charset="0"/>
              </a:rPr>
              <a:t>lock_t</a:t>
            </a:r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 *lock) { 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	lock-&gt;flag = 0; </a:t>
            </a:r>
            <a:r>
              <a:rPr lang="en-US" sz="2250" dirty="0">
                <a:solidFill>
                  <a:srgbClr val="C00000"/>
                </a:solidFill>
                <a:latin typeface="Courier" charset="0"/>
                <a:ea typeface="Courier" charset="0"/>
                <a:cs typeface="Courier" charset="0"/>
              </a:rPr>
              <a:t>// no atomics here</a:t>
            </a:r>
          </a:p>
          <a:p>
            <a:pPr algn="l"/>
            <a:r>
              <a:rPr lang="en-US" sz="2250" dirty="0">
                <a:latin typeface="Courier" charset="0"/>
                <a:ea typeface="Courier" charset="0"/>
                <a:cs typeface="Courier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687788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atomic HW: Compare and Swap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9213" y="4141708"/>
            <a:ext cx="102645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Menlo" charset="0"/>
              </a:rPr>
              <a:t>void lock(</a:t>
            </a:r>
            <a:r>
              <a:rPr lang="en-US" sz="2800" dirty="0" err="1">
                <a:latin typeface="Menlo" charset="0"/>
              </a:rPr>
              <a:t>lock_t</a:t>
            </a:r>
            <a:r>
              <a:rPr lang="en-US" sz="2800" dirty="0">
                <a:latin typeface="Menlo" charset="0"/>
              </a:rPr>
              <a:t> *lock) { </a:t>
            </a:r>
          </a:p>
          <a:p>
            <a:pPr algn="l"/>
            <a:r>
              <a:rPr lang="en-US" sz="2800" dirty="0">
                <a:latin typeface="Menlo" charset="0"/>
              </a:rPr>
              <a:t>     ??;</a:t>
            </a:r>
            <a:endParaRPr lang="en-US" sz="2800" dirty="0"/>
          </a:p>
          <a:p>
            <a:pPr algn="l"/>
            <a:r>
              <a:rPr lang="en-US" sz="2800" dirty="0">
                <a:latin typeface="Menlo" charset="0"/>
              </a:rPr>
              <a:t>	// use </a:t>
            </a:r>
            <a:r>
              <a:rPr lang="en-US" sz="2800" dirty="0" err="1">
                <a:latin typeface="Menlo" charset="0"/>
              </a:rPr>
              <a:t>CompareAndSwap</a:t>
            </a:r>
            <a:r>
              <a:rPr lang="en-US" sz="2800" dirty="0">
                <a:latin typeface="Menlo" charset="0"/>
              </a:rPr>
              <a:t>(&amp;lock-&gt;flag, ?, ?)</a:t>
            </a:r>
          </a:p>
          <a:p>
            <a:pPr algn="l"/>
            <a:r>
              <a:rPr lang="en-US" sz="2800" dirty="0">
                <a:latin typeface="Menlo" charset="0"/>
              </a:rPr>
              <a:t>	// hint: spin-wait (do nothing) </a:t>
            </a:r>
          </a:p>
          <a:p>
            <a:pPr algn="l"/>
            <a:r>
              <a:rPr lang="en-US" sz="2800" dirty="0">
                <a:latin typeface="Menlo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0B43E-F207-D58D-252A-E75707F0977B}"/>
              </a:ext>
            </a:extLst>
          </p:cNvPr>
          <p:cNvSpPr/>
          <p:nvPr/>
        </p:nvSpPr>
        <p:spPr>
          <a:xfrm>
            <a:off x="963706" y="1562130"/>
            <a:ext cx="10264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Menlo" charset="0"/>
              </a:rPr>
              <a:t>int </a:t>
            </a:r>
            <a:r>
              <a:rPr lang="en-US" sz="2400" dirty="0" err="1">
                <a:latin typeface="Menlo" charset="0"/>
              </a:rPr>
              <a:t>CompareAndSwap</a:t>
            </a:r>
            <a:r>
              <a:rPr lang="en-US" sz="2400" dirty="0">
                <a:latin typeface="Menlo" charset="0"/>
              </a:rPr>
              <a:t>(int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, int expected, int new) {</a:t>
            </a:r>
          </a:p>
          <a:p>
            <a:pPr algn="l"/>
            <a:r>
              <a:rPr lang="en-US" sz="2400" dirty="0">
                <a:latin typeface="Menlo" charset="0"/>
              </a:rPr>
              <a:t>  int actual =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; </a:t>
            </a:r>
          </a:p>
          <a:p>
            <a:pPr algn="l"/>
            <a:r>
              <a:rPr lang="en-US" sz="2400" dirty="0">
                <a:latin typeface="Menlo" charset="0"/>
              </a:rPr>
              <a:t>  if (actual == expected) </a:t>
            </a:r>
          </a:p>
          <a:p>
            <a:pPr algn="l"/>
            <a:r>
              <a:rPr lang="en-US" sz="2400" dirty="0">
                <a:latin typeface="Menlo" charset="0"/>
              </a:rPr>
              <a:t>   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 = new; </a:t>
            </a:r>
          </a:p>
          <a:p>
            <a:pPr algn="l"/>
            <a:r>
              <a:rPr lang="en-US" sz="2400" dirty="0">
                <a:latin typeface="Menlo" charset="0"/>
              </a:rPr>
              <a:t>  return actual; </a:t>
            </a:r>
          </a:p>
          <a:p>
            <a:pPr algn="l"/>
            <a:r>
              <a:rPr lang="en-US" sz="2400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835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atomic HW: Compare and Swap</a:t>
            </a:r>
          </a:p>
        </p:txBody>
      </p:sp>
      <p:sp>
        <p:nvSpPr>
          <p:cNvPr id="4" name="Rectangle 3"/>
          <p:cNvSpPr/>
          <p:nvPr/>
        </p:nvSpPr>
        <p:spPr>
          <a:xfrm>
            <a:off x="1089213" y="4141708"/>
            <a:ext cx="1026458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Menlo" charset="0"/>
              </a:rPr>
              <a:t>void lock(</a:t>
            </a:r>
            <a:r>
              <a:rPr lang="en-US" sz="2800" dirty="0" err="1">
                <a:latin typeface="Menlo" charset="0"/>
              </a:rPr>
              <a:t>lock_t</a:t>
            </a:r>
            <a:r>
              <a:rPr lang="en-US" sz="2800" dirty="0">
                <a:latin typeface="Menlo" charset="0"/>
              </a:rPr>
              <a:t> *lock) { </a:t>
            </a:r>
            <a:endParaRPr lang="en-US" sz="2800" dirty="0"/>
          </a:p>
          <a:p>
            <a:pPr algn="l"/>
            <a:r>
              <a:rPr lang="en-US" sz="2800" dirty="0">
                <a:latin typeface="Menlo" charset="0"/>
              </a:rPr>
              <a:t>	</a:t>
            </a:r>
            <a:r>
              <a:rPr lang="en-US" sz="2800" dirty="0">
                <a:solidFill>
                  <a:srgbClr val="C00000"/>
                </a:solidFill>
                <a:latin typeface="Menlo" charset="0"/>
              </a:rPr>
              <a:t>while(</a:t>
            </a:r>
            <a:r>
              <a:rPr lang="en-US" sz="2800" dirty="0" err="1">
                <a:solidFill>
                  <a:srgbClr val="C00000"/>
                </a:solidFill>
                <a:latin typeface="Menlo" charset="0"/>
              </a:rPr>
              <a:t>CompareAndSwap</a:t>
            </a:r>
            <a:r>
              <a:rPr lang="en-US" sz="2800" dirty="0">
                <a:solidFill>
                  <a:srgbClr val="C00000"/>
                </a:solidFill>
                <a:latin typeface="Menlo" charset="0"/>
              </a:rPr>
              <a:t>(&amp;lock-&gt;flag, 0, 1)</a:t>
            </a:r>
            <a:br>
              <a:rPr lang="en-US" sz="2800" dirty="0">
                <a:solidFill>
                  <a:srgbClr val="C00000"/>
                </a:solidFill>
                <a:latin typeface="Menlo" charset="0"/>
              </a:rPr>
            </a:br>
            <a:r>
              <a:rPr lang="en-US" sz="2800" dirty="0">
                <a:solidFill>
                  <a:srgbClr val="C00000"/>
                </a:solidFill>
                <a:latin typeface="Menlo" charset="0"/>
              </a:rPr>
              <a:t>				 == 1) ; </a:t>
            </a:r>
          </a:p>
          <a:p>
            <a:pPr algn="l"/>
            <a:r>
              <a:rPr lang="en-US" sz="2800" dirty="0">
                <a:latin typeface="Menlo" charset="0"/>
              </a:rPr>
              <a:t>	// spin-wait (do nothing) </a:t>
            </a:r>
          </a:p>
          <a:p>
            <a:pPr algn="l"/>
            <a:r>
              <a:rPr lang="en-US" sz="2800" dirty="0">
                <a:latin typeface="Menlo" charset="0"/>
              </a:rPr>
              <a:t>}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0B43E-F207-D58D-252A-E75707F0977B}"/>
              </a:ext>
            </a:extLst>
          </p:cNvPr>
          <p:cNvSpPr/>
          <p:nvPr/>
        </p:nvSpPr>
        <p:spPr>
          <a:xfrm>
            <a:off x="963706" y="1562130"/>
            <a:ext cx="1026458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400" dirty="0">
                <a:latin typeface="Menlo" charset="0"/>
              </a:rPr>
              <a:t>int </a:t>
            </a:r>
            <a:r>
              <a:rPr lang="en-US" sz="2400" dirty="0" err="1">
                <a:latin typeface="Menlo" charset="0"/>
              </a:rPr>
              <a:t>CompareAndSwap</a:t>
            </a:r>
            <a:r>
              <a:rPr lang="en-US" sz="2400" dirty="0">
                <a:latin typeface="Menlo" charset="0"/>
              </a:rPr>
              <a:t>(int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, int expected, int new) {</a:t>
            </a:r>
          </a:p>
          <a:p>
            <a:pPr algn="l"/>
            <a:r>
              <a:rPr lang="en-US" sz="2400" dirty="0">
                <a:latin typeface="Menlo" charset="0"/>
              </a:rPr>
              <a:t>  int actual =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; </a:t>
            </a:r>
          </a:p>
          <a:p>
            <a:pPr algn="l"/>
            <a:r>
              <a:rPr lang="en-US" sz="2400" dirty="0">
                <a:latin typeface="Menlo" charset="0"/>
              </a:rPr>
              <a:t>  if (actual == expected) </a:t>
            </a:r>
          </a:p>
          <a:p>
            <a:pPr algn="l"/>
            <a:r>
              <a:rPr lang="en-US" sz="2400" dirty="0">
                <a:latin typeface="Menlo" charset="0"/>
              </a:rPr>
              <a:t>    *</a:t>
            </a:r>
            <a:r>
              <a:rPr lang="en-US" sz="2400" dirty="0" err="1">
                <a:latin typeface="Menlo" charset="0"/>
              </a:rPr>
              <a:t>addr</a:t>
            </a:r>
            <a:r>
              <a:rPr lang="en-US" sz="2400" dirty="0">
                <a:latin typeface="Menlo" charset="0"/>
              </a:rPr>
              <a:t> = new; </a:t>
            </a:r>
          </a:p>
          <a:p>
            <a:pPr algn="l"/>
            <a:r>
              <a:rPr lang="en-US" sz="2400" dirty="0">
                <a:latin typeface="Menlo" charset="0"/>
              </a:rPr>
              <a:t>  return actual; </a:t>
            </a:r>
          </a:p>
          <a:p>
            <a:pPr algn="l"/>
            <a:r>
              <a:rPr lang="en-US" sz="2400" dirty="0">
                <a:latin typeface="Menlo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568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/>
          <p:nvPr/>
        </p:nvSpPr>
        <p:spPr>
          <a:xfrm>
            <a:off x="3270278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>
            <a:off x="3411234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2" name="Shape 402"/>
          <p:cNvSpPr/>
          <p:nvPr/>
        </p:nvSpPr>
        <p:spPr>
          <a:xfrm>
            <a:off x="5056216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3" name="Shape 403"/>
          <p:cNvSpPr/>
          <p:nvPr/>
        </p:nvSpPr>
        <p:spPr>
          <a:xfrm>
            <a:off x="5197171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4" name="Shape 404"/>
          <p:cNvSpPr/>
          <p:nvPr/>
        </p:nvSpPr>
        <p:spPr>
          <a:xfrm>
            <a:off x="6842154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5" name="Shape 405"/>
          <p:cNvSpPr/>
          <p:nvPr/>
        </p:nvSpPr>
        <p:spPr>
          <a:xfrm>
            <a:off x="6983109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6" name="Shape 406"/>
          <p:cNvSpPr/>
          <p:nvPr/>
        </p:nvSpPr>
        <p:spPr>
          <a:xfrm>
            <a:off x="8628092" y="3302631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07" name="Shape 407"/>
          <p:cNvSpPr/>
          <p:nvPr/>
        </p:nvSpPr>
        <p:spPr>
          <a:xfrm>
            <a:off x="8769046" y="3141327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spin</a:t>
            </a:r>
          </a:p>
        </p:txBody>
      </p:sp>
      <p:sp>
        <p:nvSpPr>
          <p:cNvPr id="408" name="Shape 40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Basic Spinlocks are Unfair</a:t>
            </a:r>
          </a:p>
        </p:txBody>
      </p:sp>
      <p:sp>
        <p:nvSpPr>
          <p:cNvPr id="409" name="Shape 409"/>
          <p:cNvSpPr/>
          <p:nvPr/>
        </p:nvSpPr>
        <p:spPr>
          <a:xfrm>
            <a:off x="2325306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10" name="Shape 410"/>
          <p:cNvSpPr/>
          <p:nvPr/>
        </p:nvSpPr>
        <p:spPr>
          <a:xfrm>
            <a:off x="3218275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11" name="Shape 411"/>
          <p:cNvSpPr/>
          <p:nvPr/>
        </p:nvSpPr>
        <p:spPr>
          <a:xfrm>
            <a:off x="2334070" y="4371340"/>
            <a:ext cx="7125891" cy="1"/>
          </a:xfrm>
          <a:prstGeom prst="line">
            <a:avLst/>
          </a:prstGeom>
          <a:ln w="508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233407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3" name="Shape 413"/>
          <p:cNvSpPr/>
          <p:nvPr/>
        </p:nvSpPr>
        <p:spPr>
          <a:xfrm>
            <a:off x="2203419" y="4409781"/>
            <a:ext cx="237245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14" name="Shape 414"/>
          <p:cNvSpPr/>
          <p:nvPr/>
        </p:nvSpPr>
        <p:spPr>
          <a:xfrm>
            <a:off x="3227039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5" name="Shape 415"/>
          <p:cNvSpPr/>
          <p:nvPr/>
        </p:nvSpPr>
        <p:spPr>
          <a:xfrm>
            <a:off x="3013545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416" name="Shape 416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7" name="Shape 417"/>
          <p:cNvSpPr/>
          <p:nvPr/>
        </p:nvSpPr>
        <p:spPr>
          <a:xfrm>
            <a:off x="3906514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40</a:t>
            </a:r>
          </a:p>
        </p:txBody>
      </p:sp>
      <p:sp>
        <p:nvSpPr>
          <p:cNvPr id="418" name="Shape 418"/>
          <p:cNvSpPr/>
          <p:nvPr/>
        </p:nvSpPr>
        <p:spPr>
          <a:xfrm>
            <a:off x="4120007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9" name="Shape 419"/>
          <p:cNvSpPr/>
          <p:nvPr/>
        </p:nvSpPr>
        <p:spPr>
          <a:xfrm>
            <a:off x="5012976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4799483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60</a:t>
            </a:r>
          </a:p>
        </p:txBody>
      </p:sp>
      <p:sp>
        <p:nvSpPr>
          <p:cNvPr id="421" name="Shape 421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2" name="Shape 422"/>
          <p:cNvSpPr/>
          <p:nvPr/>
        </p:nvSpPr>
        <p:spPr>
          <a:xfrm>
            <a:off x="5692452" y="4409781"/>
            <a:ext cx="40235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80</a:t>
            </a:r>
          </a:p>
        </p:txBody>
      </p:sp>
      <p:sp>
        <p:nvSpPr>
          <p:cNvPr id="423" name="Shape 423"/>
          <p:cNvSpPr/>
          <p:nvPr/>
        </p:nvSpPr>
        <p:spPr>
          <a:xfrm>
            <a:off x="5905945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6798914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5" name="Shape 425"/>
          <p:cNvSpPr/>
          <p:nvPr/>
        </p:nvSpPr>
        <p:spPr>
          <a:xfrm>
            <a:off x="6502578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26" name="Shape 426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7" name="Shape 427"/>
          <p:cNvSpPr/>
          <p:nvPr/>
        </p:nvSpPr>
        <p:spPr>
          <a:xfrm>
            <a:off x="7395547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120</a:t>
            </a:r>
          </a:p>
        </p:txBody>
      </p:sp>
      <p:sp>
        <p:nvSpPr>
          <p:cNvPr id="428" name="Shape 428"/>
          <p:cNvSpPr/>
          <p:nvPr/>
        </p:nvSpPr>
        <p:spPr>
          <a:xfrm>
            <a:off x="7691882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29" name="Shape 429"/>
          <p:cNvSpPr/>
          <p:nvPr/>
        </p:nvSpPr>
        <p:spPr>
          <a:xfrm>
            <a:off x="8584851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0" name="Shape 430"/>
          <p:cNvSpPr/>
          <p:nvPr/>
        </p:nvSpPr>
        <p:spPr>
          <a:xfrm>
            <a:off x="8288516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140</a:t>
            </a:r>
          </a:p>
        </p:txBody>
      </p:sp>
      <p:sp>
        <p:nvSpPr>
          <p:cNvPr id="431" name="Shape 431"/>
          <p:cNvSpPr/>
          <p:nvPr/>
        </p:nvSpPr>
        <p:spPr>
          <a:xfrm>
            <a:off x="9477820" y="4371340"/>
            <a:ext cx="1" cy="74136"/>
          </a:xfrm>
          <a:prstGeom prst="line">
            <a:avLst/>
          </a:prstGeom>
          <a:ln w="25400">
            <a:solidFill>
              <a:schemeClr val="bg1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32" name="Shape 432"/>
          <p:cNvSpPr/>
          <p:nvPr/>
        </p:nvSpPr>
        <p:spPr>
          <a:xfrm>
            <a:off x="9181485" y="4409781"/>
            <a:ext cx="567464" cy="46160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160</a:t>
            </a:r>
          </a:p>
        </p:txBody>
      </p:sp>
      <p:sp>
        <p:nvSpPr>
          <p:cNvPr id="433" name="Shape 433"/>
          <p:cNvSpPr/>
          <p:nvPr/>
        </p:nvSpPr>
        <p:spPr>
          <a:xfrm>
            <a:off x="4111244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4" name="Shape 434"/>
          <p:cNvSpPr/>
          <p:nvPr/>
        </p:nvSpPr>
        <p:spPr>
          <a:xfrm>
            <a:off x="5004213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5" name="Shape 435"/>
          <p:cNvSpPr/>
          <p:nvPr/>
        </p:nvSpPr>
        <p:spPr>
          <a:xfrm>
            <a:off x="5897181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6" name="Shape 436"/>
          <p:cNvSpPr/>
          <p:nvPr/>
        </p:nvSpPr>
        <p:spPr>
          <a:xfrm>
            <a:off x="6790150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7" name="Shape 437"/>
          <p:cNvSpPr/>
          <p:nvPr/>
        </p:nvSpPr>
        <p:spPr>
          <a:xfrm>
            <a:off x="7683119" y="3413199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A</a:t>
            </a:r>
          </a:p>
        </p:txBody>
      </p:sp>
      <p:sp>
        <p:nvSpPr>
          <p:cNvPr id="438" name="Shape 438"/>
          <p:cNvSpPr/>
          <p:nvPr/>
        </p:nvSpPr>
        <p:spPr>
          <a:xfrm>
            <a:off x="8576088" y="3413199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/>
              <a:t>B</a:t>
            </a:r>
          </a:p>
        </p:txBody>
      </p:sp>
      <p:sp>
        <p:nvSpPr>
          <p:cNvPr id="439" name="Shape 439"/>
          <p:cNvSpPr/>
          <p:nvPr/>
        </p:nvSpPr>
        <p:spPr>
          <a:xfrm>
            <a:off x="2099543" y="2864437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0" name="Shape 440"/>
          <p:cNvSpPr/>
          <p:nvPr/>
        </p:nvSpPr>
        <p:spPr>
          <a:xfrm>
            <a:off x="2346157" y="3188212"/>
            <a:ext cx="1" cy="222323"/>
          </a:xfrm>
          <a:prstGeom prst="line">
            <a:avLst/>
          </a:prstGeom>
          <a:ln w="25400">
            <a:solidFill>
              <a:schemeClr val="bg2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1" name="Shape 441"/>
          <p:cNvSpPr/>
          <p:nvPr/>
        </p:nvSpPr>
        <p:spPr>
          <a:xfrm>
            <a:off x="3191606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2" name="Shape 442"/>
          <p:cNvSpPr/>
          <p:nvPr/>
        </p:nvSpPr>
        <p:spPr>
          <a:xfrm>
            <a:off x="2738478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3" name="Shape 443"/>
          <p:cNvSpPr/>
          <p:nvPr/>
        </p:nvSpPr>
        <p:spPr>
          <a:xfrm>
            <a:off x="2312563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44" name="Shape 444"/>
          <p:cNvSpPr/>
          <p:nvPr/>
        </p:nvSpPr>
        <p:spPr>
          <a:xfrm flipH="1">
            <a:off x="3060531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5" name="Shape 445"/>
          <p:cNvSpPr/>
          <p:nvPr/>
        </p:nvSpPr>
        <p:spPr>
          <a:xfrm>
            <a:off x="4798950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46" name="Shape 446"/>
          <p:cNvSpPr/>
          <p:nvPr/>
        </p:nvSpPr>
        <p:spPr>
          <a:xfrm>
            <a:off x="4345821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7" name="Shape 447"/>
          <p:cNvSpPr/>
          <p:nvPr/>
        </p:nvSpPr>
        <p:spPr>
          <a:xfrm>
            <a:off x="3919907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48" name="Shape 448"/>
          <p:cNvSpPr/>
          <p:nvPr/>
        </p:nvSpPr>
        <p:spPr>
          <a:xfrm flipH="1">
            <a:off x="4667875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49" name="Shape 449"/>
          <p:cNvSpPr/>
          <p:nvPr/>
        </p:nvSpPr>
        <p:spPr>
          <a:xfrm>
            <a:off x="676348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50" name="Shape 450"/>
          <p:cNvSpPr/>
          <p:nvPr/>
        </p:nvSpPr>
        <p:spPr>
          <a:xfrm>
            <a:off x="6310353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1" name="Shape 451"/>
          <p:cNvSpPr/>
          <p:nvPr/>
        </p:nvSpPr>
        <p:spPr>
          <a:xfrm>
            <a:off x="588443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52" name="Shape 452"/>
          <p:cNvSpPr/>
          <p:nvPr/>
        </p:nvSpPr>
        <p:spPr>
          <a:xfrm flipH="1">
            <a:off x="6632406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3" name="Shape 453"/>
          <p:cNvSpPr/>
          <p:nvPr/>
        </p:nvSpPr>
        <p:spPr>
          <a:xfrm>
            <a:off x="8192231" y="2456945"/>
            <a:ext cx="455254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54" name="Shape 454"/>
          <p:cNvSpPr/>
          <p:nvPr/>
        </p:nvSpPr>
        <p:spPr>
          <a:xfrm>
            <a:off x="7739103" y="2777179"/>
            <a:ext cx="232757" cy="633355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55" name="Shape 455"/>
          <p:cNvSpPr/>
          <p:nvPr/>
        </p:nvSpPr>
        <p:spPr>
          <a:xfrm>
            <a:off x="7313188" y="2456945"/>
            <a:ext cx="702116" cy="353431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56" name="Shape 456"/>
          <p:cNvSpPr/>
          <p:nvPr/>
        </p:nvSpPr>
        <p:spPr>
          <a:xfrm flipH="1">
            <a:off x="8061156" y="2778222"/>
            <a:ext cx="319537" cy="632313"/>
          </a:xfrm>
          <a:prstGeom prst="line">
            <a:avLst/>
          </a:prstGeom>
          <a:ln w="381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extBox 1"/>
          <p:cNvSpPr txBox="1"/>
          <p:nvPr/>
        </p:nvSpPr>
        <p:spPr>
          <a:xfrm>
            <a:off x="1466268" y="5040034"/>
            <a:ext cx="8879354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OS Scheduler is typically independent of locks/unlocks</a:t>
            </a:r>
          </a:p>
        </p:txBody>
      </p:sp>
    </p:spTree>
    <p:extLst>
      <p:ext uri="{BB962C8B-B14F-4D97-AF65-F5344CB8AC3E}">
        <p14:creationId xmlns:p14="http://schemas.microsoft.com/office/powerpoint/2010/main" val="19268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10" grpId="0" animBg="1"/>
      <p:bldP spid="414" grpId="0" animBg="1"/>
      <p:bldP spid="416" grpId="0" animBg="1"/>
      <p:bldP spid="418" grpId="0" animBg="1"/>
      <p:bldP spid="433" grpId="0" animBg="1"/>
      <p:bldP spid="434" grpId="0" animBg="1"/>
      <p:bldP spid="435" grpId="0" animBg="1"/>
      <p:bldP spid="436" grpId="0" animBg="1"/>
      <p:bldP spid="437" grpId="0" animBg="1"/>
      <p:bldP spid="438" grpId="0" animBg="1"/>
      <p:bldP spid="445" grpId="0"/>
      <p:bldP spid="446" grpId="0" animBg="1"/>
      <p:bldP spid="447" grpId="0"/>
      <p:bldP spid="448" grpId="0" animBg="1"/>
      <p:bldP spid="449" grpId="0"/>
      <p:bldP spid="450" grpId="0" animBg="1"/>
      <p:bldP spid="451" grpId="0"/>
      <p:bldP spid="452" grpId="0" animBg="1"/>
      <p:bldP spid="453" grpId="0"/>
      <p:bldP spid="454" grpId="0" animBg="1"/>
      <p:bldP spid="455" grpId="0"/>
      <p:bldP spid="45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Shape 45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Fair</a:t>
            </a:r>
            <a:r>
              <a:rPr lang="en-US" sz="4556" dirty="0"/>
              <a:t>ness</a:t>
            </a:r>
            <a:r>
              <a:rPr sz="4556" dirty="0"/>
              <a:t>: Ticket Locks</a:t>
            </a:r>
          </a:p>
        </p:txBody>
      </p:sp>
      <p:sp>
        <p:nvSpPr>
          <p:cNvPr id="459" name="Shape 459"/>
          <p:cNvSpPr>
            <a:spLocks noGrp="1"/>
          </p:cNvSpPr>
          <p:nvPr>
            <p:ph type="body" idx="4294967295"/>
          </p:nvPr>
        </p:nvSpPr>
        <p:spPr>
          <a:xfrm>
            <a:off x="1524000" y="1586137"/>
            <a:ext cx="10013576" cy="50876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Idea: reserve </a:t>
            </a:r>
            <a:r>
              <a:rPr lang="en-US" sz="2137" dirty="0"/>
              <a:t>each thread’s</a:t>
            </a:r>
            <a:r>
              <a:rPr sz="2137" dirty="0"/>
              <a:t> turn to use a lock.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137" dirty="0"/>
              <a:t>Each thread s</a:t>
            </a:r>
            <a:r>
              <a:rPr sz="2137" dirty="0"/>
              <a:t>pin</a:t>
            </a:r>
            <a:r>
              <a:rPr lang="en-US" sz="2137" dirty="0"/>
              <a:t>s</a:t>
            </a:r>
            <a:r>
              <a:rPr sz="2137" dirty="0"/>
              <a:t> until </a:t>
            </a:r>
            <a:r>
              <a:rPr lang="en-US" sz="2137" dirty="0"/>
              <a:t>their </a:t>
            </a:r>
            <a:r>
              <a:rPr sz="2137" dirty="0"/>
              <a:t>turn.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/>
              <a:t>Use </a:t>
            </a:r>
            <a:r>
              <a:rPr lang="en-US" sz="2137" dirty="0"/>
              <a:t>yet another hardware atomic </a:t>
            </a:r>
            <a:r>
              <a:rPr sz="2137" dirty="0"/>
              <a:t>primitive, </a:t>
            </a:r>
            <a:r>
              <a:rPr sz="2137" dirty="0">
                <a:solidFill>
                  <a:srgbClr val="C00000"/>
                </a:solidFill>
              </a:rPr>
              <a:t>fetch-and-add:</a:t>
            </a:r>
            <a:endParaRPr sz="2137" dirty="0">
              <a:solidFill>
                <a:srgbClr val="C00000"/>
              </a:solidFill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int </a:t>
            </a:r>
            <a:r>
              <a:rPr sz="2137" b="1" dirty="0">
                <a:latin typeface="Menlo"/>
                <a:ea typeface="Menlo"/>
                <a:cs typeface="Menlo"/>
                <a:sym typeface="Menlo"/>
              </a:rPr>
              <a:t>FetchAndAdd</a:t>
            </a:r>
            <a:r>
              <a:rPr sz="2137" dirty="0">
                <a:latin typeface="Menlo"/>
                <a:ea typeface="Menlo"/>
                <a:cs typeface="Menlo"/>
                <a:sym typeface="Menlo"/>
              </a:rPr>
              <a:t>(int *ptr) {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int old = *ptr;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*ptr = old + 1;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	return old;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sz="2137" dirty="0">
                <a:latin typeface="Menlo"/>
                <a:ea typeface="Menlo"/>
                <a:cs typeface="Menlo"/>
                <a:sym typeface="Menlo"/>
              </a:rPr>
              <a:t>}</a:t>
            </a:r>
            <a:endParaRPr lang="en-US" sz="2137" dirty="0">
              <a:latin typeface="Menlo"/>
              <a:ea typeface="Menlo"/>
              <a:cs typeface="Menlo"/>
              <a:sym typeface="Menlo"/>
            </a:endParaRP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Lock: Grab ticket;  Spin while not thread’s ticket != turn</a:t>
            </a:r>
          </a:p>
          <a:p>
            <a:pPr marL="0" indent="0" defTabSz="328600">
              <a:buNone/>
              <a:defRPr sz="1800">
                <a:solidFill>
                  <a:srgbClr val="000000"/>
                </a:solidFill>
              </a:defRPr>
            </a:pPr>
            <a:r>
              <a:rPr lang="en-US" sz="2400" dirty="0"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Unlock: Advance to next turn</a:t>
            </a:r>
            <a:endParaRPr sz="2400" dirty="0">
              <a:latin typeface="Arial" panose="020B0604020202020204" pitchFamily="34" charset="0"/>
              <a:ea typeface="Menlo"/>
              <a:cs typeface="Arial" panose="020B0604020202020204" pitchFamily="34" charset="0"/>
              <a:sym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940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37132A-4F2B-994A-8174-7CBD29231CB0}"/>
              </a:ext>
            </a:extLst>
          </p:cNvPr>
          <p:cNvSpPr/>
          <p:nvPr/>
        </p:nvSpPr>
        <p:spPr>
          <a:xfrm>
            <a:off x="1672511" y="2571733"/>
            <a:ext cx="6288242" cy="2342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 err="1">
                <a:latin typeface="Gill Sans MT" panose="020B0502020104020203" pitchFamily="34" charset="77"/>
              </a:rPr>
              <a:t>Typedef</a:t>
            </a:r>
            <a:r>
              <a:rPr lang="en-US" sz="1828" dirty="0">
                <a:latin typeface="Gill Sans MT" panose="020B0502020104020203" pitchFamily="34" charset="77"/>
              </a:rPr>
              <a:t> </a:t>
            </a:r>
            <a:r>
              <a:rPr lang="en-US" sz="1828" dirty="0" err="1">
                <a:latin typeface="Gill Sans MT" panose="020B0502020104020203" pitchFamily="34" charset="77"/>
              </a:rPr>
              <a:t>struct</a:t>
            </a:r>
            <a:r>
              <a:rPr lang="en-US" sz="1828" dirty="0">
                <a:latin typeface="Gill Sans MT" panose="020B0502020104020203" pitchFamily="34" charset="77"/>
              </a:rPr>
              <a:t> __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</a:t>
            </a:r>
            <a:r>
              <a:rPr lang="en-US" sz="1828" dirty="0" err="1">
                <a:latin typeface="Gill Sans MT" panose="020B0502020104020203" pitchFamily="34" charset="77"/>
              </a:rPr>
              <a:t>node_t</a:t>
            </a:r>
            <a:r>
              <a:rPr lang="en-US" sz="1828" dirty="0">
                <a:latin typeface="Gill Sans MT" panose="020B0502020104020203" pitchFamily="34" charset="77"/>
              </a:rPr>
              <a:t> *head;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 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;</a:t>
            </a:r>
          </a:p>
          <a:p>
            <a:pPr algn="l"/>
            <a:endParaRPr lang="en-US" sz="1828" dirty="0">
              <a:latin typeface="Gill Sans MT" panose="020B0502020104020203" pitchFamily="34" charset="77"/>
            </a:endParaRP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Void </a:t>
            </a:r>
            <a:r>
              <a:rPr lang="en-US" sz="1828" dirty="0" err="1">
                <a:latin typeface="Gill Sans MT" panose="020B0502020104020203" pitchFamily="34" charset="77"/>
              </a:rPr>
              <a:t>List_Init</a:t>
            </a:r>
            <a:r>
              <a:rPr lang="en-US" sz="1828" dirty="0">
                <a:latin typeface="Gill Sans MT" panose="020B0502020104020203" pitchFamily="34" charset="77"/>
              </a:rPr>
              <a:t>(</a:t>
            </a:r>
            <a:r>
              <a:rPr lang="en-US" sz="1828" dirty="0" err="1">
                <a:latin typeface="Gill Sans MT" panose="020B0502020104020203" pitchFamily="34" charset="77"/>
              </a:rPr>
              <a:t>list_t</a:t>
            </a:r>
            <a:r>
              <a:rPr lang="en-US" sz="1828" dirty="0">
                <a:latin typeface="Gill Sans MT" panose="020B0502020104020203" pitchFamily="34" charset="77"/>
              </a:rPr>
              <a:t> *L) {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	L-&gt;head = NULL;</a:t>
            </a:r>
          </a:p>
          <a:p>
            <a:pPr algn="l"/>
            <a:r>
              <a:rPr lang="en-US" sz="1828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A189E2-BA9A-F145-9B3F-F96C5E7FC5EE}"/>
              </a:ext>
            </a:extLst>
          </p:cNvPr>
          <p:cNvSpPr/>
          <p:nvPr/>
        </p:nvSpPr>
        <p:spPr>
          <a:xfrm>
            <a:off x="1672511" y="1468413"/>
            <a:ext cx="4572000" cy="11308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sz="1687" dirty="0">
                <a:latin typeface="Gill Sans MT" panose="020B0502020104020203" pitchFamily="34" charset="77"/>
              </a:rPr>
              <a:t>typedef 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{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</a:t>
            </a:r>
            <a:r>
              <a:rPr lang="en-US" sz="1687" dirty="0" err="1">
                <a:latin typeface="Gill Sans MT" panose="020B0502020104020203" pitchFamily="34" charset="77"/>
              </a:rPr>
              <a:t>int</a:t>
            </a:r>
            <a:r>
              <a:rPr lang="en-US" sz="1687" dirty="0">
                <a:latin typeface="Gill Sans MT" panose="020B0502020104020203" pitchFamily="34" charset="77"/>
              </a:rPr>
              <a:t> key; 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	struct __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 *next;</a:t>
            </a:r>
          </a:p>
          <a:p>
            <a:pPr algn="l"/>
            <a:r>
              <a:rPr lang="en-US" sz="1687" dirty="0">
                <a:latin typeface="Gill Sans MT" panose="020B0502020104020203" pitchFamily="34" charset="77"/>
              </a:rPr>
              <a:t>} </a:t>
            </a:r>
            <a:r>
              <a:rPr lang="en-US" sz="1687" dirty="0" err="1">
                <a:latin typeface="Gill Sans MT" panose="020B0502020104020203" pitchFamily="34" charset="77"/>
              </a:rPr>
              <a:t>node_t</a:t>
            </a:r>
            <a:r>
              <a:rPr lang="en-US" sz="1687" dirty="0">
                <a:latin typeface="Gill Sans MT" panose="020B0502020104020203" pitchFamily="34" charset="77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251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6" grpId="0" animBg="1"/>
      <p:bldP spid="8" grpId="0" animBg="1"/>
      <p:bldP spid="9" grpId="0" animBg="1"/>
      <p:bldP spid="14" grpId="0" animBg="1"/>
      <p:bldP spid="16" grpId="0" animBg="1"/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2063854" y="1840285"/>
            <a:ext cx="1474763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</a:t>
            </a: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551771" y="2342836"/>
            <a:ext cx="11444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8959216" y="2336807"/>
            <a:ext cx="861299" cy="6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79495" y="2044541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Ticket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629080" y="2020307"/>
            <a:ext cx="652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Turn</a:t>
            </a:r>
          </a:p>
        </p:txBody>
      </p:sp>
    </p:spTree>
    <p:extLst>
      <p:ext uri="{BB962C8B-B14F-4D97-AF65-F5344CB8AC3E}">
        <p14:creationId xmlns:p14="http://schemas.microsoft.com/office/powerpoint/2010/main" val="40443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/>
          <p:nvPr/>
        </p:nvSpPr>
        <p:spPr>
          <a:xfrm>
            <a:off x="7881223" y="234283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587" name="Shape 587"/>
          <p:cNvSpPr/>
          <p:nvPr/>
        </p:nvSpPr>
        <p:spPr>
          <a:xfrm>
            <a:off x="7881223" y="2726812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588" name="Shape 588"/>
          <p:cNvSpPr/>
          <p:nvPr/>
        </p:nvSpPr>
        <p:spPr>
          <a:xfrm>
            <a:off x="7881223" y="314650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589" name="Shape 589"/>
          <p:cNvSpPr/>
          <p:nvPr/>
        </p:nvSpPr>
        <p:spPr>
          <a:xfrm>
            <a:off x="7881223" y="3530484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590" name="Shape 590"/>
          <p:cNvSpPr/>
          <p:nvPr/>
        </p:nvSpPr>
        <p:spPr>
          <a:xfrm>
            <a:off x="7881223" y="3950180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591" name="Shape 591"/>
          <p:cNvSpPr/>
          <p:nvPr/>
        </p:nvSpPr>
        <p:spPr>
          <a:xfrm>
            <a:off x="7881223" y="4334156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592" name="Shape 592"/>
          <p:cNvSpPr/>
          <p:nvPr/>
        </p:nvSpPr>
        <p:spPr>
          <a:xfrm>
            <a:off x="7881223" y="4753851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593" name="Shape 593"/>
          <p:cNvSpPr/>
          <p:nvPr/>
        </p:nvSpPr>
        <p:spPr>
          <a:xfrm>
            <a:off x="7881223" y="5137828"/>
            <a:ext cx="892969" cy="427165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7</a:t>
            </a:r>
          </a:p>
        </p:txBody>
      </p:sp>
      <p:sp>
        <p:nvSpPr>
          <p:cNvPr id="598" name="Shape 598"/>
          <p:cNvSpPr/>
          <p:nvPr/>
        </p:nvSpPr>
        <p:spPr>
          <a:xfrm>
            <a:off x="1504625" y="1690688"/>
            <a:ext cx="6093143" cy="4154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gets ticket 0, 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spins until turn = 0 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  <a:sym typeface="Wingdings"/>
              </a:rPr>
              <a:t></a:t>
            </a: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lock(): gets ticket 1, spins until turn=1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 gets ticket 2, spins until turn=2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1)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lock(): gets ticket 3, spins until turn=3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B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2)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3)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runs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A unlock(): turn++</a:t>
            </a: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 (turn = 4)</a:t>
            </a:r>
            <a:endParaRPr sz="22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latin typeface="Arial" panose="020B0604020202020204" pitchFamily="34" charset="0"/>
                <a:cs typeface="Arial" panose="020B0604020202020204" pitchFamily="34" charset="0"/>
              </a:rPr>
              <a:t>C lock(): gets ticket 4, runs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Ticket Lock Example</a:t>
            </a:r>
          </a:p>
        </p:txBody>
      </p:sp>
    </p:spTree>
    <p:extLst>
      <p:ext uri="{BB962C8B-B14F-4D97-AF65-F5344CB8AC3E}">
        <p14:creationId xmlns:p14="http://schemas.microsoft.com/office/powerpoint/2010/main" val="8161777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Ticket Lock</a:t>
            </a:r>
            <a:r>
              <a:rPr lang="en-US" sz="4556" dirty="0"/>
              <a:t> Implementation</a:t>
            </a:r>
            <a:endParaRPr sz="4556" dirty="0"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5576963" y="147911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lock</a:t>
            </a:r>
            <a:r>
              <a:rPr sz="1969" dirty="0"/>
              <a:t>(lock_t *lock) {</a:t>
            </a:r>
            <a:endParaRPr lang="en-US" sz="1969" dirty="0"/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</a:t>
            </a:r>
            <a:r>
              <a:rPr sz="1969" dirty="0" err="1"/>
              <a:t>int</a:t>
            </a:r>
            <a:r>
              <a:rPr sz="1969" dirty="0"/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while</a:t>
            </a:r>
            <a:r>
              <a:rPr lang="en-US" sz="1969" dirty="0"/>
              <a:t> </a:t>
            </a:r>
            <a:r>
              <a:rPr sz="1969" dirty="0"/>
              <a:t>(lock-&gt;turn != myturn); // spin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unlock</a:t>
            </a:r>
            <a:r>
              <a:rPr sz="1969" dirty="0"/>
              <a:t> 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99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Spinlock Performance</a:t>
            </a:r>
          </a:p>
        </p:txBody>
      </p:sp>
      <p:sp>
        <p:nvSpPr>
          <p:cNvPr id="607" name="Shape 607"/>
          <p:cNvSpPr>
            <a:spLocks noGrp="1"/>
          </p:cNvSpPr>
          <p:nvPr>
            <p:ph type="body" idx="4294967295"/>
          </p:nvPr>
        </p:nvSpPr>
        <p:spPr>
          <a:xfrm>
            <a:off x="1524000" y="1688828"/>
            <a:ext cx="7804547" cy="48689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Fast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many CPUs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short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advantage: avoid context switch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endParaRPr sz="2592" dirty="0"/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Slow when…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one CPU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locks held a long time</a:t>
            </a:r>
          </a:p>
          <a:p>
            <a:pPr marL="0" indent="0" defTabSz="398428">
              <a:buNone/>
              <a:defRPr sz="1800">
                <a:solidFill>
                  <a:srgbClr val="000000"/>
                </a:solidFill>
              </a:defRPr>
            </a:pPr>
            <a:r>
              <a:rPr sz="2592" dirty="0"/>
              <a:t> - disadvantage: spinning is wasteful</a:t>
            </a:r>
          </a:p>
        </p:txBody>
      </p:sp>
    </p:spTree>
    <p:extLst>
      <p:ext uri="{BB962C8B-B14F-4D97-AF65-F5344CB8AC3E}">
        <p14:creationId xmlns:p14="http://schemas.microsoft.com/office/powerpoint/2010/main" val="6604568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Shape 609"/>
          <p:cNvSpPr/>
          <p:nvPr/>
        </p:nvSpPr>
        <p:spPr>
          <a:xfrm>
            <a:off x="4123942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0" name="Shape 610"/>
          <p:cNvSpPr/>
          <p:nvPr/>
        </p:nvSpPr>
        <p:spPr>
          <a:xfrm>
            <a:off x="4319796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1" name="Shape 611"/>
          <p:cNvSpPr/>
          <p:nvPr/>
        </p:nvSpPr>
        <p:spPr>
          <a:xfrm>
            <a:off x="3230972" y="247181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2" name="Shape 612"/>
          <p:cNvSpPr/>
          <p:nvPr/>
        </p:nvSpPr>
        <p:spPr>
          <a:xfrm>
            <a:off x="3426827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3" name="Shape 613"/>
          <p:cNvSpPr/>
          <p:nvPr/>
        </p:nvSpPr>
        <p:spPr>
          <a:xfrm>
            <a:off x="5016910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4" name="Shape 614"/>
          <p:cNvSpPr/>
          <p:nvPr/>
        </p:nvSpPr>
        <p:spPr>
          <a:xfrm>
            <a:off x="5212764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5" name="Shape 615"/>
          <p:cNvSpPr/>
          <p:nvPr/>
        </p:nvSpPr>
        <p:spPr>
          <a:xfrm>
            <a:off x="7695817" y="247181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6" name="Shape 616"/>
          <p:cNvSpPr/>
          <p:nvPr/>
        </p:nvSpPr>
        <p:spPr>
          <a:xfrm>
            <a:off x="7891671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7" name="Shape 617"/>
          <p:cNvSpPr/>
          <p:nvPr/>
        </p:nvSpPr>
        <p:spPr>
          <a:xfrm>
            <a:off x="8588786" y="247181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18" name="Shape 618"/>
          <p:cNvSpPr/>
          <p:nvPr/>
        </p:nvSpPr>
        <p:spPr>
          <a:xfrm>
            <a:off x="8784639" y="2310509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619" name="Shape 61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Spinlocks may be CPU-inefficient</a:t>
            </a:r>
            <a:endParaRPr sz="4556" dirty="0"/>
          </a:p>
        </p:txBody>
      </p:sp>
      <p:sp>
        <p:nvSpPr>
          <p:cNvPr id="620" name="Shape 620"/>
          <p:cNvSpPr/>
          <p:nvPr/>
        </p:nvSpPr>
        <p:spPr>
          <a:xfrm>
            <a:off x="2286000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21" name="Shape 621"/>
          <p:cNvSpPr/>
          <p:nvPr/>
        </p:nvSpPr>
        <p:spPr>
          <a:xfrm>
            <a:off x="3178969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22" name="Shape 622"/>
          <p:cNvSpPr/>
          <p:nvPr/>
        </p:nvSpPr>
        <p:spPr>
          <a:xfrm>
            <a:off x="2294764" y="354052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3" name="Shape 623"/>
          <p:cNvSpPr/>
          <p:nvPr/>
        </p:nvSpPr>
        <p:spPr>
          <a:xfrm>
            <a:off x="229476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4" name="Shape 624"/>
          <p:cNvSpPr/>
          <p:nvPr/>
        </p:nvSpPr>
        <p:spPr>
          <a:xfrm>
            <a:off x="2164113" y="3578963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625" name="Shape 625"/>
          <p:cNvSpPr/>
          <p:nvPr/>
        </p:nvSpPr>
        <p:spPr>
          <a:xfrm>
            <a:off x="3187732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6" name="Shape 626"/>
          <p:cNvSpPr/>
          <p:nvPr/>
        </p:nvSpPr>
        <p:spPr>
          <a:xfrm>
            <a:off x="2974239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627" name="Shape 627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8" name="Shape 628"/>
          <p:cNvSpPr/>
          <p:nvPr/>
        </p:nvSpPr>
        <p:spPr>
          <a:xfrm>
            <a:off x="3867208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629" name="Shape 629"/>
          <p:cNvSpPr/>
          <p:nvPr/>
        </p:nvSpPr>
        <p:spPr>
          <a:xfrm>
            <a:off x="4080701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0" name="Shape 630"/>
          <p:cNvSpPr/>
          <p:nvPr/>
        </p:nvSpPr>
        <p:spPr>
          <a:xfrm>
            <a:off x="4973670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1" name="Shape 631"/>
          <p:cNvSpPr/>
          <p:nvPr/>
        </p:nvSpPr>
        <p:spPr>
          <a:xfrm>
            <a:off x="4760177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632" name="Shape 632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3" name="Shape 633"/>
          <p:cNvSpPr/>
          <p:nvPr/>
        </p:nvSpPr>
        <p:spPr>
          <a:xfrm>
            <a:off x="5653146" y="3578963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634" name="Shape 634"/>
          <p:cNvSpPr/>
          <p:nvPr/>
        </p:nvSpPr>
        <p:spPr>
          <a:xfrm>
            <a:off x="5866639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5" name="Shape 635"/>
          <p:cNvSpPr/>
          <p:nvPr/>
        </p:nvSpPr>
        <p:spPr>
          <a:xfrm>
            <a:off x="6759607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6" name="Shape 636"/>
          <p:cNvSpPr/>
          <p:nvPr/>
        </p:nvSpPr>
        <p:spPr>
          <a:xfrm>
            <a:off x="6463272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637" name="Shape 637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8" name="Shape 638"/>
          <p:cNvSpPr/>
          <p:nvPr/>
        </p:nvSpPr>
        <p:spPr>
          <a:xfrm>
            <a:off x="7356241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639" name="Shape 639"/>
          <p:cNvSpPr/>
          <p:nvPr/>
        </p:nvSpPr>
        <p:spPr>
          <a:xfrm>
            <a:off x="7652576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0" name="Shape 640"/>
          <p:cNvSpPr/>
          <p:nvPr/>
        </p:nvSpPr>
        <p:spPr>
          <a:xfrm>
            <a:off x="8545545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1" name="Shape 641"/>
          <p:cNvSpPr/>
          <p:nvPr/>
        </p:nvSpPr>
        <p:spPr>
          <a:xfrm>
            <a:off x="8249210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642" name="Shape 642"/>
          <p:cNvSpPr/>
          <p:nvPr/>
        </p:nvSpPr>
        <p:spPr>
          <a:xfrm>
            <a:off x="9438514" y="3540522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43" name="Shape 643"/>
          <p:cNvSpPr/>
          <p:nvPr/>
        </p:nvSpPr>
        <p:spPr>
          <a:xfrm>
            <a:off x="9142178" y="3578963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644" name="Shape 644"/>
          <p:cNvSpPr/>
          <p:nvPr/>
        </p:nvSpPr>
        <p:spPr>
          <a:xfrm>
            <a:off x="4080867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5" name="Shape 645"/>
          <p:cNvSpPr/>
          <p:nvPr/>
        </p:nvSpPr>
        <p:spPr>
          <a:xfrm>
            <a:off x="4964907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46" name="Shape 646"/>
          <p:cNvSpPr/>
          <p:nvPr/>
        </p:nvSpPr>
        <p:spPr>
          <a:xfrm>
            <a:off x="5857875" y="258238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47" name="Shape 647"/>
          <p:cNvSpPr/>
          <p:nvPr/>
        </p:nvSpPr>
        <p:spPr>
          <a:xfrm>
            <a:off x="6750844" y="258238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648" name="Shape 648"/>
          <p:cNvSpPr/>
          <p:nvPr/>
        </p:nvSpPr>
        <p:spPr>
          <a:xfrm>
            <a:off x="7652742" y="258238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49" name="Shape 649"/>
          <p:cNvSpPr/>
          <p:nvPr/>
        </p:nvSpPr>
        <p:spPr>
          <a:xfrm>
            <a:off x="8536782" y="258238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>
              <a:defRPr sz="1800" b="0"/>
            </a:pPr>
            <a:r>
              <a:rPr sz="2531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50" name="Shape 650"/>
          <p:cNvSpPr/>
          <p:nvPr/>
        </p:nvSpPr>
        <p:spPr>
          <a:xfrm>
            <a:off x="2685315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651" name="Shape 651"/>
          <p:cNvSpPr/>
          <p:nvPr/>
        </p:nvSpPr>
        <p:spPr>
          <a:xfrm>
            <a:off x="2931929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2" name="Shape 652"/>
          <p:cNvSpPr/>
          <p:nvPr/>
        </p:nvSpPr>
        <p:spPr>
          <a:xfrm>
            <a:off x="5681089" y="203361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653" name="Shape 653"/>
          <p:cNvSpPr/>
          <p:nvPr/>
        </p:nvSpPr>
        <p:spPr>
          <a:xfrm>
            <a:off x="6057318" y="2357394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4" name="Shape 654"/>
          <p:cNvSpPr/>
          <p:nvPr/>
        </p:nvSpPr>
        <p:spPr>
          <a:xfrm>
            <a:off x="6598661" y="203361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655" name="Shape 655"/>
          <p:cNvSpPr/>
          <p:nvPr/>
        </p:nvSpPr>
        <p:spPr>
          <a:xfrm>
            <a:off x="6845274" y="2357394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656" name="Shape 656"/>
          <p:cNvSpPr/>
          <p:nvPr/>
        </p:nvSpPr>
        <p:spPr>
          <a:xfrm>
            <a:off x="2449010" y="4246020"/>
            <a:ext cx="7293980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CPU scheduler may run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instead of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</a:t>
            </a:r>
            <a:endParaRPr sz="253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even though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B</a:t>
            </a:r>
            <a:r>
              <a:rPr sz="2531" dirty="0">
                <a:latin typeface="Arial" panose="020B0604020202020204" pitchFamily="34" charset="0"/>
                <a:cs typeface="Arial" panose="020B0604020202020204" pitchFamily="34" charset="0"/>
              </a:rPr>
              <a:t> is waiting for </a:t>
            </a:r>
            <a:r>
              <a:rPr sz="2531" b="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</a:t>
            </a:r>
          </a:p>
        </p:txBody>
      </p:sp>
      <p:sp>
        <p:nvSpPr>
          <p:cNvPr id="2" name="Shape 656">
            <a:extLst>
              <a:ext uri="{FF2B5EF4-FFF2-40B4-BE49-F238E27FC236}">
                <a16:creationId xmlns:a16="http://schemas.microsoft.com/office/drawing/2014/main" id="{178E0AF4-CCA8-618D-DEEF-65D35228669F}"/>
              </a:ext>
            </a:extLst>
          </p:cNvPr>
          <p:cNvSpPr/>
          <p:nvPr/>
        </p:nvSpPr>
        <p:spPr>
          <a:xfrm>
            <a:off x="2385157" y="5256700"/>
            <a:ext cx="7293980" cy="12405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latin typeface="Arial" panose="020B0604020202020204" pitchFamily="34" charset="0"/>
                <a:cs typeface="Arial" panose="020B0604020202020204" pitchFamily="34" charset="0"/>
              </a:rPr>
              <a:t>Significant inefficiency on uniprocessors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(e.g. N-1 threads waiting one quantum each for </a:t>
            </a:r>
            <a:r>
              <a:rPr lang="en-US" sz="2531" dirty="0" err="1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N’th</a:t>
            </a:r>
            <a:r>
              <a:rPr lang="en-US" sz="2531" dirty="0"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thread to release the lock)</a:t>
            </a:r>
            <a:endParaRPr sz="2531" dirty="0">
              <a:latin typeface="Arial" panose="020B0604020202020204" pitchFamily="34" charset="0"/>
              <a:ea typeface="Helvetica"/>
              <a:cs typeface="Arial" panose="020B0604020202020204" pitchFamily="34" charset="0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21033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Could we just </a:t>
            </a:r>
            <a:r>
              <a:rPr lang="en-US" sz="4556" dirty="0">
                <a:latin typeface="Courier" pitchFamily="2" charset="0"/>
              </a:rPr>
              <a:t>yield()</a:t>
            </a:r>
            <a:r>
              <a:rPr lang="en-US" sz="4556" dirty="0"/>
              <a:t> when waiting?</a:t>
            </a:r>
            <a:endParaRPr sz="4556" dirty="0"/>
          </a:p>
        </p:txBody>
      </p:sp>
      <p:sp>
        <p:nvSpPr>
          <p:cNvPr id="242" name="Shape 242"/>
          <p:cNvSpPr>
            <a:spLocks noGrp="1"/>
          </p:cNvSpPr>
          <p:nvPr>
            <p:ph type="body" idx="4294967295"/>
          </p:nvPr>
        </p:nvSpPr>
        <p:spPr>
          <a:xfrm>
            <a:off x="1524000" y="1504652"/>
            <a:ext cx="4052962" cy="4899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typedef struct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__lock_t</a:t>
            </a:r>
            <a:r>
              <a:rPr sz="1969" dirty="0"/>
              <a:t>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ticket;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int turn;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sz="1969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sz="1969" b="1" dirty="0">
                <a:latin typeface="Helvetica"/>
                <a:ea typeface="Helvetica"/>
                <a:cs typeface="Helvetica"/>
                <a:sym typeface="Helvetica"/>
              </a:rPr>
              <a:t>lock_init</a:t>
            </a:r>
            <a:r>
              <a:rPr sz="1969" dirty="0"/>
              <a:t>(lock_t *lock) {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lock-&gt;ticket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	lock-&gt;turn = 0;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243" name="Shape 243"/>
          <p:cNvSpPr/>
          <p:nvPr/>
        </p:nvSpPr>
        <p:spPr>
          <a:xfrm>
            <a:off x="6333173" y="1513084"/>
            <a:ext cx="4630020" cy="5199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lock</a:t>
            </a:r>
            <a:r>
              <a:rPr sz="1969" dirty="0"/>
              <a:t>(lock_t *lock) {</a:t>
            </a:r>
            <a:endParaRPr lang="en-US" sz="1969" dirty="0"/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</a:t>
            </a:r>
            <a:r>
              <a:rPr sz="1969" dirty="0" err="1"/>
              <a:t>int</a:t>
            </a:r>
            <a:r>
              <a:rPr sz="1969" dirty="0"/>
              <a:t> myturn = FAA(&amp;lock-&gt;ticket);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while(lock-&gt;turn != myturn)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yield()</a:t>
            </a:r>
            <a:r>
              <a:rPr sz="1969" dirty="0">
                <a:solidFill>
                  <a:srgbClr val="C00000"/>
                </a:solidFill>
              </a:rPr>
              <a:t>;</a:t>
            </a:r>
            <a:endParaRPr lang="en-US" sz="1969" dirty="0">
              <a:solidFill>
                <a:srgbClr val="C00000"/>
              </a:solidFill>
            </a:endParaRP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void </a:t>
            </a:r>
            <a:r>
              <a:rPr lang="en-US" sz="1969" b="1" dirty="0">
                <a:latin typeface="Helvetica"/>
                <a:ea typeface="Helvetica"/>
                <a:cs typeface="Helvetica"/>
                <a:sym typeface="Helvetica"/>
              </a:rPr>
              <a:t>unlock</a:t>
            </a:r>
            <a:r>
              <a:rPr sz="1969" dirty="0"/>
              <a:t>(lock_t *lock) {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	FAA(&amp;lock-&gt;turn);</a:t>
            </a:r>
          </a:p>
          <a:p>
            <a:pPr lvl="0" algn="l">
              <a:lnSpc>
                <a:spcPct val="200000"/>
              </a:lnSpc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95411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/>
          <p:nvPr/>
        </p:nvSpPr>
        <p:spPr>
          <a:xfrm>
            <a:off x="4816311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3" name="Shape 333"/>
          <p:cNvSpPr/>
          <p:nvPr/>
        </p:nvSpPr>
        <p:spPr>
          <a:xfrm>
            <a:off x="5012165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4" name="Shape 334"/>
          <p:cNvSpPr/>
          <p:nvPr/>
        </p:nvSpPr>
        <p:spPr>
          <a:xfrm>
            <a:off x="3923342" y="2476193"/>
            <a:ext cx="800851" cy="1"/>
          </a:xfrm>
          <a:prstGeom prst="line">
            <a:avLst/>
          </a:prstGeom>
          <a:ln w="25400">
            <a:solidFill>
              <a:srgbClr val="11DBE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5" name="Shape 335"/>
          <p:cNvSpPr/>
          <p:nvPr/>
        </p:nvSpPr>
        <p:spPr>
          <a:xfrm>
            <a:off x="4119196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6" name="Shape 336"/>
          <p:cNvSpPr/>
          <p:nvPr/>
        </p:nvSpPr>
        <p:spPr>
          <a:xfrm>
            <a:off x="5709280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7" name="Shape 337"/>
          <p:cNvSpPr/>
          <p:nvPr/>
        </p:nvSpPr>
        <p:spPr>
          <a:xfrm>
            <a:off x="5905134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38" name="Shape 338"/>
          <p:cNvSpPr/>
          <p:nvPr/>
        </p:nvSpPr>
        <p:spPr>
          <a:xfrm>
            <a:off x="8388186" y="2476193"/>
            <a:ext cx="800851" cy="1"/>
          </a:xfrm>
          <a:prstGeom prst="line">
            <a:avLst/>
          </a:prstGeom>
          <a:ln w="25400">
            <a:solidFill>
              <a:srgbClr val="971817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39" name="Shape 339"/>
          <p:cNvSpPr/>
          <p:nvPr/>
        </p:nvSpPr>
        <p:spPr>
          <a:xfrm>
            <a:off x="8584040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0" name="Shape 340"/>
          <p:cNvSpPr/>
          <p:nvPr/>
        </p:nvSpPr>
        <p:spPr>
          <a:xfrm>
            <a:off x="9281155" y="2476193"/>
            <a:ext cx="800851" cy="1"/>
          </a:xfrm>
          <a:prstGeom prst="line">
            <a:avLst/>
          </a:prstGeom>
          <a:ln w="25400">
            <a:solidFill>
              <a:srgbClr val="E8A433"/>
            </a:solidFill>
            <a:miter lim="400000"/>
            <a:headEnd type="triangle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9477009" y="2314888"/>
            <a:ext cx="392736" cy="281295"/>
          </a:xfrm>
          <a:prstGeom prst="rect">
            <a:avLst/>
          </a:prstGeom>
          <a:solidFill/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600"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bg1"/>
                </a:solidFill>
              </a:rPr>
              <a:t>spin</a:t>
            </a:r>
          </a:p>
        </p:txBody>
      </p:sp>
      <p:sp>
        <p:nvSpPr>
          <p:cNvPr id="342" name="Shape 342"/>
          <p:cNvSpPr/>
          <p:nvPr/>
        </p:nvSpPr>
        <p:spPr>
          <a:xfrm>
            <a:off x="2978370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43" name="Shape 343"/>
          <p:cNvSpPr/>
          <p:nvPr/>
        </p:nvSpPr>
        <p:spPr>
          <a:xfrm>
            <a:off x="3871338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44" name="Shape 344"/>
          <p:cNvSpPr/>
          <p:nvPr/>
        </p:nvSpPr>
        <p:spPr>
          <a:xfrm>
            <a:off x="2987133" y="3544902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5" name="Shape 345"/>
          <p:cNvSpPr/>
          <p:nvPr/>
        </p:nvSpPr>
        <p:spPr>
          <a:xfrm>
            <a:off x="298713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2856482" y="358334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47" name="Shape 347"/>
          <p:cNvSpPr/>
          <p:nvPr/>
        </p:nvSpPr>
        <p:spPr>
          <a:xfrm>
            <a:off x="3880102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3666609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49" name="Shape 349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0" name="Shape 350"/>
          <p:cNvSpPr/>
          <p:nvPr/>
        </p:nvSpPr>
        <p:spPr>
          <a:xfrm>
            <a:off x="4559578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51" name="Shape 351"/>
          <p:cNvSpPr/>
          <p:nvPr/>
        </p:nvSpPr>
        <p:spPr>
          <a:xfrm>
            <a:off x="4773071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2" name="Shape 352"/>
          <p:cNvSpPr/>
          <p:nvPr/>
        </p:nvSpPr>
        <p:spPr>
          <a:xfrm>
            <a:off x="5666039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3" name="Shape 353"/>
          <p:cNvSpPr/>
          <p:nvPr/>
        </p:nvSpPr>
        <p:spPr>
          <a:xfrm>
            <a:off x="5452547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54" name="Shape 354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5" name="Shape 355"/>
          <p:cNvSpPr/>
          <p:nvPr/>
        </p:nvSpPr>
        <p:spPr>
          <a:xfrm>
            <a:off x="6345516" y="3583342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56" name="Shape 356"/>
          <p:cNvSpPr/>
          <p:nvPr/>
        </p:nvSpPr>
        <p:spPr>
          <a:xfrm>
            <a:off x="6559008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7" name="Shape 357"/>
          <p:cNvSpPr/>
          <p:nvPr/>
        </p:nvSpPr>
        <p:spPr>
          <a:xfrm>
            <a:off x="7451977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58" name="Shape 358"/>
          <p:cNvSpPr/>
          <p:nvPr/>
        </p:nvSpPr>
        <p:spPr>
          <a:xfrm>
            <a:off x="7155641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359" name="Shape 359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0" name="Shape 360"/>
          <p:cNvSpPr/>
          <p:nvPr/>
        </p:nvSpPr>
        <p:spPr>
          <a:xfrm>
            <a:off x="8048610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361" name="Shape 361"/>
          <p:cNvSpPr/>
          <p:nvPr/>
        </p:nvSpPr>
        <p:spPr>
          <a:xfrm>
            <a:off x="8344946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2" name="Shape 362"/>
          <p:cNvSpPr/>
          <p:nvPr/>
        </p:nvSpPr>
        <p:spPr>
          <a:xfrm>
            <a:off x="9237914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3" name="Shape 363"/>
          <p:cNvSpPr/>
          <p:nvPr/>
        </p:nvSpPr>
        <p:spPr>
          <a:xfrm>
            <a:off x="8941579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364" name="Shape 364"/>
          <p:cNvSpPr/>
          <p:nvPr/>
        </p:nvSpPr>
        <p:spPr>
          <a:xfrm>
            <a:off x="10130883" y="3544902"/>
            <a:ext cx="1" cy="74135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65" name="Shape 365"/>
          <p:cNvSpPr/>
          <p:nvPr/>
        </p:nvSpPr>
        <p:spPr>
          <a:xfrm>
            <a:off x="9834548" y="3583342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366" name="Shape 366"/>
          <p:cNvSpPr/>
          <p:nvPr/>
        </p:nvSpPr>
        <p:spPr>
          <a:xfrm>
            <a:off x="4773237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67" name="Shape 367"/>
          <p:cNvSpPr/>
          <p:nvPr/>
        </p:nvSpPr>
        <p:spPr>
          <a:xfrm>
            <a:off x="5657276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68" name="Shape 368"/>
          <p:cNvSpPr/>
          <p:nvPr/>
        </p:nvSpPr>
        <p:spPr>
          <a:xfrm>
            <a:off x="6550245" y="2586761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69" name="Shape 369"/>
          <p:cNvSpPr/>
          <p:nvPr/>
        </p:nvSpPr>
        <p:spPr>
          <a:xfrm>
            <a:off x="7443214" y="2586761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70" name="Shape 370"/>
          <p:cNvSpPr/>
          <p:nvPr/>
        </p:nvSpPr>
        <p:spPr>
          <a:xfrm>
            <a:off x="8345112" y="2586761"/>
            <a:ext cx="904859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371" name="Shape 371"/>
          <p:cNvSpPr/>
          <p:nvPr/>
        </p:nvSpPr>
        <p:spPr>
          <a:xfrm>
            <a:off x="9229152" y="2586761"/>
            <a:ext cx="904859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72" name="Shape 372"/>
          <p:cNvSpPr/>
          <p:nvPr/>
        </p:nvSpPr>
        <p:spPr>
          <a:xfrm>
            <a:off x="337768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373" name="Shape 373"/>
          <p:cNvSpPr/>
          <p:nvPr/>
        </p:nvSpPr>
        <p:spPr>
          <a:xfrm>
            <a:off x="362429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4" name="Shape 374"/>
          <p:cNvSpPr/>
          <p:nvPr/>
        </p:nvSpPr>
        <p:spPr>
          <a:xfrm>
            <a:off x="6373459" y="203799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375" name="Shape 375"/>
          <p:cNvSpPr/>
          <p:nvPr/>
        </p:nvSpPr>
        <p:spPr>
          <a:xfrm>
            <a:off x="6749688" y="236177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6" name="Shape 376"/>
          <p:cNvSpPr/>
          <p:nvPr/>
        </p:nvSpPr>
        <p:spPr>
          <a:xfrm>
            <a:off x="7367194" y="203799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377" name="Shape 377"/>
          <p:cNvSpPr/>
          <p:nvPr/>
        </p:nvSpPr>
        <p:spPr>
          <a:xfrm>
            <a:off x="7524785" y="236177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378" name="Shape 378"/>
          <p:cNvSpPr/>
          <p:nvPr/>
        </p:nvSpPr>
        <p:spPr>
          <a:xfrm>
            <a:off x="289181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379" name="Shape 379"/>
          <p:cNvSpPr/>
          <p:nvPr/>
        </p:nvSpPr>
        <p:spPr>
          <a:xfrm>
            <a:off x="3784780" y="4853620"/>
            <a:ext cx="178892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380" name="Shape 380"/>
          <p:cNvSpPr/>
          <p:nvPr/>
        </p:nvSpPr>
        <p:spPr>
          <a:xfrm>
            <a:off x="2900575" y="5811761"/>
            <a:ext cx="712589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1" name="Shape 381"/>
          <p:cNvSpPr/>
          <p:nvPr/>
        </p:nvSpPr>
        <p:spPr>
          <a:xfrm>
            <a:off x="2900575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2" name="Shape 382"/>
          <p:cNvSpPr/>
          <p:nvPr/>
        </p:nvSpPr>
        <p:spPr>
          <a:xfrm>
            <a:off x="2769925" y="5850201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0</a:t>
            </a:r>
          </a:p>
        </p:txBody>
      </p:sp>
      <p:sp>
        <p:nvSpPr>
          <p:cNvPr id="383" name="Shape 383"/>
          <p:cNvSpPr/>
          <p:nvPr/>
        </p:nvSpPr>
        <p:spPr>
          <a:xfrm>
            <a:off x="3793544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4" name="Shape 384"/>
          <p:cNvSpPr/>
          <p:nvPr/>
        </p:nvSpPr>
        <p:spPr>
          <a:xfrm>
            <a:off x="3580051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20</a:t>
            </a:r>
          </a:p>
        </p:txBody>
      </p:sp>
      <p:sp>
        <p:nvSpPr>
          <p:cNvPr id="385" name="Shape 385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6" name="Shape 386"/>
          <p:cNvSpPr/>
          <p:nvPr/>
        </p:nvSpPr>
        <p:spPr>
          <a:xfrm>
            <a:off x="4473020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40</a:t>
            </a:r>
          </a:p>
        </p:txBody>
      </p:sp>
      <p:sp>
        <p:nvSpPr>
          <p:cNvPr id="387" name="Shape 387"/>
          <p:cNvSpPr/>
          <p:nvPr/>
        </p:nvSpPr>
        <p:spPr>
          <a:xfrm>
            <a:off x="4686512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8" name="Shape 388"/>
          <p:cNvSpPr/>
          <p:nvPr/>
        </p:nvSpPr>
        <p:spPr>
          <a:xfrm>
            <a:off x="557948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89" name="Shape 389"/>
          <p:cNvSpPr/>
          <p:nvPr/>
        </p:nvSpPr>
        <p:spPr>
          <a:xfrm>
            <a:off x="5365989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60</a:t>
            </a:r>
          </a:p>
        </p:txBody>
      </p:sp>
      <p:sp>
        <p:nvSpPr>
          <p:cNvPr id="390" name="Shape 390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1" name="Shape 391"/>
          <p:cNvSpPr/>
          <p:nvPr/>
        </p:nvSpPr>
        <p:spPr>
          <a:xfrm>
            <a:off x="6258958" y="5850201"/>
            <a:ext cx="40235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80</a:t>
            </a:r>
          </a:p>
        </p:txBody>
      </p:sp>
      <p:sp>
        <p:nvSpPr>
          <p:cNvPr id="392" name="Shape 392"/>
          <p:cNvSpPr/>
          <p:nvPr/>
        </p:nvSpPr>
        <p:spPr>
          <a:xfrm>
            <a:off x="6472451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3" name="Shape 393"/>
          <p:cNvSpPr/>
          <p:nvPr/>
        </p:nvSpPr>
        <p:spPr>
          <a:xfrm>
            <a:off x="7365419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4" name="Shape 394"/>
          <p:cNvSpPr/>
          <p:nvPr/>
        </p:nvSpPr>
        <p:spPr>
          <a:xfrm>
            <a:off x="7069084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100</a:t>
            </a:r>
          </a:p>
        </p:txBody>
      </p:sp>
      <p:sp>
        <p:nvSpPr>
          <p:cNvPr id="395" name="Shape 395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6" name="Shape 396"/>
          <p:cNvSpPr/>
          <p:nvPr/>
        </p:nvSpPr>
        <p:spPr>
          <a:xfrm>
            <a:off x="7962053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120</a:t>
            </a:r>
          </a:p>
        </p:txBody>
      </p:sp>
      <p:sp>
        <p:nvSpPr>
          <p:cNvPr id="397" name="Shape 397"/>
          <p:cNvSpPr/>
          <p:nvPr/>
        </p:nvSpPr>
        <p:spPr>
          <a:xfrm>
            <a:off x="8258388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8" name="Shape 398"/>
          <p:cNvSpPr/>
          <p:nvPr/>
        </p:nvSpPr>
        <p:spPr>
          <a:xfrm>
            <a:off x="9151357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99" name="Shape 399"/>
          <p:cNvSpPr/>
          <p:nvPr/>
        </p:nvSpPr>
        <p:spPr>
          <a:xfrm>
            <a:off x="8855021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140</a:t>
            </a:r>
          </a:p>
        </p:txBody>
      </p:sp>
      <p:sp>
        <p:nvSpPr>
          <p:cNvPr id="400" name="Shape 400"/>
          <p:cNvSpPr/>
          <p:nvPr/>
        </p:nvSpPr>
        <p:spPr>
          <a:xfrm>
            <a:off x="10044326" y="5811761"/>
            <a:ext cx="1" cy="74136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401" name="Shape 401"/>
          <p:cNvSpPr/>
          <p:nvPr/>
        </p:nvSpPr>
        <p:spPr>
          <a:xfrm>
            <a:off x="9747990" y="5850201"/>
            <a:ext cx="56746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160</a:t>
            </a:r>
          </a:p>
        </p:txBody>
      </p:sp>
      <p:sp>
        <p:nvSpPr>
          <p:cNvPr id="402" name="Shape 402"/>
          <p:cNvSpPr/>
          <p:nvPr/>
        </p:nvSpPr>
        <p:spPr>
          <a:xfrm>
            <a:off x="3972304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3" name="Shape 403"/>
          <p:cNvSpPr/>
          <p:nvPr/>
        </p:nvSpPr>
        <p:spPr>
          <a:xfrm>
            <a:off x="4159827" y="4853620"/>
            <a:ext cx="181555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4" name="Shape 404"/>
          <p:cNvSpPr/>
          <p:nvPr/>
        </p:nvSpPr>
        <p:spPr>
          <a:xfrm>
            <a:off x="4329492" y="4853620"/>
            <a:ext cx="904859" cy="892969"/>
          </a:xfrm>
          <a:prstGeom prst="rect">
            <a:avLst/>
          </a:prstGeom>
          <a:solidFill>
            <a:srgbClr val="0B5D12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531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05" name="Shape 405"/>
          <p:cNvSpPr/>
          <p:nvPr/>
        </p:nvSpPr>
        <p:spPr>
          <a:xfrm>
            <a:off x="5222461" y="4853620"/>
            <a:ext cx="904859" cy="892969"/>
          </a:xfrm>
          <a:prstGeom prst="rect">
            <a:avLst/>
          </a:prstGeom>
          <a:solidFill>
            <a:srgbClr val="11DBE3"/>
          </a:solidFill>
          <a:ln w="25400">
            <a:solid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/>
            </a:pPr>
            <a:r>
              <a:rPr sz="2531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6" name="Shape 406"/>
          <p:cNvSpPr/>
          <p:nvPr/>
        </p:nvSpPr>
        <p:spPr>
          <a:xfrm>
            <a:off x="6124358" y="4853620"/>
            <a:ext cx="178892" cy="892969"/>
          </a:xfrm>
          <a:prstGeom prst="rect">
            <a:avLst/>
          </a:prstGeom>
          <a:solidFill>
            <a:srgbClr val="971817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7" name="Shape 407"/>
          <p:cNvSpPr/>
          <p:nvPr/>
        </p:nvSpPr>
        <p:spPr>
          <a:xfrm>
            <a:off x="6294023" y="4853620"/>
            <a:ext cx="178892" cy="892969"/>
          </a:xfrm>
          <a:prstGeom prst="rect">
            <a:avLst/>
          </a:prstGeom>
          <a:solidFill>
            <a:srgbClr val="E8A433"/>
          </a:solidFill>
          <a:ln w="254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66">
              <a:solidFill>
                <a:schemeClr val="bg1"/>
              </a:solidFill>
            </a:endParaRPr>
          </a:p>
        </p:txBody>
      </p:sp>
      <p:sp>
        <p:nvSpPr>
          <p:cNvPr id="408" name="Shape 408"/>
          <p:cNvSpPr/>
          <p:nvPr/>
        </p:nvSpPr>
        <p:spPr>
          <a:xfrm>
            <a:off x="3291127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09" name="Shape 409"/>
          <p:cNvSpPr/>
          <p:nvPr/>
        </p:nvSpPr>
        <p:spPr>
          <a:xfrm>
            <a:off x="3537740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0" name="Shape 410"/>
          <p:cNvSpPr/>
          <p:nvPr/>
        </p:nvSpPr>
        <p:spPr>
          <a:xfrm>
            <a:off x="4152705" y="4304858"/>
            <a:ext cx="702116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7BDB45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unlock</a:t>
            </a:r>
          </a:p>
        </p:txBody>
      </p:sp>
      <p:sp>
        <p:nvSpPr>
          <p:cNvPr id="411" name="Shape 411"/>
          <p:cNvSpPr/>
          <p:nvPr/>
        </p:nvSpPr>
        <p:spPr>
          <a:xfrm>
            <a:off x="4528935" y="4628633"/>
            <a:ext cx="1" cy="222323"/>
          </a:xfrm>
          <a:prstGeom prst="line">
            <a:avLst/>
          </a:prstGeom>
          <a:ln w="25400">
            <a:solidFill>
              <a:srgbClr val="7BDB45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2" name="Shape 412"/>
          <p:cNvSpPr/>
          <p:nvPr/>
        </p:nvSpPr>
        <p:spPr>
          <a:xfrm>
            <a:off x="5108854" y="4304858"/>
            <a:ext cx="455254" cy="3534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600">
                <a:solidFill>
                  <a:srgbClr val="11DBE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chemeClr val="tx1"/>
                </a:solidFill>
              </a:rPr>
              <a:t>lock</a:t>
            </a:r>
          </a:p>
        </p:txBody>
      </p:sp>
      <p:sp>
        <p:nvSpPr>
          <p:cNvPr id="413" name="Shape 413"/>
          <p:cNvSpPr/>
          <p:nvPr/>
        </p:nvSpPr>
        <p:spPr>
          <a:xfrm>
            <a:off x="5355467" y="4628633"/>
            <a:ext cx="1" cy="222323"/>
          </a:xfrm>
          <a:prstGeom prst="line">
            <a:avLst/>
          </a:prstGeom>
          <a:ln w="25400">
            <a:solidFill>
              <a:srgbClr val="11DBE3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>
              <a:solidFill>
                <a:schemeClr val="bg1"/>
              </a:solidFill>
            </a:endParaRPr>
          </a:p>
        </p:txBody>
      </p:sp>
      <p:sp>
        <p:nvSpPr>
          <p:cNvPr id="414" name="Shape 414"/>
          <p:cNvSpPr/>
          <p:nvPr/>
        </p:nvSpPr>
        <p:spPr>
          <a:xfrm>
            <a:off x="1706200" y="2694146"/>
            <a:ext cx="950645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no yield:</a:t>
            </a:r>
            <a:br>
              <a:rPr lang="en-US" sz="1969" dirty="0"/>
            </a:br>
            <a:r>
              <a:rPr lang="en-US" sz="1969" dirty="0"/>
              <a:t>(spin)</a:t>
            </a:r>
            <a:endParaRPr sz="1969" dirty="0"/>
          </a:p>
        </p:txBody>
      </p:sp>
      <p:sp>
        <p:nvSpPr>
          <p:cNvPr id="415" name="Shape 415"/>
          <p:cNvSpPr/>
          <p:nvPr/>
        </p:nvSpPr>
        <p:spPr>
          <a:xfrm>
            <a:off x="1908147" y="5112521"/>
            <a:ext cx="62677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 algn="r"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yield: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 pitchFamily="2" charset="0"/>
              </a:rPr>
              <a:t>Yield</a:t>
            </a:r>
            <a:r>
              <a:rPr lang="en-US" dirty="0"/>
              <a:t> Instead of Spin</a:t>
            </a:r>
          </a:p>
        </p:txBody>
      </p:sp>
    </p:spTree>
    <p:extLst>
      <p:ext uri="{BB962C8B-B14F-4D97-AF65-F5344CB8AC3E}">
        <p14:creationId xmlns:p14="http://schemas.microsoft.com/office/powerpoint/2010/main" val="697610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410" grpId="0" animBg="1"/>
      <p:bldP spid="411" grpId="0" animBg="1"/>
      <p:bldP spid="412" grpId="0" animBg="1"/>
      <p:bldP spid="413" grpId="0" animBg="1"/>
      <p:bldP spid="4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Shape 4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IN" sz="4556" dirty="0"/>
              <a:t>Spinlock vs. </a:t>
            </a:r>
            <a:r>
              <a:rPr lang="en-IN" sz="4556" dirty="0">
                <a:latin typeface="Courier" pitchFamily="2" charset="0"/>
              </a:rPr>
              <a:t>yield</a:t>
            </a:r>
            <a:r>
              <a:rPr lang="en-IN" sz="4556" dirty="0"/>
              <a:t> Performance</a:t>
            </a:r>
            <a:endParaRPr sz="4556" dirty="0"/>
          </a:p>
        </p:txBody>
      </p:sp>
      <p:sp>
        <p:nvSpPr>
          <p:cNvPr id="421" name="Shape 421"/>
          <p:cNvSpPr>
            <a:spLocks noGrp="1"/>
          </p:cNvSpPr>
          <p:nvPr>
            <p:ph type="body" idx="4294967295"/>
          </p:nvPr>
        </p:nvSpPr>
        <p:spPr>
          <a:xfrm>
            <a:off x="1062318" y="1611809"/>
            <a:ext cx="10165976" cy="506201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How much CPU wasted?</a:t>
            </a:r>
            <a:r>
              <a:rPr sz="2672" dirty="0"/>
              <a:t> </a:t>
            </a: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/>
              <a:t>   </a:t>
            </a:r>
            <a:r>
              <a:rPr sz="2461" dirty="0"/>
              <a:t>Without yield: O(threads * </a:t>
            </a:r>
            <a:r>
              <a:rPr sz="2461" b="1" dirty="0"/>
              <a:t>time_slice</a:t>
            </a:r>
            <a:r>
              <a:rPr sz="2461" dirty="0"/>
              <a:t>)</a:t>
            </a:r>
          </a:p>
          <a:p>
            <a:pPr marL="295260" lvl="1" indent="0">
              <a:buNone/>
              <a:defRPr sz="1800">
                <a:solidFill>
                  <a:srgbClr val="000000"/>
                </a:solidFill>
              </a:defRPr>
            </a:pPr>
            <a:r>
              <a:rPr sz="2461" dirty="0"/>
              <a:t>With yield: O(threads * </a:t>
            </a:r>
            <a:r>
              <a:rPr sz="2461" b="1" dirty="0"/>
              <a:t>context_switch</a:t>
            </a:r>
            <a:r>
              <a:rPr sz="2461" dirty="0"/>
              <a:t>)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So even with yield, </a:t>
            </a:r>
            <a:r>
              <a:rPr lang="en-US" sz="2672" dirty="0"/>
              <a:t>spinning is </a:t>
            </a:r>
            <a:r>
              <a:rPr sz="2672" dirty="0"/>
              <a:t>slow with high </a:t>
            </a:r>
            <a:r>
              <a:rPr lang="en-US" sz="2672" dirty="0"/>
              <a:t>thread </a:t>
            </a:r>
            <a:r>
              <a:rPr sz="2672" dirty="0"/>
              <a:t>contentio</a:t>
            </a:r>
            <a:r>
              <a:rPr lang="en-US" sz="2672" dirty="0"/>
              <a:t>n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endParaRPr lang="en-US" sz="2672" dirty="0"/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Next improvement: </a:t>
            </a:r>
            <a:r>
              <a:rPr lang="en-US" sz="2672" dirty="0">
                <a:solidFill>
                  <a:srgbClr val="C00000"/>
                </a:solidFill>
              </a:rPr>
              <a:t>Block </a:t>
            </a:r>
            <a:r>
              <a:rPr lang="en-US" sz="2672" dirty="0"/>
              <a:t>(don’t schedule a thread until unlocked) and put thread on waiting queue instead of check and yield each time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OS support in implementing locks is helpful!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Useful to also enforce fairness (e.g., unblock one at a time)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See text for example implementations of blocking-based locks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/>
              <a:t>	</a:t>
            </a:r>
            <a:endParaRPr sz="2672" dirty="0"/>
          </a:p>
        </p:txBody>
      </p:sp>
    </p:spTree>
    <p:extLst>
      <p:ext uri="{BB962C8B-B14F-4D97-AF65-F5344CB8AC3E}">
        <p14:creationId xmlns:p14="http://schemas.microsoft.com/office/powerpoint/2010/main" val="348527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Shape 96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Concurrency Objectives</a:t>
            </a:r>
          </a:p>
        </p:txBody>
      </p:sp>
      <p:sp>
        <p:nvSpPr>
          <p:cNvPr id="963" name="Shape 963"/>
          <p:cNvSpPr>
            <a:spLocks noGrp="1"/>
          </p:cNvSpPr>
          <p:nvPr>
            <p:ph type="body" idx="4294967295"/>
          </p:nvPr>
        </p:nvSpPr>
        <p:spPr>
          <a:xfrm>
            <a:off x="1524000" y="1855142"/>
            <a:ext cx="8148340" cy="3653359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Mutual exclusion</a:t>
            </a:r>
            <a:r>
              <a:rPr sz="2461" dirty="0">
                <a:solidFill>
                  <a:srgbClr val="333333"/>
                </a:solidFill>
              </a:rPr>
              <a:t> (e.g., A and B don’t run at same time)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locks</a:t>
            </a: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46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b="1" dirty="0">
                <a:solidFill>
                  <a:srgbClr val="C00000"/>
                </a:solidFill>
                <a:latin typeface="Helvetica"/>
                <a:ea typeface="Helvetica"/>
                <a:cs typeface="Helvetica"/>
                <a:sym typeface="Helvetica"/>
              </a:rPr>
              <a:t>Ordering</a:t>
            </a:r>
            <a:r>
              <a:rPr sz="2461" dirty="0">
                <a:solidFill>
                  <a:srgbClr val="333333"/>
                </a:solidFill>
              </a:rPr>
              <a:t> (e.g., B runs after A</a:t>
            </a:r>
            <a:r>
              <a:rPr lang="en-US" sz="2461" dirty="0">
                <a:solidFill>
                  <a:srgbClr val="333333"/>
                </a:solidFill>
              </a:rPr>
              <a:t> does something</a:t>
            </a:r>
            <a:r>
              <a:rPr sz="2461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461" dirty="0">
                <a:solidFill>
                  <a:srgbClr val="333333"/>
                </a:solidFill>
              </a:rPr>
              <a:t> - solved with </a:t>
            </a:r>
            <a:r>
              <a:rPr sz="2461" i="1" dirty="0">
                <a:solidFill>
                  <a:srgbClr val="333333"/>
                </a:solidFill>
              </a:rPr>
              <a:t>condition variables</a:t>
            </a:r>
            <a:r>
              <a:rPr lang="en-US" sz="2461" i="1" dirty="0">
                <a:solidFill>
                  <a:srgbClr val="333333"/>
                </a:solidFill>
              </a:rPr>
              <a:t> </a:t>
            </a:r>
            <a:r>
              <a:rPr lang="en-US" sz="2461" dirty="0">
                <a:solidFill>
                  <a:srgbClr val="333333"/>
                </a:solidFill>
              </a:rPr>
              <a:t>and</a:t>
            </a:r>
            <a:r>
              <a:rPr lang="en-US" sz="2461" i="1" dirty="0">
                <a:solidFill>
                  <a:srgbClr val="333333"/>
                </a:solidFill>
              </a:rPr>
              <a:t> semaphores</a:t>
            </a:r>
            <a:endParaRPr sz="2461" i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3991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Condition Variables</a:t>
            </a:r>
          </a:p>
        </p:txBody>
      </p:sp>
      <p:sp>
        <p:nvSpPr>
          <p:cNvPr id="51" name="Shape 51"/>
          <p:cNvSpPr>
            <a:spLocks noGrp="1"/>
          </p:cNvSpPr>
          <p:nvPr>
            <p:ph type="body" idx="4294967295"/>
          </p:nvPr>
        </p:nvSpPr>
        <p:spPr>
          <a:xfrm>
            <a:off x="1524000" y="1543720"/>
            <a:ext cx="8589244" cy="498946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wait</a:t>
            </a:r>
            <a:r>
              <a:rPr sz="2250" dirty="0">
                <a:solidFill>
                  <a:srgbClr val="333333"/>
                </a:solidFill>
              </a:rPr>
              <a:t>(cond_t *cv, </a:t>
            </a:r>
            <a:r>
              <a:rPr sz="2250" dirty="0">
                <a:solidFill>
                  <a:srgbClr val="C00000"/>
                </a:solidFill>
              </a:rPr>
              <a:t>mutex_t *lock</a:t>
            </a:r>
            <a:r>
              <a:rPr sz="2250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assumes the lock is held when wait() is called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puts caller to sleep + releases the lock (atomically)</a:t>
            </a:r>
            <a:endParaRPr lang="en-US" sz="2250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IN" sz="2250" dirty="0">
                <a:solidFill>
                  <a:srgbClr val="C00000"/>
                </a:solidFill>
              </a:rPr>
              <a:t>	Don’t spin wait for condition to become true</a:t>
            </a:r>
            <a:endParaRPr sz="2250" dirty="0">
              <a:solidFill>
                <a:srgbClr val="C00000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when awoken, reacquires lock before returning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844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signal</a:t>
            </a:r>
            <a:r>
              <a:rPr sz="2250" dirty="0">
                <a:solidFill>
                  <a:srgbClr val="333333"/>
                </a:solidFill>
              </a:rPr>
              <a:t>(cond_t *cv)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wake a single waiting thread (if &gt;= 1 thread is waiting)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 - if there is no waiting thread, just return, doing nothing</a:t>
            </a:r>
            <a:endParaRPr sz="844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98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B4D40D2F-401D-A945-90D0-7E4784141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4" y="62755"/>
            <a:ext cx="7583488" cy="1283167"/>
          </a:xfrm>
        </p:spPr>
        <p:txBody>
          <a:bodyPr/>
          <a:lstStyle/>
          <a:p>
            <a:r>
              <a:rPr lang="en-US" dirty="0"/>
              <a:t>Shared Linked List</a:t>
            </a:r>
          </a:p>
        </p:txBody>
      </p:sp>
      <p:sp>
        <p:nvSpPr>
          <p:cNvPr id="6" name="Shape 339">
            <a:extLst>
              <a:ext uri="{FF2B5EF4-FFF2-40B4-BE49-F238E27FC236}">
                <a16:creationId xmlns:a16="http://schemas.microsoft.com/office/drawing/2014/main" id="{087FFDFF-C7DB-C744-B079-93D1D54CCBFC}"/>
              </a:ext>
            </a:extLst>
          </p:cNvPr>
          <p:cNvSpPr/>
          <p:nvPr/>
        </p:nvSpPr>
        <p:spPr>
          <a:xfrm>
            <a:off x="4916765" y="296736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8" name="Shape 341">
            <a:extLst>
              <a:ext uri="{FF2B5EF4-FFF2-40B4-BE49-F238E27FC236}">
                <a16:creationId xmlns:a16="http://schemas.microsoft.com/office/drawing/2014/main" id="{EF4F9839-75C1-0B4A-AE32-4700D462F72A}"/>
              </a:ext>
            </a:extLst>
          </p:cNvPr>
          <p:cNvSpPr/>
          <p:nvPr/>
        </p:nvSpPr>
        <p:spPr>
          <a:xfrm>
            <a:off x="61951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Shape 342">
            <a:extLst>
              <a:ext uri="{FF2B5EF4-FFF2-40B4-BE49-F238E27FC236}">
                <a16:creationId xmlns:a16="http://schemas.microsoft.com/office/drawing/2014/main" id="{7475528B-E42C-1C46-9FFF-D2C0B25FFF15}"/>
              </a:ext>
            </a:extLst>
          </p:cNvPr>
          <p:cNvSpPr/>
          <p:nvPr/>
        </p:nvSpPr>
        <p:spPr>
          <a:xfrm>
            <a:off x="762385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13" name="Shape 343">
            <a:extLst>
              <a:ext uri="{FF2B5EF4-FFF2-40B4-BE49-F238E27FC236}">
                <a16:creationId xmlns:a16="http://schemas.microsoft.com/office/drawing/2014/main" id="{2D2375BD-10A4-644C-AA29-4F50ED8720AD}"/>
              </a:ext>
            </a:extLst>
          </p:cNvPr>
          <p:cNvSpPr/>
          <p:nvPr/>
        </p:nvSpPr>
        <p:spPr>
          <a:xfrm>
            <a:off x="9052600" y="2771630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14" name="Shape 345">
            <a:extLst>
              <a:ext uri="{FF2B5EF4-FFF2-40B4-BE49-F238E27FC236}">
                <a16:creationId xmlns:a16="http://schemas.microsoft.com/office/drawing/2014/main" id="{08FAA48A-2D61-3B45-9EBD-C78A3B1882C7}"/>
              </a:ext>
            </a:extLst>
          </p:cNvPr>
          <p:cNvSpPr/>
          <p:nvPr/>
        </p:nvSpPr>
        <p:spPr>
          <a:xfrm>
            <a:off x="710401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46">
            <a:extLst>
              <a:ext uri="{FF2B5EF4-FFF2-40B4-BE49-F238E27FC236}">
                <a16:creationId xmlns:a16="http://schemas.microsoft.com/office/drawing/2014/main" id="{FEBE86BC-E144-5C44-B04F-625DB84538CE}"/>
              </a:ext>
            </a:extLst>
          </p:cNvPr>
          <p:cNvSpPr/>
          <p:nvPr/>
        </p:nvSpPr>
        <p:spPr>
          <a:xfrm>
            <a:off x="8532761" y="3218114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16" name="Shape 349">
            <a:extLst>
              <a:ext uri="{FF2B5EF4-FFF2-40B4-BE49-F238E27FC236}">
                <a16:creationId xmlns:a16="http://schemas.microsoft.com/office/drawing/2014/main" id="{CA5B3948-27D9-154C-95FE-B98124D2A174}"/>
              </a:ext>
            </a:extLst>
          </p:cNvPr>
          <p:cNvSpPr/>
          <p:nvPr/>
        </p:nvSpPr>
        <p:spPr>
          <a:xfrm>
            <a:off x="5651641" y="3246058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E57C0-FE12-4F41-9F05-00053E6E1491}"/>
              </a:ext>
            </a:extLst>
          </p:cNvPr>
          <p:cNvSpPr/>
          <p:nvPr/>
        </p:nvSpPr>
        <p:spPr>
          <a:xfrm>
            <a:off x="549190" y="1460713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>
                <a:latin typeface="Gill Sans MT" panose="020B0502020104020203" pitchFamily="34" charset="77"/>
              </a:rPr>
              <a:t>Void </a:t>
            </a:r>
            <a:r>
              <a:rPr lang="en-US" dirty="0" err="1">
                <a:latin typeface="Gill Sans MT" panose="020B0502020104020203" pitchFamily="34" charset="77"/>
              </a:rPr>
              <a:t>List_Insert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*new = malloc(</a:t>
            </a:r>
            <a:r>
              <a:rPr lang="en-US" dirty="0" err="1">
                <a:latin typeface="Gill Sans MT" panose="020B0502020104020203" pitchFamily="34" charset="77"/>
              </a:rPr>
              <a:t>sizeof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));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assert(new);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new-&gt;key = key;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new-&gt;next = L-&gt;head;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L-&gt;head = new;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B0894A-8025-7047-96DA-B632B81EF608}"/>
              </a:ext>
            </a:extLst>
          </p:cNvPr>
          <p:cNvSpPr/>
          <p:nvPr/>
        </p:nvSpPr>
        <p:spPr>
          <a:xfrm>
            <a:off x="536669" y="3757214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/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List_Lookup</a:t>
            </a:r>
            <a:r>
              <a:rPr lang="en-US" dirty="0">
                <a:latin typeface="Gill Sans MT" panose="020B0502020104020203" pitchFamily="34" charset="77"/>
              </a:rPr>
              <a:t>(</a:t>
            </a:r>
            <a:r>
              <a:rPr lang="en-US" dirty="0" err="1">
                <a:latin typeface="Gill Sans MT" panose="020B0502020104020203" pitchFamily="34" charset="77"/>
              </a:rPr>
              <a:t>list_t</a:t>
            </a:r>
            <a:r>
              <a:rPr lang="en-US" dirty="0">
                <a:latin typeface="Gill Sans MT" panose="020B0502020104020203" pitchFamily="34" charset="77"/>
              </a:rPr>
              <a:t> *L,  </a:t>
            </a:r>
            <a:r>
              <a:rPr lang="en-US" dirty="0" err="1">
                <a:latin typeface="Gill Sans MT" panose="020B0502020104020203" pitchFamily="34" charset="77"/>
              </a:rPr>
              <a:t>int</a:t>
            </a:r>
            <a:r>
              <a:rPr lang="en-US" dirty="0">
                <a:latin typeface="Gill Sans MT" panose="020B0502020104020203" pitchFamily="34" charset="77"/>
              </a:rPr>
              <a:t> key)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</a:t>
            </a:r>
            <a:r>
              <a:rPr lang="en-US" dirty="0" err="1">
                <a:latin typeface="Gill Sans MT" panose="020B0502020104020203" pitchFamily="34" charset="77"/>
              </a:rPr>
              <a:t>node_t</a:t>
            </a:r>
            <a:r>
              <a:rPr lang="en-US" dirty="0">
                <a:latin typeface="Gill Sans MT" panose="020B0502020104020203" pitchFamily="34" charset="77"/>
              </a:rPr>
              <a:t> *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L-&gt;head;</a:t>
            </a: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	while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) {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if (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-&gt;key == key) 				return 1;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	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 = </a:t>
            </a:r>
            <a:r>
              <a:rPr lang="en-US" dirty="0" err="1">
                <a:latin typeface="Gill Sans MT" panose="020B0502020104020203" pitchFamily="34" charset="77"/>
              </a:rPr>
              <a:t>tmp</a:t>
            </a:r>
            <a:r>
              <a:rPr lang="en-US" dirty="0">
                <a:latin typeface="Gill Sans MT" panose="020B0502020104020203" pitchFamily="34" charset="77"/>
              </a:rPr>
              <a:t>-&gt;next;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	}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return 0; </a:t>
            </a:r>
          </a:p>
          <a:p>
            <a:pPr algn="l"/>
            <a:r>
              <a:rPr lang="en-US" dirty="0">
                <a:latin typeface="Gill Sans MT" panose="020B0502020104020203" pitchFamily="34" charset="77"/>
              </a:rPr>
              <a:t>}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426CA-EEBB-834C-A5C8-F8A5BEEAA1F0}"/>
              </a:ext>
            </a:extLst>
          </p:cNvPr>
          <p:cNvSpPr txBox="1"/>
          <p:nvPr/>
        </p:nvSpPr>
        <p:spPr>
          <a:xfrm>
            <a:off x="5105605" y="5606415"/>
            <a:ext cx="54922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can go wrong?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Find a schedule that leads to problem?</a:t>
            </a:r>
          </a:p>
        </p:txBody>
      </p:sp>
    </p:spTree>
    <p:extLst>
      <p:ext uri="{BB962C8B-B14F-4D97-AF65-F5344CB8AC3E}">
        <p14:creationId xmlns:p14="http://schemas.microsoft.com/office/powerpoint/2010/main" val="225677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Join Implementation: Correct</a:t>
            </a:r>
            <a:endParaRPr sz="4556" dirty="0"/>
          </a:p>
        </p:txBody>
      </p:sp>
      <p:sp>
        <p:nvSpPr>
          <p:cNvPr id="84" name="Shape 84"/>
          <p:cNvSpPr/>
          <p:nvPr/>
        </p:nvSpPr>
        <p:spPr>
          <a:xfrm>
            <a:off x="6355621" y="2226059"/>
            <a:ext cx="5343320" cy="1687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void thread_exit() {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lang="en-US" sz="1828" dirty="0" err="1"/>
              <a:t>Mutex_lock</a:t>
            </a:r>
            <a:r>
              <a:rPr lang="en-US" sz="1828" dirty="0"/>
              <a:t>(&amp;m);		// a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	</a:t>
            </a:r>
            <a:r>
              <a:rPr sz="1828" dirty="0"/>
              <a:t>done = 1;		</a:t>
            </a:r>
            <a:r>
              <a:rPr lang="en-US" sz="1828" dirty="0"/>
              <a:t>	</a:t>
            </a:r>
            <a:r>
              <a:rPr sz="1828" dirty="0"/>
              <a:t>// </a:t>
            </a:r>
            <a:r>
              <a:rPr lang="en-US" sz="1828" dirty="0"/>
              <a:t>b</a:t>
            </a:r>
            <a:endParaRPr sz="1828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Cond_signal</a:t>
            </a:r>
            <a:r>
              <a:rPr sz="1828" dirty="0"/>
              <a:t>(&amp;c);	</a:t>
            </a:r>
            <a:r>
              <a:rPr lang="en-US" sz="1828" dirty="0"/>
              <a:t>	</a:t>
            </a:r>
            <a:r>
              <a:rPr sz="1828" dirty="0"/>
              <a:t>// </a:t>
            </a:r>
            <a:r>
              <a:rPr lang="en-US" sz="1828" dirty="0"/>
              <a:t>c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	</a:t>
            </a:r>
            <a:r>
              <a:rPr lang="en-US" sz="1828" dirty="0" err="1"/>
              <a:t>Mutex_unlock</a:t>
            </a:r>
            <a:r>
              <a:rPr lang="en-US" sz="1828" dirty="0"/>
              <a:t>(&amp;m);	 // d</a:t>
            </a:r>
            <a:endParaRPr sz="1828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}</a:t>
            </a:r>
          </a:p>
        </p:txBody>
      </p:sp>
      <p:sp>
        <p:nvSpPr>
          <p:cNvPr id="85" name="Shape 85"/>
          <p:cNvSpPr/>
          <p:nvPr/>
        </p:nvSpPr>
        <p:spPr>
          <a:xfrm>
            <a:off x="1677606" y="2096250"/>
            <a:ext cx="4548382" cy="20197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void thread_join()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Mutex_lock</a:t>
            </a:r>
            <a:r>
              <a:rPr sz="1828" dirty="0"/>
              <a:t>(&amp;m);		 </a:t>
            </a:r>
            <a:r>
              <a:rPr lang="en-US" sz="1828" dirty="0"/>
              <a:t>  </a:t>
            </a:r>
            <a:r>
              <a:rPr sz="1828" dirty="0"/>
              <a:t>// </a:t>
            </a:r>
            <a:r>
              <a:rPr sz="2250" dirty="0"/>
              <a:t>w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if (done == 0)		</a:t>
            </a:r>
            <a:r>
              <a:rPr lang="en-IN" sz="1828" dirty="0"/>
              <a:t>   </a:t>
            </a:r>
            <a:r>
              <a:rPr sz="1828" dirty="0"/>
              <a:t>// </a:t>
            </a:r>
            <a:r>
              <a:rPr sz="2250" dirty="0"/>
              <a:t>x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	Cond_wait(&amp;c, &amp;m); </a:t>
            </a:r>
            <a:r>
              <a:rPr lang="en-US" sz="1828" dirty="0"/>
              <a:t> </a:t>
            </a:r>
            <a:r>
              <a:rPr sz="1828" dirty="0"/>
              <a:t>// </a:t>
            </a:r>
            <a:r>
              <a:rPr sz="2250" dirty="0"/>
              <a:t>y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	</a:t>
            </a:r>
            <a:r>
              <a:rPr sz="1828" dirty="0" err="1"/>
              <a:t>Mutex_unlock</a:t>
            </a:r>
            <a:r>
              <a:rPr sz="1828" dirty="0"/>
              <a:t>(&amp;m);	 </a:t>
            </a:r>
            <a:r>
              <a:rPr lang="en-US" sz="1828" dirty="0"/>
              <a:t>  </a:t>
            </a:r>
            <a:r>
              <a:rPr sz="1828" dirty="0"/>
              <a:t>// </a:t>
            </a:r>
            <a:r>
              <a:rPr sz="2250" dirty="0"/>
              <a:t>z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828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3710" y="1733022"/>
            <a:ext cx="1084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Parent: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67993" y="1733022"/>
            <a:ext cx="894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Child:</a:t>
            </a:r>
          </a:p>
        </p:txBody>
      </p:sp>
      <p:sp>
        <p:nvSpPr>
          <p:cNvPr id="8" name="Shape 90"/>
          <p:cNvSpPr txBox="1">
            <a:spLocks/>
          </p:cNvSpPr>
          <p:nvPr/>
        </p:nvSpPr>
        <p:spPr>
          <a:xfrm>
            <a:off x="1634267" y="4643107"/>
            <a:ext cx="7804547" cy="1646411"/>
          </a:xfrm>
          <a:prstGeom prst="rect">
            <a:avLst/>
          </a:prstGeom>
        </p:spPr>
        <p:txBody>
          <a:bodyPr vert="horz" lIns="91439" tIns="45719" rIns="91439" bIns="45719" rtlCol="0">
            <a:normAutofit/>
          </a:bodyPr>
          <a:lstStyle/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921F07"/>
                </a:solidFill>
              </a:rPr>
              <a:t>Parent:	  w	x	y				    z</a:t>
            </a:r>
          </a:p>
          <a:p>
            <a:pPr marL="282560" indent="-282560" defTabSz="914353">
              <a:spcBef>
                <a:spcPts val="2000"/>
              </a:spcBef>
              <a:defRPr sz="1800">
                <a:solidFill>
                  <a:srgbClr val="000000"/>
                </a:solidFill>
              </a:defRPr>
            </a:pPr>
            <a:r>
              <a:rPr lang="en-US" sz="2250" dirty="0"/>
              <a:t>Child:				a	b      c       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23048" y="5752800"/>
            <a:ext cx="107307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mutex (lock) m to ensure no race between interacting with state (</a:t>
            </a:r>
            <a:r>
              <a:rPr lang="en-US" sz="2400" dirty="0">
                <a:latin typeface="Courier" pitchFamily="2" charset="0"/>
                <a:cs typeface="Arial" panose="020B0604020202020204" pitchFamily="34" charset="0"/>
              </a:rPr>
              <a:t>done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the wait/signal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229311-9AE8-2442-AF38-2E17E3D50979}"/>
              </a:ext>
            </a:extLst>
          </p:cNvPr>
          <p:cNvSpPr/>
          <p:nvPr/>
        </p:nvSpPr>
        <p:spPr>
          <a:xfrm>
            <a:off x="2445927" y="3935221"/>
            <a:ext cx="811180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Cond_wait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also releases mutex before waiting.</a:t>
            </a: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Provided condition is not met yet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" grpId="0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Producer/Consumer Problem</a:t>
            </a:r>
          </a:p>
        </p:txBody>
      </p:sp>
      <p:sp>
        <p:nvSpPr>
          <p:cNvPr id="381" name="Shape 381"/>
          <p:cNvSpPr>
            <a:spLocks noGrp="1"/>
          </p:cNvSpPr>
          <p:nvPr>
            <p:ph type="body" idx="4294967295"/>
          </p:nvPr>
        </p:nvSpPr>
        <p:spPr>
          <a:xfrm>
            <a:off x="2139033" y="1835051"/>
            <a:ext cx="8528967" cy="361764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Producers</a:t>
            </a:r>
            <a:r>
              <a:rPr sz="2601" dirty="0">
                <a:solidFill>
                  <a:srgbClr val="333333"/>
                </a:solidFill>
              </a:rPr>
              <a:t> generate data (like pipe writers)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01" b="1" dirty="0">
                <a:solidFill>
                  <a:srgbClr val="333333"/>
                </a:solidFill>
                <a:latin typeface="Helvetica"/>
                <a:ea typeface="Helvetica"/>
                <a:cs typeface="Helvetica"/>
                <a:sym typeface="Helvetica"/>
              </a:rPr>
              <a:t>Consumers</a:t>
            </a:r>
            <a:r>
              <a:rPr sz="2601" dirty="0">
                <a:solidFill>
                  <a:srgbClr val="333333"/>
                </a:solidFill>
              </a:rPr>
              <a:t> grab data and process it (like pipe readers)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1972" y="4379546"/>
            <a:ext cx="818647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Use condition variables to: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make producers wait when buffers are full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make consumers wait when there is nothing to consume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/>
          <p:nvPr/>
        </p:nvSpPr>
        <p:spPr>
          <a:xfrm>
            <a:off x="5893795" y="1285875"/>
            <a:ext cx="5899276" cy="35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void *consumer(void *arg)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while(1) {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Mutex_lock(&amp;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 // c1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while(numfull == 0)</a:t>
            </a:r>
            <a:r>
              <a:rPr lang="en-US" sz="1969" dirty="0"/>
              <a:t> // c2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	Cond_wait</a:t>
            </a:r>
            <a:r>
              <a:rPr sz="1969" dirty="0">
                <a:solidFill>
                  <a:srgbClr val="0070C0"/>
                </a:solidFill>
              </a:rPr>
              <a:t>(&amp;cond</a:t>
            </a:r>
            <a:r>
              <a:rPr sz="1969" dirty="0"/>
              <a:t>, 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// c3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int tmp = do_get();</a:t>
            </a:r>
            <a:r>
              <a:rPr lang="en-US" sz="1969" dirty="0"/>
              <a:t> // c4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Cond_signal(&amp;cond);</a:t>
            </a:r>
            <a:r>
              <a:rPr lang="en-US" sz="1969" dirty="0"/>
              <a:t> // c5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Mutex_unlock(&amp;</a:t>
            </a:r>
            <a:r>
              <a:rPr sz="1969" dirty="0">
                <a:solidFill>
                  <a:srgbClr val="7BDB45"/>
                </a:solidFill>
              </a:rPr>
              <a:t>m</a:t>
            </a:r>
            <a:r>
              <a:rPr sz="1969" dirty="0"/>
              <a:t>);</a:t>
            </a:r>
            <a:r>
              <a:rPr lang="en-US" sz="1969" dirty="0"/>
              <a:t> // c6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	printf(“%d\n”, tmp);</a:t>
            </a:r>
            <a:r>
              <a:rPr lang="en-US" sz="1969" dirty="0"/>
              <a:t> // c7</a:t>
            </a:r>
            <a:endParaRPr sz="1969" dirty="0"/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	}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1969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8929" y="1385272"/>
            <a:ext cx="5997381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void *</a:t>
            </a:r>
            <a:r>
              <a:rPr lang="en-US" sz="1969" dirty="0" err="1"/>
              <a:t>producer(void</a:t>
            </a:r>
            <a:r>
              <a:rPr lang="en-US" sz="1969" dirty="0"/>
              <a:t> *</a:t>
            </a:r>
            <a:r>
              <a:rPr lang="en-US" sz="1969" dirty="0" err="1"/>
              <a:t>arg</a:t>
            </a:r>
            <a:r>
              <a:rPr lang="en-US" sz="1969" dirty="0"/>
              <a:t>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=0; </a:t>
            </a:r>
            <a:r>
              <a:rPr lang="en-US" sz="1969" dirty="0" err="1"/>
              <a:t>i</a:t>
            </a:r>
            <a:r>
              <a:rPr lang="en-US" sz="1969" dirty="0"/>
              <a:t>&lt;loops; </a:t>
            </a:r>
            <a:r>
              <a:rPr lang="en-US" sz="1969" dirty="0" err="1"/>
              <a:t>i</a:t>
            </a:r>
            <a:r>
              <a:rPr lang="en-US" sz="1969" dirty="0"/>
              <a:t>++) {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Mutex_lock(&amp;m</a:t>
            </a:r>
            <a:r>
              <a:rPr lang="en-US" sz="1969" dirty="0"/>
              <a:t>); // p1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while(numfull</a:t>
            </a:r>
            <a:r>
              <a:rPr lang="en-US" sz="1969" dirty="0"/>
              <a:t> == max) //p2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	</a:t>
            </a:r>
            <a:r>
              <a:rPr lang="en-US" sz="1969" dirty="0" err="1"/>
              <a:t>Cond_wait(</a:t>
            </a:r>
            <a:r>
              <a:rPr lang="en-US" sz="1969" dirty="0" err="1">
                <a:solidFill>
                  <a:srgbClr val="0070C0"/>
                </a:solidFill>
              </a:rPr>
              <a:t>&amp;cond</a:t>
            </a:r>
            <a:r>
              <a:rPr lang="en-US" sz="1969" dirty="0"/>
              <a:t>, &amp;</a:t>
            </a:r>
            <a:r>
              <a:rPr lang="en-US" sz="1969" dirty="0" err="1"/>
              <a:t>m</a:t>
            </a:r>
            <a:r>
              <a:rPr lang="en-US" sz="1969" dirty="0"/>
              <a:t>); //p3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do_fill(i</a:t>
            </a:r>
            <a:r>
              <a:rPr lang="en-US" sz="1969" dirty="0"/>
              <a:t>); // p4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Cond_signal(&amp;cond</a:t>
            </a:r>
            <a:r>
              <a:rPr lang="en-US" sz="1969" dirty="0"/>
              <a:t>); //p5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	</a:t>
            </a:r>
            <a:r>
              <a:rPr lang="en-US" sz="1969" dirty="0" err="1"/>
              <a:t>Mutex_unlock(&amp;m</a:t>
            </a:r>
            <a:r>
              <a:rPr lang="en-US" sz="1969" dirty="0"/>
              <a:t>); //p6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	}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}</a:t>
            </a:r>
          </a:p>
        </p:txBody>
      </p:sp>
      <p:sp>
        <p:nvSpPr>
          <p:cNvPr id="21" name="Shape 678"/>
          <p:cNvSpPr/>
          <p:nvPr/>
        </p:nvSpPr>
        <p:spPr>
          <a:xfrm>
            <a:off x="2816862" y="6278447"/>
            <a:ext cx="615386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does </a:t>
            </a:r>
            <a:r>
              <a:rPr lang="en-US" sz="2531" dirty="0"/>
              <a:t>last signal</a:t>
            </a:r>
            <a:r>
              <a:rPr sz="2531" dirty="0"/>
              <a:t> wake </a:t>
            </a:r>
            <a:r>
              <a:rPr sz="2531" dirty="0">
                <a:solidFill>
                  <a:srgbClr val="C00000"/>
                </a:solidFill>
              </a:rPr>
              <a:t>producer</a:t>
            </a:r>
            <a:r>
              <a:rPr sz="2531" dirty="0"/>
              <a:t> or </a:t>
            </a:r>
            <a:r>
              <a:rPr sz="2531" dirty="0">
                <a:solidFill>
                  <a:srgbClr val="C00000"/>
                </a:solidFill>
              </a:rPr>
              <a:t>consumer2</a:t>
            </a:r>
            <a:r>
              <a:rPr sz="2531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162" y="433708"/>
            <a:ext cx="8820394" cy="56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94" dirty="0">
                <a:latin typeface="Arial" panose="020B0604020202020204" pitchFamily="34" charset="0"/>
                <a:cs typeface="Arial" panose="020B0604020202020204" pitchFamily="34" charset="0"/>
              </a:rPr>
              <a:t>A broken Implementation of Producer Consumer</a:t>
            </a:r>
          </a:p>
        </p:txBody>
      </p:sp>
      <p:pic>
        <p:nvPicPr>
          <p:cNvPr id="5" name="Picture 4" descr="A diagram of a number of letters&#10;&#10;Description automatically generated with medium confidence">
            <a:extLst>
              <a:ext uri="{FF2B5EF4-FFF2-40B4-BE49-F238E27FC236}">
                <a16:creationId xmlns:a16="http://schemas.microsoft.com/office/drawing/2014/main" id="{C608DC58-CB60-E9CA-397E-B8933A516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9" y="4651795"/>
            <a:ext cx="7772400" cy="157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367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0" grpId="0" animBg="1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540828"/>
            <a:ext cx="5616388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*producer(void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 = 0; </a:t>
            </a:r>
            <a:r>
              <a:rPr lang="en-US" sz="1969" dirty="0" err="1"/>
              <a:t>i</a:t>
            </a:r>
            <a:r>
              <a:rPr lang="en-US" sz="1969" dirty="0"/>
              <a:t> &lt; loops; </a:t>
            </a:r>
            <a:r>
              <a:rPr lang="en-US" sz="1969" dirty="0" err="1"/>
              <a:t>i</a:t>
            </a:r>
            <a:r>
              <a:rPr lang="en-US" sz="1969" dirty="0"/>
              <a:t>++)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// p1 </a:t>
            </a:r>
          </a:p>
          <a:p>
            <a:pPr algn="l"/>
            <a:r>
              <a:rPr lang="en-US" sz="1969" dirty="0"/>
              <a:t>		if (</a:t>
            </a:r>
            <a:r>
              <a:rPr lang="en-US" sz="1969" dirty="0" err="1"/>
              <a:t>numfull</a:t>
            </a:r>
            <a:r>
              <a:rPr lang="en-US" sz="1969" dirty="0"/>
              <a:t> == max) // p2 </a:t>
            </a:r>
          </a:p>
          <a:p>
            <a:pPr algn="l"/>
            <a:r>
              <a:rPr lang="en-US" sz="1969" dirty="0"/>
              <a:t>		     </a:t>
            </a:r>
            <a:r>
              <a:rPr lang="en-US" sz="1969" dirty="0" err="1"/>
              <a:t>Cond_wait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empty</a:t>
            </a:r>
            <a:r>
              <a:rPr lang="en-US" sz="1969" dirty="0"/>
              <a:t>, &amp;m); // p3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do_fill</a:t>
            </a:r>
            <a:r>
              <a:rPr lang="en-US" sz="1969" dirty="0"/>
              <a:t>(</a:t>
            </a:r>
            <a:r>
              <a:rPr lang="en-US" sz="1969" dirty="0" err="1"/>
              <a:t>i</a:t>
            </a:r>
            <a:r>
              <a:rPr lang="en-US" sz="1969" dirty="0"/>
              <a:t>);  // p4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fill</a:t>
            </a:r>
            <a:r>
              <a:rPr lang="en-US" sz="1969" dirty="0"/>
              <a:t>); // p5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//p6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43600" y="1540828"/>
            <a:ext cx="6096000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*consumer(void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while (1)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 // c1</a:t>
            </a:r>
          </a:p>
          <a:p>
            <a:pPr algn="l"/>
            <a:r>
              <a:rPr lang="en-US" sz="1969" dirty="0"/>
              <a:t>		if (</a:t>
            </a:r>
            <a:r>
              <a:rPr lang="en-US" sz="1969" dirty="0" err="1"/>
              <a:t>numfull</a:t>
            </a:r>
            <a:r>
              <a:rPr lang="en-US" sz="1969" dirty="0"/>
              <a:t> == 0) // c2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fill</a:t>
            </a:r>
            <a:r>
              <a:rPr lang="en-US" sz="1969" dirty="0"/>
              <a:t>, &amp;m); // c3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tmp</a:t>
            </a:r>
            <a:r>
              <a:rPr lang="en-US" sz="1969" dirty="0"/>
              <a:t> = </a:t>
            </a:r>
            <a:r>
              <a:rPr lang="en-US" sz="1969" dirty="0" err="1"/>
              <a:t>do_get</a:t>
            </a:r>
            <a:r>
              <a:rPr lang="en-US" sz="1969" dirty="0"/>
              <a:t>(); // c4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</a:t>
            </a:r>
            <a:r>
              <a:rPr lang="en-US" sz="1969" dirty="0">
                <a:solidFill>
                  <a:srgbClr val="C00000"/>
                </a:solidFill>
              </a:rPr>
              <a:t>empty</a:t>
            </a:r>
            <a:r>
              <a:rPr lang="en-US" sz="1969" dirty="0"/>
              <a:t>); // c5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 // c6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6454588" y="4579309"/>
            <a:ext cx="5475807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correct?  Can you find a bad schedule?</a:t>
            </a:r>
          </a:p>
        </p:txBody>
      </p:sp>
      <p:sp>
        <p:nvSpPr>
          <p:cNvPr id="6" name="Rectangle 5"/>
          <p:cNvSpPr/>
          <p:nvPr/>
        </p:nvSpPr>
        <p:spPr>
          <a:xfrm>
            <a:off x="1243504" y="4638852"/>
            <a:ext cx="7865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consumer1 waits because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== 0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producer increments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wakes consumer1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before consumer1 runs, consumer2 runs, grabs entry, sets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numfull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=0.</a:t>
            </a:r>
          </a:p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consumer1 then reads bad data.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E4732B9-150A-74DC-67B7-91A85E1DC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76" y="5952695"/>
            <a:ext cx="7772400" cy="84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6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CV</a:t>
            </a:r>
            <a:r>
              <a:rPr sz="4556" dirty="0"/>
              <a:t> Rule of Thumb 3</a:t>
            </a:r>
          </a:p>
        </p:txBody>
      </p:sp>
      <p:sp>
        <p:nvSpPr>
          <p:cNvPr id="721" name="Shape 721"/>
          <p:cNvSpPr>
            <a:spLocks noGrp="1"/>
          </p:cNvSpPr>
          <p:nvPr>
            <p:ph type="body" idx="4294967295"/>
          </p:nvPr>
        </p:nvSpPr>
        <p:spPr>
          <a:xfrm>
            <a:off x="1524000" y="1746871"/>
            <a:ext cx="8703097" cy="337765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Whenever a lock is acquired, recheck assumptions about state!</a:t>
            </a:r>
            <a:endParaRPr lang="en-US" sz="2250" dirty="0">
              <a:solidFill>
                <a:srgbClr val="333333"/>
              </a:solidFill>
            </a:endParaRPr>
          </a:p>
          <a:p>
            <a:pPr lvl="1">
              <a:buNone/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Use “while” instead of “if”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</a:rPr>
              <a:t>Possible for another thread to grab lock between signal and wakeup from wait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Difference between Mesa (practical implementation) and </a:t>
            </a:r>
            <a:br>
              <a:rPr lang="en-US" sz="2039" dirty="0">
                <a:solidFill>
                  <a:srgbClr val="333333"/>
                </a:solidFill>
              </a:rPr>
            </a:br>
            <a:r>
              <a:rPr lang="en-US" sz="2039" dirty="0">
                <a:solidFill>
                  <a:srgbClr val="333333"/>
                </a:solidFill>
              </a:rPr>
              <a:t>Hoare (theoretical) semantics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Signal() simply makes a thread runnable, does not guarantee thread run next</a:t>
            </a:r>
            <a:endParaRPr sz="2039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</a:rPr>
              <a:t>Note that some libraries also have “spurious wakeups”</a:t>
            </a:r>
            <a:r>
              <a:rPr lang="en-US" sz="2250" dirty="0">
                <a:solidFill>
                  <a:srgbClr val="333333"/>
                </a:solidFill>
              </a:rPr>
              <a:t> 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lang="en-US" sz="2039" dirty="0">
                <a:solidFill>
                  <a:srgbClr val="333333"/>
                </a:solidFill>
              </a:rPr>
              <a:t>May wake multiple waiting threads at signal or at any time</a:t>
            </a:r>
            <a:endParaRPr sz="2039" dirty="0">
              <a:solidFill>
                <a:srgbClr val="333333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Producer/Consumer:</a:t>
            </a:r>
            <a:br>
              <a:rPr lang="en-US" dirty="0"/>
            </a:br>
            <a:r>
              <a:rPr lang="en-US" dirty="0"/>
              <a:t>Two CVs and WHILE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712693" y="1540828"/>
            <a:ext cx="6131859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*producer(void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for (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i</a:t>
            </a:r>
            <a:r>
              <a:rPr lang="en-US" sz="1969" dirty="0"/>
              <a:t> = 0; </a:t>
            </a:r>
            <a:r>
              <a:rPr lang="en-US" sz="1969" dirty="0" err="1"/>
              <a:t>i</a:t>
            </a:r>
            <a:r>
              <a:rPr lang="en-US" sz="1969" dirty="0"/>
              <a:t> &lt; loops; </a:t>
            </a:r>
            <a:r>
              <a:rPr lang="en-US" sz="1969" dirty="0" err="1"/>
              <a:t>i</a:t>
            </a:r>
            <a:r>
              <a:rPr lang="en-US" sz="1969" dirty="0"/>
              <a:t>++)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// p1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while</a:t>
            </a:r>
            <a:r>
              <a:rPr lang="en-US" sz="1969" dirty="0"/>
              <a:t> (</a:t>
            </a:r>
            <a:r>
              <a:rPr lang="en-US" sz="1969" dirty="0" err="1"/>
              <a:t>numfull</a:t>
            </a:r>
            <a:r>
              <a:rPr lang="en-US" sz="1969" dirty="0"/>
              <a:t> == max) // p2 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(&amp;empty, &amp;m); // p3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do_fill</a:t>
            </a:r>
            <a:r>
              <a:rPr lang="en-US" sz="1969" dirty="0"/>
              <a:t>(</a:t>
            </a:r>
            <a:r>
              <a:rPr lang="en-US" sz="1969" dirty="0" err="1"/>
              <a:t>i</a:t>
            </a:r>
            <a:r>
              <a:rPr lang="en-US" sz="1969" dirty="0"/>
              <a:t>);  // p4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(&amp;fill); // p5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//p6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903259" y="1540828"/>
            <a:ext cx="6131859" cy="3122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1969" dirty="0"/>
              <a:t>void *consumer(void *</a:t>
            </a:r>
            <a:r>
              <a:rPr lang="en-US" sz="1969" dirty="0" err="1"/>
              <a:t>arg</a:t>
            </a:r>
            <a:r>
              <a:rPr lang="en-US" sz="1969" dirty="0"/>
              <a:t>) { </a:t>
            </a:r>
          </a:p>
          <a:p>
            <a:pPr algn="l"/>
            <a:r>
              <a:rPr lang="en-US" sz="1969" dirty="0"/>
              <a:t>	while (1) {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Mutex_lock</a:t>
            </a:r>
            <a:r>
              <a:rPr lang="en-US" sz="1969" dirty="0"/>
              <a:t>(&amp;m);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>
                <a:solidFill>
                  <a:srgbClr val="C00000"/>
                </a:solidFill>
              </a:rPr>
              <a:t>while</a:t>
            </a:r>
            <a:r>
              <a:rPr lang="en-US" sz="1969" dirty="0"/>
              <a:t> (</a:t>
            </a:r>
            <a:r>
              <a:rPr lang="en-US" sz="1969" dirty="0" err="1"/>
              <a:t>numfull</a:t>
            </a:r>
            <a:r>
              <a:rPr lang="en-US" sz="1969" dirty="0"/>
              <a:t> == 0)</a:t>
            </a:r>
          </a:p>
          <a:p>
            <a:pPr algn="l"/>
            <a:r>
              <a:rPr lang="en-US" sz="1969" dirty="0"/>
              <a:t>			</a:t>
            </a:r>
            <a:r>
              <a:rPr lang="en-US" sz="1969" dirty="0" err="1"/>
              <a:t>Cond_wait</a:t>
            </a:r>
            <a:r>
              <a:rPr lang="en-US" sz="1969" dirty="0"/>
              <a:t>(&amp;fill, &amp;m); 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int</a:t>
            </a:r>
            <a:r>
              <a:rPr lang="en-US" sz="1969" dirty="0"/>
              <a:t> </a:t>
            </a:r>
            <a:r>
              <a:rPr lang="en-US" sz="1969" dirty="0" err="1"/>
              <a:t>tmp</a:t>
            </a:r>
            <a:r>
              <a:rPr lang="en-US" sz="1969" dirty="0"/>
              <a:t> = </a:t>
            </a:r>
            <a:r>
              <a:rPr lang="en-US" sz="1969" dirty="0" err="1"/>
              <a:t>do_get</a:t>
            </a:r>
            <a:r>
              <a:rPr lang="en-US" sz="1969" dirty="0"/>
              <a:t>();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Cond_signal</a:t>
            </a:r>
            <a:r>
              <a:rPr lang="en-US" sz="1969" dirty="0"/>
              <a:t>(&amp;empty);</a:t>
            </a:r>
          </a:p>
          <a:p>
            <a:pPr algn="l"/>
            <a:r>
              <a:rPr lang="en-US" sz="1969" dirty="0"/>
              <a:t>		</a:t>
            </a:r>
            <a:r>
              <a:rPr lang="en-US" sz="1969" dirty="0" err="1"/>
              <a:t>Mutex_unlock</a:t>
            </a:r>
            <a:r>
              <a:rPr lang="en-US" sz="1969" dirty="0"/>
              <a:t>(&amp;m); </a:t>
            </a:r>
          </a:p>
          <a:p>
            <a:pPr algn="l"/>
            <a:r>
              <a:rPr lang="en-US" sz="1969" dirty="0"/>
              <a:t>	}</a:t>
            </a:r>
          </a:p>
          <a:p>
            <a:pPr algn="l"/>
            <a:r>
              <a:rPr lang="en-US" sz="1969" dirty="0"/>
              <a:t> } </a:t>
            </a:r>
          </a:p>
        </p:txBody>
      </p:sp>
      <p:sp>
        <p:nvSpPr>
          <p:cNvPr id="5" name="Rectangle 4"/>
          <p:cNvSpPr/>
          <p:nvPr/>
        </p:nvSpPr>
        <p:spPr>
          <a:xfrm>
            <a:off x="1709352" y="4635426"/>
            <a:ext cx="8694136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None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this correct?  Can you find a bad schedule?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1709352" y="5003315"/>
            <a:ext cx="8694136" cy="1607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Correct!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no concurrent access to shared state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every time lock is acquired, assumptions are reevaluated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consumer will get to run after every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do_fill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()</a:t>
            </a:r>
            <a:endParaRPr lang="en-US" sz="1969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a producer will get to run after every </a:t>
            </a:r>
            <a:r>
              <a:rPr lang="en-US" sz="1969" dirty="0" err="1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do_get</a:t>
            </a:r>
            <a:r>
              <a:rPr lang="en-US" sz="1969" dirty="0">
                <a:solidFill>
                  <a:srgbClr val="333333"/>
                </a:solidFill>
                <a:latin typeface="Arial" panose="020B0604020202020204" pitchFamily="34" charset="0"/>
                <a:ea typeface="Menlo"/>
                <a:cs typeface="Arial" panose="020B0604020202020204" pitchFamily="34" charset="0"/>
                <a:sym typeface="Menlo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7454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Shape 72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Summary: rules of thumb</a:t>
            </a:r>
            <a:r>
              <a:rPr lang="en-US" sz="4556" dirty="0"/>
              <a:t> for CVs</a:t>
            </a:r>
            <a:endParaRPr sz="4556" dirty="0"/>
          </a:p>
        </p:txBody>
      </p:sp>
      <p:sp>
        <p:nvSpPr>
          <p:cNvPr id="730" name="Shape 730"/>
          <p:cNvSpPr>
            <a:spLocks noGrp="1"/>
          </p:cNvSpPr>
          <p:nvPr>
            <p:ph type="body" idx="4294967295"/>
          </p:nvPr>
        </p:nvSpPr>
        <p:spPr>
          <a:xfrm>
            <a:off x="1524000" y="1873002"/>
            <a:ext cx="8789894" cy="3444627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Keep state in addition to CV’s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Always do wait/signal with lock held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Whenever </a:t>
            </a:r>
            <a:r>
              <a:rPr lang="en-US" sz="2672" dirty="0">
                <a:solidFill>
                  <a:srgbClr val="333333"/>
                </a:solidFill>
              </a:rPr>
              <a:t>thread</a:t>
            </a:r>
            <a:r>
              <a:rPr sz="2672" dirty="0">
                <a:solidFill>
                  <a:srgbClr val="333333"/>
                </a:solidFill>
              </a:rPr>
              <a:t> </a:t>
            </a:r>
            <a:r>
              <a:rPr lang="en-US" sz="2672" dirty="0">
                <a:solidFill>
                  <a:srgbClr val="333333"/>
                </a:solidFill>
              </a:rPr>
              <a:t>wakes from waiting</a:t>
            </a:r>
            <a:r>
              <a:rPr sz="2672" dirty="0">
                <a:solidFill>
                  <a:srgbClr val="333333"/>
                </a:solidFill>
              </a:rPr>
              <a:t>, recheck state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8DA5-75F6-E1B6-E8EE-642C72EE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concurrency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DD8-8458-8DB5-8C5D-9E903A621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Violations of atomicity</a:t>
            </a:r>
          </a:p>
          <a:p>
            <a:endParaRPr lang="en-US" dirty="0"/>
          </a:p>
          <a:p>
            <a:r>
              <a:rPr lang="en-US" dirty="0"/>
              <a:t>Violations of ordering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Deadlocks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T1: lock(l1); lock(l2);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T2: lock(l2); lock(l1);</a:t>
            </a:r>
          </a:p>
        </p:txBody>
      </p:sp>
    </p:spTree>
    <p:extLst>
      <p:ext uri="{BB962C8B-B14F-4D97-AF65-F5344CB8AC3E}">
        <p14:creationId xmlns:p14="http://schemas.microsoft.com/office/powerpoint/2010/main" val="111431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1" y="1828801"/>
            <a:ext cx="10645588" cy="429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Concurrency is needed to obtain high performance by utilizing multiple cores</a:t>
            </a:r>
          </a:p>
          <a:p>
            <a:pPr marL="0" indent="0">
              <a:buNone/>
            </a:pPr>
            <a:r>
              <a:rPr lang="en-US" dirty="0"/>
              <a:t>Threads are multiple execution streams within a single process or address space (share PID and address space, own registers and stack)</a:t>
            </a:r>
          </a:p>
          <a:p>
            <a:pPr marL="0" indent="0">
              <a:buNone/>
            </a:pPr>
            <a:r>
              <a:rPr lang="en-US" dirty="0"/>
              <a:t>Context switches within a critical section can lead to non-deterministic bugs (race conditions)</a:t>
            </a:r>
          </a:p>
          <a:p>
            <a:pPr marL="0" indent="0">
              <a:buNone/>
            </a:pPr>
            <a:r>
              <a:rPr lang="en-US" dirty="0"/>
              <a:t>Use locks to provide mutual exclusion, CVs for ordering</a:t>
            </a:r>
          </a:p>
          <a:p>
            <a:pPr marL="0" indent="0">
              <a:buNone/>
            </a:pPr>
            <a:r>
              <a:rPr lang="en-US" dirty="0"/>
              <a:t>Improving performance requires reducing critical section cost</a:t>
            </a:r>
          </a:p>
        </p:txBody>
      </p:sp>
    </p:spTree>
    <p:extLst>
      <p:ext uri="{BB962C8B-B14F-4D97-AF65-F5344CB8AC3E}">
        <p14:creationId xmlns:p14="http://schemas.microsoft.com/office/powerpoint/2010/main" val="188627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32957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/>
          <p:nvPr/>
        </p:nvSpPr>
        <p:spPr>
          <a:xfrm>
            <a:off x="3912876" y="294823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349" name="Shape 349"/>
          <p:cNvSpPr/>
          <p:nvPr/>
        </p:nvSpPr>
        <p:spPr>
          <a:xfrm>
            <a:off x="4702754" y="317903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Linked-List Race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34639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</a:p>
        </p:txBody>
      </p:sp>
    </p:spTree>
    <p:extLst>
      <p:ext uri="{BB962C8B-B14F-4D97-AF65-F5344CB8AC3E}">
        <p14:creationId xmlns:p14="http://schemas.microsoft.com/office/powerpoint/2010/main" val="327036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/>
          <p:nvPr/>
        </p:nvSpPr>
        <p:spPr>
          <a:xfrm rot="2106185">
            <a:off x="3812085" y="1825885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1497F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T1’s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n1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1" name="Shape 341"/>
          <p:cNvSpPr/>
          <p:nvPr/>
        </p:nvSpPr>
        <p:spPr>
          <a:xfrm>
            <a:off x="51484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n2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2" name="Shape 342"/>
          <p:cNvSpPr/>
          <p:nvPr/>
        </p:nvSpPr>
        <p:spPr>
          <a:xfrm>
            <a:off x="657723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n3</a:t>
            </a:r>
          </a:p>
        </p:txBody>
      </p:sp>
      <p:sp>
        <p:nvSpPr>
          <p:cNvPr id="343" name="Shape 343"/>
          <p:cNvSpPr/>
          <p:nvPr/>
        </p:nvSpPr>
        <p:spPr>
          <a:xfrm>
            <a:off x="8005988" y="2759023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308B1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n4</a:t>
            </a:r>
          </a:p>
        </p:txBody>
      </p:sp>
      <p:sp>
        <p:nvSpPr>
          <p:cNvPr id="344" name="Shape 344"/>
          <p:cNvSpPr/>
          <p:nvPr/>
        </p:nvSpPr>
        <p:spPr>
          <a:xfrm rot="2106185" flipV="1">
            <a:off x="4571524" y="2658132"/>
            <a:ext cx="809245" cy="39457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 dirty="0"/>
          </a:p>
        </p:txBody>
      </p:sp>
      <p:sp>
        <p:nvSpPr>
          <p:cNvPr id="345" name="Shape 345"/>
          <p:cNvSpPr/>
          <p:nvPr/>
        </p:nvSpPr>
        <p:spPr>
          <a:xfrm>
            <a:off x="60573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6" name="Shape 346"/>
          <p:cNvSpPr/>
          <p:nvPr/>
        </p:nvSpPr>
        <p:spPr>
          <a:xfrm>
            <a:off x="748614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7" name="Shape 347"/>
          <p:cNvSpPr/>
          <p:nvPr/>
        </p:nvSpPr>
        <p:spPr>
          <a:xfrm>
            <a:off x="8914899" y="32055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348" name="Shape 348"/>
          <p:cNvSpPr/>
          <p:nvPr/>
        </p:nvSpPr>
        <p:spPr>
          <a:xfrm>
            <a:off x="9584218" y="2974707"/>
            <a:ext cx="2965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>
                <a:solidFill>
                  <a:srgbClr val="FFFFFF"/>
                </a:solidFill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97" dirty="0">
                <a:solidFill>
                  <a:srgbClr val="FFFFFF"/>
                </a:solidFill>
              </a:rPr>
              <a:t>Linked-List Race</a:t>
            </a:r>
            <a:endParaRPr lang="en-US" dirty="0"/>
          </a:p>
        </p:txBody>
      </p:sp>
      <p:sp>
        <p:nvSpPr>
          <p:cNvPr id="14" name="Shape 350">
            <a:extLst>
              <a:ext uri="{FF2B5EF4-FFF2-40B4-BE49-F238E27FC236}">
                <a16:creationId xmlns:a16="http://schemas.microsoft.com/office/drawing/2014/main" id="{E2E05D3D-8502-2B47-9380-6E2CFD140D09}"/>
              </a:ext>
            </a:extLst>
          </p:cNvPr>
          <p:cNvSpPr/>
          <p:nvPr/>
        </p:nvSpPr>
        <p:spPr>
          <a:xfrm flipV="1">
            <a:off x="4290448" y="3562862"/>
            <a:ext cx="1028074" cy="700846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5" name="Shape 351">
            <a:extLst>
              <a:ext uri="{FF2B5EF4-FFF2-40B4-BE49-F238E27FC236}">
                <a16:creationId xmlns:a16="http://schemas.microsoft.com/office/drawing/2014/main" id="{FF543BC9-8AB4-5843-90D7-F74D3CF15176}"/>
              </a:ext>
            </a:extLst>
          </p:cNvPr>
          <p:cNvSpPr/>
          <p:nvPr/>
        </p:nvSpPr>
        <p:spPr>
          <a:xfrm>
            <a:off x="3719738" y="3875401"/>
            <a:ext cx="892969" cy="8929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88540A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T2’s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1828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n5</a:t>
            </a:r>
            <a:endParaRPr sz="1828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6" name="Shape 339">
            <a:extLst>
              <a:ext uri="{FF2B5EF4-FFF2-40B4-BE49-F238E27FC236}">
                <a16:creationId xmlns:a16="http://schemas.microsoft.com/office/drawing/2014/main" id="{617C2193-3CEF-FA46-96D0-5BFAE0E1F402}"/>
              </a:ext>
            </a:extLst>
          </p:cNvPr>
          <p:cNvSpPr/>
          <p:nvPr/>
        </p:nvSpPr>
        <p:spPr>
          <a:xfrm>
            <a:off x="2425963" y="4032908"/>
            <a:ext cx="72936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head</a:t>
            </a:r>
          </a:p>
        </p:txBody>
      </p:sp>
      <p:sp>
        <p:nvSpPr>
          <p:cNvPr id="17" name="Shape 349">
            <a:extLst>
              <a:ext uri="{FF2B5EF4-FFF2-40B4-BE49-F238E27FC236}">
                <a16:creationId xmlns:a16="http://schemas.microsoft.com/office/drawing/2014/main" id="{412E77B9-DAEC-6E45-B7D9-AFFAD01AFCFB}"/>
              </a:ext>
            </a:extLst>
          </p:cNvPr>
          <p:cNvSpPr/>
          <p:nvPr/>
        </p:nvSpPr>
        <p:spPr>
          <a:xfrm>
            <a:off x="3215841" y="4263707"/>
            <a:ext cx="503896" cy="1"/>
          </a:xfrm>
          <a:prstGeom prst="line">
            <a:avLst/>
          </a:prstGeom>
          <a:ln w="50800">
            <a:solidFill>
              <a:schemeClr val="tx1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3400611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Linked-List Race</a:t>
            </a:r>
          </a:p>
        </p:txBody>
      </p:sp>
      <p:sp>
        <p:nvSpPr>
          <p:cNvPr id="329" name="Shape 329"/>
          <p:cNvSpPr>
            <a:spLocks noGrp="1"/>
          </p:cNvSpPr>
          <p:nvPr>
            <p:ph type="body" idx="4294967295"/>
          </p:nvPr>
        </p:nvSpPr>
        <p:spPr>
          <a:xfrm>
            <a:off x="1524000" y="1562695"/>
            <a:ext cx="8777883" cy="52953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u="sng" dirty="0"/>
              <a:t>Thread 1				Thread 2    			 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    </a:t>
            </a:r>
            <a:r>
              <a:rPr lang="en-US" sz="2109" dirty="0" err="1"/>
              <a:t>Cntxt_Switch</a:t>
            </a:r>
            <a:r>
              <a:rPr lang="en-US" sz="2109" dirty="0"/>
              <a:t>()</a:t>
            </a:r>
            <a:r>
              <a:rPr sz="2109" dirty="0"/>
              <a:t>		new-&gt;key = key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new-&gt;next = L-&gt;head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sz="2109" dirty="0"/>
              <a:t>					L-&gt;head = new</a:t>
            </a:r>
            <a:r>
              <a:rPr lang="en-US" sz="2109" dirty="0"/>
              <a:t>								</a:t>
            </a:r>
            <a:r>
              <a:rPr lang="en-US" sz="2109" dirty="0" err="1"/>
              <a:t>Cntxt_Switch</a:t>
            </a:r>
            <a:r>
              <a:rPr lang="en-US" sz="2109" dirty="0"/>
              <a:t>()						  						   L-&gt;head = new</a:t>
            </a:r>
          </a:p>
          <a:p>
            <a:pPr marL="0" indent="0">
              <a:buNone/>
              <a:defRPr sz="1800">
                <a:solidFill>
                  <a:srgbClr val="000000"/>
                </a:solidFill>
              </a:defRPr>
            </a:pPr>
            <a:r>
              <a:rPr lang="en-US" sz="2109" dirty="0"/>
              <a:t>	</a:t>
            </a:r>
            <a:endParaRPr sz="2109" dirty="0"/>
          </a:p>
        </p:txBody>
      </p:sp>
      <p:sp>
        <p:nvSpPr>
          <p:cNvPr id="4" name="Shape 332">
            <a:extLst>
              <a:ext uri="{FF2B5EF4-FFF2-40B4-BE49-F238E27FC236}">
                <a16:creationId xmlns:a16="http://schemas.microsoft.com/office/drawing/2014/main" id="{D651B07A-E961-4840-B0C6-61A1578825EA}"/>
              </a:ext>
            </a:extLst>
          </p:cNvPr>
          <p:cNvSpPr/>
          <p:nvPr/>
        </p:nvSpPr>
        <p:spPr>
          <a:xfrm>
            <a:off x="3691680" y="5761403"/>
            <a:ext cx="4425892" cy="441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Both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entries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point to old head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7C495-2C5E-6341-A8FD-A0623AA20CAB}"/>
              </a:ext>
            </a:extLst>
          </p:cNvPr>
          <p:cNvSpPr/>
          <p:nvPr/>
        </p:nvSpPr>
        <p:spPr>
          <a:xfrm>
            <a:off x="2620360" y="6212969"/>
            <a:ext cx="662873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latin typeface="Arial" panose="020B0604020202020204" pitchFamily="34" charset="0"/>
                <a:cs typeface="Arial" panose="020B0604020202020204" pitchFamily="34" charset="0"/>
              </a:rPr>
              <a:t>Only one entry (which one?) can be the new head.</a:t>
            </a:r>
          </a:p>
        </p:txBody>
      </p:sp>
    </p:spTree>
    <p:extLst>
      <p:ext uri="{BB962C8B-B14F-4D97-AF65-F5344CB8AC3E}">
        <p14:creationId xmlns:p14="http://schemas.microsoft.com/office/powerpoint/2010/main" val="1598165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3521</TotalTime>
  <Words>4515</Words>
  <Application>Microsoft Macintosh PowerPoint</Application>
  <PresentationFormat>Widescreen</PresentationFormat>
  <Paragraphs>754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Calibri</vt:lpstr>
      <vt:lpstr>Courier</vt:lpstr>
      <vt:lpstr>Gill Sans MT</vt:lpstr>
      <vt:lpstr>Helvetica</vt:lpstr>
      <vt:lpstr>Marker Felt</vt:lpstr>
      <vt:lpstr>Menlo</vt:lpstr>
      <vt:lpstr>Office Theme</vt:lpstr>
      <vt:lpstr>PowerPoint Presentation</vt:lpstr>
      <vt:lpstr>Other Examples</vt:lpstr>
      <vt:lpstr>Shared Linked List</vt:lpstr>
      <vt:lpstr>Shared Linked List</vt:lpstr>
      <vt:lpstr>Linked-List Race</vt:lpstr>
      <vt:lpstr>Linked-List Race</vt:lpstr>
      <vt:lpstr>Linked-List Race</vt:lpstr>
      <vt:lpstr>Linked-List Race</vt:lpstr>
      <vt:lpstr>Linked-List Race</vt:lpstr>
      <vt:lpstr>Resulting Linked List</vt:lpstr>
      <vt:lpstr>Locking Linked Lists</vt:lpstr>
      <vt:lpstr>Locking Linked Lists</vt:lpstr>
      <vt:lpstr>Locking Linked Lists : Approach #1</vt:lpstr>
      <vt:lpstr>Locking Linked Lists : Approach #2</vt:lpstr>
      <vt:lpstr>Locking Linked Lists : Approach #2</vt:lpstr>
      <vt:lpstr>Locking Linked Lists : Approach #3</vt:lpstr>
      <vt:lpstr>Implementing Synchronization</vt:lpstr>
      <vt:lpstr>Lock Implementation Goals</vt:lpstr>
      <vt:lpstr>Implementing Synchronization</vt:lpstr>
      <vt:lpstr>Implementing Locks with Interrupts</vt:lpstr>
      <vt:lpstr>Implementing LOCKS: w/ Load+Store</vt:lpstr>
      <vt:lpstr>Race Condition with LOAD and STORE</vt:lpstr>
      <vt:lpstr>xchg: atomic exchange, or test-and-set</vt:lpstr>
      <vt:lpstr>LOCK Implementation with XCHG</vt:lpstr>
      <vt:lpstr>LOCK implementation with XCHG</vt:lpstr>
      <vt:lpstr>More atomic HW: Compare and Swap</vt:lpstr>
      <vt:lpstr>More atomic HW: Compare and Swap</vt:lpstr>
      <vt:lpstr>Basic Spinlocks are Unfair</vt:lpstr>
      <vt:lpstr>Fairness: Ticket Locks</vt:lpstr>
      <vt:lpstr>Ticket Lock Example</vt:lpstr>
      <vt:lpstr>Ticket Lock Example</vt:lpstr>
      <vt:lpstr>Ticket Lock Implementation</vt:lpstr>
      <vt:lpstr>Spinlock Performance</vt:lpstr>
      <vt:lpstr>Spinlocks may be CPU-inefficient</vt:lpstr>
      <vt:lpstr>Could we just yield() when waiting?</vt:lpstr>
      <vt:lpstr>Yield Instead of Spin</vt:lpstr>
      <vt:lpstr>Spinlock vs. yield Performance</vt:lpstr>
      <vt:lpstr>Concurrency Objectives</vt:lpstr>
      <vt:lpstr>Condition Variables</vt:lpstr>
      <vt:lpstr>Join Implementation: Correct</vt:lpstr>
      <vt:lpstr>Producer/Consumer Problem</vt:lpstr>
      <vt:lpstr>PowerPoint Presentation</vt:lpstr>
      <vt:lpstr>Producer/Consumer: Two CVs</vt:lpstr>
      <vt:lpstr>CV Rule of Thumb 3</vt:lpstr>
      <vt:lpstr>Producer/Consumer: Two CVs and WHILE</vt:lpstr>
      <vt:lpstr>Summary: rules of thumb for CVs</vt:lpstr>
      <vt:lpstr>Common concurrency bugs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3474</cp:revision>
  <dcterms:created xsi:type="dcterms:W3CDTF">2019-01-23T03:40:12Z</dcterms:created>
  <dcterms:modified xsi:type="dcterms:W3CDTF">2023-11-15T13:16:56Z</dcterms:modified>
</cp:coreProperties>
</file>