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87" r:id="rId2"/>
    <p:sldId id="533" r:id="rId3"/>
    <p:sldId id="524" r:id="rId4"/>
    <p:sldId id="532" r:id="rId5"/>
    <p:sldId id="525" r:id="rId6"/>
    <p:sldId id="527" r:id="rId7"/>
    <p:sldId id="528" r:id="rId8"/>
    <p:sldId id="529" r:id="rId9"/>
    <p:sldId id="515" r:id="rId10"/>
    <p:sldId id="469" r:id="rId11"/>
    <p:sldId id="485" r:id="rId12"/>
    <p:sldId id="516" r:id="rId13"/>
    <p:sldId id="470" r:id="rId14"/>
    <p:sldId id="530" r:id="rId15"/>
    <p:sldId id="498" r:id="rId16"/>
    <p:sldId id="329" r:id="rId17"/>
    <p:sldId id="501" r:id="rId18"/>
    <p:sldId id="482" r:id="rId19"/>
    <p:sldId id="422" r:id="rId20"/>
    <p:sldId id="421" r:id="rId21"/>
    <p:sldId id="536" r:id="rId22"/>
    <p:sldId id="427" r:id="rId23"/>
    <p:sldId id="423" r:id="rId24"/>
    <p:sldId id="505" r:id="rId25"/>
    <p:sldId id="537" r:id="rId26"/>
    <p:sldId id="508" r:id="rId27"/>
    <p:sldId id="484" r:id="rId28"/>
    <p:sldId id="425" r:id="rId29"/>
    <p:sldId id="426" r:id="rId30"/>
    <p:sldId id="538" r:id="rId31"/>
    <p:sldId id="535" r:id="rId32"/>
    <p:sldId id="522" r:id="rId33"/>
    <p:sldId id="52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4"/>
    <p:restoredTop sz="94664"/>
  </p:normalViewPr>
  <p:slideViewPr>
    <p:cSldViewPr snapToGrid="0" snapToObjects="1">
      <p:cViewPr varScale="1">
        <p:scale>
          <a:sx n="147" d="100"/>
          <a:sy n="147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dns-parameters/dns-parameters.xhtml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ietf-dnsop-svcb-https/00/" TargetMode="External"/><Relationship Id="rId2" Type="http://schemas.openxmlformats.org/officeDocument/2006/relationships/hyperlink" Target="https://www.rfc-editor.org/rfc/rfc8162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emf"/><Relationship Id="rId7" Type="http://schemas.openxmlformats.org/officeDocument/2006/relationships/image" Target="../media/image6.jpe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4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.xml"/><Relationship Id="rId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a.org/assignments/dns-parameters/dns-parameters.x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Domai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n Name System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5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>
            <a:extLst>
              <a:ext uri="{FF2B5EF4-FFF2-40B4-BE49-F238E27FC236}">
                <a16:creationId xmlns:a16="http://schemas.microsoft.com/office/drawing/2014/main" id="{6839D8DF-92CC-994F-8F27-465EEB5A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420BC16-3D75-AD48-BDE9-82F23DA6BB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810B34C-5388-EA43-9034-5E31FF1EC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1284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DNS records</a:t>
            </a:r>
            <a:endParaRPr lang="en-US" altLang="en-US" sz="4800" dirty="0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7B062E04-4080-F448-BB8F-0A3E863EEE1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857375" y="4510082"/>
            <a:ext cx="4000500" cy="18669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Type=NS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name</a:t>
            </a:r>
            <a:r>
              <a:rPr lang="en-US" altLang="en-US" sz="2000" dirty="0">
                <a:solidFill>
                  <a:schemeClr val="tx1"/>
                </a:solidFill>
              </a:rPr>
              <a:t> is domain (e.g. </a:t>
            </a:r>
            <a:r>
              <a:rPr lang="en-US" altLang="en-US" sz="2000" dirty="0" err="1">
                <a:solidFill>
                  <a:schemeClr val="tx1"/>
                </a:solidFill>
              </a:rPr>
              <a:t>foo.com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value</a:t>
            </a:r>
            <a:r>
              <a:rPr lang="en-US" altLang="en-US" sz="2000" dirty="0">
                <a:solidFill>
                  <a:schemeClr val="tx1"/>
                </a:solidFill>
              </a:rPr>
              <a:t> is hostname of authoritative name server for this domain</a:t>
            </a:r>
          </a:p>
          <a:p>
            <a:endParaRPr lang="en-US" altLang="en-US" sz="2400" dirty="0"/>
          </a:p>
        </p:txBody>
      </p:sp>
      <p:sp>
        <p:nvSpPr>
          <p:cNvPr id="23559" name="Rectangle 8">
            <a:extLst>
              <a:ext uri="{FF2B5EF4-FFF2-40B4-BE49-F238E27FC236}">
                <a16:creationId xmlns:a16="http://schemas.microsoft.com/office/drawing/2014/main" id="{BD6059D2-3CF3-7648-9E11-FEEDDCE3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1748739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IPv4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0" name="Rectangle 9">
            <a:extLst>
              <a:ext uri="{FF2B5EF4-FFF2-40B4-BE49-F238E27FC236}">
                <a16:creationId xmlns:a16="http://schemas.microsoft.com/office/drawing/2014/main" id="{2CE6CB9E-CD31-0D4D-B338-2E838B91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2029726"/>
            <a:ext cx="4514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Type=CNAME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alias name for some “canonical” (the real) name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e.g., </a:t>
            </a:r>
            <a:r>
              <a:rPr lang="en-US" altLang="en-US" sz="1800" dirty="0" err="1">
                <a:latin typeface="Helvetica" pitchFamily="2" charset="0"/>
              </a:rPr>
              <a:t>www.ibm.com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2000" dirty="0">
                <a:latin typeface="Helvetica" pitchFamily="2" charset="0"/>
              </a:rPr>
              <a:t>is really</a:t>
            </a:r>
            <a:endParaRPr lang="en-US" altLang="en-US" sz="1800" dirty="0">
              <a:latin typeface="Helvetica" pitchFamily="2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servereast.backup2.ibm.com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canonical name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1" name="Rectangle 10">
            <a:extLst>
              <a:ext uri="{FF2B5EF4-FFF2-40B4-BE49-F238E27FC236}">
                <a16:creationId xmlns:a16="http://schemas.microsoft.com/office/drawing/2014/main" id="{14470BD7-EB2B-314D-9EBE-E86B3EE6C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4" y="4789482"/>
            <a:ext cx="4408487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Type=MX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name of </a:t>
            </a:r>
            <a:r>
              <a:rPr lang="en-US" altLang="en-US" sz="2000" dirty="0" err="1">
                <a:latin typeface="Helvetica" pitchFamily="2" charset="0"/>
              </a:rPr>
              <a:t>mailserver</a:t>
            </a:r>
            <a:r>
              <a:rPr lang="en-US" altLang="en-US" sz="2000" dirty="0">
                <a:latin typeface="Helvetica" pitchFamily="2" charset="0"/>
              </a:rPr>
              <a:t> associated with </a:t>
            </a:r>
            <a:r>
              <a:rPr lang="en-US" altLang="en-US" sz="2000" b="1" dirty="0">
                <a:latin typeface="Helvetica" pitchFamily="2" charset="0"/>
              </a:rPr>
              <a:t>name</a:t>
            </a:r>
            <a:endParaRPr lang="en-US" altLang="en-US" sz="2000" dirty="0">
              <a:latin typeface="Helvetica" pitchFamily="2" charset="0"/>
            </a:endParaRP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2" name="Rectangle 8">
            <a:extLst>
              <a:ext uri="{FF2B5EF4-FFF2-40B4-BE49-F238E27FC236}">
                <a16:creationId xmlns:a16="http://schemas.microsoft.com/office/drawing/2014/main" id="{115C873C-A931-9D47-A152-D503AB07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3099020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Type=AAAA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</a:t>
            </a: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IPv6</a:t>
            </a:r>
            <a:r>
              <a:rPr lang="en-US" altLang="en-US" sz="2000" dirty="0">
                <a:latin typeface="Helvetica" pitchFamily="2" charset="0"/>
              </a:rPr>
              <a:t>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732ACD-E985-C246-AC73-B968EB9E63CC}"/>
              </a:ext>
            </a:extLst>
          </p:cNvPr>
          <p:cNvSpPr txBox="1"/>
          <p:nvPr/>
        </p:nvSpPr>
        <p:spPr>
          <a:xfrm>
            <a:off x="471488" y="6356350"/>
            <a:ext cx="1025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More complete info at </a:t>
            </a:r>
            <a:r>
              <a:rPr lang="en-US" dirty="0">
                <a:latin typeface="Helvetica" pitchFamily="2" charset="0"/>
                <a:hlinkClick r:id="rId2"/>
              </a:rPr>
              <a:t>https://www.iana.org/assignments/dns-parameters/dns-parameters.xhtml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498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  <p:bldP spid="23559" grpId="0"/>
      <p:bldP spid="23560" grpId="0"/>
      <p:bldP spid="23561" grpId="0"/>
      <p:bldP spid="23562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>
            <a:extLst>
              <a:ext uri="{FF2B5EF4-FFF2-40B4-BE49-F238E27FC236}">
                <a16:creationId xmlns:a16="http://schemas.microsoft.com/office/drawing/2014/main" id="{56E979DD-A9C2-0B46-8B59-00581639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record example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2C078EB2-25A2-664C-A6EF-990073A6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C1B6A0D-9C8F-7641-A97C-6337B673C0E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DEF506-BA72-FB4B-99EF-EFB6FFBC3D5C}"/>
              </a:ext>
            </a:extLst>
          </p:cNvPr>
          <p:cNvGraphicFramePr>
            <a:graphicFrameLocks noGrp="1"/>
          </p:cNvGraphicFramePr>
          <p:nvPr/>
        </p:nvGraphicFramePr>
        <p:xfrm>
          <a:off x="4210050" y="1346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Design.cs.rutgers.edu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192.26.92.30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DE1C04-6F16-114B-9F18-981D34833A0E}"/>
              </a:ext>
            </a:extLst>
          </p:cNvPr>
          <p:cNvGraphicFramePr>
            <a:graphicFrameLocks noGrp="1"/>
          </p:cNvGraphicFramePr>
          <p:nvPr/>
        </p:nvGraphicFramePr>
        <p:xfrm>
          <a:off x="4222750" y="34925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NSDNAME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Ns-lcsr.rutgers.edu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20" name="Text Box 5">
            <a:extLst>
              <a:ext uri="{FF2B5EF4-FFF2-40B4-BE49-F238E27FC236}">
                <a16:creationId xmlns:a16="http://schemas.microsoft.com/office/drawing/2014/main" id="{336F3E26-8891-C447-A8B2-2D9FD697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606551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to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1" name="Text Box 6">
            <a:extLst>
              <a:ext uri="{FF2B5EF4-FFF2-40B4-BE49-F238E27FC236}">
                <a16:creationId xmlns:a16="http://schemas.microsoft.com/office/drawing/2014/main" id="{CA5920F0-3404-9A43-98C4-6E7366F2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3567113"/>
            <a:ext cx="23066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Information about nameserver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2" name="Line 9">
            <a:extLst>
              <a:ext uri="{FF2B5EF4-FFF2-40B4-BE49-F238E27FC236}">
                <a16:creationId xmlns:a16="http://schemas.microsoft.com/office/drawing/2014/main" id="{1CCAD9D6-E831-414F-B8B6-52A2FE573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6" y="2330451"/>
            <a:ext cx="1514475" cy="371475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Line 10">
            <a:extLst>
              <a:ext uri="{FF2B5EF4-FFF2-40B4-BE49-F238E27FC236}">
                <a16:creationId xmlns:a16="http://schemas.microsoft.com/office/drawing/2014/main" id="{99E7EC97-50BB-1C42-9AC9-14629D80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950" y="5199063"/>
            <a:ext cx="1447800" cy="13335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A4589-BA4C-EF41-B1DF-D66FF6C47627}"/>
              </a:ext>
            </a:extLst>
          </p:cNvPr>
          <p:cNvSpPr txBox="1"/>
          <p:nvPr/>
        </p:nvSpPr>
        <p:spPr>
          <a:xfrm>
            <a:off x="1123949" y="6064250"/>
            <a:ext cx="930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DNS serves as a general repository of information for the Internet!</a:t>
            </a:r>
          </a:p>
        </p:txBody>
      </p:sp>
    </p:spTree>
    <p:extLst>
      <p:ext uri="{BB962C8B-B14F-4D97-AF65-F5344CB8AC3E}">
        <p14:creationId xmlns:p14="http://schemas.microsoft.com/office/powerpoint/2010/main" val="401047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A9EE-58D5-2441-9BE8-62891FB48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84596-C63C-C447-87B5-E60C4446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dig –t &lt;type&gt; &lt;domain-name&gt;</a:t>
            </a:r>
          </a:p>
        </p:txBody>
      </p:sp>
    </p:spTree>
    <p:extLst>
      <p:ext uri="{BB962C8B-B14F-4D97-AF65-F5344CB8AC3E}">
        <p14:creationId xmlns:p14="http://schemas.microsoft.com/office/powerpoint/2010/main" val="1158409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>
            <a:extLst>
              <a:ext uri="{FF2B5EF4-FFF2-40B4-BE49-F238E27FC236}">
                <a16:creationId xmlns:a16="http://schemas.microsoft.com/office/drawing/2014/main" id="{47BF0D01-D30B-0B45-B158-61AE0169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04FAA4C-F617-6A41-A05F-E9ED159808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678F07C-613B-C84A-9AF1-00A6658533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199" y="1543729"/>
            <a:ext cx="10691813" cy="517774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Hostname to IP address translation via a global network of servers</a:t>
            </a:r>
          </a:p>
          <a:p>
            <a:r>
              <a:rPr lang="en-US" altLang="en-US" sz="2400" dirty="0"/>
              <a:t>Embodies several scaling principles</a:t>
            </a:r>
          </a:p>
          <a:p>
            <a:pPr lvl="1"/>
            <a:r>
              <a:rPr lang="en-US" altLang="en-US" dirty="0"/>
              <a:t>Partition through a hierarchy to silo query load</a:t>
            </a:r>
          </a:p>
          <a:p>
            <a:pPr lvl="1"/>
            <a:r>
              <a:rPr lang="en-US" altLang="en-US" dirty="0"/>
              <a:t>Replication to scale out at each level of hierarchy</a:t>
            </a:r>
          </a:p>
          <a:p>
            <a:pPr lvl="1"/>
            <a:r>
              <a:rPr lang="en-US" altLang="en-US" dirty="0"/>
              <a:t>Caching to reduce query load</a:t>
            </a:r>
          </a:p>
          <a:p>
            <a:r>
              <a:rPr lang="en-US" altLang="en-US" sz="2400" dirty="0"/>
              <a:t>Once you have a reliable DB, can implement many useful things on top! </a:t>
            </a:r>
          </a:p>
          <a:p>
            <a:r>
              <a:rPr lang="en-US" altLang="en-US" sz="2400" dirty="0"/>
              <a:t>Example 1: Scaling large web services, e.g., google search, by redirecting different clients to different servers (IP addresses)</a:t>
            </a:r>
          </a:p>
          <a:p>
            <a:pPr lvl="1"/>
            <a:r>
              <a:rPr lang="en-US" altLang="en-US" sz="2000" dirty="0"/>
              <a:t>Reliability, load balancing, performance optimization</a:t>
            </a:r>
          </a:p>
          <a:p>
            <a:r>
              <a:rPr lang="en-US" altLang="en-US" sz="2400" dirty="0"/>
              <a:t>Example 2: Associating certificates, keys (security info) with domain names</a:t>
            </a:r>
          </a:p>
          <a:p>
            <a:pPr lvl="1"/>
            <a:r>
              <a:rPr lang="en-US" altLang="en-US" sz="2000" dirty="0">
                <a:hlinkClick r:id="rId2"/>
              </a:rPr>
              <a:t>https://www.rfc-editor.org/rfc/rfc8162.html</a:t>
            </a:r>
            <a:endParaRPr lang="en-US" altLang="en-US" sz="2000" dirty="0"/>
          </a:p>
          <a:p>
            <a:pPr lvl="1"/>
            <a:r>
              <a:rPr lang="en-US" altLang="en-US" sz="2000" dirty="0">
                <a:hlinkClick r:id="rId3"/>
              </a:rPr>
              <a:t>https://datatracker.ietf.org/doc/draft-ietf-dnsop-svcb-https/00/</a:t>
            </a:r>
            <a:endParaRPr lang="en-US" altLang="en-US" sz="2000" dirty="0"/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C0DAD-AD68-454B-8FA3-9BAFF845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33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D3F35-FA93-B945-8726-C7AD5542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 (</a:t>
            </a:r>
            <a:r>
              <a:rPr lang="en-US" dirty="0">
                <a:solidFill>
                  <a:srgbClr val="C00000"/>
                </a:solidFill>
              </a:rPr>
              <a:t>HTTP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DFB4D-4BD2-2345-995F-5459ED37C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02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CAA6-8587-EC4B-A168-A0A65133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Web: Humble origins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7F1DCB-1750-B949-97E5-F7191E04B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94" y="1238909"/>
            <a:ext cx="3973423" cy="5350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E0261B-FB3F-B04D-AF70-79A805C39EC4}"/>
              </a:ext>
            </a:extLst>
          </p:cNvPr>
          <p:cNvSpPr txBox="1"/>
          <p:nvPr/>
        </p:nvSpPr>
        <p:spPr>
          <a:xfrm>
            <a:off x="5891712" y="1492426"/>
            <a:ext cx="54620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Tim Berners-Lee: a way to manage and access documents at CERN research lab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Info containing links to other info, accessible remotely through a standardized mechanism independent of the heterogeneity of the underlying machines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“Hypertext”</a:t>
            </a:r>
          </a:p>
          <a:p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1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44B4FB9D-90F4-B644-9572-65F81B43A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5296788-4A79-2141-A5F9-5C77464C41E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16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9699" name="Rectangle 1026">
            <a:extLst>
              <a:ext uri="{FF2B5EF4-FFF2-40B4-BE49-F238E27FC236}">
                <a16:creationId xmlns:a16="http://schemas.microsoft.com/office/drawing/2014/main" id="{ABC035E2-AF5A-224E-AE89-8742AB7DE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Web and HTTP: Terms</a:t>
            </a:r>
          </a:p>
        </p:txBody>
      </p:sp>
      <p:sp>
        <p:nvSpPr>
          <p:cNvPr id="29700" name="Rectangle 1027">
            <a:extLst>
              <a:ext uri="{FF2B5EF4-FFF2-40B4-BE49-F238E27FC236}">
                <a16:creationId xmlns:a16="http://schemas.microsoft.com/office/drawing/2014/main" id="{24462545-08C9-494A-8ED1-E50420C1E6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HTTP stands for “</a:t>
            </a:r>
            <a:r>
              <a:rPr lang="en-US" altLang="en-US" sz="2400" dirty="0" err="1"/>
              <a:t>HyperText</a:t>
            </a:r>
            <a:r>
              <a:rPr lang="en-US" altLang="en-US" sz="2400" dirty="0"/>
              <a:t> Transfer Protocol”</a:t>
            </a:r>
          </a:p>
          <a:p>
            <a:r>
              <a:rPr lang="en-US" altLang="en-US" sz="2400" dirty="0"/>
              <a:t>A web page consists of many </a:t>
            </a:r>
            <a:r>
              <a:rPr lang="en-US" altLang="en-US" sz="2400" dirty="0">
                <a:solidFill>
                  <a:srgbClr val="C00000"/>
                </a:solidFill>
              </a:rPr>
              <a:t>objects</a:t>
            </a:r>
          </a:p>
          <a:p>
            <a:r>
              <a:rPr lang="en-US" altLang="en-US" sz="2400" dirty="0"/>
              <a:t>Object can be HTML file, JPEG image, video stream chunk, audio file,…</a:t>
            </a:r>
          </a:p>
          <a:p>
            <a:r>
              <a:rPr lang="en-US" altLang="en-US" sz="2400" dirty="0"/>
              <a:t>Web page consists of </a:t>
            </a:r>
            <a:r>
              <a:rPr lang="en-US" altLang="en-US" sz="2400" dirty="0">
                <a:solidFill>
                  <a:srgbClr val="C00000"/>
                </a:solidFill>
              </a:rPr>
              <a:t>base HTML-file</a:t>
            </a:r>
            <a:r>
              <a:rPr lang="en-US" altLang="en-US" sz="2400" dirty="0"/>
              <a:t> which embeds several objects</a:t>
            </a:r>
          </a:p>
          <a:p>
            <a:r>
              <a:rPr lang="en-US" altLang="en-US" sz="2400" dirty="0"/>
              <a:t>Each object is addressable by a </a:t>
            </a:r>
            <a:r>
              <a:rPr lang="en-US" altLang="en-US" sz="2400" dirty="0">
                <a:solidFill>
                  <a:srgbClr val="C00000"/>
                </a:solidFill>
              </a:rPr>
              <a:t>uniform resource locator (URL)</a:t>
            </a:r>
          </a:p>
          <a:p>
            <a:pPr lvl="1"/>
            <a:r>
              <a:rPr lang="en-US" altLang="en-US" sz="2000" dirty="0"/>
              <a:t>sometimes also referred to as </a:t>
            </a:r>
            <a:r>
              <a:rPr lang="en-US" altLang="en-US" sz="2000" dirty="0">
                <a:solidFill>
                  <a:srgbClr val="C00000"/>
                </a:solidFill>
              </a:rPr>
              <a:t>uniform resource identifier (URI)</a:t>
            </a:r>
          </a:p>
          <a:p>
            <a:r>
              <a:rPr lang="en-US" altLang="en-US" sz="2400" dirty="0"/>
              <a:t>Example</a:t>
            </a:r>
            <a:r>
              <a:rPr lang="en-US" altLang="en-US" sz="2400" dirty="0">
                <a:solidFill>
                  <a:schemeClr val="tx2"/>
                </a:solidFill>
              </a:rPr>
              <a:t> </a:t>
            </a:r>
            <a:r>
              <a:rPr lang="en-US" altLang="en-US" sz="2400" dirty="0"/>
              <a:t>URL:</a:t>
            </a:r>
            <a:endParaRPr lang="en-US" altLang="en-US" sz="2400" dirty="0">
              <a:solidFill>
                <a:schemeClr val="tx2"/>
              </a:solidFill>
            </a:endParaRPr>
          </a:p>
          <a:p>
            <a:pPr>
              <a:buFont typeface="ZapfDingbats" pitchFamily="82" charset="2"/>
              <a:buNone/>
            </a:pPr>
            <a:endParaRPr lang="en-US" altLang="en-US" dirty="0"/>
          </a:p>
        </p:txBody>
      </p:sp>
      <p:grpSp>
        <p:nvGrpSpPr>
          <p:cNvPr id="29701" name="Group 1034">
            <a:extLst>
              <a:ext uri="{FF2B5EF4-FFF2-40B4-BE49-F238E27FC236}">
                <a16:creationId xmlns:a16="http://schemas.microsoft.com/office/drawing/2014/main" id="{A08021B0-FC56-E142-9B04-C17B316AD722}"/>
              </a:ext>
            </a:extLst>
          </p:cNvPr>
          <p:cNvGrpSpPr>
            <a:grpSpLocks/>
          </p:cNvGrpSpPr>
          <p:nvPr/>
        </p:nvGrpSpPr>
        <p:grpSpPr bwMode="auto">
          <a:xfrm>
            <a:off x="2678112" y="5305796"/>
            <a:ext cx="6835775" cy="1130299"/>
            <a:chOff x="788" y="2955"/>
            <a:chExt cx="4306" cy="712"/>
          </a:xfrm>
        </p:grpSpPr>
        <p:sp>
          <p:nvSpPr>
            <p:cNvPr id="29702" name="Text Box 1029">
              <a:extLst>
                <a:ext uri="{FF2B5EF4-FFF2-40B4-BE49-F238E27FC236}">
                  <a16:creationId xmlns:a16="http://schemas.microsoft.com/office/drawing/2014/main" id="{F715263F-0569-0942-9D0D-C37A5E5E0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8" y="2955"/>
              <a:ext cx="42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 err="1">
                  <a:latin typeface="Courier New" panose="02070309020205020404" pitchFamily="49" charset="0"/>
                </a:rPr>
                <a:t>www.cs.rutgers.edu</a:t>
              </a:r>
              <a:r>
                <a:rPr lang="en-US" altLang="en-US" sz="2400" dirty="0">
                  <a:latin typeface="Courier New" panose="02070309020205020404" pitchFamily="49" charset="0"/>
                </a:rPr>
                <a:t>/~sn624/</a:t>
              </a:r>
              <a:r>
                <a:rPr lang="en-US" altLang="en-US" sz="2400" dirty="0" err="1">
                  <a:latin typeface="Courier New" panose="02070309020205020404" pitchFamily="49" charset="0"/>
                </a:rPr>
                <a:t>index.html</a:t>
              </a:r>
              <a:endParaRPr lang="en-US" altLang="en-US" sz="2400" dirty="0">
                <a:latin typeface="Courier New" panose="02070309020205020404" pitchFamily="49" charset="0"/>
              </a:endParaRPr>
            </a:p>
          </p:txBody>
        </p:sp>
        <p:sp>
          <p:nvSpPr>
            <p:cNvPr id="29703" name="AutoShape 1030">
              <a:extLst>
                <a:ext uri="{FF2B5EF4-FFF2-40B4-BE49-F238E27FC236}">
                  <a16:creationId xmlns:a16="http://schemas.microsoft.com/office/drawing/2014/main" id="{EF5DD21B-650B-0844-8E95-0FFB225E6EF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821" y="2281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29704" name="AutoShape 1031">
              <a:extLst>
                <a:ext uri="{FF2B5EF4-FFF2-40B4-BE49-F238E27FC236}">
                  <a16:creationId xmlns:a16="http://schemas.microsoft.com/office/drawing/2014/main" id="{6A8DDE50-7EE8-0849-BF78-A35DF5CE8DF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024" y="2277"/>
              <a:ext cx="57" cy="2083"/>
            </a:xfrm>
            <a:prstGeom prst="leftBrace">
              <a:avLst>
                <a:gd name="adj1" fmla="val 30453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29705" name="Text Box 1032">
              <a:extLst>
                <a:ext uri="{FF2B5EF4-FFF2-40B4-BE49-F238E27FC236}">
                  <a16:creationId xmlns:a16="http://schemas.microsoft.com/office/drawing/2014/main" id="{5A0BC1B3-62C0-4546-9839-BE2821419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" y="3376"/>
              <a:ext cx="174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Domain/host name</a:t>
              </a:r>
            </a:p>
          </p:txBody>
        </p:sp>
        <p:sp>
          <p:nvSpPr>
            <p:cNvPr id="29706" name="Text Box 1033">
              <a:extLst>
                <a:ext uri="{FF2B5EF4-FFF2-40B4-BE49-F238E27FC236}">
                  <a16:creationId xmlns:a16="http://schemas.microsoft.com/office/drawing/2014/main" id="{1229DFB9-E911-7A4C-B148-614E69435F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" y="3375"/>
              <a:ext cx="49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path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0266ED8-0DED-7D71-656E-AC52F92D3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886" y="175796"/>
            <a:ext cx="3566317" cy="222315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1502F0-1ED6-228A-6EA8-D072C0CE3AED}"/>
              </a:ext>
            </a:extLst>
          </p:cNvPr>
          <p:cNvCxnSpPr>
            <a:cxnSpLocks/>
          </p:cNvCxnSpPr>
          <p:nvPr/>
        </p:nvCxnSpPr>
        <p:spPr>
          <a:xfrm flipV="1">
            <a:off x="6254751" y="261938"/>
            <a:ext cx="2077135" cy="221321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021B49-9175-9BA9-885A-F00A9F014A34}"/>
              </a:ext>
            </a:extLst>
          </p:cNvPr>
          <p:cNvCxnSpPr>
            <a:cxnSpLocks/>
          </p:cNvCxnSpPr>
          <p:nvPr/>
        </p:nvCxnSpPr>
        <p:spPr>
          <a:xfrm flipV="1">
            <a:off x="6369276" y="1513802"/>
            <a:ext cx="1885961" cy="9613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667798-0804-BD13-98FC-991F93995ACE}"/>
              </a:ext>
            </a:extLst>
          </p:cNvPr>
          <p:cNvCxnSpPr>
            <a:cxnSpLocks/>
          </p:cNvCxnSpPr>
          <p:nvPr/>
        </p:nvCxnSpPr>
        <p:spPr>
          <a:xfrm flipV="1">
            <a:off x="6350338" y="2103807"/>
            <a:ext cx="1981548" cy="48447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FAB5CA-81E6-76A8-5CCE-EE8D753E8982}"/>
              </a:ext>
            </a:extLst>
          </p:cNvPr>
          <p:cNvCxnSpPr>
            <a:cxnSpLocks/>
          </p:cNvCxnSpPr>
          <p:nvPr/>
        </p:nvCxnSpPr>
        <p:spPr>
          <a:xfrm flipV="1">
            <a:off x="6369276" y="1119188"/>
            <a:ext cx="4432608" cy="139074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65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9C47-3FE2-3947-BBC2-FE980F6A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9B66-B662-F940-A803-FF53F1540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009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1C3A7CB3-4D02-4148-9D9F-1911F91E2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 server protocol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23AF20A3-0353-3A4B-BB87-73F2924CDD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7762" y="1671638"/>
          <a:ext cx="3652838" cy="1096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4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6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r>
                        <a:rPr lang="en-US" sz="1800" dirty="0"/>
                        <a:t>Hostname</a:t>
                      </a:r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IP address</a:t>
                      </a:r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r>
                        <a:rPr lang="en-US" sz="1800" dirty="0" err="1"/>
                        <a:t>Cs.Rutgers.edu</a:t>
                      </a:r>
                      <a:endParaRPr lang="en-US" sz="1800" dirty="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10.0.1.2</a:t>
                      </a:r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669" marB="4566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669" marB="4566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785" name="Slide Number Placeholder 3">
            <a:extLst>
              <a:ext uri="{FF2B5EF4-FFF2-40B4-BE49-F238E27FC236}">
                <a16:creationId xmlns:a16="http://schemas.microsoft.com/office/drawing/2014/main" id="{D0F39F92-8786-B040-A735-E6F0AF88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F07EF58-C976-024C-B5D9-CDAC2A07933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32787" name="Group 10">
            <a:extLst>
              <a:ext uri="{FF2B5EF4-FFF2-40B4-BE49-F238E27FC236}">
                <a16:creationId xmlns:a16="http://schemas.microsoft.com/office/drawing/2014/main" id="{E5A05822-91CC-E047-A45D-1319025C49F3}"/>
              </a:ext>
            </a:extLst>
          </p:cNvPr>
          <p:cNvGrpSpPr>
            <a:grpSpLocks/>
          </p:cNvGrpSpPr>
          <p:nvPr/>
        </p:nvGrpSpPr>
        <p:grpSpPr bwMode="auto">
          <a:xfrm>
            <a:off x="8789989" y="3459163"/>
            <a:ext cx="504825" cy="1071562"/>
            <a:chOff x="4180" y="783"/>
            <a:chExt cx="150" cy="307"/>
          </a:xfrm>
        </p:grpSpPr>
        <p:sp>
          <p:nvSpPr>
            <p:cNvPr id="32800" name="AutoShape 11">
              <a:extLst>
                <a:ext uri="{FF2B5EF4-FFF2-40B4-BE49-F238E27FC236}">
                  <a16:creationId xmlns:a16="http://schemas.microsoft.com/office/drawing/2014/main" id="{C2273A68-04CE-C541-BD89-02C7E1596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1" name="Rectangle 12">
              <a:extLst>
                <a:ext uri="{FF2B5EF4-FFF2-40B4-BE49-F238E27FC236}">
                  <a16:creationId xmlns:a16="http://schemas.microsoft.com/office/drawing/2014/main" id="{B6DFC602-3F7C-3340-B743-E39889DED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2" name="Rectangle 13">
              <a:extLst>
                <a:ext uri="{FF2B5EF4-FFF2-40B4-BE49-F238E27FC236}">
                  <a16:creationId xmlns:a16="http://schemas.microsoft.com/office/drawing/2014/main" id="{00342262-2D01-4748-97EC-8466A35EA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3" name="AutoShape 14">
              <a:extLst>
                <a:ext uri="{FF2B5EF4-FFF2-40B4-BE49-F238E27FC236}">
                  <a16:creationId xmlns:a16="http://schemas.microsoft.com/office/drawing/2014/main" id="{93A94A23-7972-D34D-B581-7D823A87A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4" name="Line 15">
              <a:extLst>
                <a:ext uri="{FF2B5EF4-FFF2-40B4-BE49-F238E27FC236}">
                  <a16:creationId xmlns:a16="http://schemas.microsoft.com/office/drawing/2014/main" id="{65187DE9-C495-734C-92DB-7B3E14EE46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Line 16">
              <a:extLst>
                <a:ext uri="{FF2B5EF4-FFF2-40B4-BE49-F238E27FC236}">
                  <a16:creationId xmlns:a16="http://schemas.microsoft.com/office/drawing/2014/main" id="{FAAC6F02-0268-174B-9D40-0C0389BA2C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Rectangle 17">
              <a:extLst>
                <a:ext uri="{FF2B5EF4-FFF2-40B4-BE49-F238E27FC236}">
                  <a16:creationId xmlns:a16="http://schemas.microsoft.com/office/drawing/2014/main" id="{79283C59-BB57-254F-B996-95E4E29D7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32807" name="Rectangle 18">
              <a:extLst>
                <a:ext uri="{FF2B5EF4-FFF2-40B4-BE49-F238E27FC236}">
                  <a16:creationId xmlns:a16="http://schemas.microsoft.com/office/drawing/2014/main" id="{2BD0199C-CBEC-5C4C-8A97-45D0E80C3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cxnSp>
        <p:nvCxnSpPr>
          <p:cNvPr id="32788" name="Straight Arrow Connector 17">
            <a:extLst>
              <a:ext uri="{FF2B5EF4-FFF2-40B4-BE49-F238E27FC236}">
                <a16:creationId xmlns:a16="http://schemas.microsoft.com/office/drawing/2014/main" id="{63AE6AE5-21BE-724F-8DC7-4C54E74220D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52801" y="2357438"/>
            <a:ext cx="1585913" cy="102870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9" name="Straight Arrow Connector 19">
            <a:extLst>
              <a:ext uri="{FF2B5EF4-FFF2-40B4-BE49-F238E27FC236}">
                <a16:creationId xmlns:a16="http://schemas.microsoft.com/office/drawing/2014/main" id="{3B0AE718-DC9C-7245-9F71-F30147A1CA9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71851" y="2714625"/>
            <a:ext cx="1566863" cy="9286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0" name="TextBox 20">
            <a:extLst>
              <a:ext uri="{FF2B5EF4-FFF2-40B4-BE49-F238E27FC236}">
                <a16:creationId xmlns:a16="http://schemas.microsoft.com/office/drawing/2014/main" id="{3A528E30-E85D-2A4D-B7C7-A04D1EC45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198" y="2158206"/>
            <a:ext cx="169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Host name</a:t>
            </a:r>
          </a:p>
        </p:txBody>
      </p:sp>
      <p:sp>
        <p:nvSpPr>
          <p:cNvPr id="32791" name="TextBox 21">
            <a:extLst>
              <a:ext uri="{FF2B5EF4-FFF2-40B4-BE49-F238E27FC236}">
                <a16:creationId xmlns:a16="http://schemas.microsoft.com/office/drawing/2014/main" id="{482AB3F6-2676-AD41-A4B9-8BB066A36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985" y="3032068"/>
            <a:ext cx="2659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Server IP Address</a:t>
            </a:r>
          </a:p>
        </p:txBody>
      </p:sp>
      <p:sp>
        <p:nvSpPr>
          <p:cNvPr id="32792" name="TextBox 22">
            <a:extLst>
              <a:ext uri="{FF2B5EF4-FFF2-40B4-BE49-F238E27FC236}">
                <a16:creationId xmlns:a16="http://schemas.microsoft.com/office/drawing/2014/main" id="{BB2DD28A-3DCB-5B4F-8BB9-8FC0FA6E2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1351" y="1908120"/>
            <a:ext cx="865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DNS</a:t>
            </a:r>
          </a:p>
        </p:txBody>
      </p:sp>
      <p:cxnSp>
        <p:nvCxnSpPr>
          <p:cNvPr id="32793" name="Straight Arrow Connector 24">
            <a:extLst>
              <a:ext uri="{FF2B5EF4-FFF2-40B4-BE49-F238E27FC236}">
                <a16:creationId xmlns:a16="http://schemas.microsoft.com/office/drawing/2014/main" id="{924D0F0A-E8EC-974D-BDC9-2C901EDF1C3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52800" y="3808413"/>
            <a:ext cx="5437188" cy="474662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4" name="TextBox 25">
            <a:extLst>
              <a:ext uri="{FF2B5EF4-FFF2-40B4-BE49-F238E27FC236}">
                <a16:creationId xmlns:a16="http://schemas.microsoft.com/office/drawing/2014/main" id="{FF06B9D9-B8D0-3C4E-8950-4F5FF1A218B8}"/>
              </a:ext>
            </a:extLst>
          </p:cNvPr>
          <p:cNvSpPr txBox="1">
            <a:spLocks noChangeArrowheads="1"/>
          </p:cNvSpPr>
          <p:nvPr/>
        </p:nvSpPr>
        <p:spPr bwMode="auto">
          <a:xfrm rot="286625">
            <a:off x="3650368" y="4144488"/>
            <a:ext cx="47881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000" dirty="0" err="1">
                <a:latin typeface="Helvetica" pitchFamily="2" charset="0"/>
              </a:rPr>
              <a:t>clientIP</a:t>
            </a:r>
            <a:r>
              <a:rPr lang="en-US" altLang="en-US" sz="2000" dirty="0">
                <a:latin typeface="Helvetica" pitchFamily="2" charset="0"/>
              </a:rPr>
              <a:t>, </a:t>
            </a:r>
            <a:r>
              <a:rPr lang="en-US" altLang="en-US" sz="2000" dirty="0" err="1">
                <a:latin typeface="Helvetica" pitchFamily="2" charset="0"/>
              </a:rPr>
              <a:t>clientPort</a:t>
            </a:r>
            <a:r>
              <a:rPr lang="en-US" altLang="en-US" sz="2000" dirty="0">
                <a:latin typeface="Helvetica" pitchFamily="2" charset="0"/>
              </a:rPr>
              <a:t>, server IP Address, </a:t>
            </a:r>
            <a:r>
              <a:rPr lang="en-US" altLang="en-US" sz="2000" dirty="0">
                <a:solidFill>
                  <a:srgbClr val="C00000"/>
                </a:solidFill>
                <a:latin typeface="Helvetica" pitchFamily="2" charset="0"/>
              </a:rPr>
              <a:t>80</a:t>
            </a:r>
          </a:p>
        </p:txBody>
      </p:sp>
      <p:cxnSp>
        <p:nvCxnSpPr>
          <p:cNvPr id="32795" name="Straight Connector 27">
            <a:extLst>
              <a:ext uri="{FF2B5EF4-FFF2-40B4-BE49-F238E27FC236}">
                <a16:creationId xmlns:a16="http://schemas.microsoft.com/office/drawing/2014/main" id="{56C06757-EEDF-3F40-8987-DE6DBE4FB0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52750" y="3951289"/>
            <a:ext cx="0" cy="2551111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6" name="Straight Connector 28">
            <a:extLst>
              <a:ext uri="{FF2B5EF4-FFF2-40B4-BE49-F238E27FC236}">
                <a16:creationId xmlns:a16="http://schemas.microsoft.com/office/drawing/2014/main" id="{AFF0DC42-1F82-BB49-BFB2-2FFD180B964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26525" y="4522788"/>
            <a:ext cx="0" cy="19796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98" name="Straight Arrow Connector 32">
            <a:extLst>
              <a:ext uri="{FF2B5EF4-FFF2-40B4-BE49-F238E27FC236}">
                <a16:creationId xmlns:a16="http://schemas.microsoft.com/office/drawing/2014/main" id="{403A01A4-3E8D-5F4D-AA71-D0AC62ADAC1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952750" y="5297714"/>
            <a:ext cx="6072824" cy="374424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99" name="TextBox 33">
            <a:extLst>
              <a:ext uri="{FF2B5EF4-FFF2-40B4-BE49-F238E27FC236}">
                <a16:creationId xmlns:a16="http://schemas.microsoft.com/office/drawing/2014/main" id="{C474D03E-BD09-374D-B04F-760801C89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8118" y="6125368"/>
            <a:ext cx="24715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HTTP messages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9506B9-DE05-7343-B73C-7D7AE8B7CA38}"/>
              </a:ext>
            </a:extLst>
          </p:cNvPr>
          <p:cNvSpPr txBox="1"/>
          <p:nvPr/>
        </p:nvSpPr>
        <p:spPr>
          <a:xfrm>
            <a:off x="9342437" y="3665752"/>
            <a:ext cx="2323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HTTP application typically associated with port 80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3737F-505F-1E41-9262-A57BE1B96EED}"/>
              </a:ext>
            </a:extLst>
          </p:cNvPr>
          <p:cNvSpPr txBox="1"/>
          <p:nvPr/>
        </p:nvSpPr>
        <p:spPr>
          <a:xfrm rot="240940">
            <a:off x="4979197" y="4544188"/>
            <a:ext cx="194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 request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A61D42-80E0-0945-9A09-B049F7DEF8D9}"/>
              </a:ext>
            </a:extLst>
          </p:cNvPr>
          <p:cNvSpPr txBox="1"/>
          <p:nvPr/>
        </p:nvSpPr>
        <p:spPr>
          <a:xfrm rot="21414183">
            <a:off x="5213477" y="5537092"/>
            <a:ext cx="194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 response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7553F935-2929-044E-BB2A-F63A2DA8DC71}"/>
              </a:ext>
            </a:extLst>
          </p:cNvPr>
          <p:cNvSpPr/>
          <p:nvPr/>
        </p:nvSpPr>
        <p:spPr>
          <a:xfrm>
            <a:off x="130721" y="2082908"/>
            <a:ext cx="2568858" cy="119062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want to browse </a:t>
            </a:r>
            <a:r>
              <a:rPr lang="en-US" dirty="0" err="1"/>
              <a:t>cs.rutgers.edu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C1CCC8-A338-954A-BB18-DBF4511B0518}"/>
              </a:ext>
            </a:extLst>
          </p:cNvPr>
          <p:cNvSpPr/>
          <p:nvPr/>
        </p:nvSpPr>
        <p:spPr>
          <a:xfrm>
            <a:off x="2326032" y="3244169"/>
            <a:ext cx="219919" cy="25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3B3A086-6AF7-EF4C-A2D3-1F337B5379E2}"/>
              </a:ext>
            </a:extLst>
          </p:cNvPr>
          <p:cNvSpPr/>
          <p:nvPr/>
        </p:nvSpPr>
        <p:spPr>
          <a:xfrm>
            <a:off x="2062444" y="3208189"/>
            <a:ext cx="219919" cy="250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CF14A254-09A7-BABC-F4F8-056D87831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37" y="3280511"/>
            <a:ext cx="851800" cy="664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671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0" grpId="0"/>
      <p:bldP spid="32791" grpId="0"/>
      <p:bldP spid="32792" grpId="0"/>
      <p:bldP spid="32794" grpId="0"/>
      <p:bldP spid="2" grpId="0"/>
      <p:bldP spid="3" grpId="0"/>
      <p:bldP spid="31" grpId="0"/>
      <p:bldP spid="4" grpId="0" animBg="1"/>
      <p:bldP spid="5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69D9DD20-310B-2B43-810E-F85FC6C6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2A681EBE-B919-EE4C-91A4-F9F9125974B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3796" name="Picture 3" descr="HTTPrequest">
            <a:extLst>
              <a:ext uri="{FF2B5EF4-FFF2-40B4-BE49-F238E27FC236}">
                <a16:creationId xmlns:a16="http://schemas.microsoft.com/office/drawing/2014/main" id="{D8407ECF-8299-F045-BEE8-C92756B53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67" y="1738675"/>
            <a:ext cx="7512050" cy="377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4">
            <a:extLst>
              <a:ext uri="{FF2B5EF4-FFF2-40B4-BE49-F238E27FC236}">
                <a16:creationId xmlns:a16="http://schemas.microsoft.com/office/drawing/2014/main" id="{BCE02CB8-FA86-1049-9DB9-AA3BA9FBB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67" y="6096560"/>
            <a:ext cx="51890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 dirty="0">
                <a:latin typeface="Helvetica" pitchFamily="2" charset="0"/>
              </a:rPr>
              <a:t>http://www.w3.org/Protocols/rfc2616/rfc2616-sec14.html#sec14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B63068-2D3E-4C4E-A57C-A59C44094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Request: Message Format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E987980-D243-F65C-B273-366F2B2E1DB0}"/>
              </a:ext>
            </a:extLst>
          </p:cNvPr>
          <p:cNvSpPr/>
          <p:nvPr/>
        </p:nvSpPr>
        <p:spPr>
          <a:xfrm>
            <a:off x="5987142" y="1642701"/>
            <a:ext cx="1807029" cy="7184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2A79A3-D433-BC2A-641B-CCCFEA6366A9}"/>
              </a:ext>
            </a:extLst>
          </p:cNvPr>
          <p:cNvSpPr/>
          <p:nvPr/>
        </p:nvSpPr>
        <p:spPr>
          <a:xfrm>
            <a:off x="4299856" y="1752253"/>
            <a:ext cx="1807029" cy="7184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614A4A-F2FA-EC8C-906B-8FEEC8DF264F}"/>
              </a:ext>
            </a:extLst>
          </p:cNvPr>
          <p:cNvSpPr/>
          <p:nvPr/>
        </p:nvSpPr>
        <p:spPr>
          <a:xfrm>
            <a:off x="7794171" y="1662289"/>
            <a:ext cx="1807029" cy="7184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2B5F7D-C66E-417E-79EF-5989E60399AF}"/>
              </a:ext>
            </a:extLst>
          </p:cNvPr>
          <p:cNvSpPr/>
          <p:nvPr/>
        </p:nvSpPr>
        <p:spPr>
          <a:xfrm>
            <a:off x="4299856" y="3209016"/>
            <a:ext cx="4945462" cy="80263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C7A75D-8F42-4FDD-8336-16F9D6F251AD}"/>
              </a:ext>
            </a:extLst>
          </p:cNvPr>
          <p:cNvSpPr/>
          <p:nvPr/>
        </p:nvSpPr>
        <p:spPr>
          <a:xfrm>
            <a:off x="6683828" y="4541293"/>
            <a:ext cx="1839686" cy="84363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5A34A-0ABA-A94F-0891-5BB8720123A1}"/>
              </a:ext>
            </a:extLst>
          </p:cNvPr>
          <p:cNvSpPr txBox="1"/>
          <p:nvPr/>
        </p:nvSpPr>
        <p:spPr>
          <a:xfrm>
            <a:off x="620486" y="1752253"/>
            <a:ext cx="17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Type of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E92E6-E916-706A-12F7-0936F7C2DEB6}"/>
              </a:ext>
            </a:extLst>
          </p:cNvPr>
          <p:cNvSpPr txBox="1"/>
          <p:nvPr/>
        </p:nvSpPr>
        <p:spPr>
          <a:xfrm>
            <a:off x="700636" y="2497043"/>
            <a:ext cx="1787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Object/process </a:t>
            </a:r>
          </a:p>
          <a:p>
            <a:pPr algn="r"/>
            <a:r>
              <a:rPr lang="en-US" dirty="0">
                <a:latin typeface="Helvetica" pitchFamily="2" charset="0"/>
              </a:rPr>
              <a:t>requested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F9730-C0E6-2B35-1BD2-DE3FA2F39C79}"/>
              </a:ext>
            </a:extLst>
          </p:cNvPr>
          <p:cNvSpPr txBox="1"/>
          <p:nvPr/>
        </p:nvSpPr>
        <p:spPr>
          <a:xfrm>
            <a:off x="620486" y="3241003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Protocol version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D866CD-527D-3D28-44B2-E6063699250B}"/>
              </a:ext>
            </a:extLst>
          </p:cNvPr>
          <p:cNvSpPr txBox="1"/>
          <p:nvPr/>
        </p:nvSpPr>
        <p:spPr>
          <a:xfrm>
            <a:off x="465530" y="4011654"/>
            <a:ext cx="2608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Parameters influencing </a:t>
            </a:r>
          </a:p>
          <a:p>
            <a:pPr algn="r"/>
            <a:r>
              <a:rPr lang="en-US" dirty="0">
                <a:latin typeface="Helvetica" pitchFamily="2" charset="0"/>
              </a:rPr>
              <a:t>the 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ECFBD9-4964-D009-D721-D5C158BB6F8A}"/>
              </a:ext>
            </a:extLst>
          </p:cNvPr>
          <p:cNvSpPr txBox="1"/>
          <p:nvPr/>
        </p:nvSpPr>
        <p:spPr>
          <a:xfrm>
            <a:off x="524123" y="5200260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Data needed to fulfill request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80A1A0-8038-E064-969E-8F2CFC790049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>
            <a:off x="2395524" y="1936919"/>
            <a:ext cx="1904332" cy="17456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88C49A-6453-E2EF-5878-EC769149B499}"/>
              </a:ext>
            </a:extLst>
          </p:cNvPr>
          <p:cNvCxnSpPr>
            <a:cxnSpLocks/>
          </p:cNvCxnSpPr>
          <p:nvPr/>
        </p:nvCxnSpPr>
        <p:spPr>
          <a:xfrm flipV="1">
            <a:off x="2517160" y="2080288"/>
            <a:ext cx="3927183" cy="6839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38CBC1-205E-EC3C-1F07-8DF4053143C4}"/>
              </a:ext>
            </a:extLst>
          </p:cNvPr>
          <p:cNvCxnSpPr>
            <a:cxnSpLocks/>
          </p:cNvCxnSpPr>
          <p:nvPr/>
        </p:nvCxnSpPr>
        <p:spPr>
          <a:xfrm flipV="1">
            <a:off x="2479066" y="2270323"/>
            <a:ext cx="6392791" cy="11660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D0E6F5-9DB4-4FF6-5E29-517A0542710D}"/>
              </a:ext>
            </a:extLst>
          </p:cNvPr>
          <p:cNvCxnSpPr>
            <a:cxnSpLocks/>
          </p:cNvCxnSpPr>
          <p:nvPr/>
        </p:nvCxnSpPr>
        <p:spPr>
          <a:xfrm flipV="1">
            <a:off x="3199300" y="3828363"/>
            <a:ext cx="1224558" cy="43375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813EE34-AE7C-44F1-8DC8-6C62D6FDB37F}"/>
              </a:ext>
            </a:extLst>
          </p:cNvPr>
          <p:cNvCxnSpPr>
            <a:cxnSpLocks/>
          </p:cNvCxnSpPr>
          <p:nvPr/>
        </p:nvCxnSpPr>
        <p:spPr>
          <a:xfrm flipV="1">
            <a:off x="3591381" y="4963109"/>
            <a:ext cx="2961819" cy="41558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21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CAFE-CF81-9300-AB2B-71324EC7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1AFF2E8-C408-4367-5D39-93FB733C58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653393"/>
              </p:ext>
            </p:extLst>
          </p:nvPr>
        </p:nvGraphicFramePr>
        <p:xfrm>
          <a:off x="838200" y="169068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9462" name="Object 3">
                        <a:extLst>
                          <a:ext uri="{FF2B5EF4-FFF2-40B4-BE49-F238E27FC236}">
                            <a16:creationId xmlns:a16="http://schemas.microsoft.com/office/drawing/2014/main" id="{FB300A17-B4EF-9346-880E-792FE237D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90688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BD26C2F-96A0-BC40-DFD5-DDFA471E7C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174213"/>
              </p:ext>
            </p:extLst>
          </p:nvPr>
        </p:nvGraphicFramePr>
        <p:xfrm>
          <a:off x="2836817" y="169068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1AFF2E8-C408-4367-5D39-93FB733C5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6817" y="1690688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2B41426-71A1-47E5-C2A2-1FC5A38176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638153"/>
              </p:ext>
            </p:extLst>
          </p:nvPr>
        </p:nvGraphicFramePr>
        <p:xfrm>
          <a:off x="942703" y="2095637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BD26C2F-96A0-BC40-DFD5-DDFA471E7C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703" y="2095637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6A3D2BA-CD26-5157-6F56-AAA44F4130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209504"/>
              </p:ext>
            </p:extLst>
          </p:nvPr>
        </p:nvGraphicFramePr>
        <p:xfrm>
          <a:off x="1056322" y="2500586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2B41426-71A1-47E5-C2A2-1FC5A38176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322" y="2500586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6486DC0-1525-D6B7-FDAB-C3C55742A4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641233"/>
              </p:ext>
            </p:extLst>
          </p:nvPr>
        </p:nvGraphicFramePr>
        <p:xfrm>
          <a:off x="1169941" y="2894922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A3D2BA-CD26-5157-6F56-AAA44F4130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41" y="2894922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46074D-37BB-CC30-7B91-DD4056D5973E}"/>
              </a:ext>
            </a:extLst>
          </p:cNvPr>
          <p:cNvCxnSpPr/>
          <p:nvPr/>
        </p:nvCxnSpPr>
        <p:spPr>
          <a:xfrm>
            <a:off x="1776141" y="1862411"/>
            <a:ext cx="1060676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81C7F7-A391-041E-6400-6646A3CDC539}"/>
              </a:ext>
            </a:extLst>
          </p:cNvPr>
          <p:cNvCxnSpPr>
            <a:cxnSpLocks/>
          </p:cNvCxnSpPr>
          <p:nvPr/>
        </p:nvCxnSpPr>
        <p:spPr>
          <a:xfrm flipV="1">
            <a:off x="1776141" y="2034135"/>
            <a:ext cx="956173" cy="14300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F2189A-7715-962F-F6F7-C2A7D4EFBDFD}"/>
              </a:ext>
            </a:extLst>
          </p:cNvPr>
          <p:cNvCxnSpPr>
            <a:cxnSpLocks/>
          </p:cNvCxnSpPr>
          <p:nvPr/>
        </p:nvCxnSpPr>
        <p:spPr>
          <a:xfrm flipV="1">
            <a:off x="1880644" y="2231915"/>
            <a:ext cx="851670" cy="31956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0C1A6B-F243-7D6B-C756-DEAAE88EBB46}"/>
              </a:ext>
            </a:extLst>
          </p:cNvPr>
          <p:cNvCxnSpPr>
            <a:cxnSpLocks/>
          </p:cNvCxnSpPr>
          <p:nvPr/>
        </p:nvCxnSpPr>
        <p:spPr>
          <a:xfrm flipV="1">
            <a:off x="2003379" y="2307775"/>
            <a:ext cx="905284" cy="68559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FACCE126-C881-6DF2-58D5-E23F3BB91C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547384"/>
              </p:ext>
            </p:extLst>
          </p:nvPr>
        </p:nvGraphicFramePr>
        <p:xfrm>
          <a:off x="951819" y="422052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1AFF2E8-C408-4367-5D39-93FB733C58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819" y="4220528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2A908ECB-3005-3730-880F-315F2B8451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738420"/>
              </p:ext>
            </p:extLst>
          </p:nvPr>
        </p:nvGraphicFramePr>
        <p:xfrm>
          <a:off x="2432207" y="415228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2B41426-71A1-47E5-C2A2-1FC5A38176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207" y="4152288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5A254B21-35D4-D85F-5383-A747F0A2FE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658207"/>
              </p:ext>
            </p:extLst>
          </p:nvPr>
        </p:nvGraphicFramePr>
        <p:xfrm>
          <a:off x="2420098" y="5417563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A3D2BA-CD26-5157-6F56-AAA44F4130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098" y="5417563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1D78D07C-CD56-6EE6-AB81-1541F499B5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715979"/>
              </p:ext>
            </p:extLst>
          </p:nvPr>
        </p:nvGraphicFramePr>
        <p:xfrm>
          <a:off x="838200" y="5544908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6486DC0-1525-D6B7-FDAB-C3C55742A4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544908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768208-3139-03BF-4107-1F903911661F}"/>
              </a:ext>
            </a:extLst>
          </p:cNvPr>
          <p:cNvCxnSpPr>
            <a:cxnSpLocks/>
          </p:cNvCxnSpPr>
          <p:nvPr/>
        </p:nvCxnSpPr>
        <p:spPr>
          <a:xfrm>
            <a:off x="1785257" y="4794410"/>
            <a:ext cx="634841" cy="65673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5B381E-07C6-4C00-F0CF-8FCEAB92EBE1}"/>
              </a:ext>
            </a:extLst>
          </p:cNvPr>
          <p:cNvCxnSpPr>
            <a:cxnSpLocks/>
          </p:cNvCxnSpPr>
          <p:nvPr/>
        </p:nvCxnSpPr>
        <p:spPr>
          <a:xfrm>
            <a:off x="1876697" y="4479285"/>
            <a:ext cx="548640" cy="2602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3B80EE-8647-6B80-6225-4998B200AF38}"/>
              </a:ext>
            </a:extLst>
          </p:cNvPr>
          <p:cNvCxnSpPr>
            <a:cxnSpLocks/>
          </p:cNvCxnSpPr>
          <p:nvPr/>
        </p:nvCxnSpPr>
        <p:spPr>
          <a:xfrm flipH="1" flipV="1">
            <a:off x="1670207" y="5664229"/>
            <a:ext cx="584020" cy="413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1AEF202-2655-C18C-F62C-ABA25496B19D}"/>
              </a:ext>
            </a:extLst>
          </p:cNvPr>
          <p:cNvCxnSpPr>
            <a:cxnSpLocks/>
          </p:cNvCxnSpPr>
          <p:nvPr/>
        </p:nvCxnSpPr>
        <p:spPr>
          <a:xfrm flipH="1">
            <a:off x="1513045" y="4705076"/>
            <a:ext cx="919162" cy="7696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C9F268-A7A3-814D-A80A-527319235892}"/>
              </a:ext>
            </a:extLst>
          </p:cNvPr>
          <p:cNvCxnSpPr>
            <a:cxnSpLocks/>
          </p:cNvCxnSpPr>
          <p:nvPr/>
        </p:nvCxnSpPr>
        <p:spPr>
          <a:xfrm flipV="1">
            <a:off x="1254919" y="4906733"/>
            <a:ext cx="0" cy="51774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07942B7-D2E1-A115-DEB9-9C86E6C2C3CB}"/>
              </a:ext>
            </a:extLst>
          </p:cNvPr>
          <p:cNvSpPr txBox="1"/>
          <p:nvPr/>
        </p:nvSpPr>
        <p:spPr>
          <a:xfrm>
            <a:off x="2689790" y="2548112"/>
            <a:ext cx="169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Client-server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310766F-E2D0-8ABB-DA3F-1942E8080726}"/>
              </a:ext>
            </a:extLst>
          </p:cNvPr>
          <p:cNvSpPr txBox="1"/>
          <p:nvPr/>
        </p:nvSpPr>
        <p:spPr>
          <a:xfrm>
            <a:off x="2689789" y="4863664"/>
            <a:ext cx="1690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Peer to peer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A2ED510-3BFA-A345-4084-398185DC42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675" y="328222"/>
            <a:ext cx="2309790" cy="172990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A22432D6-4BC4-EF56-5F62-06D30A6F8414}"/>
              </a:ext>
            </a:extLst>
          </p:cNvPr>
          <p:cNvSpPr txBox="1"/>
          <p:nvPr/>
        </p:nvSpPr>
        <p:spPr>
          <a:xfrm>
            <a:off x="7048015" y="310357"/>
            <a:ext cx="3788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Domain Name System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8A201BC-09B6-1647-0759-E72EAA66C7C9}"/>
              </a:ext>
            </a:extLst>
          </p:cNvPr>
          <p:cNvSpPr txBox="1"/>
          <p:nvPr/>
        </p:nvSpPr>
        <p:spPr>
          <a:xfrm>
            <a:off x="7048015" y="772022"/>
            <a:ext cx="4171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Human readable </a:t>
            </a:r>
            <a:r>
              <a:rPr lang="en-US" dirty="0">
                <a:latin typeface="Helvetica" pitchFamily="2" charset="0"/>
                <a:sym typeface="Wingdings" pitchFamily="2" charset="2"/>
              </a:rPr>
              <a:t> IP addresses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2A828E8-05E4-7855-650F-4511D49702EE}"/>
              </a:ext>
            </a:extLst>
          </p:cNvPr>
          <p:cNvSpPr txBox="1"/>
          <p:nvPr/>
        </p:nvSpPr>
        <p:spPr>
          <a:xfrm>
            <a:off x="6979517" y="1123371"/>
            <a:ext cx="50136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Hierarchical, distributed database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Root server, TLD server, Authoritative name server</a:t>
            </a:r>
          </a:p>
        </p:txBody>
      </p:sp>
      <p:pic>
        <p:nvPicPr>
          <p:cNvPr id="49" name="Picture 48" descr="Map&#10;&#10;Description automatically generated">
            <a:extLst>
              <a:ext uri="{FF2B5EF4-FFF2-40B4-BE49-F238E27FC236}">
                <a16:creationId xmlns:a16="http://schemas.microsoft.com/office/drawing/2014/main" id="{77055E20-77A0-267E-2A67-4B7D27565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8542" y="2677155"/>
            <a:ext cx="473062" cy="881707"/>
          </a:xfrm>
          <a:prstGeom prst="rect">
            <a:avLst/>
          </a:prstGeom>
        </p:spPr>
      </p:pic>
      <p:pic>
        <p:nvPicPr>
          <p:cNvPr id="50" name="Picture 49" descr="Map&#10;&#10;Description automatically generated">
            <a:extLst>
              <a:ext uri="{FF2B5EF4-FFF2-40B4-BE49-F238E27FC236}">
                <a16:creationId xmlns:a16="http://schemas.microsoft.com/office/drawing/2014/main" id="{4A7B2946-7D2A-DCC4-F03F-A9CEBF755B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554" y="3118008"/>
            <a:ext cx="882204" cy="737031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7DA1D94-9E9C-63A9-AA08-E935E0EF502A}"/>
              </a:ext>
            </a:extLst>
          </p:cNvPr>
          <p:cNvCxnSpPr>
            <a:cxnSpLocks/>
          </p:cNvCxnSpPr>
          <p:nvPr/>
        </p:nvCxnSpPr>
        <p:spPr>
          <a:xfrm flipH="1">
            <a:off x="4286893" y="2715310"/>
            <a:ext cx="1999107" cy="64912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A183CEC-BAEA-F3F3-03D1-8E72D80E41DB}"/>
              </a:ext>
            </a:extLst>
          </p:cNvPr>
          <p:cNvCxnSpPr>
            <a:cxnSpLocks/>
          </p:cNvCxnSpPr>
          <p:nvPr/>
        </p:nvCxnSpPr>
        <p:spPr>
          <a:xfrm flipH="1" flipV="1">
            <a:off x="4363517" y="3556016"/>
            <a:ext cx="2006477" cy="34732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3" descr="DNSmessage">
            <a:extLst>
              <a:ext uri="{FF2B5EF4-FFF2-40B4-BE49-F238E27FC236}">
                <a16:creationId xmlns:a16="http://schemas.microsoft.com/office/drawing/2014/main" id="{7B4FAD15-6788-99CE-B175-B596BCFA5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777" y="3597278"/>
            <a:ext cx="3931923" cy="3192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12">
            <a:extLst>
              <a:ext uri="{FF2B5EF4-FFF2-40B4-BE49-F238E27FC236}">
                <a16:creationId xmlns:a16="http://schemas.microsoft.com/office/drawing/2014/main" id="{272B4495-AE59-C71C-8FD5-52EC79A3B096}"/>
              </a:ext>
            </a:extLst>
          </p:cNvPr>
          <p:cNvGrpSpPr>
            <a:grpSpLocks/>
          </p:cNvGrpSpPr>
          <p:nvPr/>
        </p:nvGrpSpPr>
        <p:grpSpPr bwMode="auto">
          <a:xfrm>
            <a:off x="8391387" y="3275959"/>
            <a:ext cx="975604" cy="148965"/>
            <a:chOff x="6157913" y="310454"/>
            <a:chExt cx="1828800" cy="307778"/>
          </a:xfrm>
        </p:grpSpPr>
        <p:sp>
          <p:nvSpPr>
            <p:cNvPr id="55" name="Rectangle 13">
              <a:extLst>
                <a:ext uri="{FF2B5EF4-FFF2-40B4-BE49-F238E27FC236}">
                  <a16:creationId xmlns:a16="http://schemas.microsoft.com/office/drawing/2014/main" id="{4AEC98A5-FF75-4F85-8E38-BD6DA646B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D6A7A09-9E71-A08C-E5E5-8DF475AAEBE8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56E52DE2-9905-7A37-97CD-D4D7FC3994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 dirty="0"/>
                <a:t>QR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E35722F-2076-58FE-AEB7-DC1A236346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912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 dirty="0"/>
                <a:t>OPCODE</a:t>
              </a:r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327F7E40-C546-5C8C-A05F-5CF4C981D065}"/>
              </a:ext>
            </a:extLst>
          </p:cNvPr>
          <p:cNvSpPr/>
          <p:nvPr/>
        </p:nvSpPr>
        <p:spPr>
          <a:xfrm>
            <a:off x="8391387" y="4665590"/>
            <a:ext cx="1941274" cy="5674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2AE569-238E-94EA-30BC-9FD6C8C1E711}"/>
              </a:ext>
            </a:extLst>
          </p:cNvPr>
          <p:cNvSpPr/>
          <p:nvPr/>
        </p:nvSpPr>
        <p:spPr>
          <a:xfrm>
            <a:off x="8437925" y="5190587"/>
            <a:ext cx="1941274" cy="56740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305E25E-E315-10EC-09B4-8E193332F54A}"/>
              </a:ext>
            </a:extLst>
          </p:cNvPr>
          <p:cNvGrpSpPr/>
          <p:nvPr/>
        </p:nvGrpSpPr>
        <p:grpSpPr>
          <a:xfrm>
            <a:off x="4275747" y="3783918"/>
            <a:ext cx="2399621" cy="2898156"/>
            <a:chOff x="4230490" y="2679511"/>
            <a:chExt cx="2399621" cy="2898156"/>
          </a:xfrm>
        </p:grpSpPr>
        <p:pic>
          <p:nvPicPr>
            <p:cNvPr id="62" name="Picture 25">
              <a:extLst>
                <a:ext uri="{FF2B5EF4-FFF2-40B4-BE49-F238E27FC236}">
                  <a16:creationId xmlns:a16="http://schemas.microsoft.com/office/drawing/2014/main" id="{92F8102B-88D7-76E9-6B64-488BA10CE9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8554" y="3667326"/>
              <a:ext cx="712425" cy="9440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63" name="Picture 25">
              <a:extLst>
                <a:ext uri="{FF2B5EF4-FFF2-40B4-BE49-F238E27FC236}">
                  <a16:creationId xmlns:a16="http://schemas.microsoft.com/office/drawing/2014/main" id="{4E9C6ED1-03B7-C463-8395-004A867CB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30519" y="2679511"/>
              <a:ext cx="389368" cy="515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64" name="Picture 25">
              <a:extLst>
                <a:ext uri="{FF2B5EF4-FFF2-40B4-BE49-F238E27FC236}">
                  <a16:creationId xmlns:a16="http://schemas.microsoft.com/office/drawing/2014/main" id="{D57F2507-044D-8A10-EFAC-2CC035799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0743" y="3926012"/>
              <a:ext cx="389368" cy="515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pic>
          <p:nvPicPr>
            <p:cNvPr id="65" name="Picture 25">
              <a:extLst>
                <a:ext uri="{FF2B5EF4-FFF2-40B4-BE49-F238E27FC236}">
                  <a16:creationId xmlns:a16="http://schemas.microsoft.com/office/drawing/2014/main" id="{9D38B1B3-9798-5BCC-8C46-72994F0EE2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1375" y="5061694"/>
              <a:ext cx="389368" cy="515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</p:pic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9B9AA76-EF62-3D75-E0F5-179D8AAB22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9760" y="3252645"/>
              <a:ext cx="619033" cy="54428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13EA74FB-B54D-22F3-071F-E14E1A0EB3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9760" y="3138324"/>
              <a:ext cx="426978" cy="42404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AA231D6-693C-D695-520D-A7E199B8289D}"/>
                </a:ext>
              </a:extLst>
            </p:cNvPr>
            <p:cNvGrpSpPr/>
            <p:nvPr/>
          </p:nvGrpSpPr>
          <p:grpSpPr>
            <a:xfrm rot="2516614">
              <a:off x="5448503" y="3912196"/>
              <a:ext cx="619033" cy="658607"/>
              <a:chOff x="7017694" y="1626488"/>
              <a:chExt cx="619033" cy="658607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65FE65A6-23F2-0636-6996-3E2DDBD1C7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17694" y="1740809"/>
                <a:ext cx="619033" cy="5442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157B42A0-3D05-A719-AD0C-BC8299E7A2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7694" y="1626488"/>
                <a:ext cx="426978" cy="42404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812D9EB-9029-9255-C4F6-C4B6ED2822B4}"/>
                </a:ext>
              </a:extLst>
            </p:cNvPr>
            <p:cNvGrpSpPr/>
            <p:nvPr/>
          </p:nvGrpSpPr>
          <p:grpSpPr>
            <a:xfrm rot="5214897">
              <a:off x="5185855" y="4663586"/>
              <a:ext cx="619033" cy="658607"/>
              <a:chOff x="7017694" y="1626488"/>
              <a:chExt cx="619033" cy="658607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DEE1C70-8B26-FB83-4CB4-BABD4067F2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17694" y="1740809"/>
                <a:ext cx="619033" cy="544286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E4EFC0D5-7B6E-0033-F359-4BA015C255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17694" y="1626488"/>
                <a:ext cx="426978" cy="424047"/>
              </a:xfrm>
              <a:prstGeom prst="straightConnector1">
                <a:avLst/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2B91CA-0DB5-FA9B-EC1F-220DD738DA4E}"/>
                </a:ext>
              </a:extLst>
            </p:cNvPr>
            <p:cNvSpPr txBox="1"/>
            <p:nvPr/>
          </p:nvSpPr>
          <p:spPr>
            <a:xfrm>
              <a:off x="4230490" y="4762269"/>
              <a:ext cx="13886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Iterative queries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456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6" grpId="0"/>
      <p:bldP spid="47" grpId="0"/>
      <p:bldP spid="48" grpId="0"/>
      <p:bldP spid="59" grpId="0" animBg="1"/>
      <p:bldP spid="6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B949A576-F7B7-3548-92DF-C25980C5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B407A9E-303B-DD4F-8EEC-CC658C0DFA5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261FCE1-DA32-5040-9374-1D669B389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HTTP messages: request message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C7B59160-DB0B-904E-BF34-5C6A94A07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ASCII (human-readable format)</a:t>
            </a:r>
            <a:endParaRPr lang="en-US" altLang="en-US" sz="3600" dirty="0">
              <a:solidFill>
                <a:schemeClr val="accent2"/>
              </a:solidFill>
            </a:endParaRP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65A3D052-CADA-5048-B43B-0EFF22A40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7486" y="2792661"/>
            <a:ext cx="6843540" cy="323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GET /352/</a:t>
            </a:r>
            <a:r>
              <a:rPr lang="en-US" altLang="en-US" b="1" dirty="0" err="1">
                <a:latin typeface="Courier New" panose="02070309020205020404" pitchFamily="49" charset="0"/>
              </a:rPr>
              <a:t>syllabus.html</a:t>
            </a:r>
            <a:r>
              <a:rPr lang="en-US" altLang="en-US" b="1" dirty="0">
                <a:latin typeface="Courier New" panose="02070309020205020404" pitchFamily="49" charset="0"/>
              </a:rPr>
              <a:t> HTTP/1.1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Host: </a:t>
            </a:r>
            <a:r>
              <a:rPr lang="en-US" altLang="en-US" b="1" dirty="0" err="1">
                <a:latin typeface="Courier New" panose="02070309020205020404" pitchFamily="49" charset="0"/>
              </a:rPr>
              <a:t>www.cs.rutgers.edu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User-agent: Mozilla/4.0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urier New" panose="02070309020205020404" pitchFamily="49" charset="0"/>
              </a:rPr>
              <a:t>Connection: close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 err="1">
                <a:latin typeface="Courier New" panose="02070309020205020404" pitchFamily="49" charset="0"/>
              </a:rPr>
              <a:t>Accept-language:en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32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(extra carriage return, line feed)</a:t>
            </a:r>
            <a:r>
              <a:rPr lang="en-US" altLang="en-US" sz="32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1750" name="Text Box 5">
            <a:extLst>
              <a:ext uri="{FF2B5EF4-FFF2-40B4-BE49-F238E27FC236}">
                <a16:creationId xmlns:a16="http://schemas.microsoft.com/office/drawing/2014/main" id="{D55DA2A1-0857-D542-9C91-50AE00998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23" y="2756814"/>
            <a:ext cx="316144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request line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(GET, POST,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HEAD commands)</a:t>
            </a:r>
            <a:endParaRPr lang="en-US" altLang="en-US" sz="3200" dirty="0">
              <a:latin typeface="Helvetica" pitchFamily="2" charset="0"/>
            </a:endParaRPr>
          </a:p>
        </p:txBody>
      </p:sp>
      <p:sp>
        <p:nvSpPr>
          <p:cNvPr id="31751" name="Line 6">
            <a:extLst>
              <a:ext uri="{FF2B5EF4-FFF2-40B4-BE49-F238E27FC236}">
                <a16:creationId xmlns:a16="http://schemas.microsoft.com/office/drawing/2014/main" id="{B2A6360A-678E-DF46-BCA0-17F958D337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2351" y="3048000"/>
            <a:ext cx="1131888" cy="266701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2" name="Freeform 7">
            <a:extLst>
              <a:ext uri="{FF2B5EF4-FFF2-40B4-BE49-F238E27FC236}">
                <a16:creationId xmlns:a16="http://schemas.microsoft.com/office/drawing/2014/main" id="{260B9CD0-81F9-664A-9093-C289E9F9C276}"/>
              </a:ext>
            </a:extLst>
          </p:cNvPr>
          <p:cNvSpPr>
            <a:spLocks/>
          </p:cNvSpPr>
          <p:nvPr/>
        </p:nvSpPr>
        <p:spPr bwMode="auto">
          <a:xfrm>
            <a:off x="4314067" y="3290095"/>
            <a:ext cx="265309" cy="1739107"/>
          </a:xfrm>
          <a:custGeom>
            <a:avLst/>
            <a:gdLst>
              <a:gd name="T0" fmla="*/ 2147483647 w 150"/>
              <a:gd name="T1" fmla="*/ 2147483647 h 924"/>
              <a:gd name="T2" fmla="*/ 0 w 150"/>
              <a:gd name="T3" fmla="*/ 0 h 924"/>
              <a:gd name="T4" fmla="*/ 0 w 150"/>
              <a:gd name="T5" fmla="*/ 2147483647 h 924"/>
              <a:gd name="T6" fmla="*/ 2147483647 w 150"/>
              <a:gd name="T7" fmla="*/ 2147483647 h 924"/>
              <a:gd name="T8" fmla="*/ 0 60000 65536"/>
              <a:gd name="T9" fmla="*/ 0 60000 65536"/>
              <a:gd name="T10" fmla="*/ 0 60000 65536"/>
              <a:gd name="T11" fmla="*/ 0 60000 65536"/>
              <a:gd name="T12" fmla="*/ 0 w 150"/>
              <a:gd name="T13" fmla="*/ 0 h 924"/>
              <a:gd name="T14" fmla="*/ 150 w 150"/>
              <a:gd name="T15" fmla="*/ 924 h 9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0" h="924">
                <a:moveTo>
                  <a:pt x="122" y="6"/>
                </a:moveTo>
                <a:lnTo>
                  <a:pt x="0" y="0"/>
                </a:lnTo>
                <a:lnTo>
                  <a:pt x="0" y="924"/>
                </a:lnTo>
                <a:lnTo>
                  <a:pt x="150" y="918"/>
                </a:lnTo>
              </a:path>
            </a:pathLst>
          </a:custGeom>
          <a:noFill/>
          <a:ln w="50800" cap="flat" cmpd="sng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Text Box 8">
            <a:extLst>
              <a:ext uri="{FF2B5EF4-FFF2-40B4-BE49-F238E27FC236}">
                <a16:creationId xmlns:a16="http://schemas.microsoft.com/office/drawing/2014/main" id="{C8B82259-54B9-1C4D-B975-D3349B41A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3448" y="4467554"/>
            <a:ext cx="26606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Header lines</a:t>
            </a:r>
            <a:endParaRPr lang="en-US" altLang="en-US" sz="3200" dirty="0">
              <a:latin typeface="Helvetica" pitchFamily="2" charset="0"/>
            </a:endParaRPr>
          </a:p>
        </p:txBody>
      </p:sp>
      <p:sp>
        <p:nvSpPr>
          <p:cNvPr id="31754" name="Line 9">
            <a:extLst>
              <a:ext uri="{FF2B5EF4-FFF2-40B4-BE49-F238E27FC236}">
                <a16:creationId xmlns:a16="http://schemas.microsoft.com/office/drawing/2014/main" id="{7D4EC1EE-6E4A-BD4B-9876-74FF1A07DA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3771" y="5675085"/>
            <a:ext cx="1370467" cy="43542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1755" name="Text Box 10">
            <a:extLst>
              <a:ext uri="{FF2B5EF4-FFF2-40B4-BE49-F238E27FC236}">
                <a16:creationId xmlns:a16="http://schemas.microsoft.com/office/drawing/2014/main" id="{03F5721B-2BAC-EB47-89FC-7372D6703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00" y="5116374"/>
            <a:ext cx="280557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Carriage return,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line feed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indicates end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Helvetica" pitchFamily="2" charset="0"/>
              </a:rPr>
              <a:t>of header</a:t>
            </a:r>
            <a:endParaRPr lang="en-US" altLang="en-US" sz="3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48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1" grpId="0" animBg="1"/>
      <p:bldP spid="31752" grpId="0" animBg="1"/>
      <p:bldP spid="31753" grpId="0"/>
      <p:bldP spid="31754" grpId="0" animBg="1"/>
      <p:bldP spid="317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3CB0A-E321-BA48-9AFF-D1754A96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URL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405C-D418-DC4D-8CFF-D37EA7FD2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Resource Locator: a way to name objects on server</a:t>
            </a:r>
          </a:p>
          <a:p>
            <a:r>
              <a:rPr lang="en-US" dirty="0"/>
              <a:t>But can also name an application </a:t>
            </a:r>
            <a:r>
              <a:rPr lang="en-US" dirty="0">
                <a:solidFill>
                  <a:srgbClr val="C00000"/>
                </a:solidFill>
              </a:rPr>
              <a:t>process </a:t>
            </a:r>
            <a:r>
              <a:rPr lang="en-US" dirty="0"/>
              <a:t>on the server!</a:t>
            </a:r>
          </a:p>
          <a:p>
            <a:r>
              <a:rPr lang="en-US" dirty="0"/>
              <a:t>Examples: </a:t>
            </a:r>
          </a:p>
          <a:p>
            <a:pPr lvl="1"/>
            <a:r>
              <a:rPr lang="en-US" dirty="0"/>
              <a:t>Data storage from data entered in web forms</a:t>
            </a:r>
          </a:p>
          <a:p>
            <a:pPr lvl="1"/>
            <a:r>
              <a:rPr lang="en-US" dirty="0"/>
              <a:t>Login pages</a:t>
            </a:r>
          </a:p>
          <a:p>
            <a:pPr lvl="1"/>
            <a:r>
              <a:rPr lang="en-US" dirty="0"/>
              <a:t>Web carts</a:t>
            </a:r>
          </a:p>
          <a:p>
            <a:r>
              <a:rPr lang="en-US" dirty="0"/>
              <a:t>Providing almost any service requires data handling by running code at the server </a:t>
            </a:r>
          </a:p>
          <a:p>
            <a:pPr lvl="1"/>
            <a:r>
              <a:rPr lang="en-US" dirty="0"/>
              <a:t>Not just rendering “static” resources</a:t>
            </a:r>
          </a:p>
        </p:txBody>
      </p:sp>
    </p:spTree>
    <p:extLst>
      <p:ext uri="{BB962C8B-B14F-4D97-AF65-F5344CB8AC3E}">
        <p14:creationId xmlns:p14="http://schemas.microsoft.com/office/powerpoint/2010/main" val="242865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6">
            <a:extLst>
              <a:ext uri="{FF2B5EF4-FFF2-40B4-BE49-F238E27FC236}">
                <a16:creationId xmlns:a16="http://schemas.microsoft.com/office/drawing/2014/main" id="{939B605F-FC20-A24E-A705-4C585364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63CA771-D47F-3648-9ACA-5D495D1A8800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3796" name="Rectangle 1027">
            <a:extLst>
              <a:ext uri="{FF2B5EF4-FFF2-40B4-BE49-F238E27FC236}">
                <a16:creationId xmlns:a16="http://schemas.microsoft.com/office/drawing/2014/main" id="{D9D5229B-DF44-534D-9F7D-BDCB432A3B0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90687"/>
            <a:ext cx="5334000" cy="5030787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GET</a:t>
            </a:r>
          </a:p>
          <a:p>
            <a:pPr lvl="1">
              <a:defRPr/>
            </a:pPr>
            <a:r>
              <a:rPr lang="en-US" altLang="en-US" sz="2000" dirty="0"/>
              <a:t>Get the resource specified in the requested URL (could be a process)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POST</a:t>
            </a:r>
          </a:p>
          <a:p>
            <a:pPr lvl="1">
              <a:defRPr/>
            </a:pPr>
            <a:r>
              <a:rPr lang="en-US" altLang="en-US" sz="2000" dirty="0"/>
              <a:t>Send entities (specified in the entity body) to a data-handling process at the requested URL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</a:rPr>
              <a:t>HEAD</a:t>
            </a:r>
          </a:p>
          <a:p>
            <a:pPr lvl="1">
              <a:defRPr/>
            </a:pPr>
            <a:r>
              <a:rPr lang="en-US" altLang="en-US" sz="2000" dirty="0"/>
              <a:t>Asks server to leave requested object out of response, but send the rest of the response</a:t>
            </a:r>
          </a:p>
          <a:p>
            <a:pPr lvl="1">
              <a:defRPr/>
            </a:pPr>
            <a:r>
              <a:rPr lang="en-US" altLang="en-US" sz="2000" dirty="0"/>
              <a:t>Useful for debugging</a:t>
            </a:r>
          </a:p>
        </p:txBody>
      </p:sp>
      <p:sp>
        <p:nvSpPr>
          <p:cNvPr id="34821" name="Rectangle 1028">
            <a:extLst>
              <a:ext uri="{FF2B5EF4-FFF2-40B4-BE49-F238E27FC236}">
                <a16:creationId xmlns:a16="http://schemas.microsoft.com/office/drawing/2014/main" id="{DC34DD45-4CEC-8941-AE97-848F7F42719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389914" y="1847850"/>
            <a:ext cx="5181600" cy="4351338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endParaRPr lang="en-US" altLang="en-US" sz="2400" dirty="0"/>
          </a:p>
          <a:p>
            <a:r>
              <a:rPr lang="en-US" altLang="en-US" dirty="0">
                <a:solidFill>
                  <a:srgbClr val="C00000"/>
                </a:solidFill>
              </a:rPr>
              <a:t>PUT</a:t>
            </a:r>
          </a:p>
          <a:p>
            <a:pPr lvl="1"/>
            <a:r>
              <a:rPr lang="en-US" altLang="en-US" sz="2000" dirty="0"/>
              <a:t>Update a resource at the requested URL with the new entity specified in the entity body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DELETE</a:t>
            </a:r>
          </a:p>
          <a:p>
            <a:pPr lvl="1"/>
            <a:r>
              <a:rPr lang="en-US" altLang="en-US" sz="2000" dirty="0"/>
              <a:t>Deletes file specified in the URL</a:t>
            </a:r>
          </a:p>
          <a:p>
            <a:endParaRPr lang="en-US" altLang="en-US" sz="2400" dirty="0"/>
          </a:p>
          <a:p>
            <a:r>
              <a:rPr lang="en-US" altLang="en-US" sz="2400" dirty="0"/>
              <a:t>and other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C5756-DC5A-E948-B0C2-E65A5BF1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method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1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>
            <a:extLst>
              <a:ext uri="{FF2B5EF4-FFF2-40B4-BE49-F238E27FC236}">
                <a16:creationId xmlns:a16="http://schemas.microsoft.com/office/drawing/2014/main" id="{732BFEC4-4B08-4E45-8169-008B516B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84EABD59-CBFC-0147-9544-C70434CFDAD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CEC000FB-2918-FC4D-98B9-0C33ABE2E10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825625"/>
            <a:ext cx="4465320" cy="4667250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POST method:</a:t>
            </a:r>
          </a:p>
          <a:p>
            <a:r>
              <a:rPr lang="en-US" altLang="en-US" sz="2400" dirty="0"/>
              <a:t>Web page often includes form input</a:t>
            </a:r>
          </a:p>
          <a:p>
            <a:r>
              <a:rPr lang="en-US" altLang="en-US" sz="2400" dirty="0"/>
              <a:t>Input is uploaded to server </a:t>
            </a:r>
            <a:r>
              <a:rPr lang="en-US" altLang="en-US" sz="2400" dirty="0">
                <a:solidFill>
                  <a:srgbClr val="C00000"/>
                </a:solidFill>
              </a:rPr>
              <a:t>in entity body</a:t>
            </a:r>
          </a:p>
          <a:p>
            <a:endParaRPr lang="en-US" altLang="en-US" sz="24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Posted content not visible in the URL</a:t>
            </a:r>
          </a:p>
          <a:p>
            <a:pPr lvl="1"/>
            <a:r>
              <a:rPr lang="en-US" altLang="en-US" sz="2000" dirty="0"/>
              <a:t>Free form content (ex: images) can be posted since entity body interpreted as data bytes</a:t>
            </a:r>
          </a:p>
        </p:txBody>
      </p:sp>
      <p:sp>
        <p:nvSpPr>
          <p:cNvPr id="35845" name="Rectangle 4">
            <a:extLst>
              <a:ext uri="{FF2B5EF4-FFF2-40B4-BE49-F238E27FC236}">
                <a16:creationId xmlns:a16="http://schemas.microsoft.com/office/drawing/2014/main" id="{89DC39F1-2D2B-D149-97A8-39E20601E06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5625737" y="1794669"/>
            <a:ext cx="5956663" cy="4333988"/>
          </a:xfrm>
        </p:spPr>
        <p:txBody>
          <a:bodyPr>
            <a:normAutofit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/>
              <a:t>GET method:</a:t>
            </a:r>
          </a:p>
          <a:p>
            <a:r>
              <a:rPr lang="en-US" altLang="en-US" sz="2400" dirty="0"/>
              <a:t>Entity body is empty</a:t>
            </a:r>
          </a:p>
          <a:p>
            <a:r>
              <a:rPr lang="en-US" altLang="en-US" sz="2400" dirty="0"/>
              <a:t>Input is uploaded </a:t>
            </a:r>
            <a:r>
              <a:rPr lang="en-US" altLang="en-US" sz="2400" dirty="0">
                <a:solidFill>
                  <a:srgbClr val="C00000"/>
                </a:solidFill>
              </a:rPr>
              <a:t>in URL field of request line</a:t>
            </a:r>
          </a:p>
          <a:p>
            <a:endParaRPr lang="en-US" altLang="en-US" sz="24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URL must contain a restricted set of characters</a:t>
            </a:r>
          </a:p>
          <a:p>
            <a:endParaRPr lang="en-US" altLang="en-US" sz="2400" dirty="0"/>
          </a:p>
          <a:p>
            <a:r>
              <a:rPr lang="en-US" altLang="en-US" sz="2400" dirty="0"/>
              <a:t>Example: </a:t>
            </a:r>
          </a:p>
          <a:p>
            <a:pPr lvl="1"/>
            <a:r>
              <a:rPr lang="en-US" altLang="en-US" sz="2000" dirty="0"/>
              <a:t>http://</a:t>
            </a:r>
            <a:r>
              <a:rPr lang="en-US" altLang="en-US" sz="2000" dirty="0" err="1"/>
              <a:t>site.com</a:t>
            </a:r>
            <a:r>
              <a:rPr lang="en-US" altLang="en-US" sz="2000" dirty="0"/>
              <a:t>/</a:t>
            </a:r>
            <a:r>
              <a:rPr lang="en-US" altLang="en-US" sz="2000" dirty="0" err="1"/>
              <a:t>form?first</a:t>
            </a:r>
            <a:r>
              <a:rPr lang="en-US" altLang="en-US" sz="2000" dirty="0"/>
              <a:t>=</a:t>
            </a:r>
            <a:r>
              <a:rPr lang="en-US" altLang="en-US" sz="2000" dirty="0" err="1"/>
              <a:t>jane&amp;last</a:t>
            </a:r>
            <a:r>
              <a:rPr lang="en-US" altLang="en-US" sz="2000" dirty="0"/>
              <a:t>=</a:t>
            </a:r>
            <a:r>
              <a:rPr lang="en-US" altLang="en-US" sz="2000" dirty="0" err="1"/>
              <a:t>austen</a:t>
            </a:r>
            <a:endParaRPr lang="en-US" altLang="en-US" sz="2000" dirty="0"/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0925BC-35D3-9D4E-9BF6-1A6EB01BF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Uploading form input: GET and POST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60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D94A-ACC3-804B-99AD-F0C5258B0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POST and 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6B2E4-C622-7047-A0BE-BDF1D3720E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POST: the URL of the request identifies the resource that </a:t>
            </a:r>
            <a:r>
              <a:rPr lang="en-US" dirty="0">
                <a:solidFill>
                  <a:srgbClr val="C00000"/>
                </a:solidFill>
              </a:rPr>
              <a:t>processes</a:t>
            </a:r>
            <a:r>
              <a:rPr lang="en-US" dirty="0"/>
              <a:t> the entity body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9DE18-B5C9-6C48-85A4-E4D34246F9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PUT: the URL of the request identifies the resource that is </a:t>
            </a:r>
            <a:r>
              <a:rPr lang="en-US" dirty="0">
                <a:solidFill>
                  <a:srgbClr val="C00000"/>
                </a:solidFill>
              </a:rPr>
              <a:t>contained in</a:t>
            </a:r>
            <a:r>
              <a:rPr lang="en-US" dirty="0"/>
              <a:t> the entity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3C7E0-F32C-0945-96B3-34A7EB029E20}"/>
              </a:ext>
            </a:extLst>
          </p:cNvPr>
          <p:cNvSpPr txBox="1"/>
          <p:nvPr/>
        </p:nvSpPr>
        <p:spPr>
          <a:xfrm>
            <a:off x="2525486" y="6019512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https://</a:t>
            </a:r>
            <a:r>
              <a:rPr lang="en-US" sz="3200" dirty="0" err="1">
                <a:latin typeface="Helvetica" pitchFamily="2" charset="0"/>
              </a:rPr>
              <a:t>tools.ietf.org</a:t>
            </a:r>
            <a:r>
              <a:rPr lang="en-US" sz="3200" dirty="0">
                <a:latin typeface="Helvetica" pitchFamily="2" charset="0"/>
              </a:rPr>
              <a:t>/html/rfc2616</a:t>
            </a:r>
          </a:p>
        </p:txBody>
      </p:sp>
    </p:spTree>
    <p:extLst>
      <p:ext uri="{BB962C8B-B14F-4D97-AF65-F5344CB8AC3E}">
        <p14:creationId xmlns:p14="http://schemas.microsoft.com/office/powerpoint/2010/main" val="3714648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796C-6F23-7A43-9475-F61F3588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HEAD and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FF4DE-4AF9-FD49-BE51-0E4405F2AF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GET:  return the requested resource in the entity body of the response along with response headers (we’ll see these shortly)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0D976-BC6C-3445-865C-AE3A6CAF7A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HEAD: return all the response headers in the GET response, but </a:t>
            </a:r>
            <a:r>
              <a:rPr lang="en-US" dirty="0">
                <a:solidFill>
                  <a:srgbClr val="C00000"/>
                </a:solidFill>
              </a:rPr>
              <a:t>without the resource</a:t>
            </a:r>
            <a:r>
              <a:rPr lang="en-US" dirty="0"/>
              <a:t> in the entity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4E7965-3874-9742-90FB-7B602ED6B33C}"/>
              </a:ext>
            </a:extLst>
          </p:cNvPr>
          <p:cNvSpPr txBox="1"/>
          <p:nvPr/>
        </p:nvSpPr>
        <p:spPr>
          <a:xfrm>
            <a:off x="2525486" y="6019512"/>
            <a:ext cx="7924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Helvetica" pitchFamily="2" charset="0"/>
              </a:rPr>
              <a:t>https://</a:t>
            </a:r>
            <a:r>
              <a:rPr lang="en-US" sz="3200" dirty="0" err="1">
                <a:latin typeface="Helvetica" pitchFamily="2" charset="0"/>
              </a:rPr>
              <a:t>tools.ietf.org</a:t>
            </a:r>
            <a:r>
              <a:rPr lang="en-US" sz="3200" dirty="0">
                <a:latin typeface="Helvetica" pitchFamily="2" charset="0"/>
              </a:rPr>
              <a:t>/html/rfc2616</a:t>
            </a:r>
          </a:p>
        </p:txBody>
      </p:sp>
    </p:spTree>
    <p:extLst>
      <p:ext uri="{BB962C8B-B14F-4D97-AF65-F5344CB8AC3E}">
        <p14:creationId xmlns:p14="http://schemas.microsoft.com/office/powerpoint/2010/main" val="1111815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688D-61B6-2147-A63A-4239AD63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HTTP GET and 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BFBD-6B34-BA41-B248-033925B7D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21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75437205-D781-9540-B043-9FB70AA3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03A62222-1D19-4343-91F5-8DE14316DA8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7892" name="Picture 2" descr="http://www1.ju.edu.jo/ecourse/abusufah/cpe532_Spr06/notes/BookOnLine/The%20HyperText%20Transfer%20Protocol_files/HTTPresponse.jpg">
            <a:extLst>
              <a:ext uri="{FF2B5EF4-FFF2-40B4-BE49-F238E27FC236}">
                <a16:creationId xmlns:a16="http://schemas.microsoft.com/office/drawing/2014/main" id="{B7FA435C-D8A4-3E40-99ED-B65AACB86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524" y="1976211"/>
            <a:ext cx="744855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TextBox 4">
            <a:extLst>
              <a:ext uri="{FF2B5EF4-FFF2-40B4-BE49-F238E27FC236}">
                <a16:creationId xmlns:a16="http://schemas.microsoft.com/office/drawing/2014/main" id="{628FA8FB-7805-764C-9219-15EAC1347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26" y="1560712"/>
            <a:ext cx="347512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Unlike HTTP request, No method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EDE5FA-B4EA-D642-86A4-4B1EFE455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Response: General format</a:t>
            </a:r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A4916EB-33C8-7BCD-EEC1-0CAA2E2FFD9D}"/>
              </a:ext>
            </a:extLst>
          </p:cNvPr>
          <p:cNvSpPr/>
          <p:nvPr/>
        </p:nvSpPr>
        <p:spPr>
          <a:xfrm>
            <a:off x="4157940" y="1958775"/>
            <a:ext cx="1807029" cy="7184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1BCEB2-B6BC-B619-9D85-F11A0A4F281B}"/>
              </a:ext>
            </a:extLst>
          </p:cNvPr>
          <p:cNvSpPr txBox="1"/>
          <p:nvPr/>
        </p:nvSpPr>
        <p:spPr>
          <a:xfrm>
            <a:off x="478570" y="2861898"/>
            <a:ext cx="32426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HTTP protocol version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used by server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D6F02DA-593A-DD33-6F52-61695A1A4A1F}"/>
              </a:ext>
            </a:extLst>
          </p:cNvPr>
          <p:cNvCxnSpPr>
            <a:cxnSpLocks/>
            <a:stCxn id="4" idx="3"/>
            <a:endCxn id="2" idx="2"/>
          </p:cNvCxnSpPr>
          <p:nvPr/>
        </p:nvCxnSpPr>
        <p:spPr>
          <a:xfrm flipV="1">
            <a:off x="3721189" y="2318004"/>
            <a:ext cx="436751" cy="95939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A6890889-0C9D-7287-99B3-E7C677770D6E}"/>
              </a:ext>
            </a:extLst>
          </p:cNvPr>
          <p:cNvSpPr/>
          <p:nvPr/>
        </p:nvSpPr>
        <p:spPr>
          <a:xfrm>
            <a:off x="5932978" y="1871494"/>
            <a:ext cx="3475127" cy="7184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1891FA-A593-3DBC-771F-FF3EC6FB9D07}"/>
              </a:ext>
            </a:extLst>
          </p:cNvPr>
          <p:cNvSpPr txBox="1"/>
          <p:nvPr/>
        </p:nvSpPr>
        <p:spPr>
          <a:xfrm>
            <a:off x="393926" y="3748350"/>
            <a:ext cx="35957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Was request successful?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(or error condition)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92400F-2C54-CD50-1F18-9BDA844A21F1}"/>
              </a:ext>
            </a:extLst>
          </p:cNvPr>
          <p:cNvCxnSpPr>
            <a:cxnSpLocks/>
            <a:stCxn id="8" idx="3"/>
            <a:endCxn id="7" idx="2"/>
          </p:cNvCxnSpPr>
          <p:nvPr/>
        </p:nvCxnSpPr>
        <p:spPr>
          <a:xfrm flipV="1">
            <a:off x="3989719" y="2230723"/>
            <a:ext cx="1943259" cy="19331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54A1E53-92DA-3E73-3048-D3228D822E36}"/>
              </a:ext>
            </a:extLst>
          </p:cNvPr>
          <p:cNvSpPr/>
          <p:nvPr/>
        </p:nvSpPr>
        <p:spPr>
          <a:xfrm>
            <a:off x="6542578" y="4767938"/>
            <a:ext cx="1807029" cy="71845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8E5D7A-A10D-DED8-08F1-E21B9A90223A}"/>
              </a:ext>
            </a:extLst>
          </p:cNvPr>
          <p:cNvSpPr txBox="1"/>
          <p:nvPr/>
        </p:nvSpPr>
        <p:spPr>
          <a:xfrm>
            <a:off x="393926" y="4665502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Returned object data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0D73F1-AB47-6987-C706-270E7B331417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>
            <a:off x="3438349" y="4896335"/>
            <a:ext cx="3104229" cy="23083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628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7" grpId="0" animBg="1"/>
      <p:bldP spid="8" grpId="0"/>
      <p:bldP spid="12" grpId="0" animBg="1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61DBCE69-5B35-3247-9DBD-0620E38E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EF8AF5E8-B1B0-8D4A-BC5F-72B7ED11C7BD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802525D8-5880-9C42-9626-25118676C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HTTP message: response message</a:t>
            </a:r>
          </a:p>
        </p:txBody>
      </p:sp>
      <p:sp>
        <p:nvSpPr>
          <p:cNvPr id="38916" name="Text Box 3">
            <a:extLst>
              <a:ext uri="{FF2B5EF4-FFF2-40B4-BE49-F238E27FC236}">
                <a16:creationId xmlns:a16="http://schemas.microsoft.com/office/drawing/2014/main" id="{AEDC0E45-231D-C94C-ABA9-EBDC8CB08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8673" y="2804578"/>
            <a:ext cx="7005444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HTTP/1.1 200 OK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Connection: close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Date: Thu, 06 Aug 1998 12:00:15 GMT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Server: Apache/1.3.0 (Unix)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Last-Modified: Mon, 22 Jun 1998 …...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Content-Length: 6821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Content-Type: text/html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data data data data data ... 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FA38E591-8632-D746-ACEA-148305BA9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84" y="1735991"/>
            <a:ext cx="246413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line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(protocol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code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status phrase)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8918" name="Line 5">
            <a:extLst>
              <a:ext uri="{FF2B5EF4-FFF2-40B4-BE49-F238E27FC236}">
                <a16:creationId xmlns:a16="http://schemas.microsoft.com/office/drawing/2014/main" id="{F7ED9E9C-8234-3A4B-8D36-CCC35E0769A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7945" y="2638041"/>
            <a:ext cx="1728830" cy="350687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19" name="Freeform 6">
            <a:extLst>
              <a:ext uri="{FF2B5EF4-FFF2-40B4-BE49-F238E27FC236}">
                <a16:creationId xmlns:a16="http://schemas.microsoft.com/office/drawing/2014/main" id="{8FA68564-B438-5743-8244-7F1909893625}"/>
              </a:ext>
            </a:extLst>
          </p:cNvPr>
          <p:cNvSpPr>
            <a:spLocks/>
          </p:cNvSpPr>
          <p:nvPr/>
        </p:nvSpPr>
        <p:spPr bwMode="auto">
          <a:xfrm>
            <a:off x="4322500" y="3183990"/>
            <a:ext cx="260449" cy="2142753"/>
          </a:xfrm>
          <a:custGeom>
            <a:avLst/>
            <a:gdLst>
              <a:gd name="T0" fmla="*/ 2147483647 w 162"/>
              <a:gd name="T1" fmla="*/ 2147483647 h 1428"/>
              <a:gd name="T2" fmla="*/ 0 w 162"/>
              <a:gd name="T3" fmla="*/ 0 h 1428"/>
              <a:gd name="T4" fmla="*/ 0 w 162"/>
              <a:gd name="T5" fmla="*/ 2147483647 h 1428"/>
              <a:gd name="T6" fmla="*/ 2147483647 w 162"/>
              <a:gd name="T7" fmla="*/ 2147483647 h 1428"/>
              <a:gd name="T8" fmla="*/ 0 60000 65536"/>
              <a:gd name="T9" fmla="*/ 0 60000 65536"/>
              <a:gd name="T10" fmla="*/ 0 60000 65536"/>
              <a:gd name="T11" fmla="*/ 0 60000 65536"/>
              <a:gd name="T12" fmla="*/ 0 w 162"/>
              <a:gd name="T13" fmla="*/ 0 h 1428"/>
              <a:gd name="T14" fmla="*/ 162 w 162"/>
              <a:gd name="T15" fmla="*/ 1428 h 14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" h="1428">
                <a:moveTo>
                  <a:pt x="132" y="9"/>
                </a:moveTo>
                <a:lnTo>
                  <a:pt x="0" y="0"/>
                </a:lnTo>
                <a:lnTo>
                  <a:pt x="0" y="1428"/>
                </a:lnTo>
                <a:lnTo>
                  <a:pt x="162" y="1425"/>
                </a:lnTo>
              </a:path>
            </a:pathLst>
          </a:cu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20" name="Text Box 7">
            <a:extLst>
              <a:ext uri="{FF2B5EF4-FFF2-40B4-BE49-F238E27FC236}">
                <a16:creationId xmlns:a16="http://schemas.microsoft.com/office/drawing/2014/main" id="{DD95B001-9558-5945-BF41-D2CF24FD2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719" y="4144120"/>
            <a:ext cx="166584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header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 lines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38921" name="Line 8">
            <a:extLst>
              <a:ext uri="{FF2B5EF4-FFF2-40B4-BE49-F238E27FC236}">
                <a16:creationId xmlns:a16="http://schemas.microsoft.com/office/drawing/2014/main" id="{18360FA1-F13D-2748-9C15-E6A7C4219C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44748" y="5872692"/>
            <a:ext cx="923925" cy="257175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922" name="Text Box 9">
            <a:extLst>
              <a:ext uri="{FF2B5EF4-FFF2-40B4-BE49-F238E27FC236}">
                <a16:creationId xmlns:a16="http://schemas.microsoft.com/office/drawing/2014/main" id="{5409491B-D85C-6841-B214-3362BAD44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40458" y="5847521"/>
            <a:ext cx="448526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data, e.g., requested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HTML file in entity body</a:t>
            </a:r>
            <a:endParaRPr lang="en-US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Helvetica" pitchFamily="2" charset="0"/>
            </a:endParaRPr>
          </a:p>
        </p:txBody>
      </p:sp>
      <p:sp>
        <p:nvSpPr>
          <p:cNvPr id="11" name="Line 5">
            <a:extLst>
              <a:ext uri="{FF2B5EF4-FFF2-40B4-BE49-F238E27FC236}">
                <a16:creationId xmlns:a16="http://schemas.microsoft.com/office/drawing/2014/main" id="{53B06373-9FD0-BC4F-8486-632B25A251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1285" y="4144120"/>
            <a:ext cx="1584490" cy="641402"/>
          </a:xfrm>
          <a:prstGeom prst="line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761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1B0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21B0C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/>
      <p:bldP spid="38917" grpId="1" build="allAtOnce"/>
      <p:bldP spid="38918" grpId="0" animBg="1"/>
      <p:bldP spid="38919" grpId="0" animBg="1"/>
      <p:bldP spid="38920" grpId="0"/>
      <p:bldP spid="38921" grpId="0" animBg="1"/>
      <p:bldP spid="38922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6">
            <a:extLst>
              <a:ext uri="{FF2B5EF4-FFF2-40B4-BE49-F238E27FC236}">
                <a16:creationId xmlns:a16="http://schemas.microsoft.com/office/drawing/2014/main" id="{E46C489E-8BE3-8D4D-9ADE-72F09791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3CB2FE6-171B-5B4B-9E49-62D53515FEA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7945A1E-93B5-DB4E-9602-B94F9A0A265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57401" y="2314575"/>
            <a:ext cx="7934325" cy="4158796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200 OK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 succeeded, requested object later in this message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301 Moved Permanently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requested object moved, new location specified later in this message (Location:)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403 Forbidden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Insufficient permissions to access the resource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404 Not Found</a:t>
            </a:r>
            <a:endParaRPr lang="en-US" altLang="en-US" sz="2400" dirty="0">
              <a:solidFill>
                <a:srgbClr val="C00000"/>
              </a:solidFill>
            </a:endParaRPr>
          </a:p>
          <a:p>
            <a:pPr lvl="1"/>
            <a:r>
              <a:rPr lang="en-US" altLang="en-US" sz="2000" dirty="0"/>
              <a:t>requested document not found on this server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505 HTTP Version Not Supported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C79B6AE7-666D-F944-B934-3DCB81557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1488281"/>
            <a:ext cx="768667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In first line in server-&gt;client response message.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A few sample codes: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E0DB40-59DD-844F-BE03-5E614E45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HTTP response status codes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62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6B9D18A9-23AA-A943-9B03-90CD51DE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13BD270-1EAC-A54D-BE3E-E2851C91FC2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9462" name="Object 3">
            <a:extLst>
              <a:ext uri="{FF2B5EF4-FFF2-40B4-BE49-F238E27FC236}">
                <a16:creationId xmlns:a16="http://schemas.microsoft.com/office/drawing/2014/main" id="{FB300A17-B4EF-9346-880E-792FE237D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3671" y="4439104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9462" name="Object 3">
                        <a:extLst>
                          <a:ext uri="{FF2B5EF4-FFF2-40B4-BE49-F238E27FC236}">
                            <a16:creationId xmlns:a16="http://schemas.microsoft.com/office/drawing/2014/main" id="{FB300A17-B4EF-9346-880E-792FE237D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671" y="4439104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4">
            <a:extLst>
              <a:ext uri="{FF2B5EF4-FFF2-40B4-BE49-F238E27FC236}">
                <a16:creationId xmlns:a16="http://schemas.microsoft.com/office/drawing/2014/main" id="{25C43C66-6461-AC4A-B99D-C2A1573F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394" y="501695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64" name="Text Box 5">
            <a:extLst>
              <a:ext uri="{FF2B5EF4-FFF2-40B4-BE49-F238E27FC236}">
                <a16:creationId xmlns:a16="http://schemas.microsoft.com/office/drawing/2014/main" id="{1DD07BDC-4646-4144-95A0-0B39DB069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983" y="5805941"/>
            <a:ext cx="2282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9465" name="Object 6">
            <a:extLst>
              <a:ext uri="{FF2B5EF4-FFF2-40B4-BE49-F238E27FC236}">
                <a16:creationId xmlns:a16="http://schemas.microsoft.com/office/drawing/2014/main" id="{EFFC03CD-6698-2A47-A83E-F8CE3898CE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7746" y="5239204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9465" name="Object 6">
                        <a:extLst>
                          <a:ext uri="{FF2B5EF4-FFF2-40B4-BE49-F238E27FC236}">
                            <a16:creationId xmlns:a16="http://schemas.microsoft.com/office/drawing/2014/main" id="{EFFC03CD-6698-2A47-A83E-F8CE3898C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7746" y="5239204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Group 7">
            <a:extLst>
              <a:ext uri="{FF2B5EF4-FFF2-40B4-BE49-F238E27FC236}">
                <a16:creationId xmlns:a16="http://schemas.microsoft.com/office/drawing/2014/main" id="{D4AFABB2-CAFB-2145-9313-5F4EAAEABEE8}"/>
              </a:ext>
            </a:extLst>
          </p:cNvPr>
          <p:cNvGrpSpPr>
            <a:grpSpLocks/>
          </p:cNvGrpSpPr>
          <p:nvPr/>
        </p:nvGrpSpPr>
        <p:grpSpPr bwMode="auto">
          <a:xfrm>
            <a:off x="7131321" y="2364241"/>
            <a:ext cx="369888" cy="657225"/>
            <a:chOff x="4180" y="783"/>
            <a:chExt cx="150" cy="307"/>
          </a:xfrm>
        </p:grpSpPr>
        <p:sp>
          <p:nvSpPr>
            <p:cNvPr id="19516" name="AutoShape 8">
              <a:extLst>
                <a:ext uri="{FF2B5EF4-FFF2-40B4-BE49-F238E27FC236}">
                  <a16:creationId xmlns:a16="http://schemas.microsoft.com/office/drawing/2014/main" id="{51D3DD00-5714-1E4F-B98B-1CD55BB99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7" name="Rectangle 9">
              <a:extLst>
                <a:ext uri="{FF2B5EF4-FFF2-40B4-BE49-F238E27FC236}">
                  <a16:creationId xmlns:a16="http://schemas.microsoft.com/office/drawing/2014/main" id="{EC6C29C9-8833-1440-AB55-533A88488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8" name="Rectangle 10">
              <a:extLst>
                <a:ext uri="{FF2B5EF4-FFF2-40B4-BE49-F238E27FC236}">
                  <a16:creationId xmlns:a16="http://schemas.microsoft.com/office/drawing/2014/main" id="{F8A357B3-F7BF-7847-A8C8-FDB6B8C9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9" name="AutoShape 11">
              <a:extLst>
                <a:ext uri="{FF2B5EF4-FFF2-40B4-BE49-F238E27FC236}">
                  <a16:creationId xmlns:a16="http://schemas.microsoft.com/office/drawing/2014/main" id="{53077D92-6243-D749-8AC4-B63A2428C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0" name="Line 12">
              <a:extLst>
                <a:ext uri="{FF2B5EF4-FFF2-40B4-BE49-F238E27FC236}">
                  <a16:creationId xmlns:a16="http://schemas.microsoft.com/office/drawing/2014/main" id="{0FFC42EC-67EA-9643-BB55-75B505B27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13">
              <a:extLst>
                <a:ext uri="{FF2B5EF4-FFF2-40B4-BE49-F238E27FC236}">
                  <a16:creationId xmlns:a16="http://schemas.microsoft.com/office/drawing/2014/main" id="{E5F0BE56-575B-584A-9448-A87BCCBF3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2" name="Rectangle 14">
              <a:extLst>
                <a:ext uri="{FF2B5EF4-FFF2-40B4-BE49-F238E27FC236}">
                  <a16:creationId xmlns:a16="http://schemas.microsoft.com/office/drawing/2014/main" id="{E0A05CE6-5AEA-9841-B544-9D743072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3" name="Rectangle 15">
              <a:extLst>
                <a:ext uri="{FF2B5EF4-FFF2-40B4-BE49-F238E27FC236}">
                  <a16:creationId xmlns:a16="http://schemas.microsoft.com/office/drawing/2014/main" id="{F31805F7-579A-D243-B179-3242BC442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67" name="Text Box 16">
            <a:extLst>
              <a:ext uri="{FF2B5EF4-FFF2-40B4-BE49-F238E27FC236}">
                <a16:creationId xmlns:a16="http://schemas.microsoft.com/office/drawing/2014/main" id="{39A590B7-8889-4B40-859D-08971CB17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5358" y="616403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68" name="Line 17">
            <a:extLst>
              <a:ext uri="{FF2B5EF4-FFF2-40B4-BE49-F238E27FC236}">
                <a16:creationId xmlns:a16="http://schemas.microsoft.com/office/drawing/2014/main" id="{7053E567-5CD9-5C46-B3CD-8618562296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80533" y="3051628"/>
            <a:ext cx="0" cy="13144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8">
            <a:extLst>
              <a:ext uri="{FF2B5EF4-FFF2-40B4-BE49-F238E27FC236}">
                <a16:creationId xmlns:a16="http://schemas.microsoft.com/office/drawing/2014/main" id="{2893C652-5F98-FB4B-9EA7-52BD9AC79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94833" y="1356178"/>
            <a:ext cx="914400" cy="9715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9">
            <a:extLst>
              <a:ext uri="{FF2B5EF4-FFF2-40B4-BE49-F238E27FC236}">
                <a16:creationId xmlns:a16="http://schemas.microsoft.com/office/drawing/2014/main" id="{8708BBCC-1DE6-D14F-8EC5-589E19947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1033" y="3080203"/>
            <a:ext cx="9525" cy="13239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71" name="Group 20">
            <a:extLst>
              <a:ext uri="{FF2B5EF4-FFF2-40B4-BE49-F238E27FC236}">
                <a16:creationId xmlns:a16="http://schemas.microsoft.com/office/drawing/2014/main" id="{955C94BC-6B94-2141-8F72-3769390BEA48}"/>
              </a:ext>
            </a:extLst>
          </p:cNvPr>
          <p:cNvGrpSpPr>
            <a:grpSpLocks/>
          </p:cNvGrpSpPr>
          <p:nvPr/>
        </p:nvGrpSpPr>
        <p:grpSpPr bwMode="auto">
          <a:xfrm>
            <a:off x="6005783" y="3197678"/>
            <a:ext cx="2036763" cy="615950"/>
            <a:chOff x="2788" y="2132"/>
            <a:chExt cx="1283" cy="388"/>
          </a:xfrm>
        </p:grpSpPr>
        <p:sp>
          <p:nvSpPr>
            <p:cNvPr id="19514" name="Rectangle 21">
              <a:extLst>
                <a:ext uri="{FF2B5EF4-FFF2-40B4-BE49-F238E27FC236}">
                  <a16:creationId xmlns:a16="http://schemas.microsoft.com/office/drawing/2014/main" id="{F5D6DFF7-E569-C441-A3A1-455E55E6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5" name="Text Box 22">
              <a:extLst>
                <a:ext uri="{FF2B5EF4-FFF2-40B4-BE49-F238E27FC236}">
                  <a16:creationId xmlns:a16="http://schemas.microsoft.com/office/drawing/2014/main" id="{F157AA0C-B7DD-9142-9741-189115640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472" name="Text Box 23">
            <a:extLst>
              <a:ext uri="{FF2B5EF4-FFF2-40B4-BE49-F238E27FC236}">
                <a16:creationId xmlns:a16="http://schemas.microsoft.com/office/drawing/2014/main" id="{950F0CE3-2660-DD45-AC56-8D1EB4DB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608" y="390729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3" name="Text Box 24">
            <a:extLst>
              <a:ext uri="{FF2B5EF4-FFF2-40B4-BE49-F238E27FC236}">
                <a16:creationId xmlns:a16="http://schemas.microsoft.com/office/drawing/2014/main" id="{B62A8115-115B-8A48-A3D9-2C910391A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4533" y="157366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4" name="Text Box 25">
            <a:extLst>
              <a:ext uri="{FF2B5EF4-FFF2-40B4-BE49-F238E27FC236}">
                <a16:creationId xmlns:a16="http://schemas.microsoft.com/office/drawing/2014/main" id="{DC1F5830-2D6B-3E40-A3DF-B0B59D223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0171" y="33596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5" name="Text Box 26">
            <a:extLst>
              <a:ext uri="{FF2B5EF4-FFF2-40B4-BE49-F238E27FC236}">
                <a16:creationId xmlns:a16="http://schemas.microsoft.com/office/drawing/2014/main" id="{1B7B8584-9C93-6D41-B418-DEFFF953F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2971" y="3435804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6" name="Text Box 27">
            <a:extLst>
              <a:ext uri="{FF2B5EF4-FFF2-40B4-BE49-F238E27FC236}">
                <a16:creationId xmlns:a16="http://schemas.microsoft.com/office/drawing/2014/main" id="{DDC7DB96-06BA-F846-8F5A-5FBF33C36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8171" y="20642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477" name="Group 28">
            <a:extLst>
              <a:ext uri="{FF2B5EF4-FFF2-40B4-BE49-F238E27FC236}">
                <a16:creationId xmlns:a16="http://schemas.microsoft.com/office/drawing/2014/main" id="{F9E644DE-E959-6640-862D-5F63705F8A3D}"/>
              </a:ext>
            </a:extLst>
          </p:cNvPr>
          <p:cNvGrpSpPr>
            <a:grpSpLocks/>
          </p:cNvGrpSpPr>
          <p:nvPr/>
        </p:nvGrpSpPr>
        <p:grpSpPr bwMode="auto">
          <a:xfrm>
            <a:off x="8245746" y="945016"/>
            <a:ext cx="369888" cy="657225"/>
            <a:chOff x="4180" y="783"/>
            <a:chExt cx="150" cy="307"/>
          </a:xfrm>
        </p:grpSpPr>
        <p:sp>
          <p:nvSpPr>
            <p:cNvPr id="19506" name="AutoShape 29">
              <a:extLst>
                <a:ext uri="{FF2B5EF4-FFF2-40B4-BE49-F238E27FC236}">
                  <a16:creationId xmlns:a16="http://schemas.microsoft.com/office/drawing/2014/main" id="{03EAA193-C083-AD41-BCDC-20FAB188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7" name="Rectangle 30">
              <a:extLst>
                <a:ext uri="{FF2B5EF4-FFF2-40B4-BE49-F238E27FC236}">
                  <a16:creationId xmlns:a16="http://schemas.microsoft.com/office/drawing/2014/main" id="{BE463B6B-1445-D042-BAE5-C3970B270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8" name="Rectangle 31">
              <a:extLst>
                <a:ext uri="{FF2B5EF4-FFF2-40B4-BE49-F238E27FC236}">
                  <a16:creationId xmlns:a16="http://schemas.microsoft.com/office/drawing/2014/main" id="{3DE495D8-D62B-4E4F-AB85-92440372A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9" name="AutoShape 32">
              <a:extLst>
                <a:ext uri="{FF2B5EF4-FFF2-40B4-BE49-F238E27FC236}">
                  <a16:creationId xmlns:a16="http://schemas.microsoft.com/office/drawing/2014/main" id="{DF306364-A589-9F44-8A5C-76370CE4F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0" name="Line 33">
              <a:extLst>
                <a:ext uri="{FF2B5EF4-FFF2-40B4-BE49-F238E27FC236}">
                  <a16:creationId xmlns:a16="http://schemas.microsoft.com/office/drawing/2014/main" id="{6710E7D8-12E5-8146-9EFE-231CDDD83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Line 34">
              <a:extLst>
                <a:ext uri="{FF2B5EF4-FFF2-40B4-BE49-F238E27FC236}">
                  <a16:creationId xmlns:a16="http://schemas.microsoft.com/office/drawing/2014/main" id="{3CFC39E6-69EF-D141-B338-D062C83AF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Rectangle 35">
              <a:extLst>
                <a:ext uri="{FF2B5EF4-FFF2-40B4-BE49-F238E27FC236}">
                  <a16:creationId xmlns:a16="http://schemas.microsoft.com/office/drawing/2014/main" id="{9A2F9168-0853-5A4F-9D97-3282DF42D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3" name="Rectangle 36">
              <a:extLst>
                <a:ext uri="{FF2B5EF4-FFF2-40B4-BE49-F238E27FC236}">
                  <a16:creationId xmlns:a16="http://schemas.microsoft.com/office/drawing/2014/main" id="{3E3E0F9A-ED27-6D4D-B7B8-CBB396EC3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8" name="Group 37">
            <a:extLst>
              <a:ext uri="{FF2B5EF4-FFF2-40B4-BE49-F238E27FC236}">
                <a16:creationId xmlns:a16="http://schemas.microsoft.com/office/drawing/2014/main" id="{C914F66D-2D14-EA41-AF8A-7BCFE412D5E0}"/>
              </a:ext>
            </a:extLst>
          </p:cNvPr>
          <p:cNvGrpSpPr>
            <a:grpSpLocks/>
          </p:cNvGrpSpPr>
          <p:nvPr/>
        </p:nvGrpSpPr>
        <p:grpSpPr bwMode="auto">
          <a:xfrm>
            <a:off x="9074421" y="2373766"/>
            <a:ext cx="369888" cy="657225"/>
            <a:chOff x="4180" y="783"/>
            <a:chExt cx="150" cy="307"/>
          </a:xfrm>
        </p:grpSpPr>
        <p:sp>
          <p:nvSpPr>
            <p:cNvPr id="19498" name="AutoShape 38">
              <a:extLst>
                <a:ext uri="{FF2B5EF4-FFF2-40B4-BE49-F238E27FC236}">
                  <a16:creationId xmlns:a16="http://schemas.microsoft.com/office/drawing/2014/main" id="{66D35943-DC0F-EE4A-97CB-6E117DB7B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9" name="Rectangle 39">
              <a:extLst>
                <a:ext uri="{FF2B5EF4-FFF2-40B4-BE49-F238E27FC236}">
                  <a16:creationId xmlns:a16="http://schemas.microsoft.com/office/drawing/2014/main" id="{F4AD169C-1FD2-BD40-8BAE-DBB4ACB62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0" name="Rectangle 40">
              <a:extLst>
                <a:ext uri="{FF2B5EF4-FFF2-40B4-BE49-F238E27FC236}">
                  <a16:creationId xmlns:a16="http://schemas.microsoft.com/office/drawing/2014/main" id="{9F9D78E8-BBBB-E546-A907-467352369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1" name="AutoShape 41">
              <a:extLst>
                <a:ext uri="{FF2B5EF4-FFF2-40B4-BE49-F238E27FC236}">
                  <a16:creationId xmlns:a16="http://schemas.microsoft.com/office/drawing/2014/main" id="{A3D9EEFE-FF47-A743-90DA-EDAF8ED00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2" name="Line 42">
              <a:extLst>
                <a:ext uri="{FF2B5EF4-FFF2-40B4-BE49-F238E27FC236}">
                  <a16:creationId xmlns:a16="http://schemas.microsoft.com/office/drawing/2014/main" id="{313F43BF-687D-7545-8A33-E08741508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Line 43">
              <a:extLst>
                <a:ext uri="{FF2B5EF4-FFF2-40B4-BE49-F238E27FC236}">
                  <a16:creationId xmlns:a16="http://schemas.microsoft.com/office/drawing/2014/main" id="{1CDB8127-92B9-5A49-ABFF-D99DDDD878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Rectangle 44">
              <a:extLst>
                <a:ext uri="{FF2B5EF4-FFF2-40B4-BE49-F238E27FC236}">
                  <a16:creationId xmlns:a16="http://schemas.microsoft.com/office/drawing/2014/main" id="{08488DF1-BE00-6D4C-A35B-50A9F3143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5" name="Rectangle 45">
              <a:extLst>
                <a:ext uri="{FF2B5EF4-FFF2-40B4-BE49-F238E27FC236}">
                  <a16:creationId xmlns:a16="http://schemas.microsoft.com/office/drawing/2014/main" id="{AC5BDBC4-20EB-3E40-891A-6116AF431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9" name="Group 46">
            <a:extLst>
              <a:ext uri="{FF2B5EF4-FFF2-40B4-BE49-F238E27FC236}">
                <a16:creationId xmlns:a16="http://schemas.microsoft.com/office/drawing/2014/main" id="{C3969308-E812-824E-977B-4DF3F45A7B2F}"/>
              </a:ext>
            </a:extLst>
          </p:cNvPr>
          <p:cNvGrpSpPr>
            <a:grpSpLocks/>
          </p:cNvGrpSpPr>
          <p:nvPr/>
        </p:nvGrpSpPr>
        <p:grpSpPr bwMode="auto">
          <a:xfrm>
            <a:off x="9055371" y="3993016"/>
            <a:ext cx="369888" cy="657225"/>
            <a:chOff x="4180" y="783"/>
            <a:chExt cx="150" cy="307"/>
          </a:xfrm>
        </p:grpSpPr>
        <p:sp>
          <p:nvSpPr>
            <p:cNvPr id="19490" name="AutoShape 47">
              <a:extLst>
                <a:ext uri="{FF2B5EF4-FFF2-40B4-BE49-F238E27FC236}">
                  <a16:creationId xmlns:a16="http://schemas.microsoft.com/office/drawing/2014/main" id="{1FC3F83E-8B47-5241-9741-8CB69A674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1" name="Rectangle 48">
              <a:extLst>
                <a:ext uri="{FF2B5EF4-FFF2-40B4-BE49-F238E27FC236}">
                  <a16:creationId xmlns:a16="http://schemas.microsoft.com/office/drawing/2014/main" id="{D9157777-30B9-6940-A126-BFE560E6F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2" name="Rectangle 49">
              <a:extLst>
                <a:ext uri="{FF2B5EF4-FFF2-40B4-BE49-F238E27FC236}">
                  <a16:creationId xmlns:a16="http://schemas.microsoft.com/office/drawing/2014/main" id="{CD7A1209-CFD8-B944-88F9-39AE5F6CE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3" name="AutoShape 50">
              <a:extLst>
                <a:ext uri="{FF2B5EF4-FFF2-40B4-BE49-F238E27FC236}">
                  <a16:creationId xmlns:a16="http://schemas.microsoft.com/office/drawing/2014/main" id="{3FC72F62-66EC-A845-A9B6-7828EE7AC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4" name="Line 51">
              <a:extLst>
                <a:ext uri="{FF2B5EF4-FFF2-40B4-BE49-F238E27FC236}">
                  <a16:creationId xmlns:a16="http://schemas.microsoft.com/office/drawing/2014/main" id="{66BFC35B-7982-1941-8D28-AB3D394C4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52">
              <a:extLst>
                <a:ext uri="{FF2B5EF4-FFF2-40B4-BE49-F238E27FC236}">
                  <a16:creationId xmlns:a16="http://schemas.microsoft.com/office/drawing/2014/main" id="{1A5820C6-7331-FD48-AE53-5A9B6356A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Rectangle 53">
              <a:extLst>
                <a:ext uri="{FF2B5EF4-FFF2-40B4-BE49-F238E27FC236}">
                  <a16:creationId xmlns:a16="http://schemas.microsoft.com/office/drawing/2014/main" id="{21CFF099-71E8-2542-97DB-877CE8B11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7" name="Rectangle 54">
              <a:extLst>
                <a:ext uri="{FF2B5EF4-FFF2-40B4-BE49-F238E27FC236}">
                  <a16:creationId xmlns:a16="http://schemas.microsoft.com/office/drawing/2014/main" id="{5B333CC0-91BC-374D-870A-FF268F04F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80" name="Text Box 55">
            <a:extLst>
              <a:ext uri="{FF2B5EF4-FFF2-40B4-BE49-F238E27FC236}">
                <a16:creationId xmlns:a16="http://schemas.microsoft.com/office/drawing/2014/main" id="{52EE6F85-9026-AD45-9C24-5558E9908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4958" y="4564516"/>
            <a:ext cx="2305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81" name="Text Box 56">
            <a:extLst>
              <a:ext uri="{FF2B5EF4-FFF2-40B4-BE49-F238E27FC236}">
                <a16:creationId xmlns:a16="http://schemas.microsoft.com/office/drawing/2014/main" id="{87E291C9-9D36-3E47-A47B-6D1C9DDE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971" y="21404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2" name="Text Box 57">
            <a:extLst>
              <a:ext uri="{FF2B5EF4-FFF2-40B4-BE49-F238E27FC236}">
                <a16:creationId xmlns:a16="http://schemas.microsoft.com/office/drawing/2014/main" id="{8BD31147-558F-D74B-BB34-3CB7A2C43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4058" y="392634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3" name="Line 58">
            <a:extLst>
              <a:ext uri="{FF2B5EF4-FFF2-40B4-BE49-F238E27FC236}">
                <a16:creationId xmlns:a16="http://schemas.microsoft.com/office/drawing/2014/main" id="{CD81A710-C2B4-BA43-9F25-1349DFA9F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8171" y="1226003"/>
            <a:ext cx="685800" cy="114300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Text Box 59">
            <a:extLst>
              <a:ext uri="{FF2B5EF4-FFF2-40B4-BE49-F238E27FC236}">
                <a16:creationId xmlns:a16="http://schemas.microsoft.com/office/drawing/2014/main" id="{EB4F2A6E-E212-6640-96F9-A6AB025CF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1171" y="2445203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.</a:t>
            </a:r>
            <a:r>
              <a:rPr lang="en-US" altLang="en-US" sz="1800" dirty="0" err="1">
                <a:latin typeface="Helvetica" pitchFamily="2" charset="0"/>
              </a:rPr>
              <a:t>edu</a:t>
            </a:r>
            <a:r>
              <a:rPr lang="en-US" altLang="en-US" sz="1800" dirty="0">
                <a:latin typeface="Helvetica" pitchFamily="2" charset="0"/>
              </a:rPr>
              <a:t>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85" name="Line 60">
            <a:extLst>
              <a:ext uri="{FF2B5EF4-FFF2-40B4-BE49-F238E27FC236}">
                <a16:creationId xmlns:a16="http://schemas.microsoft.com/office/drawing/2014/main" id="{5138EC1F-0E4B-394C-A898-046EACBE6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0171" y="2978603"/>
            <a:ext cx="0" cy="9906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61">
            <a:extLst>
              <a:ext uri="{FF2B5EF4-FFF2-40B4-BE49-F238E27FC236}">
                <a16:creationId xmlns:a16="http://schemas.microsoft.com/office/drawing/2014/main" id="{5331EEA8-CB02-2040-83D6-4AE7E35B1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207771" y="3054803"/>
            <a:ext cx="0" cy="914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62">
            <a:extLst>
              <a:ext uri="{FF2B5EF4-FFF2-40B4-BE49-F238E27FC236}">
                <a16:creationId xmlns:a16="http://schemas.microsoft.com/office/drawing/2014/main" id="{11CC987D-5EE9-5D4B-819D-DAA502C854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21971" y="1607003"/>
            <a:ext cx="533400" cy="914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Text Box 63">
            <a:extLst>
              <a:ext uri="{FF2B5EF4-FFF2-40B4-BE49-F238E27FC236}">
                <a16:creationId xmlns:a16="http://schemas.microsoft.com/office/drawing/2014/main" id="{E2850ACE-0DB4-8546-B87E-BC900CB8A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5371" y="160700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89" name="Line 64">
            <a:extLst>
              <a:ext uri="{FF2B5EF4-FFF2-40B4-BE49-F238E27FC236}">
                <a16:creationId xmlns:a16="http://schemas.microsoft.com/office/drawing/2014/main" id="{3943B896-30E7-2A4F-9536-B3DB874965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1371" y="1607003"/>
            <a:ext cx="762000" cy="8382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65">
            <a:extLst>
              <a:ext uri="{FF2B5EF4-FFF2-40B4-BE49-F238E27FC236}">
                <a16:creationId xmlns:a16="http://schemas.microsoft.com/office/drawing/2014/main" id="{A3A6B52B-801E-7144-9AF3-2158FC4E0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</a:p>
        </p:txBody>
      </p:sp>
      <p:sp>
        <p:nvSpPr>
          <p:cNvPr id="19461" name="Rectangle 66">
            <a:extLst>
              <a:ext uri="{FF2B5EF4-FFF2-40B4-BE49-F238E27FC236}">
                <a16:creationId xmlns:a16="http://schemas.microsoft.com/office/drawing/2014/main" id="{23F90139-999A-5C46-B6CF-11E89485E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08" y="1643289"/>
            <a:ext cx="5452631" cy="4986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3200" dirty="0">
                <a:solidFill>
                  <a:srgbClr val="C00000"/>
                </a:solidFill>
                <a:latin typeface="Helvetica" pitchFamily="2" charset="0"/>
              </a:rPr>
              <a:t>Recursive query:</a:t>
            </a:r>
            <a:endParaRPr lang="en-US" altLang="en-US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Puts burden of name resolution on the contacted (e.g., root) name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Query 2 (to root DNS server) is recursive from the local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In general, recursive is not preferred for higher levels of the DNS hierarchy</a:t>
            </a:r>
          </a:p>
          <a:p>
            <a:pPr marL="0" indent="0">
              <a:buNone/>
            </a:pPr>
            <a:endParaRPr lang="en-US" alt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 animBg="1"/>
      <p:bldP spid="19469" grpId="0" animBg="1"/>
      <p:bldP spid="19470" grpId="0" animBg="1"/>
      <p:bldP spid="19472" grpId="0"/>
      <p:bldP spid="19473" grpId="0"/>
      <p:bldP spid="19474" grpId="0"/>
      <p:bldP spid="19475" grpId="0"/>
      <p:bldP spid="19476" grpId="0"/>
      <p:bldP spid="19481" grpId="0"/>
      <p:bldP spid="19482" grpId="0"/>
      <p:bldP spid="19483" grpId="0" animBg="1"/>
      <p:bldP spid="19485" grpId="0" animBg="1"/>
      <p:bldP spid="19486" grpId="0" animBg="1"/>
      <p:bldP spid="19487" grpId="0" animBg="1"/>
      <p:bldP spid="19488" grpId="0"/>
      <p:bldP spid="1948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6736-95A4-0948-A838-52DBD0B3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Observing HTTP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4AA15-3D59-524B-AC90-648CE701B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" pitchFamily="2" charset="0"/>
              </a:rPr>
              <a:t>wget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google.com</a:t>
            </a:r>
            <a:r>
              <a:rPr lang="en-US" dirty="0">
                <a:latin typeface="Courier" pitchFamily="2" charset="0"/>
              </a:rPr>
              <a:t> (or) curl </a:t>
            </a:r>
            <a:r>
              <a:rPr lang="en-US" dirty="0" err="1">
                <a:latin typeface="Courier" pitchFamily="2" charset="0"/>
              </a:rPr>
              <a:t>google.com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ourier" pitchFamily="2" charset="0"/>
              </a:rPr>
              <a:t>telnet </a:t>
            </a:r>
            <a:r>
              <a:rPr lang="en-US" dirty="0" err="1">
                <a:latin typeface="Courier" pitchFamily="2" charset="0"/>
              </a:rPr>
              <a:t>example.com</a:t>
            </a:r>
            <a:r>
              <a:rPr lang="en-US" dirty="0">
                <a:latin typeface="Courier" pitchFamily="2" charset="0"/>
              </a:rPr>
              <a:t> 80</a:t>
            </a:r>
          </a:p>
          <a:p>
            <a:pPr lvl="1"/>
            <a:r>
              <a:rPr lang="en-US" dirty="0">
                <a:latin typeface="Courier" pitchFamily="2" charset="0"/>
              </a:rPr>
              <a:t>GET / HTTP/1.1</a:t>
            </a:r>
          </a:p>
          <a:p>
            <a:pPr lvl="1"/>
            <a:r>
              <a:rPr lang="en-US" dirty="0">
                <a:latin typeface="Courier" pitchFamily="2" charset="0"/>
              </a:rPr>
              <a:t>Host: </a:t>
            </a:r>
            <a:r>
              <a:rPr lang="en-US" dirty="0" err="1">
                <a:latin typeface="Courier" pitchFamily="2" charset="0"/>
              </a:rPr>
              <a:t>example.com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400" dirty="0"/>
              <a:t>(followed by two </a:t>
            </a:r>
            <a:r>
              <a:rPr lang="en-US" sz="2400" dirty="0" err="1"/>
              <a:t>enter’s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Exercise: try </a:t>
            </a:r>
          </a:p>
          <a:p>
            <a:pPr lvl="1"/>
            <a:r>
              <a:rPr lang="en-US" dirty="0">
                <a:latin typeface="Courier" pitchFamily="2" charset="0"/>
              </a:rPr>
              <a:t>telnet </a:t>
            </a:r>
            <a:r>
              <a:rPr lang="en-US" dirty="0" err="1">
                <a:latin typeface="Courier" pitchFamily="2" charset="0"/>
              </a:rPr>
              <a:t>google.com</a:t>
            </a:r>
            <a:r>
              <a:rPr lang="en-US" dirty="0">
                <a:latin typeface="Courier" pitchFamily="2" charset="0"/>
              </a:rPr>
              <a:t> 80</a:t>
            </a:r>
          </a:p>
          <a:p>
            <a:pPr lvl="1"/>
            <a:r>
              <a:rPr lang="en-US" dirty="0">
                <a:latin typeface="Courier" pitchFamily="2" charset="0"/>
              </a:rPr>
              <a:t>telnet </a:t>
            </a:r>
            <a:r>
              <a:rPr lang="en-US" dirty="0" err="1">
                <a:latin typeface="Courier" pitchFamily="2" charset="0"/>
              </a:rPr>
              <a:t>web.mit.edu</a:t>
            </a:r>
            <a:r>
              <a:rPr lang="en-US" dirty="0">
                <a:latin typeface="Courier" pitchFamily="2" charset="0"/>
              </a:rPr>
              <a:t> 80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58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FDC-EC3D-FD1E-64B2-26DB25D1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F1A86-A14E-BF7E-B5AE-CAB7B1DDFA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88FC0-A2F6-3868-1EE1-D44FF6274E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71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352BC893-4A7E-2C4E-B1CB-A9C3523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3589091-8CBD-D640-A013-08D0C276094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85E97ABD-870F-4F44-A4F9-6866827A3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7411" name="Object 2">
                        <a:extLst>
                          <a:ext uri="{FF2B5EF4-FFF2-40B4-BE49-F238E27FC236}">
                            <a16:creationId xmlns:a16="http://schemas.microsoft.com/office/drawing/2014/main" id="{85E97ABD-870F-4F44-A4F9-6866827A3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>
            <a:extLst>
              <a:ext uri="{FF2B5EF4-FFF2-40B4-BE49-F238E27FC236}">
                <a16:creationId xmlns:a16="http://schemas.microsoft.com/office/drawing/2014/main" id="{3B25F23A-A7B8-084A-BCC3-F4A276C9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442" y="488156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BCF3E96-3AE7-D942-9277-042603DE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75BB8708-6437-4943-9FBF-79533B94A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7414" name="Object 5">
                        <a:extLst>
                          <a:ext uri="{FF2B5EF4-FFF2-40B4-BE49-F238E27FC236}">
                            <a16:creationId xmlns:a16="http://schemas.microsoft.com/office/drawing/2014/main" id="{75BB8708-6437-4943-9FBF-79533B94A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6">
            <a:extLst>
              <a:ext uri="{FF2B5EF4-FFF2-40B4-BE49-F238E27FC236}">
                <a16:creationId xmlns:a16="http://schemas.microsoft.com/office/drawing/2014/main" id="{66182696-CC57-074A-ADD5-82E1D4AF0C78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7467" name="AutoShape 7">
              <a:extLst>
                <a:ext uri="{FF2B5EF4-FFF2-40B4-BE49-F238E27FC236}">
                  <a16:creationId xmlns:a16="http://schemas.microsoft.com/office/drawing/2014/main" id="{1D285F26-CD84-2F4A-AB86-840BFA87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8" name="Rectangle 8">
              <a:extLst>
                <a:ext uri="{FF2B5EF4-FFF2-40B4-BE49-F238E27FC236}">
                  <a16:creationId xmlns:a16="http://schemas.microsoft.com/office/drawing/2014/main" id="{0C1FAEE6-BCDF-4146-9845-32DD4724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9" name="Rectangle 9">
              <a:extLst>
                <a:ext uri="{FF2B5EF4-FFF2-40B4-BE49-F238E27FC236}">
                  <a16:creationId xmlns:a16="http://schemas.microsoft.com/office/drawing/2014/main" id="{E93C2E75-9C9B-4E4A-AB9A-D3E10A52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0" name="AutoShape 10">
              <a:extLst>
                <a:ext uri="{FF2B5EF4-FFF2-40B4-BE49-F238E27FC236}">
                  <a16:creationId xmlns:a16="http://schemas.microsoft.com/office/drawing/2014/main" id="{FED19E6A-66A0-1045-82E3-0B958138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1" name="Line 11">
              <a:extLst>
                <a:ext uri="{FF2B5EF4-FFF2-40B4-BE49-F238E27FC236}">
                  <a16:creationId xmlns:a16="http://schemas.microsoft.com/office/drawing/2014/main" id="{1DD0C8BE-9053-D249-AD5D-4E6BFA21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2">
              <a:extLst>
                <a:ext uri="{FF2B5EF4-FFF2-40B4-BE49-F238E27FC236}">
                  <a16:creationId xmlns:a16="http://schemas.microsoft.com/office/drawing/2014/main" id="{059633E5-7500-424C-83C0-9769BF42B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13">
              <a:extLst>
                <a:ext uri="{FF2B5EF4-FFF2-40B4-BE49-F238E27FC236}">
                  <a16:creationId xmlns:a16="http://schemas.microsoft.com/office/drawing/2014/main" id="{BCDDE357-6053-BF4B-8D64-3D284CC9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4" name="Rectangle 14">
              <a:extLst>
                <a:ext uri="{FF2B5EF4-FFF2-40B4-BE49-F238E27FC236}">
                  <a16:creationId xmlns:a16="http://schemas.microsoft.com/office/drawing/2014/main" id="{652D3DD2-5E94-1742-B4A4-469A1CCF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16" name="Text Box 15">
            <a:extLst>
              <a:ext uri="{FF2B5EF4-FFF2-40B4-BE49-F238E27FC236}">
                <a16:creationId xmlns:a16="http://schemas.microsoft.com/office/drawing/2014/main" id="{D02D3F32-01D5-7348-BC19-CA6B873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283664" name="Line 16">
            <a:extLst>
              <a:ext uri="{FF2B5EF4-FFF2-40B4-BE49-F238E27FC236}">
                <a16:creationId xmlns:a16="http://schemas.microsoft.com/office/drawing/2014/main" id="{A973488D-B557-4741-BA71-41C8B3B94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5" name="Line 17">
            <a:extLst>
              <a:ext uri="{FF2B5EF4-FFF2-40B4-BE49-F238E27FC236}">
                <a16:creationId xmlns:a16="http://schemas.microsoft.com/office/drawing/2014/main" id="{0713F039-7FE1-F944-A822-897085BBB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6" name="Line 18">
            <a:extLst>
              <a:ext uri="{FF2B5EF4-FFF2-40B4-BE49-F238E27FC236}">
                <a16:creationId xmlns:a16="http://schemas.microsoft.com/office/drawing/2014/main" id="{EA3A7AFB-5976-0146-BDF3-3B15E91FD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7" name="Line 19">
            <a:extLst>
              <a:ext uri="{FF2B5EF4-FFF2-40B4-BE49-F238E27FC236}">
                <a16:creationId xmlns:a16="http://schemas.microsoft.com/office/drawing/2014/main" id="{0519D182-DF37-C442-B562-B732727CE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Line 20">
            <a:extLst>
              <a:ext uri="{FF2B5EF4-FFF2-40B4-BE49-F238E27FC236}">
                <a16:creationId xmlns:a16="http://schemas.microsoft.com/office/drawing/2014/main" id="{BA8720A9-5BB5-B046-843C-0445F490F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9" name="Line 21">
            <a:extLst>
              <a:ext uri="{FF2B5EF4-FFF2-40B4-BE49-F238E27FC236}">
                <a16:creationId xmlns:a16="http://schemas.microsoft.com/office/drawing/2014/main" id="{DF61498B-7FA2-C149-B358-BA3C8928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3" name="Group 22">
            <a:extLst>
              <a:ext uri="{FF2B5EF4-FFF2-40B4-BE49-F238E27FC236}">
                <a16:creationId xmlns:a16="http://schemas.microsoft.com/office/drawing/2014/main" id="{CDCD15D2-C0A7-9A48-B390-D7E61E797C51}"/>
              </a:ext>
            </a:extLst>
          </p:cNvPr>
          <p:cNvGrpSpPr>
            <a:grpSpLocks/>
          </p:cNvGrpSpPr>
          <p:nvPr/>
        </p:nvGrpSpPr>
        <p:grpSpPr bwMode="auto">
          <a:xfrm>
            <a:off x="5635626" y="3062286"/>
            <a:ext cx="2036763" cy="615949"/>
            <a:chOff x="2788" y="2132"/>
            <a:chExt cx="1283" cy="388"/>
          </a:xfrm>
        </p:grpSpPr>
        <p:sp>
          <p:nvSpPr>
            <p:cNvPr id="17465" name="Rectangle 23">
              <a:extLst>
                <a:ext uri="{FF2B5EF4-FFF2-40B4-BE49-F238E27FC236}">
                  <a16:creationId xmlns:a16="http://schemas.microsoft.com/office/drawing/2014/main" id="{5199C91D-2E70-6C44-8C70-86E5630C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6" name="Text Box 24">
              <a:extLst>
                <a:ext uri="{FF2B5EF4-FFF2-40B4-BE49-F238E27FC236}">
                  <a16:creationId xmlns:a16="http://schemas.microsoft.com/office/drawing/2014/main" id="{277B345F-DD19-8141-A4F5-266C84E8D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3673" name="Text Box 25">
            <a:extLst>
              <a:ext uri="{FF2B5EF4-FFF2-40B4-BE49-F238E27FC236}">
                <a16:creationId xmlns:a16="http://schemas.microsoft.com/office/drawing/2014/main" id="{647EEE41-C689-C142-A30B-3318C35C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4" name="Text Box 26">
            <a:extLst>
              <a:ext uri="{FF2B5EF4-FFF2-40B4-BE49-F238E27FC236}">
                <a16:creationId xmlns:a16="http://schemas.microsoft.com/office/drawing/2014/main" id="{9155D20E-2E32-C645-A3CE-6336090D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5" name="Text Box 27">
            <a:extLst>
              <a:ext uri="{FF2B5EF4-FFF2-40B4-BE49-F238E27FC236}">
                <a16:creationId xmlns:a16="http://schemas.microsoft.com/office/drawing/2014/main" id="{0F1E03DC-7CB5-5B49-8E57-604FD485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6" name="Text Box 28">
            <a:extLst>
              <a:ext uri="{FF2B5EF4-FFF2-40B4-BE49-F238E27FC236}">
                <a16:creationId xmlns:a16="http://schemas.microsoft.com/office/drawing/2014/main" id="{6C44E1AC-91CD-C847-8E32-73E4855CA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7" name="Text Box 29">
            <a:extLst>
              <a:ext uri="{FF2B5EF4-FFF2-40B4-BE49-F238E27FC236}">
                <a16:creationId xmlns:a16="http://schemas.microsoft.com/office/drawing/2014/main" id="{708A60B0-8F07-0746-A8D2-0DF7ED00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8" name="Text Box 30">
            <a:extLst>
              <a:ext uri="{FF2B5EF4-FFF2-40B4-BE49-F238E27FC236}">
                <a16:creationId xmlns:a16="http://schemas.microsoft.com/office/drawing/2014/main" id="{1E535EFE-33CB-F94C-B3D4-67F7622D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430" name="Group 31">
            <a:extLst>
              <a:ext uri="{FF2B5EF4-FFF2-40B4-BE49-F238E27FC236}">
                <a16:creationId xmlns:a16="http://schemas.microsoft.com/office/drawing/2014/main" id="{CBFD1E0A-8D94-5E40-8A2B-95BD3F83CDCF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7457" name="AutoShape 32">
              <a:extLst>
                <a:ext uri="{FF2B5EF4-FFF2-40B4-BE49-F238E27FC236}">
                  <a16:creationId xmlns:a16="http://schemas.microsoft.com/office/drawing/2014/main" id="{62402978-A093-8148-ABA0-EA7428F3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8" name="Rectangle 33">
              <a:extLst>
                <a:ext uri="{FF2B5EF4-FFF2-40B4-BE49-F238E27FC236}">
                  <a16:creationId xmlns:a16="http://schemas.microsoft.com/office/drawing/2014/main" id="{FAFDA25B-6817-1442-8504-A16ED096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9" name="Rectangle 34">
              <a:extLst>
                <a:ext uri="{FF2B5EF4-FFF2-40B4-BE49-F238E27FC236}">
                  <a16:creationId xmlns:a16="http://schemas.microsoft.com/office/drawing/2014/main" id="{13851F92-9A23-5C44-966D-D554BA3C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0" name="AutoShape 35">
              <a:extLst>
                <a:ext uri="{FF2B5EF4-FFF2-40B4-BE49-F238E27FC236}">
                  <a16:creationId xmlns:a16="http://schemas.microsoft.com/office/drawing/2014/main" id="{3B039433-EAB9-B74A-8CDD-2BE46774C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1" name="Line 36">
              <a:extLst>
                <a:ext uri="{FF2B5EF4-FFF2-40B4-BE49-F238E27FC236}">
                  <a16:creationId xmlns:a16="http://schemas.microsoft.com/office/drawing/2014/main" id="{3660847E-8D97-B544-BB42-8F24A332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37">
              <a:extLst>
                <a:ext uri="{FF2B5EF4-FFF2-40B4-BE49-F238E27FC236}">
                  <a16:creationId xmlns:a16="http://schemas.microsoft.com/office/drawing/2014/main" id="{2795D185-9BBC-614D-A0E2-B98F0687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38">
              <a:extLst>
                <a:ext uri="{FF2B5EF4-FFF2-40B4-BE49-F238E27FC236}">
                  <a16:creationId xmlns:a16="http://schemas.microsoft.com/office/drawing/2014/main" id="{6A22BA70-02FB-3949-AE48-7C2746F7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4" name="Rectangle 39">
              <a:extLst>
                <a:ext uri="{FF2B5EF4-FFF2-40B4-BE49-F238E27FC236}">
                  <a16:creationId xmlns:a16="http://schemas.microsoft.com/office/drawing/2014/main" id="{62F4C58E-40A7-4C46-8392-32EC6434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1" name="Group 40">
            <a:extLst>
              <a:ext uri="{FF2B5EF4-FFF2-40B4-BE49-F238E27FC236}">
                <a16:creationId xmlns:a16="http://schemas.microsoft.com/office/drawing/2014/main" id="{E614F220-F126-BE47-8FDA-9A9E09840D08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7449" name="AutoShape 41">
              <a:extLst>
                <a:ext uri="{FF2B5EF4-FFF2-40B4-BE49-F238E27FC236}">
                  <a16:creationId xmlns:a16="http://schemas.microsoft.com/office/drawing/2014/main" id="{83F89C41-2D52-A841-BF38-A9FB6079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ED176173-C65B-214A-97ED-F00077D5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599974E9-0444-3143-87E1-7551051F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54D5B14F-7626-8D4D-9C24-4C119206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CFA95F3-1B44-7F4D-B431-35F6FAB5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6">
              <a:extLst>
                <a:ext uri="{FF2B5EF4-FFF2-40B4-BE49-F238E27FC236}">
                  <a16:creationId xmlns:a16="http://schemas.microsoft.com/office/drawing/2014/main" id="{3D7DE643-6879-1941-9751-20A45AB03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id="{04D012EE-B447-D944-998C-37B5E44B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6" name="Rectangle 48">
              <a:extLst>
                <a:ext uri="{FF2B5EF4-FFF2-40B4-BE49-F238E27FC236}">
                  <a16:creationId xmlns:a16="http://schemas.microsoft.com/office/drawing/2014/main" id="{2EA67A6A-9A54-0A48-B42F-FF2FE3B1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2" name="Group 49">
            <a:extLst>
              <a:ext uri="{FF2B5EF4-FFF2-40B4-BE49-F238E27FC236}">
                <a16:creationId xmlns:a16="http://schemas.microsoft.com/office/drawing/2014/main" id="{D7FB0BA3-62A6-7E42-9E80-702E2890D7B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7441" name="AutoShape 50">
              <a:extLst>
                <a:ext uri="{FF2B5EF4-FFF2-40B4-BE49-F238E27FC236}">
                  <a16:creationId xmlns:a16="http://schemas.microsoft.com/office/drawing/2014/main" id="{E2901950-092F-D343-A243-B619E4E1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2" name="Rectangle 51">
              <a:extLst>
                <a:ext uri="{FF2B5EF4-FFF2-40B4-BE49-F238E27FC236}">
                  <a16:creationId xmlns:a16="http://schemas.microsoft.com/office/drawing/2014/main" id="{1BD2CE92-40E4-544F-B316-804CDF07C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3" name="Rectangle 52">
              <a:extLst>
                <a:ext uri="{FF2B5EF4-FFF2-40B4-BE49-F238E27FC236}">
                  <a16:creationId xmlns:a16="http://schemas.microsoft.com/office/drawing/2014/main" id="{2A77C53D-F7BB-C149-B044-E12D63A2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4" name="AutoShape 53">
              <a:extLst>
                <a:ext uri="{FF2B5EF4-FFF2-40B4-BE49-F238E27FC236}">
                  <a16:creationId xmlns:a16="http://schemas.microsoft.com/office/drawing/2014/main" id="{73D1A70A-D630-4144-98C6-4D7C571E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5" name="Line 54">
              <a:extLst>
                <a:ext uri="{FF2B5EF4-FFF2-40B4-BE49-F238E27FC236}">
                  <a16:creationId xmlns:a16="http://schemas.microsoft.com/office/drawing/2014/main" id="{A9F673C3-E96E-5940-A6AD-FDEC6DF8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55">
              <a:extLst>
                <a:ext uri="{FF2B5EF4-FFF2-40B4-BE49-F238E27FC236}">
                  <a16:creationId xmlns:a16="http://schemas.microsoft.com/office/drawing/2014/main" id="{53DD9561-DC2C-C942-AC48-BD7EEA956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56">
              <a:extLst>
                <a:ext uri="{FF2B5EF4-FFF2-40B4-BE49-F238E27FC236}">
                  <a16:creationId xmlns:a16="http://schemas.microsoft.com/office/drawing/2014/main" id="{AC27C8A4-41E0-1D45-AAEE-0BBA3117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8" name="Rectangle 57">
              <a:extLst>
                <a:ext uri="{FF2B5EF4-FFF2-40B4-BE49-F238E27FC236}">
                  <a16:creationId xmlns:a16="http://schemas.microsoft.com/office/drawing/2014/main" id="{B42274C5-5419-5747-8188-D0072606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33" name="Text Box 58">
            <a:extLst>
              <a:ext uri="{FF2B5EF4-FFF2-40B4-BE49-F238E27FC236}">
                <a16:creationId xmlns:a16="http://schemas.microsoft.com/office/drawing/2014/main" id="{119CADB3-B2A7-A948-81C6-435FAA9C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3707" name="Text Box 59">
            <a:extLst>
              <a:ext uri="{FF2B5EF4-FFF2-40B4-BE49-F238E27FC236}">
                <a16:creationId xmlns:a16="http://schemas.microsoft.com/office/drawing/2014/main" id="{9BA6AF96-B805-E045-A7D3-9E174E25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8" name="Text Box 60">
            <a:extLst>
              <a:ext uri="{FF2B5EF4-FFF2-40B4-BE49-F238E27FC236}">
                <a16:creationId xmlns:a16="http://schemas.microsoft.com/office/drawing/2014/main" id="{DB43A675-63D6-134C-ACAC-EC1ECEA5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9" name="Line 61">
            <a:extLst>
              <a:ext uri="{FF2B5EF4-FFF2-40B4-BE49-F238E27FC236}">
                <a16:creationId xmlns:a16="http://schemas.microsoft.com/office/drawing/2014/main" id="{833EE6B7-E08F-0E48-9AE8-0BFC5B8F9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10" name="Line 62">
            <a:extLst>
              <a:ext uri="{FF2B5EF4-FFF2-40B4-BE49-F238E27FC236}">
                <a16:creationId xmlns:a16="http://schemas.microsoft.com/office/drawing/2014/main" id="{56884C0C-EE29-5C45-9B74-C2BFE8167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Text Box 63">
            <a:extLst>
              <a:ext uri="{FF2B5EF4-FFF2-40B4-BE49-F238E27FC236}">
                <a16:creationId xmlns:a16="http://schemas.microsoft.com/office/drawing/2014/main" id="{BC3CC6E1-537F-9040-8E32-2999ED02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.edu DNS server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17440" name="Rectangle 65">
            <a:extLst>
              <a:ext uri="{FF2B5EF4-FFF2-40B4-BE49-F238E27FC236}">
                <a16:creationId xmlns:a16="http://schemas.microsoft.com/office/drawing/2014/main" id="{A92D57E0-F811-BF4D-9158-8028B2B33F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1" y="1747606"/>
            <a:ext cx="5083914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Host at </a:t>
            </a:r>
            <a:r>
              <a:rPr lang="en-US" altLang="en-US" sz="2400" dirty="0" err="1"/>
              <a:t>cs.rutgers.edu</a:t>
            </a:r>
            <a:r>
              <a:rPr lang="en-US" altLang="en-US" sz="2400" dirty="0"/>
              <a:t> wants IP address for </a:t>
            </a:r>
            <a:r>
              <a:rPr lang="en-US" altLang="en-US" sz="2400" dirty="0" err="1"/>
              <a:t>gaia.cs.umass.edu</a:t>
            </a:r>
            <a:endParaRPr lang="en-US" altLang="en-US" sz="2400" dirty="0"/>
          </a:p>
          <a:p>
            <a:pPr>
              <a:lnSpc>
                <a:spcPct val="100000"/>
              </a:lnSpc>
            </a:pPr>
            <a:endParaRPr lang="en-US" altLang="en-US" sz="2400" dirty="0"/>
          </a:p>
          <a:p>
            <a:pPr>
              <a:lnSpc>
                <a:spcPct val="100000"/>
              </a:lnSpc>
            </a:pPr>
            <a:r>
              <a:rPr lang="en-US" altLang="en-US" sz="2400" dirty="0"/>
              <a:t>Local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Root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TLD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Authoritative</a:t>
            </a:r>
            <a:r>
              <a:rPr lang="en-US" altLang="en-US" sz="2400" dirty="0"/>
              <a:t> DNS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429CF-A33F-1144-BE7E-0D234444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5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3" grpId="0"/>
      <p:bldP spid="283674" grpId="0"/>
      <p:bldP spid="283675" grpId="0"/>
      <p:bldP spid="283676" grpId="0"/>
      <p:bldP spid="283677" grpId="0"/>
      <p:bldP spid="283678" grpId="0"/>
      <p:bldP spid="283707" grpId="0"/>
      <p:bldP spid="28370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352BC893-4A7E-2C4E-B1CB-A9C3523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3589091-8CBD-D640-A013-08D0C276094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85E97ABD-870F-4F44-A4F9-6866827A3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7462500" imgH="14478000" progId="MS_ClipArt_Gallery.2">
                  <p:embed/>
                </p:oleObj>
              </mc:Choice>
              <mc:Fallback>
                <p:oleObj name="Clip" r:id="rId2" imgW="17462500" imgH="14478000" progId="MS_ClipArt_Gallery.2">
                  <p:embed/>
                  <p:pic>
                    <p:nvPicPr>
                      <p:cNvPr id="17411" name="Object 2">
                        <a:extLst>
                          <a:ext uri="{FF2B5EF4-FFF2-40B4-BE49-F238E27FC236}">
                            <a16:creationId xmlns:a16="http://schemas.microsoft.com/office/drawing/2014/main" id="{85E97ABD-870F-4F44-A4F9-6866827A3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>
            <a:extLst>
              <a:ext uri="{FF2B5EF4-FFF2-40B4-BE49-F238E27FC236}">
                <a16:creationId xmlns:a16="http://schemas.microsoft.com/office/drawing/2014/main" id="{3B25F23A-A7B8-084A-BCC3-F4A276C9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8442" y="4881564"/>
            <a:ext cx="1912704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cs.rutgers.edu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BCF3E96-3AE7-D942-9277-042603DE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75BB8708-6437-4943-9FBF-79533B94A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7462500" imgH="14478000" progId="MS_ClipArt_Gallery.2">
                  <p:embed/>
                </p:oleObj>
              </mc:Choice>
              <mc:Fallback>
                <p:oleObj name="Clip" r:id="rId4" imgW="17462500" imgH="14478000" progId="MS_ClipArt_Gallery.2">
                  <p:embed/>
                  <p:pic>
                    <p:nvPicPr>
                      <p:cNvPr id="17414" name="Object 5">
                        <a:extLst>
                          <a:ext uri="{FF2B5EF4-FFF2-40B4-BE49-F238E27FC236}">
                            <a16:creationId xmlns:a16="http://schemas.microsoft.com/office/drawing/2014/main" id="{75BB8708-6437-4943-9FBF-79533B94A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6">
            <a:extLst>
              <a:ext uri="{FF2B5EF4-FFF2-40B4-BE49-F238E27FC236}">
                <a16:creationId xmlns:a16="http://schemas.microsoft.com/office/drawing/2014/main" id="{66182696-CC57-074A-ADD5-82E1D4AF0C78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7467" name="AutoShape 7">
              <a:extLst>
                <a:ext uri="{FF2B5EF4-FFF2-40B4-BE49-F238E27FC236}">
                  <a16:creationId xmlns:a16="http://schemas.microsoft.com/office/drawing/2014/main" id="{1D285F26-CD84-2F4A-AB86-840BFA87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8" name="Rectangle 8">
              <a:extLst>
                <a:ext uri="{FF2B5EF4-FFF2-40B4-BE49-F238E27FC236}">
                  <a16:creationId xmlns:a16="http://schemas.microsoft.com/office/drawing/2014/main" id="{0C1FAEE6-BCDF-4146-9845-32DD4724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9" name="Rectangle 9">
              <a:extLst>
                <a:ext uri="{FF2B5EF4-FFF2-40B4-BE49-F238E27FC236}">
                  <a16:creationId xmlns:a16="http://schemas.microsoft.com/office/drawing/2014/main" id="{E93C2E75-9C9B-4E4A-AB9A-D3E10A52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0" name="AutoShape 10">
              <a:extLst>
                <a:ext uri="{FF2B5EF4-FFF2-40B4-BE49-F238E27FC236}">
                  <a16:creationId xmlns:a16="http://schemas.microsoft.com/office/drawing/2014/main" id="{FED19E6A-66A0-1045-82E3-0B958138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1" name="Line 11">
              <a:extLst>
                <a:ext uri="{FF2B5EF4-FFF2-40B4-BE49-F238E27FC236}">
                  <a16:creationId xmlns:a16="http://schemas.microsoft.com/office/drawing/2014/main" id="{1DD0C8BE-9053-D249-AD5D-4E6BFA21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2">
              <a:extLst>
                <a:ext uri="{FF2B5EF4-FFF2-40B4-BE49-F238E27FC236}">
                  <a16:creationId xmlns:a16="http://schemas.microsoft.com/office/drawing/2014/main" id="{059633E5-7500-424C-83C0-9769BF42B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13">
              <a:extLst>
                <a:ext uri="{FF2B5EF4-FFF2-40B4-BE49-F238E27FC236}">
                  <a16:creationId xmlns:a16="http://schemas.microsoft.com/office/drawing/2014/main" id="{BCDDE357-6053-BF4B-8D64-3D284CC9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4" name="Rectangle 14">
              <a:extLst>
                <a:ext uri="{FF2B5EF4-FFF2-40B4-BE49-F238E27FC236}">
                  <a16:creationId xmlns:a16="http://schemas.microsoft.com/office/drawing/2014/main" id="{652D3DD2-5E94-1742-B4A4-469A1CCF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16" name="Text Box 15">
            <a:extLst>
              <a:ext uri="{FF2B5EF4-FFF2-40B4-BE49-F238E27FC236}">
                <a16:creationId xmlns:a16="http://schemas.microsoft.com/office/drawing/2014/main" id="{D02D3F32-01D5-7348-BC19-CA6B873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283664" name="Line 16">
            <a:extLst>
              <a:ext uri="{FF2B5EF4-FFF2-40B4-BE49-F238E27FC236}">
                <a16:creationId xmlns:a16="http://schemas.microsoft.com/office/drawing/2014/main" id="{A973488D-B557-4741-BA71-41C8B3B94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5" name="Line 17">
            <a:extLst>
              <a:ext uri="{FF2B5EF4-FFF2-40B4-BE49-F238E27FC236}">
                <a16:creationId xmlns:a16="http://schemas.microsoft.com/office/drawing/2014/main" id="{0713F039-7FE1-F944-A822-897085BBB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6" name="Line 18">
            <a:extLst>
              <a:ext uri="{FF2B5EF4-FFF2-40B4-BE49-F238E27FC236}">
                <a16:creationId xmlns:a16="http://schemas.microsoft.com/office/drawing/2014/main" id="{EA3A7AFB-5976-0146-BDF3-3B15E91FD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7" name="Line 19">
            <a:extLst>
              <a:ext uri="{FF2B5EF4-FFF2-40B4-BE49-F238E27FC236}">
                <a16:creationId xmlns:a16="http://schemas.microsoft.com/office/drawing/2014/main" id="{0519D182-DF37-C442-B562-B732727CE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Line 20">
            <a:extLst>
              <a:ext uri="{FF2B5EF4-FFF2-40B4-BE49-F238E27FC236}">
                <a16:creationId xmlns:a16="http://schemas.microsoft.com/office/drawing/2014/main" id="{BA8720A9-5BB5-B046-843C-0445F490F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C00000"/>
              </a:solidFill>
            </a:endParaRPr>
          </a:p>
        </p:txBody>
      </p:sp>
      <p:sp>
        <p:nvSpPr>
          <p:cNvPr id="283669" name="Line 21">
            <a:extLst>
              <a:ext uri="{FF2B5EF4-FFF2-40B4-BE49-F238E27FC236}">
                <a16:creationId xmlns:a16="http://schemas.microsoft.com/office/drawing/2014/main" id="{DF61498B-7FA2-C149-B358-BA3C8928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3" name="Group 22">
            <a:extLst>
              <a:ext uri="{FF2B5EF4-FFF2-40B4-BE49-F238E27FC236}">
                <a16:creationId xmlns:a16="http://schemas.microsoft.com/office/drawing/2014/main" id="{CDCD15D2-C0A7-9A48-B390-D7E61E797C51}"/>
              </a:ext>
            </a:extLst>
          </p:cNvPr>
          <p:cNvGrpSpPr>
            <a:grpSpLocks/>
          </p:cNvGrpSpPr>
          <p:nvPr/>
        </p:nvGrpSpPr>
        <p:grpSpPr bwMode="auto">
          <a:xfrm>
            <a:off x="5635626" y="3062286"/>
            <a:ext cx="2036763" cy="615949"/>
            <a:chOff x="2788" y="2132"/>
            <a:chExt cx="1283" cy="388"/>
          </a:xfrm>
        </p:grpSpPr>
        <p:sp>
          <p:nvSpPr>
            <p:cNvPr id="17465" name="Rectangle 23">
              <a:extLst>
                <a:ext uri="{FF2B5EF4-FFF2-40B4-BE49-F238E27FC236}">
                  <a16:creationId xmlns:a16="http://schemas.microsoft.com/office/drawing/2014/main" id="{5199C91D-2E70-6C44-8C70-86E5630C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6" name="Text Box 24">
              <a:extLst>
                <a:ext uri="{FF2B5EF4-FFF2-40B4-BE49-F238E27FC236}">
                  <a16:creationId xmlns:a16="http://schemas.microsoft.com/office/drawing/2014/main" id="{277B345F-DD19-8141-A4F5-266C84E8D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8" y="2132"/>
              <a:ext cx="1283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dns.rutgers.edu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3673" name="Text Box 25">
            <a:extLst>
              <a:ext uri="{FF2B5EF4-FFF2-40B4-BE49-F238E27FC236}">
                <a16:creationId xmlns:a16="http://schemas.microsoft.com/office/drawing/2014/main" id="{647EEE41-C689-C142-A30B-3318C35C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endParaRPr lang="en-US" altLang="en-US" sz="2400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4" name="Text Box 26">
            <a:extLst>
              <a:ext uri="{FF2B5EF4-FFF2-40B4-BE49-F238E27FC236}">
                <a16:creationId xmlns:a16="http://schemas.microsoft.com/office/drawing/2014/main" id="{9155D20E-2E32-C645-A3CE-6336090D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5" name="Text Box 27">
            <a:extLst>
              <a:ext uri="{FF2B5EF4-FFF2-40B4-BE49-F238E27FC236}">
                <a16:creationId xmlns:a16="http://schemas.microsoft.com/office/drawing/2014/main" id="{0F1E03DC-7CB5-5B49-8E57-604FD485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6" name="Text Box 28">
            <a:extLst>
              <a:ext uri="{FF2B5EF4-FFF2-40B4-BE49-F238E27FC236}">
                <a16:creationId xmlns:a16="http://schemas.microsoft.com/office/drawing/2014/main" id="{6C44E1AC-91CD-C847-8E32-73E4855CA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7" name="Text Box 29">
            <a:extLst>
              <a:ext uri="{FF2B5EF4-FFF2-40B4-BE49-F238E27FC236}">
                <a16:creationId xmlns:a16="http://schemas.microsoft.com/office/drawing/2014/main" id="{708A60B0-8F07-0746-A8D2-0DF7ED00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678" name="Text Box 30">
            <a:extLst>
              <a:ext uri="{FF2B5EF4-FFF2-40B4-BE49-F238E27FC236}">
                <a16:creationId xmlns:a16="http://schemas.microsoft.com/office/drawing/2014/main" id="{1E535EFE-33CB-F94C-B3D4-67F7622D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430" name="Group 31">
            <a:extLst>
              <a:ext uri="{FF2B5EF4-FFF2-40B4-BE49-F238E27FC236}">
                <a16:creationId xmlns:a16="http://schemas.microsoft.com/office/drawing/2014/main" id="{CBFD1E0A-8D94-5E40-8A2B-95BD3F83CDCF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7457" name="AutoShape 32">
              <a:extLst>
                <a:ext uri="{FF2B5EF4-FFF2-40B4-BE49-F238E27FC236}">
                  <a16:creationId xmlns:a16="http://schemas.microsoft.com/office/drawing/2014/main" id="{62402978-A093-8148-ABA0-EA7428F3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8" name="Rectangle 33">
              <a:extLst>
                <a:ext uri="{FF2B5EF4-FFF2-40B4-BE49-F238E27FC236}">
                  <a16:creationId xmlns:a16="http://schemas.microsoft.com/office/drawing/2014/main" id="{FAFDA25B-6817-1442-8504-A16ED096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9" name="Rectangle 34">
              <a:extLst>
                <a:ext uri="{FF2B5EF4-FFF2-40B4-BE49-F238E27FC236}">
                  <a16:creationId xmlns:a16="http://schemas.microsoft.com/office/drawing/2014/main" id="{13851F92-9A23-5C44-966D-D554BA3C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0" name="AutoShape 35">
              <a:extLst>
                <a:ext uri="{FF2B5EF4-FFF2-40B4-BE49-F238E27FC236}">
                  <a16:creationId xmlns:a16="http://schemas.microsoft.com/office/drawing/2014/main" id="{3B039433-EAB9-B74A-8CDD-2BE46774C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1" name="Line 36">
              <a:extLst>
                <a:ext uri="{FF2B5EF4-FFF2-40B4-BE49-F238E27FC236}">
                  <a16:creationId xmlns:a16="http://schemas.microsoft.com/office/drawing/2014/main" id="{3660847E-8D97-B544-BB42-8F24A332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37">
              <a:extLst>
                <a:ext uri="{FF2B5EF4-FFF2-40B4-BE49-F238E27FC236}">
                  <a16:creationId xmlns:a16="http://schemas.microsoft.com/office/drawing/2014/main" id="{2795D185-9BBC-614D-A0E2-B98F0687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38">
              <a:extLst>
                <a:ext uri="{FF2B5EF4-FFF2-40B4-BE49-F238E27FC236}">
                  <a16:creationId xmlns:a16="http://schemas.microsoft.com/office/drawing/2014/main" id="{6A22BA70-02FB-3949-AE48-7C2746F7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4" name="Rectangle 39">
              <a:extLst>
                <a:ext uri="{FF2B5EF4-FFF2-40B4-BE49-F238E27FC236}">
                  <a16:creationId xmlns:a16="http://schemas.microsoft.com/office/drawing/2014/main" id="{62F4C58E-40A7-4C46-8392-32EC6434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1" name="Group 40">
            <a:extLst>
              <a:ext uri="{FF2B5EF4-FFF2-40B4-BE49-F238E27FC236}">
                <a16:creationId xmlns:a16="http://schemas.microsoft.com/office/drawing/2014/main" id="{E614F220-F126-BE47-8FDA-9A9E09840D08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7449" name="AutoShape 41">
              <a:extLst>
                <a:ext uri="{FF2B5EF4-FFF2-40B4-BE49-F238E27FC236}">
                  <a16:creationId xmlns:a16="http://schemas.microsoft.com/office/drawing/2014/main" id="{83F89C41-2D52-A841-BF38-A9FB6079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ED176173-C65B-214A-97ED-F00077D5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599974E9-0444-3143-87E1-7551051F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54D5B14F-7626-8D4D-9C24-4C119206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CFA95F3-1B44-7F4D-B431-35F6FAB5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6">
              <a:extLst>
                <a:ext uri="{FF2B5EF4-FFF2-40B4-BE49-F238E27FC236}">
                  <a16:creationId xmlns:a16="http://schemas.microsoft.com/office/drawing/2014/main" id="{3D7DE643-6879-1941-9751-20A45AB03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id="{04D012EE-B447-D944-998C-37B5E44B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6" name="Rectangle 48">
              <a:extLst>
                <a:ext uri="{FF2B5EF4-FFF2-40B4-BE49-F238E27FC236}">
                  <a16:creationId xmlns:a16="http://schemas.microsoft.com/office/drawing/2014/main" id="{2EA67A6A-9A54-0A48-B42F-FF2FE3B1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2" name="Group 49">
            <a:extLst>
              <a:ext uri="{FF2B5EF4-FFF2-40B4-BE49-F238E27FC236}">
                <a16:creationId xmlns:a16="http://schemas.microsoft.com/office/drawing/2014/main" id="{D7FB0BA3-62A6-7E42-9E80-702E2890D7B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7441" name="AutoShape 50">
              <a:extLst>
                <a:ext uri="{FF2B5EF4-FFF2-40B4-BE49-F238E27FC236}">
                  <a16:creationId xmlns:a16="http://schemas.microsoft.com/office/drawing/2014/main" id="{E2901950-092F-D343-A243-B619E4E1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2" name="Rectangle 51">
              <a:extLst>
                <a:ext uri="{FF2B5EF4-FFF2-40B4-BE49-F238E27FC236}">
                  <a16:creationId xmlns:a16="http://schemas.microsoft.com/office/drawing/2014/main" id="{1BD2CE92-40E4-544F-B316-804CDF07C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3" name="Rectangle 52">
              <a:extLst>
                <a:ext uri="{FF2B5EF4-FFF2-40B4-BE49-F238E27FC236}">
                  <a16:creationId xmlns:a16="http://schemas.microsoft.com/office/drawing/2014/main" id="{2A77C53D-F7BB-C149-B044-E12D63A2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4" name="AutoShape 53">
              <a:extLst>
                <a:ext uri="{FF2B5EF4-FFF2-40B4-BE49-F238E27FC236}">
                  <a16:creationId xmlns:a16="http://schemas.microsoft.com/office/drawing/2014/main" id="{73D1A70A-D630-4144-98C6-4D7C571E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5" name="Line 54">
              <a:extLst>
                <a:ext uri="{FF2B5EF4-FFF2-40B4-BE49-F238E27FC236}">
                  <a16:creationId xmlns:a16="http://schemas.microsoft.com/office/drawing/2014/main" id="{A9F673C3-E96E-5940-A6AD-FDEC6DF8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55">
              <a:extLst>
                <a:ext uri="{FF2B5EF4-FFF2-40B4-BE49-F238E27FC236}">
                  <a16:creationId xmlns:a16="http://schemas.microsoft.com/office/drawing/2014/main" id="{53DD9561-DC2C-C942-AC48-BD7EEA956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56">
              <a:extLst>
                <a:ext uri="{FF2B5EF4-FFF2-40B4-BE49-F238E27FC236}">
                  <a16:creationId xmlns:a16="http://schemas.microsoft.com/office/drawing/2014/main" id="{AC27C8A4-41E0-1D45-AAEE-0BBA3117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8" name="Rectangle 57">
              <a:extLst>
                <a:ext uri="{FF2B5EF4-FFF2-40B4-BE49-F238E27FC236}">
                  <a16:creationId xmlns:a16="http://schemas.microsoft.com/office/drawing/2014/main" id="{B42274C5-5419-5747-8188-D0072606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33" name="Text Box 58">
            <a:extLst>
              <a:ext uri="{FF2B5EF4-FFF2-40B4-BE49-F238E27FC236}">
                <a16:creationId xmlns:a16="http://schemas.microsoft.com/office/drawing/2014/main" id="{119CADB3-B2A7-A948-81C6-435FAA9C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3707" name="Text Box 59">
            <a:extLst>
              <a:ext uri="{FF2B5EF4-FFF2-40B4-BE49-F238E27FC236}">
                <a16:creationId xmlns:a16="http://schemas.microsoft.com/office/drawing/2014/main" id="{9BA6AF96-B805-E045-A7D3-9E174E25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8" name="Text Box 60">
            <a:extLst>
              <a:ext uri="{FF2B5EF4-FFF2-40B4-BE49-F238E27FC236}">
                <a16:creationId xmlns:a16="http://schemas.microsoft.com/office/drawing/2014/main" id="{DB43A675-63D6-134C-ACAC-EC1ECEA5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3709" name="Line 61">
            <a:extLst>
              <a:ext uri="{FF2B5EF4-FFF2-40B4-BE49-F238E27FC236}">
                <a16:creationId xmlns:a16="http://schemas.microsoft.com/office/drawing/2014/main" id="{833EE6B7-E08F-0E48-9AE8-0BFC5B8F9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10" name="Line 62">
            <a:extLst>
              <a:ext uri="{FF2B5EF4-FFF2-40B4-BE49-F238E27FC236}">
                <a16:creationId xmlns:a16="http://schemas.microsoft.com/office/drawing/2014/main" id="{56884C0C-EE29-5C45-9B74-C2BFE8167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Text Box 63">
            <a:extLst>
              <a:ext uri="{FF2B5EF4-FFF2-40B4-BE49-F238E27FC236}">
                <a16:creationId xmlns:a16="http://schemas.microsoft.com/office/drawing/2014/main" id="{BC3CC6E1-537F-9040-8E32-2999ED02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.edu DNS server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17440" name="Rectangle 65">
            <a:extLst>
              <a:ext uri="{FF2B5EF4-FFF2-40B4-BE49-F238E27FC236}">
                <a16:creationId xmlns:a16="http://schemas.microsoft.com/office/drawing/2014/main" id="{A92D57E0-F811-BF4D-9158-8028B2B33F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1" y="1747606"/>
            <a:ext cx="5083914" cy="4648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Iterative query</a:t>
            </a:r>
          </a:p>
          <a:p>
            <a:pPr>
              <a:lnSpc>
                <a:spcPct val="100000"/>
              </a:lnSpc>
            </a:pPr>
            <a:endParaRPr lang="en-US" altLang="en-US" dirty="0">
              <a:solidFill>
                <a:srgbClr val="C00000"/>
              </a:solidFill>
            </a:endParaRPr>
          </a:p>
          <a:p>
            <a:r>
              <a:rPr lang="en-US" altLang="en-US" dirty="0"/>
              <a:t>Contacted server replies with name of server to contact</a:t>
            </a:r>
          </a:p>
          <a:p>
            <a:endParaRPr lang="en-US" altLang="en-US" dirty="0"/>
          </a:p>
          <a:p>
            <a:r>
              <a:rPr lang="en-US" altLang="en-US" dirty="0"/>
              <a:t>“I don’t know this name, but ask this other server”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dirty="0"/>
              <a:t>Queries 2,4,6 are iterative from point of view of the local DNS server</a:t>
            </a:r>
            <a:endParaRPr lang="en-US" altLang="en-US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en-US" altLang="en-US" dirty="0">
              <a:solidFill>
                <a:srgbClr val="C00000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429CF-A33F-1144-BE7E-0D234444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77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B587-C1BF-9955-972B-86BB7281B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Load on Higher Levels of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3B87D-203C-2615-7885-639D56DBF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Helvetica" pitchFamily="2" charset="0"/>
              </a:rPr>
              <a:t>Think about the query load on the root DNS server</a:t>
            </a:r>
            <a:br>
              <a:rPr lang="en-US" altLang="en-US" dirty="0">
                <a:latin typeface="Helvetica" pitchFamily="2" charset="0"/>
              </a:rPr>
            </a:br>
            <a:r>
              <a:rPr lang="en-US" altLang="en-US" dirty="0">
                <a:latin typeface="Helvetica" pitchFamily="2" charset="0"/>
              </a:rPr>
              <a:t>(regardless of recursive/iterative)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latin typeface="Helvetica" pitchFamily="2" charset="0"/>
              </a:rPr>
              <a:t>Must root server answer every DNS query?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48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>
            <a:extLst>
              <a:ext uri="{FF2B5EF4-FFF2-40B4-BE49-F238E27FC236}">
                <a16:creationId xmlns:a16="http://schemas.microsoft.com/office/drawing/2014/main" id="{DF12E9CF-844E-4549-A197-DE92C03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F66C23D-04BA-0041-8988-14490C39BFA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9972CE1-42A7-D149-9E89-609F92A782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2669" y="1758950"/>
            <a:ext cx="10780394" cy="4733925"/>
          </a:xfrm>
        </p:spPr>
        <p:txBody>
          <a:bodyPr>
            <a:normAutofit/>
          </a:bodyPr>
          <a:lstStyle/>
          <a:p>
            <a:r>
              <a:rPr lang="en-US" altLang="en-US" dirty="0"/>
              <a:t>Once (any) name server learns a name to IP address mapping, it </a:t>
            </a:r>
            <a:r>
              <a:rPr lang="en-US" altLang="en-US" i="1" dirty="0">
                <a:solidFill>
                  <a:srgbClr val="C00000"/>
                </a:solidFill>
              </a:rPr>
              <a:t>caches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the</a:t>
            </a:r>
            <a:r>
              <a:rPr lang="en-US" altLang="en-US" dirty="0">
                <a:solidFill>
                  <a:srgbClr val="C00000"/>
                </a:solidFill>
              </a:rPr>
              <a:t> </a:t>
            </a:r>
            <a:r>
              <a:rPr lang="en-US" altLang="en-US" dirty="0"/>
              <a:t>mapping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Cache entries timeout (disappear) after some time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TLD servers typically cached in local name servers</a:t>
            </a:r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In practice, root name servers aren’t visited often!</a:t>
            </a:r>
          </a:p>
          <a:p>
            <a:pPr lvl="1"/>
            <a:endParaRPr lang="en-US" altLang="en-US" sz="2800" dirty="0"/>
          </a:p>
          <a:p>
            <a:r>
              <a:rPr lang="en-US" altLang="en-US" sz="3200" dirty="0">
                <a:solidFill>
                  <a:srgbClr val="C00000"/>
                </a:solidFill>
              </a:rPr>
              <a:t>Caching is pervasive in DNS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DE5698-DD6F-9B4B-9331-BCA417B2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</a:t>
            </a:r>
            <a:r>
              <a:rPr lang="en-US" altLang="en-US" dirty="0">
                <a:solidFill>
                  <a:srgbClr val="C00000"/>
                </a:solidFill>
              </a:rPr>
              <a:t>caching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64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1AE3EAF6-C893-CA47-9ECF-B756B5AC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35B47A-D9DA-2745-A8FE-EDF463AFEE4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3BF76EB-C53F-FE4B-B063-4CFB04161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Bootstrapping DNS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94FA66B-865B-4D49-B414-48609C167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7894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How does a host contact the name server if all it has is the domain name and no (name server) IP address?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IP address of at least 1 nameserver (usually, a local name server) must be known a priori </a:t>
            </a:r>
          </a:p>
          <a:p>
            <a:pPr marL="73025" indent="-293688"/>
            <a:r>
              <a:rPr lang="en-US" altLang="en-US" dirty="0"/>
              <a:t>The local name server may be bootstrapped “statically”, e.g.,</a:t>
            </a:r>
          </a:p>
          <a:p>
            <a:pPr marL="692150" lvl="1" indent="-347663"/>
            <a:r>
              <a:rPr lang="en-US" altLang="en-US" sz="2000" dirty="0"/>
              <a:t>File 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etc</a:t>
            </a:r>
            <a:r>
              <a:rPr lang="en-US" altLang="en-US" sz="2000" dirty="0">
                <a:latin typeface="Courier New" panose="02070309020205020404" pitchFamily="49" charset="0"/>
              </a:rPr>
              <a:t>/</a:t>
            </a:r>
            <a:r>
              <a:rPr lang="en-US" altLang="en-US" sz="2000" dirty="0" err="1">
                <a:latin typeface="Courier New" panose="02070309020205020404" pitchFamily="49" charset="0"/>
              </a:rPr>
              <a:t>resolv.conf</a:t>
            </a:r>
            <a:r>
              <a:rPr lang="en-US" altLang="en-US" sz="2000" dirty="0"/>
              <a:t> in </a:t>
            </a:r>
            <a:r>
              <a:rPr lang="en-US" altLang="en-US" sz="2000" dirty="0" err="1"/>
              <a:t>unix</a:t>
            </a:r>
            <a:endParaRPr lang="en-US" altLang="en-US" sz="2000" dirty="0"/>
          </a:p>
          <a:p>
            <a:pPr marL="692150" lvl="1" indent="-347663"/>
            <a:r>
              <a:rPr lang="en-US" altLang="en-US" sz="2000" dirty="0">
                <a:latin typeface="Courier New" panose="02070309020205020404" pitchFamily="49" charset="0"/>
              </a:rPr>
              <a:t>Start -&gt; settings-&gt; control panel-&gt; network -&gt;TCP/IP -&gt; properties</a:t>
            </a:r>
            <a:r>
              <a:rPr lang="en-US" altLang="en-US" sz="2000" dirty="0"/>
              <a:t> in windows </a:t>
            </a:r>
          </a:p>
          <a:p>
            <a:pPr marL="234950" indent="-347663"/>
            <a:r>
              <a:rPr lang="en-US" altLang="en-US" dirty="0"/>
              <a:t>The local DNS server or with another protocol!</a:t>
            </a:r>
          </a:p>
          <a:p>
            <a:pPr marL="692150" lvl="1" indent="-347663"/>
            <a:r>
              <a:rPr lang="en-US" altLang="en-US" dirty="0">
                <a:solidFill>
                  <a:srgbClr val="C00000"/>
                </a:solidFill>
              </a:rPr>
              <a:t>DHCP: </a:t>
            </a:r>
            <a:r>
              <a:rPr lang="en-US" altLang="en-US" dirty="0"/>
              <a:t>Dynamic Host Configuration Protocol</a:t>
            </a:r>
          </a:p>
          <a:p>
            <a:pPr marL="234950" indent="-347663"/>
            <a:r>
              <a:rPr lang="en-US" altLang="en-US" dirty="0"/>
              <a:t>The local DNS server must know the root servers</a:t>
            </a:r>
          </a:p>
        </p:txBody>
      </p:sp>
    </p:spTree>
    <p:extLst>
      <p:ext uri="{BB962C8B-B14F-4D97-AF65-F5344CB8AC3E}">
        <p14:creationId xmlns:p14="http://schemas.microsoft.com/office/powerpoint/2010/main" val="406251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E054E-6845-004F-A56C-273FDF350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may seem “basic”, low level, but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8846E-FFE8-C749-B18F-81B6A7018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9783B-52AF-214E-8AB4-41957E2A2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086" y="1549000"/>
            <a:ext cx="5627914" cy="11178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E8CE98-6718-4E46-AC72-B22C523A29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514" y="2667711"/>
            <a:ext cx="8893629" cy="932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FAD74E-A288-F24C-ADA4-B5A936E91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4866092"/>
            <a:ext cx="7274379" cy="924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332FB1-1AE6-3A45-AFAC-B803DF863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852" y="3760317"/>
            <a:ext cx="5010519" cy="110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4E08-8129-3C45-B878-8CCF5029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Resource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DC750-3F0E-E64F-83B9-DB3A858DF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017CD-F3F8-AC4E-97DD-C873AC1B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is a distributed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6E356-1AE6-814F-9DFE-C4E2EA84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DNS stores </a:t>
            </a:r>
            <a:r>
              <a:rPr lang="en-US" dirty="0">
                <a:solidFill>
                  <a:srgbClr val="C00000"/>
                </a:solidFill>
              </a:rPr>
              <a:t>resource records (RRs)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(Incomplete) message format for each resource record (RR):</a:t>
            </a:r>
          </a:p>
          <a:p>
            <a:pPr lvl="1"/>
            <a:r>
              <a:rPr lang="en-US" dirty="0"/>
              <a:t>Class, type, name, value, TTL</a:t>
            </a:r>
          </a:p>
          <a:p>
            <a:pPr lvl="1"/>
            <a:endParaRPr lang="en-US" dirty="0"/>
          </a:p>
          <a:p>
            <a:r>
              <a:rPr lang="en-US" dirty="0"/>
              <a:t>You can read all the gory details of the message format at </a:t>
            </a:r>
            <a:r>
              <a:rPr lang="en-US" dirty="0">
                <a:hlinkClick r:id="rId2"/>
              </a:rPr>
              <a:t>https://www.iana.org/assignments/dns-parameters/dns-parameters.xhtml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2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1795</Words>
  <Application>Microsoft Macintosh PowerPoint</Application>
  <PresentationFormat>Widescreen</PresentationFormat>
  <Paragraphs>362</Paragraphs>
  <Slides>33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ＭＳ Ｐゴシック</vt:lpstr>
      <vt:lpstr>Arial</vt:lpstr>
      <vt:lpstr>Calibri</vt:lpstr>
      <vt:lpstr>Courier</vt:lpstr>
      <vt:lpstr>Courier New</vt:lpstr>
      <vt:lpstr>Helvetica</vt:lpstr>
      <vt:lpstr>Times New Roman</vt:lpstr>
      <vt:lpstr>Wingdings</vt:lpstr>
      <vt:lpstr>ZapfDingbats</vt:lpstr>
      <vt:lpstr>Office Theme</vt:lpstr>
      <vt:lpstr>Clip</vt:lpstr>
      <vt:lpstr>Domain Name System</vt:lpstr>
      <vt:lpstr>Review</vt:lpstr>
      <vt:lpstr>Query type</vt:lpstr>
      <vt:lpstr>Problem: Load on Higher Levels of DNS</vt:lpstr>
      <vt:lpstr>DNS caching</vt:lpstr>
      <vt:lpstr>Bootstrapping DNS</vt:lpstr>
      <vt:lpstr>DNS may seem “basic”, low level, but …</vt:lpstr>
      <vt:lpstr>DNS Resource Records</vt:lpstr>
      <vt:lpstr>DNS is a distributed database</vt:lpstr>
      <vt:lpstr>DNS records</vt:lpstr>
      <vt:lpstr>DNS record example</vt:lpstr>
      <vt:lpstr>DNS record types</vt:lpstr>
      <vt:lpstr>Summary of DNS</vt:lpstr>
      <vt:lpstr>The Web (HTTP)</vt:lpstr>
      <vt:lpstr>The Web: Humble origins</vt:lpstr>
      <vt:lpstr>Web and HTTP: Terms</vt:lpstr>
      <vt:lpstr>HTTP Protocol</vt:lpstr>
      <vt:lpstr>Client server protocol</vt:lpstr>
      <vt:lpstr>HTTP Request: Message Format</vt:lpstr>
      <vt:lpstr>HTTP messages: request message</vt:lpstr>
      <vt:lpstr>The URL</vt:lpstr>
      <vt:lpstr>HTTP method types</vt:lpstr>
      <vt:lpstr>Uploading form input: GET and POST</vt:lpstr>
      <vt:lpstr>Difference between POST and PUT</vt:lpstr>
      <vt:lpstr>Difference between HEAD and GET</vt:lpstr>
      <vt:lpstr>Observing HTTP GET and POST</vt:lpstr>
      <vt:lpstr>HTTP Response: General format</vt:lpstr>
      <vt:lpstr>HTTP message: response message</vt:lpstr>
      <vt:lpstr>HTTP response status codes</vt:lpstr>
      <vt:lpstr>Observing HTTP behaviors</vt:lpstr>
      <vt:lpstr>PowerPoint Presentation</vt:lpstr>
      <vt:lpstr>Example</vt:lpstr>
      <vt:lpstr>Query 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1235</cp:revision>
  <cp:lastPrinted>2021-01-24T11:57:08Z</cp:lastPrinted>
  <dcterms:created xsi:type="dcterms:W3CDTF">2019-01-23T03:40:12Z</dcterms:created>
  <dcterms:modified xsi:type="dcterms:W3CDTF">2024-09-17T20:18:17Z</dcterms:modified>
</cp:coreProperties>
</file>