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659" r:id="rId2"/>
    <p:sldId id="614" r:id="rId3"/>
    <p:sldId id="616" r:id="rId4"/>
    <p:sldId id="660" r:id="rId5"/>
    <p:sldId id="644" r:id="rId6"/>
    <p:sldId id="688" r:id="rId7"/>
    <p:sldId id="690" r:id="rId8"/>
    <p:sldId id="687" r:id="rId9"/>
    <p:sldId id="691" r:id="rId10"/>
    <p:sldId id="693" r:id="rId11"/>
    <p:sldId id="692" r:id="rId12"/>
    <p:sldId id="686" r:id="rId13"/>
    <p:sldId id="661" r:id="rId14"/>
    <p:sldId id="623" r:id="rId15"/>
    <p:sldId id="662" r:id="rId16"/>
    <p:sldId id="663" r:id="rId17"/>
    <p:sldId id="626" r:id="rId18"/>
    <p:sldId id="677" r:id="rId19"/>
    <p:sldId id="678" r:id="rId20"/>
    <p:sldId id="666" r:id="rId21"/>
    <p:sldId id="676" r:id="rId22"/>
    <p:sldId id="667" r:id="rId23"/>
    <p:sldId id="668" r:id="rId24"/>
    <p:sldId id="669" r:id="rId25"/>
    <p:sldId id="670" r:id="rId26"/>
    <p:sldId id="673" r:id="rId27"/>
    <p:sldId id="628" r:id="rId28"/>
    <p:sldId id="664" r:id="rId29"/>
    <p:sldId id="674" r:id="rId30"/>
    <p:sldId id="650" r:id="rId31"/>
    <p:sldId id="629" r:id="rId32"/>
    <p:sldId id="631" r:id="rId33"/>
    <p:sldId id="632" r:id="rId34"/>
    <p:sldId id="633" r:id="rId35"/>
    <p:sldId id="680" r:id="rId36"/>
    <p:sldId id="681" r:id="rId37"/>
    <p:sldId id="682" r:id="rId38"/>
    <p:sldId id="406" r:id="rId39"/>
    <p:sldId id="407" r:id="rId40"/>
    <p:sldId id="647" r:id="rId41"/>
    <p:sldId id="683" r:id="rId42"/>
    <p:sldId id="675" r:id="rId43"/>
    <p:sldId id="685" r:id="rId44"/>
    <p:sldId id="694" r:id="rId45"/>
    <p:sldId id="696" r:id="rId46"/>
    <p:sldId id="695" r:id="rId47"/>
    <p:sldId id="697" r:id="rId48"/>
    <p:sldId id="698" r:id="rId49"/>
    <p:sldId id="699" r:id="rId50"/>
    <p:sldId id="494" r:id="rId51"/>
    <p:sldId id="700" r:id="rId52"/>
    <p:sldId id="70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1"/>
    <p:restoredTop sz="94664"/>
  </p:normalViewPr>
  <p:slideViewPr>
    <p:cSldViewPr snapToGrid="0" snapToObjects="1">
      <p:cViewPr varScale="1">
        <p:scale>
          <a:sx n="87" d="100"/>
          <a:sy n="87" d="100"/>
        </p:scale>
        <p:origin x="2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30C41CA2-0C5E-430A-9B60-410BCCA16F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A9EEB8-1984-4A97-A3D9-7371D412B7C9}" type="slidenum">
              <a:rPr lang="en-US" altLang="en-US" sz="1400" smtClean="0"/>
              <a:pPr/>
              <a:t>38</a:t>
            </a:fld>
            <a:endParaRPr lang="en-US" altLang="en-US" sz="14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8DCADE1D-04DA-4F98-8CE8-B6FBBDD211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DCB6AC85-E7B5-4964-9F71-DB55F554A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355" tIns="48177" rIns="96355" bIns="48177"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5993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3402E718-2FA1-4771-8FDE-B00AA5E0BA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3A83ED-BA02-4F94-977B-4E07C9B050C4}" type="slidenum">
              <a:rPr lang="en-US" altLang="en-US" sz="1400" smtClean="0"/>
              <a:pPr/>
              <a:t>39</a:t>
            </a:fld>
            <a:endParaRPr lang="en-US" altLang="en-US" sz="14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6BEF7FB5-12AE-4DE0-8BBA-6EFDEDC7DC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B850898-32C8-44CD-8C12-29852E9A3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55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Bandwidth-Delay Product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13.1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7BBB-70EF-8540-A096-24AD86D5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E2074-1BC6-F649-8F93-06528C51B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Bandwidth-Delay Product (BDP) governs the window size of a single flow at steady state</a:t>
            </a:r>
          </a:p>
          <a:p>
            <a:endParaRPr lang="en-US" dirty="0"/>
          </a:p>
          <a:p>
            <a:r>
              <a:rPr lang="en-US" dirty="0"/>
              <a:t>The bottleneck router buffer size governs how much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can exceed the BDP before packet drops occur</a:t>
            </a:r>
          </a:p>
        </p:txBody>
      </p:sp>
    </p:spTree>
    <p:extLst>
      <p:ext uri="{BB962C8B-B14F-4D97-AF65-F5344CB8AC3E}">
        <p14:creationId xmlns:p14="http://schemas.microsoft.com/office/powerpoint/2010/main" val="67112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34EA-52F4-304B-A86B-134BC560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C3495-6CCC-C248-80F5-C4DCCD8D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9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Detecting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&amp;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Reacting to Losses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13.2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67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CFCE-30A9-B347-929F-10BA7B6E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packet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33BF-2EF4-DE4E-9397-62F8D5D1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916138"/>
          </a:xfrm>
        </p:spPr>
        <p:txBody>
          <a:bodyPr>
            <a:normAutofit/>
          </a:bodyPr>
          <a:lstStyle/>
          <a:p>
            <a:r>
              <a:rPr lang="en-US" dirty="0"/>
              <a:t>So far, all the algorithms we’ve studied have a coarse loss detection mechanism: RTO timer expiration</a:t>
            </a:r>
          </a:p>
          <a:p>
            <a:pPr lvl="1"/>
            <a:r>
              <a:rPr lang="en-US" dirty="0"/>
              <a:t>Let the RTO expire, drop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all the way to 1 MSS</a:t>
            </a:r>
          </a:p>
          <a:p>
            <a:endParaRPr lang="en-US" dirty="0"/>
          </a:p>
          <a:p>
            <a:r>
              <a:rPr lang="en-US" dirty="0"/>
              <a:t>Analogy: you’re driving a car</a:t>
            </a:r>
          </a:p>
          <a:p>
            <a:pPr lvl="1"/>
            <a:r>
              <a:rPr lang="en-US" dirty="0"/>
              <a:t>You’re waiting until the next car in front is super close to you (RTO) and then hitting the brakes really hard (set </a:t>
            </a:r>
            <a:r>
              <a:rPr lang="en-US" dirty="0" err="1"/>
              <a:t>cwnd</a:t>
            </a:r>
            <a:r>
              <a:rPr lang="en-US" dirty="0"/>
              <a:t> := 1)</a:t>
            </a:r>
          </a:p>
          <a:p>
            <a:pPr lvl="1"/>
            <a:r>
              <a:rPr lang="en-US" dirty="0"/>
              <a:t>Q: Can you see obstacles from afar and slow down proportionately?</a:t>
            </a:r>
          </a:p>
          <a:p>
            <a:endParaRPr lang="en-US" dirty="0"/>
          </a:p>
          <a:p>
            <a:r>
              <a:rPr lang="en-US" dirty="0"/>
              <a:t>That is, can the sender see packet loss coming in advance?</a:t>
            </a:r>
          </a:p>
          <a:p>
            <a:pPr lvl="1"/>
            <a:r>
              <a:rPr lang="en-US" dirty="0"/>
              <a:t>And reduce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more gently?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DBCE-C46C-B841-B3B5-FB9328DF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detect loss earlier than RTO?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A993C-63D9-0C4C-8727-A19EB3D0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02505" cy="4952365"/>
          </a:xfrm>
        </p:spPr>
        <p:txBody>
          <a:bodyPr>
            <a:normAutofit/>
          </a:bodyPr>
          <a:lstStyle/>
          <a:p>
            <a:r>
              <a:rPr lang="en-US" dirty="0"/>
              <a:t>Key idea: use the information in the ACKs. </a:t>
            </a:r>
            <a:r>
              <a:rPr lang="en-US" dirty="0">
                <a:solidFill>
                  <a:srgbClr val="C00000"/>
                </a:solidFill>
              </a:rPr>
              <a:t>How?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Suppose successive (cumulative) ACKs contain the same ACK#</a:t>
            </a:r>
          </a:p>
          <a:p>
            <a:pPr lvl="1"/>
            <a:r>
              <a:rPr lang="en-US" dirty="0"/>
              <a:t>Also called </a:t>
            </a:r>
            <a:r>
              <a:rPr lang="en-US" dirty="0">
                <a:solidFill>
                  <a:srgbClr val="C00000"/>
                </a:solidFill>
              </a:rPr>
              <a:t>duplicate ACKs</a:t>
            </a:r>
          </a:p>
          <a:p>
            <a:pPr lvl="1"/>
            <a:r>
              <a:rPr lang="en-US" dirty="0"/>
              <a:t>Occur when network is reordering packets, or one (but not most) packets in the window were lost</a:t>
            </a:r>
          </a:p>
          <a:p>
            <a:pPr lvl="1"/>
            <a:endParaRPr lang="en-US" dirty="0"/>
          </a:p>
          <a:p>
            <a:r>
              <a:rPr lang="en-US" dirty="0"/>
              <a:t>Reduce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when you see many duplicate ACKs</a:t>
            </a:r>
          </a:p>
          <a:p>
            <a:pPr lvl="1"/>
            <a:r>
              <a:rPr lang="en-US" dirty="0"/>
              <a:t>Consider many dup ACKs a strong indication that packet was lost</a:t>
            </a:r>
          </a:p>
          <a:p>
            <a:pPr lvl="1"/>
            <a:r>
              <a:rPr lang="en-US" dirty="0"/>
              <a:t>Default threshold: 3 dup ACKs, i.e., </a:t>
            </a:r>
            <a:r>
              <a:rPr lang="en-US" dirty="0">
                <a:solidFill>
                  <a:srgbClr val="C00000"/>
                </a:solidFill>
              </a:rPr>
              <a:t>triple duplicate ACK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Make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reduction gentler than setting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= 1; recover faster</a:t>
            </a:r>
          </a:p>
        </p:txBody>
      </p:sp>
    </p:spTree>
    <p:extLst>
      <p:ext uri="{BB962C8B-B14F-4D97-AF65-F5344CB8AC3E}">
        <p14:creationId xmlns:p14="http://schemas.microsoft.com/office/powerpoint/2010/main" val="258109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9A6-F09B-CE47-8EAE-183C8DD2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Retransmit &amp; Fast 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64D0E-DBE3-FE4C-9E3C-94FC56ADB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87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EE51-4C03-B44C-93A2-EF63527E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Distinction: In-flight versus window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71CF8-4B35-8649-A6B2-2ED4ECBB38BF}"/>
              </a:ext>
            </a:extLst>
          </p:cNvPr>
          <p:cNvSpPr txBox="1"/>
          <p:nvPr/>
        </p:nvSpPr>
        <p:spPr>
          <a:xfrm>
            <a:off x="838200" y="1690688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So far, window and in-flight referred to the same data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Fast retransmit &amp; fast recovery differentiate the two notions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B65598-4BAF-8647-8785-B236B8E8A228}"/>
              </a:ext>
            </a:extLst>
          </p:cNvPr>
          <p:cNvGrpSpPr/>
          <p:nvPr/>
        </p:nvGrpSpPr>
        <p:grpSpPr>
          <a:xfrm>
            <a:off x="1262033" y="4288317"/>
            <a:ext cx="4098976" cy="493632"/>
            <a:chOff x="2038352" y="4479756"/>
            <a:chExt cx="7478713" cy="636306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AFEDCA90-2546-BB4D-A1AF-809C87328D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18" name="Rectangle 1">
                <a:extLst>
                  <a:ext uri="{FF2B5EF4-FFF2-40B4-BE49-F238E27FC236}">
                    <a16:creationId xmlns:a16="http://schemas.microsoft.com/office/drawing/2014/main" id="{6DEF4E3B-0B3B-0649-93C3-1E2BDA731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D54AA17-2CA5-A64B-A32F-0A51C4624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0F942F9-D422-8A4B-A1A1-5BBC5909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DC1E150-9344-FE4B-80E5-A4F6C20E0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F9B829-6ECC-984E-83AB-AAF9D4919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8FD09D9-05D0-474B-BEEA-B3BA254AD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01B6607-C28A-A849-9181-D3BBB6302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62E6217-5BA2-FD44-BE56-EEA5F43F8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C39D8DF-1616-BD40-93C9-5656BC0AA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9F66B73-8C06-2D4A-8173-9073C9EF3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CE6918-C584-C342-A1BD-46615EF208C2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EAD086-9850-9140-8461-9EDE2B870E0C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AA594F-36ED-1049-8304-F1D36DC37322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6B1B1C-3382-CD4A-B01C-E5738AE8F8F4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A8F870-AD4F-3345-AFBC-43E65529070E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95F874-5DD5-654F-87CD-F83E9C84F053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609B25-FACB-994B-8309-2DA2ED909ECB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FC94F6-B525-8C44-828F-ADE983EFA393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9ADBDA-45AD-B04B-A2CB-1DF8FCD32C98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2FFA0B-DCE0-7B42-AD80-6C1C2A9F8953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529181C-F3A2-FF42-92A2-ACCB9D05B3A1}"/>
              </a:ext>
            </a:extLst>
          </p:cNvPr>
          <p:cNvGrpSpPr/>
          <p:nvPr/>
        </p:nvGrpSpPr>
        <p:grpSpPr>
          <a:xfrm>
            <a:off x="1043127" y="4888651"/>
            <a:ext cx="2271948" cy="1189758"/>
            <a:chOff x="2265162" y="5155302"/>
            <a:chExt cx="2065510" cy="114227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2F8308-4C5F-2242-B276-E38396B016BE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A4E3CAC-DC4E-6348-81CB-F518623B610A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DEEEFA-0F2C-D14A-BA67-73BC96BFDB88}"/>
              </a:ext>
            </a:extLst>
          </p:cNvPr>
          <p:cNvGrpSpPr/>
          <p:nvPr/>
        </p:nvGrpSpPr>
        <p:grpSpPr>
          <a:xfrm>
            <a:off x="3506723" y="4903060"/>
            <a:ext cx="2271948" cy="1140442"/>
            <a:chOff x="2265162" y="5155302"/>
            <a:chExt cx="2065510" cy="109492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D86D24-17B6-8047-854F-8DD007A7B7E5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727D221-F317-624C-89CA-13CC8913C833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D037712-7C05-644E-80F0-D27AF2D51978}"/>
              </a:ext>
            </a:extLst>
          </p:cNvPr>
          <p:cNvSpPr txBox="1"/>
          <p:nvPr/>
        </p:nvSpPr>
        <p:spPr>
          <a:xfrm>
            <a:off x="1851207" y="3035134"/>
            <a:ext cx="3835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C00000"/>
                </a:solidFill>
                <a:latin typeface="Helvetica" pitchFamily="2" charset="0"/>
              </a:rPr>
              <a:t>cwnd</a:t>
            </a:r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 = 6</a:t>
            </a:r>
            <a:endParaRPr lang="en-US" sz="3600" dirty="0">
              <a:latin typeface="Helvetica" pitchFamily="2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3C1486-2BC3-A540-A269-FE0D88D2FA80}"/>
              </a:ext>
            </a:extLst>
          </p:cNvPr>
          <p:cNvCxnSpPr>
            <a:cxnSpLocks/>
          </p:cNvCxnSpPr>
          <p:nvPr/>
        </p:nvCxnSpPr>
        <p:spPr>
          <a:xfrm>
            <a:off x="2466877" y="3845616"/>
            <a:ext cx="24806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2">
            <a:extLst>
              <a:ext uri="{FF2B5EF4-FFF2-40B4-BE49-F238E27FC236}">
                <a16:creationId xmlns:a16="http://schemas.microsoft.com/office/drawing/2014/main" id="{1AB4ACDB-A045-0F4E-9FB1-12C1ABFC286E}"/>
              </a:ext>
            </a:extLst>
          </p:cNvPr>
          <p:cNvGrpSpPr>
            <a:grpSpLocks/>
          </p:cNvGrpSpPr>
          <p:nvPr/>
        </p:nvGrpSpPr>
        <p:grpSpPr bwMode="auto">
          <a:xfrm>
            <a:off x="6554663" y="4288317"/>
            <a:ext cx="4098976" cy="493632"/>
            <a:chOff x="514350" y="4883611"/>
            <a:chExt cx="7479030" cy="635679"/>
          </a:xfrm>
        </p:grpSpPr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44E2B962-2F9C-6045-BFAB-09C22B99C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3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EA39427-BCFA-E042-9AB9-D1809F1A3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40" y="4887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1357221-2081-4E4F-9A7E-D025F5C8E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720" y="4883611"/>
              <a:ext cx="754379" cy="63417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AC6ABCB-8CB0-594D-86E9-329D6AE3C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0" y="488973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9B5AA6B-57D9-3C4D-898C-E58063D44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480" y="488592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30C7A29-E825-BB4F-A5E3-408B0E8AF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859" y="4883613"/>
              <a:ext cx="754379" cy="63567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BD23E11-FEFA-4640-A613-73EFF0CA9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240" y="488823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DC75187-10BF-1646-862E-A18325381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2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9A9084-2894-A649-96D8-163BF709D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1" y="4883612"/>
              <a:ext cx="754379" cy="63417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5E748D1-9B02-1045-8ECF-C07DAABDC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D20711B-4B95-B445-BE5D-3F0F60D1E900}"/>
              </a:ext>
            </a:extLst>
          </p:cNvPr>
          <p:cNvSpPr txBox="1"/>
          <p:nvPr/>
        </p:nvSpPr>
        <p:spPr>
          <a:xfrm>
            <a:off x="6666452" y="4351275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2979D7-8BC7-5548-B9C9-796DF135D583}"/>
              </a:ext>
            </a:extLst>
          </p:cNvPr>
          <p:cNvSpPr txBox="1"/>
          <p:nvPr/>
        </p:nvSpPr>
        <p:spPr>
          <a:xfrm>
            <a:off x="7040779" y="4357194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816C73-2568-1E47-A1CB-AF225886601B}"/>
              </a:ext>
            </a:extLst>
          </p:cNvPr>
          <p:cNvSpPr txBox="1"/>
          <p:nvPr/>
        </p:nvSpPr>
        <p:spPr>
          <a:xfrm>
            <a:off x="7432864" y="4364393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617005-AE1F-334E-82D9-39E9183E413B}"/>
              </a:ext>
            </a:extLst>
          </p:cNvPr>
          <p:cNvSpPr txBox="1"/>
          <p:nvPr/>
        </p:nvSpPr>
        <p:spPr>
          <a:xfrm>
            <a:off x="7818086" y="4354890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EE7389-451B-5949-8AC2-21FC6DCBED3E}"/>
              </a:ext>
            </a:extLst>
          </p:cNvPr>
          <p:cNvSpPr txBox="1"/>
          <p:nvPr/>
        </p:nvSpPr>
        <p:spPr>
          <a:xfrm>
            <a:off x="8265163" y="4358476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B8757D-5548-954D-A269-86B2AEF8342D}"/>
              </a:ext>
            </a:extLst>
          </p:cNvPr>
          <p:cNvSpPr txBox="1"/>
          <p:nvPr/>
        </p:nvSpPr>
        <p:spPr>
          <a:xfrm>
            <a:off x="8639490" y="4364394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261CD1-959E-1F4B-AE94-F00FC3BD76BD}"/>
              </a:ext>
            </a:extLst>
          </p:cNvPr>
          <p:cNvSpPr txBox="1"/>
          <p:nvPr/>
        </p:nvSpPr>
        <p:spPr>
          <a:xfrm>
            <a:off x="9071940" y="4371594"/>
            <a:ext cx="187379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21C5AB-AF32-8F49-BA47-FE054B8296A7}"/>
              </a:ext>
            </a:extLst>
          </p:cNvPr>
          <p:cNvSpPr txBox="1"/>
          <p:nvPr/>
        </p:nvSpPr>
        <p:spPr>
          <a:xfrm>
            <a:off x="9491953" y="4369009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A39E0C-DDE9-6642-AC5B-FA287BEC5090}"/>
              </a:ext>
            </a:extLst>
          </p:cNvPr>
          <p:cNvSpPr txBox="1"/>
          <p:nvPr/>
        </p:nvSpPr>
        <p:spPr>
          <a:xfrm>
            <a:off x="10334346" y="4363616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EA29ED-43FE-874B-9E90-CAC436BF4621}"/>
              </a:ext>
            </a:extLst>
          </p:cNvPr>
          <p:cNvSpPr txBox="1"/>
          <p:nvPr/>
        </p:nvSpPr>
        <p:spPr>
          <a:xfrm>
            <a:off x="9905897" y="4358185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F0C108-6ED7-0B45-A784-3DF1D12EE0E8}"/>
              </a:ext>
            </a:extLst>
          </p:cNvPr>
          <p:cNvSpPr txBox="1"/>
          <p:nvPr/>
        </p:nvSpPr>
        <p:spPr>
          <a:xfrm>
            <a:off x="7842756" y="3030929"/>
            <a:ext cx="255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inflight = 3</a:t>
            </a:r>
            <a:endParaRPr lang="en-US" sz="3600" dirty="0">
              <a:latin typeface="Helvetica" pitchFamily="2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1B12CED-F509-3C43-9FED-C8ECE0477D06}"/>
              </a:ext>
            </a:extLst>
          </p:cNvPr>
          <p:cNvCxnSpPr>
            <a:cxnSpLocks/>
          </p:cNvCxnSpPr>
          <p:nvPr/>
        </p:nvCxnSpPr>
        <p:spPr>
          <a:xfrm>
            <a:off x="7759507" y="3845616"/>
            <a:ext cx="24806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76B5711-9542-0E46-9419-0687C82E6174}"/>
              </a:ext>
            </a:extLst>
          </p:cNvPr>
          <p:cNvSpPr txBox="1"/>
          <p:nvPr/>
        </p:nvSpPr>
        <p:spPr>
          <a:xfrm>
            <a:off x="6406282" y="5136547"/>
            <a:ext cx="4530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Triple duplicate ACKs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 (assume subsequent 3 pieces of data were successfully received)</a:t>
            </a:r>
          </a:p>
        </p:txBody>
      </p:sp>
      <p:sp>
        <p:nvSpPr>
          <p:cNvPr id="100" name="Right Brace 99">
            <a:extLst>
              <a:ext uri="{FF2B5EF4-FFF2-40B4-BE49-F238E27FC236}">
                <a16:creationId xmlns:a16="http://schemas.microsoft.com/office/drawing/2014/main" id="{B1AA626E-5990-8B4D-B763-AFB3AAD2C2C8}"/>
              </a:ext>
            </a:extLst>
          </p:cNvPr>
          <p:cNvSpPr/>
          <p:nvPr/>
        </p:nvSpPr>
        <p:spPr>
          <a:xfrm rot="5400000">
            <a:off x="8703425" y="4448913"/>
            <a:ext cx="257130" cy="116261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2BC025B-0A4A-8E4A-88A4-41FE4DC7CCE0}"/>
              </a:ext>
            </a:extLst>
          </p:cNvPr>
          <p:cNvSpPr txBox="1"/>
          <p:nvPr/>
        </p:nvSpPr>
        <p:spPr>
          <a:xfrm>
            <a:off x="-31756" y="4278909"/>
            <a:ext cx="115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Sender’s view: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C269D1F-0BB6-ED40-9250-E50FA911ADE2}"/>
              </a:ext>
            </a:extLst>
          </p:cNvPr>
          <p:cNvSpPr txBox="1"/>
          <p:nvPr/>
        </p:nvSpPr>
        <p:spPr>
          <a:xfrm>
            <a:off x="0" y="6095699"/>
            <a:ext cx="6203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" pitchFamily="2" charset="0"/>
              </a:rPr>
              <a:t>cwnd</a:t>
            </a:r>
            <a:r>
              <a:rPr lang="en-US" sz="2000" dirty="0">
                <a:latin typeface="Helvetica" pitchFamily="2" charset="0"/>
              </a:rPr>
              <a:t> is the interval between the last cumulatively </a:t>
            </a:r>
            <a:r>
              <a:rPr lang="en-US" sz="2000" dirty="0" err="1">
                <a:latin typeface="Helvetica" pitchFamily="2" charset="0"/>
              </a:rPr>
              <a:t>ACK’ed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 err="1">
                <a:latin typeface="Helvetica" pitchFamily="2" charset="0"/>
              </a:rPr>
              <a:t>seq</a:t>
            </a:r>
            <a:r>
              <a:rPr lang="en-US" sz="2000" dirty="0">
                <a:latin typeface="Helvetica" pitchFamily="2" charset="0"/>
              </a:rPr>
              <a:t># and the last transmitted </a:t>
            </a:r>
            <a:r>
              <a:rPr lang="en-US" sz="2000" dirty="0" err="1">
                <a:latin typeface="Helvetica" pitchFamily="2" charset="0"/>
              </a:rPr>
              <a:t>seq</a:t>
            </a:r>
            <a:r>
              <a:rPr lang="en-US" sz="2000" dirty="0">
                <a:latin typeface="Helvetica" pitchFamily="2" charset="0"/>
              </a:rPr>
              <a:t>#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0B37F27-6A8F-6841-9AF4-FEE4680F9024}"/>
              </a:ext>
            </a:extLst>
          </p:cNvPr>
          <p:cNvSpPr txBox="1"/>
          <p:nvPr/>
        </p:nvSpPr>
        <p:spPr>
          <a:xfrm>
            <a:off x="6486833" y="6138692"/>
            <a:ext cx="4449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" pitchFamily="2" charset="0"/>
              </a:rPr>
              <a:t>inflight</a:t>
            </a:r>
            <a:r>
              <a:rPr lang="en-US" sz="2000" dirty="0">
                <a:latin typeface="Helvetica" pitchFamily="2" charset="0"/>
              </a:rPr>
              <a:t> is the data currently believed to be in flight.</a:t>
            </a:r>
          </a:p>
        </p:txBody>
      </p:sp>
    </p:spTree>
    <p:extLst>
      <p:ext uri="{BB962C8B-B14F-4D97-AF65-F5344CB8AC3E}">
        <p14:creationId xmlns:p14="http://schemas.microsoft.com/office/powerpoint/2010/main" val="301915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/>
      <p:bldP spid="40" grpId="0"/>
      <p:bldP spid="41" grpId="0"/>
      <p:bldP spid="42" grpId="0"/>
      <p:bldP spid="43" grpId="0"/>
      <p:bldP spid="43" grpId="1"/>
      <p:bldP spid="44" grpId="0"/>
      <p:bldP spid="44" grpId="1"/>
      <p:bldP spid="45" grpId="0"/>
      <p:bldP spid="45" grpId="1"/>
      <p:bldP spid="46" grpId="0"/>
      <p:bldP spid="47" grpId="0"/>
      <p:bldP spid="48" grpId="0"/>
      <p:bldP spid="65" grpId="0"/>
      <p:bldP spid="98" grpId="0"/>
      <p:bldP spid="100" grpId="0" animBg="1"/>
      <p:bldP spid="101" grpId="0"/>
      <p:bldP spid="104" grpId="0"/>
      <p:bldP spid="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E4-7340-A94B-9220-AE8FBC3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 </a:t>
            </a:r>
            <a:r>
              <a:rPr lang="en-US" dirty="0"/>
              <a:t>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644-E1B9-E14A-B3E8-5F5569C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16139"/>
          </a:xfrm>
        </p:spPr>
        <p:txBody>
          <a:bodyPr>
            <a:normAutofit/>
          </a:bodyPr>
          <a:lstStyle/>
          <a:p>
            <a:r>
              <a:rPr lang="en-US" dirty="0"/>
              <a:t>The fact that ACKs are coming means that data is getting delivered to the receiver, albeit with some loss.</a:t>
            </a:r>
          </a:p>
          <a:p>
            <a:r>
              <a:rPr lang="en-US" dirty="0"/>
              <a:t>Note: Before the dup ACKs arrive, we assume </a:t>
            </a:r>
            <a:r>
              <a:rPr lang="en-US" dirty="0">
                <a:latin typeface="Courier" pitchFamily="2" charset="0"/>
              </a:rPr>
              <a:t>inflight =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/>
          </a:p>
          <a:p>
            <a:endParaRPr lang="en-US" dirty="0"/>
          </a:p>
          <a:p>
            <a:r>
              <a:rPr lang="en-US" dirty="0"/>
              <a:t>TCP sender does two actions with fast retransmit</a:t>
            </a:r>
          </a:p>
        </p:txBody>
      </p:sp>
    </p:spTree>
    <p:extLst>
      <p:ext uri="{BB962C8B-B14F-4D97-AF65-F5344CB8AC3E}">
        <p14:creationId xmlns:p14="http://schemas.microsoft.com/office/powerpoint/2010/main" val="109660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E4-7340-A94B-9220-AE8FBC3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 </a:t>
            </a:r>
            <a:r>
              <a:rPr lang="en-US" dirty="0"/>
              <a:t>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644-E1B9-E14A-B3E8-5F5569C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16139"/>
          </a:xfrm>
        </p:spPr>
        <p:txBody>
          <a:bodyPr>
            <a:normAutofit/>
          </a:bodyPr>
          <a:lstStyle/>
          <a:p>
            <a:r>
              <a:rPr lang="en-US" dirty="0"/>
              <a:t>(1) Reduce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in-flight</a:t>
            </a:r>
            <a:r>
              <a:rPr lang="en-US" dirty="0"/>
              <a:t> gently</a:t>
            </a:r>
          </a:p>
          <a:p>
            <a:pPr lvl="1"/>
            <a:r>
              <a:rPr lang="en-US" dirty="0"/>
              <a:t>Don’t drop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all the way down to 1 MSS</a:t>
            </a:r>
          </a:p>
          <a:p>
            <a:endParaRPr lang="en-US" dirty="0"/>
          </a:p>
          <a:p>
            <a:r>
              <a:rPr lang="en-US" dirty="0"/>
              <a:t>Reduce the amount of in-flight data </a:t>
            </a:r>
            <a:r>
              <a:rPr lang="en-US" dirty="0">
                <a:solidFill>
                  <a:srgbClr val="C00000"/>
                </a:solidFill>
              </a:rPr>
              <a:t>multiplicatively</a:t>
            </a:r>
          </a:p>
          <a:p>
            <a:pPr lvl="1"/>
            <a:r>
              <a:rPr lang="en-US" dirty="0"/>
              <a:t>Set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inflight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  <a:sym typeface="Wingdings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inflight / 2</a:t>
            </a:r>
          </a:p>
          <a:p>
            <a:pPr lvl="1"/>
            <a:r>
              <a:rPr lang="en-US" dirty="0"/>
              <a:t>That is, set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 = (inflight / 2) + 3MSS</a:t>
            </a:r>
          </a:p>
          <a:p>
            <a:pPr lvl="1"/>
            <a:r>
              <a:rPr lang="en-US" dirty="0"/>
              <a:t>This step is called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multiplicative decrease</a:t>
            </a:r>
          </a:p>
          <a:p>
            <a:pPr lvl="1"/>
            <a:r>
              <a:rPr lang="en-US" dirty="0"/>
              <a:t>Algorithm also sets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/>
              <a:t> to </a:t>
            </a:r>
            <a:r>
              <a:rPr lang="en-US" dirty="0">
                <a:latin typeface="Courier" pitchFamily="2" charset="0"/>
              </a:rPr>
              <a:t>inflight / 2</a:t>
            </a:r>
          </a:p>
        </p:txBody>
      </p:sp>
    </p:spTree>
    <p:extLst>
      <p:ext uri="{BB962C8B-B14F-4D97-AF65-F5344CB8AC3E}">
        <p14:creationId xmlns:p14="http://schemas.microsoft.com/office/powerpoint/2010/main" val="247782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46B8-FE42-4945-81CB-828694AF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14937-687E-A84C-909A-A3CB0A676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Suppose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(before triple dup ACK) were both 8 MSS. </a:t>
            </a:r>
          </a:p>
          <a:p>
            <a:r>
              <a:rPr lang="en-US" dirty="0"/>
              <a:t>After triple dup ACK, reduce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to 4 MSS</a:t>
            </a:r>
          </a:p>
          <a:p>
            <a:r>
              <a:rPr lang="en-US" i="1" dirty="0"/>
              <a:t>Assume</a:t>
            </a:r>
            <a:r>
              <a:rPr lang="en-US" dirty="0"/>
              <a:t> 3 of those 8 MSS no longer in flight; set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= 7 MSS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35BAA9-4EFF-1749-AC4C-B418DEAF44F5}"/>
              </a:ext>
            </a:extLst>
          </p:cNvPr>
          <p:cNvGrpSpPr/>
          <p:nvPr/>
        </p:nvGrpSpPr>
        <p:grpSpPr>
          <a:xfrm>
            <a:off x="1293677" y="5666764"/>
            <a:ext cx="2271948" cy="1182433"/>
            <a:chOff x="1619362" y="5155302"/>
            <a:chExt cx="2065510" cy="11352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6B13D0-209B-6149-92A7-FB5C609D3521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B02CB64-071F-EE46-B920-30DB047CB78E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7CDB7AD-0863-8346-ADDB-59180FED6868}"/>
              </a:ext>
            </a:extLst>
          </p:cNvPr>
          <p:cNvSpPr txBox="1"/>
          <p:nvPr/>
        </p:nvSpPr>
        <p:spPr>
          <a:xfrm>
            <a:off x="3341844" y="4116067"/>
            <a:ext cx="4105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cwnd</a:t>
            </a:r>
            <a:r>
              <a:rPr lang="en-US" sz="2400" dirty="0">
                <a:latin typeface="Courier" pitchFamily="2" charset="0"/>
              </a:rPr>
              <a:t> = inflight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E79FFB-596A-CD4A-84A1-102396784F0A}"/>
              </a:ext>
            </a:extLst>
          </p:cNvPr>
          <p:cNvCxnSpPr>
            <a:cxnSpLocks/>
          </p:cNvCxnSpPr>
          <p:nvPr/>
        </p:nvCxnSpPr>
        <p:spPr>
          <a:xfrm>
            <a:off x="3427772" y="4645938"/>
            <a:ext cx="332364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5C372B4-EC63-3148-9F29-2E7F5E4725FF}"/>
              </a:ext>
            </a:extLst>
          </p:cNvPr>
          <p:cNvSpPr txBox="1"/>
          <p:nvPr/>
        </p:nvSpPr>
        <p:spPr>
          <a:xfrm>
            <a:off x="7857733" y="5866567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98CEA4A-CC70-3A4E-9D23-DEF125A7C834}"/>
              </a:ext>
            </a:extLst>
          </p:cNvPr>
          <p:cNvGrpSpPr/>
          <p:nvPr/>
        </p:nvGrpSpPr>
        <p:grpSpPr>
          <a:xfrm>
            <a:off x="2222928" y="5066429"/>
            <a:ext cx="7422621" cy="504868"/>
            <a:chOff x="2222928" y="5066429"/>
            <a:chExt cx="7422621" cy="50486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078E7B-1397-0540-B3AB-262F96CCBFF3}"/>
                </a:ext>
              </a:extLst>
            </p:cNvPr>
            <p:cNvGrpSpPr/>
            <p:nvPr/>
          </p:nvGrpSpPr>
          <p:grpSpPr>
            <a:xfrm>
              <a:off x="2222928" y="5066429"/>
              <a:ext cx="4098976" cy="493632"/>
              <a:chOff x="2038352" y="4479756"/>
              <a:chExt cx="7478713" cy="636306"/>
            </a:xfrm>
          </p:grpSpPr>
          <p:grpSp>
            <p:nvGrpSpPr>
              <p:cNvPr id="28" name="Group 2">
                <a:extLst>
                  <a:ext uri="{FF2B5EF4-FFF2-40B4-BE49-F238E27FC236}">
                    <a16:creationId xmlns:a16="http://schemas.microsoft.com/office/drawing/2014/main" id="{6A5DE898-B5EC-B143-BC39-8011A6BB8B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39" name="Rectangle 1">
                  <a:extLst>
                    <a:ext uri="{FF2B5EF4-FFF2-40B4-BE49-F238E27FC236}">
                      <a16:creationId xmlns:a16="http://schemas.microsoft.com/office/drawing/2014/main" id="{4E75EA9A-E01A-6448-9512-059C09E02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75F7ACC-9E80-EE4A-821A-1B3D12654C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2D3AE4A-EC12-A84F-BA38-C74D003F4A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80B016A-C90C-374D-B57F-6EB4FECA56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226B6F2-259F-0E41-9AA9-A9445B3047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4266F81-D9D8-114E-A25A-2DEFDB1482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B9D2B48-2807-D54B-82C9-939FD1607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76BC657-7F86-4847-8BC3-D415B85D38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A2016A0-B9C3-644D-8397-6BA212128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93B3DDC-F8DF-AF4D-8D25-5157F8273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4291EB-3BE5-0F40-816D-3E7839240CD4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8C300E-7314-9149-B6A9-58C29277E68C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9B1016-ED94-BC46-8650-39D2695C857F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240759-3F50-F745-8B71-DEAA7A266C5F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4434A24-214D-0846-90B6-C7944D0CF543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813B94-FC1F-904D-B51C-B8934A606EBF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3D70CF-9AE9-7548-B9D8-A0161B28421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85C2C9C-B1AA-734F-AE6A-3423E7FF3E19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0AC30D7-862E-7A43-B799-5FACAEEDE37C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1EFCB2-2F25-4E47-BB56-DC3FBF679608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6F7643-A628-3B44-8653-32F6CFE65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970" y="5080623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1AB600-D225-204A-9CF0-4D725DF28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1417" y="507766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ACD218-3E6A-FB40-B9EC-7ACC5B8A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865" y="5082417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9D4438-024D-2A4E-AF4E-107E0A00F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8312" y="5079459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602CE8-4907-2E41-8F41-011D41B8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1759" y="5077667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C6CB50-E81E-A047-9CE2-6F1193D19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5207" y="508125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B3C12D-1B49-6343-A5F7-814EA87AA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8654" y="5078293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C6C1B4-58B4-9643-88A8-F720935FF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2102" y="5077666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AD685D-7FF4-A845-8F88-C1C5FD53BBB5}"/>
                </a:ext>
              </a:extLst>
            </p:cNvPr>
            <p:cNvSpPr txBox="1"/>
            <p:nvPr/>
          </p:nvSpPr>
          <p:spPr>
            <a:xfrm>
              <a:off x="7627347" y="5129387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13869-0437-E84B-8771-F2F247A0D787}"/>
                </a:ext>
              </a:extLst>
            </p:cNvPr>
            <p:cNvSpPr txBox="1"/>
            <p:nvPr/>
          </p:nvSpPr>
          <p:spPr>
            <a:xfrm>
              <a:off x="6424774" y="5153741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D34F9E-D400-9E4E-9715-94AC3372D5D5}"/>
                </a:ext>
              </a:extLst>
            </p:cNvPr>
            <p:cNvSpPr txBox="1"/>
            <p:nvPr/>
          </p:nvSpPr>
          <p:spPr>
            <a:xfrm>
              <a:off x="6809996" y="5144238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CE03B2-141A-AA4E-AC56-C56015B385FC}"/>
                </a:ext>
              </a:extLst>
            </p:cNvPr>
            <p:cNvSpPr txBox="1"/>
            <p:nvPr/>
          </p:nvSpPr>
          <p:spPr>
            <a:xfrm>
              <a:off x="7257073" y="5147824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702F83-8856-0841-8254-718D7F028EDC}"/>
                </a:ext>
              </a:extLst>
            </p:cNvPr>
            <p:cNvSpPr txBox="1"/>
            <p:nvPr/>
          </p:nvSpPr>
          <p:spPr>
            <a:xfrm>
              <a:off x="8063850" y="5160942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4DA3F7-532D-E841-9385-AC42998F5233}"/>
                </a:ext>
              </a:extLst>
            </p:cNvPr>
            <p:cNvSpPr txBox="1"/>
            <p:nvPr/>
          </p:nvSpPr>
          <p:spPr>
            <a:xfrm>
              <a:off x="8483863" y="515835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B29A69-9F6C-EC43-B0C5-308E8894956D}"/>
                </a:ext>
              </a:extLst>
            </p:cNvPr>
            <p:cNvSpPr txBox="1"/>
            <p:nvPr/>
          </p:nvSpPr>
          <p:spPr>
            <a:xfrm>
              <a:off x="9326256" y="5152964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6226E6-18D0-2A44-8ACB-A619B0018912}"/>
                </a:ext>
              </a:extLst>
            </p:cNvPr>
            <p:cNvSpPr txBox="1"/>
            <p:nvPr/>
          </p:nvSpPr>
          <p:spPr>
            <a:xfrm>
              <a:off x="8897807" y="514753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49" name="Right Brace 48">
            <a:extLst>
              <a:ext uri="{FF2B5EF4-FFF2-40B4-BE49-F238E27FC236}">
                <a16:creationId xmlns:a16="http://schemas.microsoft.com/office/drawing/2014/main" id="{B3283E32-02E1-7C4F-8FF8-524FC3C1EC23}"/>
              </a:ext>
            </a:extLst>
          </p:cNvPr>
          <p:cNvSpPr/>
          <p:nvPr/>
        </p:nvSpPr>
        <p:spPr>
          <a:xfrm rot="5400000">
            <a:off x="4320143" y="5345860"/>
            <a:ext cx="387457" cy="108488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CCFBFA-7693-444A-A98B-8778C47A0BC3}"/>
              </a:ext>
            </a:extLst>
          </p:cNvPr>
          <p:cNvSpPr txBox="1"/>
          <p:nvPr/>
        </p:nvSpPr>
        <p:spPr>
          <a:xfrm>
            <a:off x="3992834" y="6129837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963140-EC67-D143-AAED-38D3DB2F3819}"/>
              </a:ext>
            </a:extLst>
          </p:cNvPr>
          <p:cNvSpPr txBox="1"/>
          <p:nvPr/>
        </p:nvSpPr>
        <p:spPr>
          <a:xfrm>
            <a:off x="8689980" y="3919074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4</a:t>
            </a:r>
          </a:p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7</a:t>
            </a:r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F0450E49-7291-344F-843A-DDD56662F15A}"/>
              </a:ext>
            </a:extLst>
          </p:cNvPr>
          <p:cNvSpPr/>
          <p:nvPr/>
        </p:nvSpPr>
        <p:spPr>
          <a:xfrm>
            <a:off x="7257073" y="4126823"/>
            <a:ext cx="1202573" cy="415498"/>
          </a:xfrm>
          <a:prstGeom prst="rightArrow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4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9" grpId="0" animBg="1"/>
      <p:bldP spid="50" grpId="0"/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Transport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834888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49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777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905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33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2456669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2456669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2483276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851957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3019367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694000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E4-7340-A94B-9220-AE8FBC3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 </a:t>
            </a:r>
            <a:r>
              <a:rPr lang="en-US" dirty="0"/>
              <a:t>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644-E1B9-E14A-B3E8-5F5569C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18003" cy="4872355"/>
          </a:xfrm>
        </p:spPr>
        <p:txBody>
          <a:bodyPr>
            <a:normAutofit/>
          </a:bodyPr>
          <a:lstStyle/>
          <a:p>
            <a:r>
              <a:rPr lang="en-US" dirty="0"/>
              <a:t>(2) The seq# from dup ACKs is </a:t>
            </a:r>
            <a:r>
              <a:rPr lang="en-US" dirty="0">
                <a:solidFill>
                  <a:srgbClr val="C00000"/>
                </a:solidFill>
              </a:rPr>
              <a:t>immediately retransmitted</a:t>
            </a:r>
          </a:p>
          <a:p>
            <a:pPr lvl="1"/>
            <a:endParaRPr lang="en-US" dirty="0"/>
          </a:p>
          <a:p>
            <a:r>
              <a:rPr lang="en-US" dirty="0"/>
              <a:t>That is, </a:t>
            </a:r>
            <a:r>
              <a:rPr lang="en-US" dirty="0">
                <a:solidFill>
                  <a:srgbClr val="C00000"/>
                </a:solidFill>
              </a:rPr>
              <a:t>don’t wait for an RTO</a:t>
            </a:r>
            <a:r>
              <a:rPr lang="en-US" dirty="0"/>
              <a:t> if there is sufficiently strong evidence that a packet was lost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9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C2C1-BB0C-594C-A084-D52D0DC0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770E-3E41-9549-A7EC-5469AB1C8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1880" cy="4351338"/>
          </a:xfrm>
        </p:spPr>
        <p:txBody>
          <a:bodyPr/>
          <a:lstStyle/>
          <a:p>
            <a:r>
              <a:rPr lang="en-US" dirty="0"/>
              <a:t>Sender keeps the reduced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until a </a:t>
            </a:r>
            <a:r>
              <a:rPr lang="en-US" dirty="0">
                <a:solidFill>
                  <a:srgbClr val="C00000"/>
                </a:solidFill>
              </a:rPr>
              <a:t>new ACK </a:t>
            </a:r>
            <a:r>
              <a:rPr lang="en-US" dirty="0"/>
              <a:t>arrives</a:t>
            </a:r>
          </a:p>
          <a:p>
            <a:pPr lvl="1"/>
            <a:r>
              <a:rPr lang="en-US" dirty="0"/>
              <a:t>New ACK: an ACK for the </a:t>
            </a:r>
            <a:r>
              <a:rPr lang="en-US" dirty="0" err="1"/>
              <a:t>seq</a:t>
            </a:r>
            <a:r>
              <a:rPr lang="en-US" dirty="0"/>
              <a:t># that was just retransmitted</a:t>
            </a:r>
          </a:p>
          <a:p>
            <a:pPr lvl="1"/>
            <a:r>
              <a:rPr lang="en-US" dirty="0"/>
              <a:t>May also include the (three or more) pieces of data that were subsequently delivered to generate the duplicate ACKs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Conserve packets in flight:</a:t>
            </a:r>
            <a:r>
              <a:rPr lang="en-US" dirty="0"/>
              <a:t> transmit </a:t>
            </a:r>
            <a:r>
              <a:rPr lang="en-US" i="1" dirty="0"/>
              <a:t>some </a:t>
            </a:r>
            <a:r>
              <a:rPr lang="en-US" dirty="0"/>
              <a:t>data over lossy periods (rather than no data, which would happen if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:=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2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8003" cy="4351338"/>
          </a:xfrm>
        </p:spPr>
        <p:txBody>
          <a:bodyPr/>
          <a:lstStyle/>
          <a:p>
            <a:r>
              <a:rPr lang="en-US" dirty="0"/>
              <a:t>Keep incrementing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 for each dup 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1A5269-B3C5-0D46-A474-F3064C8BBA0B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A8F2C0-A9C6-F744-A0A3-7D2132CC8B0D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AFDFFB-DD78-D04E-9F23-94AED4DBB73F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2525456" y="3639275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6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809B063-A206-6643-8A7A-BC74822F13D4}"/>
              </a:ext>
            </a:extLst>
          </p:cNvPr>
          <p:cNvGrpSpPr/>
          <p:nvPr/>
        </p:nvGrpSpPr>
        <p:grpSpPr>
          <a:xfrm>
            <a:off x="1262033" y="4647417"/>
            <a:ext cx="7422621" cy="1531025"/>
            <a:chOff x="1262033" y="4647417"/>
            <a:chExt cx="7422621" cy="1531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B6474F8-0302-284D-AEF0-779F3FEA36BF}"/>
                </a:ext>
              </a:extLst>
            </p:cNvPr>
            <p:cNvCxnSpPr>
              <a:cxnSpLocks/>
            </p:cNvCxnSpPr>
            <p:nvPr/>
          </p:nvCxnSpPr>
          <p:spPr>
            <a:xfrm>
              <a:off x="2466877" y="4647417"/>
              <a:ext cx="248068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26ADE9-E5D1-AE4D-8CB0-420829676E14}"/>
                </a:ext>
              </a:extLst>
            </p:cNvPr>
            <p:cNvSpPr txBox="1"/>
            <p:nvPr/>
          </p:nvSpPr>
          <p:spPr>
            <a:xfrm>
              <a:off x="6896838" y="586804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359248" y="5347339"/>
            <a:ext cx="387457" cy="108488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66B48A-DD94-6943-B14F-1498A827EE29}"/>
              </a:ext>
            </a:extLst>
          </p:cNvPr>
          <p:cNvSpPr txBox="1"/>
          <p:nvPr/>
        </p:nvSpPr>
        <p:spPr>
          <a:xfrm>
            <a:off x="3031939" y="6131316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</p:spTree>
    <p:extLst>
      <p:ext uri="{BB962C8B-B14F-4D97-AF65-F5344CB8AC3E}">
        <p14:creationId xmlns:p14="http://schemas.microsoft.com/office/powerpoint/2010/main" val="231162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1" grpId="0" animBg="1"/>
      <p:bldP spid="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incrementing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 for each dup 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1A5269-B3C5-0D46-A474-F3064C8BBA0B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A8F2C0-A9C6-F744-A0A3-7D2132CC8B0D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AFDFFB-DD78-D04E-9F23-94AED4DBB73F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2525456" y="3639275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7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BC3156-923F-BB44-AA84-F907FC799D9A}"/>
              </a:ext>
            </a:extLst>
          </p:cNvPr>
          <p:cNvGrpSpPr/>
          <p:nvPr/>
        </p:nvGrpSpPr>
        <p:grpSpPr>
          <a:xfrm>
            <a:off x="1262033" y="4647417"/>
            <a:ext cx="7422621" cy="925359"/>
            <a:chOff x="1262033" y="4647417"/>
            <a:chExt cx="7422621" cy="9253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B6474F8-0302-284D-AEF0-779F3FEA36BF}"/>
                </a:ext>
              </a:extLst>
            </p:cNvPr>
            <p:cNvCxnSpPr>
              <a:cxnSpLocks/>
            </p:cNvCxnSpPr>
            <p:nvPr/>
          </p:nvCxnSpPr>
          <p:spPr>
            <a:xfrm>
              <a:off x="2466877" y="4647417"/>
              <a:ext cx="291019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578810" y="5128205"/>
            <a:ext cx="387030" cy="1523578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6146F5-5565-FA4A-A0BD-DD44F9337675}"/>
              </a:ext>
            </a:extLst>
          </p:cNvPr>
          <p:cNvSpPr txBox="1"/>
          <p:nvPr/>
        </p:nvSpPr>
        <p:spPr>
          <a:xfrm>
            <a:off x="3031939" y="6131316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</p:spTree>
    <p:extLst>
      <p:ext uri="{BB962C8B-B14F-4D97-AF65-F5344CB8AC3E}">
        <p14:creationId xmlns:p14="http://schemas.microsoft.com/office/powerpoint/2010/main" val="1091939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Keep incrementing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 for each dup 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1A5269-B3C5-0D46-A474-F3064C8BBA0B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A8F2C0-A9C6-F744-A0A3-7D2132CC8B0D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AFDFFB-DD78-D04E-9F23-94AED4DBB73F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2525456" y="3639275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8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6474F8-0302-284D-AEF0-779F3FEA36BF}"/>
              </a:ext>
            </a:extLst>
          </p:cNvPr>
          <p:cNvCxnSpPr>
            <a:cxnSpLocks/>
          </p:cNvCxnSpPr>
          <p:nvPr/>
        </p:nvCxnSpPr>
        <p:spPr>
          <a:xfrm>
            <a:off x="2466877" y="4647417"/>
            <a:ext cx="338222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2FB1B9-A3EA-9641-B893-C71F6CAA08D0}"/>
              </a:ext>
            </a:extLst>
          </p:cNvPr>
          <p:cNvGrpSpPr/>
          <p:nvPr/>
        </p:nvGrpSpPr>
        <p:grpSpPr>
          <a:xfrm>
            <a:off x="1262033" y="5067908"/>
            <a:ext cx="7422621" cy="504868"/>
            <a:chOff x="1262033" y="5067908"/>
            <a:chExt cx="7422621" cy="5048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890E290-ADF2-1745-965F-747E312E1570}"/>
              </a:ext>
            </a:extLst>
          </p:cNvPr>
          <p:cNvSpPr txBox="1"/>
          <p:nvPr/>
        </p:nvSpPr>
        <p:spPr>
          <a:xfrm>
            <a:off x="3031939" y="6131316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784948" y="4920896"/>
            <a:ext cx="388200" cy="193702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23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Eventually a </a:t>
            </a:r>
            <a:r>
              <a:rPr lang="en-US" dirty="0">
                <a:solidFill>
                  <a:srgbClr val="C00000"/>
                </a:solidFill>
              </a:rPr>
              <a:t>new ACK </a:t>
            </a:r>
            <a:r>
              <a:rPr lang="en-US" dirty="0"/>
              <a:t>arrives, acknowledging the retransmitted data and all data in between</a:t>
            </a:r>
          </a:p>
          <a:p>
            <a:r>
              <a:rPr lang="en-US" dirty="0"/>
              <a:t>Deflate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to half of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before fast retransmit.</a:t>
            </a:r>
          </a:p>
          <a:p>
            <a:pPr lvl="1"/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are aligned and equal once again</a:t>
            </a:r>
          </a:p>
          <a:p>
            <a:r>
              <a:rPr lang="en-US" dirty="0"/>
              <a:t>Perform </a:t>
            </a:r>
            <a:r>
              <a:rPr lang="en-US" dirty="0">
                <a:solidFill>
                  <a:srgbClr val="C00000"/>
                </a:solidFill>
              </a:rPr>
              <a:t>additive increase </a:t>
            </a:r>
            <a:r>
              <a:rPr lang="en-US" dirty="0"/>
              <a:t>from this point!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4865705" y="4175399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3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6474F8-0302-284D-AEF0-779F3FEA36BF}"/>
              </a:ext>
            </a:extLst>
          </p:cNvPr>
          <p:cNvCxnSpPr>
            <a:cxnSpLocks/>
          </p:cNvCxnSpPr>
          <p:nvPr/>
        </p:nvCxnSpPr>
        <p:spPr>
          <a:xfrm>
            <a:off x="4961983" y="5081368"/>
            <a:ext cx="133419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08F807-9456-084A-ADFB-277DA0C0543F}"/>
              </a:ext>
            </a:extLst>
          </p:cNvPr>
          <p:cNvGrpSpPr/>
          <p:nvPr/>
        </p:nvGrpSpPr>
        <p:grpSpPr>
          <a:xfrm>
            <a:off x="1262033" y="5207391"/>
            <a:ext cx="7422621" cy="504868"/>
            <a:chOff x="1262033" y="5067908"/>
            <a:chExt cx="7422621" cy="5048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890E290-ADF2-1745-965F-747E312E1570}"/>
              </a:ext>
            </a:extLst>
          </p:cNvPr>
          <p:cNvSpPr txBox="1"/>
          <p:nvPr/>
        </p:nvSpPr>
        <p:spPr>
          <a:xfrm>
            <a:off x="2657768" y="6338719"/>
            <a:ext cx="4415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New ACK </a:t>
            </a:r>
            <a:r>
              <a:rPr lang="en-US" sz="2000" dirty="0">
                <a:latin typeface="Helvetica" pitchFamily="2" charset="0"/>
              </a:rPr>
              <a:t>acknowledged this data</a:t>
            </a: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504910" y="4784222"/>
            <a:ext cx="404615" cy="248068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F41897E-B5E8-D44C-B1CD-08A7F0A7B8F1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096863-141F-A243-9A6B-F4D264098A80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0B78F55-DF7D-8941-8469-108A60EAE076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544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0" grpId="0"/>
      <p:bldP spid="6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CCBD-4A27-6442-BB71-ED866F19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Increase/Multiplicative Decrease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5BDA53-813F-104B-A560-A6F549B88A04}"/>
              </a:ext>
            </a:extLst>
          </p:cNvPr>
          <p:cNvCxnSpPr>
            <a:cxnSpLocks/>
          </p:cNvCxnSpPr>
          <p:nvPr/>
        </p:nvCxnSpPr>
        <p:spPr>
          <a:xfrm flipV="1">
            <a:off x="2128838" y="2494546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50E337-9895-C24A-B030-44E2397F065B}"/>
              </a:ext>
            </a:extLst>
          </p:cNvPr>
          <p:cNvCxnSpPr>
            <a:cxnSpLocks/>
          </p:cNvCxnSpPr>
          <p:nvPr/>
        </p:nvCxnSpPr>
        <p:spPr>
          <a:xfrm>
            <a:off x="2114550" y="6195013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7A096A-5950-6A43-B398-EAE439E4A559}"/>
              </a:ext>
            </a:extLst>
          </p:cNvPr>
          <p:cNvCxnSpPr>
            <a:cxnSpLocks/>
          </p:cNvCxnSpPr>
          <p:nvPr/>
        </p:nvCxnSpPr>
        <p:spPr>
          <a:xfrm>
            <a:off x="2128838" y="6023560"/>
            <a:ext cx="8916118" cy="7473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C7268E-0D2C-5F40-A0B9-0390C2839CC8}"/>
              </a:ext>
            </a:extLst>
          </p:cNvPr>
          <p:cNvSpPr txBox="1"/>
          <p:nvPr/>
        </p:nvSpPr>
        <p:spPr>
          <a:xfrm>
            <a:off x="952501" y="57996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AE71D-EF1C-0244-9B29-BD0E22F18B85}"/>
              </a:ext>
            </a:extLst>
          </p:cNvPr>
          <p:cNvSpPr txBox="1"/>
          <p:nvPr/>
        </p:nvSpPr>
        <p:spPr>
          <a:xfrm>
            <a:off x="5155406" y="6337893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75D69-B5C0-594E-9FDE-EAB99EEE1F57}"/>
              </a:ext>
            </a:extLst>
          </p:cNvPr>
          <p:cNvSpPr txBox="1"/>
          <p:nvPr/>
        </p:nvSpPr>
        <p:spPr>
          <a:xfrm>
            <a:off x="2688867" y="2412367"/>
            <a:ext cx="263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Triple duplicate ACK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7B465-255D-3E42-9E87-CFB385FCA515}"/>
              </a:ext>
            </a:extLst>
          </p:cNvPr>
          <p:cNvCxnSpPr>
            <a:cxnSpLocks/>
          </p:cNvCxnSpPr>
          <p:nvPr/>
        </p:nvCxnSpPr>
        <p:spPr>
          <a:xfrm>
            <a:off x="3686176" y="2917034"/>
            <a:ext cx="2298907" cy="710563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EF7CF7-B5F9-FD4A-8452-A1DDC047A5B1}"/>
              </a:ext>
            </a:extLst>
          </p:cNvPr>
          <p:cNvSpPr txBox="1"/>
          <p:nvPr/>
        </p:nvSpPr>
        <p:spPr>
          <a:xfrm rot="19039414">
            <a:off x="2386525" y="5043043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843EBA-5E70-D944-8095-8A62E1491213}"/>
              </a:ext>
            </a:extLst>
          </p:cNvPr>
          <p:cNvSpPr txBox="1"/>
          <p:nvPr/>
        </p:nvSpPr>
        <p:spPr>
          <a:xfrm>
            <a:off x="99630" y="4250747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In-flight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30E70-EBBC-6340-9E2A-9CB9BB86905D}"/>
              </a:ext>
            </a:extLst>
          </p:cNvPr>
          <p:cNvSpPr txBox="1"/>
          <p:nvPr/>
        </p:nvSpPr>
        <p:spPr>
          <a:xfrm>
            <a:off x="815766" y="1362984"/>
            <a:ext cx="5169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Say </a:t>
            </a:r>
            <a:r>
              <a:rPr lang="en-US" sz="2400" dirty="0">
                <a:latin typeface="Courier" pitchFamily="2" charset="0"/>
              </a:rPr>
              <a:t>MSS </a:t>
            </a:r>
            <a:r>
              <a:rPr lang="en-US" sz="2400" dirty="0">
                <a:latin typeface="Helvetica" pitchFamily="2" charset="0"/>
              </a:rPr>
              <a:t>= 1 </a:t>
            </a:r>
            <a:r>
              <a:rPr lang="en-US" sz="2400" dirty="0" err="1">
                <a:latin typeface="Helvetica" pitchFamily="2" charset="0"/>
              </a:rPr>
              <a:t>KByte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Default </a:t>
            </a:r>
            <a:r>
              <a:rPr lang="en-US" sz="2400" dirty="0" err="1">
                <a:latin typeface="Courier" pitchFamily="2" charset="0"/>
              </a:rPr>
              <a:t>ssthresh</a:t>
            </a:r>
            <a:r>
              <a:rPr lang="en-US" sz="2400" dirty="0">
                <a:latin typeface="Helvetica" pitchFamily="2" charset="0"/>
              </a:rPr>
              <a:t> = 64KB = 64 </a:t>
            </a:r>
            <a:r>
              <a:rPr lang="en-US" sz="2400" dirty="0">
                <a:latin typeface="Courier" pitchFamily="2" charset="0"/>
              </a:rPr>
              <a:t>MSS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1585EA-780F-4841-BFB5-26B61835901A}"/>
              </a:ext>
            </a:extLst>
          </p:cNvPr>
          <p:cNvCxnSpPr>
            <a:cxnSpLocks/>
          </p:cNvCxnSpPr>
          <p:nvPr/>
        </p:nvCxnSpPr>
        <p:spPr>
          <a:xfrm>
            <a:off x="3208149" y="4493200"/>
            <a:ext cx="1410346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CF874D-8930-B844-8000-D9C05DFEB860}"/>
              </a:ext>
            </a:extLst>
          </p:cNvPr>
          <p:cNvSpPr txBox="1"/>
          <p:nvPr/>
        </p:nvSpPr>
        <p:spPr>
          <a:xfrm>
            <a:off x="2170362" y="3491230"/>
            <a:ext cx="268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Switch to additive increase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=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latin typeface="Helvetica" pitchFamily="2" charset="0"/>
              </a:rPr>
              <a:t>64K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66B1CBB-C7DC-D94A-BEBE-C0026247675C}"/>
              </a:ext>
            </a:extLst>
          </p:cNvPr>
          <p:cNvSpPr/>
          <p:nvPr/>
        </p:nvSpPr>
        <p:spPr>
          <a:xfrm>
            <a:off x="2130342" y="4510492"/>
            <a:ext cx="1885929" cy="1491916"/>
          </a:xfrm>
          <a:custGeom>
            <a:avLst/>
            <a:gdLst>
              <a:gd name="connsiteX0" fmla="*/ 0 w 2550695"/>
              <a:gd name="connsiteY0" fmla="*/ 1491916 h 1491916"/>
              <a:gd name="connsiteX1" fmla="*/ 1540042 w 2550695"/>
              <a:gd name="connsiteY1" fmla="*/ 1058779 h 1491916"/>
              <a:gd name="connsiteX2" fmla="*/ 2550695 w 2550695"/>
              <a:gd name="connsiteY2" fmla="*/ 0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695" h="1491916">
                <a:moveTo>
                  <a:pt x="0" y="1491916"/>
                </a:moveTo>
                <a:cubicBezTo>
                  <a:pt x="557463" y="1399674"/>
                  <a:pt x="1114926" y="1307432"/>
                  <a:pt x="1540042" y="1058779"/>
                </a:cubicBezTo>
                <a:cubicBezTo>
                  <a:pt x="1965158" y="810126"/>
                  <a:pt x="2257926" y="405063"/>
                  <a:pt x="255069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A5412-2E53-E446-90D8-7588BCFCD2CE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4016271" y="3724430"/>
            <a:ext cx="2172724" cy="78606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3FF5F1-7987-5443-A0DB-5380DF48F928}"/>
              </a:ext>
            </a:extLst>
          </p:cNvPr>
          <p:cNvSpPr txBox="1"/>
          <p:nvPr/>
        </p:nvSpPr>
        <p:spPr>
          <a:xfrm>
            <a:off x="5985083" y="3011891"/>
            <a:ext cx="2712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Perceived 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80K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FCF71F-D88C-9C4D-8F96-81086269A105}"/>
              </a:ext>
            </a:extLst>
          </p:cNvPr>
          <p:cNvCxnSpPr>
            <a:cxnSpLocks/>
          </p:cNvCxnSpPr>
          <p:nvPr/>
        </p:nvCxnSpPr>
        <p:spPr>
          <a:xfrm>
            <a:off x="6188995" y="3716409"/>
            <a:ext cx="63624" cy="14377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F1F38C-C11F-E54A-A8CF-85D4EEF1C8A0}"/>
              </a:ext>
            </a:extLst>
          </p:cNvPr>
          <p:cNvCxnSpPr>
            <a:cxnSpLocks/>
          </p:cNvCxnSpPr>
          <p:nvPr/>
        </p:nvCxnSpPr>
        <p:spPr>
          <a:xfrm>
            <a:off x="4157099" y="5154158"/>
            <a:ext cx="263921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E4F36E-2470-A24C-BC49-8FF881768E42}"/>
              </a:ext>
            </a:extLst>
          </p:cNvPr>
          <p:cNvSpPr txBox="1"/>
          <p:nvPr/>
        </p:nvSpPr>
        <p:spPr>
          <a:xfrm>
            <a:off x="3564610" y="5219270"/>
            <a:ext cx="227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 Set </a:t>
            </a:r>
            <a:r>
              <a:rPr lang="en-US" dirty="0">
                <a:latin typeface="Courier" pitchFamily="2" charset="0"/>
              </a:rPr>
              <a:t>inflight =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 = 40K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0EDB4D-E8DD-6546-90CD-1E916EF6553C}"/>
              </a:ext>
            </a:extLst>
          </p:cNvPr>
          <p:cNvCxnSpPr>
            <a:cxnSpLocks/>
          </p:cNvCxnSpPr>
          <p:nvPr/>
        </p:nvCxnSpPr>
        <p:spPr>
          <a:xfrm flipV="1">
            <a:off x="7089047" y="4297307"/>
            <a:ext cx="2011239" cy="8602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E9BF1C-4FFB-DA4D-9817-B7BCA6AE55D3}"/>
              </a:ext>
            </a:extLst>
          </p:cNvPr>
          <p:cNvSpPr txBox="1"/>
          <p:nvPr/>
        </p:nvSpPr>
        <p:spPr>
          <a:xfrm rot="20417118">
            <a:off x="4659681" y="4120657"/>
            <a:ext cx="1206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5AFC6-1B66-FC42-AA7E-F9F798B022EA}"/>
              </a:ext>
            </a:extLst>
          </p:cNvPr>
          <p:cNvSpPr txBox="1"/>
          <p:nvPr/>
        </p:nvSpPr>
        <p:spPr>
          <a:xfrm rot="20224594">
            <a:off x="7547307" y="4338345"/>
            <a:ext cx="1195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1E3EE3-0BC7-1943-9AA5-B68DBCBB3685}"/>
              </a:ext>
            </a:extLst>
          </p:cNvPr>
          <p:cNvCxnSpPr>
            <a:cxnSpLocks/>
          </p:cNvCxnSpPr>
          <p:nvPr/>
        </p:nvCxnSpPr>
        <p:spPr>
          <a:xfrm>
            <a:off x="5476707" y="3713487"/>
            <a:ext cx="1209389" cy="2921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96B76-C652-404D-9C0E-54FE0EB7178D}"/>
              </a:ext>
            </a:extLst>
          </p:cNvPr>
          <p:cNvCxnSpPr>
            <a:cxnSpLocks/>
          </p:cNvCxnSpPr>
          <p:nvPr/>
        </p:nvCxnSpPr>
        <p:spPr>
          <a:xfrm>
            <a:off x="6268117" y="5139928"/>
            <a:ext cx="820930" cy="1423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D97711-179B-3040-9D70-36397CE2DC37}"/>
              </a:ext>
            </a:extLst>
          </p:cNvPr>
          <p:cNvSpPr txBox="1"/>
          <p:nvPr/>
        </p:nvSpPr>
        <p:spPr>
          <a:xfrm>
            <a:off x="6041230" y="5209424"/>
            <a:ext cx="576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Fast retransmit: (1) </a:t>
            </a:r>
            <a:r>
              <a:rPr lang="en-US" dirty="0">
                <a:latin typeface="Helvetica" pitchFamily="2" charset="0"/>
              </a:rPr>
              <a:t>retransmit dup-</a:t>
            </a:r>
            <a:r>
              <a:rPr lang="en-US" dirty="0" err="1">
                <a:latin typeface="Helvetica" pitchFamily="2" charset="0"/>
              </a:rPr>
              <a:t>ACKed</a:t>
            </a:r>
            <a:r>
              <a:rPr lang="en-US" dirty="0">
                <a:latin typeface="Helvetica" pitchFamily="2" charset="0"/>
              </a:rPr>
              <a:t> segment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Fast recovery</a:t>
            </a:r>
            <a:r>
              <a:rPr lang="en-US" dirty="0">
                <a:latin typeface="Helvetica" pitchFamily="2" charset="0"/>
              </a:rPr>
              <a:t> keeps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>
                <a:latin typeface="Helvetica" pitchFamily="2" charset="0"/>
              </a:rPr>
              <a:t> stable until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new ACK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6FE5E7-CEDC-A848-847C-99FE8259B9A3}"/>
              </a:ext>
            </a:extLst>
          </p:cNvPr>
          <p:cNvSpPr txBox="1"/>
          <p:nvPr/>
        </p:nvSpPr>
        <p:spPr>
          <a:xfrm>
            <a:off x="7909466" y="3503034"/>
            <a:ext cx="1363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New 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61E10F-FA05-7844-BE98-9DB720746A29}"/>
              </a:ext>
            </a:extLst>
          </p:cNvPr>
          <p:cNvCxnSpPr>
            <a:cxnSpLocks/>
          </p:cNvCxnSpPr>
          <p:nvPr/>
        </p:nvCxnSpPr>
        <p:spPr>
          <a:xfrm flipH="1">
            <a:off x="7151138" y="3888592"/>
            <a:ext cx="1054823" cy="10997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2A373D-99B0-9D44-BF4A-0A5A27688629}"/>
              </a:ext>
            </a:extLst>
          </p:cNvPr>
          <p:cNvCxnSpPr>
            <a:cxnSpLocks/>
          </p:cNvCxnSpPr>
          <p:nvPr/>
        </p:nvCxnSpPr>
        <p:spPr>
          <a:xfrm>
            <a:off x="9130261" y="4269443"/>
            <a:ext cx="81567" cy="176159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60CDE4B-8BC0-5F42-B6FF-2947B39CFD8E}"/>
              </a:ext>
            </a:extLst>
          </p:cNvPr>
          <p:cNvSpPr txBox="1"/>
          <p:nvPr/>
        </p:nvSpPr>
        <p:spPr>
          <a:xfrm>
            <a:off x="9211828" y="3552403"/>
            <a:ext cx="263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79573C-668B-7A41-B175-B4F63782CED7}"/>
              </a:ext>
            </a:extLst>
          </p:cNvPr>
          <p:cNvCxnSpPr>
            <a:cxnSpLocks/>
          </p:cNvCxnSpPr>
          <p:nvPr/>
        </p:nvCxnSpPr>
        <p:spPr>
          <a:xfrm flipH="1">
            <a:off x="9284896" y="3873889"/>
            <a:ext cx="866308" cy="37875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1BAB0C5-7788-5247-AF6E-EE4D4431E429}"/>
              </a:ext>
            </a:extLst>
          </p:cNvPr>
          <p:cNvSpPr txBox="1"/>
          <p:nvPr/>
        </p:nvSpPr>
        <p:spPr>
          <a:xfrm>
            <a:off x="9450698" y="4326618"/>
            <a:ext cx="261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RTO: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window drops all the way to 1 MSS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7B726-0656-604F-8A5D-047ADE08E401}"/>
              </a:ext>
            </a:extLst>
          </p:cNvPr>
          <p:cNvSpPr txBox="1"/>
          <p:nvPr/>
        </p:nvSpPr>
        <p:spPr>
          <a:xfrm>
            <a:off x="6199324" y="3968674"/>
            <a:ext cx="171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Multiplicative decrease</a:t>
            </a:r>
          </a:p>
        </p:txBody>
      </p:sp>
    </p:spTree>
    <p:extLst>
      <p:ext uri="{BB962C8B-B14F-4D97-AF65-F5344CB8AC3E}">
        <p14:creationId xmlns:p14="http://schemas.microsoft.com/office/powerpoint/2010/main" val="115951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0" grpId="0"/>
      <p:bldP spid="22" grpId="0"/>
      <p:bldP spid="28" grpId="0"/>
      <p:bldP spid="32" grpId="0" animBg="1"/>
      <p:bldP spid="37" grpId="0"/>
      <p:bldP spid="42" grpId="0"/>
      <p:bldP spid="45" grpId="0"/>
      <p:bldP spid="49" grpId="0"/>
      <p:bldP spid="46" grpId="0"/>
      <p:bldP spid="52" grpId="0"/>
      <p:bldP spid="57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922CEC-4B1D-EF43-8949-8579B795E43F}"/>
              </a:ext>
            </a:extLst>
          </p:cNvPr>
          <p:cNvSpPr txBox="1"/>
          <p:nvPr/>
        </p:nvSpPr>
        <p:spPr>
          <a:xfrm>
            <a:off x="325468" y="646086"/>
            <a:ext cx="1154107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Helvetica" pitchFamily="2" charset="0"/>
              </a:rPr>
              <a:t>TCP New Reno performs additive increase and multiplicative decrease of its congestion window.</a:t>
            </a:r>
          </a:p>
          <a:p>
            <a:pPr algn="ctr"/>
            <a:endParaRPr lang="en-US" sz="4200" dirty="0">
              <a:latin typeface="Helvetica" pitchFamily="2" charset="0"/>
            </a:endParaRPr>
          </a:p>
          <a:p>
            <a:pPr algn="ctr"/>
            <a:r>
              <a:rPr lang="en-US" sz="4200" dirty="0">
                <a:latin typeface="Helvetica" pitchFamily="2" charset="0"/>
              </a:rPr>
              <a:t>In short, we often refer to this as </a:t>
            </a:r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AIMD</a:t>
            </a:r>
            <a:r>
              <a:rPr lang="en-US" sz="4200" dirty="0">
                <a:latin typeface="Helvetica" pitchFamily="2" charset="0"/>
              </a:rPr>
              <a:t>.</a:t>
            </a:r>
          </a:p>
          <a:p>
            <a:pPr algn="ctr"/>
            <a:endParaRPr lang="en-US" sz="4200" dirty="0">
              <a:latin typeface="Helvetica" pitchFamily="2" charset="0"/>
            </a:endParaRPr>
          </a:p>
          <a:p>
            <a:pPr algn="ctr"/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Multiplicative decrease </a:t>
            </a:r>
            <a:r>
              <a:rPr lang="en-US" sz="4200" dirty="0">
                <a:latin typeface="Helvetica" pitchFamily="2" charset="0"/>
              </a:rPr>
              <a:t>is a part of all TCP algorithms, including BBR.</a:t>
            </a:r>
          </a:p>
          <a:p>
            <a:pPr algn="ctr"/>
            <a:r>
              <a:rPr lang="en-US" sz="4200" dirty="0">
                <a:latin typeface="Helvetica" pitchFamily="2" charset="0"/>
              </a:rPr>
              <a:t>[It is necessary for </a:t>
            </a:r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fairness</a:t>
            </a:r>
            <a:r>
              <a:rPr lang="en-US" sz="4200" dirty="0">
                <a:latin typeface="Helvetica" pitchFamily="2" charset="0"/>
              </a:rPr>
              <a:t> across TCP flows.]</a:t>
            </a:r>
          </a:p>
        </p:txBody>
      </p:sp>
    </p:spTree>
    <p:extLst>
      <p:ext uri="{BB962C8B-B14F-4D97-AF65-F5344CB8AC3E}">
        <p14:creationId xmlns:p14="http://schemas.microsoft.com/office/powerpoint/2010/main" val="224300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CDAA-DCFE-5745-9087-51845ADC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TCP loss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EBF7E-AAD2-034C-9893-B80AEDAF1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64609"/>
            <a:ext cx="5181600" cy="32933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Fast Retransmit</a:t>
            </a:r>
          </a:p>
          <a:p>
            <a:r>
              <a:rPr lang="en-US" dirty="0">
                <a:solidFill>
                  <a:srgbClr val="C00000"/>
                </a:solidFill>
              </a:rPr>
              <a:t>Triple dup ACK: </a:t>
            </a:r>
            <a:r>
              <a:rPr lang="en-US" dirty="0"/>
              <a:t>sufficiently strong signal that network has dropped data, before RTO</a:t>
            </a:r>
          </a:p>
          <a:p>
            <a:r>
              <a:rPr lang="en-US" dirty="0"/>
              <a:t>Immediately retransmit data</a:t>
            </a:r>
          </a:p>
          <a:p>
            <a:r>
              <a:rPr lang="en-US" dirty="0"/>
              <a:t>Multiplicatively decrease in-flight data to </a:t>
            </a:r>
            <a:r>
              <a:rPr lang="en-US" dirty="0">
                <a:solidFill>
                  <a:srgbClr val="C00000"/>
                </a:solidFill>
              </a:rPr>
              <a:t>half</a:t>
            </a:r>
            <a:r>
              <a:rPr lang="en-US" dirty="0"/>
              <a:t> of its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09074-8E3A-FE4C-818F-17EEC9B78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4609"/>
            <a:ext cx="5637508" cy="32933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Fast Recovery</a:t>
            </a:r>
          </a:p>
          <a:p>
            <a:r>
              <a:rPr lang="en-US" dirty="0"/>
              <a:t>Maintain this reduced amount of in-flight data as long as dup ACKs arrive</a:t>
            </a:r>
          </a:p>
          <a:p>
            <a:pPr lvl="1"/>
            <a:r>
              <a:rPr lang="en-US" dirty="0"/>
              <a:t>Data is successfully getting delivered</a:t>
            </a:r>
          </a:p>
          <a:p>
            <a:r>
              <a:rPr lang="en-US" dirty="0"/>
              <a:t>When </a:t>
            </a:r>
            <a:r>
              <a:rPr lang="en-US" dirty="0">
                <a:solidFill>
                  <a:srgbClr val="C00000"/>
                </a:solidFill>
              </a:rPr>
              <a:t>new ACK </a:t>
            </a:r>
            <a:r>
              <a:rPr lang="en-US" dirty="0"/>
              <a:t>arrives, do </a:t>
            </a:r>
            <a:r>
              <a:rPr lang="en-US" dirty="0">
                <a:solidFill>
                  <a:srgbClr val="C00000"/>
                </a:solidFill>
              </a:rPr>
              <a:t>additive increase </a:t>
            </a:r>
            <a:r>
              <a:rPr lang="en-US" dirty="0"/>
              <a:t>from there 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F192A-6EA2-FA48-8B65-487279EF31CE}"/>
              </a:ext>
            </a:extLst>
          </p:cNvPr>
          <p:cNvSpPr txBox="1"/>
          <p:nvPr/>
        </p:nvSpPr>
        <p:spPr>
          <a:xfrm>
            <a:off x="838200" y="1690688"/>
            <a:ext cx="1051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Don’t wait for an RTO and then set the </a:t>
            </a:r>
            <a:r>
              <a:rPr lang="en-US" sz="2800" dirty="0" err="1">
                <a:latin typeface="Courier" pitchFamily="2" charset="0"/>
              </a:rPr>
              <a:t>cwnd</a:t>
            </a:r>
            <a:r>
              <a:rPr lang="en-US" sz="2800" dirty="0">
                <a:latin typeface="Helvetica" pitchFamily="2" charset="0"/>
              </a:rPr>
              <a:t> to 1 MSS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Tantamount to waiting to get super close to the car in front and then jamming the brakes really hard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Instead, react proportionately by sensing </a:t>
            </a:r>
            <a:r>
              <a:rPr lang="en-US" sz="2800" dirty="0" err="1">
                <a:latin typeface="Helvetica" pitchFamily="2" charset="0"/>
              </a:rPr>
              <a:t>pkt</a:t>
            </a:r>
            <a:r>
              <a:rPr lang="en-US" sz="2800" dirty="0">
                <a:latin typeface="Helvetica" pitchFamily="2" charset="0"/>
              </a:rPr>
              <a:t> loss in advance</a:t>
            </a:r>
          </a:p>
        </p:txBody>
      </p:sp>
    </p:spTree>
    <p:extLst>
      <p:ext uri="{BB962C8B-B14F-4D97-AF65-F5344CB8AC3E}">
        <p14:creationId xmlns:p14="http://schemas.microsoft.com/office/powerpoint/2010/main" val="112194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DDA7-5D55-9646-83D4-65F9BA60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01159-25EB-B342-8A4D-98FE8D5189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0A9A2-6813-034B-AB9D-FF1137DF8F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5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apps get perf guarantees?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The network core provides no guarantees on packet delivery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Transport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software on the endpoint oversees implementing guarantees on top of a best-effort network</a:t>
            </a:r>
          </a:p>
          <a:p>
            <a:r>
              <a:rPr lang="en-US" dirty="0"/>
              <a:t>Three important kinds of guarantees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Ordered delivery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Resource sharing in the network core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0EC0C-D14C-FB4E-9E0B-3517CEA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AF9040BE-654C-A64C-9E13-6895FA3A4F24}"/>
              </a:ext>
            </a:extLst>
          </p:cNvPr>
          <p:cNvSpPr/>
          <p:nvPr/>
        </p:nvSpPr>
        <p:spPr>
          <a:xfrm>
            <a:off x="7658543" y="5122544"/>
            <a:ext cx="924560" cy="127000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C0111-2863-9245-9C68-6FE6A798D204}"/>
              </a:ext>
            </a:extLst>
          </p:cNvPr>
          <p:cNvSpPr txBox="1"/>
          <p:nvPr/>
        </p:nvSpPr>
        <p:spPr>
          <a:xfrm>
            <a:off x="8686800" y="5198426"/>
            <a:ext cx="238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Transmission Control Protocol (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</a:t>
            </a:r>
            <a:r>
              <a:rPr lang="en-US" sz="2400" dirty="0"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194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3953" y="1533673"/>
            <a:ext cx="1148477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Computing the Retransmit Timeout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13.3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17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B9A0-8584-7D4A-BAC0-90CC0D81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timeout (RTO)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9057-F272-3F43-AD36-6D07D41F4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25696"/>
          </a:xfrm>
        </p:spPr>
        <p:txBody>
          <a:bodyPr>
            <a:normAutofit/>
          </a:bodyPr>
          <a:lstStyle/>
          <a:p>
            <a:r>
              <a:rPr lang="en-US" dirty="0"/>
              <a:t>Useful for reliable delivery and congestion control</a:t>
            </a:r>
          </a:p>
          <a:p>
            <a:r>
              <a:rPr lang="en-US" dirty="0">
                <a:solidFill>
                  <a:srgbClr val="C00000"/>
                </a:solidFill>
              </a:rPr>
              <a:t>How to pick the RTO value?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Too long: slow reaction to loss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Too short: premature retransmissions which are wasteful</a:t>
            </a:r>
          </a:p>
          <a:p>
            <a:r>
              <a:rPr lang="en-US" dirty="0">
                <a:solidFill>
                  <a:schemeClr val="tx1"/>
                </a:solidFill>
              </a:rPr>
              <a:t>Want: RTO must </a:t>
            </a:r>
            <a:r>
              <a:rPr lang="en-US" dirty="0">
                <a:solidFill>
                  <a:srgbClr val="C00000"/>
                </a:solidFill>
              </a:rPr>
              <a:t>predict</a:t>
            </a:r>
            <a:r>
              <a:rPr lang="en-US" dirty="0">
                <a:solidFill>
                  <a:schemeClr val="tx1"/>
                </a:solidFill>
              </a:rPr>
              <a:t> the </a:t>
            </a:r>
            <a:r>
              <a:rPr lang="en-US" dirty="0">
                <a:solidFill>
                  <a:srgbClr val="C00000"/>
                </a:solidFill>
              </a:rPr>
              <a:t>upper bound </a:t>
            </a:r>
            <a:r>
              <a:rPr lang="en-US" dirty="0">
                <a:solidFill>
                  <a:schemeClr val="tx1"/>
                </a:solidFill>
              </a:rPr>
              <a:t>of RTTs resulting from a successful packet + ACK</a:t>
            </a:r>
          </a:p>
          <a:p>
            <a:r>
              <a:rPr lang="en-US" dirty="0"/>
              <a:t>Intuition: somehow use the observed RTT (</a:t>
            </a:r>
            <a:r>
              <a:rPr lang="en-US" dirty="0" err="1">
                <a:latin typeface="Courier" pitchFamily="2" charset="0"/>
              </a:rPr>
              <a:t>sampleRTT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Can we just directly set the latest RTT as the RTO?</a:t>
            </a:r>
          </a:p>
          <a:p>
            <a:r>
              <a:rPr lang="en-US" dirty="0">
                <a:solidFill>
                  <a:srgbClr val="C00000"/>
                </a:solidFill>
              </a:rPr>
              <a:t>No.</a:t>
            </a:r>
            <a:r>
              <a:rPr lang="en-US" dirty="0">
                <a:solidFill>
                  <a:schemeClr val="tx1"/>
                </a:solidFill>
              </a:rPr>
              <a:t> RTT can vary significantly!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Intermittent congestion, path changes, signal quality changes on wireless channel, etc.</a:t>
            </a:r>
          </a:p>
        </p:txBody>
      </p:sp>
    </p:spTree>
    <p:extLst>
      <p:ext uri="{BB962C8B-B14F-4D97-AF65-F5344CB8AC3E}">
        <p14:creationId xmlns:p14="http://schemas.microsoft.com/office/powerpoint/2010/main" val="350625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8034-3A40-0541-9987-9658F992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an “average” RTT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8B2A3-1E44-924B-BBDE-5E6681B86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weighted moving average (typical alpha = 1/8)</a:t>
            </a: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5B08D119-B545-7C47-8D4C-DFD9FAEE5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896" y="2565401"/>
            <a:ext cx="6272213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>
            <a:extLst>
              <a:ext uri="{FF2B5EF4-FFF2-40B4-BE49-F238E27FC236}">
                <a16:creationId xmlns:a16="http://schemas.microsoft.com/office/drawing/2014/main" id="{1D1AF654-74DE-444E-9CC2-A164D4C29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596" y="2662239"/>
            <a:ext cx="2228850" cy="266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64FDF834-9E7C-C548-A8BD-42B9AE3AA32A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2889553" y="3513107"/>
            <a:ext cx="430887" cy="1792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RTT (milliseconds)</a:t>
            </a: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1339A857-1FBF-6045-927B-CBF730CBD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108" y="3168650"/>
            <a:ext cx="3867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RTT:</a:t>
            </a:r>
            <a:r>
              <a:rPr lang="en-US" altLang="en-US" sz="140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en-US" sz="1400">
                <a:latin typeface="Helvetica" pitchFamily="2" charset="0"/>
              </a:rPr>
              <a:t>gaia.cs.umass.edu</a:t>
            </a:r>
            <a:r>
              <a:rPr lang="en-US" altLang="en-US" sz="140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en-US" sz="1400">
                <a:latin typeface="Helvetica" pitchFamily="2" charset="0"/>
              </a:rPr>
              <a:t>to</a:t>
            </a:r>
            <a:r>
              <a:rPr lang="en-US" altLang="en-US" sz="140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en-US" sz="1400">
                <a:latin typeface="Helvetica" pitchFamily="2" charset="0"/>
              </a:rPr>
              <a:t>fantasia.eurecom.fr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5A62800A-EE78-484C-B453-11D337B52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1180" y="5230813"/>
            <a:ext cx="12390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sampleRTT</a:t>
            </a:r>
          </a:p>
        </p:txBody>
      </p:sp>
      <p:sp>
        <p:nvSpPr>
          <p:cNvPr id="10" name="Text Box 21">
            <a:extLst>
              <a:ext uri="{FF2B5EF4-FFF2-40B4-BE49-F238E27FC236}">
                <a16:creationId xmlns:a16="http://schemas.microsoft.com/office/drawing/2014/main" id="{B7D6C9FF-40D6-1344-B989-764199B79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4407" y="5548313"/>
            <a:ext cx="14907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EstimatedRTT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1" name="AutoShape 22">
            <a:extLst>
              <a:ext uri="{FF2B5EF4-FFF2-40B4-BE49-F238E27FC236}">
                <a16:creationId xmlns:a16="http://schemas.microsoft.com/office/drawing/2014/main" id="{40B89580-FFAB-6449-85D9-1887B04A5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259" y="5343526"/>
            <a:ext cx="147637" cy="142875"/>
          </a:xfrm>
          <a:prstGeom prst="diamond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id="{B94D6B88-F891-8B49-8A60-EC8085DFBB37}"/>
              </a:ext>
            </a:extLst>
          </p:cNvPr>
          <p:cNvSpPr>
            <a:spLocks noChangeArrowheads="1"/>
          </p:cNvSpPr>
          <p:nvPr/>
        </p:nvSpPr>
        <p:spPr bwMode="auto">
          <a:xfrm rot="2776382">
            <a:off x="7369815" y="5633245"/>
            <a:ext cx="147637" cy="142875"/>
          </a:xfrm>
          <a:prstGeom prst="diamond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BF72D3BA-8DB6-D449-B4AE-77CEFC641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389" y="2305051"/>
            <a:ext cx="77412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EstimatedRTT</a:t>
            </a:r>
            <a:r>
              <a:rPr lang="en-US" altLang="en-US" sz="2000" b="1" dirty="0">
                <a:latin typeface="Courier New" panose="02070309020205020404" pitchFamily="49" charset="0"/>
              </a:rPr>
              <a:t> = (1 - </a:t>
            </a:r>
            <a:r>
              <a:rPr lang="en-US" altLang="en-US" sz="2000" b="1" dirty="0">
                <a:latin typeface="Courier New" panose="02070309020205020404" pitchFamily="49" charset="0"/>
                <a:sym typeface="Symbol" pitchFamily="2" charset="2"/>
              </a:rPr>
              <a:t></a:t>
            </a:r>
            <a:r>
              <a:rPr lang="en-US" altLang="en-US" sz="2000" b="1" dirty="0">
                <a:latin typeface="Courier New" panose="02070309020205020404" pitchFamily="49" charset="0"/>
              </a:rPr>
              <a:t>)*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EstimatedRTT</a:t>
            </a:r>
            <a:r>
              <a:rPr lang="en-US" altLang="en-US" sz="2000" b="1" dirty="0">
                <a:latin typeface="Courier New" panose="02070309020205020404" pitchFamily="49" charset="0"/>
              </a:rPr>
              <a:t> + </a:t>
            </a:r>
            <a:r>
              <a:rPr lang="en-US" altLang="en-US" sz="2000" b="1" dirty="0">
                <a:latin typeface="Courier New" panose="02070309020205020404" pitchFamily="49" charset="0"/>
                <a:sym typeface="Symbol" pitchFamily="2" charset="2"/>
              </a:rPr>
              <a:t></a:t>
            </a:r>
            <a:r>
              <a:rPr lang="en-US" altLang="en-US" sz="2000" b="1" dirty="0">
                <a:latin typeface="Courier New" panose="02070309020205020404" pitchFamily="49" charset="0"/>
              </a:rPr>
              <a:t>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SampleRTT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15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9BF-95B7-D843-A7B9-B3A86EF1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for RTT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EAE5-A285-774F-A8C5-FA680BD34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425"/>
            <a:ext cx="10515600" cy="4351338"/>
          </a:xfrm>
        </p:spPr>
        <p:txBody>
          <a:bodyPr/>
          <a:lstStyle/>
          <a:p>
            <a:r>
              <a:rPr lang="en-US" dirty="0"/>
              <a:t>RTT samples can have a large </a:t>
            </a:r>
            <a:r>
              <a:rPr lang="en-US" dirty="0">
                <a:solidFill>
                  <a:srgbClr val="C00000"/>
                </a:solidFill>
              </a:rPr>
              <a:t>variance</a:t>
            </a:r>
          </a:p>
          <a:p>
            <a:r>
              <a:rPr lang="en-US" dirty="0">
                <a:solidFill>
                  <a:schemeClr val="tx1"/>
                </a:solidFill>
              </a:rPr>
              <a:t>Use a </a:t>
            </a:r>
            <a:r>
              <a:rPr lang="en-US" dirty="0">
                <a:solidFill>
                  <a:srgbClr val="C00000"/>
                </a:solidFill>
              </a:rPr>
              <a:t>safety margin</a:t>
            </a:r>
            <a:r>
              <a:rPr lang="en-US" dirty="0">
                <a:solidFill>
                  <a:schemeClr val="tx1"/>
                </a:solidFill>
              </a:rPr>
              <a:t> in the RTO estimate to account for variance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56056954-0181-1747-A53F-77EE98A070F0}"/>
              </a:ext>
            </a:extLst>
          </p:cNvPr>
          <p:cNvGrpSpPr>
            <a:grpSpLocks/>
          </p:cNvGrpSpPr>
          <p:nvPr/>
        </p:nvGrpSpPr>
        <p:grpSpPr bwMode="auto">
          <a:xfrm>
            <a:off x="3066896" y="2565400"/>
            <a:ext cx="6272213" cy="4292600"/>
            <a:chOff x="782" y="1865"/>
            <a:chExt cx="3951" cy="2704"/>
          </a:xfrm>
        </p:grpSpPr>
        <p:pic>
          <p:nvPicPr>
            <p:cNvPr id="5" name="Picture 12">
              <a:extLst>
                <a:ext uri="{FF2B5EF4-FFF2-40B4-BE49-F238E27FC236}">
                  <a16:creationId xmlns:a16="http://schemas.microsoft.com/office/drawing/2014/main" id="{3AAC57A4-6987-E94D-9EC8-B803ECFA8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51C2C3BC-3E48-4049-B124-D423663F2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098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9F8F-F6D7-1F4D-B229-E1018F56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timeout computation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4D72A76A-04A3-6F4E-8055-FDB342DE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941" y="1976681"/>
            <a:ext cx="89741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 err="1">
                <a:latin typeface="Courier New" panose="02070309020205020404" pitchFamily="49" charset="0"/>
              </a:rPr>
              <a:t>DevRTT</a:t>
            </a:r>
            <a:r>
              <a:rPr lang="en-US" altLang="en-US" sz="2800" b="1" dirty="0">
                <a:latin typeface="Courier New" panose="02070309020205020404" pitchFamily="49" charset="0"/>
              </a:rPr>
              <a:t> = (1-</a:t>
            </a:r>
            <a:r>
              <a:rPr lang="en-US" altLang="en-US" sz="2800" b="1" dirty="0">
                <a:latin typeface="Courier New" panose="02070309020205020404" pitchFamily="49" charset="0"/>
                <a:sym typeface="Symbol" pitchFamily="2" charset="2"/>
              </a:rPr>
              <a:t></a:t>
            </a:r>
            <a:r>
              <a:rPr lang="en-US" altLang="en-US" sz="2800" b="1" dirty="0">
                <a:latin typeface="Courier New" panose="02070309020205020404" pitchFamily="49" charset="0"/>
              </a:rPr>
              <a:t>)*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DevRTT</a:t>
            </a:r>
            <a:r>
              <a:rPr lang="en-US" altLang="en-US" sz="2800" b="1" dirty="0">
                <a:latin typeface="Courier New" panose="02070309020205020404" pitchFamily="49" charset="0"/>
              </a:rPr>
              <a:t> +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           </a:t>
            </a:r>
            <a:r>
              <a:rPr lang="en-US" altLang="en-US" sz="2800" b="1" dirty="0">
                <a:latin typeface="Courier New" panose="02070309020205020404" pitchFamily="49" charset="0"/>
                <a:sym typeface="Symbol" pitchFamily="2" charset="2"/>
              </a:rPr>
              <a:t></a:t>
            </a:r>
            <a:r>
              <a:rPr lang="en-US" altLang="en-US" sz="2800" b="1" dirty="0">
                <a:latin typeface="Courier New" panose="02070309020205020404" pitchFamily="49" charset="0"/>
              </a:rPr>
              <a:t>*|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SampleRTT-EstimatedRTT</a:t>
            </a:r>
            <a:r>
              <a:rPr lang="en-US" altLang="en-US" sz="2800" b="1" dirty="0">
                <a:latin typeface="Courier New" panose="02070309020205020404" pitchFamily="49" charset="0"/>
              </a:rPr>
              <a:t>|</a:t>
            </a:r>
          </a:p>
        </p:txBody>
      </p:sp>
      <p:sp>
        <p:nvSpPr>
          <p:cNvPr id="5" name="Text Box 12">
            <a:extLst>
              <a:ext uri="{FF2B5EF4-FFF2-40B4-BE49-F238E27FC236}">
                <a16:creationId xmlns:a16="http://schemas.microsoft.com/office/drawing/2014/main" id="{737E6117-B789-7D4B-BE19-1A289BF5C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4851" y="3027961"/>
            <a:ext cx="41822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(typically, </a:t>
            </a:r>
            <a:r>
              <a:rPr lang="en-US" altLang="en-US" sz="2400" b="1" dirty="0">
                <a:latin typeface="Courier New" panose="02070309020205020404" pitchFamily="49" charset="0"/>
                <a:sym typeface="Symbol" pitchFamily="2" charset="2"/>
              </a:rPr>
              <a:t> = 0.25)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F942E93-3EC0-434E-B47C-95D100877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406" y="4073487"/>
            <a:ext cx="9164449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b="1" dirty="0">
                <a:latin typeface="Courier New" panose="02070309020205020404" pitchFamily="49" charset="0"/>
              </a:rPr>
              <a:t>RTO =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EstimatedRTT</a:t>
            </a:r>
            <a:r>
              <a:rPr lang="en-US" altLang="en-US" sz="2800" b="1" dirty="0">
                <a:latin typeface="Courier New" panose="02070309020205020404" pitchFamily="49" charset="0"/>
              </a:rPr>
              <a:t> + 4*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DevRTT</a:t>
            </a:r>
            <a:endParaRPr lang="en-US" altLang="en-US" sz="2800" b="1" dirty="0">
              <a:latin typeface="Courier New" panose="02070309020205020404" pitchFamily="49" charset="0"/>
            </a:endParaRP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04330121-EC03-D442-A493-F895FB69F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805" y="5128028"/>
            <a:ext cx="1976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average RTT</a:t>
            </a: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EA4DA184-DB88-2B45-95C2-4CA7866A6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684" y="5128028"/>
            <a:ext cx="20329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400" dirty="0">
                <a:latin typeface="Helvetica" pitchFamily="2" charset="0"/>
              </a:rPr>
              <a:t>safety margin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id="{BCFC8FFA-DC5F-9749-8A6F-17962D3A66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4183" y="4618036"/>
            <a:ext cx="0" cy="4460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1ED74F75-6C7C-A64F-A535-49F41AA3B1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64923" y="4605337"/>
            <a:ext cx="0" cy="4460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1" name="Picture 20" descr="alarm_clock_ringing">
            <a:extLst>
              <a:ext uri="{FF2B5EF4-FFF2-40B4-BE49-F238E27FC236}">
                <a16:creationId xmlns:a16="http://schemas.microsoft.com/office/drawing/2014/main" id="{C61AD11B-1342-D145-9DE3-FB669A330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198" y="3892654"/>
            <a:ext cx="7524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CC6868-0E03-C84C-85F0-79A417553E89}"/>
              </a:ext>
            </a:extLst>
          </p:cNvPr>
          <p:cNvSpPr txBox="1"/>
          <p:nvPr/>
        </p:nvSpPr>
        <p:spPr>
          <a:xfrm>
            <a:off x="617220" y="5908336"/>
            <a:ext cx="10957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Conceptually, there is an RTO timer for each </a:t>
            </a:r>
            <a:r>
              <a:rPr lang="en-US" sz="3200" dirty="0" err="1">
                <a:latin typeface="Helvetica" pitchFamily="2" charset="0"/>
              </a:rPr>
              <a:t>seq</a:t>
            </a:r>
            <a:r>
              <a:rPr lang="en-US" sz="3200" dirty="0">
                <a:latin typeface="Helvetica" pitchFamily="2" charset="0"/>
              </a:rPr>
              <a:t> #.</a:t>
            </a:r>
          </a:p>
        </p:txBody>
      </p:sp>
    </p:spTree>
    <p:extLst>
      <p:ext uri="{BB962C8B-B14F-4D97-AF65-F5344CB8AC3E}">
        <p14:creationId xmlns:p14="http://schemas.microsoft.com/office/powerpoint/2010/main" val="323611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A7C1C-F342-BB43-8732-A563A7B4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timers?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7CBA6-D0E8-734D-976B-2DD11C5D4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72800" cy="486473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Timers are expensive</a:t>
            </a:r>
            <a:r>
              <a:rPr lang="en-US" dirty="0"/>
              <a:t> – we don’t want one per sequence #</a:t>
            </a:r>
          </a:p>
          <a:p>
            <a:pPr lvl="1"/>
            <a:r>
              <a:rPr lang="en-US" dirty="0"/>
              <a:t>Interrupts, OS data structures, and book-keeping</a:t>
            </a:r>
          </a:p>
          <a:p>
            <a:r>
              <a:rPr lang="en-US" dirty="0"/>
              <a:t>The TCP stack maintains just one “real” timer per connection</a:t>
            </a:r>
          </a:p>
          <a:p>
            <a:r>
              <a:rPr lang="en-US" dirty="0"/>
              <a:t>When a packet is transmitted, its transmission time is recorded</a:t>
            </a:r>
          </a:p>
          <a:p>
            <a:r>
              <a:rPr lang="en-US" dirty="0"/>
              <a:t>The only real timer in the system is the RTO for the first </a:t>
            </a:r>
            <a:r>
              <a:rPr lang="en-US" dirty="0" err="1"/>
              <a:t>unACK’ed</a:t>
            </a:r>
            <a:r>
              <a:rPr lang="en-US" dirty="0"/>
              <a:t> segment</a:t>
            </a:r>
          </a:p>
          <a:p>
            <a:pPr lvl="1"/>
            <a:r>
              <a:rPr lang="en-US" dirty="0"/>
              <a:t>Expiration interval: RTO</a:t>
            </a:r>
          </a:p>
          <a:p>
            <a:r>
              <a:rPr lang="en-US" dirty="0">
                <a:solidFill>
                  <a:srgbClr val="C00000"/>
                </a:solidFill>
              </a:rPr>
              <a:t>If ACK before RTO fires:</a:t>
            </a:r>
            <a:r>
              <a:rPr lang="en-US" dirty="0"/>
              <a:t> set timer for next </a:t>
            </a:r>
            <a:r>
              <a:rPr lang="en-US" dirty="0" err="1"/>
              <a:t>unACK’ed</a:t>
            </a:r>
            <a:r>
              <a:rPr lang="en-US" dirty="0"/>
              <a:t> segment, based on recorded transmission time of that segment</a:t>
            </a:r>
          </a:p>
          <a:p>
            <a:r>
              <a:rPr lang="en-US" dirty="0">
                <a:solidFill>
                  <a:srgbClr val="C00000"/>
                </a:solidFill>
              </a:rPr>
              <a:t>If RTO fires:</a:t>
            </a:r>
            <a:r>
              <a:rPr lang="en-US" dirty="0"/>
              <a:t> retransmit the segment, restart RTO timer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D43F-D786-8746-87F2-5BA0E2A5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ambiguity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48E2A-A99F-1642-BF80-F14CAFC0B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81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FEAE-FDA6-9E4F-9374-C9060317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RTT of a retransmitted segment?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580662D5-F105-154C-9EE0-D7CC0D7F5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2590802"/>
            <a:ext cx="0" cy="32607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91919993-02EF-1947-A260-AEB5E6098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2971800"/>
            <a:ext cx="3252788" cy="6619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DC7CC665-2C3E-2B4C-92CF-1DB8994BF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777" y="2076491"/>
            <a:ext cx="1401346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Receiver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7EED4F96-660D-214D-BDFA-7AE452945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2076491"/>
            <a:ext cx="1178529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Sender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6FEC2F10-9427-C045-B26E-A35F686104B8}"/>
              </a:ext>
            </a:extLst>
          </p:cNvPr>
          <p:cNvSpPr>
            <a:spLocks/>
          </p:cNvSpPr>
          <p:nvPr/>
        </p:nvSpPr>
        <p:spPr bwMode="auto">
          <a:xfrm>
            <a:off x="4066858" y="2971802"/>
            <a:ext cx="304800" cy="1592263"/>
          </a:xfrm>
          <a:prstGeom prst="leftBrace">
            <a:avLst>
              <a:gd name="adj1" fmla="val 43533"/>
              <a:gd name="adj2" fmla="val 50000"/>
            </a:avLst>
          </a:prstGeom>
          <a:noFill/>
          <a:ln w="50800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67A87AA2-EF11-2344-AC08-92E7DEB73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377" y="3567878"/>
            <a:ext cx="7172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RTO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9CF694A2-0FAD-2E41-BD72-5ACEE92D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4573588"/>
            <a:ext cx="3276600" cy="3143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21FFC14E-ADED-B24A-8BCE-3EB1D0F8712E}"/>
              </a:ext>
            </a:extLst>
          </p:cNvPr>
          <p:cNvSpPr>
            <a:spLocks/>
          </p:cNvSpPr>
          <p:nvPr/>
        </p:nvSpPr>
        <p:spPr bwMode="auto">
          <a:xfrm>
            <a:off x="2087563" y="2939098"/>
            <a:ext cx="347663" cy="2716350"/>
          </a:xfrm>
          <a:prstGeom prst="leftBrace">
            <a:avLst>
              <a:gd name="adj1" fmla="val 68967"/>
              <a:gd name="adj2" fmla="val 50000"/>
            </a:avLst>
          </a:prstGeom>
          <a:noFill/>
          <a:ln w="50800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437AB78D-552A-4244-8033-64D992806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2" y="4128998"/>
            <a:ext cx="819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RTT?</a:t>
            </a:r>
          </a:p>
        </p:txBody>
      </p:sp>
      <p:sp>
        <p:nvSpPr>
          <p:cNvPr id="19" name="AutoShape 18">
            <a:extLst>
              <a:ext uri="{FF2B5EF4-FFF2-40B4-BE49-F238E27FC236}">
                <a16:creationId xmlns:a16="http://schemas.microsoft.com/office/drawing/2014/main" id="{6CFDE603-18C3-1046-92B4-B90DC65F5271}"/>
              </a:ext>
            </a:extLst>
          </p:cNvPr>
          <p:cNvSpPr>
            <a:spLocks/>
          </p:cNvSpPr>
          <p:nvPr/>
        </p:nvSpPr>
        <p:spPr bwMode="auto">
          <a:xfrm>
            <a:off x="3336928" y="4608131"/>
            <a:ext cx="304800" cy="928688"/>
          </a:xfrm>
          <a:prstGeom prst="leftBrace">
            <a:avLst>
              <a:gd name="adj1" fmla="val 25391"/>
              <a:gd name="adj2" fmla="val 50000"/>
            </a:avLst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4EBE5C88-939D-4D4E-A495-09720BBDF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228" y="4924044"/>
            <a:ext cx="819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RTT?</a:t>
            </a: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73BB5757-F704-9547-B5EE-E7FA7AF592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2788" y="3633788"/>
            <a:ext cx="3200399" cy="1874839"/>
          </a:xfrm>
          <a:prstGeom prst="line">
            <a:avLst/>
          </a:prstGeom>
          <a:noFill/>
          <a:ln w="5080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79039860-C476-D948-966C-C0F92384D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1450" y="2590802"/>
            <a:ext cx="0" cy="32607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CE0F5427-8C56-1A42-A3E6-5293096784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9137" y="4916807"/>
            <a:ext cx="3194049" cy="699767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5945CE92-7FC5-9546-B6FB-4DDA1AD5F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377" y="5655448"/>
            <a:ext cx="1082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ACK arrives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D04DCEB-BA3A-0D44-98EF-73FF514519D2}"/>
              </a:ext>
            </a:extLst>
          </p:cNvPr>
          <p:cNvCxnSpPr>
            <a:stCxn id="19" idx="0"/>
          </p:cNvCxnSpPr>
          <p:nvPr/>
        </p:nvCxnSpPr>
        <p:spPr>
          <a:xfrm>
            <a:off x="3641728" y="4608131"/>
            <a:ext cx="808499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E2BDF9-1990-B341-8680-7E09E10F91C9}"/>
              </a:ext>
            </a:extLst>
          </p:cNvPr>
          <p:cNvCxnSpPr/>
          <p:nvPr/>
        </p:nvCxnSpPr>
        <p:spPr>
          <a:xfrm>
            <a:off x="3679585" y="5542470"/>
            <a:ext cx="808499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6497AB-A044-BA41-96DC-798FF864D80A}"/>
              </a:ext>
            </a:extLst>
          </p:cNvPr>
          <p:cNvCxnSpPr>
            <a:cxnSpLocks/>
            <a:stCxn id="17" idx="0"/>
          </p:cNvCxnSpPr>
          <p:nvPr/>
        </p:nvCxnSpPr>
        <p:spPr>
          <a:xfrm>
            <a:off x="2435226" y="2939098"/>
            <a:ext cx="2052857" cy="38353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AFB911-AB54-ED42-95EE-D44EF2993763}"/>
              </a:ext>
            </a:extLst>
          </p:cNvPr>
          <p:cNvCxnSpPr>
            <a:cxnSpLocks/>
          </p:cNvCxnSpPr>
          <p:nvPr/>
        </p:nvCxnSpPr>
        <p:spPr>
          <a:xfrm>
            <a:off x="2435228" y="5655448"/>
            <a:ext cx="2060233" cy="0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9B53518-E2B0-6C4F-8D2E-EA8B376C6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74" y="2893028"/>
            <a:ext cx="1078246" cy="107824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344F4AB-D0FC-1746-97D6-222FD2C74BBB}"/>
              </a:ext>
            </a:extLst>
          </p:cNvPr>
          <p:cNvSpPr txBox="1"/>
          <p:nvPr/>
        </p:nvSpPr>
        <p:spPr>
          <a:xfrm>
            <a:off x="8492122" y="3539049"/>
            <a:ext cx="2739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Retransmission ambiguity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B62B37-558D-A646-B948-398796E329FF}"/>
              </a:ext>
            </a:extLst>
          </p:cNvPr>
          <p:cNvSpPr txBox="1"/>
          <p:nvPr/>
        </p:nvSpPr>
        <p:spPr>
          <a:xfrm>
            <a:off x="8492122" y="4916784"/>
            <a:ext cx="3215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Aside: problem would go away if packets had a flag to indicate retransmission, or a field to uniquely identify each transmission and its ACK</a:t>
            </a:r>
          </a:p>
          <a:p>
            <a:pPr algn="l"/>
            <a:r>
              <a:rPr lang="en-US" dirty="0">
                <a:latin typeface="Helvetica" pitchFamily="2" charset="0"/>
              </a:rPr>
              <a:t>(TCP has neither)</a:t>
            </a:r>
          </a:p>
        </p:txBody>
      </p:sp>
    </p:spTree>
    <p:extLst>
      <p:ext uri="{BB962C8B-B14F-4D97-AF65-F5344CB8AC3E}">
        <p14:creationId xmlns:p14="http://schemas.microsoft.com/office/powerpoint/2010/main" val="314238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/>
      <p:bldP spid="13" grpId="0" animBg="1"/>
      <p:bldP spid="17" grpId="0" animBg="1"/>
      <p:bldP spid="18" grpId="0"/>
      <p:bldP spid="19" grpId="0" animBg="1"/>
      <p:bldP spid="20" grpId="0"/>
      <p:bldP spid="21" grpId="0" animBg="1"/>
      <p:bldP spid="24" grpId="0" animBg="1"/>
      <p:bldP spid="25" grpId="0"/>
      <p:bldP spid="35" grpId="0"/>
      <p:bldP spid="3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>
            <a:extLst>
              <a:ext uri="{FF2B5EF4-FFF2-40B4-BE49-F238E27FC236}">
                <a16:creationId xmlns:a16="http://schemas.microsoft.com/office/drawing/2014/main" id="{46B38CE4-D6D3-4941-B439-2EEAE4AD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E8A24E-16FC-4C98-8068-CD7431884EE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C044E84C-0238-4926-8FA4-761ACED8B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1231880" cy="1325563"/>
          </a:xfrm>
        </p:spPr>
        <p:txBody>
          <a:bodyPr/>
          <a:lstStyle/>
          <a:p>
            <a:r>
              <a:rPr lang="en-US" altLang="en-US" dirty="0"/>
              <a:t>How to estimate RTT/RTO despite </a:t>
            </a:r>
            <a:r>
              <a:rPr lang="en-US" altLang="en-US" dirty="0" err="1"/>
              <a:t>retxmit</a:t>
            </a:r>
            <a:r>
              <a:rPr lang="en-US" altLang="en-US" dirty="0"/>
              <a:t>?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621465BC-95E8-40B1-893E-E3A2FC829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1231880" cy="4895850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/>
              <a:t>One solution:</a:t>
            </a:r>
            <a:r>
              <a:rPr lang="en-US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3200" dirty="0">
                <a:solidFill>
                  <a:srgbClr val="C00000"/>
                </a:solidFill>
              </a:rPr>
              <a:t>Never update RTT measurements </a:t>
            </a:r>
            <a:r>
              <a:rPr lang="en-US" altLang="en-US" sz="3200" dirty="0"/>
              <a:t>based on ACKs from retransmitted packets</a:t>
            </a:r>
          </a:p>
          <a:p>
            <a:endParaRPr lang="en-US" altLang="en-US" sz="3200" dirty="0"/>
          </a:p>
          <a:p>
            <a:r>
              <a:rPr lang="en-US" altLang="en-US" sz="3200" dirty="0"/>
              <a:t>Problem: </a:t>
            </a:r>
            <a:r>
              <a:rPr lang="en-US" altLang="en-US" sz="3200" dirty="0">
                <a:solidFill>
                  <a:srgbClr val="C00000"/>
                </a:solidFill>
              </a:rPr>
              <a:t>Sudden change in RTT</a:t>
            </a:r>
            <a:r>
              <a:rPr lang="en-US" altLang="en-US" sz="3200" dirty="0"/>
              <a:t>, coupled with many retransmissions, can cause system to update RTT very late</a:t>
            </a:r>
          </a:p>
          <a:p>
            <a:pPr lvl="1"/>
            <a:r>
              <a:rPr lang="en-US" altLang="en-US" sz="2800" dirty="0"/>
              <a:t>Ex: Primary path failure leads to a high-RTT secondary path</a:t>
            </a:r>
          </a:p>
          <a:p>
            <a:pPr lvl="1"/>
            <a:endParaRPr lang="en-US" altLang="en-US" sz="3200" dirty="0"/>
          </a:p>
          <a:p>
            <a:r>
              <a:rPr lang="en-US" altLang="en-US" sz="3200" dirty="0"/>
              <a:t>If RTT estimates are not updated, the RTO estimate isn’t, and that leads to a host of other problems.</a:t>
            </a:r>
          </a:p>
          <a:p>
            <a:pPr lvl="1"/>
            <a:r>
              <a:rPr lang="en-US" altLang="en-US" sz="2800" dirty="0"/>
              <a:t>Ex: Unnecessary retransmissions since RTOs needlessly expire</a:t>
            </a:r>
          </a:p>
        </p:txBody>
      </p:sp>
    </p:spTree>
    <p:extLst>
      <p:ext uri="{BB962C8B-B14F-4D97-AF65-F5344CB8AC3E}">
        <p14:creationId xmlns:p14="http://schemas.microsoft.com/office/powerpoint/2010/main" val="184986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>
            <a:extLst>
              <a:ext uri="{FF2B5EF4-FFF2-40B4-BE49-F238E27FC236}">
                <a16:creationId xmlns:a16="http://schemas.microsoft.com/office/drawing/2014/main" id="{415F74BE-FFCE-41A4-BA74-5FB1DE75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0E9F91-435B-4D71-878D-9F9FAD28C11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44665BD0-D889-4F4C-BBF4-2D2613ABD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Karn’s</a:t>
            </a:r>
            <a:r>
              <a:rPr lang="en-US" altLang="en-US" dirty="0"/>
              <a:t> algorithm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B66B50A-6FB6-48C3-9EB1-FB1CCCD55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1079480" cy="5032376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Use </a:t>
            </a:r>
            <a:r>
              <a:rPr lang="en-US" altLang="en-US" sz="3200" dirty="0">
                <a:solidFill>
                  <a:srgbClr val="C00000"/>
                </a:solidFill>
              </a:rPr>
              <a:t>back-off</a:t>
            </a:r>
            <a:r>
              <a:rPr lang="en-US" altLang="en-US" sz="3200" dirty="0"/>
              <a:t> as part of the </a:t>
            </a:r>
            <a:r>
              <a:rPr lang="en-US" altLang="en-US" sz="3200" dirty="0" err="1">
                <a:latin typeface="Courier" pitchFamily="2" charset="0"/>
              </a:rPr>
              <a:t>sampleRTT</a:t>
            </a:r>
            <a:r>
              <a:rPr lang="en-US" altLang="en-US" sz="3200" dirty="0"/>
              <a:t> computation</a:t>
            </a:r>
          </a:p>
          <a:p>
            <a:r>
              <a:rPr lang="en-US" altLang="en-US" sz="3200" dirty="0"/>
              <a:t>Whenever packet loss (RTO), RTO is increased by a factor</a:t>
            </a:r>
          </a:p>
          <a:p>
            <a:pPr lvl="1"/>
            <a:r>
              <a:rPr lang="en-US" altLang="en-US" sz="2800" dirty="0"/>
              <a:t>Conservatively assume that RTT may have increased since the last unambiguous </a:t>
            </a:r>
            <a:r>
              <a:rPr lang="en-US" altLang="en-US" sz="2800" dirty="0" err="1">
                <a:latin typeface="Courier" pitchFamily="2" charset="0"/>
              </a:rPr>
              <a:t>RTTsample</a:t>
            </a:r>
            <a:r>
              <a:rPr lang="en-US" altLang="en-US" sz="2800" dirty="0" err="1"/>
              <a:t>s</a:t>
            </a:r>
            <a:r>
              <a:rPr lang="en-US" altLang="en-US" sz="2800" dirty="0"/>
              <a:t> were obtained</a:t>
            </a:r>
          </a:p>
          <a:p>
            <a:r>
              <a:rPr lang="en-US" altLang="en-US" sz="3200" dirty="0"/>
              <a:t>Use this increased RTO as RTO estimate for the next segment </a:t>
            </a:r>
          </a:p>
          <a:p>
            <a:pPr lvl="1"/>
            <a:r>
              <a:rPr lang="en-US" altLang="en-US" sz="2800" dirty="0"/>
              <a:t>Don’t use the </a:t>
            </a:r>
            <a:r>
              <a:rPr lang="en-US" altLang="en-US" sz="2800" dirty="0" err="1">
                <a:latin typeface="Courier" pitchFamily="2" charset="0"/>
              </a:rPr>
              <a:t>estimatedRTT</a:t>
            </a:r>
            <a:r>
              <a:rPr lang="en-US" altLang="en-US" sz="2800" dirty="0"/>
              <a:t> from stale </a:t>
            </a:r>
            <a:r>
              <a:rPr lang="en-US" altLang="en-US" sz="2800" dirty="0" err="1">
                <a:latin typeface="Courier" pitchFamily="2" charset="0"/>
              </a:rPr>
              <a:t>sampleRTT</a:t>
            </a:r>
            <a:endParaRPr lang="en-US" altLang="en-US" sz="2800" dirty="0">
              <a:latin typeface="Courier" pitchFamily="2" charset="0"/>
            </a:endParaRPr>
          </a:p>
          <a:p>
            <a:r>
              <a:rPr lang="en-US" altLang="en-US" sz="3200" dirty="0"/>
              <a:t>Only after an ACK is received for a successful transmission is the RTO timer set to a value obtained from </a:t>
            </a:r>
            <a:r>
              <a:rPr lang="en-US" altLang="en-US" sz="3200" dirty="0" err="1">
                <a:latin typeface="Courier" pitchFamily="2" charset="0"/>
              </a:rPr>
              <a:t>EstimatedRTT</a:t>
            </a:r>
            <a:endParaRPr lang="en-US" altLang="en-US" sz="3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02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62C7-9D0E-DC4A-A73C-5FBFED49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Congestion control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8FF6-0D3D-814C-A388-B7442BC02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5" y="1825624"/>
            <a:ext cx="6358192" cy="50323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by which multiple endpoints </a:t>
            </a:r>
            <a:r>
              <a:rPr lang="en-US" dirty="0">
                <a:solidFill>
                  <a:srgbClr val="C00000"/>
                </a:solidFill>
              </a:rPr>
              <a:t>efficiently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fairly</a:t>
            </a:r>
            <a:r>
              <a:rPr lang="en-US" dirty="0"/>
              <a:t> share bottleneck link</a:t>
            </a:r>
          </a:p>
          <a:p>
            <a:endParaRPr lang="en-US" dirty="0"/>
          </a:p>
          <a:p>
            <a:r>
              <a:rPr lang="en-US" dirty="0"/>
              <a:t>So far, we’ve looked at just efficiency.</a:t>
            </a:r>
          </a:p>
          <a:p>
            <a:endParaRPr lang="en-US" dirty="0"/>
          </a:p>
          <a:p>
            <a:r>
              <a:rPr lang="en-US" dirty="0"/>
              <a:t>Steady state: </a:t>
            </a:r>
            <a:r>
              <a:rPr lang="en-US" dirty="0">
                <a:solidFill>
                  <a:srgbClr val="C00000"/>
                </a:solidFill>
              </a:rPr>
              <a:t>ACK clocking </a:t>
            </a:r>
            <a:r>
              <a:rPr lang="en-US" dirty="0"/>
              <a:t>(keep the pipe full, but don’t congest it)</a:t>
            </a:r>
          </a:p>
          <a:p>
            <a:endParaRPr lang="en-US" dirty="0"/>
          </a:p>
          <a:p>
            <a:r>
              <a:rPr lang="en-US" dirty="0"/>
              <a:t>Getting to steady state:</a:t>
            </a:r>
          </a:p>
          <a:p>
            <a:pPr lvl="1"/>
            <a:r>
              <a:rPr lang="en-US" dirty="0"/>
              <a:t>Slow start: exponential increase</a:t>
            </a:r>
          </a:p>
          <a:p>
            <a:pPr lvl="1"/>
            <a:r>
              <a:rPr lang="en-US" dirty="0"/>
              <a:t>TCP New Reno: Additive increase</a:t>
            </a:r>
          </a:p>
          <a:p>
            <a:pPr lvl="1"/>
            <a:r>
              <a:rPr lang="en-US" dirty="0"/>
              <a:t>TCP BBR: gain cycling &amp; filters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8996AF-0CEC-A144-86A9-2C07B567A453}"/>
              </a:ext>
            </a:extLst>
          </p:cNvPr>
          <p:cNvSpPr/>
          <p:nvPr/>
        </p:nvSpPr>
        <p:spPr>
          <a:xfrm>
            <a:off x="7127309" y="1878578"/>
            <a:ext cx="4806503" cy="1182795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8DFF8-ECCA-3E47-950E-A1608426F493}"/>
              </a:ext>
            </a:extLst>
          </p:cNvPr>
          <p:cNvSpPr txBox="1"/>
          <p:nvPr/>
        </p:nvSpPr>
        <p:spPr>
          <a:xfrm>
            <a:off x="7565721" y="2085702"/>
            <a:ext cx="4132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TCP congestion control 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27A209-6158-DF47-99B2-8704E4F27008}"/>
              </a:ext>
            </a:extLst>
          </p:cNvPr>
          <p:cNvSpPr/>
          <p:nvPr/>
        </p:nvSpPr>
        <p:spPr>
          <a:xfrm>
            <a:off x="7127309" y="4542143"/>
            <a:ext cx="4806503" cy="1294985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53D36-C768-AF42-93FD-1B41697283E2}"/>
              </a:ext>
            </a:extLst>
          </p:cNvPr>
          <p:cNvSpPr txBox="1"/>
          <p:nvPr/>
        </p:nvSpPr>
        <p:spPr>
          <a:xfrm>
            <a:off x="7302674" y="4958802"/>
            <a:ext cx="4395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Bottleneck link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B9409B-4894-514C-93AE-6099A1691F05}"/>
              </a:ext>
            </a:extLst>
          </p:cNvPr>
          <p:cNvCxnSpPr>
            <a:cxnSpLocks/>
          </p:cNvCxnSpPr>
          <p:nvPr/>
        </p:nvCxnSpPr>
        <p:spPr>
          <a:xfrm flipV="1">
            <a:off x="7320894" y="3154507"/>
            <a:ext cx="0" cy="11526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92313E-D856-9B4D-96DD-0BB4F4E3DE9E}"/>
              </a:ext>
            </a:extLst>
          </p:cNvPr>
          <p:cNvCxnSpPr>
            <a:cxnSpLocks/>
          </p:cNvCxnSpPr>
          <p:nvPr/>
        </p:nvCxnSpPr>
        <p:spPr>
          <a:xfrm>
            <a:off x="11571583" y="3242530"/>
            <a:ext cx="0" cy="11561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A3E457-F601-E64B-AD5C-B10CA95D3C64}"/>
              </a:ext>
            </a:extLst>
          </p:cNvPr>
          <p:cNvSpPr txBox="1"/>
          <p:nvPr/>
        </p:nvSpPr>
        <p:spPr>
          <a:xfrm>
            <a:off x="9174082" y="3269158"/>
            <a:ext cx="2242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Knobs:</a:t>
            </a:r>
          </a:p>
          <a:p>
            <a:pPr algn="r"/>
            <a:r>
              <a:rPr lang="en-US" dirty="0">
                <a:latin typeface="Helvetica" pitchFamily="2" charset="0"/>
              </a:rPr>
              <a:t>Sending rate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algn="r"/>
            <a:r>
              <a:rPr lang="en-US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2BC5BC-F609-744E-8E69-DB1B67754F06}"/>
              </a:ext>
            </a:extLst>
          </p:cNvPr>
          <p:cNvSpPr txBox="1"/>
          <p:nvPr/>
        </p:nvSpPr>
        <p:spPr>
          <a:xfrm>
            <a:off x="7323808" y="3318722"/>
            <a:ext cx="1995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Signals:</a:t>
            </a:r>
          </a:p>
          <a:p>
            <a:r>
              <a:rPr lang="en-US" dirty="0">
                <a:latin typeface="Helvetica" pitchFamily="2" charset="0"/>
              </a:rPr>
              <a:t>ACKs</a:t>
            </a:r>
          </a:p>
          <a:p>
            <a:r>
              <a:rPr lang="en-US" dirty="0">
                <a:latin typeface="Helvetica" pitchFamily="2" charset="0"/>
              </a:rPr>
              <a:t>Loss (RTOs), etc.</a:t>
            </a:r>
          </a:p>
        </p:txBody>
      </p:sp>
    </p:spTree>
    <p:extLst>
      <p:ext uri="{BB962C8B-B14F-4D97-AF65-F5344CB8AC3E}">
        <p14:creationId xmlns:p14="http://schemas.microsoft.com/office/powerpoint/2010/main" val="316544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0" grpId="0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E874-710D-A64D-99C0-01FDE482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CB3C3-4286-3748-B37D-CB1E98B94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RTO computation is an important part of TCP’s behavior under loss</a:t>
            </a:r>
          </a:p>
          <a:p>
            <a:endParaRPr lang="en-US" dirty="0"/>
          </a:p>
          <a:p>
            <a:r>
              <a:rPr lang="en-US" dirty="0"/>
              <a:t>TCP uses both an average RTT as well as the variance to obtain a safe prediction of an upper bound of a successful RTT</a:t>
            </a:r>
          </a:p>
          <a:p>
            <a:endParaRPr lang="en-US" dirty="0"/>
          </a:p>
          <a:p>
            <a:r>
              <a:rPr lang="en-US" dirty="0"/>
              <a:t>Resolve retransmission ambiguity under path changes by avoiding </a:t>
            </a:r>
            <a:r>
              <a:rPr lang="en-US" dirty="0" err="1">
                <a:latin typeface="Courier" pitchFamily="2" charset="0"/>
              </a:rPr>
              <a:t>sampleRTT</a:t>
            </a:r>
            <a:r>
              <a:rPr lang="en-US" dirty="0"/>
              <a:t> measurements and multiplicatively increasing the RTO each time </a:t>
            </a:r>
          </a:p>
        </p:txBody>
      </p:sp>
    </p:spTree>
    <p:extLst>
      <p:ext uri="{BB962C8B-B14F-4D97-AF65-F5344CB8AC3E}">
        <p14:creationId xmlns:p14="http://schemas.microsoft.com/office/powerpoint/2010/main" val="314730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8C2B-1185-FF46-87DB-E36EBCF5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3BDA2-C1FC-B748-A834-56AC1B064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65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3953" y="1533673"/>
            <a:ext cx="1148477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TCP Connection Management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13.4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271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548A-7581-564C-A41E-EF1DA391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/>
              <a:t>TCP connections need lots of bookkeeping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F3186-1F86-BA43-A262-E83789AF7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Socket buffer memory</a:t>
            </a:r>
          </a:p>
          <a:p>
            <a:endParaRPr lang="en-US" dirty="0"/>
          </a:p>
          <a:p>
            <a:r>
              <a:rPr lang="en-US" dirty="0"/>
              <a:t>Entries in connection lookup tables</a:t>
            </a:r>
          </a:p>
          <a:p>
            <a:endParaRPr lang="en-US" dirty="0"/>
          </a:p>
          <a:p>
            <a:r>
              <a:rPr lang="en-US" dirty="0"/>
              <a:t>Data structures and parameters (e.g., sequence numbers) in the operating system kernel</a:t>
            </a:r>
          </a:p>
          <a:p>
            <a:endParaRPr lang="en-US" dirty="0"/>
          </a:p>
          <a:p>
            <a:r>
              <a:rPr lang="en-US" dirty="0"/>
              <a:t>These resources can get expensive on machines running many connections, e.g., web servers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9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3DB1-6035-A349-8188-4A82E11F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19FB-04AE-CE4E-A4CE-D94E9AB58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560"/>
            <a:ext cx="7467600" cy="52273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Before starting data transmission, TCP client and server perform a </a:t>
            </a:r>
            <a:r>
              <a:rPr lang="en-US" dirty="0">
                <a:solidFill>
                  <a:srgbClr val="C00000"/>
                </a:solidFill>
              </a:rPr>
              <a:t>handshake </a:t>
            </a:r>
            <a:r>
              <a:rPr lang="en-US" dirty="0"/>
              <a:t>and agree on parameters</a:t>
            </a:r>
          </a:p>
          <a:p>
            <a:endParaRPr lang="en-US" dirty="0"/>
          </a:p>
          <a:p>
            <a:r>
              <a:rPr lang="en-US" dirty="0"/>
              <a:t>TCP is </a:t>
            </a:r>
            <a:r>
              <a:rPr lang="en-US" dirty="0">
                <a:solidFill>
                  <a:srgbClr val="C00000"/>
                </a:solidFill>
              </a:rPr>
              <a:t>bidirectional</a:t>
            </a:r>
            <a:r>
              <a:rPr lang="en-US" dirty="0"/>
              <a:t>: independent set of sequence numbers for each direction</a:t>
            </a:r>
          </a:p>
          <a:p>
            <a:endParaRPr lang="en-US" dirty="0"/>
          </a:p>
          <a:p>
            <a:r>
              <a:rPr lang="en-US" dirty="0"/>
              <a:t>Sequence numbers start from a random initial value</a:t>
            </a:r>
          </a:p>
          <a:p>
            <a:endParaRPr lang="en-US" dirty="0"/>
          </a:p>
          <a:p>
            <a:r>
              <a:rPr lang="en-US" dirty="0"/>
              <a:t>Specific TCP </a:t>
            </a:r>
            <a:r>
              <a:rPr lang="en-US" dirty="0">
                <a:solidFill>
                  <a:srgbClr val="C00000"/>
                </a:solidFill>
              </a:rPr>
              <a:t>flags</a:t>
            </a:r>
            <a:r>
              <a:rPr lang="en-US" dirty="0"/>
              <a:t> indicate connection initiation and acceptance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96BE2C-C98A-184C-9F24-7A8186ACBBF7}"/>
              </a:ext>
            </a:extLst>
          </p:cNvPr>
          <p:cNvCxnSpPr/>
          <p:nvPr/>
        </p:nvCxnSpPr>
        <p:spPr>
          <a:xfrm>
            <a:off x="8884920" y="3398520"/>
            <a:ext cx="0" cy="27736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5298B-A024-1E49-B51F-9AD62D245005}"/>
              </a:ext>
            </a:extLst>
          </p:cNvPr>
          <p:cNvCxnSpPr/>
          <p:nvPr/>
        </p:nvCxnSpPr>
        <p:spPr>
          <a:xfrm>
            <a:off x="11567160" y="3398520"/>
            <a:ext cx="0" cy="27736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32A21D-6605-8B4B-B160-7D64B2CD2433}"/>
              </a:ext>
            </a:extLst>
          </p:cNvPr>
          <p:cNvCxnSpPr/>
          <p:nvPr/>
        </p:nvCxnSpPr>
        <p:spPr>
          <a:xfrm>
            <a:off x="9083040" y="3627120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F191EE-8671-CA42-9251-E70005CA53BD}"/>
              </a:ext>
            </a:extLst>
          </p:cNvPr>
          <p:cNvCxnSpPr/>
          <p:nvPr/>
        </p:nvCxnSpPr>
        <p:spPr>
          <a:xfrm flipH="1">
            <a:off x="9098280" y="4617720"/>
            <a:ext cx="2148840" cy="67056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735463-4EE4-5D40-888C-3318C3A75000}"/>
              </a:ext>
            </a:extLst>
          </p:cNvPr>
          <p:cNvSpPr txBox="1"/>
          <p:nvPr/>
        </p:nvSpPr>
        <p:spPr>
          <a:xfrm>
            <a:off x="8519160" y="293685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D87FF-02E1-A04B-BC59-1CCDF7A8539B}"/>
              </a:ext>
            </a:extLst>
          </p:cNvPr>
          <p:cNvSpPr txBox="1"/>
          <p:nvPr/>
        </p:nvSpPr>
        <p:spPr>
          <a:xfrm>
            <a:off x="11003280" y="2936854"/>
            <a:ext cx="112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Server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DC93A1-A6A3-2541-BD3B-D9914A42A3B2}"/>
              </a:ext>
            </a:extLst>
          </p:cNvPr>
          <p:cNvGrpSpPr/>
          <p:nvPr/>
        </p:nvGrpSpPr>
        <p:grpSpPr>
          <a:xfrm>
            <a:off x="8625840" y="1081564"/>
            <a:ext cx="914400" cy="899160"/>
            <a:chOff x="8519160" y="1264920"/>
            <a:chExt cx="914400" cy="8991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CED643-0AFD-D149-AA0C-C2550A831070}"/>
                </a:ext>
              </a:extLst>
            </p:cNvPr>
            <p:cNvSpPr/>
            <p:nvPr/>
          </p:nvSpPr>
          <p:spPr>
            <a:xfrm>
              <a:off x="8519160" y="1264920"/>
              <a:ext cx="914400" cy="899160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0B2007-26CB-D94F-AF1B-7AFABE4D4B31}"/>
                </a:ext>
              </a:extLst>
            </p:cNvPr>
            <p:cNvSpPr txBox="1"/>
            <p:nvPr/>
          </p:nvSpPr>
          <p:spPr>
            <a:xfrm>
              <a:off x="8580120" y="1391334"/>
              <a:ext cx="792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Client app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C6B2CA-9405-9E4E-936B-CF0CEC6D48A8}"/>
              </a:ext>
            </a:extLst>
          </p:cNvPr>
          <p:cNvGrpSpPr/>
          <p:nvPr/>
        </p:nvGrpSpPr>
        <p:grpSpPr>
          <a:xfrm>
            <a:off x="11056620" y="1085582"/>
            <a:ext cx="914400" cy="899160"/>
            <a:chOff x="8519160" y="1264920"/>
            <a:chExt cx="914400" cy="8991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292101-313C-F94F-9237-A07C6EA59615}"/>
                </a:ext>
              </a:extLst>
            </p:cNvPr>
            <p:cNvSpPr/>
            <p:nvPr/>
          </p:nvSpPr>
          <p:spPr>
            <a:xfrm>
              <a:off x="8519160" y="1264920"/>
              <a:ext cx="914400" cy="899160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28F723-FD78-C640-ADD5-7BE4BF15363F}"/>
                </a:ext>
              </a:extLst>
            </p:cNvPr>
            <p:cNvSpPr txBox="1"/>
            <p:nvPr/>
          </p:nvSpPr>
          <p:spPr>
            <a:xfrm>
              <a:off x="8519160" y="1391334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Server app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0C3170-DC05-844D-8D64-694072D206E0}"/>
              </a:ext>
            </a:extLst>
          </p:cNvPr>
          <p:cNvCxnSpPr/>
          <p:nvPr/>
        </p:nvCxnSpPr>
        <p:spPr>
          <a:xfrm>
            <a:off x="8884920" y="2148840"/>
            <a:ext cx="0" cy="78801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4DAE71-8316-684A-96B9-AEE08C3BD1B5}"/>
              </a:ext>
            </a:extLst>
          </p:cNvPr>
          <p:cNvCxnSpPr/>
          <p:nvPr/>
        </p:nvCxnSpPr>
        <p:spPr>
          <a:xfrm>
            <a:off x="11567160" y="2148840"/>
            <a:ext cx="0" cy="78801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403CCE-21BF-F94D-B61F-C78C9C191C0B}"/>
              </a:ext>
            </a:extLst>
          </p:cNvPr>
          <p:cNvSpPr txBox="1"/>
          <p:nvPr/>
        </p:nvSpPr>
        <p:spPr>
          <a:xfrm>
            <a:off x="8896349" y="2567522"/>
            <a:ext cx="147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connect()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645355-DE16-5C4B-B1BA-A10D3C6703FC}"/>
              </a:ext>
            </a:extLst>
          </p:cNvPr>
          <p:cNvSpPr txBox="1"/>
          <p:nvPr/>
        </p:nvSpPr>
        <p:spPr>
          <a:xfrm>
            <a:off x="10222230" y="2196288"/>
            <a:ext cx="134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" pitchFamily="2" charset="0"/>
              </a:rPr>
              <a:t>accept()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B53880-D27E-7249-BDCD-1089903631F8}"/>
              </a:ext>
            </a:extLst>
          </p:cNvPr>
          <p:cNvSpPr txBox="1"/>
          <p:nvPr/>
        </p:nvSpPr>
        <p:spPr>
          <a:xfrm rot="746800">
            <a:off x="8846765" y="3894412"/>
            <a:ext cx="239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Client 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dirty="0">
                <a:latin typeface="Helvetica" pitchFamily="2" charset="0"/>
              </a:rPr>
              <a:t> server </a:t>
            </a:r>
            <a:r>
              <a:rPr lang="en-US" dirty="0" err="1">
                <a:latin typeface="Helvetica" pitchFamily="2" charset="0"/>
              </a:rPr>
              <a:t>seq</a:t>
            </a:r>
            <a:r>
              <a:rPr lang="en-US" dirty="0">
                <a:latin typeface="Helvetica" pitchFamily="2" charset="0"/>
              </a:rPr>
              <a:t> #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BE2490-04C2-0F42-9A96-674F4C062023}"/>
              </a:ext>
            </a:extLst>
          </p:cNvPr>
          <p:cNvSpPr txBox="1"/>
          <p:nvPr/>
        </p:nvSpPr>
        <p:spPr>
          <a:xfrm rot="20472648">
            <a:off x="9056811" y="4968722"/>
            <a:ext cx="239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Server 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dirty="0">
                <a:latin typeface="Helvetica" pitchFamily="2" charset="0"/>
              </a:rPr>
              <a:t> client </a:t>
            </a:r>
            <a:r>
              <a:rPr lang="en-US" dirty="0" err="1">
                <a:latin typeface="Helvetica" pitchFamily="2" charset="0"/>
              </a:rPr>
              <a:t>seq</a:t>
            </a:r>
            <a:r>
              <a:rPr lang="en-US" dirty="0">
                <a:latin typeface="Helvetica" pitchFamily="2" charset="0"/>
              </a:rPr>
              <a:t> 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54EE38-D4CD-214E-8E6E-962398125C78}"/>
              </a:ext>
            </a:extLst>
          </p:cNvPr>
          <p:cNvSpPr txBox="1"/>
          <p:nvPr/>
        </p:nvSpPr>
        <p:spPr>
          <a:xfrm rot="942362">
            <a:off x="9872397" y="3448055"/>
            <a:ext cx="6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E44209-2A4D-3541-A3E6-24A87BD7CFE6}"/>
              </a:ext>
            </a:extLst>
          </p:cNvPr>
          <p:cNvSpPr txBox="1"/>
          <p:nvPr/>
        </p:nvSpPr>
        <p:spPr>
          <a:xfrm rot="20557410">
            <a:off x="9195219" y="4544401"/>
            <a:ext cx="156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SYN / ACK</a:t>
            </a:r>
          </a:p>
        </p:txBody>
      </p:sp>
    </p:spTree>
    <p:extLst>
      <p:ext uri="{BB962C8B-B14F-4D97-AF65-F5344CB8AC3E}">
        <p14:creationId xmlns:p14="http://schemas.microsoft.com/office/powerpoint/2010/main" val="426695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B573-5AA0-2148-9450-378F247A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flags in the header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3998A17-DD81-1441-BFDA-798365D12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305" y="1690688"/>
            <a:ext cx="7561376" cy="507641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8F1C54A-B46F-554A-B9F8-D48913172890}"/>
              </a:ext>
            </a:extLst>
          </p:cNvPr>
          <p:cNvSpPr/>
          <p:nvPr/>
        </p:nvSpPr>
        <p:spPr>
          <a:xfrm>
            <a:off x="5084737" y="3520440"/>
            <a:ext cx="294983" cy="1097280"/>
          </a:xfrm>
          <a:prstGeom prst="ellipse">
            <a:avLst/>
          </a:prstGeom>
          <a:noFill/>
          <a:ln w="381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2B7F8F-ABE3-544B-BDDF-A15EF9778CBB}"/>
              </a:ext>
            </a:extLst>
          </p:cNvPr>
          <p:cNvSpPr/>
          <p:nvPr/>
        </p:nvSpPr>
        <p:spPr>
          <a:xfrm>
            <a:off x="5738889" y="3523156"/>
            <a:ext cx="294983" cy="1097280"/>
          </a:xfrm>
          <a:prstGeom prst="ellipse">
            <a:avLst/>
          </a:prstGeom>
          <a:noFill/>
          <a:ln w="381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732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3DB1-6035-A349-8188-4A82E11F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handshake not enough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19FB-04AE-CE4E-A4CE-D94E9AB58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467600" cy="5032375"/>
          </a:xfrm>
        </p:spPr>
        <p:txBody>
          <a:bodyPr>
            <a:normAutofit/>
          </a:bodyPr>
          <a:lstStyle/>
          <a:p>
            <a:r>
              <a:rPr lang="en-US" dirty="0"/>
              <a:t>Suppose the server receives the first SYN packet and decides to allocate all the resources needed for the connection.</a:t>
            </a:r>
          </a:p>
          <a:p>
            <a:r>
              <a:rPr lang="en-US" dirty="0"/>
              <a:t>What happens if a malicious client sends a ton of SYN packets?</a:t>
            </a:r>
          </a:p>
          <a:p>
            <a:r>
              <a:rPr lang="en-US" dirty="0">
                <a:solidFill>
                  <a:srgbClr val="C00000"/>
                </a:solidFill>
              </a:rPr>
              <a:t>Asymmetric work:</a:t>
            </a:r>
            <a:r>
              <a:rPr lang="en-US" dirty="0"/>
              <a:t> client doesn’t need to allocate any resources of its own</a:t>
            </a:r>
          </a:p>
          <a:p>
            <a:pPr lvl="1"/>
            <a:r>
              <a:rPr lang="en-US" dirty="0"/>
              <a:t>Just have to send a well-crafted packet</a:t>
            </a:r>
          </a:p>
          <a:p>
            <a:r>
              <a:rPr lang="en-US" dirty="0"/>
              <a:t>However, server’s resources exhausted!</a:t>
            </a:r>
          </a:p>
          <a:p>
            <a:r>
              <a:rPr lang="en-US" dirty="0">
                <a:solidFill>
                  <a:srgbClr val="C00000"/>
                </a:solidFill>
              </a:rPr>
              <a:t>SYN flood attack: </a:t>
            </a:r>
            <a:r>
              <a:rPr lang="en-US" dirty="0"/>
              <a:t>a form of </a:t>
            </a:r>
            <a:r>
              <a:rPr lang="en-US" dirty="0">
                <a:solidFill>
                  <a:srgbClr val="C00000"/>
                </a:solidFill>
              </a:rPr>
              <a:t>denial of service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916B00-115A-7548-907F-2343D4FF7FBF}"/>
              </a:ext>
            </a:extLst>
          </p:cNvPr>
          <p:cNvCxnSpPr/>
          <p:nvPr/>
        </p:nvCxnSpPr>
        <p:spPr>
          <a:xfrm>
            <a:off x="8884920" y="3398520"/>
            <a:ext cx="0" cy="27736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312AEC-42D0-6A48-B0CA-E2070779CBEB}"/>
              </a:ext>
            </a:extLst>
          </p:cNvPr>
          <p:cNvCxnSpPr/>
          <p:nvPr/>
        </p:nvCxnSpPr>
        <p:spPr>
          <a:xfrm>
            <a:off x="11567160" y="3398520"/>
            <a:ext cx="0" cy="27736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DD03B0-C298-024D-8CF5-375D6BDC2EDA}"/>
              </a:ext>
            </a:extLst>
          </p:cNvPr>
          <p:cNvCxnSpPr/>
          <p:nvPr/>
        </p:nvCxnSpPr>
        <p:spPr>
          <a:xfrm>
            <a:off x="9083040" y="3627120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F222D34-F411-3246-83CC-EEF12F4544CB}"/>
              </a:ext>
            </a:extLst>
          </p:cNvPr>
          <p:cNvSpPr txBox="1"/>
          <p:nvPr/>
        </p:nvSpPr>
        <p:spPr>
          <a:xfrm>
            <a:off x="8519160" y="293685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91AFDA-2781-6D46-B100-6EA117CDD8AE}"/>
              </a:ext>
            </a:extLst>
          </p:cNvPr>
          <p:cNvSpPr txBox="1"/>
          <p:nvPr/>
        </p:nvSpPr>
        <p:spPr>
          <a:xfrm>
            <a:off x="11003280" y="2936854"/>
            <a:ext cx="112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Server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7F3A03-AED2-DF4B-B1F4-FB859DB53955}"/>
              </a:ext>
            </a:extLst>
          </p:cNvPr>
          <p:cNvGrpSpPr/>
          <p:nvPr/>
        </p:nvGrpSpPr>
        <p:grpSpPr>
          <a:xfrm>
            <a:off x="8625840" y="1081564"/>
            <a:ext cx="914400" cy="899160"/>
            <a:chOff x="8519160" y="1264920"/>
            <a:chExt cx="914400" cy="89916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78DD512-2D37-C947-B5CD-B5BF87A8729D}"/>
                </a:ext>
              </a:extLst>
            </p:cNvPr>
            <p:cNvSpPr/>
            <p:nvPr/>
          </p:nvSpPr>
          <p:spPr>
            <a:xfrm>
              <a:off x="8519160" y="1264920"/>
              <a:ext cx="914400" cy="899160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4EF7B6-B54D-B741-B196-90AF3F244290}"/>
                </a:ext>
              </a:extLst>
            </p:cNvPr>
            <p:cNvSpPr txBox="1"/>
            <p:nvPr/>
          </p:nvSpPr>
          <p:spPr>
            <a:xfrm>
              <a:off x="8580120" y="1391334"/>
              <a:ext cx="792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Client app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BA43FE-54BE-F645-8F08-387DA1F64A93}"/>
              </a:ext>
            </a:extLst>
          </p:cNvPr>
          <p:cNvGrpSpPr/>
          <p:nvPr/>
        </p:nvGrpSpPr>
        <p:grpSpPr>
          <a:xfrm>
            <a:off x="11056620" y="1085582"/>
            <a:ext cx="914400" cy="899160"/>
            <a:chOff x="8519160" y="1264920"/>
            <a:chExt cx="914400" cy="89916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F925504-F7F6-D644-879E-F992AB714A3E}"/>
                </a:ext>
              </a:extLst>
            </p:cNvPr>
            <p:cNvSpPr/>
            <p:nvPr/>
          </p:nvSpPr>
          <p:spPr>
            <a:xfrm>
              <a:off x="8519160" y="1264920"/>
              <a:ext cx="914400" cy="899160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148FD8E-8DE5-274E-8C4F-B4834868EAAC}"/>
                </a:ext>
              </a:extLst>
            </p:cNvPr>
            <p:cNvSpPr txBox="1"/>
            <p:nvPr/>
          </p:nvSpPr>
          <p:spPr>
            <a:xfrm>
              <a:off x="8519160" y="1391334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Server app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7B8C7D7-7CB3-EF44-A476-09FAE860D725}"/>
              </a:ext>
            </a:extLst>
          </p:cNvPr>
          <p:cNvCxnSpPr/>
          <p:nvPr/>
        </p:nvCxnSpPr>
        <p:spPr>
          <a:xfrm>
            <a:off x="8884920" y="2148840"/>
            <a:ext cx="0" cy="78801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2F483D-8AF3-5D4D-AAC4-9D7A2C731DA5}"/>
              </a:ext>
            </a:extLst>
          </p:cNvPr>
          <p:cNvCxnSpPr/>
          <p:nvPr/>
        </p:nvCxnSpPr>
        <p:spPr>
          <a:xfrm>
            <a:off x="11567160" y="2148840"/>
            <a:ext cx="0" cy="78801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68C630E-36A7-3E4B-AEA0-DB9F5CFF4E20}"/>
              </a:ext>
            </a:extLst>
          </p:cNvPr>
          <p:cNvSpPr txBox="1"/>
          <p:nvPr/>
        </p:nvSpPr>
        <p:spPr>
          <a:xfrm>
            <a:off x="8896349" y="2567522"/>
            <a:ext cx="147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connect()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5C3FF0-8634-8745-B218-E3F6B49153DA}"/>
              </a:ext>
            </a:extLst>
          </p:cNvPr>
          <p:cNvSpPr txBox="1"/>
          <p:nvPr/>
        </p:nvSpPr>
        <p:spPr>
          <a:xfrm>
            <a:off x="10222230" y="2196288"/>
            <a:ext cx="134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" pitchFamily="2" charset="0"/>
              </a:rPr>
              <a:t>accept()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5AE824-31B2-DA46-AC2B-64E3F31FA811}"/>
              </a:ext>
            </a:extLst>
          </p:cNvPr>
          <p:cNvSpPr txBox="1"/>
          <p:nvPr/>
        </p:nvSpPr>
        <p:spPr>
          <a:xfrm rot="942362">
            <a:off x="9872397" y="3448055"/>
            <a:ext cx="6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144D9-CC67-6943-9F29-2D6C7BED9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860" y="5348489"/>
            <a:ext cx="1419860" cy="141986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F58D870-AA2D-2E49-8615-0381D3D8BD2D}"/>
              </a:ext>
            </a:extLst>
          </p:cNvPr>
          <p:cNvCxnSpPr/>
          <p:nvPr/>
        </p:nvCxnSpPr>
        <p:spPr>
          <a:xfrm>
            <a:off x="9083040" y="3880983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10AC946-96EB-4D45-9407-451C9ACDD680}"/>
              </a:ext>
            </a:extLst>
          </p:cNvPr>
          <p:cNvSpPr txBox="1"/>
          <p:nvPr/>
        </p:nvSpPr>
        <p:spPr>
          <a:xfrm rot="942362">
            <a:off x="9879461" y="3914502"/>
            <a:ext cx="6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5C387B-DAF2-784B-8DB2-C3E590F9D0D7}"/>
              </a:ext>
            </a:extLst>
          </p:cNvPr>
          <p:cNvCxnSpPr/>
          <p:nvPr/>
        </p:nvCxnSpPr>
        <p:spPr>
          <a:xfrm>
            <a:off x="9067800" y="4124823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4D48ED4-0729-6042-B140-F3044A22BBB3}"/>
              </a:ext>
            </a:extLst>
          </p:cNvPr>
          <p:cNvSpPr txBox="1"/>
          <p:nvPr/>
        </p:nvSpPr>
        <p:spPr>
          <a:xfrm rot="942362">
            <a:off x="9864221" y="4158342"/>
            <a:ext cx="6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CAAB390-EB29-D947-9CAF-10D07C1836C8}"/>
              </a:ext>
            </a:extLst>
          </p:cNvPr>
          <p:cNvCxnSpPr/>
          <p:nvPr/>
        </p:nvCxnSpPr>
        <p:spPr>
          <a:xfrm>
            <a:off x="9083040" y="4368663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5639C27-7A5B-734E-9991-CAC4EDE95C4C}"/>
              </a:ext>
            </a:extLst>
          </p:cNvPr>
          <p:cNvSpPr txBox="1"/>
          <p:nvPr/>
        </p:nvSpPr>
        <p:spPr>
          <a:xfrm rot="942362">
            <a:off x="9879461" y="4402182"/>
            <a:ext cx="6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09A958B-E36C-EC40-83B5-AB8FF571006D}"/>
              </a:ext>
            </a:extLst>
          </p:cNvPr>
          <p:cNvCxnSpPr/>
          <p:nvPr/>
        </p:nvCxnSpPr>
        <p:spPr>
          <a:xfrm>
            <a:off x="9067800" y="4612503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57EFED2-F381-3D4C-996E-560D19D40CF7}"/>
              </a:ext>
            </a:extLst>
          </p:cNvPr>
          <p:cNvSpPr txBox="1"/>
          <p:nvPr/>
        </p:nvSpPr>
        <p:spPr>
          <a:xfrm rot="942362">
            <a:off x="9864221" y="4646022"/>
            <a:ext cx="6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</p:spTree>
    <p:extLst>
      <p:ext uri="{BB962C8B-B14F-4D97-AF65-F5344CB8AC3E}">
        <p14:creationId xmlns:p14="http://schemas.microsoft.com/office/powerpoint/2010/main" val="28023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49" grpId="0"/>
      <p:bldP spid="51" grpId="0"/>
      <p:bldP spid="5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3DB1-6035-A349-8188-4A82E11F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19FB-04AE-CE4E-A4CE-D94E9AB58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1" y="1825624"/>
            <a:ext cx="7923298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server should not allocate resources upon receiving the first client message (SYN)</a:t>
            </a:r>
          </a:p>
          <a:p>
            <a:endParaRPr lang="en-US" dirty="0"/>
          </a:p>
          <a:p>
            <a:r>
              <a:rPr lang="en-US" dirty="0"/>
              <a:t>The server cannot carry any application data in SYN/ACK</a:t>
            </a:r>
          </a:p>
          <a:p>
            <a:pPr lvl="1"/>
            <a:r>
              <a:rPr lang="en-US" dirty="0"/>
              <a:t>Server hasn’t yet allocated all necessary resources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Client cannot send any data in the SYN packet</a:t>
            </a:r>
          </a:p>
          <a:p>
            <a:endParaRPr lang="en-US" dirty="0"/>
          </a:p>
          <a:p>
            <a:r>
              <a:rPr lang="en-US" dirty="0"/>
              <a:t>Recall: HTTP requires an RTT for the handshake before sending HTTP request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916B00-115A-7548-907F-2343D4FF7FBF}"/>
              </a:ext>
            </a:extLst>
          </p:cNvPr>
          <p:cNvCxnSpPr/>
          <p:nvPr/>
        </p:nvCxnSpPr>
        <p:spPr>
          <a:xfrm>
            <a:off x="8884920" y="3398520"/>
            <a:ext cx="0" cy="27736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312AEC-42D0-6A48-B0CA-E2070779CBEB}"/>
              </a:ext>
            </a:extLst>
          </p:cNvPr>
          <p:cNvCxnSpPr/>
          <p:nvPr/>
        </p:nvCxnSpPr>
        <p:spPr>
          <a:xfrm>
            <a:off x="11567160" y="3398520"/>
            <a:ext cx="0" cy="27736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DD03B0-C298-024D-8CF5-375D6BDC2EDA}"/>
              </a:ext>
            </a:extLst>
          </p:cNvPr>
          <p:cNvCxnSpPr/>
          <p:nvPr/>
        </p:nvCxnSpPr>
        <p:spPr>
          <a:xfrm>
            <a:off x="9083040" y="3627120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F222D34-F411-3246-83CC-EEF12F4544CB}"/>
              </a:ext>
            </a:extLst>
          </p:cNvPr>
          <p:cNvSpPr txBox="1"/>
          <p:nvPr/>
        </p:nvSpPr>
        <p:spPr>
          <a:xfrm>
            <a:off x="8519160" y="293685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91AFDA-2781-6D46-B100-6EA117CDD8AE}"/>
              </a:ext>
            </a:extLst>
          </p:cNvPr>
          <p:cNvSpPr txBox="1"/>
          <p:nvPr/>
        </p:nvSpPr>
        <p:spPr>
          <a:xfrm>
            <a:off x="11003280" y="2936854"/>
            <a:ext cx="112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Server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7F3A03-AED2-DF4B-B1F4-FB859DB53955}"/>
              </a:ext>
            </a:extLst>
          </p:cNvPr>
          <p:cNvGrpSpPr/>
          <p:nvPr/>
        </p:nvGrpSpPr>
        <p:grpSpPr>
          <a:xfrm>
            <a:off x="8625840" y="1081564"/>
            <a:ext cx="914400" cy="899160"/>
            <a:chOff x="8519160" y="1264920"/>
            <a:chExt cx="914400" cy="89916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78DD512-2D37-C947-B5CD-B5BF87A8729D}"/>
                </a:ext>
              </a:extLst>
            </p:cNvPr>
            <p:cNvSpPr/>
            <p:nvPr/>
          </p:nvSpPr>
          <p:spPr>
            <a:xfrm>
              <a:off x="8519160" y="1264920"/>
              <a:ext cx="914400" cy="899160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4EF7B6-B54D-B741-B196-90AF3F244290}"/>
                </a:ext>
              </a:extLst>
            </p:cNvPr>
            <p:cNvSpPr txBox="1"/>
            <p:nvPr/>
          </p:nvSpPr>
          <p:spPr>
            <a:xfrm>
              <a:off x="8580120" y="1391334"/>
              <a:ext cx="792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Client app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BA43FE-54BE-F645-8F08-387DA1F64A93}"/>
              </a:ext>
            </a:extLst>
          </p:cNvPr>
          <p:cNvGrpSpPr/>
          <p:nvPr/>
        </p:nvGrpSpPr>
        <p:grpSpPr>
          <a:xfrm>
            <a:off x="11056620" y="1085582"/>
            <a:ext cx="914400" cy="899160"/>
            <a:chOff x="8519160" y="1264920"/>
            <a:chExt cx="914400" cy="89916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F925504-F7F6-D644-879E-F992AB714A3E}"/>
                </a:ext>
              </a:extLst>
            </p:cNvPr>
            <p:cNvSpPr/>
            <p:nvPr/>
          </p:nvSpPr>
          <p:spPr>
            <a:xfrm>
              <a:off x="8519160" y="1264920"/>
              <a:ext cx="914400" cy="899160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148FD8E-8DE5-274E-8C4F-B4834868EAAC}"/>
                </a:ext>
              </a:extLst>
            </p:cNvPr>
            <p:cNvSpPr txBox="1"/>
            <p:nvPr/>
          </p:nvSpPr>
          <p:spPr>
            <a:xfrm>
              <a:off x="8519160" y="1391334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Server app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7B8C7D7-7CB3-EF44-A476-09FAE860D725}"/>
              </a:ext>
            </a:extLst>
          </p:cNvPr>
          <p:cNvCxnSpPr/>
          <p:nvPr/>
        </p:nvCxnSpPr>
        <p:spPr>
          <a:xfrm>
            <a:off x="8884920" y="2148840"/>
            <a:ext cx="0" cy="78801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2F483D-8AF3-5D4D-AAC4-9D7A2C731DA5}"/>
              </a:ext>
            </a:extLst>
          </p:cNvPr>
          <p:cNvCxnSpPr/>
          <p:nvPr/>
        </p:nvCxnSpPr>
        <p:spPr>
          <a:xfrm>
            <a:off x="11567160" y="2148840"/>
            <a:ext cx="0" cy="78801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68C630E-36A7-3E4B-AEA0-DB9F5CFF4E20}"/>
              </a:ext>
            </a:extLst>
          </p:cNvPr>
          <p:cNvSpPr txBox="1"/>
          <p:nvPr/>
        </p:nvSpPr>
        <p:spPr>
          <a:xfrm>
            <a:off x="8896349" y="2567522"/>
            <a:ext cx="147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connect()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5C3FF0-8634-8745-B218-E3F6B49153DA}"/>
              </a:ext>
            </a:extLst>
          </p:cNvPr>
          <p:cNvSpPr txBox="1"/>
          <p:nvPr/>
        </p:nvSpPr>
        <p:spPr>
          <a:xfrm>
            <a:off x="10222230" y="2196288"/>
            <a:ext cx="134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" pitchFamily="2" charset="0"/>
              </a:rPr>
              <a:t>accept()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5AE824-31B2-DA46-AC2B-64E3F31FA811}"/>
              </a:ext>
            </a:extLst>
          </p:cNvPr>
          <p:cNvSpPr txBox="1"/>
          <p:nvPr/>
        </p:nvSpPr>
        <p:spPr>
          <a:xfrm rot="942362">
            <a:off x="9872397" y="3448055"/>
            <a:ext cx="6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144D9-CC67-6943-9F29-2D6C7BED9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860" y="5348489"/>
            <a:ext cx="1419860" cy="141986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F58D870-AA2D-2E49-8615-0381D3D8BD2D}"/>
              </a:ext>
            </a:extLst>
          </p:cNvPr>
          <p:cNvCxnSpPr/>
          <p:nvPr/>
        </p:nvCxnSpPr>
        <p:spPr>
          <a:xfrm>
            <a:off x="9083040" y="3880983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10AC946-96EB-4D45-9407-451C9ACDD680}"/>
              </a:ext>
            </a:extLst>
          </p:cNvPr>
          <p:cNvSpPr txBox="1"/>
          <p:nvPr/>
        </p:nvSpPr>
        <p:spPr>
          <a:xfrm rot="942362">
            <a:off x="9879461" y="3914502"/>
            <a:ext cx="6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5C387B-DAF2-784B-8DB2-C3E590F9D0D7}"/>
              </a:ext>
            </a:extLst>
          </p:cNvPr>
          <p:cNvCxnSpPr/>
          <p:nvPr/>
        </p:nvCxnSpPr>
        <p:spPr>
          <a:xfrm>
            <a:off x="9067800" y="4124823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4D48ED4-0729-6042-B140-F3044A22BBB3}"/>
              </a:ext>
            </a:extLst>
          </p:cNvPr>
          <p:cNvSpPr txBox="1"/>
          <p:nvPr/>
        </p:nvSpPr>
        <p:spPr>
          <a:xfrm rot="942362">
            <a:off x="9864221" y="4158342"/>
            <a:ext cx="6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CAAB390-EB29-D947-9CAF-10D07C1836C8}"/>
              </a:ext>
            </a:extLst>
          </p:cNvPr>
          <p:cNvCxnSpPr/>
          <p:nvPr/>
        </p:nvCxnSpPr>
        <p:spPr>
          <a:xfrm>
            <a:off x="9083040" y="4368663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5639C27-7A5B-734E-9991-CAC4EDE95C4C}"/>
              </a:ext>
            </a:extLst>
          </p:cNvPr>
          <p:cNvSpPr txBox="1"/>
          <p:nvPr/>
        </p:nvSpPr>
        <p:spPr>
          <a:xfrm rot="942362">
            <a:off x="9879461" y="4402182"/>
            <a:ext cx="6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09A958B-E36C-EC40-83B5-AB8FF571006D}"/>
              </a:ext>
            </a:extLst>
          </p:cNvPr>
          <p:cNvCxnSpPr/>
          <p:nvPr/>
        </p:nvCxnSpPr>
        <p:spPr>
          <a:xfrm>
            <a:off x="9067800" y="4612503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57EFED2-F381-3D4C-996E-560D19D40CF7}"/>
              </a:ext>
            </a:extLst>
          </p:cNvPr>
          <p:cNvSpPr txBox="1"/>
          <p:nvPr/>
        </p:nvSpPr>
        <p:spPr>
          <a:xfrm rot="942362">
            <a:off x="9864221" y="4646022"/>
            <a:ext cx="6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</p:spTree>
    <p:extLst>
      <p:ext uri="{BB962C8B-B14F-4D97-AF65-F5344CB8AC3E}">
        <p14:creationId xmlns:p14="http://schemas.microsoft.com/office/powerpoint/2010/main" val="204173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44DB-5861-4643-9A5D-47972AFB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the denial of service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10199-94D1-3A41-89E4-BFC7A76D3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03280" cy="48494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 idea: </a:t>
            </a:r>
            <a:r>
              <a:rPr lang="en-US" dirty="0">
                <a:solidFill>
                  <a:srgbClr val="C00000"/>
                </a:solidFill>
              </a:rPr>
              <a:t>Make the client do more work </a:t>
            </a:r>
            <a:r>
              <a:rPr lang="en-US" dirty="0"/>
              <a:t>before allocating server resources</a:t>
            </a:r>
          </a:p>
          <a:p>
            <a:endParaRPr lang="en-US" dirty="0"/>
          </a:p>
          <a:p>
            <a:r>
              <a:rPr lang="en-US" dirty="0"/>
              <a:t>The client should send at least one more packet, responding to the data in the server’s SYN/ACK, before the server decides to call the connection </a:t>
            </a:r>
            <a:r>
              <a:rPr lang="en-US" dirty="0">
                <a:solidFill>
                  <a:srgbClr val="C00000"/>
                </a:solidFill>
              </a:rPr>
              <a:t>established</a:t>
            </a:r>
          </a:p>
          <a:p>
            <a:pPr lvl="1"/>
            <a:r>
              <a:rPr lang="en-US" dirty="0"/>
              <a:t>That is, before all required server resources like buffers are allocated</a:t>
            </a:r>
          </a:p>
          <a:p>
            <a:endParaRPr lang="en-US" dirty="0"/>
          </a:p>
          <a:p>
            <a:r>
              <a:rPr lang="en-US" dirty="0"/>
              <a:t>Result: 3-way handshake</a:t>
            </a:r>
          </a:p>
          <a:p>
            <a:pPr lvl="1"/>
            <a:endParaRPr lang="en-US" dirty="0"/>
          </a:p>
          <a:p>
            <a:r>
              <a:rPr lang="en-US" dirty="0"/>
              <a:t>Per-connection </a:t>
            </a:r>
            <a:r>
              <a:rPr lang="en-US" dirty="0">
                <a:solidFill>
                  <a:srgbClr val="C00000"/>
                </a:solidFill>
              </a:rPr>
              <a:t>finite state machine </a:t>
            </a:r>
            <a:r>
              <a:rPr lang="en-US" dirty="0"/>
              <a:t>tracks this process</a:t>
            </a:r>
          </a:p>
        </p:txBody>
      </p:sp>
    </p:spTree>
    <p:extLst>
      <p:ext uri="{BB962C8B-B14F-4D97-AF65-F5344CB8AC3E}">
        <p14:creationId xmlns:p14="http://schemas.microsoft.com/office/powerpoint/2010/main" val="140398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04FF-62D7-6E43-BBBB-F218F152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TCP 3-way handshake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6E3022-EF08-2B4A-97E8-6466965E5673}"/>
              </a:ext>
            </a:extLst>
          </p:cNvPr>
          <p:cNvCxnSpPr>
            <a:cxnSpLocks/>
          </p:cNvCxnSpPr>
          <p:nvPr/>
        </p:nvCxnSpPr>
        <p:spPr>
          <a:xfrm>
            <a:off x="4297680" y="1783080"/>
            <a:ext cx="0" cy="477012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78F5E7-4AE7-7947-8798-01144BF571C2}"/>
              </a:ext>
            </a:extLst>
          </p:cNvPr>
          <p:cNvCxnSpPr>
            <a:cxnSpLocks/>
          </p:cNvCxnSpPr>
          <p:nvPr/>
        </p:nvCxnSpPr>
        <p:spPr>
          <a:xfrm>
            <a:off x="7620000" y="1813560"/>
            <a:ext cx="0" cy="473964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63950B-EEA0-4649-AD59-47DC433BB716}"/>
              </a:ext>
            </a:extLst>
          </p:cNvPr>
          <p:cNvCxnSpPr>
            <a:cxnSpLocks/>
          </p:cNvCxnSpPr>
          <p:nvPr/>
        </p:nvCxnSpPr>
        <p:spPr>
          <a:xfrm>
            <a:off x="4434840" y="2209800"/>
            <a:ext cx="3017520" cy="94488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9F3345-D8B1-D240-B5C0-4E975D6FC3E8}"/>
              </a:ext>
            </a:extLst>
          </p:cNvPr>
          <p:cNvCxnSpPr>
            <a:cxnSpLocks/>
          </p:cNvCxnSpPr>
          <p:nvPr/>
        </p:nvCxnSpPr>
        <p:spPr>
          <a:xfrm flipH="1">
            <a:off x="4434840" y="3529012"/>
            <a:ext cx="3017520" cy="75438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6CF765-D544-D04C-BA2C-48693A7570E6}"/>
              </a:ext>
            </a:extLst>
          </p:cNvPr>
          <p:cNvCxnSpPr>
            <a:cxnSpLocks/>
          </p:cNvCxnSpPr>
          <p:nvPr/>
        </p:nvCxnSpPr>
        <p:spPr>
          <a:xfrm>
            <a:off x="4465321" y="4555330"/>
            <a:ext cx="3017520" cy="94488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374DD5B-F01C-0B48-AA2C-10C6B58100C7}"/>
              </a:ext>
            </a:extLst>
          </p:cNvPr>
          <p:cNvSpPr txBox="1"/>
          <p:nvPr/>
        </p:nvSpPr>
        <p:spPr>
          <a:xfrm>
            <a:off x="3444240" y="1351895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Client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3175A0-0887-1F4A-A0DF-61CDEF410572}"/>
              </a:ext>
            </a:extLst>
          </p:cNvPr>
          <p:cNvSpPr txBox="1"/>
          <p:nvPr/>
        </p:nvSpPr>
        <p:spPr>
          <a:xfrm>
            <a:off x="6766560" y="1349187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Server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62DBF2F-4875-D84C-9A9F-F6BFAFB4971C}"/>
              </a:ext>
            </a:extLst>
          </p:cNvPr>
          <p:cNvGrpSpPr/>
          <p:nvPr/>
        </p:nvGrpSpPr>
        <p:grpSpPr>
          <a:xfrm>
            <a:off x="381000" y="1463040"/>
            <a:ext cx="1219200" cy="1219200"/>
            <a:chOff x="9448800" y="1935480"/>
            <a:chExt cx="1219200" cy="12192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3CB6CBD-F15A-6C4E-8306-6C080257DE7F}"/>
                </a:ext>
              </a:extLst>
            </p:cNvPr>
            <p:cNvSpPr/>
            <p:nvPr/>
          </p:nvSpPr>
          <p:spPr>
            <a:xfrm>
              <a:off x="9448800" y="1935480"/>
              <a:ext cx="1219200" cy="12192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6B5A1D-A8BE-0943-B27B-D25946BAD2FF}"/>
                </a:ext>
              </a:extLst>
            </p:cNvPr>
            <p:cNvSpPr txBox="1"/>
            <p:nvPr/>
          </p:nvSpPr>
          <p:spPr>
            <a:xfrm>
              <a:off x="9547861" y="2375803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CLOSED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6B8484-D1DD-4246-AF91-8D6CD40D62F2}"/>
              </a:ext>
            </a:extLst>
          </p:cNvPr>
          <p:cNvGrpSpPr/>
          <p:nvPr/>
        </p:nvGrpSpPr>
        <p:grpSpPr>
          <a:xfrm>
            <a:off x="2255522" y="2545080"/>
            <a:ext cx="1478279" cy="1219200"/>
            <a:chOff x="9342121" y="1935480"/>
            <a:chExt cx="1478279" cy="12192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47D9C99-8601-FF49-8F26-35042E3B302C}"/>
                </a:ext>
              </a:extLst>
            </p:cNvPr>
            <p:cNvSpPr/>
            <p:nvPr/>
          </p:nvSpPr>
          <p:spPr>
            <a:xfrm>
              <a:off x="9448800" y="1935480"/>
              <a:ext cx="1219200" cy="12192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62987E-B158-C64F-A838-000B64B6FBDF}"/>
                </a:ext>
              </a:extLst>
            </p:cNvPr>
            <p:cNvSpPr txBox="1"/>
            <p:nvPr/>
          </p:nvSpPr>
          <p:spPr>
            <a:xfrm>
              <a:off x="9342121" y="2375803"/>
              <a:ext cx="1478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SYN-SENT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4E0F48-B7A0-E847-9F69-FD05ECF8F86A}"/>
              </a:ext>
            </a:extLst>
          </p:cNvPr>
          <p:cNvCxnSpPr>
            <a:endCxn id="25" idx="1"/>
          </p:cNvCxnSpPr>
          <p:nvPr/>
        </p:nvCxnSpPr>
        <p:spPr>
          <a:xfrm>
            <a:off x="1546861" y="2241917"/>
            <a:ext cx="993888" cy="4817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37865BB-C859-6D40-B100-96817B1F1272}"/>
              </a:ext>
            </a:extLst>
          </p:cNvPr>
          <p:cNvSpPr txBox="1"/>
          <p:nvPr/>
        </p:nvSpPr>
        <p:spPr>
          <a:xfrm>
            <a:off x="2910841" y="1752273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connect()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2C275F6-D2D1-FE4B-89B8-8D27EC3EA9BA}"/>
              </a:ext>
            </a:extLst>
          </p:cNvPr>
          <p:cNvGrpSpPr/>
          <p:nvPr/>
        </p:nvGrpSpPr>
        <p:grpSpPr>
          <a:xfrm>
            <a:off x="8572497" y="2528888"/>
            <a:ext cx="1219200" cy="1219200"/>
            <a:chOff x="9448800" y="1935480"/>
            <a:chExt cx="1219200" cy="12192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F107337-87BF-2546-A344-7BE5DAA1D922}"/>
                </a:ext>
              </a:extLst>
            </p:cNvPr>
            <p:cNvSpPr/>
            <p:nvPr/>
          </p:nvSpPr>
          <p:spPr>
            <a:xfrm>
              <a:off x="9448800" y="1935480"/>
              <a:ext cx="1219200" cy="12192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BC9BA0-9BCA-554C-B23E-71FD98309FF7}"/>
                </a:ext>
              </a:extLst>
            </p:cNvPr>
            <p:cNvSpPr txBox="1"/>
            <p:nvPr/>
          </p:nvSpPr>
          <p:spPr>
            <a:xfrm>
              <a:off x="9547861" y="2375803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LISTEN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B85135-3CF8-B043-BEF4-520EF1858102}"/>
              </a:ext>
            </a:extLst>
          </p:cNvPr>
          <p:cNvGrpSpPr/>
          <p:nvPr/>
        </p:nvGrpSpPr>
        <p:grpSpPr>
          <a:xfrm>
            <a:off x="10447019" y="3610928"/>
            <a:ext cx="1478279" cy="1219200"/>
            <a:chOff x="9342121" y="1935480"/>
            <a:chExt cx="1478279" cy="12192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7188E7D-3B5E-E047-B500-CC66D79DF6AD}"/>
                </a:ext>
              </a:extLst>
            </p:cNvPr>
            <p:cNvSpPr/>
            <p:nvPr/>
          </p:nvSpPr>
          <p:spPr>
            <a:xfrm>
              <a:off x="9448800" y="1935480"/>
              <a:ext cx="1219200" cy="12192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BAF7F98-1CA7-5840-A630-C1D1FBCD963C}"/>
                </a:ext>
              </a:extLst>
            </p:cNvPr>
            <p:cNvSpPr txBox="1"/>
            <p:nvPr/>
          </p:nvSpPr>
          <p:spPr>
            <a:xfrm>
              <a:off x="9342121" y="2375803"/>
              <a:ext cx="1478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SYN-RCVD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5A73B8-571C-2942-9708-9ED8EDD66451}"/>
              </a:ext>
            </a:extLst>
          </p:cNvPr>
          <p:cNvCxnSpPr>
            <a:endCxn id="34" idx="1"/>
          </p:cNvCxnSpPr>
          <p:nvPr/>
        </p:nvCxnSpPr>
        <p:spPr>
          <a:xfrm>
            <a:off x="9738358" y="3307765"/>
            <a:ext cx="993888" cy="4817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1F56B54-E4D5-8141-9105-3DA21483074A}"/>
              </a:ext>
            </a:extLst>
          </p:cNvPr>
          <p:cNvGrpSpPr/>
          <p:nvPr/>
        </p:nvGrpSpPr>
        <p:grpSpPr>
          <a:xfrm>
            <a:off x="10553698" y="1201252"/>
            <a:ext cx="1219200" cy="1219200"/>
            <a:chOff x="9448800" y="1935480"/>
            <a:chExt cx="1219200" cy="12192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6C1655-8794-4D48-A648-A9471721237C}"/>
                </a:ext>
              </a:extLst>
            </p:cNvPr>
            <p:cNvSpPr/>
            <p:nvPr/>
          </p:nvSpPr>
          <p:spPr>
            <a:xfrm>
              <a:off x="9448800" y="1935480"/>
              <a:ext cx="1219200" cy="12192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23E6AC5-7D9E-5D42-A996-161152E093F0}"/>
                </a:ext>
              </a:extLst>
            </p:cNvPr>
            <p:cNvSpPr txBox="1"/>
            <p:nvPr/>
          </p:nvSpPr>
          <p:spPr>
            <a:xfrm>
              <a:off x="9547861" y="2375803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CLOSED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ED669B-6D92-324B-86E3-724C7CF62A69}"/>
              </a:ext>
            </a:extLst>
          </p:cNvPr>
          <p:cNvCxnSpPr>
            <a:cxnSpLocks/>
          </p:cNvCxnSpPr>
          <p:nvPr/>
        </p:nvCxnSpPr>
        <p:spPr>
          <a:xfrm flipH="1">
            <a:off x="9628389" y="2060310"/>
            <a:ext cx="940550" cy="66236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F5D9FFE-21C6-8440-A1C0-333A9917BC15}"/>
              </a:ext>
            </a:extLst>
          </p:cNvPr>
          <p:cNvSpPr txBox="1"/>
          <p:nvPr/>
        </p:nvSpPr>
        <p:spPr>
          <a:xfrm>
            <a:off x="9006837" y="1627079"/>
            <a:ext cx="1318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bind()</a:t>
            </a:r>
          </a:p>
          <a:p>
            <a:pPr algn="l"/>
            <a:r>
              <a:rPr lang="en-US" dirty="0">
                <a:latin typeface="Courier" pitchFamily="2" charset="0"/>
              </a:rPr>
              <a:t>listen()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271695-C512-3942-AACF-A2447989FB9E}"/>
              </a:ext>
            </a:extLst>
          </p:cNvPr>
          <p:cNvGrpSpPr/>
          <p:nvPr/>
        </p:nvGrpSpPr>
        <p:grpSpPr>
          <a:xfrm>
            <a:off x="381000" y="3336130"/>
            <a:ext cx="1219200" cy="1219200"/>
            <a:chOff x="9448800" y="1935480"/>
            <a:chExt cx="1219200" cy="12192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D094510-71E3-894E-A862-FF5990DCA31D}"/>
                </a:ext>
              </a:extLst>
            </p:cNvPr>
            <p:cNvSpPr/>
            <p:nvPr/>
          </p:nvSpPr>
          <p:spPr>
            <a:xfrm>
              <a:off x="9448800" y="1935480"/>
              <a:ext cx="1219200" cy="12192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943C85D-07F6-C84B-A618-488AB2889E8F}"/>
                </a:ext>
              </a:extLst>
            </p:cNvPr>
            <p:cNvSpPr txBox="1"/>
            <p:nvPr/>
          </p:nvSpPr>
          <p:spPr>
            <a:xfrm>
              <a:off x="9517381" y="2375803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ESTAB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2F9EEE0-8816-7646-9088-584F33CC52BD}"/>
              </a:ext>
            </a:extLst>
          </p:cNvPr>
          <p:cNvSpPr txBox="1"/>
          <p:nvPr/>
        </p:nvSpPr>
        <p:spPr>
          <a:xfrm>
            <a:off x="1158241" y="2646284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Send SYN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2683F9-693A-2846-9975-7E35AA5DD238}"/>
              </a:ext>
            </a:extLst>
          </p:cNvPr>
          <p:cNvSpPr txBox="1"/>
          <p:nvPr/>
        </p:nvSpPr>
        <p:spPr>
          <a:xfrm>
            <a:off x="9806937" y="2900880"/>
            <a:ext cx="238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Upon receiving SYN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82F40C8-FA93-4F47-8CCC-B047440E6A7D}"/>
              </a:ext>
            </a:extLst>
          </p:cNvPr>
          <p:cNvGrpSpPr/>
          <p:nvPr/>
        </p:nvGrpSpPr>
        <p:grpSpPr>
          <a:xfrm>
            <a:off x="8597563" y="4573787"/>
            <a:ext cx="1219200" cy="1219200"/>
            <a:chOff x="9448800" y="1935480"/>
            <a:chExt cx="1219200" cy="12192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192B8CF-11B5-BD49-B27F-FF4D5EBDF467}"/>
                </a:ext>
              </a:extLst>
            </p:cNvPr>
            <p:cNvSpPr/>
            <p:nvPr/>
          </p:nvSpPr>
          <p:spPr>
            <a:xfrm>
              <a:off x="9448800" y="1935480"/>
              <a:ext cx="1219200" cy="12192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5126CBA-BAE8-6144-B4BB-03576872E05F}"/>
                </a:ext>
              </a:extLst>
            </p:cNvPr>
            <p:cNvSpPr txBox="1"/>
            <p:nvPr/>
          </p:nvSpPr>
          <p:spPr>
            <a:xfrm>
              <a:off x="9547861" y="2375803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ESTAB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782CE85-E75C-0F48-B893-99860872C648}"/>
              </a:ext>
            </a:extLst>
          </p:cNvPr>
          <p:cNvCxnSpPr>
            <a:cxnSpLocks/>
            <a:endCxn id="52" idx="7"/>
          </p:cNvCxnSpPr>
          <p:nvPr/>
        </p:nvCxnSpPr>
        <p:spPr>
          <a:xfrm flipH="1">
            <a:off x="9638215" y="4407924"/>
            <a:ext cx="940549" cy="3444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4BB4FE2-BE53-144D-BEA1-9647124ED374}"/>
              </a:ext>
            </a:extLst>
          </p:cNvPr>
          <p:cNvSpPr txBox="1"/>
          <p:nvPr/>
        </p:nvSpPr>
        <p:spPr>
          <a:xfrm>
            <a:off x="9875518" y="4962999"/>
            <a:ext cx="231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Upon receiving ACK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1CC411-9BAC-F542-9A76-EE72481E54C9}"/>
              </a:ext>
            </a:extLst>
          </p:cNvPr>
          <p:cNvCxnSpPr>
            <a:cxnSpLocks/>
          </p:cNvCxnSpPr>
          <p:nvPr/>
        </p:nvCxnSpPr>
        <p:spPr>
          <a:xfrm flipH="1">
            <a:off x="1541522" y="3326068"/>
            <a:ext cx="869130" cy="3843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1C8E22F-BA4A-8049-AB8E-0647DAD42ACB}"/>
              </a:ext>
            </a:extLst>
          </p:cNvPr>
          <p:cNvSpPr txBox="1"/>
          <p:nvPr/>
        </p:nvSpPr>
        <p:spPr>
          <a:xfrm>
            <a:off x="1615440" y="3771581"/>
            <a:ext cx="245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Upon receiving SYN/ACK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63186D-5DA0-2F4D-A25C-259FF8CFB51F}"/>
              </a:ext>
            </a:extLst>
          </p:cNvPr>
          <p:cNvSpPr txBox="1"/>
          <p:nvPr/>
        </p:nvSpPr>
        <p:spPr>
          <a:xfrm rot="1325766">
            <a:off x="5256655" y="2157252"/>
            <a:ext cx="822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SYN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E12DA2-33F6-7647-BBA7-A86B1CB9A9E4}"/>
              </a:ext>
            </a:extLst>
          </p:cNvPr>
          <p:cNvSpPr txBox="1"/>
          <p:nvPr/>
        </p:nvSpPr>
        <p:spPr>
          <a:xfrm rot="1325766">
            <a:off x="5611486" y="4581597"/>
            <a:ext cx="822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ACK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174958-3767-ED4A-901B-EAA190F15EA9}"/>
              </a:ext>
            </a:extLst>
          </p:cNvPr>
          <p:cNvSpPr txBox="1"/>
          <p:nvPr/>
        </p:nvSpPr>
        <p:spPr>
          <a:xfrm rot="20733869">
            <a:off x="5115648" y="3487461"/>
            <a:ext cx="1601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SYN/ACK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3727416-F144-FD42-A734-437188637FA9}"/>
              </a:ext>
            </a:extLst>
          </p:cNvPr>
          <p:cNvCxnSpPr>
            <a:cxnSpLocks/>
          </p:cNvCxnSpPr>
          <p:nvPr/>
        </p:nvCxnSpPr>
        <p:spPr>
          <a:xfrm>
            <a:off x="4068852" y="2661524"/>
            <a:ext cx="0" cy="1832846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ECC478A-26F1-FB4C-8CE2-21954916DFFD}"/>
              </a:ext>
            </a:extLst>
          </p:cNvPr>
          <p:cNvSpPr txBox="1"/>
          <p:nvPr/>
        </p:nvSpPr>
        <p:spPr>
          <a:xfrm>
            <a:off x="2505516" y="4538008"/>
            <a:ext cx="177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Return from</a:t>
            </a:r>
          </a:p>
          <a:p>
            <a:pPr algn="r"/>
            <a:r>
              <a:rPr lang="en-US" dirty="0">
                <a:latin typeface="Courier" pitchFamily="2" charset="0"/>
              </a:rPr>
              <a:t>connect()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A07400-8020-1D4C-869A-33B2B6B637F5}"/>
              </a:ext>
            </a:extLst>
          </p:cNvPr>
          <p:cNvSpPr txBox="1"/>
          <p:nvPr/>
        </p:nvSpPr>
        <p:spPr>
          <a:xfrm>
            <a:off x="7637073" y="1779839"/>
            <a:ext cx="131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accept()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40AE59C-FD43-1047-A495-AD693698EA15}"/>
              </a:ext>
            </a:extLst>
          </p:cNvPr>
          <p:cNvCxnSpPr>
            <a:cxnSpLocks/>
          </p:cNvCxnSpPr>
          <p:nvPr/>
        </p:nvCxnSpPr>
        <p:spPr>
          <a:xfrm>
            <a:off x="7830290" y="2720024"/>
            <a:ext cx="0" cy="2933343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CD2A36D-58B0-104A-AA67-6F7DAEF203C6}"/>
              </a:ext>
            </a:extLst>
          </p:cNvPr>
          <p:cNvSpPr txBox="1"/>
          <p:nvPr/>
        </p:nvSpPr>
        <p:spPr>
          <a:xfrm>
            <a:off x="7702987" y="5684042"/>
            <a:ext cx="177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Return from</a:t>
            </a:r>
          </a:p>
          <a:p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accept()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2837080-4591-D040-B071-BCDB90D4CB49}"/>
              </a:ext>
            </a:extLst>
          </p:cNvPr>
          <p:cNvCxnSpPr/>
          <p:nvPr/>
        </p:nvCxnSpPr>
        <p:spPr>
          <a:xfrm>
            <a:off x="4076471" y="2130892"/>
            <a:ext cx="0" cy="53340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D72D4E2-48C3-8C4F-99E5-C7A6E7255C60}"/>
              </a:ext>
            </a:extLst>
          </p:cNvPr>
          <p:cNvCxnSpPr/>
          <p:nvPr/>
        </p:nvCxnSpPr>
        <p:spPr>
          <a:xfrm>
            <a:off x="7834839" y="2180184"/>
            <a:ext cx="0" cy="53340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3F919B5-5653-9548-88EC-729748DD4EC5}"/>
              </a:ext>
            </a:extLst>
          </p:cNvPr>
          <p:cNvSpPr txBox="1"/>
          <p:nvPr/>
        </p:nvSpPr>
        <p:spPr>
          <a:xfrm>
            <a:off x="4275399" y="5383678"/>
            <a:ext cx="1746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Server </a:t>
            </a:r>
          </a:p>
          <a:p>
            <a:pPr algn="r"/>
            <a:r>
              <a:rPr lang="en-US" dirty="0">
                <a:latin typeface="Helvetica" pitchFamily="2" charset="0"/>
              </a:rPr>
              <a:t>resources </a:t>
            </a:r>
          </a:p>
          <a:p>
            <a:pPr algn="r"/>
            <a:r>
              <a:rPr lang="en-US" dirty="0">
                <a:latin typeface="Helvetica" pitchFamily="2" charset="0"/>
              </a:rPr>
              <a:t>only allocated </a:t>
            </a:r>
          </a:p>
          <a:p>
            <a:pPr algn="r"/>
            <a:r>
              <a:rPr lang="en-US" dirty="0">
                <a:latin typeface="Helvetica" pitchFamily="2" charset="0"/>
              </a:rPr>
              <a:t>at this point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5978D33-5E01-AB47-BCB4-D825FFE87BD7}"/>
              </a:ext>
            </a:extLst>
          </p:cNvPr>
          <p:cNvCxnSpPr>
            <a:cxnSpLocks/>
          </p:cNvCxnSpPr>
          <p:nvPr/>
        </p:nvCxnSpPr>
        <p:spPr>
          <a:xfrm flipV="1">
            <a:off x="6062740" y="5684042"/>
            <a:ext cx="1389620" cy="666156"/>
          </a:xfrm>
          <a:prstGeom prst="straightConnector1">
            <a:avLst/>
          </a:prstGeom>
          <a:ln w="50800" cmpd="sng">
            <a:solidFill>
              <a:srgbClr val="C00000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9BDC19B-7422-BB46-B8A6-918F74B155BB}"/>
              </a:ext>
            </a:extLst>
          </p:cNvPr>
          <p:cNvSpPr txBox="1"/>
          <p:nvPr/>
        </p:nvSpPr>
        <p:spPr>
          <a:xfrm>
            <a:off x="10061835" y="3185437"/>
            <a:ext cx="263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Send SYN/ACK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A2E10CA-A3BB-6E40-9487-9CE222389361}"/>
              </a:ext>
            </a:extLst>
          </p:cNvPr>
          <p:cNvSpPr txBox="1"/>
          <p:nvPr/>
        </p:nvSpPr>
        <p:spPr>
          <a:xfrm>
            <a:off x="1593772" y="4364279"/>
            <a:ext cx="24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Send ACK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A883B2D-DA6C-A243-8AB8-957E3A7336C6}"/>
              </a:ext>
            </a:extLst>
          </p:cNvPr>
          <p:cNvSpPr txBox="1"/>
          <p:nvPr/>
        </p:nvSpPr>
        <p:spPr>
          <a:xfrm>
            <a:off x="381001" y="5452540"/>
            <a:ext cx="272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This packet can contain application data!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E0E6E46-98B8-234E-B802-9662492CCF78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3109037" y="4941994"/>
            <a:ext cx="2130300" cy="833712"/>
          </a:xfrm>
          <a:prstGeom prst="straightConnector1">
            <a:avLst/>
          </a:prstGeom>
          <a:ln w="50800" cmpd="sng">
            <a:solidFill>
              <a:srgbClr val="C00000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5" grpId="0"/>
      <p:bldP spid="49" grpId="0"/>
      <p:bldP spid="50" grpId="0"/>
      <p:bldP spid="55" grpId="0"/>
      <p:bldP spid="57" grpId="0"/>
      <p:bldP spid="58" grpId="0"/>
      <p:bldP spid="59" grpId="0"/>
      <p:bldP spid="61" grpId="0"/>
      <p:bldP spid="64" grpId="0"/>
      <p:bldP spid="65" grpId="0"/>
      <p:bldP spid="67" grpId="0"/>
      <p:bldP spid="77" grpId="0"/>
      <p:bldP spid="84" grpId="0"/>
      <p:bldP spid="85" grpId="0"/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Goal of steady state operation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4B958DB-0253-1247-92BA-1A7C8DE17DEA}"/>
              </a:ext>
            </a:extLst>
          </p:cNvPr>
          <p:cNvGrpSpPr/>
          <p:nvPr/>
        </p:nvGrpSpPr>
        <p:grpSpPr>
          <a:xfrm>
            <a:off x="2873727" y="2211184"/>
            <a:ext cx="741239" cy="1601152"/>
            <a:chOff x="2873727" y="2211184"/>
            <a:chExt cx="741239" cy="1601152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3012A76-16E4-3E45-A6BC-4C5003DA51FA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16B75DA-3D30-1A42-8062-9DDF624DCF3C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CEE1725-53AF-484E-AAA4-E276AC9313C4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AC091DE-5D7A-A941-8F2C-4078C2C0C465}"/>
              </a:ext>
            </a:extLst>
          </p:cNvPr>
          <p:cNvGrpSpPr/>
          <p:nvPr/>
        </p:nvGrpSpPr>
        <p:grpSpPr>
          <a:xfrm>
            <a:off x="4327823" y="2896686"/>
            <a:ext cx="2899315" cy="278775"/>
            <a:chOff x="4327823" y="2896686"/>
            <a:chExt cx="2899315" cy="278775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6F1B5A6-BD56-A743-8009-A3C3DDBE74A6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31F3C92B-D1FE-034A-A03D-C1E4A5F78E3B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BD86247-5986-E14E-BA7E-E24960D07913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036E5EF-F852-B745-8056-DCCBF5901559}"/>
              </a:ext>
            </a:extLst>
          </p:cNvPr>
          <p:cNvGrpSpPr/>
          <p:nvPr/>
        </p:nvGrpSpPr>
        <p:grpSpPr>
          <a:xfrm>
            <a:off x="8161600" y="2211184"/>
            <a:ext cx="1736380" cy="1625465"/>
            <a:chOff x="8161600" y="2211184"/>
            <a:chExt cx="1736380" cy="162546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5665CF7-F0E1-384D-AE01-D586B706D3F9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DEA108B5-4F5E-0C41-8D53-A5A3BD083E3D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B9671AC1-4EA0-2E46-81E7-F174CCB0F7A3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646587-597C-F146-9F73-893B47B1F04B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E7722DE-0179-DA4D-BB2F-1D1AD4DBA913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98DD49-AF62-CE4A-9E3B-64DD2BAD3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37BEFF2-29F6-C34C-91DB-EEEE783F9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8FCB39-62E8-674B-B3B1-03B090B08E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CB4632-FB81-2245-A061-A6A7260A71FF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1774522-F5F3-3D4D-8D84-E0567F8EB507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749FEF-062C-D04A-9952-2BF1BBAFDE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C42D6B-125F-B643-AF1E-03576A4CEB4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AEFE3B-6B02-D742-A75F-04C32BB29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B409DB-2C44-DA43-AA78-4B229BB19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AACE545-8961-B64B-8FD6-95BAD3DF6B4B}"/>
              </a:ext>
            </a:extLst>
          </p:cNvPr>
          <p:cNvGrpSpPr/>
          <p:nvPr/>
        </p:nvGrpSpPr>
        <p:grpSpPr>
          <a:xfrm>
            <a:off x="4327823" y="5430112"/>
            <a:ext cx="2254600" cy="282634"/>
            <a:chOff x="4327823" y="5430112"/>
            <a:chExt cx="2254600" cy="282634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53F701AE-1012-5144-BD2D-715014AD6AFC}"/>
                </a:ext>
              </a:extLst>
            </p:cNvPr>
            <p:cNvSpPr/>
            <p:nvPr/>
          </p:nvSpPr>
          <p:spPr>
            <a:xfrm>
              <a:off x="432782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0FA4F024-E7BD-D74D-A480-B7F341C5C708}"/>
                </a:ext>
              </a:extLst>
            </p:cNvPr>
            <p:cNvSpPr/>
            <p:nvPr/>
          </p:nvSpPr>
          <p:spPr>
            <a:xfrm>
              <a:off x="5317962" y="5430112"/>
              <a:ext cx="274320" cy="274320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E1B120FE-D445-734F-A793-BBB94D87CF3E}"/>
                </a:ext>
              </a:extLst>
            </p:cNvPr>
            <p:cNvSpPr/>
            <p:nvPr/>
          </p:nvSpPr>
          <p:spPr>
            <a:xfrm>
              <a:off x="630810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3F9C990-2C19-0642-81DF-F21C45BBC05F}"/>
              </a:ext>
            </a:extLst>
          </p:cNvPr>
          <p:cNvGrpSpPr/>
          <p:nvPr/>
        </p:nvGrpSpPr>
        <p:grpSpPr>
          <a:xfrm>
            <a:off x="8161600" y="4748469"/>
            <a:ext cx="1597042" cy="1625465"/>
            <a:chOff x="8161600" y="4748469"/>
            <a:chExt cx="1597042" cy="1625465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64F61D2A-3A93-274C-A19D-C79D0EBC9CBA}"/>
                </a:ext>
              </a:extLst>
            </p:cNvPr>
            <p:cNvSpPr/>
            <p:nvPr/>
          </p:nvSpPr>
          <p:spPr>
            <a:xfrm>
              <a:off x="8161600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983AF289-9B39-6148-AC1B-02D288454FD1}"/>
                </a:ext>
              </a:extLst>
            </p:cNvPr>
            <p:cNvSpPr/>
            <p:nvPr/>
          </p:nvSpPr>
          <p:spPr>
            <a:xfrm>
              <a:off x="8902839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928D0197-A719-2E48-AE70-EC6502A4B4CE}"/>
                </a:ext>
              </a:extLst>
            </p:cNvPr>
            <p:cNvSpPr/>
            <p:nvPr/>
          </p:nvSpPr>
          <p:spPr>
            <a:xfrm>
              <a:off x="9667202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36341CA-51B3-8240-B356-0521EEC137C8}"/>
              </a:ext>
            </a:extLst>
          </p:cNvPr>
          <p:cNvGrpSpPr/>
          <p:nvPr/>
        </p:nvGrpSpPr>
        <p:grpSpPr>
          <a:xfrm>
            <a:off x="2650055" y="4748469"/>
            <a:ext cx="855803" cy="1625465"/>
            <a:chOff x="2650055" y="4748469"/>
            <a:chExt cx="855803" cy="1625465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7F23B9C2-80B1-2547-BDEF-BF6A25D1EFC2}"/>
                </a:ext>
              </a:extLst>
            </p:cNvPr>
            <p:cNvSpPr/>
            <p:nvPr/>
          </p:nvSpPr>
          <p:spPr>
            <a:xfrm>
              <a:off x="2650055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66FD89A-4C7B-8A48-881E-87DA186B71A3}"/>
                </a:ext>
              </a:extLst>
            </p:cNvPr>
            <p:cNvSpPr/>
            <p:nvPr/>
          </p:nvSpPr>
          <p:spPr>
            <a:xfrm>
              <a:off x="3414418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34DB1AA-399A-2D4A-8EC2-83E3E66368A2}"/>
              </a:ext>
            </a:extLst>
          </p:cNvPr>
          <p:cNvSpPr txBox="1"/>
          <p:nvPr/>
        </p:nvSpPr>
        <p:spPr>
          <a:xfrm>
            <a:off x="298723" y="1865898"/>
            <a:ext cx="202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Send packet burst (as allowed by window)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B0A3861-6DCD-094B-8515-51DB9097FEBC}"/>
              </a:ext>
            </a:extLst>
          </p:cNvPr>
          <p:cNvSpPr txBox="1"/>
          <p:nvPr/>
        </p:nvSpPr>
        <p:spPr>
          <a:xfrm>
            <a:off x="10283730" y="2309025"/>
            <a:ext cx="179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Receive data packet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45B1939-867E-4243-8948-BDE9C12869EC}"/>
              </a:ext>
            </a:extLst>
          </p:cNvPr>
          <p:cNvSpPr txBox="1"/>
          <p:nvPr/>
        </p:nvSpPr>
        <p:spPr>
          <a:xfrm>
            <a:off x="10359785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Send ACK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92CE62-A144-CD40-938C-DF9A41A210B6}"/>
              </a:ext>
            </a:extLst>
          </p:cNvPr>
          <p:cNvSpPr txBox="1"/>
          <p:nvPr/>
        </p:nvSpPr>
        <p:spPr>
          <a:xfrm>
            <a:off x="319029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Receive ACK</a:t>
            </a:r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2BB93BF-A1E8-1D4C-8607-FC6D5ED1BF65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B7B30AD7-B24C-B043-ADEA-B04666DB9B62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47BD84D-2605-1846-BDEF-51CAFE331F86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A3DAE2D-CF7D-894D-B935-0FDACCA069E1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9B98AC2-B634-E141-B968-A9AE8168352F}"/>
              </a:ext>
            </a:extLst>
          </p:cNvPr>
          <p:cNvSpPr txBox="1"/>
          <p:nvPr/>
        </p:nvSpPr>
        <p:spPr>
          <a:xfrm>
            <a:off x="242674" y="3105606"/>
            <a:ext cx="2743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(1)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Keep transmissions ACK-clocked: </a:t>
            </a:r>
            <a:r>
              <a:rPr lang="en-US" dirty="0">
                <a:latin typeface="Helvetica" pitchFamily="2" charset="0"/>
              </a:rPr>
              <a:t>Send new data on 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4D509-5188-0449-8162-8812C5618034}"/>
              </a:ext>
            </a:extLst>
          </p:cNvPr>
          <p:cNvSpPr txBox="1"/>
          <p:nvPr/>
        </p:nvSpPr>
        <p:spPr>
          <a:xfrm>
            <a:off x="3182622" y="1480079"/>
            <a:ext cx="4729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(2) Keep transmissions over the bottleneck link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back to back</a:t>
            </a:r>
          </a:p>
        </p:txBody>
      </p:sp>
    </p:spTree>
    <p:extLst>
      <p:ext uri="{BB962C8B-B14F-4D97-AF65-F5344CB8AC3E}">
        <p14:creationId xmlns:p14="http://schemas.microsoft.com/office/powerpoint/2010/main" val="287033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20" grpId="0"/>
      <p:bldP spid="121" grpId="0"/>
      <p:bldP spid="122" grpId="0"/>
      <p:bldP spid="126" grpId="0" animBg="1"/>
      <p:bldP spid="127" grpId="0" animBg="1"/>
      <p:bldP spid="128" grpId="0" animBg="1"/>
      <p:bldP spid="129" grpId="0" animBg="1"/>
      <p:bldP spid="123" grpId="0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4" name="Rectangle 47">
            <a:extLst>
              <a:ext uri="{FF2B5EF4-FFF2-40B4-BE49-F238E27FC236}">
                <a16:creationId xmlns:a16="http://schemas.microsoft.com/office/drawing/2014/main" id="{58626A08-272C-BF41-B84D-D0F75D0C391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1690688"/>
            <a:ext cx="10665542" cy="485759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  <a:defRPr/>
            </a:pPr>
            <a:r>
              <a:rPr lang="en-US" dirty="0"/>
              <a:t>C</a:t>
            </a:r>
            <a:r>
              <a:rPr lang="en-US" dirty="0">
                <a:cs typeface="+mn-cs"/>
              </a:rPr>
              <a:t>lient, server each close their side of connection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send TCP segment with FIN bit = 1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In general, </a:t>
            </a:r>
            <a:r>
              <a:rPr lang="en-US" dirty="0">
                <a:solidFill>
                  <a:srgbClr val="C00000"/>
                </a:solidFill>
              </a:rPr>
              <a:t>TCP is full-duplex</a:t>
            </a:r>
            <a:r>
              <a:rPr lang="en-US" dirty="0"/>
              <a:t>: both sides can send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solidFill>
                  <a:srgbClr val="C00000"/>
                </a:solidFill>
              </a:rPr>
              <a:t>However, FIN is unidirectional</a:t>
            </a:r>
            <a:r>
              <a:rPr lang="en-US" dirty="0"/>
              <a:t>: stop one side of the communication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cs typeface="+mn-cs"/>
              </a:rPr>
              <a:t>Respond to received FIN with ACK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On receiving FIN, ACK can be combined with own FIN</a:t>
            </a:r>
          </a:p>
          <a:p>
            <a:pPr>
              <a:defRPr/>
            </a:pPr>
            <a:r>
              <a:rPr lang="en-US" dirty="0">
                <a:cs typeface="+mn-cs"/>
              </a:rPr>
              <a:t>Simultaneous FIN exchanges can be handled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EAB79B-690F-9844-8215-8966D75F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Closing a connection</a:t>
            </a:r>
          </a:p>
        </p:txBody>
      </p:sp>
    </p:spTree>
    <p:extLst>
      <p:ext uri="{BB962C8B-B14F-4D97-AF65-F5344CB8AC3E}">
        <p14:creationId xmlns:p14="http://schemas.microsoft.com/office/powerpoint/2010/main" val="30133897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F952-81A3-B34D-8F4A-26998A5A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5761" cy="1325563"/>
          </a:xfrm>
        </p:spPr>
        <p:txBody>
          <a:bodyPr/>
          <a:lstStyle/>
          <a:p>
            <a:r>
              <a:rPr lang="en-US" dirty="0"/>
              <a:t>Summary of TCP connection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F937A-438D-8E45-B49E-0EDD4B887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0729" cy="4825898"/>
          </a:xfrm>
        </p:spPr>
        <p:txBody>
          <a:bodyPr>
            <a:normAutofit/>
          </a:bodyPr>
          <a:lstStyle/>
          <a:p>
            <a:r>
              <a:rPr lang="en-US" dirty="0"/>
              <a:t>TCP connections have associated resources: managing them requires book-keeping the establishment of a connection carefully</a:t>
            </a:r>
          </a:p>
          <a:p>
            <a:endParaRPr lang="en-US" dirty="0"/>
          </a:p>
          <a:p>
            <a:r>
              <a:rPr lang="en-US" dirty="0"/>
              <a:t>Simple 2-way handshakes suffer from denial of service vulnerability</a:t>
            </a:r>
          </a:p>
          <a:p>
            <a:pPr lvl="1"/>
            <a:r>
              <a:rPr lang="en-US" dirty="0"/>
              <a:t>Moral: don’t allocate resources on the first client message</a:t>
            </a:r>
          </a:p>
          <a:p>
            <a:pPr lvl="1"/>
            <a:endParaRPr lang="en-US" dirty="0"/>
          </a:p>
          <a:p>
            <a:r>
              <a:rPr lang="en-US" dirty="0"/>
              <a:t>3-way handshake mitigates this issue by making client work harder</a:t>
            </a:r>
          </a:p>
          <a:p>
            <a:pPr lvl="1"/>
            <a:r>
              <a:rPr lang="en-US" dirty="0"/>
              <a:t>Client must send ACK to server’s SYN/ACK before server can handle data</a:t>
            </a:r>
          </a:p>
          <a:p>
            <a:pPr lvl="1"/>
            <a:r>
              <a:rPr lang="en-US" dirty="0"/>
              <a:t>The cost: increased time before sending application data from client</a:t>
            </a:r>
          </a:p>
        </p:txBody>
      </p:sp>
    </p:spTree>
    <p:extLst>
      <p:ext uri="{BB962C8B-B14F-4D97-AF65-F5344CB8AC3E}">
        <p14:creationId xmlns:p14="http://schemas.microsoft.com/office/powerpoint/2010/main" val="111861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8FB3-85CE-E043-8FCD-EA64BA35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E3B4-E415-A045-A34E-28ACC526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5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AA7D-B769-0B4D-B7D5-28E31616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for a single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AE29-34BD-3947-B472-2D8E07F4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570"/>
            <a:ext cx="11049000" cy="52464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Suppose the bottleneck link has rate C</a:t>
            </a:r>
          </a:p>
          <a:p>
            <a:r>
              <a:rPr lang="en-US" dirty="0"/>
              <a:t>Suppose the propagation round-trip delay (</a:t>
            </a:r>
            <a:r>
              <a:rPr lang="en-US" dirty="0" err="1"/>
              <a:t>propRTT</a:t>
            </a:r>
            <a:r>
              <a:rPr lang="en-US" dirty="0"/>
              <a:t>) between sender and receiver is T</a:t>
            </a:r>
          </a:p>
          <a:p>
            <a:r>
              <a:rPr lang="en-US" dirty="0"/>
              <a:t>Ignore transmission delays for this example; </a:t>
            </a:r>
          </a:p>
          <a:p>
            <a:r>
              <a:rPr lang="en-US" dirty="0"/>
              <a:t>Assume steady state i.e., high sending rate, no bottleneck congestion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Q: how much data is in flight over a single RTT?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C * T data i.e., amount of data </a:t>
            </a:r>
            <a:r>
              <a:rPr lang="en-US" dirty="0" err="1">
                <a:solidFill>
                  <a:srgbClr val="C00000"/>
                </a:solidFill>
              </a:rPr>
              <a:t>unACKed</a:t>
            </a:r>
            <a:r>
              <a:rPr lang="en-US" dirty="0">
                <a:solidFill>
                  <a:srgbClr val="C00000"/>
                </a:solidFill>
              </a:rPr>
              <a:t> at any point in time</a:t>
            </a:r>
          </a:p>
          <a:p>
            <a:r>
              <a:rPr lang="en-US" dirty="0"/>
              <a:t>ACKs take time T to arrive (without any queueing). In the meantime, sender is transmitting at rate C</a:t>
            </a:r>
          </a:p>
        </p:txBody>
      </p:sp>
    </p:spTree>
    <p:extLst>
      <p:ext uri="{BB962C8B-B14F-4D97-AF65-F5344CB8AC3E}">
        <p14:creationId xmlns:p14="http://schemas.microsoft.com/office/powerpoint/2010/main" val="37822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Bandwidth-Delay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C * T = </a:t>
            </a:r>
            <a:r>
              <a:rPr lang="en-US" dirty="0">
                <a:solidFill>
                  <a:srgbClr val="C00000"/>
                </a:solidFill>
              </a:rPr>
              <a:t>bandwidth-delay product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amount of data in flight for a sender transmitting at the ideal rate during the ideal round-trip delay of a packet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Note: this is just the amount of data “on the pipe”</a:t>
            </a:r>
          </a:p>
          <a:p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2EEA60-4570-1A4A-989A-55D585DE3FB9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FF75BD2-9586-F749-B54B-F63230B1B6F9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706FD45-127B-EE4D-B937-44E88EEBA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631E11-7B0C-1E4D-8BF5-3A28AA3BE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9E95F3-5E03-424F-82D5-4A25B78174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645A86-9C4A-2443-9848-C750784DEA5C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BDA0444-58EC-FB43-8906-560C727677E3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1D90F05-8B42-9D49-BEC7-5D0AB158773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1EDA80D-584A-4447-B080-B9150E59B595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F60AA18-CF84-7A46-B784-F8F2C24EB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C5B6FB4-5E71-5B4D-A0FC-6C1055D67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C7E4FC-C031-7C44-AF8B-CB43C8CDA01F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C838537C-615F-B046-84E1-8CBDDABB3E7E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A469863-7016-DC4C-905E-652C8ADE150C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7EA606D-80DE-854A-8F9F-4F5D0C21AD2E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9608E6C-FC4B-DA44-91A5-2EC9E3DDB52C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569485A3-7FCB-4E45-9255-C847A768E272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D57C20A-95F1-5741-8BEF-DF408A3AD1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8B3999BD-C2E9-B442-AEA6-362ABB7912E3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0B5E25C-EFCE-0A49-966B-9371C7F5A7A3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427D60C9-6DD1-0F44-9ADA-214B292A28E5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65D2B42-F9B3-A740-94C5-653C60155A91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2DF84A03-C5D5-ED4C-9280-3C2067CD5416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41859B1-0C5A-C045-933E-B6A42A1A7F87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C8D0236-7195-3946-9577-9048C267B90B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8D62D3A8-D11D-D244-9827-182EF3611696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F74B7A-1E03-2348-A916-DDAAF3EEFDA6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 * T </a:t>
            </a:r>
          </a:p>
        </p:txBody>
      </p:sp>
    </p:spTree>
    <p:extLst>
      <p:ext uri="{BB962C8B-B14F-4D97-AF65-F5344CB8AC3E}">
        <p14:creationId xmlns:p14="http://schemas.microsoft.com/office/powerpoint/2010/main" val="8116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Bandwidth-Delay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Q: </a:t>
            </a:r>
            <a:r>
              <a:rPr lang="en-US" dirty="0">
                <a:solidFill>
                  <a:srgbClr val="C00000"/>
                </a:solidFill>
              </a:rPr>
              <a:t>What happens if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&gt; C * T?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i.e., where are the rest of the in-flight packets?</a:t>
            </a:r>
          </a:p>
          <a:p>
            <a:endParaRPr lang="en-US" dirty="0"/>
          </a:p>
          <a:p>
            <a:r>
              <a:rPr lang="en-US" dirty="0"/>
              <a:t>A: </a:t>
            </a:r>
            <a:r>
              <a:rPr lang="en-US" dirty="0">
                <a:solidFill>
                  <a:srgbClr val="C00000"/>
                </a:solidFill>
              </a:rPr>
              <a:t>Waiting at the bottleneck router queues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ABAC56-1BED-FF4F-A811-C984CF215DEB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B57F66-9398-384F-B36B-E41B1544D61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C1AE6D-71A1-4644-B41E-D2E8F90EF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C4FE5A-7089-8144-ADC4-67403FD6F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A1AC47-D7DA-CF4B-825D-E7DABFE251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90634-6376-594D-998A-F611C988FBDE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847420-95E3-D14D-AD2A-33E2FA0EF768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0EF009-0032-CF47-BE51-3515D86DB9A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1CBE80-0797-2C4C-889A-01CBBADB8371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24F1A5-33E1-CC42-B6CE-A7D0B0C43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5621280-2F7F-1449-A76E-CFA27E759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DFF740-B3DC-FB45-B1EA-6E9E4F97B98A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6815EED-640B-DD4A-B7F7-B22120BC16D0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C26EFF6-398F-6741-831B-98541B28BE34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99E2B2F-9F26-3348-83E1-25F7C991CA96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C203B0-5006-5A42-BFE2-73ED75FE1B75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CC22F4F-16DD-6842-9C4A-703B2D805CD5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D5E59B5-77FD-7346-912C-D5FFAD4555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177A781-1A01-7141-A62C-BB6C54B306C9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BDA2C2-0448-B449-8413-32433A5B727C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137067A-78EB-A145-B62A-8BE769D25117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4F56F7C-FB05-E048-9716-B76BB7FE8C6B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9D78FBA-E41B-BD44-B515-62054BA288D5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418A939-08A3-394E-AB9E-7FCAA403A4ED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111AF8-C91B-B34C-9692-3329C486EF0A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9" descr="Router Clip Art">
            <a:extLst>
              <a:ext uri="{FF2B5EF4-FFF2-40B4-BE49-F238E27FC236}">
                <a16:creationId xmlns:a16="http://schemas.microsoft.com/office/drawing/2014/main" id="{7BB4B7E2-F861-F745-BBB8-C7194BCC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55" y="3843550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1EFE5A8-F1B1-0144-A647-015F24E1D5DB}"/>
              </a:ext>
            </a:extLst>
          </p:cNvPr>
          <p:cNvGrpSpPr/>
          <p:nvPr/>
        </p:nvGrpSpPr>
        <p:grpSpPr>
          <a:xfrm>
            <a:off x="5079409" y="3917761"/>
            <a:ext cx="1694190" cy="379750"/>
            <a:chOff x="7779380" y="719528"/>
            <a:chExt cx="1694190" cy="3797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DE1EB1-A72B-0B41-8500-A321061099B9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767E50-454C-E844-864F-A94EEC8F4481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117163-D624-E94C-A196-70D70217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7BE1007-6919-9A46-A345-9FDA3AF5F5A0}"/>
              </a:ext>
            </a:extLst>
          </p:cNvPr>
          <p:cNvSpPr/>
          <p:nvPr/>
        </p:nvSpPr>
        <p:spPr>
          <a:xfrm>
            <a:off x="6501198" y="394674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E4320D4-4DAE-7F4F-AE43-BBA4D1A5500B}"/>
              </a:ext>
            </a:extLst>
          </p:cNvPr>
          <p:cNvSpPr/>
          <p:nvPr/>
        </p:nvSpPr>
        <p:spPr>
          <a:xfrm>
            <a:off x="6222333" y="394903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9151B90-095A-4E47-A6BC-9CFCADB11C52}"/>
              </a:ext>
            </a:extLst>
          </p:cNvPr>
          <p:cNvSpPr/>
          <p:nvPr/>
        </p:nvSpPr>
        <p:spPr>
          <a:xfrm>
            <a:off x="5943468" y="3950582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38ACA2F-CF79-0746-BA42-A7378AEFE7E6}"/>
              </a:ext>
            </a:extLst>
          </p:cNvPr>
          <p:cNvSpPr/>
          <p:nvPr/>
        </p:nvSpPr>
        <p:spPr>
          <a:xfrm>
            <a:off x="5664603" y="3952864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0F5A7FB-406E-A14C-BDC0-AD6093D59A20}"/>
              </a:ext>
            </a:extLst>
          </p:cNvPr>
          <p:cNvSpPr/>
          <p:nvPr/>
        </p:nvSpPr>
        <p:spPr>
          <a:xfrm>
            <a:off x="5392202" y="394705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544B7D5-D0CA-2848-9CE1-395D5E4D95BA}"/>
              </a:ext>
            </a:extLst>
          </p:cNvPr>
          <p:cNvSpPr/>
          <p:nvPr/>
        </p:nvSpPr>
        <p:spPr>
          <a:xfrm>
            <a:off x="5113337" y="394933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DCCBD438-0F02-0D45-A1C6-355E1D616312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C6AF3D-38DD-404B-B2A9-18AF130943F9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 * T </a:t>
            </a:r>
          </a:p>
        </p:txBody>
      </p:sp>
    </p:spTree>
    <p:extLst>
      <p:ext uri="{BB962C8B-B14F-4D97-AF65-F5344CB8AC3E}">
        <p14:creationId xmlns:p14="http://schemas.microsoft.com/office/powerpoint/2010/main" val="10283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buffers and the max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Router buffer memory is finite: queues can only be so long</a:t>
            </a:r>
          </a:p>
          <a:p>
            <a:pPr lvl="1"/>
            <a:r>
              <a:rPr lang="en-US" dirty="0"/>
              <a:t>If the router buffer size is B, there is at most B data waiting in the queue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If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increases beyond C * T + B, data is dropped!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ABAC56-1BED-FF4F-A811-C984CF215DEB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B57F66-9398-384F-B36B-E41B1544D61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C1AE6D-71A1-4644-B41E-D2E8F90EF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C4FE5A-7089-8144-ADC4-67403FD6F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A1AC47-D7DA-CF4B-825D-E7DABFE251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90634-6376-594D-998A-F611C988FBDE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847420-95E3-D14D-AD2A-33E2FA0EF768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0EF009-0032-CF47-BE51-3515D86DB9A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1CBE80-0797-2C4C-889A-01CBBADB8371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24F1A5-33E1-CC42-B6CE-A7D0B0C43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5621280-2F7F-1449-A76E-CFA27E759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DFF740-B3DC-FB45-B1EA-6E9E4F97B98A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6815EED-640B-DD4A-B7F7-B22120BC16D0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C26EFF6-398F-6741-831B-98541B28BE34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99E2B2F-9F26-3348-83E1-25F7C991CA96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C203B0-5006-5A42-BFE2-73ED75FE1B75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CC22F4F-16DD-6842-9C4A-703B2D805CD5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D5E59B5-77FD-7346-912C-D5FFAD4555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177A781-1A01-7141-A62C-BB6C54B306C9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BDA2C2-0448-B449-8413-32433A5B727C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137067A-78EB-A145-B62A-8BE769D25117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4F56F7C-FB05-E048-9716-B76BB7FE8C6B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9D78FBA-E41B-BD44-B515-62054BA288D5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418A939-08A3-394E-AB9E-7FCAA403A4ED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111AF8-C91B-B34C-9692-3329C486EF0A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9" descr="Router Clip Art">
            <a:extLst>
              <a:ext uri="{FF2B5EF4-FFF2-40B4-BE49-F238E27FC236}">
                <a16:creationId xmlns:a16="http://schemas.microsoft.com/office/drawing/2014/main" id="{7BB4B7E2-F861-F745-BBB8-C7194BCC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55" y="3843550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1EFE5A8-F1B1-0144-A647-015F24E1D5DB}"/>
              </a:ext>
            </a:extLst>
          </p:cNvPr>
          <p:cNvGrpSpPr/>
          <p:nvPr/>
        </p:nvGrpSpPr>
        <p:grpSpPr>
          <a:xfrm>
            <a:off x="5079409" y="3917761"/>
            <a:ext cx="1694190" cy="379750"/>
            <a:chOff x="7779380" y="719528"/>
            <a:chExt cx="1694190" cy="3797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DE1EB1-A72B-0B41-8500-A321061099B9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767E50-454C-E844-864F-A94EEC8F4481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117163-D624-E94C-A196-70D70217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7BE1007-6919-9A46-A345-9FDA3AF5F5A0}"/>
              </a:ext>
            </a:extLst>
          </p:cNvPr>
          <p:cNvSpPr/>
          <p:nvPr/>
        </p:nvSpPr>
        <p:spPr>
          <a:xfrm>
            <a:off x="6501198" y="394674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E4320D4-4DAE-7F4F-AE43-BBA4D1A5500B}"/>
              </a:ext>
            </a:extLst>
          </p:cNvPr>
          <p:cNvSpPr/>
          <p:nvPr/>
        </p:nvSpPr>
        <p:spPr>
          <a:xfrm>
            <a:off x="6222333" y="394903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9151B90-095A-4E47-A6BC-9CFCADB11C52}"/>
              </a:ext>
            </a:extLst>
          </p:cNvPr>
          <p:cNvSpPr/>
          <p:nvPr/>
        </p:nvSpPr>
        <p:spPr>
          <a:xfrm>
            <a:off x="5943468" y="3950582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38ACA2F-CF79-0746-BA42-A7378AEFE7E6}"/>
              </a:ext>
            </a:extLst>
          </p:cNvPr>
          <p:cNvSpPr/>
          <p:nvPr/>
        </p:nvSpPr>
        <p:spPr>
          <a:xfrm>
            <a:off x="5664603" y="3952864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0F5A7FB-406E-A14C-BDC0-AD6093D59A20}"/>
              </a:ext>
            </a:extLst>
          </p:cNvPr>
          <p:cNvSpPr/>
          <p:nvPr/>
        </p:nvSpPr>
        <p:spPr>
          <a:xfrm>
            <a:off x="5392202" y="394705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544B7D5-D0CA-2848-9CE1-395D5E4D95BA}"/>
              </a:ext>
            </a:extLst>
          </p:cNvPr>
          <p:cNvSpPr/>
          <p:nvPr/>
        </p:nvSpPr>
        <p:spPr>
          <a:xfrm>
            <a:off x="5113337" y="394933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97D7A437-0A55-8C4A-9270-8B7EFE986C65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8D33D5-93F4-B24F-BB0F-8E477D069998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 * T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586238-2298-1C4A-834F-5B05D08BF6D1}"/>
              </a:ext>
            </a:extLst>
          </p:cNvPr>
          <p:cNvSpPr txBox="1"/>
          <p:nvPr/>
        </p:nvSpPr>
        <p:spPr>
          <a:xfrm>
            <a:off x="5694509" y="4466101"/>
            <a:ext cx="44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1C8AA1-19C4-624C-9EA9-414BC7E269F1}"/>
              </a:ext>
            </a:extLst>
          </p:cNvPr>
          <p:cNvCxnSpPr/>
          <p:nvPr/>
        </p:nvCxnSpPr>
        <p:spPr>
          <a:xfrm>
            <a:off x="5079409" y="4450769"/>
            <a:ext cx="1731824" cy="0"/>
          </a:xfrm>
          <a:prstGeom prst="straightConnector1">
            <a:avLst/>
          </a:prstGeom>
          <a:ln w="50800">
            <a:solidFill>
              <a:srgbClr val="C0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309EA3F-9D5E-1449-ACF3-002EC00B0FE3}"/>
              </a:ext>
            </a:extLst>
          </p:cNvPr>
          <p:cNvSpPr/>
          <p:nvPr/>
        </p:nvSpPr>
        <p:spPr>
          <a:xfrm>
            <a:off x="7203939" y="3748658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33CDBA0-C474-234E-82EC-3D777BDA8B0D}"/>
              </a:ext>
            </a:extLst>
          </p:cNvPr>
          <p:cNvSpPr/>
          <p:nvPr/>
        </p:nvSpPr>
        <p:spPr>
          <a:xfrm>
            <a:off x="7101738" y="3870716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1940421-C8E9-A54C-BA16-3D9B1C0B81FE}"/>
              </a:ext>
            </a:extLst>
          </p:cNvPr>
          <p:cNvSpPr/>
          <p:nvPr/>
        </p:nvSpPr>
        <p:spPr>
          <a:xfrm>
            <a:off x="6989695" y="3978064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11877</TotalTime>
  <Words>2845</Words>
  <Application>Microsoft Macintosh PowerPoint</Application>
  <PresentationFormat>Widescreen</PresentationFormat>
  <Paragraphs>566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ＭＳ Ｐゴシック</vt:lpstr>
      <vt:lpstr>ＭＳ Ｐゴシック</vt:lpstr>
      <vt:lpstr>Arial</vt:lpstr>
      <vt:lpstr>Calibri</vt:lpstr>
      <vt:lpstr>Courier</vt:lpstr>
      <vt:lpstr>Courier New</vt:lpstr>
      <vt:lpstr>Helvetica</vt:lpstr>
      <vt:lpstr>Symbol</vt:lpstr>
      <vt:lpstr>Tahoma</vt:lpstr>
      <vt:lpstr>Times New Roman</vt:lpstr>
      <vt:lpstr>Wingdings</vt:lpstr>
      <vt:lpstr>Office Theme</vt:lpstr>
      <vt:lpstr>CS 352 Bandwidth-Delay Product</vt:lpstr>
      <vt:lpstr>Transport</vt:lpstr>
      <vt:lpstr>How do apps get perf guarantees?</vt:lpstr>
      <vt:lpstr>Review: Congestion control so far</vt:lpstr>
      <vt:lpstr>Goal of steady state operation</vt:lpstr>
      <vt:lpstr>Steady state cwnd for a single flow</vt:lpstr>
      <vt:lpstr>The Bandwidth-Delay Product</vt:lpstr>
      <vt:lpstr>The Bandwidth-Delay Product</vt:lpstr>
      <vt:lpstr>Router buffers and the max cwnd</vt:lpstr>
      <vt:lpstr>Summary</vt:lpstr>
      <vt:lpstr>PowerPoint Presentation</vt:lpstr>
      <vt:lpstr>CS 352 Detecting &amp; Reacting to Losses</vt:lpstr>
      <vt:lpstr>Detecting packet loss</vt:lpstr>
      <vt:lpstr>Can we detect loss earlier than RTO?</vt:lpstr>
      <vt:lpstr>Fast Retransmit &amp; Fast Recovery</vt:lpstr>
      <vt:lpstr>Distinction: In-flight versus window</vt:lpstr>
      <vt:lpstr>TCP fast retransmit (RFC 2581)</vt:lpstr>
      <vt:lpstr>TCP fast retransmit (RFC 2581)</vt:lpstr>
      <vt:lpstr>TCP fast retransmit (RFC 2581)</vt:lpstr>
      <vt:lpstr>TCP fast retransmit (RFC 2581)</vt:lpstr>
      <vt:lpstr>TCP fast recovery (RFC 2581)</vt:lpstr>
      <vt:lpstr>TCP fast recovery (RFC 2581)</vt:lpstr>
      <vt:lpstr>TCP fast recovery (RFC 2581)</vt:lpstr>
      <vt:lpstr>TCP fast recovery (RFC 2581)</vt:lpstr>
      <vt:lpstr>TCP fast recovery (RFC 2581)</vt:lpstr>
      <vt:lpstr>Additive Increase/Multiplicative Decrease</vt:lpstr>
      <vt:lpstr>PowerPoint Presentation</vt:lpstr>
      <vt:lpstr>Summary of TCP loss detection</vt:lpstr>
      <vt:lpstr>PowerPoint Presentation</vt:lpstr>
      <vt:lpstr>CS 352 Computing the Retransmit Timeout</vt:lpstr>
      <vt:lpstr>TCP timeout (RTO)</vt:lpstr>
      <vt:lpstr>Estimate an “average” RTT</vt:lpstr>
      <vt:lpstr>Accounting for RTT variance</vt:lpstr>
      <vt:lpstr>TCP timeout computation</vt:lpstr>
      <vt:lpstr>Too many timers?</vt:lpstr>
      <vt:lpstr>Retransmission ambiguity</vt:lpstr>
      <vt:lpstr>Real RTT of a retransmitted segment?</vt:lpstr>
      <vt:lpstr>How to estimate RTT/RTO despite retxmit?</vt:lpstr>
      <vt:lpstr>Karn’s algorithm</vt:lpstr>
      <vt:lpstr>Summary</vt:lpstr>
      <vt:lpstr>PowerPoint Presentation</vt:lpstr>
      <vt:lpstr>CS 352 TCP Connection Management</vt:lpstr>
      <vt:lpstr>TCP connections need lots of bookkeeping</vt:lpstr>
      <vt:lpstr>Handshake</vt:lpstr>
      <vt:lpstr>TCP flags in the header</vt:lpstr>
      <vt:lpstr>2-way handshake not enough</vt:lpstr>
      <vt:lpstr>Consequences</vt:lpstr>
      <vt:lpstr>Mitigating the denial of service problem</vt:lpstr>
      <vt:lpstr>TCP 3-way handshake</vt:lpstr>
      <vt:lpstr>TCP: Closing a connection</vt:lpstr>
      <vt:lpstr>Summary of TCP connection management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Microsoft Office User</cp:lastModifiedBy>
  <cp:revision>4870</cp:revision>
  <dcterms:created xsi:type="dcterms:W3CDTF">2019-01-23T03:40:12Z</dcterms:created>
  <dcterms:modified xsi:type="dcterms:W3CDTF">2021-03-09T13:18:17Z</dcterms:modified>
</cp:coreProperties>
</file>