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4"/>
  </p:notesMasterIdLst>
  <p:sldIdLst>
    <p:sldId id="387" r:id="rId2"/>
    <p:sldId id="872" r:id="rId3"/>
    <p:sldId id="459" r:id="rId4"/>
    <p:sldId id="781" r:id="rId5"/>
    <p:sldId id="782" r:id="rId6"/>
    <p:sldId id="783" r:id="rId7"/>
    <p:sldId id="879" r:id="rId8"/>
    <p:sldId id="883" r:id="rId9"/>
    <p:sldId id="884" r:id="rId10"/>
    <p:sldId id="885" r:id="rId11"/>
    <p:sldId id="887" r:id="rId12"/>
    <p:sldId id="881" r:id="rId13"/>
    <p:sldId id="787" r:id="rId14"/>
    <p:sldId id="788" r:id="rId15"/>
    <p:sldId id="789" r:id="rId16"/>
    <p:sldId id="888" r:id="rId17"/>
    <p:sldId id="790" r:id="rId18"/>
    <p:sldId id="791" r:id="rId19"/>
    <p:sldId id="889" r:id="rId20"/>
    <p:sldId id="890" r:id="rId21"/>
    <p:sldId id="876" r:id="rId22"/>
    <p:sldId id="878" r:id="rId23"/>
    <p:sldId id="875" r:id="rId24"/>
    <p:sldId id="873" r:id="rId25"/>
    <p:sldId id="532" r:id="rId26"/>
    <p:sldId id="530" r:id="rId27"/>
    <p:sldId id="896" r:id="rId28"/>
    <p:sldId id="897" r:id="rId29"/>
    <p:sldId id="898" r:id="rId30"/>
    <p:sldId id="899" r:id="rId31"/>
    <p:sldId id="533" r:id="rId32"/>
    <p:sldId id="900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173"/>
    <p:restoredTop sz="94664"/>
  </p:normalViewPr>
  <p:slideViewPr>
    <p:cSldViewPr snapToGrid="0" snapToObjects="1">
      <p:cViewPr varScale="1">
        <p:scale>
          <a:sx n="119" d="100"/>
          <a:sy n="119" d="100"/>
        </p:scale>
        <p:origin x="232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4" d="100"/>
          <a:sy n="114" d="100"/>
        </p:scale>
        <p:origin x="3056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3C490B-630B-7F46-B6FE-05D0FD1689A8}" type="datetimeFigureOut">
              <a:rPr lang="en-US" smtClean="0"/>
              <a:t>10/1/24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3F09D5-B346-194E-BAD1-FA5CF7158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778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18419889-A0E6-614C-8257-F8C6A6B00434}" type="slidenum">
              <a:rPr lang="en-US" i="0" smtClean="0">
                <a:latin typeface="Times New Roman" charset="0"/>
              </a:rPr>
              <a:pPr>
                <a:defRPr/>
              </a:pPr>
              <a:t>4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660507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CB730813-E359-894C-BEE3-DBB31D2D9DAA}" type="slidenum">
              <a:rPr lang="en-US" i="0" smtClean="0">
                <a:latin typeface="Times New Roman" charset="0"/>
              </a:rPr>
              <a:pPr>
                <a:defRPr/>
              </a:pPr>
              <a:t>5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523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1C7581-2794-CB42-ADEF-46B2BC49F6CE}" type="slidenum">
              <a:rPr lang="en-US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481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41146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1C7581-2794-CB42-ADEF-46B2BC49F6CE}" type="slidenum">
              <a:rPr lang="en-US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481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91586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31F4B70-DBE3-3741-B576-87AFDE574221}" type="slidenum">
              <a:rPr lang="en-US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475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6703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725AACE-28E7-1B40-8C80-6111AC9D6EE2}" type="slidenum">
              <a:rPr lang="en-US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474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90682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C207908-A65C-F64C-A60A-480C7E37656F}" type="slidenum">
              <a:rPr lang="en-US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487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03139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C207908-A65C-F64C-A60A-480C7E37656F}" type="slidenum">
              <a:rPr lang="en-US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487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98374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0CC37-3420-4F49-8C33-4BCB3B51A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8A51D8-7D8A-A547-B24D-6DD12E8CCA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51904-F682-B84A-BF47-8129AB4C1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10/1/24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5BB43-14AB-9945-9BCA-9BC503CCC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1333A-8598-4B4F-AB52-6579A2E12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267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343C6-896E-584A-A963-7E16D546E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35AA53-208E-C24B-8273-CFDD1A5E79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851F6-81D0-1643-BAF0-AA0E98E0C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10/1/24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70A3A-9A82-3C4C-AEFA-7B416F146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61641-65CD-7949-9285-F9862F78B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620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9D0A2B-7DBB-9445-8542-8AC8F7964D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7F09A6-0358-8E43-A178-3CA003BDFB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EA068-5062-7E4F-B99C-2CEC343EC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10/1/24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3A096-D83E-7542-A78C-9916C3698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814C3-12DF-0447-9420-294EF2C87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1584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117600" y="1905000"/>
            <a:ext cx="9042400" cy="4038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28811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9A4C2-71EB-354A-A4E4-7A79F1671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6FC06-E8D0-3A4C-BEE2-AA99DC380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652FB-D490-114D-8030-09CCB72C2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10/1/24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62229-71C9-9847-AFE6-26AB269E2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C6DF4-CA65-8E43-B3A5-ECEF9025E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358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F248A-A301-5341-9BAF-2DDE80F1E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2EDBBF-4F90-A34F-A685-DE4F29644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B94B2-28BF-6945-A21C-40A2B7645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10/1/24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DE3C9-54E8-A94F-AD40-66CFF7B8F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58432-5359-0147-8D5C-B145EE76A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954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0FC0B-F311-BC4B-A2D1-928B3513C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07925-946E-B44F-8713-0F0928FD5E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72E5B-AB30-F441-99C3-073B0FE0CD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7D735A-AFB0-C44A-9FC0-AFD3B6C01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10/1/24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6E5E5-7866-8E4B-B450-B712A2F3B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F134CB-E65A-B242-BD74-667132F85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585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A191B-B3D5-974E-BBCC-0A9D6A627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9E461-1B18-F04F-9E78-C3FEBD28C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F1FC9F-4459-2448-8E0B-F470C373A3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8D66B2-805B-A347-89AD-F169432665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448249-093E-884B-B6CE-B747B284E5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2CDBF6-1121-9347-BF6B-B703CCE9F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10/1/24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7F1FD6-CCAB-754B-B876-ABFCFD3D5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E9FA76-646A-F442-AA4F-7622918BE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62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7A493-905D-7F41-8284-D8B4EC882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B5B470-4001-1843-A7E0-885C22956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10/1/24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F13A0A-FB55-8649-B9A5-3E90CD8CA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CBD0C7-127F-CD4E-A6B8-5585A1527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455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5D34EC-7616-9043-AFD5-6B69E3B6F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10/1/24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7B0C35-6B39-4749-9595-C856AFB8E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AFF505-CB2B-2747-B2DD-2A89C9411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263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CF38C-28DD-4A42-9056-3793483F5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099AD-DABE-D64C-A905-1CF03DB10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012F0B-A50A-5B46-A535-733D69752F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A7C4E6-3C25-644D-80DE-2E788E628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10/1/24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68BFEC-CC7B-C94C-BED5-57FB1536D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755941-3DC9-AB49-B0A6-6F452E06A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52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4FD44-FAA2-E347-8F67-9E8E93EAA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020F24-3635-8346-AFAC-53CE49F08D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8FCCF6-452E-F34D-AD7C-72567CD4B4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2B2EA6-16EC-4048-B8E5-91A7889C2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10/1/24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377BF-EE8D-7042-B5F8-CF9C0C3DD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7220C2-4FEF-C549-AF12-DB388DD3A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323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E5AAC6-6E42-5E44-9318-18A5B93B5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FBE2B0-9C88-F545-A1BD-247458A50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DABF1-4F3F-744C-8157-1FC51AAF16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CE603-2B12-5844-BEA7-E98E825B38C7}" type="datetimeFigureOut">
              <a:rPr lang="en-US" smtClean="0"/>
              <a:t>10/1/24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E51C6-01D3-BC48-8763-B839BC0791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6E372-E70D-1E47-8FDB-0CADB973BC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983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Helvetica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cs.rutgers.edu/~sn624/352-F24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reference.dashif.org/dash.js/latest/samples/dash-if-reference-player/index.html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xgowGnH5kUE" TargetMode="External"/><Relationship Id="rId2" Type="http://schemas.openxmlformats.org/officeDocument/2006/relationships/hyperlink" Target="https://www.w3.org/2010/11/web-and-tv/papers/webtv2_submission_64.pdf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713A6475-F152-7546-A2A3-6A39089E062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365337" y="1994640"/>
            <a:ext cx="9461325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solidFill>
                  <a:srgbClr val="C00000"/>
                </a:solidFill>
                <a:ea typeface="ＭＳ Ｐゴシック" charset="0"/>
                <a:cs typeface="+mj-cs"/>
              </a:rPr>
              <a:t>Video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897461AD-287F-0C42-AFC6-5022951D3B3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3429000"/>
            <a:ext cx="9144000" cy="198297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800" dirty="0">
                <a:ea typeface="ＭＳ Ｐゴシック" charset="0"/>
              </a:rPr>
              <a:t>Lecture 9</a:t>
            </a:r>
          </a:p>
          <a:p>
            <a:pPr>
              <a:defRPr/>
            </a:pPr>
            <a:r>
              <a:rPr lang="en-US" sz="2800" dirty="0">
                <a:ea typeface="ＭＳ Ｐゴシック" charset="0"/>
                <a:hlinkClick r:id="rId2"/>
              </a:rPr>
              <a:t>http://www.cs.rutgers.edu/~sn624/352-F24</a:t>
            </a:r>
            <a:r>
              <a:rPr lang="en-US" sz="2800" dirty="0">
                <a:ea typeface="ＭＳ Ｐゴシック" charset="0"/>
              </a:rPr>
              <a:t> </a:t>
            </a:r>
          </a:p>
          <a:p>
            <a:pPr>
              <a:defRPr/>
            </a:pPr>
            <a:r>
              <a:rPr lang="en-US" sz="2800" dirty="0">
                <a:ea typeface="ＭＳ Ｐゴシック" charset="0"/>
                <a:cs typeface="+mn-cs"/>
              </a:rPr>
              <a:t>Srinivas Narayana</a:t>
            </a:r>
          </a:p>
        </p:txBody>
      </p:sp>
      <p:sp>
        <p:nvSpPr>
          <p:cNvPr id="2052" name="Slide Number Placeholder 1">
            <a:extLst>
              <a:ext uri="{FF2B5EF4-FFF2-40B4-BE49-F238E27FC236}">
                <a16:creationId xmlns:a16="http://schemas.microsoft.com/office/drawing/2014/main" id="{D4CF2330-96EE-C641-B787-BBF6068A1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2CE658-F681-9E4A-B882-87E501708491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EBF204-951A-1944-B88D-F7620664E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426" y="5773629"/>
            <a:ext cx="2853305" cy="91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0161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77D71-C5FC-4041-B23D-F8AE4C10C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Networking multimedia: 3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DC6E75-4347-684A-9776-BB99C3D15E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0042"/>
            <a:ext cx="10515600" cy="5317957"/>
          </a:xfrm>
        </p:spPr>
        <p:txBody>
          <a:bodyPr>
            <a:normAutofit fontScale="92500"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On-demand streamed video/audio</a:t>
            </a:r>
          </a:p>
          <a:p>
            <a:pPr lvl="1">
              <a:defRPr/>
            </a:pPr>
            <a:r>
              <a:rPr lang="en-US" sz="2800" dirty="0"/>
              <a:t>Can begin playout before downloading the entire file</a:t>
            </a:r>
          </a:p>
          <a:p>
            <a:pPr lvl="1">
              <a:defRPr/>
            </a:pPr>
            <a:r>
              <a:rPr lang="en-US" sz="2800" dirty="0"/>
              <a:t>Ful video/audio stored at the server: able to transmit faster than audio/video will be rendered (with storing/buffering at client)</a:t>
            </a:r>
          </a:p>
          <a:p>
            <a:pPr lvl="1">
              <a:defRPr/>
            </a:pPr>
            <a:r>
              <a:rPr lang="en-US" sz="2800" dirty="0"/>
              <a:t>e.g., Spotify, YouTube, Netflix</a:t>
            </a:r>
          </a:p>
          <a:p>
            <a:pPr>
              <a:defRPr/>
            </a:pPr>
            <a:r>
              <a:rPr lang="en-US" sz="3200" dirty="0">
                <a:solidFill>
                  <a:srgbClr val="CC0000"/>
                </a:solidFill>
              </a:rPr>
              <a:t>Conversational</a:t>
            </a:r>
            <a:r>
              <a:rPr lang="en-US" sz="3200" i="1" dirty="0">
                <a:solidFill>
                  <a:srgbClr val="CC0000"/>
                </a:solidFill>
              </a:rPr>
              <a:t> </a:t>
            </a:r>
            <a:r>
              <a:rPr lang="en-US" sz="3200" dirty="0"/>
              <a:t>voice or video over IP</a:t>
            </a:r>
          </a:p>
          <a:p>
            <a:pPr lvl="1">
              <a:defRPr/>
            </a:pPr>
            <a:r>
              <a:rPr lang="en-US" sz="2800" dirty="0"/>
              <a:t>interactive human-to-human communication limits delay tolerance</a:t>
            </a:r>
          </a:p>
          <a:p>
            <a:pPr lvl="1">
              <a:defRPr/>
            </a:pPr>
            <a:r>
              <a:rPr lang="en-US" sz="2800" dirty="0"/>
              <a:t>e.g., Zoom</a:t>
            </a:r>
          </a:p>
          <a:p>
            <a:pPr>
              <a:defRPr/>
            </a:pPr>
            <a:r>
              <a:rPr lang="en-US" sz="3200" dirty="0">
                <a:solidFill>
                  <a:srgbClr val="CC0000"/>
                </a:solidFill>
              </a:rPr>
              <a:t>Live streamed </a:t>
            </a:r>
            <a:r>
              <a:rPr lang="en-US" sz="3200" dirty="0"/>
              <a:t>audio, video</a:t>
            </a:r>
          </a:p>
          <a:p>
            <a:pPr lvl="1">
              <a:defRPr/>
            </a:pPr>
            <a:r>
              <a:rPr lang="en-US" sz="2800" dirty="0" err="1"/>
              <a:t>e.g</a:t>
            </a:r>
            <a:r>
              <a:rPr lang="en-US" sz="2800" dirty="0"/>
              <a:t>, sporting event on sky sports</a:t>
            </a:r>
          </a:p>
          <a:p>
            <a:pPr lvl="1">
              <a:defRPr/>
            </a:pPr>
            <a:r>
              <a:rPr lang="en-US" sz="2800" dirty="0"/>
              <a:t>Can delay a little, but must be close to the “live edge” of 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338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7673A-5DCE-A649-8405-D1303FB20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On-demand Video Streaming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F5B270-DF0F-814A-A587-8CE898E1B4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6648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>
            <a:extLst>
              <a:ext uri="{FF2B5EF4-FFF2-40B4-BE49-F238E27FC236}">
                <a16:creationId xmlns:a16="http://schemas.microsoft.com/office/drawing/2014/main" id="{3AC5B2FA-6FE9-469C-AEFC-644866258A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Streaming (stored) video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F08341-808A-4B6C-BC5B-D8CEE46A80E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5800" y="1690688"/>
            <a:ext cx="8802756" cy="493871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3200" dirty="0"/>
              <a:t>Media is prerecorded at different qualities</a:t>
            </a:r>
          </a:p>
          <a:p>
            <a:pPr lvl="1">
              <a:defRPr/>
            </a:pPr>
            <a:r>
              <a:rPr lang="en-US" sz="2800" dirty="0"/>
              <a:t>Available in storage at the server</a:t>
            </a:r>
          </a:p>
          <a:p>
            <a:pPr>
              <a:defRPr/>
            </a:pPr>
            <a:r>
              <a:rPr lang="en-US" sz="3200" dirty="0"/>
              <a:t>Client downloads an initial portion and starts viewing</a:t>
            </a:r>
          </a:p>
          <a:p>
            <a:pPr lvl="1">
              <a:defRPr/>
            </a:pPr>
            <a:r>
              <a:rPr lang="en-US" sz="2800" dirty="0"/>
              <a:t>The rest is downloaded as time progresses</a:t>
            </a:r>
          </a:p>
          <a:p>
            <a:pPr lvl="1">
              <a:defRPr/>
            </a:pPr>
            <a:r>
              <a:rPr lang="en-US" sz="2800" dirty="0"/>
              <a:t>No need for user to wait for entire content to be downloaded (</a:t>
            </a:r>
            <a:r>
              <a:rPr lang="en-US" sz="2800" dirty="0">
                <a:solidFill>
                  <a:srgbClr val="C00000"/>
                </a:solidFill>
              </a:rPr>
              <a:t>streaming</a:t>
            </a:r>
            <a:r>
              <a:rPr lang="en-US" sz="2800" dirty="0"/>
              <a:t>)</a:t>
            </a:r>
          </a:p>
          <a:p>
            <a:pPr>
              <a:defRPr/>
            </a:pPr>
            <a:r>
              <a:rPr lang="en-US" sz="3200" dirty="0"/>
              <a:t>Can change the quality of the content and where it’s fetched mid-stream</a:t>
            </a:r>
          </a:p>
          <a:p>
            <a:pPr>
              <a:defRPr/>
            </a:pPr>
            <a:endParaRPr lang="en-US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25A15B-006A-D840-80EC-A2FDF16C6E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6998" y="1779959"/>
            <a:ext cx="2289256" cy="3298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512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769" name="Group 249"/>
          <p:cNvGrpSpPr>
            <a:grpSpLocks/>
          </p:cNvGrpSpPr>
          <p:nvPr/>
        </p:nvGrpSpPr>
        <p:grpSpPr bwMode="auto">
          <a:xfrm>
            <a:off x="4754564" y="4929188"/>
            <a:ext cx="427037" cy="785812"/>
            <a:chOff x="4140" y="429"/>
            <a:chExt cx="1425" cy="2396"/>
          </a:xfrm>
        </p:grpSpPr>
        <p:sp>
          <p:nvSpPr>
            <p:cNvPr id="32928" name="Freeform 250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6 w 354"/>
                <a:gd name="T1" fmla="*/ 0 h 2742"/>
                <a:gd name="T2" fmla="*/ 145 w 354"/>
                <a:gd name="T3" fmla="*/ 164 h 2742"/>
                <a:gd name="T4" fmla="*/ 142 w 354"/>
                <a:gd name="T5" fmla="*/ 1268 h 2742"/>
                <a:gd name="T6" fmla="*/ 0 w 354"/>
                <a:gd name="T7" fmla="*/ 1325 h 2742"/>
                <a:gd name="T8" fmla="*/ 26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2" name="Rectangle 251"/>
            <p:cNvSpPr>
              <a:spLocks noChangeArrowheads="1"/>
            </p:cNvSpPr>
            <p:nvPr/>
          </p:nvSpPr>
          <p:spPr bwMode="auto">
            <a:xfrm>
              <a:off x="4204" y="429"/>
              <a:ext cx="1049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32930" name="Freeform 252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3 w 211"/>
                <a:gd name="T1" fmla="*/ 0 h 2537"/>
                <a:gd name="T2" fmla="*/ 87 w 211"/>
                <a:gd name="T3" fmla="*/ 106 h 2537"/>
                <a:gd name="T4" fmla="*/ 3 w 211"/>
                <a:gd name="T5" fmla="*/ 1208 h 2537"/>
                <a:gd name="T6" fmla="*/ 3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931" name="Freeform 253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2 h 226"/>
                <a:gd name="T4" fmla="*/ 135 w 328"/>
                <a:gd name="T5" fmla="*/ 110 h 226"/>
                <a:gd name="T6" fmla="*/ 0 w 328"/>
                <a:gd name="T7" fmla="*/ 4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5" name="Rectangle 254"/>
            <p:cNvSpPr>
              <a:spLocks noChangeArrowheads="1"/>
            </p:cNvSpPr>
            <p:nvPr/>
          </p:nvSpPr>
          <p:spPr bwMode="auto">
            <a:xfrm>
              <a:off x="4214" y="695"/>
              <a:ext cx="593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32933" name="Group 255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91" name="AutoShape 256"/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7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192" name="AutoShape 257"/>
              <p:cNvSpPr>
                <a:spLocks noChangeArrowheads="1"/>
              </p:cNvSpPr>
              <p:nvPr/>
            </p:nvSpPr>
            <p:spPr bwMode="auto">
              <a:xfrm>
                <a:off x="627" y="2580"/>
                <a:ext cx="694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167" name="Rectangle 258"/>
            <p:cNvSpPr>
              <a:spLocks noChangeArrowheads="1"/>
            </p:cNvSpPr>
            <p:nvPr/>
          </p:nvSpPr>
          <p:spPr bwMode="auto">
            <a:xfrm>
              <a:off x="4225" y="1020"/>
              <a:ext cx="593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32935" name="Group 259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89" name="AutoShape 260"/>
              <p:cNvSpPr>
                <a:spLocks noChangeArrowheads="1"/>
              </p:cNvSpPr>
              <p:nvPr/>
            </p:nvSpPr>
            <p:spPr bwMode="auto">
              <a:xfrm>
                <a:off x="617" y="2569"/>
                <a:ext cx="721" cy="136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190" name="AutoShape 261"/>
              <p:cNvSpPr>
                <a:spLocks noChangeArrowheads="1"/>
              </p:cNvSpPr>
              <p:nvPr/>
            </p:nvSpPr>
            <p:spPr bwMode="auto">
              <a:xfrm>
                <a:off x="630" y="2584"/>
                <a:ext cx="687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169" name="Rectangle 262"/>
            <p:cNvSpPr>
              <a:spLocks noChangeArrowheads="1"/>
            </p:cNvSpPr>
            <p:nvPr/>
          </p:nvSpPr>
          <p:spPr bwMode="auto">
            <a:xfrm>
              <a:off x="4219" y="1358"/>
              <a:ext cx="593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70" name="Rectangle 263"/>
            <p:cNvSpPr>
              <a:spLocks noChangeArrowheads="1"/>
            </p:cNvSpPr>
            <p:nvPr/>
          </p:nvSpPr>
          <p:spPr bwMode="auto">
            <a:xfrm>
              <a:off x="4225" y="1654"/>
              <a:ext cx="599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32938" name="Group 264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87" name="AutoShape 265"/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19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188" name="AutoShape 266"/>
              <p:cNvSpPr>
                <a:spLocks noChangeArrowheads="1"/>
              </p:cNvSpPr>
              <p:nvPr/>
            </p:nvSpPr>
            <p:spPr bwMode="auto">
              <a:xfrm>
                <a:off x="625" y="2584"/>
                <a:ext cx="693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32939" name="Freeform 267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1 h 226"/>
                <a:gd name="T4" fmla="*/ 135 w 328"/>
                <a:gd name="T5" fmla="*/ 108 h 226"/>
                <a:gd name="T6" fmla="*/ 0 w 328"/>
                <a:gd name="T7" fmla="*/ 4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32940" name="Group 268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85" name="AutoShape 269"/>
              <p:cNvSpPr>
                <a:spLocks noChangeArrowheads="1"/>
              </p:cNvSpPr>
              <p:nvPr/>
            </p:nvSpPr>
            <p:spPr bwMode="auto">
              <a:xfrm>
                <a:off x="614" y="2570"/>
                <a:ext cx="726" cy="136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186" name="AutoShape 270"/>
              <p:cNvSpPr>
                <a:spLocks noChangeArrowheads="1"/>
              </p:cNvSpPr>
              <p:nvPr/>
            </p:nvSpPr>
            <p:spPr bwMode="auto">
              <a:xfrm>
                <a:off x="627" y="2585"/>
                <a:ext cx="693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174" name="Rectangle 271"/>
            <p:cNvSpPr>
              <a:spLocks noChangeArrowheads="1"/>
            </p:cNvSpPr>
            <p:nvPr/>
          </p:nvSpPr>
          <p:spPr bwMode="auto">
            <a:xfrm>
              <a:off x="5252" y="429"/>
              <a:ext cx="64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32942" name="Freeform 272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20 w 296"/>
                <a:gd name="T3" fmla="*/ 69 h 256"/>
                <a:gd name="T4" fmla="*/ 122 w 296"/>
                <a:gd name="T5" fmla="*/ 122 h 256"/>
                <a:gd name="T6" fmla="*/ 0 w 296"/>
                <a:gd name="T7" fmla="*/ 4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943" name="Freeform 273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26 w 304"/>
                <a:gd name="T3" fmla="*/ 79 h 288"/>
                <a:gd name="T4" fmla="*/ 118 w 304"/>
                <a:gd name="T5" fmla="*/ 139 h 288"/>
                <a:gd name="T6" fmla="*/ 3 w 304"/>
                <a:gd name="T7" fmla="*/ 6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7" name="Oval 274"/>
            <p:cNvSpPr>
              <a:spLocks noChangeArrowheads="1"/>
            </p:cNvSpPr>
            <p:nvPr/>
          </p:nvSpPr>
          <p:spPr bwMode="auto">
            <a:xfrm>
              <a:off x="5517" y="2612"/>
              <a:ext cx="48" cy="9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32945" name="Freeform 275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51 h 240"/>
                <a:gd name="T2" fmla="*/ 2 w 306"/>
                <a:gd name="T3" fmla="*/ 116 h 240"/>
                <a:gd name="T4" fmla="*/ 126 w 306"/>
                <a:gd name="T5" fmla="*/ 53 h 240"/>
                <a:gd name="T6" fmla="*/ 123 w 306"/>
                <a:gd name="T7" fmla="*/ 0 h 240"/>
                <a:gd name="T8" fmla="*/ 0 w 306"/>
                <a:gd name="T9" fmla="*/ 5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9" name="AutoShape 276"/>
            <p:cNvSpPr>
              <a:spLocks noChangeArrowheads="1"/>
            </p:cNvSpPr>
            <p:nvPr/>
          </p:nvSpPr>
          <p:spPr bwMode="auto">
            <a:xfrm>
              <a:off x="4140" y="2680"/>
              <a:ext cx="1203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80" name="AutoShape 277"/>
            <p:cNvSpPr>
              <a:spLocks noChangeArrowheads="1"/>
            </p:cNvSpPr>
            <p:nvPr/>
          </p:nvSpPr>
          <p:spPr bwMode="auto">
            <a:xfrm>
              <a:off x="4204" y="2709"/>
              <a:ext cx="1075" cy="8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81" name="Oval 278"/>
            <p:cNvSpPr>
              <a:spLocks noChangeArrowheads="1"/>
            </p:cNvSpPr>
            <p:nvPr/>
          </p:nvSpPr>
          <p:spPr bwMode="auto">
            <a:xfrm>
              <a:off x="4310" y="2380"/>
              <a:ext cx="159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82" name="Oval 279"/>
            <p:cNvSpPr>
              <a:spLocks noChangeArrowheads="1"/>
            </p:cNvSpPr>
            <p:nvPr/>
          </p:nvSpPr>
          <p:spPr bwMode="auto">
            <a:xfrm>
              <a:off x="4484" y="2385"/>
              <a:ext cx="164" cy="1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dirty="0">
                <a:solidFill>
                  <a:srgbClr val="FF0000"/>
                </a:solidFill>
                <a:cs typeface="Arial" charset="0"/>
              </a:endParaRPr>
            </a:p>
          </p:txBody>
        </p:sp>
        <p:sp>
          <p:nvSpPr>
            <p:cNvPr id="183" name="Oval 280"/>
            <p:cNvSpPr>
              <a:spLocks noChangeArrowheads="1"/>
            </p:cNvSpPr>
            <p:nvPr/>
          </p:nvSpPr>
          <p:spPr bwMode="auto">
            <a:xfrm>
              <a:off x="4664" y="2380"/>
              <a:ext cx="154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84" name="Rectangle 281"/>
            <p:cNvSpPr>
              <a:spLocks noChangeArrowheads="1"/>
            </p:cNvSpPr>
            <p:nvPr/>
          </p:nvSpPr>
          <p:spPr bwMode="auto">
            <a:xfrm>
              <a:off x="5062" y="1838"/>
              <a:ext cx="85" cy="760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</p:grpSp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>
          <a:xfrm>
            <a:off x="943133" y="369095"/>
            <a:ext cx="7772400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Streaming stored video</a:t>
            </a:r>
          </a:p>
        </p:txBody>
      </p:sp>
      <p:grpSp>
        <p:nvGrpSpPr>
          <p:cNvPr id="32771" name="Group 134"/>
          <p:cNvGrpSpPr>
            <a:grpSpLocks/>
          </p:cNvGrpSpPr>
          <p:nvPr/>
        </p:nvGrpSpPr>
        <p:grpSpPr bwMode="auto">
          <a:xfrm>
            <a:off x="4327526" y="4560889"/>
            <a:ext cx="1281113" cy="363537"/>
            <a:chOff x="3621" y="3265"/>
            <a:chExt cx="1776" cy="744"/>
          </a:xfrm>
        </p:grpSpPr>
        <p:pic>
          <p:nvPicPr>
            <p:cNvPr id="32924" name="Picture 135" descr="reellogo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21" y="3265"/>
              <a:ext cx="1776" cy="7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2344" name="Freeform 136"/>
            <p:cNvSpPr>
              <a:spLocks/>
            </p:cNvSpPr>
            <p:nvPr/>
          </p:nvSpPr>
          <p:spPr bwMode="auto">
            <a:xfrm>
              <a:off x="3971" y="3288"/>
              <a:ext cx="1402" cy="439"/>
            </a:xfrm>
            <a:custGeom>
              <a:avLst/>
              <a:gdLst>
                <a:gd name="T0" fmla="*/ 0 w 1401"/>
                <a:gd name="T1" fmla="*/ 6 h 438"/>
                <a:gd name="T2" fmla="*/ 27 w 1401"/>
                <a:gd name="T3" fmla="*/ 384 h 438"/>
                <a:gd name="T4" fmla="*/ 114 w 1401"/>
                <a:gd name="T5" fmla="*/ 381 h 438"/>
                <a:gd name="T6" fmla="*/ 132 w 1401"/>
                <a:gd name="T7" fmla="*/ 357 h 438"/>
                <a:gd name="T8" fmla="*/ 210 w 1401"/>
                <a:gd name="T9" fmla="*/ 402 h 438"/>
                <a:gd name="T10" fmla="*/ 450 w 1401"/>
                <a:gd name="T11" fmla="*/ 384 h 438"/>
                <a:gd name="T12" fmla="*/ 486 w 1401"/>
                <a:gd name="T13" fmla="*/ 393 h 438"/>
                <a:gd name="T14" fmla="*/ 690 w 1401"/>
                <a:gd name="T15" fmla="*/ 417 h 438"/>
                <a:gd name="T16" fmla="*/ 1074 w 1401"/>
                <a:gd name="T17" fmla="*/ 438 h 438"/>
                <a:gd name="T18" fmla="*/ 1401 w 1401"/>
                <a:gd name="T19" fmla="*/ 420 h 438"/>
                <a:gd name="T20" fmla="*/ 1392 w 1401"/>
                <a:gd name="T21" fmla="*/ 165 h 438"/>
                <a:gd name="T22" fmla="*/ 291 w 1401"/>
                <a:gd name="T23" fmla="*/ 0 h 438"/>
                <a:gd name="T24" fmla="*/ 0 w 1401"/>
                <a:gd name="T25" fmla="*/ 6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01" h="438">
                  <a:moveTo>
                    <a:pt x="0" y="6"/>
                  </a:moveTo>
                  <a:lnTo>
                    <a:pt x="27" y="384"/>
                  </a:lnTo>
                  <a:lnTo>
                    <a:pt x="114" y="381"/>
                  </a:lnTo>
                  <a:lnTo>
                    <a:pt x="132" y="357"/>
                  </a:lnTo>
                  <a:lnTo>
                    <a:pt x="210" y="402"/>
                  </a:lnTo>
                  <a:lnTo>
                    <a:pt x="450" y="384"/>
                  </a:lnTo>
                  <a:lnTo>
                    <a:pt x="486" y="393"/>
                  </a:lnTo>
                  <a:lnTo>
                    <a:pt x="690" y="417"/>
                  </a:lnTo>
                  <a:lnTo>
                    <a:pt x="1074" y="438"/>
                  </a:lnTo>
                  <a:lnTo>
                    <a:pt x="1401" y="420"/>
                  </a:lnTo>
                  <a:lnTo>
                    <a:pt x="1392" y="165"/>
                  </a:lnTo>
                  <a:lnTo>
                    <a:pt x="291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222345" name="Freeform 137"/>
            <p:cNvSpPr>
              <a:spLocks/>
            </p:cNvSpPr>
            <p:nvPr/>
          </p:nvSpPr>
          <p:spPr bwMode="auto">
            <a:xfrm>
              <a:off x="4242" y="3860"/>
              <a:ext cx="999" cy="120"/>
            </a:xfrm>
            <a:custGeom>
              <a:avLst/>
              <a:gdLst>
                <a:gd name="T0" fmla="*/ 0 w 999"/>
                <a:gd name="T1" fmla="*/ 6 h 123"/>
                <a:gd name="T2" fmla="*/ 717 w 999"/>
                <a:gd name="T3" fmla="*/ 12 h 123"/>
                <a:gd name="T4" fmla="*/ 744 w 999"/>
                <a:gd name="T5" fmla="*/ 36 h 123"/>
                <a:gd name="T6" fmla="*/ 801 w 999"/>
                <a:gd name="T7" fmla="*/ 42 h 123"/>
                <a:gd name="T8" fmla="*/ 876 w 999"/>
                <a:gd name="T9" fmla="*/ 6 h 123"/>
                <a:gd name="T10" fmla="*/ 933 w 999"/>
                <a:gd name="T11" fmla="*/ 0 h 123"/>
                <a:gd name="T12" fmla="*/ 981 w 999"/>
                <a:gd name="T13" fmla="*/ 15 h 123"/>
                <a:gd name="T14" fmla="*/ 999 w 999"/>
                <a:gd name="T15" fmla="*/ 51 h 123"/>
                <a:gd name="T16" fmla="*/ 987 w 999"/>
                <a:gd name="T17" fmla="*/ 123 h 123"/>
                <a:gd name="T18" fmla="*/ 18 w 999"/>
                <a:gd name="T19" fmla="*/ 120 h 123"/>
                <a:gd name="T20" fmla="*/ 0 w 999"/>
                <a:gd name="T21" fmla="*/ 6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99" h="123">
                  <a:moveTo>
                    <a:pt x="0" y="6"/>
                  </a:moveTo>
                  <a:lnTo>
                    <a:pt x="717" y="12"/>
                  </a:lnTo>
                  <a:lnTo>
                    <a:pt x="744" y="36"/>
                  </a:lnTo>
                  <a:lnTo>
                    <a:pt x="801" y="42"/>
                  </a:lnTo>
                  <a:lnTo>
                    <a:pt x="876" y="6"/>
                  </a:lnTo>
                  <a:lnTo>
                    <a:pt x="933" y="0"/>
                  </a:lnTo>
                  <a:lnTo>
                    <a:pt x="981" y="15"/>
                  </a:lnTo>
                  <a:lnTo>
                    <a:pt x="999" y="51"/>
                  </a:lnTo>
                  <a:lnTo>
                    <a:pt x="987" y="123"/>
                  </a:lnTo>
                  <a:lnTo>
                    <a:pt x="18" y="12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pic>
          <p:nvPicPr>
            <p:cNvPr id="32927" name="Picture 138" descr="video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83" y="3400"/>
              <a:ext cx="889" cy="4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22376" name="Line 168"/>
          <p:cNvSpPr>
            <a:spLocks noChangeShapeType="1"/>
          </p:cNvSpPr>
          <p:nvPr/>
        </p:nvSpPr>
        <p:spPr bwMode="auto">
          <a:xfrm>
            <a:off x="2362200" y="1490664"/>
            <a:ext cx="0" cy="28527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grpSp>
        <p:nvGrpSpPr>
          <p:cNvPr id="222565" name="Group 357"/>
          <p:cNvGrpSpPr>
            <a:grpSpLocks/>
          </p:cNvGrpSpPr>
          <p:nvPr/>
        </p:nvGrpSpPr>
        <p:grpSpPr bwMode="auto">
          <a:xfrm>
            <a:off x="3022601" y="3467100"/>
            <a:ext cx="1662113" cy="1441450"/>
            <a:chOff x="944" y="2184"/>
            <a:chExt cx="1047" cy="908"/>
          </a:xfrm>
        </p:grpSpPr>
        <p:sp>
          <p:nvSpPr>
            <p:cNvPr id="222415" name="Freeform 207"/>
            <p:cNvSpPr>
              <a:spLocks/>
            </p:cNvSpPr>
            <p:nvPr/>
          </p:nvSpPr>
          <p:spPr bwMode="auto">
            <a:xfrm>
              <a:off x="1278" y="2184"/>
              <a:ext cx="660" cy="666"/>
            </a:xfrm>
            <a:custGeom>
              <a:avLst/>
              <a:gdLst>
                <a:gd name="T0" fmla="*/ 0 w 660"/>
                <a:gd name="T1" fmla="*/ 0 h 666"/>
                <a:gd name="T2" fmla="*/ 660 w 660"/>
                <a:gd name="T3" fmla="*/ 666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60" h="666">
                  <a:moveTo>
                    <a:pt x="0" y="0"/>
                  </a:moveTo>
                  <a:cubicBezTo>
                    <a:pt x="0" y="0"/>
                    <a:pt x="486" y="168"/>
                    <a:pt x="660" y="666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222416" name="Text Box 208"/>
            <p:cNvSpPr txBox="1">
              <a:spLocks noChangeArrowheads="1"/>
            </p:cNvSpPr>
            <p:nvPr/>
          </p:nvSpPr>
          <p:spPr bwMode="auto">
            <a:xfrm>
              <a:off x="944" y="2336"/>
              <a:ext cx="1047" cy="7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342900" indent="-342900">
                <a:buFontTx/>
                <a:buAutoNum type="arabicPeriod"/>
                <a:defRPr/>
              </a:pPr>
              <a:r>
                <a:rPr lang="en-US" dirty="0">
                  <a:latin typeface="Arial"/>
                  <a:cs typeface="Arial"/>
                </a:rPr>
                <a:t>video</a:t>
              </a:r>
            </a:p>
            <a:p>
              <a:pPr>
                <a:defRPr/>
              </a:pPr>
              <a:r>
                <a:rPr lang="en-US" dirty="0">
                  <a:latin typeface="Arial"/>
                  <a:cs typeface="Arial"/>
                </a:rPr>
                <a:t>recorded (e.g., 30 frames/sec)</a:t>
              </a:r>
            </a:p>
          </p:txBody>
        </p:sp>
      </p:grpSp>
      <p:grpSp>
        <p:nvGrpSpPr>
          <p:cNvPr id="222470" name="Group 262"/>
          <p:cNvGrpSpPr>
            <a:grpSpLocks/>
          </p:cNvGrpSpPr>
          <p:nvPr/>
        </p:nvGrpSpPr>
        <p:grpSpPr bwMode="auto">
          <a:xfrm>
            <a:off x="2552700" y="1811338"/>
            <a:ext cx="2552700" cy="2525712"/>
            <a:chOff x="648" y="1147"/>
            <a:chExt cx="1608" cy="1591"/>
          </a:xfrm>
        </p:grpSpPr>
        <p:grpSp>
          <p:nvGrpSpPr>
            <p:cNvPr id="32881" name="Group 206"/>
            <p:cNvGrpSpPr>
              <a:grpSpLocks/>
            </p:cNvGrpSpPr>
            <p:nvPr/>
          </p:nvGrpSpPr>
          <p:grpSpPr bwMode="auto">
            <a:xfrm>
              <a:off x="648" y="1725"/>
              <a:ext cx="1024" cy="1013"/>
              <a:chOff x="672" y="1071"/>
              <a:chExt cx="1024" cy="1013"/>
            </a:xfrm>
          </p:grpSpPr>
          <p:grpSp>
            <p:nvGrpSpPr>
              <p:cNvPr id="32897" name="Group 189"/>
              <p:cNvGrpSpPr>
                <a:grpSpLocks/>
              </p:cNvGrpSpPr>
              <p:nvPr/>
            </p:nvGrpSpPr>
            <p:grpSpPr bwMode="auto">
              <a:xfrm>
                <a:off x="672" y="1506"/>
                <a:ext cx="583" cy="578"/>
                <a:chOff x="672" y="1486"/>
                <a:chExt cx="583" cy="578"/>
              </a:xfrm>
            </p:grpSpPr>
            <p:grpSp>
              <p:nvGrpSpPr>
                <p:cNvPr id="32908" name="Group 181"/>
                <p:cNvGrpSpPr>
                  <a:grpSpLocks/>
                </p:cNvGrpSpPr>
                <p:nvPr/>
              </p:nvGrpSpPr>
              <p:grpSpPr bwMode="auto">
                <a:xfrm>
                  <a:off x="672" y="1776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32916" name="Group 177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381" name="Line 17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2384" name="Line 176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32917" name="Group 178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387" name="Line 17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2388" name="Line 180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</p:grpSp>
            <p:grpSp>
              <p:nvGrpSpPr>
                <p:cNvPr id="32909" name="Group 182"/>
                <p:cNvGrpSpPr>
                  <a:grpSpLocks/>
                </p:cNvGrpSpPr>
                <p:nvPr/>
              </p:nvGrpSpPr>
              <p:grpSpPr bwMode="auto">
                <a:xfrm>
                  <a:off x="964" y="1486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32910" name="Group 183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392" name="Line 18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2393" name="Line 185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32911" name="Group 186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395" name="Line 18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2396" name="Line 188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</p:grpSp>
          </p:grpSp>
          <p:grpSp>
            <p:nvGrpSpPr>
              <p:cNvPr id="32898" name="Group 191"/>
              <p:cNvGrpSpPr>
                <a:grpSpLocks/>
              </p:cNvGrpSpPr>
              <p:nvPr/>
            </p:nvGrpSpPr>
            <p:grpSpPr bwMode="auto">
              <a:xfrm>
                <a:off x="1259" y="1217"/>
                <a:ext cx="291" cy="288"/>
                <a:chOff x="672" y="1776"/>
                <a:chExt cx="291" cy="288"/>
              </a:xfrm>
            </p:grpSpPr>
            <p:grpSp>
              <p:nvGrpSpPr>
                <p:cNvPr id="32902" name="Group 192"/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222401" name="Line 193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2402" name="Line 194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  <p:grpSp>
              <p:nvGrpSpPr>
                <p:cNvPr id="32903" name="Group 195"/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222404" name="Line 196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2405" name="Line 197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</p:grpSp>
          <p:grpSp>
            <p:nvGrpSpPr>
              <p:cNvPr id="32899" name="Group 199"/>
              <p:cNvGrpSpPr>
                <a:grpSpLocks/>
              </p:cNvGrpSpPr>
              <p:nvPr/>
            </p:nvGrpSpPr>
            <p:grpSpPr bwMode="auto">
              <a:xfrm>
                <a:off x="1551" y="1071"/>
                <a:ext cx="145" cy="144"/>
                <a:chOff x="672" y="1920"/>
                <a:chExt cx="145" cy="144"/>
              </a:xfrm>
            </p:grpSpPr>
            <p:sp>
              <p:nvSpPr>
                <p:cNvPr id="222408" name="Line 200"/>
                <p:cNvSpPr>
                  <a:spLocks noChangeShapeType="1"/>
                </p:cNvSpPr>
                <p:nvPr/>
              </p:nvSpPr>
              <p:spPr bwMode="auto">
                <a:xfrm>
                  <a:off x="672" y="1920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222409" name="Line 201"/>
                <p:cNvSpPr>
                  <a:spLocks noChangeShapeType="1"/>
                </p:cNvSpPr>
                <p:nvPr/>
              </p:nvSpPr>
              <p:spPr bwMode="auto">
                <a:xfrm rot="5400000">
                  <a:off x="745" y="1848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/>
                    <a:cs typeface="Arial"/>
                  </a:endParaRPr>
                </a:p>
              </p:txBody>
            </p:sp>
          </p:grpSp>
        </p:grpSp>
        <p:grpSp>
          <p:nvGrpSpPr>
            <p:cNvPr id="32882" name="Group 237"/>
            <p:cNvGrpSpPr>
              <a:grpSpLocks/>
            </p:cNvGrpSpPr>
            <p:nvPr/>
          </p:nvGrpSpPr>
          <p:grpSpPr bwMode="auto">
            <a:xfrm>
              <a:off x="1673" y="1147"/>
              <a:ext cx="583" cy="578"/>
              <a:chOff x="672" y="1486"/>
              <a:chExt cx="583" cy="578"/>
            </a:xfrm>
          </p:grpSpPr>
          <p:grpSp>
            <p:nvGrpSpPr>
              <p:cNvPr id="32883" name="Group 238"/>
              <p:cNvGrpSpPr>
                <a:grpSpLocks/>
              </p:cNvGrpSpPr>
              <p:nvPr/>
            </p:nvGrpSpPr>
            <p:grpSpPr bwMode="auto">
              <a:xfrm>
                <a:off x="672" y="1776"/>
                <a:ext cx="291" cy="288"/>
                <a:chOff x="672" y="1776"/>
                <a:chExt cx="291" cy="288"/>
              </a:xfrm>
            </p:grpSpPr>
            <p:grpSp>
              <p:nvGrpSpPr>
                <p:cNvPr id="32891" name="Group 239"/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222448" name="Line 240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2449" name="Line 241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  <p:grpSp>
              <p:nvGrpSpPr>
                <p:cNvPr id="32892" name="Group 242"/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222451" name="Line 243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2452" name="Line 244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</p:grpSp>
          <p:grpSp>
            <p:nvGrpSpPr>
              <p:cNvPr id="32884" name="Group 245"/>
              <p:cNvGrpSpPr>
                <a:grpSpLocks/>
              </p:cNvGrpSpPr>
              <p:nvPr/>
            </p:nvGrpSpPr>
            <p:grpSpPr bwMode="auto">
              <a:xfrm>
                <a:off x="964" y="1486"/>
                <a:ext cx="291" cy="288"/>
                <a:chOff x="672" y="1776"/>
                <a:chExt cx="291" cy="288"/>
              </a:xfrm>
            </p:grpSpPr>
            <p:grpSp>
              <p:nvGrpSpPr>
                <p:cNvPr id="32885" name="Group 246"/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222455" name="Line 247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2456" name="Line 248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  <p:grpSp>
              <p:nvGrpSpPr>
                <p:cNvPr id="32886" name="Group 249"/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222458" name="Line 250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2459" name="Line 251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</p:grpSp>
        </p:grpSp>
      </p:grpSp>
      <p:grpSp>
        <p:nvGrpSpPr>
          <p:cNvPr id="222566" name="Group 358"/>
          <p:cNvGrpSpPr>
            <a:grpSpLocks/>
          </p:cNvGrpSpPr>
          <p:nvPr/>
        </p:nvGrpSpPr>
        <p:grpSpPr bwMode="auto">
          <a:xfrm>
            <a:off x="4689475" y="3241675"/>
            <a:ext cx="1373188" cy="1296988"/>
            <a:chOff x="1994" y="2042"/>
            <a:chExt cx="865" cy="817"/>
          </a:xfrm>
        </p:grpSpPr>
        <p:sp>
          <p:nvSpPr>
            <p:cNvPr id="222417" name="Freeform 209"/>
            <p:cNvSpPr>
              <a:spLocks/>
            </p:cNvSpPr>
            <p:nvPr/>
          </p:nvSpPr>
          <p:spPr bwMode="auto">
            <a:xfrm rot="-5400000">
              <a:off x="2196" y="2196"/>
              <a:ext cx="660" cy="666"/>
            </a:xfrm>
            <a:custGeom>
              <a:avLst/>
              <a:gdLst>
                <a:gd name="T0" fmla="*/ 0 w 660"/>
                <a:gd name="T1" fmla="*/ 0 h 666"/>
                <a:gd name="T2" fmla="*/ 660 w 660"/>
                <a:gd name="T3" fmla="*/ 666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60" h="666">
                  <a:moveTo>
                    <a:pt x="0" y="0"/>
                  </a:moveTo>
                  <a:cubicBezTo>
                    <a:pt x="0" y="0"/>
                    <a:pt x="486" y="168"/>
                    <a:pt x="660" y="666"/>
                  </a:cubicBezTo>
                </a:path>
              </a:pathLst>
            </a:custGeom>
            <a:noFill/>
            <a:ln w="19050" cap="flat" cmpd="sng">
              <a:solidFill>
                <a:srgbClr val="CC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222513" name="Text Box 305"/>
            <p:cNvSpPr txBox="1">
              <a:spLocks noChangeArrowheads="1"/>
            </p:cNvSpPr>
            <p:nvPr/>
          </p:nvSpPr>
          <p:spPr bwMode="auto">
            <a:xfrm>
              <a:off x="1994" y="2042"/>
              <a:ext cx="625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>
                  <a:solidFill>
                    <a:srgbClr val="CC0000"/>
                  </a:solidFill>
                  <a:latin typeface="Arial"/>
                  <a:cs typeface="Arial"/>
                </a:rPr>
                <a:t>2. video</a:t>
              </a:r>
            </a:p>
            <a:p>
              <a:pPr>
                <a:defRPr/>
              </a:pPr>
              <a:r>
                <a:rPr lang="en-US" dirty="0">
                  <a:solidFill>
                    <a:srgbClr val="CC0000"/>
                  </a:solidFill>
                  <a:latin typeface="Arial"/>
                  <a:cs typeface="Arial"/>
                </a:rPr>
                <a:t>sent</a:t>
              </a:r>
            </a:p>
          </p:txBody>
        </p:sp>
      </p:grpSp>
      <p:sp>
        <p:nvSpPr>
          <p:cNvPr id="222562" name="Text Box 354"/>
          <p:cNvSpPr txBox="1">
            <a:spLocks noChangeArrowheads="1"/>
          </p:cNvSpPr>
          <p:nvPr/>
        </p:nvSpPr>
        <p:spPr bwMode="auto">
          <a:xfrm rot="-5433387">
            <a:off x="966870" y="2498617"/>
            <a:ext cx="195738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latin typeface="Arial"/>
                <a:cs typeface="Arial"/>
              </a:rPr>
              <a:t>Cumulative data (e.g. bytes)</a:t>
            </a:r>
          </a:p>
        </p:txBody>
      </p:sp>
      <p:grpSp>
        <p:nvGrpSpPr>
          <p:cNvPr id="222573" name="Group 365"/>
          <p:cNvGrpSpPr>
            <a:grpSpLocks/>
          </p:cNvGrpSpPr>
          <p:nvPr/>
        </p:nvGrpSpPr>
        <p:grpSpPr bwMode="auto">
          <a:xfrm>
            <a:off x="5975350" y="1851025"/>
            <a:ext cx="3321050" cy="4337050"/>
            <a:chOff x="2804" y="1044"/>
            <a:chExt cx="2092" cy="2732"/>
          </a:xfrm>
        </p:grpSpPr>
        <p:sp>
          <p:nvSpPr>
            <p:cNvPr id="222568" name="Line 360"/>
            <p:cNvSpPr>
              <a:spLocks noChangeShapeType="1"/>
            </p:cNvSpPr>
            <p:nvPr/>
          </p:nvSpPr>
          <p:spPr bwMode="auto">
            <a:xfrm>
              <a:off x="3852" y="1044"/>
              <a:ext cx="0" cy="19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222569" name="Text Box 361"/>
            <p:cNvSpPr txBox="1">
              <a:spLocks noChangeArrowheads="1"/>
            </p:cNvSpPr>
            <p:nvPr/>
          </p:nvSpPr>
          <p:spPr bwMode="auto">
            <a:xfrm>
              <a:off x="2804" y="3020"/>
              <a:ext cx="2092" cy="75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>
                  <a:solidFill>
                    <a:srgbClr val="CC0000"/>
                  </a:solidFill>
                  <a:latin typeface="Arial"/>
                  <a:cs typeface="Arial"/>
                </a:rPr>
                <a:t>streaming</a:t>
              </a:r>
              <a:r>
                <a:rPr lang="en-US" dirty="0">
                  <a:latin typeface="Arial"/>
                  <a:cs typeface="Arial"/>
                </a:rPr>
                <a:t>: at this time, client </a:t>
              </a:r>
            </a:p>
            <a:p>
              <a:pPr>
                <a:defRPr/>
              </a:pPr>
              <a:r>
                <a:rPr lang="en-US" dirty="0">
                  <a:latin typeface="Arial"/>
                  <a:cs typeface="Arial"/>
                </a:rPr>
                <a:t>playing out early part of video, </a:t>
              </a:r>
            </a:p>
            <a:p>
              <a:pPr>
                <a:defRPr/>
              </a:pPr>
              <a:r>
                <a:rPr lang="en-US" dirty="0">
                  <a:latin typeface="Arial"/>
                  <a:cs typeface="Arial"/>
                </a:rPr>
                <a:t>while server still sending later</a:t>
              </a:r>
            </a:p>
            <a:p>
              <a:pPr>
                <a:defRPr/>
              </a:pPr>
              <a:r>
                <a:rPr lang="en-US" dirty="0">
                  <a:latin typeface="Arial"/>
                  <a:cs typeface="Arial"/>
                </a:rPr>
                <a:t>part of video</a:t>
              </a:r>
            </a:p>
          </p:txBody>
        </p:sp>
      </p:grpSp>
      <p:grpSp>
        <p:nvGrpSpPr>
          <p:cNvPr id="222572" name="Group 364"/>
          <p:cNvGrpSpPr>
            <a:grpSpLocks/>
          </p:cNvGrpSpPr>
          <p:nvPr/>
        </p:nvGrpSpPr>
        <p:grpSpPr bwMode="auto">
          <a:xfrm>
            <a:off x="5505451" y="3975101"/>
            <a:ext cx="1770063" cy="923925"/>
            <a:chOff x="2508" y="2461"/>
            <a:chExt cx="1115" cy="582"/>
          </a:xfrm>
        </p:grpSpPr>
        <p:sp>
          <p:nvSpPr>
            <p:cNvPr id="222570" name="Text Box 362"/>
            <p:cNvSpPr txBox="1">
              <a:spLocks noChangeArrowheads="1"/>
            </p:cNvSpPr>
            <p:nvPr/>
          </p:nvSpPr>
          <p:spPr bwMode="auto">
            <a:xfrm>
              <a:off x="2580" y="2461"/>
              <a:ext cx="1043" cy="58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9050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dirty="0">
                  <a:latin typeface="Arial"/>
                  <a:cs typeface="Arial"/>
                </a:rPr>
                <a:t>network delay</a:t>
              </a:r>
            </a:p>
            <a:p>
              <a:pPr algn="ctr">
                <a:defRPr/>
              </a:pPr>
              <a:r>
                <a:rPr lang="en-US" dirty="0">
                  <a:latin typeface="Arial"/>
                  <a:cs typeface="Arial"/>
                </a:rPr>
                <a:t>(fixed in this example)</a:t>
              </a:r>
            </a:p>
          </p:txBody>
        </p:sp>
        <p:sp>
          <p:nvSpPr>
            <p:cNvPr id="222571" name="Line 363"/>
            <p:cNvSpPr>
              <a:spLocks noChangeShapeType="1"/>
            </p:cNvSpPr>
            <p:nvPr/>
          </p:nvSpPr>
          <p:spPr bwMode="auto">
            <a:xfrm>
              <a:off x="2508" y="2658"/>
              <a:ext cx="109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</p:grpSp>
      <p:sp>
        <p:nvSpPr>
          <p:cNvPr id="222574" name="Text Box 366"/>
          <p:cNvSpPr txBox="1">
            <a:spLocks noChangeArrowheads="1"/>
          </p:cNvSpPr>
          <p:nvPr/>
        </p:nvSpPr>
        <p:spPr bwMode="auto">
          <a:xfrm>
            <a:off x="9623426" y="4356100"/>
            <a:ext cx="620713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Arial"/>
                <a:cs typeface="Arial"/>
              </a:rPr>
              <a:t>time</a:t>
            </a:r>
          </a:p>
        </p:txBody>
      </p:sp>
      <p:grpSp>
        <p:nvGrpSpPr>
          <p:cNvPr id="222567" name="Group 359"/>
          <p:cNvGrpSpPr>
            <a:grpSpLocks/>
          </p:cNvGrpSpPr>
          <p:nvPr/>
        </p:nvGrpSpPr>
        <p:grpSpPr bwMode="auto">
          <a:xfrm>
            <a:off x="5438775" y="1830388"/>
            <a:ext cx="4903788" cy="2806700"/>
            <a:chOff x="2466" y="1153"/>
            <a:chExt cx="3089" cy="1768"/>
          </a:xfrm>
        </p:grpSpPr>
        <p:grpSp>
          <p:nvGrpSpPr>
            <p:cNvPr id="32785" name="Group 263"/>
            <p:cNvGrpSpPr>
              <a:grpSpLocks/>
            </p:cNvGrpSpPr>
            <p:nvPr/>
          </p:nvGrpSpPr>
          <p:grpSpPr bwMode="auto">
            <a:xfrm>
              <a:off x="2466" y="1153"/>
              <a:ext cx="1608" cy="1591"/>
              <a:chOff x="648" y="1147"/>
              <a:chExt cx="1608" cy="1591"/>
            </a:xfrm>
          </p:grpSpPr>
          <p:grpSp>
            <p:nvGrpSpPr>
              <p:cNvPr id="32834" name="Group 264"/>
              <p:cNvGrpSpPr>
                <a:grpSpLocks/>
              </p:cNvGrpSpPr>
              <p:nvPr/>
            </p:nvGrpSpPr>
            <p:grpSpPr bwMode="auto">
              <a:xfrm>
                <a:off x="648" y="1725"/>
                <a:ext cx="1024" cy="1013"/>
                <a:chOff x="672" y="1071"/>
                <a:chExt cx="1024" cy="1013"/>
              </a:xfrm>
            </p:grpSpPr>
            <p:grpSp>
              <p:nvGrpSpPr>
                <p:cNvPr id="32850" name="Group 265"/>
                <p:cNvGrpSpPr>
                  <a:grpSpLocks/>
                </p:cNvGrpSpPr>
                <p:nvPr/>
              </p:nvGrpSpPr>
              <p:grpSpPr bwMode="auto">
                <a:xfrm>
                  <a:off x="672" y="1506"/>
                  <a:ext cx="583" cy="578"/>
                  <a:chOff x="672" y="1486"/>
                  <a:chExt cx="583" cy="578"/>
                </a:xfrm>
              </p:grpSpPr>
              <p:grpSp>
                <p:nvGrpSpPr>
                  <p:cNvPr id="32861" name="Group 266"/>
                  <p:cNvGrpSpPr>
                    <a:grpSpLocks/>
                  </p:cNvGrpSpPr>
                  <p:nvPr/>
                </p:nvGrpSpPr>
                <p:grpSpPr bwMode="auto">
                  <a:xfrm>
                    <a:off x="672" y="1776"/>
                    <a:ext cx="291" cy="288"/>
                    <a:chOff x="672" y="1776"/>
                    <a:chExt cx="291" cy="288"/>
                  </a:xfrm>
                </p:grpSpPr>
                <p:grpSp>
                  <p:nvGrpSpPr>
                    <p:cNvPr id="32869" name="Group 26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72" y="1920"/>
                      <a:ext cx="145" cy="144"/>
                      <a:chOff x="672" y="1920"/>
                      <a:chExt cx="145" cy="144"/>
                    </a:xfrm>
                  </p:grpSpPr>
                  <p:sp>
                    <p:nvSpPr>
                      <p:cNvPr id="222476" name="Line 268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72" y="1920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  <p:sp>
                    <p:nvSpPr>
                      <p:cNvPr id="222477" name="Line 269"/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745" y="1848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</p:grpSp>
                <p:grpSp>
                  <p:nvGrpSpPr>
                    <p:cNvPr id="32870" name="Group 27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18" y="1776"/>
                      <a:ext cx="145" cy="144"/>
                      <a:chOff x="672" y="1920"/>
                      <a:chExt cx="145" cy="144"/>
                    </a:xfrm>
                  </p:grpSpPr>
                  <p:sp>
                    <p:nvSpPr>
                      <p:cNvPr id="222479" name="Line 271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72" y="1920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  <p:sp>
                    <p:nvSpPr>
                      <p:cNvPr id="222480" name="Line 272"/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745" y="1848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</p:grpSp>
              </p:grpSp>
              <p:grpSp>
                <p:nvGrpSpPr>
                  <p:cNvPr id="32862" name="Group 273"/>
                  <p:cNvGrpSpPr>
                    <a:grpSpLocks/>
                  </p:cNvGrpSpPr>
                  <p:nvPr/>
                </p:nvGrpSpPr>
                <p:grpSpPr bwMode="auto">
                  <a:xfrm>
                    <a:off x="964" y="1486"/>
                    <a:ext cx="291" cy="288"/>
                    <a:chOff x="672" y="1776"/>
                    <a:chExt cx="291" cy="288"/>
                  </a:xfrm>
                </p:grpSpPr>
                <p:grpSp>
                  <p:nvGrpSpPr>
                    <p:cNvPr id="32863" name="Group 27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72" y="1920"/>
                      <a:ext cx="145" cy="144"/>
                      <a:chOff x="672" y="1920"/>
                      <a:chExt cx="145" cy="144"/>
                    </a:xfrm>
                  </p:grpSpPr>
                  <p:sp>
                    <p:nvSpPr>
                      <p:cNvPr id="222483" name="Line 275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72" y="1920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  <p:sp>
                    <p:nvSpPr>
                      <p:cNvPr id="222484" name="Line 276"/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745" y="1848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</p:grpSp>
                <p:grpSp>
                  <p:nvGrpSpPr>
                    <p:cNvPr id="32864" name="Group 27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18" y="1776"/>
                      <a:ext cx="145" cy="144"/>
                      <a:chOff x="672" y="1920"/>
                      <a:chExt cx="145" cy="144"/>
                    </a:xfrm>
                  </p:grpSpPr>
                  <p:sp>
                    <p:nvSpPr>
                      <p:cNvPr id="222486" name="Line 278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72" y="1920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  <p:sp>
                    <p:nvSpPr>
                      <p:cNvPr id="222487" name="Line 279"/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745" y="1848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32851" name="Group 280"/>
                <p:cNvGrpSpPr>
                  <a:grpSpLocks/>
                </p:cNvGrpSpPr>
                <p:nvPr/>
              </p:nvGrpSpPr>
              <p:grpSpPr bwMode="auto">
                <a:xfrm>
                  <a:off x="1259" y="1217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32855" name="Group 281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490" name="Line 28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2491" name="Line 283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32856" name="Group 284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493" name="Line 28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2494" name="Line 286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</p:grpSp>
            <p:grpSp>
              <p:nvGrpSpPr>
                <p:cNvPr id="32852" name="Group 287"/>
                <p:cNvGrpSpPr>
                  <a:grpSpLocks/>
                </p:cNvGrpSpPr>
                <p:nvPr/>
              </p:nvGrpSpPr>
              <p:grpSpPr bwMode="auto">
                <a:xfrm>
                  <a:off x="1551" y="1071"/>
                  <a:ext cx="145" cy="144"/>
                  <a:chOff x="672" y="1920"/>
                  <a:chExt cx="145" cy="144"/>
                </a:xfrm>
              </p:grpSpPr>
              <p:sp>
                <p:nvSpPr>
                  <p:cNvPr id="222496" name="Line 288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2497" name="Line 289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</p:grpSp>
          <p:grpSp>
            <p:nvGrpSpPr>
              <p:cNvPr id="32835" name="Group 290"/>
              <p:cNvGrpSpPr>
                <a:grpSpLocks/>
              </p:cNvGrpSpPr>
              <p:nvPr/>
            </p:nvGrpSpPr>
            <p:grpSpPr bwMode="auto">
              <a:xfrm>
                <a:off x="1673" y="1147"/>
                <a:ext cx="583" cy="578"/>
                <a:chOff x="672" y="1486"/>
                <a:chExt cx="583" cy="578"/>
              </a:xfrm>
            </p:grpSpPr>
            <p:grpSp>
              <p:nvGrpSpPr>
                <p:cNvPr id="32836" name="Group 291"/>
                <p:cNvGrpSpPr>
                  <a:grpSpLocks/>
                </p:cNvGrpSpPr>
                <p:nvPr/>
              </p:nvGrpSpPr>
              <p:grpSpPr bwMode="auto">
                <a:xfrm>
                  <a:off x="672" y="1776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32844" name="Group 292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501" name="Line 29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2502" name="Line 294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32845" name="Group 295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504" name="Line 29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2505" name="Line 297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</p:grpSp>
            <p:grpSp>
              <p:nvGrpSpPr>
                <p:cNvPr id="32837" name="Group 298"/>
                <p:cNvGrpSpPr>
                  <a:grpSpLocks/>
                </p:cNvGrpSpPr>
                <p:nvPr/>
              </p:nvGrpSpPr>
              <p:grpSpPr bwMode="auto">
                <a:xfrm>
                  <a:off x="964" y="1486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32838" name="Group 299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508" name="Line 30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2509" name="Line 301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32839" name="Group 302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511" name="Line 30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2512" name="Line 304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</p:grpSp>
          </p:grpSp>
        </p:grpSp>
        <p:grpSp>
          <p:nvGrpSpPr>
            <p:cNvPr id="32786" name="Group 306"/>
            <p:cNvGrpSpPr>
              <a:grpSpLocks/>
            </p:cNvGrpSpPr>
            <p:nvPr/>
          </p:nvGrpSpPr>
          <p:grpSpPr bwMode="auto">
            <a:xfrm>
              <a:off x="3636" y="1159"/>
              <a:ext cx="1608" cy="1591"/>
              <a:chOff x="648" y="1147"/>
              <a:chExt cx="1608" cy="1591"/>
            </a:xfrm>
          </p:grpSpPr>
          <p:grpSp>
            <p:nvGrpSpPr>
              <p:cNvPr id="32793" name="Group 307"/>
              <p:cNvGrpSpPr>
                <a:grpSpLocks/>
              </p:cNvGrpSpPr>
              <p:nvPr/>
            </p:nvGrpSpPr>
            <p:grpSpPr bwMode="auto">
              <a:xfrm>
                <a:off x="648" y="1725"/>
                <a:ext cx="1024" cy="1013"/>
                <a:chOff x="672" y="1071"/>
                <a:chExt cx="1024" cy="1013"/>
              </a:xfrm>
            </p:grpSpPr>
            <p:grpSp>
              <p:nvGrpSpPr>
                <p:cNvPr id="32809" name="Group 308"/>
                <p:cNvGrpSpPr>
                  <a:grpSpLocks/>
                </p:cNvGrpSpPr>
                <p:nvPr/>
              </p:nvGrpSpPr>
              <p:grpSpPr bwMode="auto">
                <a:xfrm>
                  <a:off x="672" y="1506"/>
                  <a:ext cx="583" cy="578"/>
                  <a:chOff x="672" y="1486"/>
                  <a:chExt cx="583" cy="578"/>
                </a:xfrm>
              </p:grpSpPr>
              <p:grpSp>
                <p:nvGrpSpPr>
                  <p:cNvPr id="32820" name="Group 309"/>
                  <p:cNvGrpSpPr>
                    <a:grpSpLocks/>
                  </p:cNvGrpSpPr>
                  <p:nvPr/>
                </p:nvGrpSpPr>
                <p:grpSpPr bwMode="auto">
                  <a:xfrm>
                    <a:off x="672" y="1776"/>
                    <a:ext cx="291" cy="288"/>
                    <a:chOff x="672" y="1776"/>
                    <a:chExt cx="291" cy="288"/>
                  </a:xfrm>
                </p:grpSpPr>
                <p:grpSp>
                  <p:nvGrpSpPr>
                    <p:cNvPr id="32828" name="Group 31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72" y="1920"/>
                      <a:ext cx="145" cy="144"/>
                      <a:chOff x="672" y="1920"/>
                      <a:chExt cx="145" cy="144"/>
                    </a:xfrm>
                  </p:grpSpPr>
                  <p:sp>
                    <p:nvSpPr>
                      <p:cNvPr id="222519" name="Line 311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72" y="1920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  <p:sp>
                    <p:nvSpPr>
                      <p:cNvPr id="222520" name="Line 312"/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745" y="1848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</p:grpSp>
                <p:grpSp>
                  <p:nvGrpSpPr>
                    <p:cNvPr id="32829" name="Group 31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18" y="1776"/>
                      <a:ext cx="145" cy="144"/>
                      <a:chOff x="672" y="1920"/>
                      <a:chExt cx="145" cy="144"/>
                    </a:xfrm>
                  </p:grpSpPr>
                  <p:sp>
                    <p:nvSpPr>
                      <p:cNvPr id="222522" name="Line 314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72" y="1920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  <p:sp>
                    <p:nvSpPr>
                      <p:cNvPr id="222523" name="Line 315"/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745" y="1848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</p:grpSp>
              </p:grpSp>
              <p:grpSp>
                <p:nvGrpSpPr>
                  <p:cNvPr id="32821" name="Group 316"/>
                  <p:cNvGrpSpPr>
                    <a:grpSpLocks/>
                  </p:cNvGrpSpPr>
                  <p:nvPr/>
                </p:nvGrpSpPr>
                <p:grpSpPr bwMode="auto">
                  <a:xfrm>
                    <a:off x="964" y="1486"/>
                    <a:ext cx="291" cy="288"/>
                    <a:chOff x="672" y="1776"/>
                    <a:chExt cx="291" cy="288"/>
                  </a:xfrm>
                </p:grpSpPr>
                <p:grpSp>
                  <p:nvGrpSpPr>
                    <p:cNvPr id="32822" name="Group 31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72" y="1920"/>
                      <a:ext cx="145" cy="144"/>
                      <a:chOff x="672" y="1920"/>
                      <a:chExt cx="145" cy="144"/>
                    </a:xfrm>
                  </p:grpSpPr>
                  <p:sp>
                    <p:nvSpPr>
                      <p:cNvPr id="222526" name="Line 318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72" y="1920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  <p:sp>
                    <p:nvSpPr>
                      <p:cNvPr id="222527" name="Line 319"/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745" y="1848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</p:grpSp>
                <p:grpSp>
                  <p:nvGrpSpPr>
                    <p:cNvPr id="32823" name="Group 32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18" y="1776"/>
                      <a:ext cx="145" cy="144"/>
                      <a:chOff x="672" y="1920"/>
                      <a:chExt cx="145" cy="144"/>
                    </a:xfrm>
                  </p:grpSpPr>
                  <p:sp>
                    <p:nvSpPr>
                      <p:cNvPr id="222529" name="Line 321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72" y="1920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  <p:sp>
                    <p:nvSpPr>
                      <p:cNvPr id="222530" name="Line 322"/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745" y="1848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32810" name="Group 323"/>
                <p:cNvGrpSpPr>
                  <a:grpSpLocks/>
                </p:cNvGrpSpPr>
                <p:nvPr/>
              </p:nvGrpSpPr>
              <p:grpSpPr bwMode="auto">
                <a:xfrm>
                  <a:off x="1259" y="1217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32814" name="Group 324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533" name="Line 32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2534" name="Line 326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32815" name="Group 327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536" name="Line 32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2537" name="Line 329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</p:grpSp>
            <p:grpSp>
              <p:nvGrpSpPr>
                <p:cNvPr id="32811" name="Group 330"/>
                <p:cNvGrpSpPr>
                  <a:grpSpLocks/>
                </p:cNvGrpSpPr>
                <p:nvPr/>
              </p:nvGrpSpPr>
              <p:grpSpPr bwMode="auto">
                <a:xfrm>
                  <a:off x="1551" y="1071"/>
                  <a:ext cx="145" cy="144"/>
                  <a:chOff x="672" y="1920"/>
                  <a:chExt cx="145" cy="144"/>
                </a:xfrm>
              </p:grpSpPr>
              <p:sp>
                <p:nvSpPr>
                  <p:cNvPr id="222539" name="Line 331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2540" name="Line 332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</p:grpSp>
          <p:grpSp>
            <p:nvGrpSpPr>
              <p:cNvPr id="32794" name="Group 333"/>
              <p:cNvGrpSpPr>
                <a:grpSpLocks/>
              </p:cNvGrpSpPr>
              <p:nvPr/>
            </p:nvGrpSpPr>
            <p:grpSpPr bwMode="auto">
              <a:xfrm>
                <a:off x="1673" y="1147"/>
                <a:ext cx="583" cy="578"/>
                <a:chOff x="672" y="1486"/>
                <a:chExt cx="583" cy="578"/>
              </a:xfrm>
            </p:grpSpPr>
            <p:grpSp>
              <p:nvGrpSpPr>
                <p:cNvPr id="32795" name="Group 334"/>
                <p:cNvGrpSpPr>
                  <a:grpSpLocks/>
                </p:cNvGrpSpPr>
                <p:nvPr/>
              </p:nvGrpSpPr>
              <p:grpSpPr bwMode="auto">
                <a:xfrm>
                  <a:off x="672" y="1776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32803" name="Group 335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544" name="Line 33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2545" name="Line 337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32804" name="Group 338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547" name="Line 33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2548" name="Line 340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</p:grpSp>
            <p:grpSp>
              <p:nvGrpSpPr>
                <p:cNvPr id="32796" name="Group 341"/>
                <p:cNvGrpSpPr>
                  <a:grpSpLocks/>
                </p:cNvGrpSpPr>
                <p:nvPr/>
              </p:nvGrpSpPr>
              <p:grpSpPr bwMode="auto">
                <a:xfrm>
                  <a:off x="964" y="1486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32797" name="Group 342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551" name="Line 34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2552" name="Line 344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32798" name="Group 345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554" name="Line 34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2555" name="Line 347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</p:grpSp>
          </p:grpSp>
        </p:grpSp>
        <p:sp>
          <p:nvSpPr>
            <p:cNvPr id="222556" name="Text Box 348"/>
            <p:cNvSpPr txBox="1">
              <a:spLocks noChangeArrowheads="1"/>
            </p:cNvSpPr>
            <p:nvPr/>
          </p:nvSpPr>
          <p:spPr bwMode="auto">
            <a:xfrm>
              <a:off x="3932" y="2339"/>
              <a:ext cx="1623" cy="5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dirty="0">
                  <a:solidFill>
                    <a:srgbClr val="000099"/>
                  </a:solidFill>
                  <a:latin typeface="Arial"/>
                  <a:cs typeface="Arial"/>
                </a:rPr>
                <a:t>3. video received,</a:t>
              </a:r>
            </a:p>
            <a:p>
              <a:pPr>
                <a:defRPr/>
              </a:pPr>
              <a:r>
                <a:rPr lang="en-US" dirty="0">
                  <a:solidFill>
                    <a:srgbClr val="000099"/>
                  </a:solidFill>
                  <a:latin typeface="Arial"/>
                  <a:cs typeface="Arial"/>
                </a:rPr>
                <a:t>played out at client</a:t>
              </a:r>
            </a:p>
            <a:p>
              <a:pPr>
                <a:defRPr/>
              </a:pPr>
              <a:r>
                <a:rPr lang="en-US" dirty="0">
                  <a:solidFill>
                    <a:srgbClr val="000099"/>
                  </a:solidFill>
                  <a:latin typeface="Arial"/>
                  <a:cs typeface="Arial"/>
                </a:rPr>
                <a:t>(30 frames/sec)</a:t>
              </a:r>
            </a:p>
          </p:txBody>
        </p:sp>
        <p:grpSp>
          <p:nvGrpSpPr>
            <p:cNvPr id="32788" name="Group 349"/>
            <p:cNvGrpSpPr>
              <a:grpSpLocks/>
            </p:cNvGrpSpPr>
            <p:nvPr/>
          </p:nvGrpSpPr>
          <p:grpSpPr bwMode="auto">
            <a:xfrm>
              <a:off x="4679" y="1872"/>
              <a:ext cx="427" cy="418"/>
              <a:chOff x="4437" y="1472"/>
              <a:chExt cx="427" cy="418"/>
            </a:xfrm>
          </p:grpSpPr>
          <p:sp>
            <p:nvSpPr>
              <p:cNvPr id="222558" name="Rectangle 350"/>
              <p:cNvSpPr>
                <a:spLocks noChangeArrowheads="1"/>
              </p:cNvSpPr>
              <p:nvPr/>
            </p:nvSpPr>
            <p:spPr bwMode="auto">
              <a:xfrm>
                <a:off x="4443" y="1475"/>
                <a:ext cx="421" cy="361"/>
              </a:xfrm>
              <a:prstGeom prst="rect">
                <a:avLst/>
              </a:prstGeom>
              <a:gradFill rotWithShape="0">
                <a:gsLst>
                  <a:gs pos="0">
                    <a:srgbClr val="99CCFF">
                      <a:gamma/>
                      <a:shade val="46275"/>
                      <a:invGamma/>
                    </a:srgbClr>
                  </a:gs>
                  <a:gs pos="50000">
                    <a:srgbClr val="99CCFF"/>
                  </a:gs>
                  <a:gs pos="100000">
                    <a:srgbClr val="99CC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19050">
                <a:solidFill>
                  <a:srgbClr val="5F5F5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  <p:sp>
            <p:nvSpPr>
              <p:cNvPr id="222559" name="Rectangle 351"/>
              <p:cNvSpPr>
                <a:spLocks noChangeArrowheads="1"/>
              </p:cNvSpPr>
              <p:nvPr/>
            </p:nvSpPr>
            <p:spPr bwMode="auto">
              <a:xfrm>
                <a:off x="4567" y="1837"/>
                <a:ext cx="179" cy="23"/>
              </a:xfrm>
              <a:prstGeom prst="rect">
                <a:avLst/>
              </a:prstGeom>
              <a:solidFill>
                <a:srgbClr val="5F5F5F"/>
              </a:solidFill>
              <a:ln w="19050">
                <a:solidFill>
                  <a:srgbClr val="5F5F5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  <p:sp>
            <p:nvSpPr>
              <p:cNvPr id="222560" name="Rectangle 352"/>
              <p:cNvSpPr>
                <a:spLocks noChangeArrowheads="1"/>
              </p:cNvSpPr>
              <p:nvPr/>
            </p:nvSpPr>
            <p:spPr bwMode="auto">
              <a:xfrm>
                <a:off x="4442" y="1866"/>
                <a:ext cx="414" cy="24"/>
              </a:xfrm>
              <a:prstGeom prst="rect">
                <a:avLst/>
              </a:prstGeom>
              <a:solidFill>
                <a:schemeClr val="tx2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  <p:sp>
            <p:nvSpPr>
              <p:cNvPr id="222561" name="Rectangle 353"/>
              <p:cNvSpPr>
                <a:spLocks noChangeArrowheads="1"/>
              </p:cNvSpPr>
              <p:nvPr/>
            </p:nvSpPr>
            <p:spPr bwMode="auto">
              <a:xfrm>
                <a:off x="4437" y="1472"/>
                <a:ext cx="423" cy="356"/>
              </a:xfrm>
              <a:prstGeom prst="rect">
                <a:avLst/>
              </a:prstGeom>
              <a:noFill/>
              <a:ln w="19050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</p:grpSp>
      </p:grpSp>
      <p:sp>
        <p:nvSpPr>
          <p:cNvPr id="222377" name="Line 169"/>
          <p:cNvSpPr>
            <a:spLocks noChangeShapeType="1"/>
          </p:cNvSpPr>
          <p:nvPr/>
        </p:nvSpPr>
        <p:spPr bwMode="auto">
          <a:xfrm flipH="1">
            <a:off x="2352676" y="4333875"/>
            <a:ext cx="7815263" cy="142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193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9980154" y="6512522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Tahoma" charset="0"/>
              </a:rPr>
              <a:pPr/>
              <a:t>13</a:t>
            </a:fld>
            <a:endParaRPr lang="en-US" sz="1200" dirty="0">
              <a:latin typeface="Tahoma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B01423-0E5F-CD4E-958D-5FE9ACCB575B}"/>
              </a:ext>
            </a:extLst>
          </p:cNvPr>
          <p:cNvSpPr txBox="1"/>
          <p:nvPr/>
        </p:nvSpPr>
        <p:spPr>
          <a:xfrm>
            <a:off x="4503883" y="5847481"/>
            <a:ext cx="13680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Server</a:t>
            </a:r>
          </a:p>
          <a:p>
            <a:pPr algn="l"/>
            <a:r>
              <a:rPr lang="en-US" dirty="0">
                <a:latin typeface="Helvetica" pitchFamily="2" charset="0"/>
              </a:rPr>
              <a:t>e.g. Netflix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A402E6A5-E817-8A48-853D-11D29F1F643E}"/>
              </a:ext>
            </a:extLst>
          </p:cNvPr>
          <p:cNvSpPr txBox="1"/>
          <p:nvPr/>
        </p:nvSpPr>
        <p:spPr>
          <a:xfrm>
            <a:off x="9856787" y="2824094"/>
            <a:ext cx="12096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Client</a:t>
            </a:r>
          </a:p>
          <a:p>
            <a:pPr algn="l"/>
            <a:r>
              <a:rPr lang="en-US" dirty="0">
                <a:latin typeface="Helvetica" pitchFamily="2" charset="0"/>
              </a:rPr>
              <a:t>e.g., your phone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CFFBA3-9266-E843-9A87-124839C6D00F}"/>
              </a:ext>
            </a:extLst>
          </p:cNvPr>
          <p:cNvSpPr txBox="1"/>
          <p:nvPr/>
        </p:nvSpPr>
        <p:spPr>
          <a:xfrm>
            <a:off x="2875547" y="1648326"/>
            <a:ext cx="13027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Constant bit rate video</a:t>
            </a:r>
          </a:p>
        </p:txBody>
      </p:sp>
    </p:spTree>
    <p:extLst>
      <p:ext uri="{BB962C8B-B14F-4D97-AF65-F5344CB8AC3E}">
        <p14:creationId xmlns:p14="http://schemas.microsoft.com/office/powerpoint/2010/main" val="2517372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2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22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22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22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2257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2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22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>
          <a:xfrm>
            <a:off x="831273" y="152676"/>
            <a:ext cx="10393317" cy="151709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Streaming stored video: challenges</a:t>
            </a:r>
          </a:p>
        </p:txBody>
      </p:sp>
      <p:sp>
        <p:nvSpPr>
          <p:cNvPr id="219289" name="Rectangle 153"/>
          <p:cNvSpPr>
            <a:spLocks noChangeArrowheads="1"/>
          </p:cNvSpPr>
          <p:nvPr/>
        </p:nvSpPr>
        <p:spPr bwMode="auto">
          <a:xfrm>
            <a:off x="870063" y="1563689"/>
            <a:ext cx="10490664" cy="4861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spcBef>
                <a:spcPct val="20000"/>
              </a:spcBef>
              <a:buClr>
                <a:srgbClr val="000099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solidFill>
                  <a:srgbClr val="CC0000"/>
                </a:solidFill>
                <a:latin typeface="Helvetica" pitchFamily="2" charset="0"/>
              </a:rPr>
              <a:t>Continuous playout constraint</a:t>
            </a:r>
            <a:r>
              <a:rPr lang="en-US" sz="2800" dirty="0">
                <a:latin typeface="Helvetica" pitchFamily="2" charset="0"/>
              </a:rPr>
              <a:t>: once video playout begins at client, time gap between frames must match the original time gap in the video (why?)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Arial" panose="020B0604020202020204" pitchFamily="34" charset="0"/>
              <a:buChar char="•"/>
              <a:defRPr/>
            </a:pPr>
            <a:endParaRPr lang="en-US" sz="2800" dirty="0">
              <a:latin typeface="Helvetica" pitchFamily="2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latin typeface="Helvetica" pitchFamily="2" charset="0"/>
              </a:rPr>
              <a:t>But </a:t>
            </a:r>
            <a:r>
              <a:rPr lang="en-US" sz="2800" dirty="0">
                <a:solidFill>
                  <a:srgbClr val="CC0000"/>
                </a:solidFill>
                <a:latin typeface="Helvetica" pitchFamily="2" charset="0"/>
              </a:rPr>
              <a:t>network delays are variable!</a:t>
            </a:r>
            <a:r>
              <a:rPr lang="en-US" sz="2800" dirty="0">
                <a:latin typeface="Helvetica" pitchFamily="2" charset="0"/>
              </a:rPr>
              <a:t> 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Arial" panose="020B0604020202020204" pitchFamily="34" charset="0"/>
              <a:buChar char="•"/>
              <a:defRPr/>
            </a:pPr>
            <a:endParaRPr lang="en-US" sz="2800" dirty="0">
              <a:latin typeface="Helvetica" pitchFamily="2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latin typeface="Helvetica" pitchFamily="2" charset="0"/>
              </a:rPr>
              <a:t>Clients have a </a:t>
            </a:r>
            <a:r>
              <a:rPr lang="en-US" sz="2800" dirty="0">
                <a:solidFill>
                  <a:srgbClr val="C00000"/>
                </a:solidFill>
                <a:latin typeface="Helvetica" pitchFamily="2" charset="0"/>
              </a:rPr>
              <a:t>client-side buffer </a:t>
            </a:r>
            <a:r>
              <a:rPr lang="en-US" sz="2800" dirty="0">
                <a:latin typeface="Helvetica" pitchFamily="2" charset="0"/>
              </a:rPr>
              <a:t>of downloaded video to absorb variation in network delay, available bandwidth</a:t>
            </a:r>
          </a:p>
          <a:p>
            <a:pPr marL="457200" indent="-457200">
              <a:spcBef>
                <a:spcPct val="20000"/>
              </a:spcBef>
              <a:buClr>
                <a:srgbClr val="000099"/>
              </a:buClr>
              <a:buSzPct val="100000"/>
              <a:buFont typeface="Arial" panose="020B0604020202020204" pitchFamily="34" charset="0"/>
              <a:buChar char="•"/>
              <a:defRPr/>
            </a:pPr>
            <a:endParaRPr lang="en-US" sz="2800" dirty="0">
              <a:latin typeface="Helvetica" pitchFamily="2" charset="0"/>
            </a:endParaRPr>
          </a:p>
          <a:p>
            <a:pPr marL="457200" indent="-457200">
              <a:spcBef>
                <a:spcPct val="20000"/>
              </a:spcBef>
              <a:buClr>
                <a:srgbClr val="000099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latin typeface="Helvetica" pitchFamily="2" charset="0"/>
              </a:rPr>
              <a:t>The video buffer also helps with user interactions: pause, fast-forward, rewind, jump through video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9980154" y="6512522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Helvetica" pitchFamily="2" charset="0"/>
              </a:rPr>
              <a:pPr/>
              <a:t>14</a:t>
            </a:fld>
            <a:endParaRPr lang="en-US" sz="1200" dirty="0">
              <a:latin typeface="Helvetica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A6A4EF-155E-D144-8FC8-408779EB4E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3186" y="2586082"/>
            <a:ext cx="1758950" cy="989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360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2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2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2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2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65" name="Line 9"/>
          <p:cNvSpPr>
            <a:spLocks noChangeShapeType="1"/>
          </p:cNvSpPr>
          <p:nvPr/>
        </p:nvSpPr>
        <p:spPr bwMode="auto">
          <a:xfrm>
            <a:off x="2362200" y="1490664"/>
            <a:ext cx="0" cy="28527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224266" name="Line 10"/>
          <p:cNvSpPr>
            <a:spLocks noChangeShapeType="1"/>
          </p:cNvSpPr>
          <p:nvPr/>
        </p:nvSpPr>
        <p:spPr bwMode="auto">
          <a:xfrm flipH="1">
            <a:off x="2352676" y="4333875"/>
            <a:ext cx="7815263" cy="142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224314" name="Text Box 58"/>
          <p:cNvSpPr txBox="1">
            <a:spLocks noChangeArrowheads="1"/>
          </p:cNvSpPr>
          <p:nvPr/>
        </p:nvSpPr>
        <p:spPr bwMode="auto">
          <a:xfrm>
            <a:off x="2994025" y="1593851"/>
            <a:ext cx="1868488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CC0000"/>
                </a:solidFill>
                <a:latin typeface="Arial"/>
                <a:cs typeface="Arial"/>
              </a:rPr>
              <a:t>       constant bit </a:t>
            </a:r>
          </a:p>
          <a:p>
            <a:pPr>
              <a:defRPr/>
            </a:pPr>
            <a:r>
              <a:rPr lang="en-US" dirty="0">
                <a:solidFill>
                  <a:srgbClr val="CC0000"/>
                </a:solidFill>
                <a:latin typeface="Arial"/>
                <a:cs typeface="Arial"/>
              </a:rPr>
              <a:t>      rate video</a:t>
            </a:r>
          </a:p>
          <a:p>
            <a:pPr>
              <a:defRPr/>
            </a:pPr>
            <a:r>
              <a:rPr lang="en-US" dirty="0">
                <a:solidFill>
                  <a:srgbClr val="CC0000"/>
                </a:solidFill>
                <a:latin typeface="Arial"/>
                <a:cs typeface="Arial"/>
              </a:rPr>
              <a:t>transmission</a:t>
            </a:r>
          </a:p>
        </p:txBody>
      </p:sp>
      <p:grpSp>
        <p:nvGrpSpPr>
          <p:cNvPr id="36868" name="Group 60"/>
          <p:cNvGrpSpPr>
            <a:grpSpLocks/>
          </p:cNvGrpSpPr>
          <p:nvPr/>
        </p:nvGrpSpPr>
        <p:grpSpPr bwMode="auto">
          <a:xfrm>
            <a:off x="2743200" y="1820863"/>
            <a:ext cx="2552700" cy="2525712"/>
            <a:chOff x="648" y="1147"/>
            <a:chExt cx="1608" cy="1591"/>
          </a:xfrm>
        </p:grpSpPr>
        <p:grpSp>
          <p:nvGrpSpPr>
            <p:cNvPr id="36967" name="Group 61"/>
            <p:cNvGrpSpPr>
              <a:grpSpLocks/>
            </p:cNvGrpSpPr>
            <p:nvPr/>
          </p:nvGrpSpPr>
          <p:grpSpPr bwMode="auto">
            <a:xfrm>
              <a:off x="648" y="1725"/>
              <a:ext cx="1024" cy="1013"/>
              <a:chOff x="672" y="1071"/>
              <a:chExt cx="1024" cy="1013"/>
            </a:xfrm>
          </p:grpSpPr>
          <p:grpSp>
            <p:nvGrpSpPr>
              <p:cNvPr id="36983" name="Group 62"/>
              <p:cNvGrpSpPr>
                <a:grpSpLocks/>
              </p:cNvGrpSpPr>
              <p:nvPr/>
            </p:nvGrpSpPr>
            <p:grpSpPr bwMode="auto">
              <a:xfrm>
                <a:off x="672" y="1506"/>
                <a:ext cx="583" cy="578"/>
                <a:chOff x="672" y="1486"/>
                <a:chExt cx="583" cy="578"/>
              </a:xfrm>
            </p:grpSpPr>
            <p:grpSp>
              <p:nvGrpSpPr>
                <p:cNvPr id="36994" name="Group 63"/>
                <p:cNvGrpSpPr>
                  <a:grpSpLocks/>
                </p:cNvGrpSpPr>
                <p:nvPr/>
              </p:nvGrpSpPr>
              <p:grpSpPr bwMode="auto">
                <a:xfrm>
                  <a:off x="672" y="1776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37002" name="Group 64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4321" name="Line 6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4322" name="Line 66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37003" name="Group 67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4324" name="Line 6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4325" name="Line 69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</p:grpSp>
            <p:grpSp>
              <p:nvGrpSpPr>
                <p:cNvPr id="36995" name="Group 70"/>
                <p:cNvGrpSpPr>
                  <a:grpSpLocks/>
                </p:cNvGrpSpPr>
                <p:nvPr/>
              </p:nvGrpSpPr>
              <p:grpSpPr bwMode="auto">
                <a:xfrm>
                  <a:off x="964" y="1486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36996" name="Group 71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4328" name="Line 7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4329" name="Line 73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36997" name="Group 74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4331" name="Line 7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4332" name="Line 76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</p:grpSp>
          </p:grpSp>
          <p:grpSp>
            <p:nvGrpSpPr>
              <p:cNvPr id="36984" name="Group 77"/>
              <p:cNvGrpSpPr>
                <a:grpSpLocks/>
              </p:cNvGrpSpPr>
              <p:nvPr/>
            </p:nvGrpSpPr>
            <p:grpSpPr bwMode="auto">
              <a:xfrm>
                <a:off x="1259" y="1217"/>
                <a:ext cx="291" cy="288"/>
                <a:chOff x="672" y="1776"/>
                <a:chExt cx="291" cy="288"/>
              </a:xfrm>
            </p:grpSpPr>
            <p:grpSp>
              <p:nvGrpSpPr>
                <p:cNvPr id="36988" name="Group 78"/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224335" name="Line 79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336" name="Line 80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  <p:grpSp>
              <p:nvGrpSpPr>
                <p:cNvPr id="36989" name="Group 81"/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224338" name="Line 82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339" name="Line 83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</p:grpSp>
          <p:grpSp>
            <p:nvGrpSpPr>
              <p:cNvPr id="36985" name="Group 84"/>
              <p:cNvGrpSpPr>
                <a:grpSpLocks/>
              </p:cNvGrpSpPr>
              <p:nvPr/>
            </p:nvGrpSpPr>
            <p:grpSpPr bwMode="auto">
              <a:xfrm>
                <a:off x="1551" y="1071"/>
                <a:ext cx="145" cy="144"/>
                <a:chOff x="672" y="1920"/>
                <a:chExt cx="145" cy="144"/>
              </a:xfrm>
            </p:grpSpPr>
            <p:sp>
              <p:nvSpPr>
                <p:cNvPr id="224341" name="Line 85"/>
                <p:cNvSpPr>
                  <a:spLocks noChangeShapeType="1"/>
                </p:cNvSpPr>
                <p:nvPr/>
              </p:nvSpPr>
              <p:spPr bwMode="auto">
                <a:xfrm>
                  <a:off x="672" y="1920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224342" name="Line 86"/>
                <p:cNvSpPr>
                  <a:spLocks noChangeShapeType="1"/>
                </p:cNvSpPr>
                <p:nvPr/>
              </p:nvSpPr>
              <p:spPr bwMode="auto">
                <a:xfrm rot="5400000">
                  <a:off x="745" y="1848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/>
                    <a:cs typeface="Arial"/>
                  </a:endParaRPr>
                </a:p>
              </p:txBody>
            </p:sp>
          </p:grpSp>
        </p:grpSp>
        <p:grpSp>
          <p:nvGrpSpPr>
            <p:cNvPr id="36968" name="Group 87"/>
            <p:cNvGrpSpPr>
              <a:grpSpLocks/>
            </p:cNvGrpSpPr>
            <p:nvPr/>
          </p:nvGrpSpPr>
          <p:grpSpPr bwMode="auto">
            <a:xfrm>
              <a:off x="1673" y="1147"/>
              <a:ext cx="583" cy="578"/>
              <a:chOff x="672" y="1486"/>
              <a:chExt cx="583" cy="578"/>
            </a:xfrm>
          </p:grpSpPr>
          <p:grpSp>
            <p:nvGrpSpPr>
              <p:cNvPr id="36969" name="Group 88"/>
              <p:cNvGrpSpPr>
                <a:grpSpLocks/>
              </p:cNvGrpSpPr>
              <p:nvPr/>
            </p:nvGrpSpPr>
            <p:grpSpPr bwMode="auto">
              <a:xfrm>
                <a:off x="672" y="1776"/>
                <a:ext cx="291" cy="288"/>
                <a:chOff x="672" y="1776"/>
                <a:chExt cx="291" cy="288"/>
              </a:xfrm>
            </p:grpSpPr>
            <p:grpSp>
              <p:nvGrpSpPr>
                <p:cNvPr id="36977" name="Group 89"/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224346" name="Line 90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347" name="Line 91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  <p:grpSp>
              <p:nvGrpSpPr>
                <p:cNvPr id="36978" name="Group 92"/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224349" name="Line 93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350" name="Line 94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</p:grpSp>
          <p:grpSp>
            <p:nvGrpSpPr>
              <p:cNvPr id="36970" name="Group 95"/>
              <p:cNvGrpSpPr>
                <a:grpSpLocks/>
              </p:cNvGrpSpPr>
              <p:nvPr/>
            </p:nvGrpSpPr>
            <p:grpSpPr bwMode="auto">
              <a:xfrm>
                <a:off x="964" y="1486"/>
                <a:ext cx="291" cy="288"/>
                <a:chOff x="672" y="1776"/>
                <a:chExt cx="291" cy="288"/>
              </a:xfrm>
            </p:grpSpPr>
            <p:grpSp>
              <p:nvGrpSpPr>
                <p:cNvPr id="36971" name="Group 96"/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224353" name="Line 97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354" name="Line 98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  <p:grpSp>
              <p:nvGrpSpPr>
                <p:cNvPr id="36972" name="Group 99"/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224356" name="Line 100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357" name="Line 101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</p:grpSp>
        </p:grpSp>
      </p:grpSp>
      <p:sp>
        <p:nvSpPr>
          <p:cNvPr id="224406" name="Text Box 150"/>
          <p:cNvSpPr txBox="1">
            <a:spLocks noChangeArrowheads="1"/>
          </p:cNvSpPr>
          <p:nvPr/>
        </p:nvSpPr>
        <p:spPr bwMode="auto">
          <a:xfrm rot="-5433387">
            <a:off x="1111251" y="2638426"/>
            <a:ext cx="19573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latin typeface="Arial"/>
                <a:cs typeface="Arial"/>
              </a:rPr>
              <a:t>Cumulative data</a:t>
            </a:r>
          </a:p>
        </p:txBody>
      </p:sp>
      <p:sp>
        <p:nvSpPr>
          <p:cNvPr id="224410" name="Text Box 154"/>
          <p:cNvSpPr txBox="1">
            <a:spLocks noChangeArrowheads="1"/>
          </p:cNvSpPr>
          <p:nvPr/>
        </p:nvSpPr>
        <p:spPr bwMode="auto">
          <a:xfrm>
            <a:off x="9623426" y="4356100"/>
            <a:ext cx="620713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Arial"/>
                <a:cs typeface="Arial"/>
              </a:rPr>
              <a:t>time</a:t>
            </a:r>
          </a:p>
        </p:txBody>
      </p:sp>
      <p:grpSp>
        <p:nvGrpSpPr>
          <p:cNvPr id="224457" name="Group 201"/>
          <p:cNvGrpSpPr>
            <a:grpSpLocks/>
          </p:cNvGrpSpPr>
          <p:nvPr/>
        </p:nvGrpSpPr>
        <p:grpSpPr bwMode="auto">
          <a:xfrm>
            <a:off x="4019550" y="1835150"/>
            <a:ext cx="3500438" cy="2520950"/>
            <a:chOff x="1572" y="1156"/>
            <a:chExt cx="2205" cy="1588"/>
          </a:xfrm>
        </p:grpSpPr>
        <p:grpSp>
          <p:nvGrpSpPr>
            <p:cNvPr id="36927" name="Group 198"/>
            <p:cNvGrpSpPr>
              <a:grpSpLocks/>
            </p:cNvGrpSpPr>
            <p:nvPr/>
          </p:nvGrpSpPr>
          <p:grpSpPr bwMode="auto">
            <a:xfrm>
              <a:off x="1938" y="1156"/>
              <a:ext cx="1839" cy="1588"/>
              <a:chOff x="1938" y="1156"/>
              <a:chExt cx="1839" cy="1588"/>
            </a:xfrm>
          </p:grpSpPr>
          <p:grpSp>
            <p:nvGrpSpPr>
              <p:cNvPr id="36931" name="Group 106"/>
              <p:cNvGrpSpPr>
                <a:grpSpLocks/>
              </p:cNvGrpSpPr>
              <p:nvPr/>
            </p:nvGrpSpPr>
            <p:grpSpPr bwMode="auto">
              <a:xfrm>
                <a:off x="1938" y="2600"/>
                <a:ext cx="319" cy="144"/>
                <a:chOff x="672" y="1920"/>
                <a:chExt cx="145" cy="144"/>
              </a:xfrm>
            </p:grpSpPr>
            <p:sp>
              <p:nvSpPr>
                <p:cNvPr id="224363" name="Line 107"/>
                <p:cNvSpPr>
                  <a:spLocks noChangeShapeType="1"/>
                </p:cNvSpPr>
                <p:nvPr/>
              </p:nvSpPr>
              <p:spPr bwMode="auto">
                <a:xfrm>
                  <a:off x="672" y="1920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224364" name="Line 108"/>
                <p:cNvSpPr>
                  <a:spLocks noChangeShapeType="1"/>
                </p:cNvSpPr>
                <p:nvPr/>
              </p:nvSpPr>
              <p:spPr bwMode="auto">
                <a:xfrm rot="5400000">
                  <a:off x="745" y="1848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36932" name="Group 109"/>
              <p:cNvGrpSpPr>
                <a:grpSpLocks/>
              </p:cNvGrpSpPr>
              <p:nvPr/>
            </p:nvGrpSpPr>
            <p:grpSpPr bwMode="auto">
              <a:xfrm>
                <a:off x="2252" y="2456"/>
                <a:ext cx="73" cy="144"/>
                <a:chOff x="672" y="1920"/>
                <a:chExt cx="145" cy="144"/>
              </a:xfrm>
            </p:grpSpPr>
            <p:sp>
              <p:nvSpPr>
                <p:cNvPr id="224366" name="Line 110"/>
                <p:cNvSpPr>
                  <a:spLocks noChangeShapeType="1"/>
                </p:cNvSpPr>
                <p:nvPr/>
              </p:nvSpPr>
              <p:spPr bwMode="auto">
                <a:xfrm>
                  <a:off x="672" y="1920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224367" name="Line 111"/>
                <p:cNvSpPr>
                  <a:spLocks noChangeShapeType="1"/>
                </p:cNvSpPr>
                <p:nvPr/>
              </p:nvSpPr>
              <p:spPr bwMode="auto">
                <a:xfrm rot="5400000">
                  <a:off x="745" y="1849"/>
                  <a:ext cx="0" cy="14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36933" name="Group 112"/>
              <p:cNvGrpSpPr>
                <a:grpSpLocks/>
              </p:cNvGrpSpPr>
              <p:nvPr/>
            </p:nvGrpSpPr>
            <p:grpSpPr bwMode="auto">
              <a:xfrm>
                <a:off x="2317" y="2169"/>
                <a:ext cx="126" cy="288"/>
                <a:chOff x="672" y="1776"/>
                <a:chExt cx="291" cy="288"/>
              </a:xfrm>
            </p:grpSpPr>
            <p:grpSp>
              <p:nvGrpSpPr>
                <p:cNvPr id="36957" name="Group 113"/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224370" name="Line 114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371" name="Line 115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7"/>
                    <a:ext cx="0" cy="145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  <p:grpSp>
              <p:nvGrpSpPr>
                <p:cNvPr id="36958" name="Group 116"/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224373" name="Line 117"/>
                  <p:cNvSpPr>
                    <a:spLocks noChangeShapeType="1"/>
                  </p:cNvSpPr>
                  <p:nvPr/>
                </p:nvSpPr>
                <p:spPr bwMode="auto">
                  <a:xfrm>
                    <a:off x="671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374" name="Line 118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4" y="1847"/>
                    <a:ext cx="0" cy="146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</p:grpSp>
          <p:grpSp>
            <p:nvGrpSpPr>
              <p:cNvPr id="36934" name="Group 119"/>
              <p:cNvGrpSpPr>
                <a:grpSpLocks/>
              </p:cNvGrpSpPr>
              <p:nvPr/>
            </p:nvGrpSpPr>
            <p:grpSpPr bwMode="auto">
              <a:xfrm>
                <a:off x="2441" y="1877"/>
                <a:ext cx="609" cy="288"/>
                <a:chOff x="672" y="1776"/>
                <a:chExt cx="291" cy="288"/>
              </a:xfrm>
            </p:grpSpPr>
            <p:grpSp>
              <p:nvGrpSpPr>
                <p:cNvPr id="36951" name="Group 120"/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224377" name="Line 121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378" name="Line 122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  <p:grpSp>
              <p:nvGrpSpPr>
                <p:cNvPr id="36952" name="Group 123"/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224380" name="Line 124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381" name="Line 125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</p:grpSp>
          <p:grpSp>
            <p:nvGrpSpPr>
              <p:cNvPr id="36935" name="Group 126"/>
              <p:cNvGrpSpPr>
                <a:grpSpLocks/>
              </p:cNvGrpSpPr>
              <p:nvPr/>
            </p:nvGrpSpPr>
            <p:grpSpPr bwMode="auto">
              <a:xfrm>
                <a:off x="3045" y="1740"/>
                <a:ext cx="52" cy="144"/>
                <a:chOff x="672" y="1920"/>
                <a:chExt cx="145" cy="144"/>
              </a:xfrm>
            </p:grpSpPr>
            <p:sp>
              <p:nvSpPr>
                <p:cNvPr id="224383" name="Line 127"/>
                <p:cNvSpPr>
                  <a:spLocks noChangeShapeType="1"/>
                </p:cNvSpPr>
                <p:nvPr/>
              </p:nvSpPr>
              <p:spPr bwMode="auto">
                <a:xfrm>
                  <a:off x="672" y="1920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224384" name="Line 128"/>
                <p:cNvSpPr>
                  <a:spLocks noChangeShapeType="1"/>
                </p:cNvSpPr>
                <p:nvPr/>
              </p:nvSpPr>
              <p:spPr bwMode="auto">
                <a:xfrm rot="5400000">
                  <a:off x="745" y="1849"/>
                  <a:ext cx="0" cy="14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36936" name="Group 131"/>
              <p:cNvGrpSpPr>
                <a:grpSpLocks/>
              </p:cNvGrpSpPr>
              <p:nvPr/>
            </p:nvGrpSpPr>
            <p:grpSpPr bwMode="auto">
              <a:xfrm>
                <a:off x="3092" y="1590"/>
                <a:ext cx="469" cy="144"/>
                <a:chOff x="672" y="1920"/>
                <a:chExt cx="145" cy="144"/>
              </a:xfrm>
            </p:grpSpPr>
            <p:sp>
              <p:nvSpPr>
                <p:cNvPr id="224388" name="Line 132"/>
                <p:cNvSpPr>
                  <a:spLocks noChangeShapeType="1"/>
                </p:cNvSpPr>
                <p:nvPr/>
              </p:nvSpPr>
              <p:spPr bwMode="auto">
                <a:xfrm>
                  <a:off x="672" y="1920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224389" name="Line 133"/>
                <p:cNvSpPr>
                  <a:spLocks noChangeShapeType="1"/>
                </p:cNvSpPr>
                <p:nvPr/>
              </p:nvSpPr>
              <p:spPr bwMode="auto">
                <a:xfrm rot="5400000">
                  <a:off x="745" y="1848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36937" name="Group 134"/>
              <p:cNvGrpSpPr>
                <a:grpSpLocks/>
              </p:cNvGrpSpPr>
              <p:nvPr/>
            </p:nvGrpSpPr>
            <p:grpSpPr bwMode="auto">
              <a:xfrm>
                <a:off x="3550" y="1446"/>
                <a:ext cx="145" cy="144"/>
                <a:chOff x="672" y="1920"/>
                <a:chExt cx="145" cy="144"/>
              </a:xfrm>
            </p:grpSpPr>
            <p:sp>
              <p:nvSpPr>
                <p:cNvPr id="224391" name="Line 135"/>
                <p:cNvSpPr>
                  <a:spLocks noChangeShapeType="1"/>
                </p:cNvSpPr>
                <p:nvPr/>
              </p:nvSpPr>
              <p:spPr bwMode="auto">
                <a:xfrm>
                  <a:off x="672" y="1920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224392" name="Line 136"/>
                <p:cNvSpPr>
                  <a:spLocks noChangeShapeType="1"/>
                </p:cNvSpPr>
                <p:nvPr/>
              </p:nvSpPr>
              <p:spPr bwMode="auto">
                <a:xfrm rot="5400000">
                  <a:off x="745" y="1848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36938" name="Group 137"/>
              <p:cNvGrpSpPr>
                <a:grpSpLocks/>
              </p:cNvGrpSpPr>
              <p:nvPr/>
            </p:nvGrpSpPr>
            <p:grpSpPr bwMode="auto">
              <a:xfrm>
                <a:off x="3690" y="1156"/>
                <a:ext cx="87" cy="288"/>
                <a:chOff x="672" y="1776"/>
                <a:chExt cx="291" cy="288"/>
              </a:xfrm>
            </p:grpSpPr>
            <p:grpSp>
              <p:nvGrpSpPr>
                <p:cNvPr id="36939" name="Group 138"/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224395" name="Line 139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396" name="Line 140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4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  <p:grpSp>
              <p:nvGrpSpPr>
                <p:cNvPr id="36940" name="Group 141"/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224398" name="Line 142"/>
                  <p:cNvSpPr>
                    <a:spLocks noChangeShapeType="1"/>
                  </p:cNvSpPr>
                  <p:nvPr/>
                </p:nvSpPr>
                <p:spPr bwMode="auto">
                  <a:xfrm>
                    <a:off x="673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399" name="Line 143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</p:grpSp>
        </p:grpSp>
        <p:sp>
          <p:nvSpPr>
            <p:cNvPr id="224408" name="Text Box 152"/>
            <p:cNvSpPr txBox="1">
              <a:spLocks noChangeArrowheads="1"/>
            </p:cNvSpPr>
            <p:nvPr/>
          </p:nvSpPr>
          <p:spPr bwMode="auto">
            <a:xfrm>
              <a:off x="1753" y="1724"/>
              <a:ext cx="634" cy="5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dirty="0">
                  <a:latin typeface="Arial"/>
                  <a:cs typeface="Arial"/>
                </a:rPr>
                <a:t>variable</a:t>
              </a:r>
            </a:p>
            <a:p>
              <a:pPr algn="ctr">
                <a:defRPr/>
              </a:pPr>
              <a:r>
                <a:rPr lang="en-US" dirty="0">
                  <a:latin typeface="Arial"/>
                  <a:cs typeface="Arial"/>
                </a:rPr>
                <a:t>network</a:t>
              </a:r>
            </a:p>
            <a:p>
              <a:pPr algn="ctr">
                <a:defRPr/>
              </a:pPr>
              <a:r>
                <a:rPr lang="en-US" dirty="0">
                  <a:latin typeface="Arial"/>
                  <a:cs typeface="Arial"/>
                </a:rPr>
                <a:t>delay</a:t>
              </a:r>
            </a:p>
          </p:txBody>
        </p:sp>
        <p:sp>
          <p:nvSpPr>
            <p:cNvPr id="224409" name="Line 153"/>
            <p:cNvSpPr>
              <a:spLocks noChangeShapeType="1"/>
            </p:cNvSpPr>
            <p:nvPr/>
          </p:nvSpPr>
          <p:spPr bwMode="auto">
            <a:xfrm>
              <a:off x="1572" y="1938"/>
              <a:ext cx="109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224453" name="Text Box 197"/>
            <p:cNvSpPr txBox="1">
              <a:spLocks noChangeArrowheads="1"/>
            </p:cNvSpPr>
            <p:nvPr/>
          </p:nvSpPr>
          <p:spPr bwMode="auto">
            <a:xfrm>
              <a:off x="2682" y="1196"/>
              <a:ext cx="844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>
                <a:defRPr/>
              </a:pPr>
              <a:r>
                <a:rPr lang="en-US" dirty="0">
                  <a:latin typeface="Arial"/>
                  <a:cs typeface="Arial"/>
                </a:rPr>
                <a:t>client video</a:t>
              </a:r>
            </a:p>
            <a:p>
              <a:pPr algn="r">
                <a:defRPr/>
              </a:pPr>
              <a:r>
                <a:rPr lang="en-US" dirty="0">
                  <a:latin typeface="Arial"/>
                  <a:cs typeface="Arial"/>
                </a:rPr>
                <a:t>reception</a:t>
              </a:r>
            </a:p>
          </p:txBody>
        </p:sp>
      </p:grpSp>
      <p:grpSp>
        <p:nvGrpSpPr>
          <p:cNvPr id="224459" name="Group 203"/>
          <p:cNvGrpSpPr>
            <a:grpSpLocks/>
          </p:cNvGrpSpPr>
          <p:nvPr/>
        </p:nvGrpSpPr>
        <p:grpSpPr bwMode="auto">
          <a:xfrm>
            <a:off x="4498976" y="1806576"/>
            <a:ext cx="4945063" cy="3209925"/>
            <a:chOff x="1874" y="1138"/>
            <a:chExt cx="3115" cy="2022"/>
          </a:xfrm>
        </p:grpSpPr>
        <p:grpSp>
          <p:nvGrpSpPr>
            <p:cNvPr id="36881" name="Group 155"/>
            <p:cNvGrpSpPr>
              <a:grpSpLocks/>
            </p:cNvGrpSpPr>
            <p:nvPr/>
          </p:nvGrpSpPr>
          <p:grpSpPr bwMode="auto">
            <a:xfrm>
              <a:off x="2784" y="1138"/>
              <a:ext cx="1608" cy="1591"/>
              <a:chOff x="648" y="1147"/>
              <a:chExt cx="1608" cy="1591"/>
            </a:xfrm>
          </p:grpSpPr>
          <p:grpSp>
            <p:nvGrpSpPr>
              <p:cNvPr id="36886" name="Group 156"/>
              <p:cNvGrpSpPr>
                <a:grpSpLocks/>
              </p:cNvGrpSpPr>
              <p:nvPr/>
            </p:nvGrpSpPr>
            <p:grpSpPr bwMode="auto">
              <a:xfrm>
                <a:off x="648" y="1725"/>
                <a:ext cx="1024" cy="1013"/>
                <a:chOff x="672" y="1071"/>
                <a:chExt cx="1024" cy="1013"/>
              </a:xfrm>
            </p:grpSpPr>
            <p:grpSp>
              <p:nvGrpSpPr>
                <p:cNvPr id="36902" name="Group 157"/>
                <p:cNvGrpSpPr>
                  <a:grpSpLocks/>
                </p:cNvGrpSpPr>
                <p:nvPr/>
              </p:nvGrpSpPr>
              <p:grpSpPr bwMode="auto">
                <a:xfrm>
                  <a:off x="672" y="1506"/>
                  <a:ext cx="583" cy="578"/>
                  <a:chOff x="672" y="1486"/>
                  <a:chExt cx="583" cy="578"/>
                </a:xfrm>
              </p:grpSpPr>
              <p:grpSp>
                <p:nvGrpSpPr>
                  <p:cNvPr id="36913" name="Group 158"/>
                  <p:cNvGrpSpPr>
                    <a:grpSpLocks/>
                  </p:cNvGrpSpPr>
                  <p:nvPr/>
                </p:nvGrpSpPr>
                <p:grpSpPr bwMode="auto">
                  <a:xfrm>
                    <a:off x="672" y="1776"/>
                    <a:ext cx="291" cy="288"/>
                    <a:chOff x="672" y="1776"/>
                    <a:chExt cx="291" cy="288"/>
                  </a:xfrm>
                </p:grpSpPr>
                <p:grpSp>
                  <p:nvGrpSpPr>
                    <p:cNvPr id="36921" name="Group 15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72" y="1920"/>
                      <a:ext cx="145" cy="144"/>
                      <a:chOff x="672" y="1920"/>
                      <a:chExt cx="145" cy="144"/>
                    </a:xfrm>
                  </p:grpSpPr>
                  <p:sp>
                    <p:nvSpPr>
                      <p:cNvPr id="224416" name="Line 160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72" y="1920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  <p:sp>
                    <p:nvSpPr>
                      <p:cNvPr id="224417" name="Line 161"/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745" y="1848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</p:grpSp>
                <p:grpSp>
                  <p:nvGrpSpPr>
                    <p:cNvPr id="36922" name="Group 16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18" y="1776"/>
                      <a:ext cx="145" cy="144"/>
                      <a:chOff x="672" y="1920"/>
                      <a:chExt cx="145" cy="144"/>
                    </a:xfrm>
                  </p:grpSpPr>
                  <p:sp>
                    <p:nvSpPr>
                      <p:cNvPr id="224419" name="Line 163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72" y="1920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  <p:sp>
                    <p:nvSpPr>
                      <p:cNvPr id="224420" name="Line 164"/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745" y="1848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</p:grpSp>
              </p:grpSp>
              <p:grpSp>
                <p:nvGrpSpPr>
                  <p:cNvPr id="36914" name="Group 165"/>
                  <p:cNvGrpSpPr>
                    <a:grpSpLocks/>
                  </p:cNvGrpSpPr>
                  <p:nvPr/>
                </p:nvGrpSpPr>
                <p:grpSpPr bwMode="auto">
                  <a:xfrm>
                    <a:off x="964" y="1486"/>
                    <a:ext cx="291" cy="288"/>
                    <a:chOff x="672" y="1776"/>
                    <a:chExt cx="291" cy="288"/>
                  </a:xfrm>
                </p:grpSpPr>
                <p:grpSp>
                  <p:nvGrpSpPr>
                    <p:cNvPr id="36915" name="Group 166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72" y="1920"/>
                      <a:ext cx="145" cy="144"/>
                      <a:chOff x="672" y="1920"/>
                      <a:chExt cx="145" cy="144"/>
                    </a:xfrm>
                  </p:grpSpPr>
                  <p:sp>
                    <p:nvSpPr>
                      <p:cNvPr id="224423" name="Line 167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72" y="1920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  <p:sp>
                    <p:nvSpPr>
                      <p:cNvPr id="224424" name="Line 168"/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745" y="1848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</p:grpSp>
                <p:grpSp>
                  <p:nvGrpSpPr>
                    <p:cNvPr id="36916" name="Group 16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18" y="1776"/>
                      <a:ext cx="145" cy="144"/>
                      <a:chOff x="672" y="1920"/>
                      <a:chExt cx="145" cy="144"/>
                    </a:xfrm>
                  </p:grpSpPr>
                  <p:sp>
                    <p:nvSpPr>
                      <p:cNvPr id="224426" name="Line 170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72" y="1920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  <p:sp>
                    <p:nvSpPr>
                      <p:cNvPr id="224427" name="Line 171"/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745" y="1848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36903" name="Group 172"/>
                <p:cNvGrpSpPr>
                  <a:grpSpLocks/>
                </p:cNvGrpSpPr>
                <p:nvPr/>
              </p:nvGrpSpPr>
              <p:grpSpPr bwMode="auto">
                <a:xfrm>
                  <a:off x="1259" y="1217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36907" name="Group 173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4430" name="Line 17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4431" name="Line 175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36908" name="Group 176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4433" name="Line 17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4434" name="Line 178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</p:grpSp>
            <p:grpSp>
              <p:nvGrpSpPr>
                <p:cNvPr id="36904" name="Group 179"/>
                <p:cNvGrpSpPr>
                  <a:grpSpLocks/>
                </p:cNvGrpSpPr>
                <p:nvPr/>
              </p:nvGrpSpPr>
              <p:grpSpPr bwMode="auto">
                <a:xfrm>
                  <a:off x="1551" y="1071"/>
                  <a:ext cx="145" cy="144"/>
                  <a:chOff x="672" y="1920"/>
                  <a:chExt cx="145" cy="144"/>
                </a:xfrm>
              </p:grpSpPr>
              <p:sp>
                <p:nvSpPr>
                  <p:cNvPr id="224436" name="Line 180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437" name="Line 181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</p:grpSp>
          <p:grpSp>
            <p:nvGrpSpPr>
              <p:cNvPr id="36887" name="Group 182"/>
              <p:cNvGrpSpPr>
                <a:grpSpLocks/>
              </p:cNvGrpSpPr>
              <p:nvPr/>
            </p:nvGrpSpPr>
            <p:grpSpPr bwMode="auto">
              <a:xfrm>
                <a:off x="1673" y="1147"/>
                <a:ext cx="583" cy="578"/>
                <a:chOff x="672" y="1486"/>
                <a:chExt cx="583" cy="578"/>
              </a:xfrm>
            </p:grpSpPr>
            <p:grpSp>
              <p:nvGrpSpPr>
                <p:cNvPr id="36888" name="Group 183"/>
                <p:cNvGrpSpPr>
                  <a:grpSpLocks/>
                </p:cNvGrpSpPr>
                <p:nvPr/>
              </p:nvGrpSpPr>
              <p:grpSpPr bwMode="auto">
                <a:xfrm>
                  <a:off x="672" y="1776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36896" name="Group 184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4441" name="Line 18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4442" name="Line 186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36897" name="Group 187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4444" name="Line 18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4445" name="Line 189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</p:grpSp>
            <p:grpSp>
              <p:nvGrpSpPr>
                <p:cNvPr id="36889" name="Group 190"/>
                <p:cNvGrpSpPr>
                  <a:grpSpLocks/>
                </p:cNvGrpSpPr>
                <p:nvPr/>
              </p:nvGrpSpPr>
              <p:grpSpPr bwMode="auto">
                <a:xfrm>
                  <a:off x="964" y="1486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36890" name="Group 191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4448" name="Line 19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4449" name="Line 193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36891" name="Group 194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4451" name="Line 19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4452" name="Line 196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</p:grpSp>
          </p:grpSp>
        </p:grpSp>
        <p:sp>
          <p:nvSpPr>
            <p:cNvPr id="224455" name="Text Box 199"/>
            <p:cNvSpPr txBox="1">
              <a:spLocks noChangeArrowheads="1"/>
            </p:cNvSpPr>
            <p:nvPr/>
          </p:nvSpPr>
          <p:spPr bwMode="auto">
            <a:xfrm>
              <a:off x="3788" y="1250"/>
              <a:ext cx="1201" cy="5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>
                  <a:solidFill>
                    <a:srgbClr val="000099"/>
                  </a:solidFill>
                  <a:latin typeface="Arial"/>
                  <a:cs typeface="Arial"/>
                </a:rPr>
                <a:t>       constant bit </a:t>
              </a:r>
            </a:p>
            <a:p>
              <a:pPr>
                <a:defRPr/>
              </a:pPr>
              <a:r>
                <a:rPr lang="en-US" dirty="0">
                  <a:solidFill>
                    <a:srgbClr val="000099"/>
                  </a:solidFill>
                  <a:latin typeface="Arial"/>
                  <a:cs typeface="Arial"/>
                </a:rPr>
                <a:t>     rate video</a:t>
              </a:r>
            </a:p>
            <a:p>
              <a:pPr>
                <a:defRPr/>
              </a:pPr>
              <a:r>
                <a:rPr lang="en-US" dirty="0">
                  <a:solidFill>
                    <a:srgbClr val="000099"/>
                  </a:solidFill>
                  <a:latin typeface="Arial"/>
                  <a:cs typeface="Arial"/>
                </a:rPr>
                <a:t> playout at client</a:t>
              </a:r>
            </a:p>
          </p:txBody>
        </p:sp>
        <p:grpSp>
          <p:nvGrpSpPr>
            <p:cNvPr id="36883" name="Group 202"/>
            <p:cNvGrpSpPr>
              <a:grpSpLocks/>
            </p:cNvGrpSpPr>
            <p:nvPr/>
          </p:nvGrpSpPr>
          <p:grpSpPr bwMode="auto">
            <a:xfrm>
              <a:off x="1874" y="2756"/>
              <a:ext cx="1059" cy="404"/>
              <a:chOff x="1874" y="2756"/>
              <a:chExt cx="1059" cy="404"/>
            </a:xfrm>
          </p:grpSpPr>
          <p:sp>
            <p:nvSpPr>
              <p:cNvPr id="224400" name="Text Box 144"/>
              <p:cNvSpPr txBox="1">
                <a:spLocks noChangeArrowheads="1"/>
              </p:cNvSpPr>
              <p:nvPr/>
            </p:nvSpPr>
            <p:spPr bwMode="auto">
              <a:xfrm>
                <a:off x="1874" y="2756"/>
                <a:ext cx="1059" cy="4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  <a:latin typeface="Arial"/>
                    <a:cs typeface="Arial"/>
                  </a:rPr>
                  <a:t>client playout</a:t>
                </a:r>
              </a:p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  <a:latin typeface="Arial"/>
                    <a:cs typeface="Arial"/>
                  </a:rPr>
                  <a:t>delay</a:t>
                </a:r>
              </a:p>
            </p:txBody>
          </p:sp>
          <p:sp>
            <p:nvSpPr>
              <p:cNvPr id="224456" name="Line 200"/>
              <p:cNvSpPr>
                <a:spLocks noChangeShapeType="1"/>
              </p:cNvSpPr>
              <p:nvPr/>
            </p:nvSpPr>
            <p:spPr bwMode="auto">
              <a:xfrm flipV="1">
                <a:off x="1962" y="2988"/>
                <a:ext cx="816" cy="6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</p:grpSp>
      </p:grpSp>
      <p:grpSp>
        <p:nvGrpSpPr>
          <p:cNvPr id="224462" name="Group 206"/>
          <p:cNvGrpSpPr>
            <a:grpSpLocks/>
          </p:cNvGrpSpPr>
          <p:nvPr/>
        </p:nvGrpSpPr>
        <p:grpSpPr bwMode="auto">
          <a:xfrm>
            <a:off x="5983289" y="2971800"/>
            <a:ext cx="523875" cy="903288"/>
            <a:chOff x="2809" y="1872"/>
            <a:chExt cx="330" cy="569"/>
          </a:xfrm>
        </p:grpSpPr>
        <p:sp>
          <p:nvSpPr>
            <p:cNvPr id="224460" name="Line 204"/>
            <p:cNvSpPr>
              <a:spLocks noChangeShapeType="1"/>
            </p:cNvSpPr>
            <p:nvPr/>
          </p:nvSpPr>
          <p:spPr bwMode="auto">
            <a:xfrm flipV="1">
              <a:off x="2988" y="1872"/>
              <a:ext cx="0" cy="564"/>
            </a:xfrm>
            <a:prstGeom prst="line">
              <a:avLst/>
            </a:prstGeom>
            <a:noFill/>
            <a:ln w="19050">
              <a:solidFill>
                <a:srgbClr val="0099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224461" name="Text Box 205"/>
            <p:cNvSpPr txBox="1">
              <a:spLocks noChangeArrowheads="1"/>
            </p:cNvSpPr>
            <p:nvPr/>
          </p:nvSpPr>
          <p:spPr bwMode="auto">
            <a:xfrm rot="16200000">
              <a:off x="2710" y="2011"/>
              <a:ext cx="52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1400" dirty="0">
                  <a:solidFill>
                    <a:srgbClr val="009900"/>
                  </a:solidFill>
                  <a:latin typeface="Arial"/>
                  <a:cs typeface="Arial"/>
                </a:rPr>
                <a:t>buffered</a:t>
              </a:r>
            </a:p>
            <a:p>
              <a:pPr algn="ctr">
                <a:defRPr/>
              </a:pPr>
              <a:r>
                <a:rPr lang="en-US" sz="1400" dirty="0">
                  <a:solidFill>
                    <a:srgbClr val="009900"/>
                  </a:solidFill>
                  <a:latin typeface="Arial"/>
                  <a:cs typeface="Arial"/>
                </a:rPr>
                <a:t>video</a:t>
              </a:r>
              <a:endParaRPr lang="en-US" dirty="0">
                <a:latin typeface="Arial"/>
                <a:cs typeface="Arial"/>
              </a:endParaRPr>
            </a:p>
          </p:txBody>
        </p:sp>
      </p:grpSp>
      <p:sp>
        <p:nvSpPr>
          <p:cNvPr id="224464" name="Rectangle 208"/>
          <p:cNvSpPr>
            <a:spLocks noGrp="1" noChangeArrowheads="1"/>
          </p:cNvSpPr>
          <p:nvPr>
            <p:ph type="body" idx="1"/>
          </p:nvPr>
        </p:nvSpPr>
        <p:spPr>
          <a:xfrm>
            <a:off x="1198690" y="5261768"/>
            <a:ext cx="10231310" cy="1046161"/>
          </a:xfrm>
        </p:spPr>
        <p:txBody>
          <a:bodyPr>
            <a:normAutofit lnSpcReduction="10000"/>
          </a:bodyPr>
          <a:lstStyle/>
          <a:p>
            <a:pPr marL="0" indent="0">
              <a:buNone/>
              <a:defRPr/>
            </a:pPr>
            <a:r>
              <a:rPr lang="en-US" sz="3500" dirty="0">
                <a:solidFill>
                  <a:srgbClr val="CC0000"/>
                </a:solidFill>
              </a:rPr>
              <a:t>Client-side buffering with playout delay: </a:t>
            </a:r>
          </a:p>
          <a:p>
            <a:pPr marL="0" indent="0">
              <a:buNone/>
              <a:defRPr/>
            </a:pPr>
            <a:r>
              <a:rPr lang="en-US" dirty="0"/>
              <a:t>compensate for variations in the network delay</a:t>
            </a:r>
          </a:p>
        </p:txBody>
      </p:sp>
      <p:sp>
        <p:nvSpPr>
          <p:cNvPr id="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22851" y="298450"/>
            <a:ext cx="10429461" cy="125015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Introduce a delay for smooth playout</a:t>
            </a:r>
          </a:p>
        </p:txBody>
      </p:sp>
      <p:sp>
        <p:nvSpPr>
          <p:cNvPr id="145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9980154" y="6512522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Tahoma" charset="0"/>
              </a:rPr>
              <a:pPr/>
              <a:t>15</a:t>
            </a:fld>
            <a:endParaRPr lang="en-US" sz="1200" dirty="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9383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4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24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24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4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244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4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244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464" grpId="0" build="p" autoUpdateAnimBg="0" advAuto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65" name="Line 9"/>
          <p:cNvSpPr>
            <a:spLocks noChangeShapeType="1"/>
          </p:cNvSpPr>
          <p:nvPr/>
        </p:nvSpPr>
        <p:spPr bwMode="auto">
          <a:xfrm>
            <a:off x="2362200" y="1490664"/>
            <a:ext cx="0" cy="28527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224266" name="Line 10"/>
          <p:cNvSpPr>
            <a:spLocks noChangeShapeType="1"/>
          </p:cNvSpPr>
          <p:nvPr/>
        </p:nvSpPr>
        <p:spPr bwMode="auto">
          <a:xfrm flipH="1">
            <a:off x="2352676" y="4333875"/>
            <a:ext cx="7815263" cy="142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224314" name="Text Box 58"/>
          <p:cNvSpPr txBox="1">
            <a:spLocks noChangeArrowheads="1"/>
          </p:cNvSpPr>
          <p:nvPr/>
        </p:nvSpPr>
        <p:spPr bwMode="auto">
          <a:xfrm>
            <a:off x="2994025" y="1593851"/>
            <a:ext cx="1868488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CC0000"/>
                </a:solidFill>
                <a:latin typeface="Arial"/>
                <a:cs typeface="Arial"/>
              </a:rPr>
              <a:t>       constant bit </a:t>
            </a:r>
          </a:p>
          <a:p>
            <a:pPr>
              <a:defRPr/>
            </a:pPr>
            <a:r>
              <a:rPr lang="en-US" dirty="0">
                <a:solidFill>
                  <a:srgbClr val="CC0000"/>
                </a:solidFill>
                <a:latin typeface="Arial"/>
                <a:cs typeface="Arial"/>
              </a:rPr>
              <a:t>      rate video</a:t>
            </a:r>
          </a:p>
          <a:p>
            <a:pPr>
              <a:defRPr/>
            </a:pPr>
            <a:r>
              <a:rPr lang="en-US" dirty="0">
                <a:solidFill>
                  <a:srgbClr val="CC0000"/>
                </a:solidFill>
                <a:latin typeface="Arial"/>
                <a:cs typeface="Arial"/>
              </a:rPr>
              <a:t>transmission</a:t>
            </a:r>
          </a:p>
        </p:txBody>
      </p:sp>
      <p:grpSp>
        <p:nvGrpSpPr>
          <p:cNvPr id="36868" name="Group 60"/>
          <p:cNvGrpSpPr>
            <a:grpSpLocks/>
          </p:cNvGrpSpPr>
          <p:nvPr/>
        </p:nvGrpSpPr>
        <p:grpSpPr bwMode="auto">
          <a:xfrm>
            <a:off x="2743200" y="1820863"/>
            <a:ext cx="2552700" cy="2525712"/>
            <a:chOff x="648" y="1147"/>
            <a:chExt cx="1608" cy="1591"/>
          </a:xfrm>
        </p:grpSpPr>
        <p:grpSp>
          <p:nvGrpSpPr>
            <p:cNvPr id="36967" name="Group 61"/>
            <p:cNvGrpSpPr>
              <a:grpSpLocks/>
            </p:cNvGrpSpPr>
            <p:nvPr/>
          </p:nvGrpSpPr>
          <p:grpSpPr bwMode="auto">
            <a:xfrm>
              <a:off x="648" y="1725"/>
              <a:ext cx="1024" cy="1013"/>
              <a:chOff x="672" y="1071"/>
              <a:chExt cx="1024" cy="1013"/>
            </a:xfrm>
          </p:grpSpPr>
          <p:grpSp>
            <p:nvGrpSpPr>
              <p:cNvPr id="36983" name="Group 62"/>
              <p:cNvGrpSpPr>
                <a:grpSpLocks/>
              </p:cNvGrpSpPr>
              <p:nvPr/>
            </p:nvGrpSpPr>
            <p:grpSpPr bwMode="auto">
              <a:xfrm>
                <a:off x="672" y="1506"/>
                <a:ext cx="583" cy="578"/>
                <a:chOff x="672" y="1486"/>
                <a:chExt cx="583" cy="578"/>
              </a:xfrm>
            </p:grpSpPr>
            <p:grpSp>
              <p:nvGrpSpPr>
                <p:cNvPr id="36994" name="Group 63"/>
                <p:cNvGrpSpPr>
                  <a:grpSpLocks/>
                </p:cNvGrpSpPr>
                <p:nvPr/>
              </p:nvGrpSpPr>
              <p:grpSpPr bwMode="auto">
                <a:xfrm>
                  <a:off x="672" y="1776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37002" name="Group 64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4321" name="Line 6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4322" name="Line 66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37003" name="Group 67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4324" name="Line 6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4325" name="Line 69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</p:grpSp>
            <p:grpSp>
              <p:nvGrpSpPr>
                <p:cNvPr id="36995" name="Group 70"/>
                <p:cNvGrpSpPr>
                  <a:grpSpLocks/>
                </p:cNvGrpSpPr>
                <p:nvPr/>
              </p:nvGrpSpPr>
              <p:grpSpPr bwMode="auto">
                <a:xfrm>
                  <a:off x="964" y="1486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36996" name="Group 71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4328" name="Line 7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4329" name="Line 73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36997" name="Group 74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4331" name="Line 7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4332" name="Line 76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</p:grpSp>
          </p:grpSp>
          <p:grpSp>
            <p:nvGrpSpPr>
              <p:cNvPr id="36984" name="Group 77"/>
              <p:cNvGrpSpPr>
                <a:grpSpLocks/>
              </p:cNvGrpSpPr>
              <p:nvPr/>
            </p:nvGrpSpPr>
            <p:grpSpPr bwMode="auto">
              <a:xfrm>
                <a:off x="1259" y="1217"/>
                <a:ext cx="291" cy="288"/>
                <a:chOff x="672" y="1776"/>
                <a:chExt cx="291" cy="288"/>
              </a:xfrm>
            </p:grpSpPr>
            <p:grpSp>
              <p:nvGrpSpPr>
                <p:cNvPr id="36988" name="Group 78"/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224335" name="Line 79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336" name="Line 80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  <p:grpSp>
              <p:nvGrpSpPr>
                <p:cNvPr id="36989" name="Group 81"/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224338" name="Line 82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339" name="Line 83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</p:grpSp>
          <p:grpSp>
            <p:nvGrpSpPr>
              <p:cNvPr id="36985" name="Group 84"/>
              <p:cNvGrpSpPr>
                <a:grpSpLocks/>
              </p:cNvGrpSpPr>
              <p:nvPr/>
            </p:nvGrpSpPr>
            <p:grpSpPr bwMode="auto">
              <a:xfrm>
                <a:off x="1551" y="1071"/>
                <a:ext cx="145" cy="144"/>
                <a:chOff x="672" y="1920"/>
                <a:chExt cx="145" cy="144"/>
              </a:xfrm>
            </p:grpSpPr>
            <p:sp>
              <p:nvSpPr>
                <p:cNvPr id="224341" name="Line 85"/>
                <p:cNvSpPr>
                  <a:spLocks noChangeShapeType="1"/>
                </p:cNvSpPr>
                <p:nvPr/>
              </p:nvSpPr>
              <p:spPr bwMode="auto">
                <a:xfrm>
                  <a:off x="672" y="1920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224342" name="Line 86"/>
                <p:cNvSpPr>
                  <a:spLocks noChangeShapeType="1"/>
                </p:cNvSpPr>
                <p:nvPr/>
              </p:nvSpPr>
              <p:spPr bwMode="auto">
                <a:xfrm rot="5400000">
                  <a:off x="745" y="1848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/>
                    <a:cs typeface="Arial"/>
                  </a:endParaRPr>
                </a:p>
              </p:txBody>
            </p:sp>
          </p:grpSp>
        </p:grpSp>
        <p:grpSp>
          <p:nvGrpSpPr>
            <p:cNvPr id="36968" name="Group 87"/>
            <p:cNvGrpSpPr>
              <a:grpSpLocks/>
            </p:cNvGrpSpPr>
            <p:nvPr/>
          </p:nvGrpSpPr>
          <p:grpSpPr bwMode="auto">
            <a:xfrm>
              <a:off x="1673" y="1147"/>
              <a:ext cx="583" cy="578"/>
              <a:chOff x="672" y="1486"/>
              <a:chExt cx="583" cy="578"/>
            </a:xfrm>
          </p:grpSpPr>
          <p:grpSp>
            <p:nvGrpSpPr>
              <p:cNvPr id="36969" name="Group 88"/>
              <p:cNvGrpSpPr>
                <a:grpSpLocks/>
              </p:cNvGrpSpPr>
              <p:nvPr/>
            </p:nvGrpSpPr>
            <p:grpSpPr bwMode="auto">
              <a:xfrm>
                <a:off x="672" y="1776"/>
                <a:ext cx="291" cy="288"/>
                <a:chOff x="672" y="1776"/>
                <a:chExt cx="291" cy="288"/>
              </a:xfrm>
            </p:grpSpPr>
            <p:grpSp>
              <p:nvGrpSpPr>
                <p:cNvPr id="36977" name="Group 89"/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224346" name="Line 90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347" name="Line 91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  <p:grpSp>
              <p:nvGrpSpPr>
                <p:cNvPr id="36978" name="Group 92"/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224349" name="Line 93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350" name="Line 94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</p:grpSp>
          <p:grpSp>
            <p:nvGrpSpPr>
              <p:cNvPr id="36970" name="Group 95"/>
              <p:cNvGrpSpPr>
                <a:grpSpLocks/>
              </p:cNvGrpSpPr>
              <p:nvPr/>
            </p:nvGrpSpPr>
            <p:grpSpPr bwMode="auto">
              <a:xfrm>
                <a:off x="964" y="1486"/>
                <a:ext cx="291" cy="288"/>
                <a:chOff x="672" y="1776"/>
                <a:chExt cx="291" cy="288"/>
              </a:xfrm>
            </p:grpSpPr>
            <p:grpSp>
              <p:nvGrpSpPr>
                <p:cNvPr id="36971" name="Group 96"/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224353" name="Line 97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354" name="Line 98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  <p:grpSp>
              <p:nvGrpSpPr>
                <p:cNvPr id="36972" name="Group 99"/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224356" name="Line 100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357" name="Line 101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</p:grpSp>
        </p:grpSp>
      </p:grpSp>
      <p:sp>
        <p:nvSpPr>
          <p:cNvPr id="224406" name="Text Box 150"/>
          <p:cNvSpPr txBox="1">
            <a:spLocks noChangeArrowheads="1"/>
          </p:cNvSpPr>
          <p:nvPr/>
        </p:nvSpPr>
        <p:spPr bwMode="auto">
          <a:xfrm rot="-5433387">
            <a:off x="1111251" y="2638426"/>
            <a:ext cx="19573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latin typeface="Arial"/>
                <a:cs typeface="Arial"/>
              </a:rPr>
              <a:t>Cumulative data</a:t>
            </a:r>
          </a:p>
        </p:txBody>
      </p:sp>
      <p:sp>
        <p:nvSpPr>
          <p:cNvPr id="224410" name="Text Box 154"/>
          <p:cNvSpPr txBox="1">
            <a:spLocks noChangeArrowheads="1"/>
          </p:cNvSpPr>
          <p:nvPr/>
        </p:nvSpPr>
        <p:spPr bwMode="auto">
          <a:xfrm>
            <a:off x="9623426" y="4356100"/>
            <a:ext cx="620713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Arial"/>
                <a:cs typeface="Arial"/>
              </a:rPr>
              <a:t>time</a:t>
            </a:r>
          </a:p>
        </p:txBody>
      </p:sp>
      <p:grpSp>
        <p:nvGrpSpPr>
          <p:cNvPr id="224457" name="Group 201"/>
          <p:cNvGrpSpPr>
            <a:grpSpLocks/>
          </p:cNvGrpSpPr>
          <p:nvPr/>
        </p:nvGrpSpPr>
        <p:grpSpPr bwMode="auto">
          <a:xfrm>
            <a:off x="4019550" y="1835150"/>
            <a:ext cx="3500438" cy="2520950"/>
            <a:chOff x="1572" y="1156"/>
            <a:chExt cx="2205" cy="1588"/>
          </a:xfrm>
        </p:grpSpPr>
        <p:grpSp>
          <p:nvGrpSpPr>
            <p:cNvPr id="36927" name="Group 198"/>
            <p:cNvGrpSpPr>
              <a:grpSpLocks/>
            </p:cNvGrpSpPr>
            <p:nvPr/>
          </p:nvGrpSpPr>
          <p:grpSpPr bwMode="auto">
            <a:xfrm>
              <a:off x="1938" y="1156"/>
              <a:ext cx="1839" cy="1588"/>
              <a:chOff x="1938" y="1156"/>
              <a:chExt cx="1839" cy="1588"/>
            </a:xfrm>
          </p:grpSpPr>
          <p:grpSp>
            <p:nvGrpSpPr>
              <p:cNvPr id="36931" name="Group 106"/>
              <p:cNvGrpSpPr>
                <a:grpSpLocks/>
              </p:cNvGrpSpPr>
              <p:nvPr/>
            </p:nvGrpSpPr>
            <p:grpSpPr bwMode="auto">
              <a:xfrm>
                <a:off x="1938" y="2600"/>
                <a:ext cx="319" cy="144"/>
                <a:chOff x="672" y="1920"/>
                <a:chExt cx="145" cy="144"/>
              </a:xfrm>
            </p:grpSpPr>
            <p:sp>
              <p:nvSpPr>
                <p:cNvPr id="224363" name="Line 107"/>
                <p:cNvSpPr>
                  <a:spLocks noChangeShapeType="1"/>
                </p:cNvSpPr>
                <p:nvPr/>
              </p:nvSpPr>
              <p:spPr bwMode="auto">
                <a:xfrm>
                  <a:off x="672" y="1920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224364" name="Line 108"/>
                <p:cNvSpPr>
                  <a:spLocks noChangeShapeType="1"/>
                </p:cNvSpPr>
                <p:nvPr/>
              </p:nvSpPr>
              <p:spPr bwMode="auto">
                <a:xfrm rot="5400000">
                  <a:off x="745" y="1848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36932" name="Group 109"/>
              <p:cNvGrpSpPr>
                <a:grpSpLocks/>
              </p:cNvGrpSpPr>
              <p:nvPr/>
            </p:nvGrpSpPr>
            <p:grpSpPr bwMode="auto">
              <a:xfrm>
                <a:off x="2252" y="2456"/>
                <a:ext cx="73" cy="144"/>
                <a:chOff x="672" y="1920"/>
                <a:chExt cx="145" cy="144"/>
              </a:xfrm>
            </p:grpSpPr>
            <p:sp>
              <p:nvSpPr>
                <p:cNvPr id="224366" name="Line 110"/>
                <p:cNvSpPr>
                  <a:spLocks noChangeShapeType="1"/>
                </p:cNvSpPr>
                <p:nvPr/>
              </p:nvSpPr>
              <p:spPr bwMode="auto">
                <a:xfrm>
                  <a:off x="672" y="1920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224367" name="Line 111"/>
                <p:cNvSpPr>
                  <a:spLocks noChangeShapeType="1"/>
                </p:cNvSpPr>
                <p:nvPr/>
              </p:nvSpPr>
              <p:spPr bwMode="auto">
                <a:xfrm rot="5400000">
                  <a:off x="745" y="1849"/>
                  <a:ext cx="0" cy="14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36933" name="Group 112"/>
              <p:cNvGrpSpPr>
                <a:grpSpLocks/>
              </p:cNvGrpSpPr>
              <p:nvPr/>
            </p:nvGrpSpPr>
            <p:grpSpPr bwMode="auto">
              <a:xfrm>
                <a:off x="2317" y="2169"/>
                <a:ext cx="126" cy="288"/>
                <a:chOff x="672" y="1776"/>
                <a:chExt cx="291" cy="288"/>
              </a:xfrm>
            </p:grpSpPr>
            <p:grpSp>
              <p:nvGrpSpPr>
                <p:cNvPr id="36957" name="Group 113"/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224370" name="Line 114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371" name="Line 115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7"/>
                    <a:ext cx="0" cy="145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  <p:grpSp>
              <p:nvGrpSpPr>
                <p:cNvPr id="36958" name="Group 116"/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224373" name="Line 117"/>
                  <p:cNvSpPr>
                    <a:spLocks noChangeShapeType="1"/>
                  </p:cNvSpPr>
                  <p:nvPr/>
                </p:nvSpPr>
                <p:spPr bwMode="auto">
                  <a:xfrm>
                    <a:off x="671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374" name="Line 118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4" y="1847"/>
                    <a:ext cx="0" cy="146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</p:grpSp>
          <p:grpSp>
            <p:nvGrpSpPr>
              <p:cNvPr id="36934" name="Group 119"/>
              <p:cNvGrpSpPr>
                <a:grpSpLocks/>
              </p:cNvGrpSpPr>
              <p:nvPr/>
            </p:nvGrpSpPr>
            <p:grpSpPr bwMode="auto">
              <a:xfrm>
                <a:off x="2441" y="1877"/>
                <a:ext cx="609" cy="288"/>
                <a:chOff x="672" y="1776"/>
                <a:chExt cx="291" cy="288"/>
              </a:xfrm>
            </p:grpSpPr>
            <p:grpSp>
              <p:nvGrpSpPr>
                <p:cNvPr id="36951" name="Group 120"/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224377" name="Line 121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378" name="Line 122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  <p:grpSp>
              <p:nvGrpSpPr>
                <p:cNvPr id="36952" name="Group 123"/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224380" name="Line 124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381" name="Line 125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</p:grpSp>
          <p:grpSp>
            <p:nvGrpSpPr>
              <p:cNvPr id="36935" name="Group 126"/>
              <p:cNvGrpSpPr>
                <a:grpSpLocks/>
              </p:cNvGrpSpPr>
              <p:nvPr/>
            </p:nvGrpSpPr>
            <p:grpSpPr bwMode="auto">
              <a:xfrm>
                <a:off x="3045" y="1740"/>
                <a:ext cx="52" cy="144"/>
                <a:chOff x="672" y="1920"/>
                <a:chExt cx="145" cy="144"/>
              </a:xfrm>
            </p:grpSpPr>
            <p:sp>
              <p:nvSpPr>
                <p:cNvPr id="224383" name="Line 127"/>
                <p:cNvSpPr>
                  <a:spLocks noChangeShapeType="1"/>
                </p:cNvSpPr>
                <p:nvPr/>
              </p:nvSpPr>
              <p:spPr bwMode="auto">
                <a:xfrm>
                  <a:off x="672" y="1920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224384" name="Line 128"/>
                <p:cNvSpPr>
                  <a:spLocks noChangeShapeType="1"/>
                </p:cNvSpPr>
                <p:nvPr/>
              </p:nvSpPr>
              <p:spPr bwMode="auto">
                <a:xfrm rot="5400000">
                  <a:off x="745" y="1849"/>
                  <a:ext cx="0" cy="14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36936" name="Group 131"/>
              <p:cNvGrpSpPr>
                <a:grpSpLocks/>
              </p:cNvGrpSpPr>
              <p:nvPr/>
            </p:nvGrpSpPr>
            <p:grpSpPr bwMode="auto">
              <a:xfrm>
                <a:off x="3092" y="1590"/>
                <a:ext cx="469" cy="144"/>
                <a:chOff x="672" y="1920"/>
                <a:chExt cx="145" cy="144"/>
              </a:xfrm>
            </p:grpSpPr>
            <p:sp>
              <p:nvSpPr>
                <p:cNvPr id="224388" name="Line 132"/>
                <p:cNvSpPr>
                  <a:spLocks noChangeShapeType="1"/>
                </p:cNvSpPr>
                <p:nvPr/>
              </p:nvSpPr>
              <p:spPr bwMode="auto">
                <a:xfrm>
                  <a:off x="672" y="1920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224389" name="Line 133"/>
                <p:cNvSpPr>
                  <a:spLocks noChangeShapeType="1"/>
                </p:cNvSpPr>
                <p:nvPr/>
              </p:nvSpPr>
              <p:spPr bwMode="auto">
                <a:xfrm rot="5400000">
                  <a:off x="745" y="1848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36937" name="Group 134"/>
              <p:cNvGrpSpPr>
                <a:grpSpLocks/>
              </p:cNvGrpSpPr>
              <p:nvPr/>
            </p:nvGrpSpPr>
            <p:grpSpPr bwMode="auto">
              <a:xfrm>
                <a:off x="3550" y="1446"/>
                <a:ext cx="145" cy="144"/>
                <a:chOff x="672" y="1920"/>
                <a:chExt cx="145" cy="144"/>
              </a:xfrm>
            </p:grpSpPr>
            <p:sp>
              <p:nvSpPr>
                <p:cNvPr id="224391" name="Line 135"/>
                <p:cNvSpPr>
                  <a:spLocks noChangeShapeType="1"/>
                </p:cNvSpPr>
                <p:nvPr/>
              </p:nvSpPr>
              <p:spPr bwMode="auto">
                <a:xfrm>
                  <a:off x="672" y="1920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224392" name="Line 136"/>
                <p:cNvSpPr>
                  <a:spLocks noChangeShapeType="1"/>
                </p:cNvSpPr>
                <p:nvPr/>
              </p:nvSpPr>
              <p:spPr bwMode="auto">
                <a:xfrm rot="5400000">
                  <a:off x="745" y="1848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36938" name="Group 137"/>
              <p:cNvGrpSpPr>
                <a:grpSpLocks/>
              </p:cNvGrpSpPr>
              <p:nvPr/>
            </p:nvGrpSpPr>
            <p:grpSpPr bwMode="auto">
              <a:xfrm>
                <a:off x="3690" y="1156"/>
                <a:ext cx="87" cy="288"/>
                <a:chOff x="672" y="1776"/>
                <a:chExt cx="291" cy="288"/>
              </a:xfrm>
            </p:grpSpPr>
            <p:grpSp>
              <p:nvGrpSpPr>
                <p:cNvPr id="36939" name="Group 138"/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224395" name="Line 139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396" name="Line 140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4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  <p:grpSp>
              <p:nvGrpSpPr>
                <p:cNvPr id="36940" name="Group 141"/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224398" name="Line 142"/>
                  <p:cNvSpPr>
                    <a:spLocks noChangeShapeType="1"/>
                  </p:cNvSpPr>
                  <p:nvPr/>
                </p:nvSpPr>
                <p:spPr bwMode="auto">
                  <a:xfrm>
                    <a:off x="673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399" name="Line 143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</p:grpSp>
        </p:grpSp>
        <p:sp>
          <p:nvSpPr>
            <p:cNvPr id="224408" name="Text Box 152"/>
            <p:cNvSpPr txBox="1">
              <a:spLocks noChangeArrowheads="1"/>
            </p:cNvSpPr>
            <p:nvPr/>
          </p:nvSpPr>
          <p:spPr bwMode="auto">
            <a:xfrm>
              <a:off x="1753" y="1724"/>
              <a:ext cx="634" cy="5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dirty="0">
                  <a:latin typeface="Arial"/>
                  <a:cs typeface="Arial"/>
                </a:rPr>
                <a:t>variable</a:t>
              </a:r>
            </a:p>
            <a:p>
              <a:pPr algn="ctr">
                <a:defRPr/>
              </a:pPr>
              <a:r>
                <a:rPr lang="en-US" dirty="0">
                  <a:latin typeface="Arial"/>
                  <a:cs typeface="Arial"/>
                </a:rPr>
                <a:t>network</a:t>
              </a:r>
            </a:p>
            <a:p>
              <a:pPr algn="ctr">
                <a:defRPr/>
              </a:pPr>
              <a:r>
                <a:rPr lang="en-US" dirty="0">
                  <a:latin typeface="Arial"/>
                  <a:cs typeface="Arial"/>
                </a:rPr>
                <a:t>delay</a:t>
              </a:r>
            </a:p>
          </p:txBody>
        </p:sp>
        <p:sp>
          <p:nvSpPr>
            <p:cNvPr id="224409" name="Line 153"/>
            <p:cNvSpPr>
              <a:spLocks noChangeShapeType="1"/>
            </p:cNvSpPr>
            <p:nvPr/>
          </p:nvSpPr>
          <p:spPr bwMode="auto">
            <a:xfrm>
              <a:off x="1572" y="1938"/>
              <a:ext cx="109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224453" name="Text Box 197"/>
            <p:cNvSpPr txBox="1">
              <a:spLocks noChangeArrowheads="1"/>
            </p:cNvSpPr>
            <p:nvPr/>
          </p:nvSpPr>
          <p:spPr bwMode="auto">
            <a:xfrm>
              <a:off x="2682" y="1196"/>
              <a:ext cx="844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>
                <a:defRPr/>
              </a:pPr>
              <a:r>
                <a:rPr lang="en-US" dirty="0">
                  <a:latin typeface="Arial"/>
                  <a:cs typeface="Arial"/>
                </a:rPr>
                <a:t>client video</a:t>
              </a:r>
            </a:p>
            <a:p>
              <a:pPr algn="r">
                <a:defRPr/>
              </a:pPr>
              <a:r>
                <a:rPr lang="en-US" dirty="0">
                  <a:latin typeface="Arial"/>
                  <a:cs typeface="Arial"/>
                </a:rPr>
                <a:t>reception</a:t>
              </a:r>
            </a:p>
          </p:txBody>
        </p:sp>
      </p:grpSp>
      <p:grpSp>
        <p:nvGrpSpPr>
          <p:cNvPr id="36881" name="Group 155"/>
          <p:cNvGrpSpPr>
            <a:grpSpLocks/>
          </p:cNvGrpSpPr>
          <p:nvPr/>
        </p:nvGrpSpPr>
        <p:grpSpPr bwMode="auto">
          <a:xfrm>
            <a:off x="5233730" y="1806576"/>
            <a:ext cx="2552700" cy="2525713"/>
            <a:chOff x="648" y="1147"/>
            <a:chExt cx="1608" cy="1591"/>
          </a:xfrm>
        </p:grpSpPr>
        <p:grpSp>
          <p:nvGrpSpPr>
            <p:cNvPr id="36886" name="Group 156"/>
            <p:cNvGrpSpPr>
              <a:grpSpLocks/>
            </p:cNvGrpSpPr>
            <p:nvPr/>
          </p:nvGrpSpPr>
          <p:grpSpPr bwMode="auto">
            <a:xfrm>
              <a:off x="648" y="1725"/>
              <a:ext cx="1024" cy="1013"/>
              <a:chOff x="672" y="1071"/>
              <a:chExt cx="1024" cy="1013"/>
            </a:xfrm>
          </p:grpSpPr>
          <p:grpSp>
            <p:nvGrpSpPr>
              <p:cNvPr id="36902" name="Group 157"/>
              <p:cNvGrpSpPr>
                <a:grpSpLocks/>
              </p:cNvGrpSpPr>
              <p:nvPr/>
            </p:nvGrpSpPr>
            <p:grpSpPr bwMode="auto">
              <a:xfrm>
                <a:off x="672" y="1506"/>
                <a:ext cx="583" cy="578"/>
                <a:chOff x="672" y="1486"/>
                <a:chExt cx="583" cy="578"/>
              </a:xfrm>
            </p:grpSpPr>
            <p:grpSp>
              <p:nvGrpSpPr>
                <p:cNvPr id="36913" name="Group 158"/>
                <p:cNvGrpSpPr>
                  <a:grpSpLocks/>
                </p:cNvGrpSpPr>
                <p:nvPr/>
              </p:nvGrpSpPr>
              <p:grpSpPr bwMode="auto">
                <a:xfrm>
                  <a:off x="672" y="1776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36921" name="Group 159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4416" name="Line 16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4417" name="Line 161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36922" name="Group 162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4419" name="Line 16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4420" name="Line 164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</p:grpSp>
            <p:grpSp>
              <p:nvGrpSpPr>
                <p:cNvPr id="36914" name="Group 165"/>
                <p:cNvGrpSpPr>
                  <a:grpSpLocks/>
                </p:cNvGrpSpPr>
                <p:nvPr/>
              </p:nvGrpSpPr>
              <p:grpSpPr bwMode="auto">
                <a:xfrm>
                  <a:off x="964" y="1486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36915" name="Group 166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4423" name="Line 16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4424" name="Line 168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36916" name="Group 169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4426" name="Line 17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4427" name="Line 171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</p:grpSp>
          </p:grpSp>
          <p:grpSp>
            <p:nvGrpSpPr>
              <p:cNvPr id="36903" name="Group 172"/>
              <p:cNvGrpSpPr>
                <a:grpSpLocks/>
              </p:cNvGrpSpPr>
              <p:nvPr/>
            </p:nvGrpSpPr>
            <p:grpSpPr bwMode="auto">
              <a:xfrm>
                <a:off x="1259" y="1217"/>
                <a:ext cx="291" cy="288"/>
                <a:chOff x="672" y="1776"/>
                <a:chExt cx="291" cy="288"/>
              </a:xfrm>
            </p:grpSpPr>
            <p:grpSp>
              <p:nvGrpSpPr>
                <p:cNvPr id="36907" name="Group 173"/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224430" name="Line 174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431" name="Line 175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  <p:grpSp>
              <p:nvGrpSpPr>
                <p:cNvPr id="36908" name="Group 176"/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224433" name="Line 177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434" name="Line 178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</p:grpSp>
          <p:grpSp>
            <p:nvGrpSpPr>
              <p:cNvPr id="36904" name="Group 179"/>
              <p:cNvGrpSpPr>
                <a:grpSpLocks/>
              </p:cNvGrpSpPr>
              <p:nvPr/>
            </p:nvGrpSpPr>
            <p:grpSpPr bwMode="auto">
              <a:xfrm>
                <a:off x="1551" y="1071"/>
                <a:ext cx="145" cy="144"/>
                <a:chOff x="672" y="1920"/>
                <a:chExt cx="145" cy="144"/>
              </a:xfrm>
            </p:grpSpPr>
            <p:sp>
              <p:nvSpPr>
                <p:cNvPr id="224436" name="Line 180"/>
                <p:cNvSpPr>
                  <a:spLocks noChangeShapeType="1"/>
                </p:cNvSpPr>
                <p:nvPr/>
              </p:nvSpPr>
              <p:spPr bwMode="auto">
                <a:xfrm>
                  <a:off x="672" y="1920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224437" name="Line 181"/>
                <p:cNvSpPr>
                  <a:spLocks noChangeShapeType="1"/>
                </p:cNvSpPr>
                <p:nvPr/>
              </p:nvSpPr>
              <p:spPr bwMode="auto">
                <a:xfrm rot="5400000">
                  <a:off x="745" y="1848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/>
                    <a:cs typeface="Arial"/>
                  </a:endParaRPr>
                </a:p>
              </p:txBody>
            </p:sp>
          </p:grpSp>
        </p:grpSp>
        <p:grpSp>
          <p:nvGrpSpPr>
            <p:cNvPr id="36887" name="Group 182"/>
            <p:cNvGrpSpPr>
              <a:grpSpLocks/>
            </p:cNvGrpSpPr>
            <p:nvPr/>
          </p:nvGrpSpPr>
          <p:grpSpPr bwMode="auto">
            <a:xfrm>
              <a:off x="1673" y="1147"/>
              <a:ext cx="583" cy="578"/>
              <a:chOff x="672" y="1486"/>
              <a:chExt cx="583" cy="578"/>
            </a:xfrm>
          </p:grpSpPr>
          <p:grpSp>
            <p:nvGrpSpPr>
              <p:cNvPr id="36888" name="Group 183"/>
              <p:cNvGrpSpPr>
                <a:grpSpLocks/>
              </p:cNvGrpSpPr>
              <p:nvPr/>
            </p:nvGrpSpPr>
            <p:grpSpPr bwMode="auto">
              <a:xfrm>
                <a:off x="672" y="1776"/>
                <a:ext cx="291" cy="288"/>
                <a:chOff x="672" y="1776"/>
                <a:chExt cx="291" cy="288"/>
              </a:xfrm>
            </p:grpSpPr>
            <p:grpSp>
              <p:nvGrpSpPr>
                <p:cNvPr id="36896" name="Group 184"/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224441" name="Line 185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442" name="Line 186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  <p:grpSp>
              <p:nvGrpSpPr>
                <p:cNvPr id="36897" name="Group 187"/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224444" name="Line 188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445" name="Line 189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</p:grpSp>
          <p:grpSp>
            <p:nvGrpSpPr>
              <p:cNvPr id="36889" name="Group 190"/>
              <p:cNvGrpSpPr>
                <a:grpSpLocks/>
              </p:cNvGrpSpPr>
              <p:nvPr/>
            </p:nvGrpSpPr>
            <p:grpSpPr bwMode="auto">
              <a:xfrm>
                <a:off x="964" y="1486"/>
                <a:ext cx="291" cy="288"/>
                <a:chOff x="672" y="1776"/>
                <a:chExt cx="291" cy="288"/>
              </a:xfrm>
            </p:grpSpPr>
            <p:grpSp>
              <p:nvGrpSpPr>
                <p:cNvPr id="36890" name="Group 191"/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224448" name="Line 192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449" name="Line 193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  <p:grpSp>
              <p:nvGrpSpPr>
                <p:cNvPr id="36891" name="Group 194"/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224451" name="Line 195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452" name="Line 196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</p:grpSp>
        </p:grpSp>
      </p:grpSp>
      <p:sp>
        <p:nvSpPr>
          <p:cNvPr id="224455" name="Text Box 199"/>
          <p:cNvSpPr txBox="1">
            <a:spLocks noChangeArrowheads="1"/>
          </p:cNvSpPr>
          <p:nvPr/>
        </p:nvSpPr>
        <p:spPr bwMode="auto">
          <a:xfrm>
            <a:off x="7537451" y="1984376"/>
            <a:ext cx="1906588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000099"/>
                </a:solidFill>
                <a:latin typeface="Arial"/>
                <a:cs typeface="Arial"/>
              </a:rPr>
              <a:t>       constant bit </a:t>
            </a:r>
          </a:p>
          <a:p>
            <a:pPr>
              <a:defRPr/>
            </a:pPr>
            <a:r>
              <a:rPr lang="en-US" dirty="0">
                <a:solidFill>
                  <a:srgbClr val="000099"/>
                </a:solidFill>
                <a:latin typeface="Arial"/>
                <a:cs typeface="Arial"/>
              </a:rPr>
              <a:t>     rate video</a:t>
            </a:r>
          </a:p>
          <a:p>
            <a:pPr>
              <a:defRPr/>
            </a:pPr>
            <a:r>
              <a:rPr lang="en-US" dirty="0">
                <a:solidFill>
                  <a:srgbClr val="000099"/>
                </a:solidFill>
                <a:latin typeface="Arial"/>
                <a:cs typeface="Arial"/>
              </a:rPr>
              <a:t> playout at client</a:t>
            </a:r>
          </a:p>
        </p:txBody>
      </p:sp>
      <p:grpSp>
        <p:nvGrpSpPr>
          <p:cNvPr id="36883" name="Group 202"/>
          <p:cNvGrpSpPr>
            <a:grpSpLocks/>
          </p:cNvGrpSpPr>
          <p:nvPr/>
        </p:nvGrpSpPr>
        <p:grpSpPr bwMode="auto">
          <a:xfrm>
            <a:off x="3413125" y="4364039"/>
            <a:ext cx="1800225" cy="641350"/>
            <a:chOff x="1190" y="2749"/>
            <a:chExt cx="1134" cy="404"/>
          </a:xfrm>
        </p:grpSpPr>
        <p:sp>
          <p:nvSpPr>
            <p:cNvPr id="224400" name="Text Box 144"/>
            <p:cNvSpPr txBox="1">
              <a:spLocks noChangeArrowheads="1"/>
            </p:cNvSpPr>
            <p:nvPr/>
          </p:nvSpPr>
          <p:spPr bwMode="auto">
            <a:xfrm>
              <a:off x="1190" y="2749"/>
              <a:ext cx="1059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dirty="0">
                  <a:solidFill>
                    <a:srgbClr val="000099"/>
                  </a:solidFill>
                  <a:latin typeface="Arial"/>
                  <a:cs typeface="Arial"/>
                </a:rPr>
                <a:t>client playout</a:t>
              </a:r>
            </a:p>
            <a:p>
              <a:pPr algn="ctr">
                <a:defRPr/>
              </a:pPr>
              <a:r>
                <a:rPr lang="en-US" dirty="0">
                  <a:solidFill>
                    <a:srgbClr val="000099"/>
                  </a:solidFill>
                  <a:latin typeface="Arial"/>
                  <a:cs typeface="Arial"/>
                </a:rPr>
                <a:t>delay</a:t>
              </a:r>
            </a:p>
          </p:txBody>
        </p:sp>
        <p:sp>
          <p:nvSpPr>
            <p:cNvPr id="224456" name="Line 200"/>
            <p:cNvSpPr>
              <a:spLocks noChangeShapeType="1"/>
            </p:cNvSpPr>
            <p:nvPr/>
          </p:nvSpPr>
          <p:spPr bwMode="auto">
            <a:xfrm flipV="1">
              <a:off x="1962" y="2994"/>
              <a:ext cx="36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</p:grpSp>
      <p:grpSp>
        <p:nvGrpSpPr>
          <p:cNvPr id="224462" name="Group 206"/>
          <p:cNvGrpSpPr>
            <a:grpSpLocks/>
          </p:cNvGrpSpPr>
          <p:nvPr/>
        </p:nvGrpSpPr>
        <p:grpSpPr bwMode="auto">
          <a:xfrm>
            <a:off x="5563871" y="3109117"/>
            <a:ext cx="523875" cy="962025"/>
            <a:chOff x="2985" y="1807"/>
            <a:chExt cx="330" cy="606"/>
          </a:xfrm>
        </p:grpSpPr>
        <p:sp>
          <p:nvSpPr>
            <p:cNvPr id="224460" name="Line 204"/>
            <p:cNvSpPr>
              <a:spLocks noChangeShapeType="1"/>
            </p:cNvSpPr>
            <p:nvPr/>
          </p:nvSpPr>
          <p:spPr bwMode="auto">
            <a:xfrm flipV="1">
              <a:off x="2986" y="1872"/>
              <a:ext cx="2" cy="400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224461" name="Text Box 205"/>
            <p:cNvSpPr txBox="1">
              <a:spLocks noChangeArrowheads="1"/>
            </p:cNvSpPr>
            <p:nvPr/>
          </p:nvSpPr>
          <p:spPr bwMode="auto">
            <a:xfrm rot="16200000">
              <a:off x="2847" y="1945"/>
              <a:ext cx="60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sz="1400" dirty="0">
                  <a:solidFill>
                    <a:srgbClr val="009900"/>
                  </a:solidFill>
                  <a:latin typeface="Arial"/>
                  <a:cs typeface="Arial"/>
                </a:rPr>
                <a:t>buffered</a:t>
              </a:r>
            </a:p>
            <a:p>
              <a:pPr algn="ctr">
                <a:defRPr/>
              </a:pPr>
              <a:r>
                <a:rPr lang="en-US" sz="1400" dirty="0">
                  <a:solidFill>
                    <a:srgbClr val="009900"/>
                  </a:solidFill>
                  <a:latin typeface="Arial"/>
                  <a:cs typeface="Arial"/>
                </a:rPr>
                <a:t>video</a:t>
              </a:r>
              <a:endParaRPr lang="en-US" dirty="0">
                <a:latin typeface="Arial"/>
                <a:cs typeface="Arial"/>
              </a:endParaRPr>
            </a:p>
          </p:txBody>
        </p:sp>
      </p:grpSp>
      <p:sp>
        <p:nvSpPr>
          <p:cNvPr id="224464" name="Rectangle 208"/>
          <p:cNvSpPr>
            <a:spLocks noGrp="1" noChangeArrowheads="1"/>
          </p:cNvSpPr>
          <p:nvPr>
            <p:ph type="body" idx="1"/>
          </p:nvPr>
        </p:nvSpPr>
        <p:spPr>
          <a:xfrm>
            <a:off x="1198690" y="5261768"/>
            <a:ext cx="10231310" cy="1046161"/>
          </a:xfrm>
        </p:spPr>
        <p:txBody>
          <a:bodyPr>
            <a:normAutofit lnSpcReduction="10000"/>
          </a:bodyPr>
          <a:lstStyle/>
          <a:p>
            <a:pPr marL="0" indent="0">
              <a:buNone/>
              <a:defRPr/>
            </a:pPr>
            <a:r>
              <a:rPr lang="en-US" sz="3500" dirty="0">
                <a:solidFill>
                  <a:srgbClr val="CC0000"/>
                </a:solidFill>
              </a:rPr>
              <a:t>Playout delay that’s too small can cause stalls</a:t>
            </a:r>
          </a:p>
          <a:p>
            <a:pPr marL="0" indent="0">
              <a:buNone/>
              <a:defRPr/>
            </a:pPr>
            <a:r>
              <a:rPr lang="en-US" dirty="0"/>
              <a:t>There’s nothing in the buffer to show to the user</a:t>
            </a:r>
            <a:endParaRPr lang="en-US" sz="2400" dirty="0"/>
          </a:p>
        </p:txBody>
      </p:sp>
      <p:sp>
        <p:nvSpPr>
          <p:cNvPr id="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22851" y="298450"/>
            <a:ext cx="10429461" cy="125015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But not too small a delay</a:t>
            </a:r>
          </a:p>
        </p:txBody>
      </p:sp>
      <p:sp>
        <p:nvSpPr>
          <p:cNvPr id="145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9980154" y="6512522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Tahoma" charset="0"/>
              </a:rPr>
              <a:pPr/>
              <a:t>16</a:t>
            </a:fld>
            <a:endParaRPr lang="en-US" sz="1200" dirty="0">
              <a:latin typeface="Tahoma" charset="0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58D40E1F-942D-0148-A421-57E6C1F59756}"/>
              </a:ext>
            </a:extLst>
          </p:cNvPr>
          <p:cNvSpPr/>
          <p:nvPr/>
        </p:nvSpPr>
        <p:spPr>
          <a:xfrm>
            <a:off x="6976806" y="1490664"/>
            <a:ext cx="809625" cy="1331118"/>
          </a:xfrm>
          <a:prstGeom prst="ellipse">
            <a:avLst/>
          </a:prstGeom>
          <a:solidFill>
            <a:schemeClr val="accent4">
              <a:lumMod val="60000"/>
              <a:lumOff val="40000"/>
              <a:alpha val="44332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252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4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6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4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244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4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244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455" grpId="0"/>
      <p:bldP spid="224464" grpId="0" uiExpand="1" build="p" autoUpdateAnimBg="0" advAuto="0"/>
      <p:bldP spid="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5375" y="312738"/>
            <a:ext cx="9848641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4800" dirty="0"/>
              <a:t>Client-side buffering, playout</a:t>
            </a:r>
          </a:p>
        </p:txBody>
      </p:sp>
      <p:grpSp>
        <p:nvGrpSpPr>
          <p:cNvPr id="38916" name="Group 249"/>
          <p:cNvGrpSpPr>
            <a:grpSpLocks/>
          </p:cNvGrpSpPr>
          <p:nvPr/>
        </p:nvGrpSpPr>
        <p:grpSpPr bwMode="auto">
          <a:xfrm>
            <a:off x="2227264" y="2027239"/>
            <a:ext cx="561975" cy="1038225"/>
            <a:chOff x="4140" y="429"/>
            <a:chExt cx="1425" cy="2396"/>
          </a:xfrm>
        </p:grpSpPr>
        <p:sp>
          <p:nvSpPr>
            <p:cNvPr id="38937" name="Freeform 250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6 w 354"/>
                <a:gd name="T1" fmla="*/ 0 h 2742"/>
                <a:gd name="T2" fmla="*/ 145 w 354"/>
                <a:gd name="T3" fmla="*/ 164 h 2742"/>
                <a:gd name="T4" fmla="*/ 142 w 354"/>
                <a:gd name="T5" fmla="*/ 1268 h 2742"/>
                <a:gd name="T6" fmla="*/ 0 w 354"/>
                <a:gd name="T7" fmla="*/ 1325 h 2742"/>
                <a:gd name="T8" fmla="*/ 26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" name="Rectangle 251"/>
            <p:cNvSpPr>
              <a:spLocks noChangeArrowheads="1"/>
            </p:cNvSpPr>
            <p:nvPr/>
          </p:nvSpPr>
          <p:spPr bwMode="auto">
            <a:xfrm>
              <a:off x="4204" y="429"/>
              <a:ext cx="1047" cy="2286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38939" name="Freeform 252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3 w 211"/>
                <a:gd name="T1" fmla="*/ 0 h 2537"/>
                <a:gd name="T2" fmla="*/ 87 w 211"/>
                <a:gd name="T3" fmla="*/ 106 h 2537"/>
                <a:gd name="T4" fmla="*/ 3 w 211"/>
                <a:gd name="T5" fmla="*/ 1208 h 2537"/>
                <a:gd name="T6" fmla="*/ 3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8940" name="Freeform 253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2 h 226"/>
                <a:gd name="T4" fmla="*/ 135 w 328"/>
                <a:gd name="T5" fmla="*/ 110 h 226"/>
                <a:gd name="T6" fmla="*/ 0 w 328"/>
                <a:gd name="T7" fmla="*/ 4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" name="Rectangle 254"/>
            <p:cNvSpPr>
              <a:spLocks noChangeArrowheads="1"/>
            </p:cNvSpPr>
            <p:nvPr/>
          </p:nvSpPr>
          <p:spPr bwMode="auto">
            <a:xfrm>
              <a:off x="4212" y="693"/>
              <a:ext cx="596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38942" name="Group 255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37" name="AutoShape 256"/>
              <p:cNvSpPr>
                <a:spLocks noChangeArrowheads="1"/>
              </p:cNvSpPr>
              <p:nvPr/>
            </p:nvSpPr>
            <p:spPr bwMode="auto">
              <a:xfrm>
                <a:off x="613" y="2567"/>
                <a:ext cx="728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38" name="AutoShape 257"/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3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13" name="Rectangle 258"/>
            <p:cNvSpPr>
              <a:spLocks noChangeArrowheads="1"/>
            </p:cNvSpPr>
            <p:nvPr/>
          </p:nvSpPr>
          <p:spPr bwMode="auto">
            <a:xfrm>
              <a:off x="4225" y="1019"/>
              <a:ext cx="596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38944" name="Group 259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35" name="AutoShape 260"/>
              <p:cNvSpPr>
                <a:spLocks noChangeArrowheads="1"/>
              </p:cNvSpPr>
              <p:nvPr/>
            </p:nvSpPr>
            <p:spPr bwMode="auto">
              <a:xfrm>
                <a:off x="615" y="2567"/>
                <a:ext cx="723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36" name="AutoShape 261"/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88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15" name="Rectangle 262"/>
            <p:cNvSpPr>
              <a:spLocks noChangeArrowheads="1"/>
            </p:cNvSpPr>
            <p:nvPr/>
          </p:nvSpPr>
          <p:spPr bwMode="auto">
            <a:xfrm>
              <a:off x="4216" y="1360"/>
              <a:ext cx="596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6" name="Rectangle 263"/>
            <p:cNvSpPr>
              <a:spLocks noChangeArrowheads="1"/>
            </p:cNvSpPr>
            <p:nvPr/>
          </p:nvSpPr>
          <p:spPr bwMode="auto">
            <a:xfrm>
              <a:off x="4229" y="1656"/>
              <a:ext cx="596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38947" name="Group 264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33" name="AutoShape 265"/>
              <p:cNvSpPr>
                <a:spLocks noChangeArrowheads="1"/>
              </p:cNvSpPr>
              <p:nvPr/>
            </p:nvSpPr>
            <p:spPr bwMode="auto">
              <a:xfrm>
                <a:off x="615" y="2568"/>
                <a:ext cx="717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34" name="AutoShape 266"/>
              <p:cNvSpPr>
                <a:spLocks noChangeArrowheads="1"/>
              </p:cNvSpPr>
              <p:nvPr/>
            </p:nvSpPr>
            <p:spPr bwMode="auto">
              <a:xfrm>
                <a:off x="630" y="2581"/>
                <a:ext cx="682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38948" name="Freeform 267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1 h 226"/>
                <a:gd name="T4" fmla="*/ 135 w 328"/>
                <a:gd name="T5" fmla="*/ 108 h 226"/>
                <a:gd name="T6" fmla="*/ 0 w 328"/>
                <a:gd name="T7" fmla="*/ 4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38949" name="Group 268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31" name="AutoShape 269"/>
              <p:cNvSpPr>
                <a:spLocks noChangeArrowheads="1"/>
              </p:cNvSpPr>
              <p:nvPr/>
            </p:nvSpPr>
            <p:spPr bwMode="auto">
              <a:xfrm>
                <a:off x="615" y="2568"/>
                <a:ext cx="722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32" name="AutoShape 270"/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87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20" name="Rectangle 271"/>
            <p:cNvSpPr>
              <a:spLocks noChangeArrowheads="1"/>
            </p:cNvSpPr>
            <p:nvPr/>
          </p:nvSpPr>
          <p:spPr bwMode="auto">
            <a:xfrm>
              <a:off x="5251" y="433"/>
              <a:ext cx="68" cy="2286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38951" name="Freeform 272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20 w 296"/>
                <a:gd name="T3" fmla="*/ 69 h 256"/>
                <a:gd name="T4" fmla="*/ 122 w 296"/>
                <a:gd name="T5" fmla="*/ 122 h 256"/>
                <a:gd name="T6" fmla="*/ 0 w 296"/>
                <a:gd name="T7" fmla="*/ 4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8952" name="Freeform 273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26 w 304"/>
                <a:gd name="T3" fmla="*/ 79 h 288"/>
                <a:gd name="T4" fmla="*/ 118 w 304"/>
                <a:gd name="T5" fmla="*/ 139 h 288"/>
                <a:gd name="T6" fmla="*/ 3 w 304"/>
                <a:gd name="T7" fmla="*/ 6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" name="Oval 274"/>
            <p:cNvSpPr>
              <a:spLocks noChangeArrowheads="1"/>
            </p:cNvSpPr>
            <p:nvPr/>
          </p:nvSpPr>
          <p:spPr bwMode="auto">
            <a:xfrm>
              <a:off x="5517" y="2613"/>
              <a:ext cx="48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38954" name="Freeform 275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51 h 240"/>
                <a:gd name="T2" fmla="*/ 2 w 306"/>
                <a:gd name="T3" fmla="*/ 116 h 240"/>
                <a:gd name="T4" fmla="*/ 126 w 306"/>
                <a:gd name="T5" fmla="*/ 53 h 240"/>
                <a:gd name="T6" fmla="*/ 123 w 306"/>
                <a:gd name="T7" fmla="*/ 0 h 240"/>
                <a:gd name="T8" fmla="*/ 0 w 306"/>
                <a:gd name="T9" fmla="*/ 5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" name="AutoShape 276"/>
            <p:cNvSpPr>
              <a:spLocks noChangeArrowheads="1"/>
            </p:cNvSpPr>
            <p:nvPr/>
          </p:nvSpPr>
          <p:spPr bwMode="auto">
            <a:xfrm>
              <a:off x="4140" y="2678"/>
              <a:ext cx="1200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26" name="AutoShape 277"/>
            <p:cNvSpPr>
              <a:spLocks noChangeArrowheads="1"/>
            </p:cNvSpPr>
            <p:nvPr/>
          </p:nvSpPr>
          <p:spPr bwMode="auto">
            <a:xfrm>
              <a:off x="4204" y="2711"/>
              <a:ext cx="1071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27" name="Oval 278"/>
            <p:cNvSpPr>
              <a:spLocks noChangeArrowheads="1"/>
            </p:cNvSpPr>
            <p:nvPr/>
          </p:nvSpPr>
          <p:spPr bwMode="auto">
            <a:xfrm>
              <a:off x="4305" y="2382"/>
              <a:ext cx="161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28" name="Oval 279"/>
            <p:cNvSpPr>
              <a:spLocks noChangeArrowheads="1"/>
            </p:cNvSpPr>
            <p:nvPr/>
          </p:nvSpPr>
          <p:spPr bwMode="auto">
            <a:xfrm>
              <a:off x="4486" y="2385"/>
              <a:ext cx="161" cy="13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dirty="0">
                <a:solidFill>
                  <a:srgbClr val="FF0000"/>
                </a:solidFill>
                <a:cs typeface="Arial" charset="0"/>
              </a:endParaRPr>
            </a:p>
          </p:txBody>
        </p:sp>
        <p:sp>
          <p:nvSpPr>
            <p:cNvPr id="29" name="Oval 280"/>
            <p:cNvSpPr>
              <a:spLocks noChangeArrowheads="1"/>
            </p:cNvSpPr>
            <p:nvPr/>
          </p:nvSpPr>
          <p:spPr bwMode="auto">
            <a:xfrm>
              <a:off x="4663" y="2382"/>
              <a:ext cx="157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30" name="Rectangle 281"/>
            <p:cNvSpPr>
              <a:spLocks noChangeArrowheads="1"/>
            </p:cNvSpPr>
            <p:nvPr/>
          </p:nvSpPr>
          <p:spPr bwMode="auto">
            <a:xfrm>
              <a:off x="5062" y="1836"/>
              <a:ext cx="85" cy="758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</p:grpSp>
      <p:sp>
        <p:nvSpPr>
          <p:cNvPr id="38917" name="Freeform 1287"/>
          <p:cNvSpPr>
            <a:spLocks/>
          </p:cNvSpPr>
          <p:nvPr/>
        </p:nvSpPr>
        <p:spPr bwMode="auto">
          <a:xfrm>
            <a:off x="3208339" y="1958976"/>
            <a:ext cx="2320925" cy="1228725"/>
          </a:xfrm>
          <a:custGeom>
            <a:avLst/>
            <a:gdLst>
              <a:gd name="T0" fmla="*/ 2147483647 w 1036"/>
              <a:gd name="T1" fmla="*/ 2147483647 h 675"/>
              <a:gd name="T2" fmla="*/ 2147483647 w 1036"/>
              <a:gd name="T3" fmla="*/ 2147483647 h 675"/>
              <a:gd name="T4" fmla="*/ 2147483647 w 1036"/>
              <a:gd name="T5" fmla="*/ 2147483647 h 675"/>
              <a:gd name="T6" fmla="*/ 2147483647 w 1036"/>
              <a:gd name="T7" fmla="*/ 2147483647 h 675"/>
              <a:gd name="T8" fmla="*/ 2147483647 w 1036"/>
              <a:gd name="T9" fmla="*/ 2147483647 h 675"/>
              <a:gd name="T10" fmla="*/ 2147483647 w 1036"/>
              <a:gd name="T11" fmla="*/ 2147483647 h 675"/>
              <a:gd name="T12" fmla="*/ 2147483647 w 1036"/>
              <a:gd name="T13" fmla="*/ 2147483647 h 675"/>
              <a:gd name="T14" fmla="*/ 2147483647 w 1036"/>
              <a:gd name="T15" fmla="*/ 2147483647 h 675"/>
              <a:gd name="T16" fmla="*/ 2147483647 w 1036"/>
              <a:gd name="T17" fmla="*/ 2147483647 h 675"/>
              <a:gd name="T18" fmla="*/ 2147483647 w 1036"/>
              <a:gd name="T19" fmla="*/ 2147483647 h 675"/>
              <a:gd name="T20" fmla="*/ 2147483647 w 1036"/>
              <a:gd name="T21" fmla="*/ 2147483647 h 675"/>
              <a:gd name="T22" fmla="*/ 2147483647 w 1036"/>
              <a:gd name="T23" fmla="*/ 2147483647 h 675"/>
              <a:gd name="T24" fmla="*/ 2147483647 w 1036"/>
              <a:gd name="T25" fmla="*/ 2147483647 h 675"/>
              <a:gd name="T26" fmla="*/ 2147483647 w 1036"/>
              <a:gd name="T27" fmla="*/ 2147483647 h 675"/>
              <a:gd name="T28" fmla="*/ 2147483647 w 1036"/>
              <a:gd name="T29" fmla="*/ 2147483647 h 675"/>
              <a:gd name="T30" fmla="*/ 2147483647 w 1036"/>
              <a:gd name="T31" fmla="*/ 2147483647 h 675"/>
              <a:gd name="T32" fmla="*/ 2147483647 w 1036"/>
              <a:gd name="T33" fmla="*/ 2147483647 h 675"/>
              <a:gd name="T34" fmla="*/ 2147483647 w 1036"/>
              <a:gd name="T35" fmla="*/ 2147483647 h 675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1036" h="675">
                <a:moveTo>
                  <a:pt x="648" y="11"/>
                </a:moveTo>
                <a:cubicBezTo>
                  <a:pt x="584" y="19"/>
                  <a:pt x="464" y="33"/>
                  <a:pt x="390" y="53"/>
                </a:cubicBezTo>
                <a:cubicBezTo>
                  <a:pt x="316" y="73"/>
                  <a:pt x="246" y="100"/>
                  <a:pt x="206" y="129"/>
                </a:cubicBezTo>
                <a:cubicBezTo>
                  <a:pt x="166" y="158"/>
                  <a:pt x="183" y="201"/>
                  <a:pt x="152" y="229"/>
                </a:cubicBezTo>
                <a:cubicBezTo>
                  <a:pt x="121" y="257"/>
                  <a:pt x="44" y="259"/>
                  <a:pt x="22" y="297"/>
                </a:cubicBezTo>
                <a:cubicBezTo>
                  <a:pt x="0" y="335"/>
                  <a:pt x="0" y="427"/>
                  <a:pt x="18" y="459"/>
                </a:cubicBezTo>
                <a:cubicBezTo>
                  <a:pt x="36" y="491"/>
                  <a:pt x="59" y="484"/>
                  <a:pt x="132" y="489"/>
                </a:cubicBezTo>
                <a:cubicBezTo>
                  <a:pt x="205" y="494"/>
                  <a:pt x="380" y="478"/>
                  <a:pt x="458" y="489"/>
                </a:cubicBezTo>
                <a:cubicBezTo>
                  <a:pt x="536" y="500"/>
                  <a:pt x="549" y="527"/>
                  <a:pt x="598" y="555"/>
                </a:cubicBezTo>
                <a:cubicBezTo>
                  <a:pt x="647" y="583"/>
                  <a:pt x="707" y="639"/>
                  <a:pt x="752" y="657"/>
                </a:cubicBezTo>
                <a:cubicBezTo>
                  <a:pt x="797" y="675"/>
                  <a:pt x="837" y="670"/>
                  <a:pt x="870" y="661"/>
                </a:cubicBezTo>
                <a:cubicBezTo>
                  <a:pt x="903" y="652"/>
                  <a:pt x="932" y="639"/>
                  <a:pt x="952" y="603"/>
                </a:cubicBezTo>
                <a:cubicBezTo>
                  <a:pt x="972" y="567"/>
                  <a:pt x="981" y="497"/>
                  <a:pt x="992" y="445"/>
                </a:cubicBezTo>
                <a:cubicBezTo>
                  <a:pt x="1003" y="393"/>
                  <a:pt x="1013" y="347"/>
                  <a:pt x="1018" y="291"/>
                </a:cubicBezTo>
                <a:cubicBezTo>
                  <a:pt x="1023" y="235"/>
                  <a:pt x="1036" y="153"/>
                  <a:pt x="1022" y="107"/>
                </a:cubicBezTo>
                <a:cubicBezTo>
                  <a:pt x="1008" y="61"/>
                  <a:pt x="975" y="34"/>
                  <a:pt x="934" y="17"/>
                </a:cubicBezTo>
                <a:cubicBezTo>
                  <a:pt x="893" y="0"/>
                  <a:pt x="824" y="4"/>
                  <a:pt x="776" y="3"/>
                </a:cubicBezTo>
                <a:cubicBezTo>
                  <a:pt x="728" y="2"/>
                  <a:pt x="712" y="3"/>
                  <a:pt x="648" y="11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38918" name="Group 542"/>
          <p:cNvGrpSpPr>
            <a:grpSpLocks/>
          </p:cNvGrpSpPr>
          <p:nvPr/>
        </p:nvGrpSpPr>
        <p:grpSpPr bwMode="auto">
          <a:xfrm>
            <a:off x="7199564" y="3728541"/>
            <a:ext cx="1227137" cy="1069975"/>
            <a:chOff x="-44" y="1473"/>
            <a:chExt cx="981" cy="1105"/>
          </a:xfrm>
        </p:grpSpPr>
        <p:pic>
          <p:nvPicPr>
            <p:cNvPr id="38935" name="Picture 529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8936" name="Freeform 530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967 w 356"/>
                <a:gd name="T3" fmla="*/ 50 h 368"/>
                <a:gd name="T4" fmla="*/ 1147 w 356"/>
                <a:gd name="T5" fmla="*/ 1052 h 368"/>
                <a:gd name="T6" fmla="*/ 253 w 356"/>
                <a:gd name="T7" fmla="*/ 13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sp>
        <p:nvSpPr>
          <p:cNvPr id="38919" name="Rectangle 43"/>
          <p:cNvSpPr>
            <a:spLocks noChangeArrowheads="1"/>
          </p:cNvSpPr>
          <p:nvPr/>
        </p:nvSpPr>
        <p:spPr bwMode="auto">
          <a:xfrm>
            <a:off x="6686551" y="2082800"/>
            <a:ext cx="1603375" cy="86995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 dirty="0"/>
          </a:p>
        </p:txBody>
      </p:sp>
      <p:cxnSp>
        <p:nvCxnSpPr>
          <p:cNvPr id="38920" name="Straight Connector 45"/>
          <p:cNvCxnSpPr>
            <a:cxnSpLocks noChangeShapeType="1"/>
          </p:cNvCxnSpPr>
          <p:nvPr/>
        </p:nvCxnSpPr>
        <p:spPr bwMode="auto">
          <a:xfrm>
            <a:off x="2849564" y="2524125"/>
            <a:ext cx="1241425" cy="0"/>
          </a:xfrm>
          <a:prstGeom prst="line">
            <a:avLst/>
          </a:prstGeom>
          <a:noFill/>
          <a:ln w="317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921" name="Straight Connector 46"/>
          <p:cNvCxnSpPr>
            <a:cxnSpLocks noChangeShapeType="1"/>
          </p:cNvCxnSpPr>
          <p:nvPr/>
        </p:nvCxnSpPr>
        <p:spPr bwMode="auto">
          <a:xfrm>
            <a:off x="5403850" y="2538413"/>
            <a:ext cx="1531938" cy="0"/>
          </a:xfrm>
          <a:prstGeom prst="line">
            <a:avLst/>
          </a:prstGeom>
          <a:noFill/>
          <a:ln w="317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922" name="TextBox 47"/>
          <p:cNvSpPr txBox="1">
            <a:spLocks noChangeArrowheads="1"/>
          </p:cNvSpPr>
          <p:nvPr/>
        </p:nvSpPr>
        <p:spPr bwMode="auto">
          <a:xfrm>
            <a:off x="5486400" y="1889126"/>
            <a:ext cx="132873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i="0" dirty="0">
                <a:solidFill>
                  <a:srgbClr val="000000"/>
                </a:solidFill>
                <a:latin typeface="Arial" charset="0"/>
                <a:cs typeface="Arial" charset="0"/>
              </a:rPr>
              <a:t>variable fill </a:t>
            </a:r>
          </a:p>
          <a:p>
            <a:r>
              <a:rPr lang="en-US" sz="1800" i="0" dirty="0">
                <a:solidFill>
                  <a:srgbClr val="000000"/>
                </a:solidFill>
                <a:latin typeface="Arial" charset="0"/>
                <a:cs typeface="Arial" charset="0"/>
              </a:rPr>
              <a:t>rate, </a:t>
            </a:r>
            <a:r>
              <a:rPr lang="en-US" sz="1800" i="0" dirty="0">
                <a:solidFill>
                  <a:srgbClr val="CC0000"/>
                </a:solidFill>
                <a:latin typeface="Arial" charset="0"/>
                <a:cs typeface="Arial" charset="0"/>
              </a:rPr>
              <a:t>x(t)</a:t>
            </a:r>
          </a:p>
        </p:txBody>
      </p:sp>
      <p:sp>
        <p:nvSpPr>
          <p:cNvPr id="38923" name="TextBox 49"/>
          <p:cNvSpPr txBox="1">
            <a:spLocks noChangeArrowheads="1"/>
          </p:cNvSpPr>
          <p:nvPr/>
        </p:nvSpPr>
        <p:spPr bwMode="auto">
          <a:xfrm>
            <a:off x="6769351" y="3079502"/>
            <a:ext cx="165735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400" i="0" dirty="0">
                <a:latin typeface="Arial" charset="0"/>
                <a:cs typeface="Arial" charset="0"/>
              </a:rPr>
              <a:t>Client’s</a:t>
            </a:r>
          </a:p>
          <a:p>
            <a:pPr algn="ctr"/>
            <a:r>
              <a:rPr lang="en-US" sz="1400" i="0" dirty="0">
                <a:latin typeface="Arial" charset="0"/>
                <a:cs typeface="Arial" charset="0"/>
              </a:rPr>
              <a:t>buffer, size </a:t>
            </a:r>
            <a:r>
              <a:rPr lang="en-US" sz="1400" i="0" dirty="0" err="1">
                <a:latin typeface="Arial" charset="0"/>
                <a:cs typeface="Arial" charset="0"/>
              </a:rPr>
              <a:t>B</a:t>
            </a:r>
            <a:r>
              <a:rPr lang="en-US" sz="1400" i="0" baseline="-25000" dirty="0" err="1">
                <a:latin typeface="Arial" charset="0"/>
                <a:cs typeface="Arial" charset="0"/>
              </a:rPr>
              <a:t>max</a:t>
            </a:r>
            <a:r>
              <a:rPr lang="en-US" sz="1400" i="0" dirty="0">
                <a:latin typeface="Arial" charset="0"/>
                <a:cs typeface="Arial" charset="0"/>
              </a:rPr>
              <a:t> </a:t>
            </a:r>
          </a:p>
        </p:txBody>
      </p:sp>
      <p:cxnSp>
        <p:nvCxnSpPr>
          <p:cNvPr id="38925" name="Straight Arrow Connector 54"/>
          <p:cNvCxnSpPr>
            <a:cxnSpLocks noChangeShapeType="1"/>
          </p:cNvCxnSpPr>
          <p:nvPr/>
        </p:nvCxnSpPr>
        <p:spPr bwMode="auto">
          <a:xfrm flipH="1">
            <a:off x="6683375" y="3333750"/>
            <a:ext cx="280988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926" name="Straight Connector 55"/>
          <p:cNvCxnSpPr>
            <a:cxnSpLocks noChangeShapeType="1"/>
          </p:cNvCxnSpPr>
          <p:nvPr/>
        </p:nvCxnSpPr>
        <p:spPr bwMode="auto">
          <a:xfrm>
            <a:off x="8197851" y="2541588"/>
            <a:ext cx="652463" cy="0"/>
          </a:xfrm>
          <a:prstGeom prst="line">
            <a:avLst/>
          </a:prstGeom>
          <a:noFill/>
          <a:ln w="317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927" name="TextBox 57"/>
          <p:cNvSpPr txBox="1">
            <a:spLocks noChangeArrowheads="1"/>
          </p:cNvSpPr>
          <p:nvPr/>
        </p:nvSpPr>
        <p:spPr bwMode="auto">
          <a:xfrm>
            <a:off x="8475477" y="1836087"/>
            <a:ext cx="145573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i="0" dirty="0">
                <a:solidFill>
                  <a:srgbClr val="000000"/>
                </a:solidFill>
                <a:latin typeface="Arial" charset="0"/>
                <a:cs typeface="Arial" charset="0"/>
              </a:rPr>
              <a:t>playout rate,</a:t>
            </a:r>
          </a:p>
          <a:p>
            <a:r>
              <a:rPr lang="en-US" sz="1800" i="0" dirty="0">
                <a:solidFill>
                  <a:srgbClr val="000000"/>
                </a:solidFill>
                <a:latin typeface="Arial" charset="0"/>
                <a:cs typeface="Arial" charset="0"/>
              </a:rPr>
              <a:t>e.g., CBR </a:t>
            </a:r>
            <a:r>
              <a:rPr lang="en-US" sz="1800" dirty="0">
                <a:solidFill>
                  <a:srgbClr val="CC0000"/>
                </a:solidFill>
                <a:latin typeface="Arial" charset="0"/>
                <a:cs typeface="Arial" charset="0"/>
              </a:rPr>
              <a:t>r</a:t>
            </a:r>
          </a:p>
        </p:txBody>
      </p:sp>
      <p:sp>
        <p:nvSpPr>
          <p:cNvPr id="38928" name="Rectangle 58"/>
          <p:cNvSpPr>
            <a:spLocks noChangeArrowheads="1"/>
          </p:cNvSpPr>
          <p:nvPr/>
        </p:nvSpPr>
        <p:spPr bwMode="auto">
          <a:xfrm>
            <a:off x="7467601" y="2095500"/>
            <a:ext cx="815975" cy="84455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38929" name="TextBox 59"/>
          <p:cNvSpPr txBox="1">
            <a:spLocks noChangeArrowheads="1"/>
          </p:cNvSpPr>
          <p:nvPr/>
        </p:nvSpPr>
        <p:spPr bwMode="auto">
          <a:xfrm>
            <a:off x="7188200" y="1409701"/>
            <a:ext cx="14287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400" i="0" dirty="0">
                <a:latin typeface="Arial" charset="0"/>
                <a:cs typeface="Arial" charset="0"/>
              </a:rPr>
              <a:t>buffer fill level, </a:t>
            </a:r>
            <a:r>
              <a:rPr lang="en-US" sz="1400" dirty="0">
                <a:solidFill>
                  <a:srgbClr val="CC0000"/>
                </a:solidFill>
                <a:latin typeface="Arial" charset="0"/>
                <a:cs typeface="Arial" charset="0"/>
              </a:rPr>
              <a:t>B(t)</a:t>
            </a:r>
          </a:p>
        </p:txBody>
      </p:sp>
      <p:cxnSp>
        <p:nvCxnSpPr>
          <p:cNvPr id="38930" name="Straight Arrow Connector 60"/>
          <p:cNvCxnSpPr>
            <a:cxnSpLocks noChangeShapeType="1"/>
          </p:cNvCxnSpPr>
          <p:nvPr/>
        </p:nvCxnSpPr>
        <p:spPr bwMode="auto">
          <a:xfrm flipH="1">
            <a:off x="7502526" y="1781175"/>
            <a:ext cx="168275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931" name="Straight Arrow Connector 62"/>
          <p:cNvCxnSpPr>
            <a:cxnSpLocks noChangeShapeType="1"/>
          </p:cNvCxnSpPr>
          <p:nvPr/>
        </p:nvCxnSpPr>
        <p:spPr bwMode="auto">
          <a:xfrm rot="10800000" flipH="1">
            <a:off x="8113714" y="1774825"/>
            <a:ext cx="168275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932" name="TextBox 64"/>
          <p:cNvSpPr txBox="1">
            <a:spLocks noChangeArrowheads="1"/>
          </p:cNvSpPr>
          <p:nvPr/>
        </p:nvSpPr>
        <p:spPr bwMode="auto">
          <a:xfrm>
            <a:off x="1758950" y="3043238"/>
            <a:ext cx="14986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i="0" dirty="0">
                <a:solidFill>
                  <a:srgbClr val="000000"/>
                </a:solidFill>
                <a:latin typeface="Arial" charset="0"/>
                <a:cs typeface="Arial" charset="0"/>
              </a:rPr>
              <a:t>video server</a:t>
            </a:r>
            <a:endParaRPr lang="en-US" sz="1800" dirty="0">
              <a:solidFill>
                <a:srgbClr val="CC0000"/>
              </a:solidFill>
              <a:latin typeface="Arial" charset="0"/>
              <a:cs typeface="Arial" charset="0"/>
            </a:endParaRPr>
          </a:p>
        </p:txBody>
      </p:sp>
      <p:sp>
        <p:nvSpPr>
          <p:cNvPr id="38934" name="TextBox 65"/>
          <p:cNvSpPr txBox="1">
            <a:spLocks noChangeArrowheads="1"/>
          </p:cNvSpPr>
          <p:nvPr/>
        </p:nvSpPr>
        <p:spPr bwMode="auto">
          <a:xfrm>
            <a:off x="6819901" y="3760788"/>
            <a:ext cx="7232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i="0" dirty="0">
                <a:solidFill>
                  <a:srgbClr val="000000"/>
                </a:solidFill>
                <a:latin typeface="Arial" charset="0"/>
                <a:cs typeface="Arial" charset="0"/>
              </a:rPr>
              <a:t>client</a:t>
            </a:r>
            <a:endParaRPr lang="en-US" sz="1800" dirty="0">
              <a:solidFill>
                <a:srgbClr val="CC0000"/>
              </a:solidFill>
              <a:latin typeface="Arial" charset="0"/>
              <a:cs typeface="Arial" charset="0"/>
            </a:endParaRPr>
          </a:p>
        </p:txBody>
      </p:sp>
      <p:sp>
        <p:nvSpPr>
          <p:cNvPr id="58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9980154" y="6512522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Tahoma" charset="0"/>
              </a:rPr>
              <a:pPr/>
              <a:t>17</a:t>
            </a:fld>
            <a:endParaRPr lang="en-US" sz="1200" dirty="0">
              <a:latin typeface="Tahoma" charset="0"/>
            </a:endParaRPr>
          </a:p>
        </p:txBody>
      </p:sp>
      <p:cxnSp>
        <p:nvCxnSpPr>
          <p:cNvPr id="56" name="Straight Arrow Connector 51">
            <a:extLst>
              <a:ext uri="{FF2B5EF4-FFF2-40B4-BE49-F238E27FC236}">
                <a16:creationId xmlns:a16="http://schemas.microsoft.com/office/drawing/2014/main" id="{B081CFAB-2645-6B4D-9692-83BEA1E8896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197850" y="3335890"/>
            <a:ext cx="280987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CD457BC7-AB61-6649-856D-81053084B730}"/>
              </a:ext>
            </a:extLst>
          </p:cNvPr>
          <p:cNvSpPr txBox="1"/>
          <p:nvPr/>
        </p:nvSpPr>
        <p:spPr>
          <a:xfrm>
            <a:off x="601579" y="4765676"/>
            <a:ext cx="1098884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latin typeface="Helvetica" pitchFamily="2" charset="0"/>
              </a:rPr>
              <a:t>Most video is broken up in time into multiple </a:t>
            </a:r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segments</a:t>
            </a:r>
          </a:p>
          <a:p>
            <a:pPr algn="l"/>
            <a:r>
              <a:rPr lang="en-US" sz="3200" dirty="0">
                <a:latin typeface="Helvetica" pitchFamily="2" charset="0"/>
              </a:rPr>
              <a:t>Client downloads video segment by segment</a:t>
            </a:r>
          </a:p>
          <a:p>
            <a:pPr algn="l"/>
            <a:r>
              <a:rPr lang="en-US" sz="3200" dirty="0">
                <a:latin typeface="Helvetica" pitchFamily="2" charset="0"/>
              </a:rPr>
              <a:t>For example: a segment might be 4 seconds worth of video.</a:t>
            </a:r>
          </a:p>
        </p:txBody>
      </p:sp>
    </p:spTree>
    <p:extLst>
      <p:ext uri="{BB962C8B-B14F-4D97-AF65-F5344CB8AC3E}">
        <p14:creationId xmlns:p14="http://schemas.microsoft.com/office/powerpoint/2010/main" val="2048264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7" grpId="0" animBg="1"/>
      <p:bldP spid="38919" grpId="0" animBg="1"/>
      <p:bldP spid="38922" grpId="0"/>
      <p:bldP spid="38923" grpId="0"/>
      <p:bldP spid="38927" grpId="0"/>
      <p:bldP spid="38928" grpId="0" animBg="1"/>
      <p:bldP spid="3892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940" name="Group 249"/>
          <p:cNvGrpSpPr>
            <a:grpSpLocks/>
          </p:cNvGrpSpPr>
          <p:nvPr/>
        </p:nvGrpSpPr>
        <p:grpSpPr bwMode="auto">
          <a:xfrm>
            <a:off x="2227264" y="2027239"/>
            <a:ext cx="561975" cy="1038225"/>
            <a:chOff x="4140" y="429"/>
            <a:chExt cx="1425" cy="2396"/>
          </a:xfrm>
        </p:grpSpPr>
        <p:sp>
          <p:nvSpPr>
            <p:cNvPr id="39967" name="Freeform 250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6 w 354"/>
                <a:gd name="T1" fmla="*/ 0 h 2742"/>
                <a:gd name="T2" fmla="*/ 145 w 354"/>
                <a:gd name="T3" fmla="*/ 164 h 2742"/>
                <a:gd name="T4" fmla="*/ 142 w 354"/>
                <a:gd name="T5" fmla="*/ 1268 h 2742"/>
                <a:gd name="T6" fmla="*/ 0 w 354"/>
                <a:gd name="T7" fmla="*/ 1325 h 2742"/>
                <a:gd name="T8" fmla="*/ 26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8" name="Rectangle 251"/>
            <p:cNvSpPr>
              <a:spLocks noChangeArrowheads="1"/>
            </p:cNvSpPr>
            <p:nvPr/>
          </p:nvSpPr>
          <p:spPr bwMode="auto">
            <a:xfrm>
              <a:off x="4204" y="429"/>
              <a:ext cx="1047" cy="2286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 charset="0"/>
              </a:endParaRPr>
            </a:p>
          </p:txBody>
        </p:sp>
        <p:sp>
          <p:nvSpPr>
            <p:cNvPr id="39969" name="Freeform 252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3 w 211"/>
                <a:gd name="T1" fmla="*/ 0 h 2537"/>
                <a:gd name="T2" fmla="*/ 87 w 211"/>
                <a:gd name="T3" fmla="*/ 106 h 2537"/>
                <a:gd name="T4" fmla="*/ 3 w 211"/>
                <a:gd name="T5" fmla="*/ 1208 h 2537"/>
                <a:gd name="T6" fmla="*/ 3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39970" name="Freeform 253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2 h 226"/>
                <a:gd name="T4" fmla="*/ 135 w 328"/>
                <a:gd name="T5" fmla="*/ 110 h 226"/>
                <a:gd name="T6" fmla="*/ 0 w 328"/>
                <a:gd name="T7" fmla="*/ 4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11" name="Rectangle 254"/>
            <p:cNvSpPr>
              <a:spLocks noChangeArrowheads="1"/>
            </p:cNvSpPr>
            <p:nvPr/>
          </p:nvSpPr>
          <p:spPr bwMode="auto">
            <a:xfrm>
              <a:off x="4212" y="693"/>
              <a:ext cx="596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 charset="0"/>
              </a:endParaRPr>
            </a:p>
          </p:txBody>
        </p:sp>
        <p:grpSp>
          <p:nvGrpSpPr>
            <p:cNvPr id="39972" name="Group 255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37" name="AutoShape 256"/>
              <p:cNvSpPr>
                <a:spLocks noChangeArrowheads="1"/>
              </p:cNvSpPr>
              <p:nvPr/>
            </p:nvSpPr>
            <p:spPr bwMode="auto">
              <a:xfrm>
                <a:off x="613" y="2567"/>
                <a:ext cx="728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  <a:cs typeface="Arial" charset="0"/>
                </a:endParaRPr>
              </a:p>
            </p:txBody>
          </p:sp>
          <p:sp>
            <p:nvSpPr>
              <p:cNvPr id="38" name="AutoShape 257"/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3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  <a:cs typeface="Arial" charset="0"/>
                </a:endParaRPr>
              </a:p>
            </p:txBody>
          </p:sp>
        </p:grpSp>
        <p:sp>
          <p:nvSpPr>
            <p:cNvPr id="13" name="Rectangle 258"/>
            <p:cNvSpPr>
              <a:spLocks noChangeArrowheads="1"/>
            </p:cNvSpPr>
            <p:nvPr/>
          </p:nvSpPr>
          <p:spPr bwMode="auto">
            <a:xfrm>
              <a:off x="4225" y="1019"/>
              <a:ext cx="596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 charset="0"/>
              </a:endParaRPr>
            </a:p>
          </p:txBody>
        </p:sp>
        <p:grpSp>
          <p:nvGrpSpPr>
            <p:cNvPr id="39974" name="Group 259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35" name="AutoShape 260"/>
              <p:cNvSpPr>
                <a:spLocks noChangeArrowheads="1"/>
              </p:cNvSpPr>
              <p:nvPr/>
            </p:nvSpPr>
            <p:spPr bwMode="auto">
              <a:xfrm>
                <a:off x="615" y="2567"/>
                <a:ext cx="723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  <a:cs typeface="Arial" charset="0"/>
                </a:endParaRPr>
              </a:p>
            </p:txBody>
          </p:sp>
          <p:sp>
            <p:nvSpPr>
              <p:cNvPr id="36" name="AutoShape 261"/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88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  <a:cs typeface="Arial" charset="0"/>
                </a:endParaRPr>
              </a:p>
            </p:txBody>
          </p:sp>
        </p:grpSp>
        <p:sp>
          <p:nvSpPr>
            <p:cNvPr id="15" name="Rectangle 262"/>
            <p:cNvSpPr>
              <a:spLocks noChangeArrowheads="1"/>
            </p:cNvSpPr>
            <p:nvPr/>
          </p:nvSpPr>
          <p:spPr bwMode="auto">
            <a:xfrm>
              <a:off x="4216" y="1360"/>
              <a:ext cx="596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 charset="0"/>
              </a:endParaRPr>
            </a:p>
          </p:txBody>
        </p:sp>
        <p:sp>
          <p:nvSpPr>
            <p:cNvPr id="16" name="Rectangle 263"/>
            <p:cNvSpPr>
              <a:spLocks noChangeArrowheads="1"/>
            </p:cNvSpPr>
            <p:nvPr/>
          </p:nvSpPr>
          <p:spPr bwMode="auto">
            <a:xfrm>
              <a:off x="4229" y="1656"/>
              <a:ext cx="596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 charset="0"/>
              </a:endParaRPr>
            </a:p>
          </p:txBody>
        </p:sp>
        <p:grpSp>
          <p:nvGrpSpPr>
            <p:cNvPr id="39977" name="Group 264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33" name="AutoShape 265"/>
              <p:cNvSpPr>
                <a:spLocks noChangeArrowheads="1"/>
              </p:cNvSpPr>
              <p:nvPr/>
            </p:nvSpPr>
            <p:spPr bwMode="auto">
              <a:xfrm>
                <a:off x="615" y="2568"/>
                <a:ext cx="717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  <a:cs typeface="Arial" charset="0"/>
                </a:endParaRPr>
              </a:p>
            </p:txBody>
          </p:sp>
          <p:sp>
            <p:nvSpPr>
              <p:cNvPr id="34" name="AutoShape 266"/>
              <p:cNvSpPr>
                <a:spLocks noChangeArrowheads="1"/>
              </p:cNvSpPr>
              <p:nvPr/>
            </p:nvSpPr>
            <p:spPr bwMode="auto">
              <a:xfrm>
                <a:off x="630" y="2581"/>
                <a:ext cx="682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  <a:cs typeface="Arial" charset="0"/>
                </a:endParaRPr>
              </a:p>
            </p:txBody>
          </p:sp>
        </p:grpSp>
        <p:sp>
          <p:nvSpPr>
            <p:cNvPr id="39978" name="Freeform 267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1 h 226"/>
                <a:gd name="T4" fmla="*/ 135 w 328"/>
                <a:gd name="T5" fmla="*/ 108 h 226"/>
                <a:gd name="T6" fmla="*/ 0 w 328"/>
                <a:gd name="T7" fmla="*/ 4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grpSp>
          <p:nvGrpSpPr>
            <p:cNvPr id="39979" name="Group 268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31" name="AutoShape 269"/>
              <p:cNvSpPr>
                <a:spLocks noChangeArrowheads="1"/>
              </p:cNvSpPr>
              <p:nvPr/>
            </p:nvSpPr>
            <p:spPr bwMode="auto">
              <a:xfrm>
                <a:off x="615" y="2568"/>
                <a:ext cx="722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  <a:cs typeface="Arial" charset="0"/>
                </a:endParaRPr>
              </a:p>
            </p:txBody>
          </p:sp>
          <p:sp>
            <p:nvSpPr>
              <p:cNvPr id="32" name="AutoShape 270"/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87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  <a:cs typeface="Arial" charset="0"/>
                </a:endParaRPr>
              </a:p>
            </p:txBody>
          </p:sp>
        </p:grpSp>
        <p:sp>
          <p:nvSpPr>
            <p:cNvPr id="20" name="Rectangle 271"/>
            <p:cNvSpPr>
              <a:spLocks noChangeArrowheads="1"/>
            </p:cNvSpPr>
            <p:nvPr/>
          </p:nvSpPr>
          <p:spPr bwMode="auto">
            <a:xfrm>
              <a:off x="5251" y="433"/>
              <a:ext cx="68" cy="2286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 charset="0"/>
              </a:endParaRPr>
            </a:p>
          </p:txBody>
        </p:sp>
        <p:sp>
          <p:nvSpPr>
            <p:cNvPr id="39981" name="Freeform 272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20 w 296"/>
                <a:gd name="T3" fmla="*/ 69 h 256"/>
                <a:gd name="T4" fmla="*/ 122 w 296"/>
                <a:gd name="T5" fmla="*/ 122 h 256"/>
                <a:gd name="T6" fmla="*/ 0 w 296"/>
                <a:gd name="T7" fmla="*/ 4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39982" name="Freeform 273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26 w 304"/>
                <a:gd name="T3" fmla="*/ 79 h 288"/>
                <a:gd name="T4" fmla="*/ 118 w 304"/>
                <a:gd name="T5" fmla="*/ 139 h 288"/>
                <a:gd name="T6" fmla="*/ 3 w 304"/>
                <a:gd name="T7" fmla="*/ 6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3" name="Oval 274"/>
            <p:cNvSpPr>
              <a:spLocks noChangeArrowheads="1"/>
            </p:cNvSpPr>
            <p:nvPr/>
          </p:nvSpPr>
          <p:spPr bwMode="auto">
            <a:xfrm>
              <a:off x="5517" y="2613"/>
              <a:ext cx="48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 charset="0"/>
              </a:endParaRPr>
            </a:p>
          </p:txBody>
        </p:sp>
        <p:sp>
          <p:nvSpPr>
            <p:cNvPr id="39984" name="Freeform 275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51 h 240"/>
                <a:gd name="T2" fmla="*/ 2 w 306"/>
                <a:gd name="T3" fmla="*/ 116 h 240"/>
                <a:gd name="T4" fmla="*/ 126 w 306"/>
                <a:gd name="T5" fmla="*/ 53 h 240"/>
                <a:gd name="T6" fmla="*/ 123 w 306"/>
                <a:gd name="T7" fmla="*/ 0 h 240"/>
                <a:gd name="T8" fmla="*/ 0 w 306"/>
                <a:gd name="T9" fmla="*/ 5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5" name="AutoShape 276"/>
            <p:cNvSpPr>
              <a:spLocks noChangeArrowheads="1"/>
            </p:cNvSpPr>
            <p:nvPr/>
          </p:nvSpPr>
          <p:spPr bwMode="auto">
            <a:xfrm>
              <a:off x="4140" y="2678"/>
              <a:ext cx="1200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 charset="0"/>
              </a:endParaRPr>
            </a:p>
          </p:txBody>
        </p:sp>
        <p:sp>
          <p:nvSpPr>
            <p:cNvPr id="26" name="AutoShape 277"/>
            <p:cNvSpPr>
              <a:spLocks noChangeArrowheads="1"/>
            </p:cNvSpPr>
            <p:nvPr/>
          </p:nvSpPr>
          <p:spPr bwMode="auto">
            <a:xfrm>
              <a:off x="4204" y="2711"/>
              <a:ext cx="1071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 charset="0"/>
              </a:endParaRPr>
            </a:p>
          </p:txBody>
        </p:sp>
        <p:sp>
          <p:nvSpPr>
            <p:cNvPr id="27" name="Oval 278"/>
            <p:cNvSpPr>
              <a:spLocks noChangeArrowheads="1"/>
            </p:cNvSpPr>
            <p:nvPr/>
          </p:nvSpPr>
          <p:spPr bwMode="auto">
            <a:xfrm>
              <a:off x="4305" y="2382"/>
              <a:ext cx="161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 charset="0"/>
              </a:endParaRPr>
            </a:p>
          </p:txBody>
        </p:sp>
        <p:sp>
          <p:nvSpPr>
            <p:cNvPr id="28" name="Oval 279"/>
            <p:cNvSpPr>
              <a:spLocks noChangeArrowheads="1"/>
            </p:cNvSpPr>
            <p:nvPr/>
          </p:nvSpPr>
          <p:spPr bwMode="auto">
            <a:xfrm>
              <a:off x="4486" y="2385"/>
              <a:ext cx="161" cy="13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dirty="0">
                <a:solidFill>
                  <a:srgbClr val="FF0000"/>
                </a:solidFill>
                <a:latin typeface="Helvetica" pitchFamily="2" charset="0"/>
                <a:cs typeface="Arial" charset="0"/>
              </a:endParaRPr>
            </a:p>
          </p:txBody>
        </p:sp>
        <p:sp>
          <p:nvSpPr>
            <p:cNvPr id="29" name="Oval 280"/>
            <p:cNvSpPr>
              <a:spLocks noChangeArrowheads="1"/>
            </p:cNvSpPr>
            <p:nvPr/>
          </p:nvSpPr>
          <p:spPr bwMode="auto">
            <a:xfrm>
              <a:off x="4663" y="2382"/>
              <a:ext cx="157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 charset="0"/>
              </a:endParaRPr>
            </a:p>
          </p:txBody>
        </p:sp>
        <p:sp>
          <p:nvSpPr>
            <p:cNvPr id="30" name="Rectangle 281"/>
            <p:cNvSpPr>
              <a:spLocks noChangeArrowheads="1"/>
            </p:cNvSpPr>
            <p:nvPr/>
          </p:nvSpPr>
          <p:spPr bwMode="auto">
            <a:xfrm>
              <a:off x="5062" y="1836"/>
              <a:ext cx="85" cy="758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 charset="0"/>
              </a:endParaRPr>
            </a:p>
          </p:txBody>
        </p:sp>
      </p:grpSp>
      <p:sp>
        <p:nvSpPr>
          <p:cNvPr id="39941" name="Freeform 1287"/>
          <p:cNvSpPr>
            <a:spLocks/>
          </p:cNvSpPr>
          <p:nvPr/>
        </p:nvSpPr>
        <p:spPr bwMode="auto">
          <a:xfrm>
            <a:off x="3208339" y="1958976"/>
            <a:ext cx="2320925" cy="1228725"/>
          </a:xfrm>
          <a:custGeom>
            <a:avLst/>
            <a:gdLst>
              <a:gd name="T0" fmla="*/ 2147483647 w 1036"/>
              <a:gd name="T1" fmla="*/ 2147483647 h 675"/>
              <a:gd name="T2" fmla="*/ 2147483647 w 1036"/>
              <a:gd name="T3" fmla="*/ 2147483647 h 675"/>
              <a:gd name="T4" fmla="*/ 2147483647 w 1036"/>
              <a:gd name="T5" fmla="*/ 2147483647 h 675"/>
              <a:gd name="T6" fmla="*/ 2147483647 w 1036"/>
              <a:gd name="T7" fmla="*/ 2147483647 h 675"/>
              <a:gd name="T8" fmla="*/ 2147483647 w 1036"/>
              <a:gd name="T9" fmla="*/ 2147483647 h 675"/>
              <a:gd name="T10" fmla="*/ 2147483647 w 1036"/>
              <a:gd name="T11" fmla="*/ 2147483647 h 675"/>
              <a:gd name="T12" fmla="*/ 2147483647 w 1036"/>
              <a:gd name="T13" fmla="*/ 2147483647 h 675"/>
              <a:gd name="T14" fmla="*/ 2147483647 w 1036"/>
              <a:gd name="T15" fmla="*/ 2147483647 h 675"/>
              <a:gd name="T16" fmla="*/ 2147483647 w 1036"/>
              <a:gd name="T17" fmla="*/ 2147483647 h 675"/>
              <a:gd name="T18" fmla="*/ 2147483647 w 1036"/>
              <a:gd name="T19" fmla="*/ 2147483647 h 675"/>
              <a:gd name="T20" fmla="*/ 2147483647 w 1036"/>
              <a:gd name="T21" fmla="*/ 2147483647 h 675"/>
              <a:gd name="T22" fmla="*/ 2147483647 w 1036"/>
              <a:gd name="T23" fmla="*/ 2147483647 h 675"/>
              <a:gd name="T24" fmla="*/ 2147483647 w 1036"/>
              <a:gd name="T25" fmla="*/ 2147483647 h 675"/>
              <a:gd name="T26" fmla="*/ 2147483647 w 1036"/>
              <a:gd name="T27" fmla="*/ 2147483647 h 675"/>
              <a:gd name="T28" fmla="*/ 2147483647 w 1036"/>
              <a:gd name="T29" fmla="*/ 2147483647 h 675"/>
              <a:gd name="T30" fmla="*/ 2147483647 w 1036"/>
              <a:gd name="T31" fmla="*/ 2147483647 h 675"/>
              <a:gd name="T32" fmla="*/ 2147483647 w 1036"/>
              <a:gd name="T33" fmla="*/ 2147483647 h 675"/>
              <a:gd name="T34" fmla="*/ 2147483647 w 1036"/>
              <a:gd name="T35" fmla="*/ 2147483647 h 675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1036" h="675">
                <a:moveTo>
                  <a:pt x="648" y="11"/>
                </a:moveTo>
                <a:cubicBezTo>
                  <a:pt x="584" y="19"/>
                  <a:pt x="464" y="33"/>
                  <a:pt x="390" y="53"/>
                </a:cubicBezTo>
                <a:cubicBezTo>
                  <a:pt x="316" y="73"/>
                  <a:pt x="246" y="100"/>
                  <a:pt x="206" y="129"/>
                </a:cubicBezTo>
                <a:cubicBezTo>
                  <a:pt x="166" y="158"/>
                  <a:pt x="183" y="201"/>
                  <a:pt x="152" y="229"/>
                </a:cubicBezTo>
                <a:cubicBezTo>
                  <a:pt x="121" y="257"/>
                  <a:pt x="44" y="259"/>
                  <a:pt x="22" y="297"/>
                </a:cubicBezTo>
                <a:cubicBezTo>
                  <a:pt x="0" y="335"/>
                  <a:pt x="0" y="427"/>
                  <a:pt x="18" y="459"/>
                </a:cubicBezTo>
                <a:cubicBezTo>
                  <a:pt x="36" y="491"/>
                  <a:pt x="59" y="484"/>
                  <a:pt x="132" y="489"/>
                </a:cubicBezTo>
                <a:cubicBezTo>
                  <a:pt x="205" y="494"/>
                  <a:pt x="380" y="478"/>
                  <a:pt x="458" y="489"/>
                </a:cubicBezTo>
                <a:cubicBezTo>
                  <a:pt x="536" y="500"/>
                  <a:pt x="549" y="527"/>
                  <a:pt x="598" y="555"/>
                </a:cubicBezTo>
                <a:cubicBezTo>
                  <a:pt x="647" y="583"/>
                  <a:pt x="707" y="639"/>
                  <a:pt x="752" y="657"/>
                </a:cubicBezTo>
                <a:cubicBezTo>
                  <a:pt x="797" y="675"/>
                  <a:pt x="837" y="670"/>
                  <a:pt x="870" y="661"/>
                </a:cubicBezTo>
                <a:cubicBezTo>
                  <a:pt x="903" y="652"/>
                  <a:pt x="932" y="639"/>
                  <a:pt x="952" y="603"/>
                </a:cubicBezTo>
                <a:cubicBezTo>
                  <a:pt x="972" y="567"/>
                  <a:pt x="981" y="497"/>
                  <a:pt x="992" y="445"/>
                </a:cubicBezTo>
                <a:cubicBezTo>
                  <a:pt x="1003" y="393"/>
                  <a:pt x="1013" y="347"/>
                  <a:pt x="1018" y="291"/>
                </a:cubicBezTo>
                <a:cubicBezTo>
                  <a:pt x="1023" y="235"/>
                  <a:pt x="1036" y="153"/>
                  <a:pt x="1022" y="107"/>
                </a:cubicBezTo>
                <a:cubicBezTo>
                  <a:pt x="1008" y="61"/>
                  <a:pt x="975" y="34"/>
                  <a:pt x="934" y="17"/>
                </a:cubicBezTo>
                <a:cubicBezTo>
                  <a:pt x="893" y="0"/>
                  <a:pt x="824" y="4"/>
                  <a:pt x="776" y="3"/>
                </a:cubicBezTo>
                <a:cubicBezTo>
                  <a:pt x="728" y="2"/>
                  <a:pt x="712" y="3"/>
                  <a:pt x="648" y="11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39943" name="Rectangle 43"/>
          <p:cNvSpPr>
            <a:spLocks noChangeArrowheads="1"/>
          </p:cNvSpPr>
          <p:nvPr/>
        </p:nvSpPr>
        <p:spPr bwMode="auto">
          <a:xfrm>
            <a:off x="6686551" y="2082800"/>
            <a:ext cx="1603375" cy="86995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 dirty="0">
              <a:latin typeface="Helvetica" pitchFamily="2" charset="0"/>
            </a:endParaRPr>
          </a:p>
        </p:txBody>
      </p:sp>
      <p:cxnSp>
        <p:nvCxnSpPr>
          <p:cNvPr id="39944" name="Straight Connector 45"/>
          <p:cNvCxnSpPr>
            <a:cxnSpLocks noChangeShapeType="1"/>
          </p:cNvCxnSpPr>
          <p:nvPr/>
        </p:nvCxnSpPr>
        <p:spPr bwMode="auto">
          <a:xfrm>
            <a:off x="2849564" y="2524125"/>
            <a:ext cx="1241425" cy="0"/>
          </a:xfrm>
          <a:prstGeom prst="line">
            <a:avLst/>
          </a:prstGeom>
          <a:noFill/>
          <a:ln w="317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945" name="Straight Connector 46"/>
          <p:cNvCxnSpPr>
            <a:cxnSpLocks noChangeShapeType="1"/>
          </p:cNvCxnSpPr>
          <p:nvPr/>
        </p:nvCxnSpPr>
        <p:spPr bwMode="auto">
          <a:xfrm>
            <a:off x="5403850" y="2538413"/>
            <a:ext cx="1531938" cy="0"/>
          </a:xfrm>
          <a:prstGeom prst="line">
            <a:avLst/>
          </a:prstGeom>
          <a:noFill/>
          <a:ln w="317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946" name="TextBox 47"/>
          <p:cNvSpPr txBox="1">
            <a:spLocks noChangeArrowheads="1"/>
          </p:cNvSpPr>
          <p:nvPr/>
        </p:nvSpPr>
        <p:spPr bwMode="auto">
          <a:xfrm>
            <a:off x="5486400" y="1889126"/>
            <a:ext cx="132873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i="0" dirty="0">
                <a:solidFill>
                  <a:srgbClr val="000000"/>
                </a:solidFill>
                <a:latin typeface="Helvetica" pitchFamily="2" charset="0"/>
                <a:cs typeface="Arial" charset="0"/>
              </a:rPr>
              <a:t>variable fill </a:t>
            </a:r>
          </a:p>
          <a:p>
            <a:r>
              <a:rPr lang="en-US" sz="1800" i="0" dirty="0">
                <a:solidFill>
                  <a:srgbClr val="000000"/>
                </a:solidFill>
                <a:latin typeface="Helvetica" pitchFamily="2" charset="0"/>
                <a:cs typeface="Arial" charset="0"/>
              </a:rPr>
              <a:t>rate, </a:t>
            </a:r>
            <a:r>
              <a:rPr lang="en-US" sz="1800" i="0" dirty="0">
                <a:solidFill>
                  <a:srgbClr val="CC0000"/>
                </a:solidFill>
                <a:latin typeface="Helvetica" pitchFamily="2" charset="0"/>
                <a:cs typeface="Arial" charset="0"/>
              </a:rPr>
              <a:t>x(t)</a:t>
            </a:r>
          </a:p>
        </p:txBody>
      </p:sp>
      <p:grpSp>
        <p:nvGrpSpPr>
          <p:cNvPr id="39" name="Group 38"/>
          <p:cNvGrpSpPr>
            <a:grpSpLocks/>
          </p:cNvGrpSpPr>
          <p:nvPr/>
        </p:nvGrpSpPr>
        <p:grpSpPr bwMode="auto">
          <a:xfrm>
            <a:off x="8197850" y="1882776"/>
            <a:ext cx="1614488" cy="658813"/>
            <a:chOff x="6673448" y="1882401"/>
            <a:chExt cx="1614619" cy="659064"/>
          </a:xfrm>
        </p:grpSpPr>
        <p:cxnSp>
          <p:nvCxnSpPr>
            <p:cNvPr id="39963" name="Straight Connector 55"/>
            <p:cNvCxnSpPr>
              <a:cxnSpLocks noChangeShapeType="1"/>
            </p:cNvCxnSpPr>
            <p:nvPr/>
          </p:nvCxnSpPr>
          <p:spPr bwMode="auto">
            <a:xfrm>
              <a:off x="6673448" y="2541465"/>
              <a:ext cx="652985" cy="0"/>
            </a:xfrm>
            <a:prstGeom prst="line">
              <a:avLst/>
            </a:prstGeom>
            <a:noFill/>
            <a:ln w="31750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9964" name="TextBox 57"/>
            <p:cNvSpPr txBox="1">
              <a:spLocks noChangeArrowheads="1"/>
            </p:cNvSpPr>
            <p:nvPr/>
          </p:nvSpPr>
          <p:spPr bwMode="auto">
            <a:xfrm>
              <a:off x="6833034" y="1882401"/>
              <a:ext cx="1455033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800" i="0" dirty="0">
                  <a:solidFill>
                    <a:srgbClr val="000000"/>
                  </a:solidFill>
                  <a:latin typeface="Helvetica" pitchFamily="2" charset="0"/>
                  <a:cs typeface="Arial" charset="0"/>
                </a:rPr>
                <a:t>playout rate,</a:t>
              </a:r>
            </a:p>
            <a:p>
              <a:r>
                <a:rPr lang="en-US" sz="1800" i="0" dirty="0">
                  <a:solidFill>
                    <a:srgbClr val="000000"/>
                  </a:solidFill>
                  <a:latin typeface="Helvetica" pitchFamily="2" charset="0"/>
                  <a:cs typeface="Arial" charset="0"/>
                </a:rPr>
                <a:t>e.g., CBR </a:t>
              </a:r>
              <a:r>
                <a:rPr lang="en-US" sz="1800" dirty="0">
                  <a:solidFill>
                    <a:srgbClr val="CC0000"/>
                  </a:solidFill>
                  <a:latin typeface="Helvetica" pitchFamily="2" charset="0"/>
                  <a:cs typeface="Arial" charset="0"/>
                </a:rPr>
                <a:t>r</a:t>
              </a:r>
            </a:p>
          </p:txBody>
        </p:sp>
      </p:grpSp>
      <p:sp>
        <p:nvSpPr>
          <p:cNvPr id="59" name="Rectangle 58"/>
          <p:cNvSpPr>
            <a:spLocks noChangeArrowheads="1"/>
          </p:cNvSpPr>
          <p:nvPr/>
        </p:nvSpPr>
        <p:spPr bwMode="auto">
          <a:xfrm>
            <a:off x="7467601" y="2095500"/>
            <a:ext cx="815975" cy="84455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endParaRPr>
              <a:latin typeface="Helvetica" pitchFamily="2" charset="0"/>
            </a:endParaRPr>
          </a:p>
        </p:txBody>
      </p:sp>
      <p:sp>
        <p:nvSpPr>
          <p:cNvPr id="39952" name="TextBox 59"/>
          <p:cNvSpPr txBox="1">
            <a:spLocks noChangeArrowheads="1"/>
          </p:cNvSpPr>
          <p:nvPr/>
        </p:nvSpPr>
        <p:spPr bwMode="auto">
          <a:xfrm>
            <a:off x="7188200" y="1409701"/>
            <a:ext cx="14287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400" i="0" dirty="0">
                <a:latin typeface="Helvetica" pitchFamily="2" charset="0"/>
                <a:cs typeface="Arial" charset="0"/>
              </a:rPr>
              <a:t>buffer fill level, </a:t>
            </a:r>
            <a:r>
              <a:rPr lang="en-US" sz="1400" dirty="0">
                <a:solidFill>
                  <a:srgbClr val="CC0000"/>
                </a:solidFill>
                <a:latin typeface="Helvetica" pitchFamily="2" charset="0"/>
                <a:cs typeface="Arial" charset="0"/>
              </a:rPr>
              <a:t>B(t)</a:t>
            </a:r>
          </a:p>
        </p:txBody>
      </p:sp>
      <p:cxnSp>
        <p:nvCxnSpPr>
          <p:cNvPr id="39953" name="Straight Arrow Connector 60"/>
          <p:cNvCxnSpPr>
            <a:cxnSpLocks noChangeShapeType="1"/>
          </p:cNvCxnSpPr>
          <p:nvPr/>
        </p:nvCxnSpPr>
        <p:spPr bwMode="auto">
          <a:xfrm flipH="1">
            <a:off x="7502526" y="1781175"/>
            <a:ext cx="168275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954" name="Straight Arrow Connector 62"/>
          <p:cNvCxnSpPr>
            <a:cxnSpLocks noChangeShapeType="1"/>
          </p:cNvCxnSpPr>
          <p:nvPr/>
        </p:nvCxnSpPr>
        <p:spPr bwMode="auto">
          <a:xfrm rot="10800000" flipH="1">
            <a:off x="8113714" y="1774825"/>
            <a:ext cx="168275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955" name="TextBox 64"/>
          <p:cNvSpPr txBox="1">
            <a:spLocks noChangeArrowheads="1"/>
          </p:cNvSpPr>
          <p:nvPr/>
        </p:nvSpPr>
        <p:spPr bwMode="auto">
          <a:xfrm>
            <a:off x="1758950" y="3043238"/>
            <a:ext cx="14986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i="0" dirty="0">
                <a:solidFill>
                  <a:srgbClr val="000000"/>
                </a:solidFill>
                <a:latin typeface="Helvetica" pitchFamily="2" charset="0"/>
                <a:cs typeface="Arial" charset="0"/>
              </a:rPr>
              <a:t>video server</a:t>
            </a:r>
            <a:endParaRPr lang="en-US" sz="1800" dirty="0">
              <a:solidFill>
                <a:srgbClr val="CC0000"/>
              </a:solidFill>
              <a:latin typeface="Helvetica" pitchFamily="2" charset="0"/>
              <a:cs typeface="Arial" charset="0"/>
            </a:endParaRPr>
          </a:p>
        </p:txBody>
      </p:sp>
      <p:sp>
        <p:nvSpPr>
          <p:cNvPr id="39957" name="TextBox 65"/>
          <p:cNvSpPr txBox="1">
            <a:spLocks noChangeArrowheads="1"/>
          </p:cNvSpPr>
          <p:nvPr/>
        </p:nvSpPr>
        <p:spPr bwMode="auto">
          <a:xfrm>
            <a:off x="6819901" y="3760788"/>
            <a:ext cx="7232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i="0" dirty="0">
                <a:solidFill>
                  <a:srgbClr val="000000"/>
                </a:solidFill>
                <a:latin typeface="Helvetica" pitchFamily="2" charset="0"/>
                <a:cs typeface="Arial" charset="0"/>
              </a:rPr>
              <a:t>client</a:t>
            </a:r>
            <a:endParaRPr lang="en-US" sz="1800" dirty="0">
              <a:solidFill>
                <a:srgbClr val="CC0000"/>
              </a:solidFill>
              <a:latin typeface="Helvetica" pitchFamily="2" charset="0"/>
              <a:cs typeface="Arial" charset="0"/>
            </a:endParaRPr>
          </a:p>
        </p:txBody>
      </p:sp>
      <p:sp>
        <p:nvSpPr>
          <p:cNvPr id="64" name="Rectangle 63"/>
          <p:cNvSpPr>
            <a:spLocks noChangeArrowheads="1"/>
          </p:cNvSpPr>
          <p:nvPr/>
        </p:nvSpPr>
        <p:spPr bwMode="auto">
          <a:xfrm>
            <a:off x="7446963" y="2095500"/>
            <a:ext cx="423862" cy="8461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69" name="Rectangle 68"/>
          <p:cNvSpPr>
            <a:spLocks noChangeArrowheads="1"/>
          </p:cNvSpPr>
          <p:nvPr/>
        </p:nvSpPr>
        <p:spPr bwMode="auto">
          <a:xfrm>
            <a:off x="7453313" y="2100263"/>
            <a:ext cx="425450" cy="84455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93044" y="4808368"/>
            <a:ext cx="7186711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dirty="0">
                <a:solidFill>
                  <a:srgbClr val="CC0000"/>
                </a:solidFill>
                <a:latin typeface="Helvetica" pitchFamily="2" charset="0"/>
              </a:rPr>
              <a:t>1. </a:t>
            </a:r>
            <a:r>
              <a:rPr lang="en-US" sz="2800" dirty="0">
                <a:latin typeface="Helvetica" pitchFamily="2" charset="0"/>
              </a:rPr>
              <a:t>Initial fill of buffer until playout begins at t</a:t>
            </a:r>
            <a:r>
              <a:rPr lang="en-US" sz="2800" baseline="-25000" dirty="0">
                <a:latin typeface="Helvetica" pitchFamily="2" charset="0"/>
              </a:rPr>
              <a:t>p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916857" y="5289380"/>
            <a:ext cx="8429457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800" dirty="0">
                <a:solidFill>
                  <a:srgbClr val="CC0000"/>
                </a:solidFill>
                <a:latin typeface="Helvetica" pitchFamily="2" charset="0"/>
              </a:rPr>
              <a:t>2. </a:t>
            </a:r>
            <a:r>
              <a:rPr lang="en-US" sz="2800" dirty="0">
                <a:latin typeface="Helvetica" pitchFamily="2" charset="0"/>
              </a:rPr>
              <a:t>playout begins at </a:t>
            </a:r>
            <a:r>
              <a:rPr lang="en-US" sz="2800" dirty="0" err="1">
                <a:latin typeface="Helvetica" pitchFamily="2" charset="0"/>
              </a:rPr>
              <a:t>t</a:t>
            </a:r>
            <a:r>
              <a:rPr lang="en-US" sz="2800" baseline="-25000" dirty="0" err="1">
                <a:latin typeface="Helvetica" pitchFamily="2" charset="0"/>
              </a:rPr>
              <a:t>p</a:t>
            </a:r>
            <a:endParaRPr lang="en-US" sz="2800" baseline="-25000" dirty="0">
              <a:latin typeface="Helvetica" pitchFamily="2" charset="0"/>
            </a:endParaRPr>
          </a:p>
          <a:p>
            <a:pPr marL="282575" indent="-282575">
              <a:defRPr/>
            </a:pPr>
            <a:r>
              <a:rPr lang="en-US" sz="2800" dirty="0">
                <a:solidFill>
                  <a:srgbClr val="CC0000"/>
                </a:solidFill>
                <a:latin typeface="Helvetica" pitchFamily="2" charset="0"/>
              </a:rPr>
              <a:t>3. </a:t>
            </a:r>
            <a:r>
              <a:rPr lang="en-US" sz="2800" dirty="0">
                <a:latin typeface="Helvetica" pitchFamily="2" charset="0"/>
              </a:rPr>
              <a:t>buffer fill level varies over time as fill rate</a:t>
            </a:r>
            <a:r>
              <a:rPr lang="en-US" sz="2800" dirty="0">
                <a:solidFill>
                  <a:srgbClr val="CC0000"/>
                </a:solidFill>
                <a:latin typeface="Helvetica" pitchFamily="2" charset="0"/>
              </a:rPr>
              <a:t> x(t) </a:t>
            </a:r>
            <a:r>
              <a:rPr lang="en-US" sz="2800" dirty="0">
                <a:latin typeface="Helvetica" pitchFamily="2" charset="0"/>
              </a:rPr>
              <a:t>varies (assume playout rate </a:t>
            </a:r>
            <a:r>
              <a:rPr lang="en-US" sz="2800" dirty="0">
                <a:solidFill>
                  <a:srgbClr val="CC0000"/>
                </a:solidFill>
                <a:latin typeface="Helvetica" pitchFamily="2" charset="0"/>
              </a:rPr>
              <a:t>r</a:t>
            </a:r>
            <a:r>
              <a:rPr lang="en-US" sz="2800" dirty="0">
                <a:latin typeface="Helvetica" pitchFamily="2" charset="0"/>
              </a:rPr>
              <a:t> is constant for now)</a:t>
            </a:r>
          </a:p>
        </p:txBody>
      </p:sp>
      <p:sp>
        <p:nvSpPr>
          <p:cNvPr id="45" name="Rectangle 44"/>
          <p:cNvSpPr>
            <a:spLocks noChangeArrowheads="1"/>
          </p:cNvSpPr>
          <p:nvPr/>
        </p:nvSpPr>
        <p:spPr bwMode="auto">
          <a:xfrm>
            <a:off x="7429501" y="2095500"/>
            <a:ext cx="760413" cy="8509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65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9980154" y="6512522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Helvetica" pitchFamily="2" charset="0"/>
              </a:rPr>
              <a:pPr/>
              <a:t>18</a:t>
            </a:fld>
            <a:endParaRPr lang="en-US" sz="1200" dirty="0">
              <a:latin typeface="Helvetica" pitchFamily="2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70AD32D-C812-674C-B4D5-86E444168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Client-side buffering, playout</a:t>
            </a:r>
          </a:p>
        </p:txBody>
      </p:sp>
      <p:grpSp>
        <p:nvGrpSpPr>
          <p:cNvPr id="66" name="Group 542">
            <a:extLst>
              <a:ext uri="{FF2B5EF4-FFF2-40B4-BE49-F238E27FC236}">
                <a16:creationId xmlns:a16="http://schemas.microsoft.com/office/drawing/2014/main" id="{7E21428C-7B33-D948-9C5D-D7AD47108774}"/>
              </a:ext>
            </a:extLst>
          </p:cNvPr>
          <p:cNvGrpSpPr>
            <a:grpSpLocks/>
          </p:cNvGrpSpPr>
          <p:nvPr/>
        </p:nvGrpSpPr>
        <p:grpSpPr bwMode="auto">
          <a:xfrm>
            <a:off x="7199564" y="3728541"/>
            <a:ext cx="1227137" cy="1069975"/>
            <a:chOff x="-44" y="1473"/>
            <a:chExt cx="981" cy="1105"/>
          </a:xfrm>
        </p:grpSpPr>
        <p:pic>
          <p:nvPicPr>
            <p:cNvPr id="67" name="Picture 529" descr="desktop_computer_stylized_medium">
              <a:extLst>
                <a:ext uri="{FF2B5EF4-FFF2-40B4-BE49-F238E27FC236}">
                  <a16:creationId xmlns:a16="http://schemas.microsoft.com/office/drawing/2014/main" id="{96BFB4DD-FCD2-5447-AD7B-9234E1E913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8" name="Freeform 530">
              <a:extLst>
                <a:ext uri="{FF2B5EF4-FFF2-40B4-BE49-F238E27FC236}">
                  <a16:creationId xmlns:a16="http://schemas.microsoft.com/office/drawing/2014/main" id="{7C3C7D49-6811-6142-AE27-26756EE5BC4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967 w 356"/>
                <a:gd name="T3" fmla="*/ 50 h 368"/>
                <a:gd name="T4" fmla="*/ 1147 w 356"/>
                <a:gd name="T5" fmla="*/ 1052 h 368"/>
                <a:gd name="T6" fmla="*/ 253 w 356"/>
                <a:gd name="T7" fmla="*/ 13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sp>
        <p:nvSpPr>
          <p:cNvPr id="71" name="TextBox 49">
            <a:extLst>
              <a:ext uri="{FF2B5EF4-FFF2-40B4-BE49-F238E27FC236}">
                <a16:creationId xmlns:a16="http://schemas.microsoft.com/office/drawing/2014/main" id="{64BFC8B9-15E7-0543-B1AE-A9E79B05E8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9351" y="3079502"/>
            <a:ext cx="165735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400" i="0" dirty="0">
                <a:latin typeface="Arial" charset="0"/>
                <a:cs typeface="Arial" charset="0"/>
              </a:rPr>
              <a:t>Client’s</a:t>
            </a:r>
          </a:p>
          <a:p>
            <a:pPr algn="ctr"/>
            <a:r>
              <a:rPr lang="en-US" sz="1400" i="0" dirty="0">
                <a:latin typeface="Arial" charset="0"/>
                <a:cs typeface="Arial" charset="0"/>
              </a:rPr>
              <a:t>buffer, size </a:t>
            </a:r>
            <a:r>
              <a:rPr lang="en-US" sz="1400" i="0" dirty="0" err="1">
                <a:latin typeface="Arial" charset="0"/>
                <a:cs typeface="Arial" charset="0"/>
              </a:rPr>
              <a:t>B</a:t>
            </a:r>
            <a:r>
              <a:rPr lang="en-US" sz="1400" i="0" baseline="-25000" dirty="0" err="1">
                <a:latin typeface="Arial" charset="0"/>
                <a:cs typeface="Arial" charset="0"/>
              </a:rPr>
              <a:t>max</a:t>
            </a:r>
            <a:r>
              <a:rPr lang="en-US" sz="1400" i="0" dirty="0">
                <a:latin typeface="Arial" charset="0"/>
                <a:cs typeface="Arial" charset="0"/>
              </a:rPr>
              <a:t> </a:t>
            </a:r>
          </a:p>
        </p:txBody>
      </p:sp>
      <p:cxnSp>
        <p:nvCxnSpPr>
          <p:cNvPr id="72" name="Straight Arrow Connector 54">
            <a:extLst>
              <a:ext uri="{FF2B5EF4-FFF2-40B4-BE49-F238E27FC236}">
                <a16:creationId xmlns:a16="http://schemas.microsoft.com/office/drawing/2014/main" id="{124E9667-D17C-564C-A254-8E011A75E736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6683375" y="3333750"/>
            <a:ext cx="280988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3" name="Straight Arrow Connector 51">
            <a:extLst>
              <a:ext uri="{FF2B5EF4-FFF2-40B4-BE49-F238E27FC236}">
                <a16:creationId xmlns:a16="http://schemas.microsoft.com/office/drawing/2014/main" id="{4EA2E205-264F-CB49-A26B-7D24D8CC723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197850" y="3335890"/>
            <a:ext cx="280987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71611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1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8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800"/>
                            </p:stCondLst>
                            <p:childTnLst>
                              <p:par>
                                <p:cTn id="2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3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48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64" grpId="0" animBg="1"/>
      <p:bldP spid="69" grpId="0" animBg="1"/>
      <p:bldP spid="3" grpId="0"/>
      <p:bldP spid="70" grpId="0"/>
      <p:bldP spid="4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940" name="Group 249"/>
          <p:cNvGrpSpPr>
            <a:grpSpLocks/>
          </p:cNvGrpSpPr>
          <p:nvPr/>
        </p:nvGrpSpPr>
        <p:grpSpPr bwMode="auto">
          <a:xfrm>
            <a:off x="2227264" y="2027239"/>
            <a:ext cx="561975" cy="1038225"/>
            <a:chOff x="4140" y="429"/>
            <a:chExt cx="1425" cy="2396"/>
          </a:xfrm>
        </p:grpSpPr>
        <p:sp>
          <p:nvSpPr>
            <p:cNvPr id="39967" name="Freeform 250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6 w 354"/>
                <a:gd name="T1" fmla="*/ 0 h 2742"/>
                <a:gd name="T2" fmla="*/ 145 w 354"/>
                <a:gd name="T3" fmla="*/ 164 h 2742"/>
                <a:gd name="T4" fmla="*/ 142 w 354"/>
                <a:gd name="T5" fmla="*/ 1268 h 2742"/>
                <a:gd name="T6" fmla="*/ 0 w 354"/>
                <a:gd name="T7" fmla="*/ 1325 h 2742"/>
                <a:gd name="T8" fmla="*/ 26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8" name="Rectangle 251"/>
            <p:cNvSpPr>
              <a:spLocks noChangeArrowheads="1"/>
            </p:cNvSpPr>
            <p:nvPr/>
          </p:nvSpPr>
          <p:spPr bwMode="auto">
            <a:xfrm>
              <a:off x="4204" y="429"/>
              <a:ext cx="1047" cy="2286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 charset="0"/>
              </a:endParaRPr>
            </a:p>
          </p:txBody>
        </p:sp>
        <p:sp>
          <p:nvSpPr>
            <p:cNvPr id="39969" name="Freeform 252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3 w 211"/>
                <a:gd name="T1" fmla="*/ 0 h 2537"/>
                <a:gd name="T2" fmla="*/ 87 w 211"/>
                <a:gd name="T3" fmla="*/ 106 h 2537"/>
                <a:gd name="T4" fmla="*/ 3 w 211"/>
                <a:gd name="T5" fmla="*/ 1208 h 2537"/>
                <a:gd name="T6" fmla="*/ 3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39970" name="Freeform 253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2 h 226"/>
                <a:gd name="T4" fmla="*/ 135 w 328"/>
                <a:gd name="T5" fmla="*/ 110 h 226"/>
                <a:gd name="T6" fmla="*/ 0 w 328"/>
                <a:gd name="T7" fmla="*/ 4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11" name="Rectangle 254"/>
            <p:cNvSpPr>
              <a:spLocks noChangeArrowheads="1"/>
            </p:cNvSpPr>
            <p:nvPr/>
          </p:nvSpPr>
          <p:spPr bwMode="auto">
            <a:xfrm>
              <a:off x="4212" y="693"/>
              <a:ext cx="596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 charset="0"/>
              </a:endParaRPr>
            </a:p>
          </p:txBody>
        </p:sp>
        <p:grpSp>
          <p:nvGrpSpPr>
            <p:cNvPr id="39972" name="Group 255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37" name="AutoShape 256"/>
              <p:cNvSpPr>
                <a:spLocks noChangeArrowheads="1"/>
              </p:cNvSpPr>
              <p:nvPr/>
            </p:nvSpPr>
            <p:spPr bwMode="auto">
              <a:xfrm>
                <a:off x="613" y="2567"/>
                <a:ext cx="728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  <a:cs typeface="Arial" charset="0"/>
                </a:endParaRPr>
              </a:p>
            </p:txBody>
          </p:sp>
          <p:sp>
            <p:nvSpPr>
              <p:cNvPr id="38" name="AutoShape 257"/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3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  <a:cs typeface="Arial" charset="0"/>
                </a:endParaRPr>
              </a:p>
            </p:txBody>
          </p:sp>
        </p:grpSp>
        <p:sp>
          <p:nvSpPr>
            <p:cNvPr id="13" name="Rectangle 258"/>
            <p:cNvSpPr>
              <a:spLocks noChangeArrowheads="1"/>
            </p:cNvSpPr>
            <p:nvPr/>
          </p:nvSpPr>
          <p:spPr bwMode="auto">
            <a:xfrm>
              <a:off x="4225" y="1019"/>
              <a:ext cx="596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 charset="0"/>
              </a:endParaRPr>
            </a:p>
          </p:txBody>
        </p:sp>
        <p:grpSp>
          <p:nvGrpSpPr>
            <p:cNvPr id="39974" name="Group 259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35" name="AutoShape 260"/>
              <p:cNvSpPr>
                <a:spLocks noChangeArrowheads="1"/>
              </p:cNvSpPr>
              <p:nvPr/>
            </p:nvSpPr>
            <p:spPr bwMode="auto">
              <a:xfrm>
                <a:off x="615" y="2567"/>
                <a:ext cx="723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  <a:cs typeface="Arial" charset="0"/>
                </a:endParaRPr>
              </a:p>
            </p:txBody>
          </p:sp>
          <p:sp>
            <p:nvSpPr>
              <p:cNvPr id="36" name="AutoShape 261"/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88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  <a:cs typeface="Arial" charset="0"/>
                </a:endParaRPr>
              </a:p>
            </p:txBody>
          </p:sp>
        </p:grpSp>
        <p:sp>
          <p:nvSpPr>
            <p:cNvPr id="15" name="Rectangle 262"/>
            <p:cNvSpPr>
              <a:spLocks noChangeArrowheads="1"/>
            </p:cNvSpPr>
            <p:nvPr/>
          </p:nvSpPr>
          <p:spPr bwMode="auto">
            <a:xfrm>
              <a:off x="4216" y="1360"/>
              <a:ext cx="596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 charset="0"/>
              </a:endParaRPr>
            </a:p>
          </p:txBody>
        </p:sp>
        <p:sp>
          <p:nvSpPr>
            <p:cNvPr id="16" name="Rectangle 263"/>
            <p:cNvSpPr>
              <a:spLocks noChangeArrowheads="1"/>
            </p:cNvSpPr>
            <p:nvPr/>
          </p:nvSpPr>
          <p:spPr bwMode="auto">
            <a:xfrm>
              <a:off x="4229" y="1656"/>
              <a:ext cx="596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 charset="0"/>
              </a:endParaRPr>
            </a:p>
          </p:txBody>
        </p:sp>
        <p:grpSp>
          <p:nvGrpSpPr>
            <p:cNvPr id="39977" name="Group 264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33" name="AutoShape 265"/>
              <p:cNvSpPr>
                <a:spLocks noChangeArrowheads="1"/>
              </p:cNvSpPr>
              <p:nvPr/>
            </p:nvSpPr>
            <p:spPr bwMode="auto">
              <a:xfrm>
                <a:off x="615" y="2568"/>
                <a:ext cx="717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  <a:cs typeface="Arial" charset="0"/>
                </a:endParaRPr>
              </a:p>
            </p:txBody>
          </p:sp>
          <p:sp>
            <p:nvSpPr>
              <p:cNvPr id="34" name="AutoShape 266"/>
              <p:cNvSpPr>
                <a:spLocks noChangeArrowheads="1"/>
              </p:cNvSpPr>
              <p:nvPr/>
            </p:nvSpPr>
            <p:spPr bwMode="auto">
              <a:xfrm>
                <a:off x="630" y="2581"/>
                <a:ext cx="682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  <a:cs typeface="Arial" charset="0"/>
                </a:endParaRPr>
              </a:p>
            </p:txBody>
          </p:sp>
        </p:grpSp>
        <p:sp>
          <p:nvSpPr>
            <p:cNvPr id="39978" name="Freeform 267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1 h 226"/>
                <a:gd name="T4" fmla="*/ 135 w 328"/>
                <a:gd name="T5" fmla="*/ 108 h 226"/>
                <a:gd name="T6" fmla="*/ 0 w 328"/>
                <a:gd name="T7" fmla="*/ 4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grpSp>
          <p:nvGrpSpPr>
            <p:cNvPr id="39979" name="Group 268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31" name="AutoShape 269"/>
              <p:cNvSpPr>
                <a:spLocks noChangeArrowheads="1"/>
              </p:cNvSpPr>
              <p:nvPr/>
            </p:nvSpPr>
            <p:spPr bwMode="auto">
              <a:xfrm>
                <a:off x="615" y="2568"/>
                <a:ext cx="722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  <a:cs typeface="Arial" charset="0"/>
                </a:endParaRPr>
              </a:p>
            </p:txBody>
          </p:sp>
          <p:sp>
            <p:nvSpPr>
              <p:cNvPr id="32" name="AutoShape 270"/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87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  <a:cs typeface="Arial" charset="0"/>
                </a:endParaRPr>
              </a:p>
            </p:txBody>
          </p:sp>
        </p:grpSp>
        <p:sp>
          <p:nvSpPr>
            <p:cNvPr id="20" name="Rectangle 271"/>
            <p:cNvSpPr>
              <a:spLocks noChangeArrowheads="1"/>
            </p:cNvSpPr>
            <p:nvPr/>
          </p:nvSpPr>
          <p:spPr bwMode="auto">
            <a:xfrm>
              <a:off x="5251" y="433"/>
              <a:ext cx="68" cy="2286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 charset="0"/>
              </a:endParaRPr>
            </a:p>
          </p:txBody>
        </p:sp>
        <p:sp>
          <p:nvSpPr>
            <p:cNvPr id="39981" name="Freeform 272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20 w 296"/>
                <a:gd name="T3" fmla="*/ 69 h 256"/>
                <a:gd name="T4" fmla="*/ 122 w 296"/>
                <a:gd name="T5" fmla="*/ 122 h 256"/>
                <a:gd name="T6" fmla="*/ 0 w 296"/>
                <a:gd name="T7" fmla="*/ 4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39982" name="Freeform 273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26 w 304"/>
                <a:gd name="T3" fmla="*/ 79 h 288"/>
                <a:gd name="T4" fmla="*/ 118 w 304"/>
                <a:gd name="T5" fmla="*/ 139 h 288"/>
                <a:gd name="T6" fmla="*/ 3 w 304"/>
                <a:gd name="T7" fmla="*/ 6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3" name="Oval 274"/>
            <p:cNvSpPr>
              <a:spLocks noChangeArrowheads="1"/>
            </p:cNvSpPr>
            <p:nvPr/>
          </p:nvSpPr>
          <p:spPr bwMode="auto">
            <a:xfrm>
              <a:off x="5517" y="2613"/>
              <a:ext cx="48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 charset="0"/>
              </a:endParaRPr>
            </a:p>
          </p:txBody>
        </p:sp>
        <p:sp>
          <p:nvSpPr>
            <p:cNvPr id="39984" name="Freeform 275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51 h 240"/>
                <a:gd name="T2" fmla="*/ 2 w 306"/>
                <a:gd name="T3" fmla="*/ 116 h 240"/>
                <a:gd name="T4" fmla="*/ 126 w 306"/>
                <a:gd name="T5" fmla="*/ 53 h 240"/>
                <a:gd name="T6" fmla="*/ 123 w 306"/>
                <a:gd name="T7" fmla="*/ 0 h 240"/>
                <a:gd name="T8" fmla="*/ 0 w 306"/>
                <a:gd name="T9" fmla="*/ 5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5" name="AutoShape 276"/>
            <p:cNvSpPr>
              <a:spLocks noChangeArrowheads="1"/>
            </p:cNvSpPr>
            <p:nvPr/>
          </p:nvSpPr>
          <p:spPr bwMode="auto">
            <a:xfrm>
              <a:off x="4140" y="2678"/>
              <a:ext cx="1200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 charset="0"/>
              </a:endParaRPr>
            </a:p>
          </p:txBody>
        </p:sp>
        <p:sp>
          <p:nvSpPr>
            <p:cNvPr id="26" name="AutoShape 277"/>
            <p:cNvSpPr>
              <a:spLocks noChangeArrowheads="1"/>
            </p:cNvSpPr>
            <p:nvPr/>
          </p:nvSpPr>
          <p:spPr bwMode="auto">
            <a:xfrm>
              <a:off x="4204" y="2711"/>
              <a:ext cx="1071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 charset="0"/>
              </a:endParaRPr>
            </a:p>
          </p:txBody>
        </p:sp>
        <p:sp>
          <p:nvSpPr>
            <p:cNvPr id="27" name="Oval 278"/>
            <p:cNvSpPr>
              <a:spLocks noChangeArrowheads="1"/>
            </p:cNvSpPr>
            <p:nvPr/>
          </p:nvSpPr>
          <p:spPr bwMode="auto">
            <a:xfrm>
              <a:off x="4305" y="2382"/>
              <a:ext cx="161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 charset="0"/>
              </a:endParaRPr>
            </a:p>
          </p:txBody>
        </p:sp>
        <p:sp>
          <p:nvSpPr>
            <p:cNvPr id="28" name="Oval 279"/>
            <p:cNvSpPr>
              <a:spLocks noChangeArrowheads="1"/>
            </p:cNvSpPr>
            <p:nvPr/>
          </p:nvSpPr>
          <p:spPr bwMode="auto">
            <a:xfrm>
              <a:off x="4486" y="2385"/>
              <a:ext cx="161" cy="13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dirty="0">
                <a:solidFill>
                  <a:srgbClr val="FF0000"/>
                </a:solidFill>
                <a:latin typeface="Helvetica" pitchFamily="2" charset="0"/>
                <a:cs typeface="Arial" charset="0"/>
              </a:endParaRPr>
            </a:p>
          </p:txBody>
        </p:sp>
        <p:sp>
          <p:nvSpPr>
            <p:cNvPr id="29" name="Oval 280"/>
            <p:cNvSpPr>
              <a:spLocks noChangeArrowheads="1"/>
            </p:cNvSpPr>
            <p:nvPr/>
          </p:nvSpPr>
          <p:spPr bwMode="auto">
            <a:xfrm>
              <a:off x="4663" y="2382"/>
              <a:ext cx="157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 charset="0"/>
              </a:endParaRPr>
            </a:p>
          </p:txBody>
        </p:sp>
        <p:sp>
          <p:nvSpPr>
            <p:cNvPr id="30" name="Rectangle 281"/>
            <p:cNvSpPr>
              <a:spLocks noChangeArrowheads="1"/>
            </p:cNvSpPr>
            <p:nvPr/>
          </p:nvSpPr>
          <p:spPr bwMode="auto">
            <a:xfrm>
              <a:off x="5062" y="1836"/>
              <a:ext cx="85" cy="758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 charset="0"/>
              </a:endParaRPr>
            </a:p>
          </p:txBody>
        </p:sp>
      </p:grpSp>
      <p:sp>
        <p:nvSpPr>
          <p:cNvPr id="39941" name="Freeform 1287"/>
          <p:cNvSpPr>
            <a:spLocks/>
          </p:cNvSpPr>
          <p:nvPr/>
        </p:nvSpPr>
        <p:spPr bwMode="auto">
          <a:xfrm>
            <a:off x="3208339" y="1958976"/>
            <a:ext cx="2320925" cy="1228725"/>
          </a:xfrm>
          <a:custGeom>
            <a:avLst/>
            <a:gdLst>
              <a:gd name="T0" fmla="*/ 2147483647 w 1036"/>
              <a:gd name="T1" fmla="*/ 2147483647 h 675"/>
              <a:gd name="T2" fmla="*/ 2147483647 w 1036"/>
              <a:gd name="T3" fmla="*/ 2147483647 h 675"/>
              <a:gd name="T4" fmla="*/ 2147483647 w 1036"/>
              <a:gd name="T5" fmla="*/ 2147483647 h 675"/>
              <a:gd name="T6" fmla="*/ 2147483647 w 1036"/>
              <a:gd name="T7" fmla="*/ 2147483647 h 675"/>
              <a:gd name="T8" fmla="*/ 2147483647 w 1036"/>
              <a:gd name="T9" fmla="*/ 2147483647 h 675"/>
              <a:gd name="T10" fmla="*/ 2147483647 w 1036"/>
              <a:gd name="T11" fmla="*/ 2147483647 h 675"/>
              <a:gd name="T12" fmla="*/ 2147483647 w 1036"/>
              <a:gd name="T13" fmla="*/ 2147483647 h 675"/>
              <a:gd name="T14" fmla="*/ 2147483647 w 1036"/>
              <a:gd name="T15" fmla="*/ 2147483647 h 675"/>
              <a:gd name="T16" fmla="*/ 2147483647 w 1036"/>
              <a:gd name="T17" fmla="*/ 2147483647 h 675"/>
              <a:gd name="T18" fmla="*/ 2147483647 w 1036"/>
              <a:gd name="T19" fmla="*/ 2147483647 h 675"/>
              <a:gd name="T20" fmla="*/ 2147483647 w 1036"/>
              <a:gd name="T21" fmla="*/ 2147483647 h 675"/>
              <a:gd name="T22" fmla="*/ 2147483647 w 1036"/>
              <a:gd name="T23" fmla="*/ 2147483647 h 675"/>
              <a:gd name="T24" fmla="*/ 2147483647 w 1036"/>
              <a:gd name="T25" fmla="*/ 2147483647 h 675"/>
              <a:gd name="T26" fmla="*/ 2147483647 w 1036"/>
              <a:gd name="T27" fmla="*/ 2147483647 h 675"/>
              <a:gd name="T28" fmla="*/ 2147483647 w 1036"/>
              <a:gd name="T29" fmla="*/ 2147483647 h 675"/>
              <a:gd name="T30" fmla="*/ 2147483647 w 1036"/>
              <a:gd name="T31" fmla="*/ 2147483647 h 675"/>
              <a:gd name="T32" fmla="*/ 2147483647 w 1036"/>
              <a:gd name="T33" fmla="*/ 2147483647 h 675"/>
              <a:gd name="T34" fmla="*/ 2147483647 w 1036"/>
              <a:gd name="T35" fmla="*/ 2147483647 h 675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1036" h="675">
                <a:moveTo>
                  <a:pt x="648" y="11"/>
                </a:moveTo>
                <a:cubicBezTo>
                  <a:pt x="584" y="19"/>
                  <a:pt x="464" y="33"/>
                  <a:pt x="390" y="53"/>
                </a:cubicBezTo>
                <a:cubicBezTo>
                  <a:pt x="316" y="73"/>
                  <a:pt x="246" y="100"/>
                  <a:pt x="206" y="129"/>
                </a:cubicBezTo>
                <a:cubicBezTo>
                  <a:pt x="166" y="158"/>
                  <a:pt x="183" y="201"/>
                  <a:pt x="152" y="229"/>
                </a:cubicBezTo>
                <a:cubicBezTo>
                  <a:pt x="121" y="257"/>
                  <a:pt x="44" y="259"/>
                  <a:pt x="22" y="297"/>
                </a:cubicBezTo>
                <a:cubicBezTo>
                  <a:pt x="0" y="335"/>
                  <a:pt x="0" y="427"/>
                  <a:pt x="18" y="459"/>
                </a:cubicBezTo>
                <a:cubicBezTo>
                  <a:pt x="36" y="491"/>
                  <a:pt x="59" y="484"/>
                  <a:pt x="132" y="489"/>
                </a:cubicBezTo>
                <a:cubicBezTo>
                  <a:pt x="205" y="494"/>
                  <a:pt x="380" y="478"/>
                  <a:pt x="458" y="489"/>
                </a:cubicBezTo>
                <a:cubicBezTo>
                  <a:pt x="536" y="500"/>
                  <a:pt x="549" y="527"/>
                  <a:pt x="598" y="555"/>
                </a:cubicBezTo>
                <a:cubicBezTo>
                  <a:pt x="647" y="583"/>
                  <a:pt x="707" y="639"/>
                  <a:pt x="752" y="657"/>
                </a:cubicBezTo>
                <a:cubicBezTo>
                  <a:pt x="797" y="675"/>
                  <a:pt x="837" y="670"/>
                  <a:pt x="870" y="661"/>
                </a:cubicBezTo>
                <a:cubicBezTo>
                  <a:pt x="903" y="652"/>
                  <a:pt x="932" y="639"/>
                  <a:pt x="952" y="603"/>
                </a:cubicBezTo>
                <a:cubicBezTo>
                  <a:pt x="972" y="567"/>
                  <a:pt x="981" y="497"/>
                  <a:pt x="992" y="445"/>
                </a:cubicBezTo>
                <a:cubicBezTo>
                  <a:pt x="1003" y="393"/>
                  <a:pt x="1013" y="347"/>
                  <a:pt x="1018" y="291"/>
                </a:cubicBezTo>
                <a:cubicBezTo>
                  <a:pt x="1023" y="235"/>
                  <a:pt x="1036" y="153"/>
                  <a:pt x="1022" y="107"/>
                </a:cubicBezTo>
                <a:cubicBezTo>
                  <a:pt x="1008" y="61"/>
                  <a:pt x="975" y="34"/>
                  <a:pt x="934" y="17"/>
                </a:cubicBezTo>
                <a:cubicBezTo>
                  <a:pt x="893" y="0"/>
                  <a:pt x="824" y="4"/>
                  <a:pt x="776" y="3"/>
                </a:cubicBezTo>
                <a:cubicBezTo>
                  <a:pt x="728" y="2"/>
                  <a:pt x="712" y="3"/>
                  <a:pt x="648" y="11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39943" name="Rectangle 43"/>
          <p:cNvSpPr>
            <a:spLocks noChangeArrowheads="1"/>
          </p:cNvSpPr>
          <p:nvPr/>
        </p:nvSpPr>
        <p:spPr bwMode="auto">
          <a:xfrm>
            <a:off x="6686551" y="2082800"/>
            <a:ext cx="1603375" cy="86995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 dirty="0">
              <a:latin typeface="Helvetica" pitchFamily="2" charset="0"/>
            </a:endParaRPr>
          </a:p>
        </p:txBody>
      </p:sp>
      <p:cxnSp>
        <p:nvCxnSpPr>
          <p:cNvPr id="39944" name="Straight Connector 45"/>
          <p:cNvCxnSpPr>
            <a:cxnSpLocks noChangeShapeType="1"/>
          </p:cNvCxnSpPr>
          <p:nvPr/>
        </p:nvCxnSpPr>
        <p:spPr bwMode="auto">
          <a:xfrm>
            <a:off x="2849564" y="2524125"/>
            <a:ext cx="1241425" cy="0"/>
          </a:xfrm>
          <a:prstGeom prst="line">
            <a:avLst/>
          </a:prstGeom>
          <a:noFill/>
          <a:ln w="317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945" name="Straight Connector 46"/>
          <p:cNvCxnSpPr>
            <a:cxnSpLocks noChangeShapeType="1"/>
          </p:cNvCxnSpPr>
          <p:nvPr/>
        </p:nvCxnSpPr>
        <p:spPr bwMode="auto">
          <a:xfrm>
            <a:off x="5403850" y="2538413"/>
            <a:ext cx="1531938" cy="0"/>
          </a:xfrm>
          <a:prstGeom prst="line">
            <a:avLst/>
          </a:prstGeom>
          <a:noFill/>
          <a:ln w="317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946" name="TextBox 47"/>
          <p:cNvSpPr txBox="1">
            <a:spLocks noChangeArrowheads="1"/>
          </p:cNvSpPr>
          <p:nvPr/>
        </p:nvSpPr>
        <p:spPr bwMode="auto">
          <a:xfrm>
            <a:off x="5486400" y="1889126"/>
            <a:ext cx="132873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i="0" dirty="0">
                <a:solidFill>
                  <a:srgbClr val="000000"/>
                </a:solidFill>
                <a:latin typeface="Helvetica" pitchFamily="2" charset="0"/>
                <a:cs typeface="Arial" charset="0"/>
              </a:rPr>
              <a:t>variable fill </a:t>
            </a:r>
          </a:p>
          <a:p>
            <a:r>
              <a:rPr lang="en-US" sz="1800" i="0" dirty="0">
                <a:solidFill>
                  <a:srgbClr val="000000"/>
                </a:solidFill>
                <a:latin typeface="Helvetica" pitchFamily="2" charset="0"/>
                <a:cs typeface="Arial" charset="0"/>
              </a:rPr>
              <a:t>rate, </a:t>
            </a:r>
            <a:r>
              <a:rPr lang="en-US" sz="1800" i="0" dirty="0">
                <a:solidFill>
                  <a:srgbClr val="CC0000"/>
                </a:solidFill>
                <a:latin typeface="Helvetica" pitchFamily="2" charset="0"/>
                <a:cs typeface="Arial" charset="0"/>
              </a:rPr>
              <a:t>x(t)</a:t>
            </a:r>
          </a:p>
        </p:txBody>
      </p:sp>
      <p:grpSp>
        <p:nvGrpSpPr>
          <p:cNvPr id="39" name="Group 38"/>
          <p:cNvGrpSpPr>
            <a:grpSpLocks/>
          </p:cNvGrpSpPr>
          <p:nvPr/>
        </p:nvGrpSpPr>
        <p:grpSpPr bwMode="auto">
          <a:xfrm>
            <a:off x="8197850" y="1882776"/>
            <a:ext cx="1614488" cy="658813"/>
            <a:chOff x="6673448" y="1882401"/>
            <a:chExt cx="1614619" cy="659064"/>
          </a:xfrm>
        </p:grpSpPr>
        <p:cxnSp>
          <p:nvCxnSpPr>
            <p:cNvPr id="39963" name="Straight Connector 55"/>
            <p:cNvCxnSpPr>
              <a:cxnSpLocks noChangeShapeType="1"/>
            </p:cNvCxnSpPr>
            <p:nvPr/>
          </p:nvCxnSpPr>
          <p:spPr bwMode="auto">
            <a:xfrm>
              <a:off x="6673448" y="2541465"/>
              <a:ext cx="652985" cy="0"/>
            </a:xfrm>
            <a:prstGeom prst="line">
              <a:avLst/>
            </a:prstGeom>
            <a:noFill/>
            <a:ln w="31750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9964" name="TextBox 57"/>
            <p:cNvSpPr txBox="1">
              <a:spLocks noChangeArrowheads="1"/>
            </p:cNvSpPr>
            <p:nvPr/>
          </p:nvSpPr>
          <p:spPr bwMode="auto">
            <a:xfrm>
              <a:off x="6833034" y="1882401"/>
              <a:ext cx="1455033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800" i="0" dirty="0">
                  <a:solidFill>
                    <a:srgbClr val="000000"/>
                  </a:solidFill>
                  <a:latin typeface="Helvetica" pitchFamily="2" charset="0"/>
                  <a:cs typeface="Arial" charset="0"/>
                </a:rPr>
                <a:t>playout rate,</a:t>
              </a:r>
            </a:p>
            <a:p>
              <a:r>
                <a:rPr lang="en-US" sz="1800" i="0" dirty="0">
                  <a:solidFill>
                    <a:srgbClr val="000000"/>
                  </a:solidFill>
                  <a:latin typeface="Helvetica" pitchFamily="2" charset="0"/>
                  <a:cs typeface="Arial" charset="0"/>
                </a:rPr>
                <a:t>e.g., CBR </a:t>
              </a:r>
              <a:r>
                <a:rPr lang="en-US" sz="1800" dirty="0">
                  <a:solidFill>
                    <a:srgbClr val="CC0000"/>
                  </a:solidFill>
                  <a:latin typeface="Helvetica" pitchFamily="2" charset="0"/>
                  <a:cs typeface="Arial" charset="0"/>
                </a:rPr>
                <a:t>r</a:t>
              </a:r>
            </a:p>
          </p:txBody>
        </p:sp>
      </p:grpSp>
      <p:sp>
        <p:nvSpPr>
          <p:cNvPr id="59" name="Rectangle 58"/>
          <p:cNvSpPr>
            <a:spLocks noChangeArrowheads="1"/>
          </p:cNvSpPr>
          <p:nvPr/>
        </p:nvSpPr>
        <p:spPr bwMode="auto">
          <a:xfrm>
            <a:off x="7467601" y="2095500"/>
            <a:ext cx="815975" cy="84455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endParaRPr>
              <a:latin typeface="Helvetica" pitchFamily="2" charset="0"/>
            </a:endParaRPr>
          </a:p>
        </p:txBody>
      </p:sp>
      <p:sp>
        <p:nvSpPr>
          <p:cNvPr id="39952" name="TextBox 59"/>
          <p:cNvSpPr txBox="1">
            <a:spLocks noChangeArrowheads="1"/>
          </p:cNvSpPr>
          <p:nvPr/>
        </p:nvSpPr>
        <p:spPr bwMode="auto">
          <a:xfrm>
            <a:off x="7188200" y="1409701"/>
            <a:ext cx="14287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400" i="0" dirty="0">
                <a:latin typeface="Helvetica" pitchFamily="2" charset="0"/>
                <a:cs typeface="Arial" charset="0"/>
              </a:rPr>
              <a:t>buffer fill level, </a:t>
            </a:r>
            <a:r>
              <a:rPr lang="en-US" sz="1400" dirty="0">
                <a:solidFill>
                  <a:srgbClr val="CC0000"/>
                </a:solidFill>
                <a:latin typeface="Helvetica" pitchFamily="2" charset="0"/>
                <a:cs typeface="Arial" charset="0"/>
              </a:rPr>
              <a:t>B(t)</a:t>
            </a:r>
          </a:p>
        </p:txBody>
      </p:sp>
      <p:cxnSp>
        <p:nvCxnSpPr>
          <p:cNvPr id="39953" name="Straight Arrow Connector 60"/>
          <p:cNvCxnSpPr>
            <a:cxnSpLocks noChangeShapeType="1"/>
          </p:cNvCxnSpPr>
          <p:nvPr/>
        </p:nvCxnSpPr>
        <p:spPr bwMode="auto">
          <a:xfrm flipH="1">
            <a:off x="7502526" y="1781175"/>
            <a:ext cx="168275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954" name="Straight Arrow Connector 62"/>
          <p:cNvCxnSpPr>
            <a:cxnSpLocks noChangeShapeType="1"/>
          </p:cNvCxnSpPr>
          <p:nvPr/>
        </p:nvCxnSpPr>
        <p:spPr bwMode="auto">
          <a:xfrm rot="10800000" flipH="1">
            <a:off x="8113714" y="1774825"/>
            <a:ext cx="168275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955" name="TextBox 64"/>
          <p:cNvSpPr txBox="1">
            <a:spLocks noChangeArrowheads="1"/>
          </p:cNvSpPr>
          <p:nvPr/>
        </p:nvSpPr>
        <p:spPr bwMode="auto">
          <a:xfrm>
            <a:off x="1758950" y="3043238"/>
            <a:ext cx="14986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i="0" dirty="0">
                <a:solidFill>
                  <a:srgbClr val="000000"/>
                </a:solidFill>
                <a:latin typeface="Helvetica" pitchFamily="2" charset="0"/>
                <a:cs typeface="Arial" charset="0"/>
              </a:rPr>
              <a:t>video server</a:t>
            </a:r>
            <a:endParaRPr lang="en-US" sz="1800" dirty="0">
              <a:solidFill>
                <a:srgbClr val="CC0000"/>
              </a:solidFill>
              <a:latin typeface="Helvetica" pitchFamily="2" charset="0"/>
              <a:cs typeface="Arial" charset="0"/>
            </a:endParaRPr>
          </a:p>
        </p:txBody>
      </p:sp>
      <p:sp>
        <p:nvSpPr>
          <p:cNvPr id="64" name="Rectangle 63"/>
          <p:cNvSpPr>
            <a:spLocks noChangeArrowheads="1"/>
          </p:cNvSpPr>
          <p:nvPr/>
        </p:nvSpPr>
        <p:spPr bwMode="auto">
          <a:xfrm>
            <a:off x="7446963" y="2095500"/>
            <a:ext cx="423862" cy="8461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69" name="Rectangle 68"/>
          <p:cNvSpPr>
            <a:spLocks noChangeArrowheads="1"/>
          </p:cNvSpPr>
          <p:nvPr/>
        </p:nvSpPr>
        <p:spPr bwMode="auto">
          <a:xfrm>
            <a:off x="7453313" y="2100263"/>
            <a:ext cx="425450" cy="84455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65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9980154" y="6512522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Helvetica" pitchFamily="2" charset="0"/>
              </a:rPr>
              <a:pPr/>
              <a:t>19</a:t>
            </a:fld>
            <a:endParaRPr lang="en-US" sz="1200" dirty="0">
              <a:latin typeface="Helvetica" pitchFamily="2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70AD32D-C812-674C-B4D5-86E444168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Client-side buffering, playout</a:t>
            </a:r>
          </a:p>
        </p:txBody>
      </p:sp>
      <p:sp>
        <p:nvSpPr>
          <p:cNvPr id="62" name="Content Placeholder 44">
            <a:extLst>
              <a:ext uri="{FF2B5EF4-FFF2-40B4-BE49-F238E27FC236}">
                <a16:creationId xmlns:a16="http://schemas.microsoft.com/office/drawing/2014/main" id="{A75B64DA-D455-5E4E-B260-D2C7F09AF0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9891" y="3644901"/>
            <a:ext cx="10111509" cy="3033713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i="1" dirty="0">
                <a:solidFill>
                  <a:srgbClr val="CC0000"/>
                </a:solidFill>
              </a:rPr>
              <a:t>playout buffering: average fill rate (x), playout rate (r):</a:t>
            </a:r>
          </a:p>
          <a:p>
            <a:pPr>
              <a:defRPr/>
            </a:pPr>
            <a:r>
              <a:rPr lang="en-US" sz="2400" dirty="0">
                <a:solidFill>
                  <a:srgbClr val="000099"/>
                </a:solidFill>
              </a:rPr>
              <a:t>x &lt; r: </a:t>
            </a:r>
            <a:r>
              <a:rPr lang="en-US" sz="2400" dirty="0"/>
              <a:t>buffer eventually empties for a sufficiently long video. Stall and rebuffering </a:t>
            </a:r>
          </a:p>
          <a:p>
            <a:pPr>
              <a:defRPr/>
            </a:pPr>
            <a:r>
              <a:rPr lang="en-US" sz="2400" dirty="0">
                <a:solidFill>
                  <a:srgbClr val="000099"/>
                </a:solidFill>
              </a:rPr>
              <a:t>x &gt; r: </a:t>
            </a:r>
            <a:r>
              <a:rPr lang="en-US" sz="2400" dirty="0"/>
              <a:t>buffer will not empty, provided the initial playout delay is large enough to absorb variability in x(t)</a:t>
            </a:r>
          </a:p>
          <a:p>
            <a:pPr lvl="1">
              <a:defRPr/>
            </a:pPr>
            <a:r>
              <a:rPr lang="en-US" i="1" dirty="0">
                <a:solidFill>
                  <a:srgbClr val="CC0000"/>
                </a:solidFill>
              </a:rPr>
              <a:t>initial playout delay tradeoff: </a:t>
            </a:r>
            <a:r>
              <a:rPr lang="en-US" dirty="0"/>
              <a:t>buffer starvation less likely with larger delay, but also incur a larger delay until the user begins watching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63" name="TextBox 49">
            <a:extLst>
              <a:ext uri="{FF2B5EF4-FFF2-40B4-BE49-F238E27FC236}">
                <a16:creationId xmlns:a16="http://schemas.microsoft.com/office/drawing/2014/main" id="{0F29E443-4EE5-824D-9060-81FF24D969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9351" y="3079502"/>
            <a:ext cx="165735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400" i="0" dirty="0">
                <a:latin typeface="Arial" charset="0"/>
                <a:cs typeface="Arial" charset="0"/>
              </a:rPr>
              <a:t>Client’s</a:t>
            </a:r>
          </a:p>
          <a:p>
            <a:pPr algn="ctr"/>
            <a:r>
              <a:rPr lang="en-US" sz="1400" i="0" dirty="0">
                <a:latin typeface="Arial" charset="0"/>
                <a:cs typeface="Arial" charset="0"/>
              </a:rPr>
              <a:t>buffer, size </a:t>
            </a:r>
            <a:r>
              <a:rPr lang="en-US" sz="1400" i="0" dirty="0" err="1">
                <a:latin typeface="Arial" charset="0"/>
                <a:cs typeface="Arial" charset="0"/>
              </a:rPr>
              <a:t>B</a:t>
            </a:r>
            <a:r>
              <a:rPr lang="en-US" sz="1400" i="0" baseline="-25000" dirty="0" err="1">
                <a:latin typeface="Arial" charset="0"/>
                <a:cs typeface="Arial" charset="0"/>
              </a:rPr>
              <a:t>max</a:t>
            </a:r>
            <a:r>
              <a:rPr lang="en-US" sz="1400" i="0" dirty="0">
                <a:latin typeface="Arial" charset="0"/>
                <a:cs typeface="Arial" charset="0"/>
              </a:rPr>
              <a:t> </a:t>
            </a:r>
          </a:p>
        </p:txBody>
      </p:sp>
      <p:cxnSp>
        <p:nvCxnSpPr>
          <p:cNvPr id="71" name="Straight Arrow Connector 54">
            <a:extLst>
              <a:ext uri="{FF2B5EF4-FFF2-40B4-BE49-F238E27FC236}">
                <a16:creationId xmlns:a16="http://schemas.microsoft.com/office/drawing/2014/main" id="{CED4D72D-D680-4447-988F-92FAA768E1A0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6683375" y="3333750"/>
            <a:ext cx="280988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2" name="Straight Arrow Connector 51">
            <a:extLst>
              <a:ext uri="{FF2B5EF4-FFF2-40B4-BE49-F238E27FC236}">
                <a16:creationId xmlns:a16="http://schemas.microsoft.com/office/drawing/2014/main" id="{6D3F60D1-5ECF-3049-8413-865E8D8CFC9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197850" y="3335890"/>
            <a:ext cx="280987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3" name="Straight Connector 52">
            <a:extLst>
              <a:ext uri="{FF2B5EF4-FFF2-40B4-BE49-F238E27FC236}">
                <a16:creationId xmlns:a16="http://schemas.microsoft.com/office/drawing/2014/main" id="{DE2878F4-C6C4-C841-9D81-A67C9CC7F55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383146" y="4226647"/>
            <a:ext cx="207963" cy="0"/>
          </a:xfrm>
          <a:prstGeom prst="line">
            <a:avLst/>
          </a:prstGeom>
          <a:noFill/>
          <a:ln w="22225">
            <a:solidFill>
              <a:srgbClr val="000099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4" name="Straight Connector 66">
            <a:extLst>
              <a:ext uri="{FF2B5EF4-FFF2-40B4-BE49-F238E27FC236}">
                <a16:creationId xmlns:a16="http://schemas.microsoft.com/office/drawing/2014/main" id="{145093F9-6B46-184F-A2E7-537138D4EDD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383147" y="5017222"/>
            <a:ext cx="207962" cy="0"/>
          </a:xfrm>
          <a:prstGeom prst="line">
            <a:avLst/>
          </a:prstGeom>
          <a:noFill/>
          <a:ln w="22225">
            <a:solidFill>
              <a:srgbClr val="000099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5" name="Straight Connector 68">
            <a:extLst>
              <a:ext uri="{FF2B5EF4-FFF2-40B4-BE49-F238E27FC236}">
                <a16:creationId xmlns:a16="http://schemas.microsoft.com/office/drawing/2014/main" id="{88644CDB-3786-DC4B-A6E1-00D719B00FE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676232" y="3714028"/>
            <a:ext cx="147637" cy="1588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714392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B199B-EACE-764F-9388-AAA26C3ED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representation of audio and video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F193BE-EBCF-E749-A566-3BD3F44389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4317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940" name="Group 249"/>
          <p:cNvGrpSpPr>
            <a:grpSpLocks/>
          </p:cNvGrpSpPr>
          <p:nvPr/>
        </p:nvGrpSpPr>
        <p:grpSpPr bwMode="auto">
          <a:xfrm>
            <a:off x="2227264" y="2027239"/>
            <a:ext cx="561975" cy="1038225"/>
            <a:chOff x="4140" y="429"/>
            <a:chExt cx="1425" cy="2396"/>
          </a:xfrm>
        </p:grpSpPr>
        <p:sp>
          <p:nvSpPr>
            <p:cNvPr id="39967" name="Freeform 250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6 w 354"/>
                <a:gd name="T1" fmla="*/ 0 h 2742"/>
                <a:gd name="T2" fmla="*/ 145 w 354"/>
                <a:gd name="T3" fmla="*/ 164 h 2742"/>
                <a:gd name="T4" fmla="*/ 142 w 354"/>
                <a:gd name="T5" fmla="*/ 1268 h 2742"/>
                <a:gd name="T6" fmla="*/ 0 w 354"/>
                <a:gd name="T7" fmla="*/ 1325 h 2742"/>
                <a:gd name="T8" fmla="*/ 26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8" name="Rectangle 251"/>
            <p:cNvSpPr>
              <a:spLocks noChangeArrowheads="1"/>
            </p:cNvSpPr>
            <p:nvPr/>
          </p:nvSpPr>
          <p:spPr bwMode="auto">
            <a:xfrm>
              <a:off x="4204" y="429"/>
              <a:ext cx="1047" cy="2286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 charset="0"/>
              </a:endParaRPr>
            </a:p>
          </p:txBody>
        </p:sp>
        <p:sp>
          <p:nvSpPr>
            <p:cNvPr id="39969" name="Freeform 252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3 w 211"/>
                <a:gd name="T1" fmla="*/ 0 h 2537"/>
                <a:gd name="T2" fmla="*/ 87 w 211"/>
                <a:gd name="T3" fmla="*/ 106 h 2537"/>
                <a:gd name="T4" fmla="*/ 3 w 211"/>
                <a:gd name="T5" fmla="*/ 1208 h 2537"/>
                <a:gd name="T6" fmla="*/ 3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39970" name="Freeform 253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2 h 226"/>
                <a:gd name="T4" fmla="*/ 135 w 328"/>
                <a:gd name="T5" fmla="*/ 110 h 226"/>
                <a:gd name="T6" fmla="*/ 0 w 328"/>
                <a:gd name="T7" fmla="*/ 4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11" name="Rectangle 254"/>
            <p:cNvSpPr>
              <a:spLocks noChangeArrowheads="1"/>
            </p:cNvSpPr>
            <p:nvPr/>
          </p:nvSpPr>
          <p:spPr bwMode="auto">
            <a:xfrm>
              <a:off x="4212" y="693"/>
              <a:ext cx="596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 charset="0"/>
              </a:endParaRPr>
            </a:p>
          </p:txBody>
        </p:sp>
        <p:grpSp>
          <p:nvGrpSpPr>
            <p:cNvPr id="39972" name="Group 255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37" name="AutoShape 256"/>
              <p:cNvSpPr>
                <a:spLocks noChangeArrowheads="1"/>
              </p:cNvSpPr>
              <p:nvPr/>
            </p:nvSpPr>
            <p:spPr bwMode="auto">
              <a:xfrm>
                <a:off x="613" y="2567"/>
                <a:ext cx="728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  <a:cs typeface="Arial" charset="0"/>
                </a:endParaRPr>
              </a:p>
            </p:txBody>
          </p:sp>
          <p:sp>
            <p:nvSpPr>
              <p:cNvPr id="38" name="AutoShape 257"/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3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  <a:cs typeface="Arial" charset="0"/>
                </a:endParaRPr>
              </a:p>
            </p:txBody>
          </p:sp>
        </p:grpSp>
        <p:sp>
          <p:nvSpPr>
            <p:cNvPr id="13" name="Rectangle 258"/>
            <p:cNvSpPr>
              <a:spLocks noChangeArrowheads="1"/>
            </p:cNvSpPr>
            <p:nvPr/>
          </p:nvSpPr>
          <p:spPr bwMode="auto">
            <a:xfrm>
              <a:off x="4225" y="1019"/>
              <a:ext cx="596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 charset="0"/>
              </a:endParaRPr>
            </a:p>
          </p:txBody>
        </p:sp>
        <p:grpSp>
          <p:nvGrpSpPr>
            <p:cNvPr id="39974" name="Group 259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35" name="AutoShape 260"/>
              <p:cNvSpPr>
                <a:spLocks noChangeArrowheads="1"/>
              </p:cNvSpPr>
              <p:nvPr/>
            </p:nvSpPr>
            <p:spPr bwMode="auto">
              <a:xfrm>
                <a:off x="615" y="2567"/>
                <a:ext cx="723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  <a:cs typeface="Arial" charset="0"/>
                </a:endParaRPr>
              </a:p>
            </p:txBody>
          </p:sp>
          <p:sp>
            <p:nvSpPr>
              <p:cNvPr id="36" name="AutoShape 261"/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88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  <a:cs typeface="Arial" charset="0"/>
                </a:endParaRPr>
              </a:p>
            </p:txBody>
          </p:sp>
        </p:grpSp>
        <p:sp>
          <p:nvSpPr>
            <p:cNvPr id="15" name="Rectangle 262"/>
            <p:cNvSpPr>
              <a:spLocks noChangeArrowheads="1"/>
            </p:cNvSpPr>
            <p:nvPr/>
          </p:nvSpPr>
          <p:spPr bwMode="auto">
            <a:xfrm>
              <a:off x="4216" y="1360"/>
              <a:ext cx="596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 charset="0"/>
              </a:endParaRPr>
            </a:p>
          </p:txBody>
        </p:sp>
        <p:sp>
          <p:nvSpPr>
            <p:cNvPr id="16" name="Rectangle 263"/>
            <p:cNvSpPr>
              <a:spLocks noChangeArrowheads="1"/>
            </p:cNvSpPr>
            <p:nvPr/>
          </p:nvSpPr>
          <p:spPr bwMode="auto">
            <a:xfrm>
              <a:off x="4229" y="1656"/>
              <a:ext cx="596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 charset="0"/>
              </a:endParaRPr>
            </a:p>
          </p:txBody>
        </p:sp>
        <p:grpSp>
          <p:nvGrpSpPr>
            <p:cNvPr id="39977" name="Group 264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33" name="AutoShape 265"/>
              <p:cNvSpPr>
                <a:spLocks noChangeArrowheads="1"/>
              </p:cNvSpPr>
              <p:nvPr/>
            </p:nvSpPr>
            <p:spPr bwMode="auto">
              <a:xfrm>
                <a:off x="615" y="2568"/>
                <a:ext cx="717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  <a:cs typeface="Arial" charset="0"/>
                </a:endParaRPr>
              </a:p>
            </p:txBody>
          </p:sp>
          <p:sp>
            <p:nvSpPr>
              <p:cNvPr id="34" name="AutoShape 266"/>
              <p:cNvSpPr>
                <a:spLocks noChangeArrowheads="1"/>
              </p:cNvSpPr>
              <p:nvPr/>
            </p:nvSpPr>
            <p:spPr bwMode="auto">
              <a:xfrm>
                <a:off x="630" y="2581"/>
                <a:ext cx="682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  <a:cs typeface="Arial" charset="0"/>
                </a:endParaRPr>
              </a:p>
            </p:txBody>
          </p:sp>
        </p:grpSp>
        <p:sp>
          <p:nvSpPr>
            <p:cNvPr id="39978" name="Freeform 267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1 h 226"/>
                <a:gd name="T4" fmla="*/ 135 w 328"/>
                <a:gd name="T5" fmla="*/ 108 h 226"/>
                <a:gd name="T6" fmla="*/ 0 w 328"/>
                <a:gd name="T7" fmla="*/ 4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grpSp>
          <p:nvGrpSpPr>
            <p:cNvPr id="39979" name="Group 268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31" name="AutoShape 269"/>
              <p:cNvSpPr>
                <a:spLocks noChangeArrowheads="1"/>
              </p:cNvSpPr>
              <p:nvPr/>
            </p:nvSpPr>
            <p:spPr bwMode="auto">
              <a:xfrm>
                <a:off x="615" y="2568"/>
                <a:ext cx="722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  <a:cs typeface="Arial" charset="0"/>
                </a:endParaRPr>
              </a:p>
            </p:txBody>
          </p:sp>
          <p:sp>
            <p:nvSpPr>
              <p:cNvPr id="32" name="AutoShape 270"/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87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  <a:cs typeface="Arial" charset="0"/>
                </a:endParaRPr>
              </a:p>
            </p:txBody>
          </p:sp>
        </p:grpSp>
        <p:sp>
          <p:nvSpPr>
            <p:cNvPr id="20" name="Rectangle 271"/>
            <p:cNvSpPr>
              <a:spLocks noChangeArrowheads="1"/>
            </p:cNvSpPr>
            <p:nvPr/>
          </p:nvSpPr>
          <p:spPr bwMode="auto">
            <a:xfrm>
              <a:off x="5251" y="433"/>
              <a:ext cx="68" cy="2286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 charset="0"/>
              </a:endParaRPr>
            </a:p>
          </p:txBody>
        </p:sp>
        <p:sp>
          <p:nvSpPr>
            <p:cNvPr id="39981" name="Freeform 272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20 w 296"/>
                <a:gd name="T3" fmla="*/ 69 h 256"/>
                <a:gd name="T4" fmla="*/ 122 w 296"/>
                <a:gd name="T5" fmla="*/ 122 h 256"/>
                <a:gd name="T6" fmla="*/ 0 w 296"/>
                <a:gd name="T7" fmla="*/ 4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39982" name="Freeform 273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26 w 304"/>
                <a:gd name="T3" fmla="*/ 79 h 288"/>
                <a:gd name="T4" fmla="*/ 118 w 304"/>
                <a:gd name="T5" fmla="*/ 139 h 288"/>
                <a:gd name="T6" fmla="*/ 3 w 304"/>
                <a:gd name="T7" fmla="*/ 6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3" name="Oval 274"/>
            <p:cNvSpPr>
              <a:spLocks noChangeArrowheads="1"/>
            </p:cNvSpPr>
            <p:nvPr/>
          </p:nvSpPr>
          <p:spPr bwMode="auto">
            <a:xfrm>
              <a:off x="5517" y="2613"/>
              <a:ext cx="48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 charset="0"/>
              </a:endParaRPr>
            </a:p>
          </p:txBody>
        </p:sp>
        <p:sp>
          <p:nvSpPr>
            <p:cNvPr id="39984" name="Freeform 275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51 h 240"/>
                <a:gd name="T2" fmla="*/ 2 w 306"/>
                <a:gd name="T3" fmla="*/ 116 h 240"/>
                <a:gd name="T4" fmla="*/ 126 w 306"/>
                <a:gd name="T5" fmla="*/ 53 h 240"/>
                <a:gd name="T6" fmla="*/ 123 w 306"/>
                <a:gd name="T7" fmla="*/ 0 h 240"/>
                <a:gd name="T8" fmla="*/ 0 w 306"/>
                <a:gd name="T9" fmla="*/ 5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5" name="AutoShape 276"/>
            <p:cNvSpPr>
              <a:spLocks noChangeArrowheads="1"/>
            </p:cNvSpPr>
            <p:nvPr/>
          </p:nvSpPr>
          <p:spPr bwMode="auto">
            <a:xfrm>
              <a:off x="4140" y="2678"/>
              <a:ext cx="1200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 charset="0"/>
              </a:endParaRPr>
            </a:p>
          </p:txBody>
        </p:sp>
        <p:sp>
          <p:nvSpPr>
            <p:cNvPr id="26" name="AutoShape 277"/>
            <p:cNvSpPr>
              <a:spLocks noChangeArrowheads="1"/>
            </p:cNvSpPr>
            <p:nvPr/>
          </p:nvSpPr>
          <p:spPr bwMode="auto">
            <a:xfrm>
              <a:off x="4204" y="2711"/>
              <a:ext cx="1071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 charset="0"/>
              </a:endParaRPr>
            </a:p>
          </p:txBody>
        </p:sp>
        <p:sp>
          <p:nvSpPr>
            <p:cNvPr id="27" name="Oval 278"/>
            <p:cNvSpPr>
              <a:spLocks noChangeArrowheads="1"/>
            </p:cNvSpPr>
            <p:nvPr/>
          </p:nvSpPr>
          <p:spPr bwMode="auto">
            <a:xfrm>
              <a:off x="4305" y="2382"/>
              <a:ext cx="161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 charset="0"/>
              </a:endParaRPr>
            </a:p>
          </p:txBody>
        </p:sp>
        <p:sp>
          <p:nvSpPr>
            <p:cNvPr id="28" name="Oval 279"/>
            <p:cNvSpPr>
              <a:spLocks noChangeArrowheads="1"/>
            </p:cNvSpPr>
            <p:nvPr/>
          </p:nvSpPr>
          <p:spPr bwMode="auto">
            <a:xfrm>
              <a:off x="4486" y="2385"/>
              <a:ext cx="161" cy="13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dirty="0">
                <a:solidFill>
                  <a:srgbClr val="FF0000"/>
                </a:solidFill>
                <a:latin typeface="Helvetica" pitchFamily="2" charset="0"/>
                <a:cs typeface="Arial" charset="0"/>
              </a:endParaRPr>
            </a:p>
          </p:txBody>
        </p:sp>
        <p:sp>
          <p:nvSpPr>
            <p:cNvPr id="29" name="Oval 280"/>
            <p:cNvSpPr>
              <a:spLocks noChangeArrowheads="1"/>
            </p:cNvSpPr>
            <p:nvPr/>
          </p:nvSpPr>
          <p:spPr bwMode="auto">
            <a:xfrm>
              <a:off x="4663" y="2382"/>
              <a:ext cx="157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 charset="0"/>
              </a:endParaRPr>
            </a:p>
          </p:txBody>
        </p:sp>
        <p:sp>
          <p:nvSpPr>
            <p:cNvPr id="30" name="Rectangle 281"/>
            <p:cNvSpPr>
              <a:spLocks noChangeArrowheads="1"/>
            </p:cNvSpPr>
            <p:nvPr/>
          </p:nvSpPr>
          <p:spPr bwMode="auto">
            <a:xfrm>
              <a:off x="5062" y="1836"/>
              <a:ext cx="85" cy="758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 charset="0"/>
              </a:endParaRPr>
            </a:p>
          </p:txBody>
        </p:sp>
      </p:grpSp>
      <p:sp>
        <p:nvSpPr>
          <p:cNvPr id="39941" name="Freeform 1287"/>
          <p:cNvSpPr>
            <a:spLocks/>
          </p:cNvSpPr>
          <p:nvPr/>
        </p:nvSpPr>
        <p:spPr bwMode="auto">
          <a:xfrm>
            <a:off x="3208339" y="1958976"/>
            <a:ext cx="2320925" cy="1228725"/>
          </a:xfrm>
          <a:custGeom>
            <a:avLst/>
            <a:gdLst>
              <a:gd name="T0" fmla="*/ 2147483647 w 1036"/>
              <a:gd name="T1" fmla="*/ 2147483647 h 675"/>
              <a:gd name="T2" fmla="*/ 2147483647 w 1036"/>
              <a:gd name="T3" fmla="*/ 2147483647 h 675"/>
              <a:gd name="T4" fmla="*/ 2147483647 w 1036"/>
              <a:gd name="T5" fmla="*/ 2147483647 h 675"/>
              <a:gd name="T6" fmla="*/ 2147483647 w 1036"/>
              <a:gd name="T7" fmla="*/ 2147483647 h 675"/>
              <a:gd name="T8" fmla="*/ 2147483647 w 1036"/>
              <a:gd name="T9" fmla="*/ 2147483647 h 675"/>
              <a:gd name="T10" fmla="*/ 2147483647 w 1036"/>
              <a:gd name="T11" fmla="*/ 2147483647 h 675"/>
              <a:gd name="T12" fmla="*/ 2147483647 w 1036"/>
              <a:gd name="T13" fmla="*/ 2147483647 h 675"/>
              <a:gd name="T14" fmla="*/ 2147483647 w 1036"/>
              <a:gd name="T15" fmla="*/ 2147483647 h 675"/>
              <a:gd name="T16" fmla="*/ 2147483647 w 1036"/>
              <a:gd name="T17" fmla="*/ 2147483647 h 675"/>
              <a:gd name="T18" fmla="*/ 2147483647 w 1036"/>
              <a:gd name="T19" fmla="*/ 2147483647 h 675"/>
              <a:gd name="T20" fmla="*/ 2147483647 w 1036"/>
              <a:gd name="T21" fmla="*/ 2147483647 h 675"/>
              <a:gd name="T22" fmla="*/ 2147483647 w 1036"/>
              <a:gd name="T23" fmla="*/ 2147483647 h 675"/>
              <a:gd name="T24" fmla="*/ 2147483647 w 1036"/>
              <a:gd name="T25" fmla="*/ 2147483647 h 675"/>
              <a:gd name="T26" fmla="*/ 2147483647 w 1036"/>
              <a:gd name="T27" fmla="*/ 2147483647 h 675"/>
              <a:gd name="T28" fmla="*/ 2147483647 w 1036"/>
              <a:gd name="T29" fmla="*/ 2147483647 h 675"/>
              <a:gd name="T30" fmla="*/ 2147483647 w 1036"/>
              <a:gd name="T31" fmla="*/ 2147483647 h 675"/>
              <a:gd name="T32" fmla="*/ 2147483647 w 1036"/>
              <a:gd name="T33" fmla="*/ 2147483647 h 675"/>
              <a:gd name="T34" fmla="*/ 2147483647 w 1036"/>
              <a:gd name="T35" fmla="*/ 2147483647 h 675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1036" h="675">
                <a:moveTo>
                  <a:pt x="648" y="11"/>
                </a:moveTo>
                <a:cubicBezTo>
                  <a:pt x="584" y="19"/>
                  <a:pt x="464" y="33"/>
                  <a:pt x="390" y="53"/>
                </a:cubicBezTo>
                <a:cubicBezTo>
                  <a:pt x="316" y="73"/>
                  <a:pt x="246" y="100"/>
                  <a:pt x="206" y="129"/>
                </a:cubicBezTo>
                <a:cubicBezTo>
                  <a:pt x="166" y="158"/>
                  <a:pt x="183" y="201"/>
                  <a:pt x="152" y="229"/>
                </a:cubicBezTo>
                <a:cubicBezTo>
                  <a:pt x="121" y="257"/>
                  <a:pt x="44" y="259"/>
                  <a:pt x="22" y="297"/>
                </a:cubicBezTo>
                <a:cubicBezTo>
                  <a:pt x="0" y="335"/>
                  <a:pt x="0" y="427"/>
                  <a:pt x="18" y="459"/>
                </a:cubicBezTo>
                <a:cubicBezTo>
                  <a:pt x="36" y="491"/>
                  <a:pt x="59" y="484"/>
                  <a:pt x="132" y="489"/>
                </a:cubicBezTo>
                <a:cubicBezTo>
                  <a:pt x="205" y="494"/>
                  <a:pt x="380" y="478"/>
                  <a:pt x="458" y="489"/>
                </a:cubicBezTo>
                <a:cubicBezTo>
                  <a:pt x="536" y="500"/>
                  <a:pt x="549" y="527"/>
                  <a:pt x="598" y="555"/>
                </a:cubicBezTo>
                <a:cubicBezTo>
                  <a:pt x="647" y="583"/>
                  <a:pt x="707" y="639"/>
                  <a:pt x="752" y="657"/>
                </a:cubicBezTo>
                <a:cubicBezTo>
                  <a:pt x="797" y="675"/>
                  <a:pt x="837" y="670"/>
                  <a:pt x="870" y="661"/>
                </a:cubicBezTo>
                <a:cubicBezTo>
                  <a:pt x="903" y="652"/>
                  <a:pt x="932" y="639"/>
                  <a:pt x="952" y="603"/>
                </a:cubicBezTo>
                <a:cubicBezTo>
                  <a:pt x="972" y="567"/>
                  <a:pt x="981" y="497"/>
                  <a:pt x="992" y="445"/>
                </a:cubicBezTo>
                <a:cubicBezTo>
                  <a:pt x="1003" y="393"/>
                  <a:pt x="1013" y="347"/>
                  <a:pt x="1018" y="291"/>
                </a:cubicBezTo>
                <a:cubicBezTo>
                  <a:pt x="1023" y="235"/>
                  <a:pt x="1036" y="153"/>
                  <a:pt x="1022" y="107"/>
                </a:cubicBezTo>
                <a:cubicBezTo>
                  <a:pt x="1008" y="61"/>
                  <a:pt x="975" y="34"/>
                  <a:pt x="934" y="17"/>
                </a:cubicBezTo>
                <a:cubicBezTo>
                  <a:pt x="893" y="0"/>
                  <a:pt x="824" y="4"/>
                  <a:pt x="776" y="3"/>
                </a:cubicBezTo>
                <a:cubicBezTo>
                  <a:pt x="728" y="2"/>
                  <a:pt x="712" y="3"/>
                  <a:pt x="648" y="11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39943" name="Rectangle 43"/>
          <p:cNvSpPr>
            <a:spLocks noChangeArrowheads="1"/>
          </p:cNvSpPr>
          <p:nvPr/>
        </p:nvSpPr>
        <p:spPr bwMode="auto">
          <a:xfrm>
            <a:off x="6686551" y="2082800"/>
            <a:ext cx="1603375" cy="86995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 dirty="0">
              <a:latin typeface="Helvetica" pitchFamily="2" charset="0"/>
            </a:endParaRPr>
          </a:p>
        </p:txBody>
      </p:sp>
      <p:cxnSp>
        <p:nvCxnSpPr>
          <p:cNvPr id="39944" name="Straight Connector 45"/>
          <p:cNvCxnSpPr>
            <a:cxnSpLocks noChangeShapeType="1"/>
          </p:cNvCxnSpPr>
          <p:nvPr/>
        </p:nvCxnSpPr>
        <p:spPr bwMode="auto">
          <a:xfrm>
            <a:off x="2849564" y="2524125"/>
            <a:ext cx="1241425" cy="0"/>
          </a:xfrm>
          <a:prstGeom prst="line">
            <a:avLst/>
          </a:prstGeom>
          <a:noFill/>
          <a:ln w="317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945" name="Straight Connector 46"/>
          <p:cNvCxnSpPr>
            <a:cxnSpLocks noChangeShapeType="1"/>
          </p:cNvCxnSpPr>
          <p:nvPr/>
        </p:nvCxnSpPr>
        <p:spPr bwMode="auto">
          <a:xfrm>
            <a:off x="5403850" y="2538413"/>
            <a:ext cx="1531938" cy="0"/>
          </a:xfrm>
          <a:prstGeom prst="line">
            <a:avLst/>
          </a:prstGeom>
          <a:noFill/>
          <a:ln w="317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946" name="TextBox 47"/>
          <p:cNvSpPr txBox="1">
            <a:spLocks noChangeArrowheads="1"/>
          </p:cNvSpPr>
          <p:nvPr/>
        </p:nvSpPr>
        <p:spPr bwMode="auto">
          <a:xfrm>
            <a:off x="5486400" y="1889126"/>
            <a:ext cx="132873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i="0" dirty="0">
                <a:solidFill>
                  <a:srgbClr val="000000"/>
                </a:solidFill>
                <a:latin typeface="Helvetica" pitchFamily="2" charset="0"/>
                <a:cs typeface="Arial" charset="0"/>
              </a:rPr>
              <a:t>variable fill </a:t>
            </a:r>
          </a:p>
          <a:p>
            <a:r>
              <a:rPr lang="en-US" sz="1800" i="0" dirty="0">
                <a:solidFill>
                  <a:srgbClr val="000000"/>
                </a:solidFill>
                <a:latin typeface="Helvetica" pitchFamily="2" charset="0"/>
                <a:cs typeface="Arial" charset="0"/>
              </a:rPr>
              <a:t>rate, </a:t>
            </a:r>
            <a:r>
              <a:rPr lang="en-US" sz="1800" i="0" dirty="0">
                <a:solidFill>
                  <a:srgbClr val="CC0000"/>
                </a:solidFill>
                <a:latin typeface="Helvetica" pitchFamily="2" charset="0"/>
                <a:cs typeface="Arial" charset="0"/>
              </a:rPr>
              <a:t>x(t)</a:t>
            </a:r>
          </a:p>
        </p:txBody>
      </p:sp>
      <p:grpSp>
        <p:nvGrpSpPr>
          <p:cNvPr id="39" name="Group 38"/>
          <p:cNvGrpSpPr>
            <a:grpSpLocks/>
          </p:cNvGrpSpPr>
          <p:nvPr/>
        </p:nvGrpSpPr>
        <p:grpSpPr bwMode="auto">
          <a:xfrm>
            <a:off x="8197850" y="1882776"/>
            <a:ext cx="1614488" cy="658813"/>
            <a:chOff x="6673448" y="1882401"/>
            <a:chExt cx="1614619" cy="659064"/>
          </a:xfrm>
        </p:grpSpPr>
        <p:cxnSp>
          <p:nvCxnSpPr>
            <p:cNvPr id="39963" name="Straight Connector 55"/>
            <p:cNvCxnSpPr>
              <a:cxnSpLocks noChangeShapeType="1"/>
            </p:cNvCxnSpPr>
            <p:nvPr/>
          </p:nvCxnSpPr>
          <p:spPr bwMode="auto">
            <a:xfrm>
              <a:off x="6673448" y="2541465"/>
              <a:ext cx="652985" cy="0"/>
            </a:xfrm>
            <a:prstGeom prst="line">
              <a:avLst/>
            </a:prstGeom>
            <a:noFill/>
            <a:ln w="31750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9964" name="TextBox 57"/>
            <p:cNvSpPr txBox="1">
              <a:spLocks noChangeArrowheads="1"/>
            </p:cNvSpPr>
            <p:nvPr/>
          </p:nvSpPr>
          <p:spPr bwMode="auto">
            <a:xfrm>
              <a:off x="6833034" y="1882401"/>
              <a:ext cx="1455033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800" i="0" dirty="0">
                  <a:solidFill>
                    <a:srgbClr val="000000"/>
                  </a:solidFill>
                  <a:latin typeface="Helvetica" pitchFamily="2" charset="0"/>
                  <a:cs typeface="Arial" charset="0"/>
                </a:rPr>
                <a:t>playout rate,</a:t>
              </a:r>
            </a:p>
            <a:p>
              <a:r>
                <a:rPr lang="en-US" sz="1800" i="0" dirty="0">
                  <a:solidFill>
                    <a:srgbClr val="000000"/>
                  </a:solidFill>
                  <a:latin typeface="Helvetica" pitchFamily="2" charset="0"/>
                  <a:cs typeface="Arial" charset="0"/>
                </a:rPr>
                <a:t>e.g., CBR </a:t>
              </a:r>
              <a:r>
                <a:rPr lang="en-US" sz="1800" dirty="0">
                  <a:solidFill>
                    <a:srgbClr val="CC0000"/>
                  </a:solidFill>
                  <a:latin typeface="Helvetica" pitchFamily="2" charset="0"/>
                  <a:cs typeface="Arial" charset="0"/>
                </a:rPr>
                <a:t>r</a:t>
              </a:r>
            </a:p>
          </p:txBody>
        </p:sp>
      </p:grpSp>
      <p:sp>
        <p:nvSpPr>
          <p:cNvPr id="59" name="Rectangle 58"/>
          <p:cNvSpPr>
            <a:spLocks noChangeArrowheads="1"/>
          </p:cNvSpPr>
          <p:nvPr/>
        </p:nvSpPr>
        <p:spPr bwMode="auto">
          <a:xfrm>
            <a:off x="7467601" y="2095500"/>
            <a:ext cx="815975" cy="84455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endParaRPr>
              <a:latin typeface="Helvetica" pitchFamily="2" charset="0"/>
            </a:endParaRPr>
          </a:p>
        </p:txBody>
      </p:sp>
      <p:sp>
        <p:nvSpPr>
          <p:cNvPr id="39952" name="TextBox 59"/>
          <p:cNvSpPr txBox="1">
            <a:spLocks noChangeArrowheads="1"/>
          </p:cNvSpPr>
          <p:nvPr/>
        </p:nvSpPr>
        <p:spPr bwMode="auto">
          <a:xfrm>
            <a:off x="7188200" y="1409701"/>
            <a:ext cx="14287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400" i="0" dirty="0">
                <a:latin typeface="Helvetica" pitchFamily="2" charset="0"/>
                <a:cs typeface="Arial" charset="0"/>
              </a:rPr>
              <a:t>buffer fill level, </a:t>
            </a:r>
            <a:r>
              <a:rPr lang="en-US" sz="1400" dirty="0">
                <a:solidFill>
                  <a:srgbClr val="CC0000"/>
                </a:solidFill>
                <a:latin typeface="Helvetica" pitchFamily="2" charset="0"/>
                <a:cs typeface="Arial" charset="0"/>
              </a:rPr>
              <a:t>B(t)</a:t>
            </a:r>
          </a:p>
        </p:txBody>
      </p:sp>
      <p:cxnSp>
        <p:nvCxnSpPr>
          <p:cNvPr id="39953" name="Straight Arrow Connector 60"/>
          <p:cNvCxnSpPr>
            <a:cxnSpLocks noChangeShapeType="1"/>
          </p:cNvCxnSpPr>
          <p:nvPr/>
        </p:nvCxnSpPr>
        <p:spPr bwMode="auto">
          <a:xfrm flipH="1">
            <a:off x="7502526" y="1781175"/>
            <a:ext cx="168275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954" name="Straight Arrow Connector 62"/>
          <p:cNvCxnSpPr>
            <a:cxnSpLocks noChangeShapeType="1"/>
          </p:cNvCxnSpPr>
          <p:nvPr/>
        </p:nvCxnSpPr>
        <p:spPr bwMode="auto">
          <a:xfrm rot="10800000" flipH="1">
            <a:off x="8113714" y="1774825"/>
            <a:ext cx="168275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955" name="TextBox 64"/>
          <p:cNvSpPr txBox="1">
            <a:spLocks noChangeArrowheads="1"/>
          </p:cNvSpPr>
          <p:nvPr/>
        </p:nvSpPr>
        <p:spPr bwMode="auto">
          <a:xfrm>
            <a:off x="1758950" y="3043238"/>
            <a:ext cx="14986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i="0" dirty="0">
                <a:solidFill>
                  <a:srgbClr val="000000"/>
                </a:solidFill>
                <a:latin typeface="Helvetica" pitchFamily="2" charset="0"/>
                <a:cs typeface="Arial" charset="0"/>
              </a:rPr>
              <a:t>video server</a:t>
            </a:r>
            <a:endParaRPr lang="en-US" sz="1800" dirty="0">
              <a:solidFill>
                <a:srgbClr val="CC0000"/>
              </a:solidFill>
              <a:latin typeface="Helvetica" pitchFamily="2" charset="0"/>
              <a:cs typeface="Arial" charset="0"/>
            </a:endParaRPr>
          </a:p>
        </p:txBody>
      </p:sp>
      <p:sp>
        <p:nvSpPr>
          <p:cNvPr id="64" name="Rectangle 63"/>
          <p:cNvSpPr>
            <a:spLocks noChangeArrowheads="1"/>
          </p:cNvSpPr>
          <p:nvPr/>
        </p:nvSpPr>
        <p:spPr bwMode="auto">
          <a:xfrm>
            <a:off x="7446963" y="2095500"/>
            <a:ext cx="423862" cy="8461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69" name="Rectangle 68"/>
          <p:cNvSpPr>
            <a:spLocks noChangeArrowheads="1"/>
          </p:cNvSpPr>
          <p:nvPr/>
        </p:nvSpPr>
        <p:spPr bwMode="auto">
          <a:xfrm>
            <a:off x="7453313" y="2100263"/>
            <a:ext cx="425450" cy="84455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65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9980154" y="6512522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Helvetica" pitchFamily="2" charset="0"/>
              </a:rPr>
              <a:pPr/>
              <a:t>20</a:t>
            </a:fld>
            <a:endParaRPr lang="en-US" sz="1200" dirty="0">
              <a:latin typeface="Helvetica" pitchFamily="2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70AD32D-C812-674C-B4D5-86E444168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Client-side buffering, playout</a:t>
            </a:r>
          </a:p>
        </p:txBody>
      </p:sp>
      <p:sp>
        <p:nvSpPr>
          <p:cNvPr id="62" name="Content Placeholder 44">
            <a:extLst>
              <a:ext uri="{FF2B5EF4-FFF2-40B4-BE49-F238E27FC236}">
                <a16:creationId xmlns:a16="http://schemas.microsoft.com/office/drawing/2014/main" id="{A75B64DA-D455-5E4E-B260-D2C7F09AF0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9891" y="3644901"/>
            <a:ext cx="10263909" cy="3033713"/>
          </a:xfrm>
        </p:spPr>
        <p:txBody>
          <a:bodyPr>
            <a:normAutofit lnSpcReduction="10000"/>
          </a:bodyPr>
          <a:lstStyle/>
          <a:p>
            <a:pPr marL="0" indent="0">
              <a:buNone/>
              <a:defRPr/>
            </a:pPr>
            <a:r>
              <a:rPr lang="en-US" i="1" dirty="0">
                <a:solidFill>
                  <a:srgbClr val="CC0000"/>
                </a:solidFill>
              </a:rPr>
              <a:t>playout buffering: average fill rate (x), playout rate (r):</a:t>
            </a:r>
            <a:endParaRPr lang="en-US" dirty="0">
              <a:solidFill>
                <a:srgbClr val="000099"/>
              </a:solidFill>
            </a:endParaRPr>
          </a:p>
          <a:p>
            <a:pPr>
              <a:defRPr/>
            </a:pPr>
            <a:r>
              <a:rPr lang="en-US" dirty="0"/>
              <a:t>is x &lt; r or x &gt; r for a given network connection?</a:t>
            </a:r>
          </a:p>
          <a:p>
            <a:pPr>
              <a:defRPr/>
            </a:pPr>
            <a:r>
              <a:rPr lang="en-US" dirty="0"/>
              <a:t>It can be hard to control x or even predict it in general</a:t>
            </a:r>
          </a:p>
          <a:p>
            <a:pPr lvl="1">
              <a:defRPr/>
            </a:pPr>
            <a:r>
              <a:rPr lang="en-US" dirty="0"/>
              <a:t>Best-effort network inflicts long queues, low bandwidth, loss, etc.</a:t>
            </a:r>
          </a:p>
          <a:p>
            <a:pPr>
              <a:defRPr/>
            </a:pPr>
            <a:r>
              <a:rPr lang="en-US" dirty="0">
                <a:solidFill>
                  <a:srgbClr val="C00000"/>
                </a:solidFill>
              </a:rPr>
              <a:t>How to set the playout rate r?</a:t>
            </a:r>
          </a:p>
          <a:p>
            <a:pPr lvl="1">
              <a:defRPr/>
            </a:pPr>
            <a:r>
              <a:rPr lang="en-US" dirty="0"/>
              <a:t>Too low a bit-rate r: video has poorer quality than needed</a:t>
            </a:r>
          </a:p>
          <a:p>
            <a:pPr lvl="1">
              <a:defRPr/>
            </a:pPr>
            <a:r>
              <a:rPr lang="en-US" dirty="0"/>
              <a:t>Too high a bit-rate r: buffer might empty out. Stall/rebuffering!</a:t>
            </a:r>
          </a:p>
        </p:txBody>
      </p:sp>
      <p:sp>
        <p:nvSpPr>
          <p:cNvPr id="63" name="TextBox 49">
            <a:extLst>
              <a:ext uri="{FF2B5EF4-FFF2-40B4-BE49-F238E27FC236}">
                <a16:creationId xmlns:a16="http://schemas.microsoft.com/office/drawing/2014/main" id="{0F29E443-4EE5-824D-9060-81FF24D969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9351" y="3079502"/>
            <a:ext cx="165735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400" i="0" dirty="0">
                <a:latin typeface="Arial" charset="0"/>
                <a:cs typeface="Arial" charset="0"/>
              </a:rPr>
              <a:t>Client’s</a:t>
            </a:r>
          </a:p>
          <a:p>
            <a:pPr algn="ctr"/>
            <a:r>
              <a:rPr lang="en-US" sz="1400" i="0" dirty="0">
                <a:latin typeface="Arial" charset="0"/>
                <a:cs typeface="Arial" charset="0"/>
              </a:rPr>
              <a:t>buffer, size </a:t>
            </a:r>
            <a:r>
              <a:rPr lang="en-US" sz="1400" i="0" dirty="0" err="1">
                <a:latin typeface="Arial" charset="0"/>
                <a:cs typeface="Arial" charset="0"/>
              </a:rPr>
              <a:t>B</a:t>
            </a:r>
            <a:r>
              <a:rPr lang="en-US" sz="1400" i="0" baseline="-25000" dirty="0" err="1">
                <a:latin typeface="Arial" charset="0"/>
                <a:cs typeface="Arial" charset="0"/>
              </a:rPr>
              <a:t>max</a:t>
            </a:r>
            <a:r>
              <a:rPr lang="en-US" sz="1400" i="0" dirty="0">
                <a:latin typeface="Arial" charset="0"/>
                <a:cs typeface="Arial" charset="0"/>
              </a:rPr>
              <a:t> </a:t>
            </a:r>
          </a:p>
        </p:txBody>
      </p:sp>
      <p:cxnSp>
        <p:nvCxnSpPr>
          <p:cNvPr id="71" name="Straight Arrow Connector 54">
            <a:extLst>
              <a:ext uri="{FF2B5EF4-FFF2-40B4-BE49-F238E27FC236}">
                <a16:creationId xmlns:a16="http://schemas.microsoft.com/office/drawing/2014/main" id="{CED4D72D-D680-4447-988F-92FAA768E1A0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6683375" y="3333750"/>
            <a:ext cx="280988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2" name="Straight Arrow Connector 51">
            <a:extLst>
              <a:ext uri="{FF2B5EF4-FFF2-40B4-BE49-F238E27FC236}">
                <a16:creationId xmlns:a16="http://schemas.microsoft.com/office/drawing/2014/main" id="{6D3F60D1-5ECF-3049-8413-865E8D8CFC9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197850" y="3335890"/>
            <a:ext cx="280987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3" name="Straight Connector 52">
            <a:extLst>
              <a:ext uri="{FF2B5EF4-FFF2-40B4-BE49-F238E27FC236}">
                <a16:creationId xmlns:a16="http://schemas.microsoft.com/office/drawing/2014/main" id="{DE2878F4-C6C4-C841-9D81-A67C9CC7F55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758950" y="4154456"/>
            <a:ext cx="207963" cy="0"/>
          </a:xfrm>
          <a:prstGeom prst="line">
            <a:avLst/>
          </a:prstGeom>
          <a:noFill/>
          <a:ln w="22225">
            <a:solidFill>
              <a:srgbClr val="000099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4" name="Straight Connector 66">
            <a:extLst>
              <a:ext uri="{FF2B5EF4-FFF2-40B4-BE49-F238E27FC236}">
                <a16:creationId xmlns:a16="http://schemas.microsoft.com/office/drawing/2014/main" id="{145093F9-6B46-184F-A2E7-537138D4EDD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988345" y="4142426"/>
            <a:ext cx="207962" cy="0"/>
          </a:xfrm>
          <a:prstGeom prst="line">
            <a:avLst/>
          </a:prstGeom>
          <a:noFill/>
          <a:ln w="22225">
            <a:solidFill>
              <a:srgbClr val="000099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5" name="Straight Connector 68">
            <a:extLst>
              <a:ext uri="{FF2B5EF4-FFF2-40B4-BE49-F238E27FC236}">
                <a16:creationId xmlns:a16="http://schemas.microsoft.com/office/drawing/2014/main" id="{88644CDB-3786-DC4B-A6E1-00D719B00FE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676232" y="3714028"/>
            <a:ext cx="147637" cy="1588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689011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B14DF-4275-A246-8CDD-770E089E1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Adaptive bit–rate video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BAD50-9A8E-5240-BDF7-4A1829A1A6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832432" cy="5287628"/>
          </a:xfrm>
        </p:spPr>
        <p:txBody>
          <a:bodyPr>
            <a:normAutofit/>
          </a:bodyPr>
          <a:lstStyle/>
          <a:p>
            <a:r>
              <a:rPr lang="en-US" dirty="0"/>
              <a:t>Motivation: Want to provide high quality video experience, without stalls</a:t>
            </a:r>
          </a:p>
          <a:p>
            <a:r>
              <a:rPr lang="en-US" dirty="0"/>
              <a:t>Observations:</a:t>
            </a:r>
          </a:p>
          <a:p>
            <a:pPr lvl="1"/>
            <a:r>
              <a:rPr lang="en-US" dirty="0"/>
              <a:t>Videos come in different qualities (average bit rates)</a:t>
            </a:r>
          </a:p>
          <a:p>
            <a:pPr lvl="1"/>
            <a:r>
              <a:rPr lang="en-US" dirty="0"/>
              <a:t>Versions of the video for different quality levels readily available</a:t>
            </a:r>
          </a:p>
          <a:p>
            <a:pPr lvl="1"/>
            <a:r>
              <a:rPr lang="en-US" dirty="0"/>
              <a:t>Different segments of video can be downloaded separately</a:t>
            </a:r>
          </a:p>
          <a:p>
            <a:r>
              <a:rPr lang="en-US" dirty="0">
                <a:solidFill>
                  <a:srgbClr val="C00000"/>
                </a:solidFill>
              </a:rPr>
              <a:t>Adapt bit rate per segment </a:t>
            </a:r>
            <a:r>
              <a:rPr lang="en-US" dirty="0"/>
              <a:t>through collaboration between the video client (e.g., your browser) and the server (e.g., @ Netflix)</a:t>
            </a:r>
          </a:p>
          <a:p>
            <a:r>
              <a:rPr lang="en-US" dirty="0">
                <a:solidFill>
                  <a:srgbClr val="C00000"/>
                </a:solidFill>
              </a:rPr>
              <a:t>Adaptive bit-rate (ABR) video: </a:t>
            </a:r>
            <a:r>
              <a:rPr lang="en-US" dirty="0"/>
              <a:t>change the bit-rate (quality) of next video segment based on network and client conditions</a:t>
            </a:r>
          </a:p>
          <a:p>
            <a:r>
              <a:rPr lang="en-US" dirty="0"/>
              <a:t>A typical strategy:  </a:t>
            </a:r>
            <a:r>
              <a:rPr lang="en-US" dirty="0">
                <a:solidFill>
                  <a:srgbClr val="C00000"/>
                </a:solidFill>
              </a:rPr>
              <a:t>Buffer-based rate adaptation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5A1E20-98CC-554D-9A52-1E72C61AC0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1695" y="2266520"/>
            <a:ext cx="1347537" cy="1941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107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B14DF-4275-A246-8CDD-770E089E1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Buffer-based bit-rate adaptation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BAD50-9A8E-5240-BDF7-4A1829A1A6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1016916" cy="5287628"/>
          </a:xfrm>
        </p:spPr>
        <p:txBody>
          <a:bodyPr>
            <a:normAutofit/>
          </a:bodyPr>
          <a:lstStyle/>
          <a:p>
            <a:r>
              <a:rPr lang="en-US" dirty="0"/>
              <a:t>Key idea: If there is a large stored buffer of video, </a:t>
            </a:r>
            <a:r>
              <a:rPr lang="en-US" dirty="0">
                <a:solidFill>
                  <a:srgbClr val="C00000"/>
                </a:solidFill>
              </a:rPr>
              <a:t>optimize for video quality</a:t>
            </a:r>
            <a:r>
              <a:rPr lang="en-US" dirty="0"/>
              <a:t>, i.e., high bit rates</a:t>
            </a:r>
          </a:p>
          <a:p>
            <a:endParaRPr lang="en-US" dirty="0"/>
          </a:p>
          <a:p>
            <a:r>
              <a:rPr lang="en-US" dirty="0"/>
              <a:t>Else (i.e., buffer has low occupancy), </a:t>
            </a:r>
            <a:r>
              <a:rPr lang="en-US" dirty="0">
                <a:solidFill>
                  <a:srgbClr val="C00000"/>
                </a:solidFill>
              </a:rPr>
              <a:t>avoid stalls</a:t>
            </a:r>
            <a:r>
              <a:rPr lang="en-US" dirty="0"/>
              <a:t> by being conservative and ask for a lower quality (bit-rate)</a:t>
            </a:r>
          </a:p>
          <a:p>
            <a:pPr lvl="1"/>
            <a:r>
              <a:rPr lang="en-US" dirty="0"/>
              <a:t>Hope: lower bandwidth requirement of a lower quality stream is satisfiable more easily</a:t>
            </a:r>
          </a:p>
          <a:p>
            <a:pPr lvl="1"/>
            <a:endParaRPr lang="en-US" dirty="0"/>
          </a:p>
          <a:p>
            <a:r>
              <a:rPr lang="en-US" dirty="0"/>
              <a:t>Buffer is measured in seconds of playout left before stalling</a:t>
            </a:r>
          </a:p>
        </p:txBody>
      </p:sp>
    </p:spTree>
    <p:extLst>
      <p:ext uri="{BB962C8B-B14F-4D97-AF65-F5344CB8AC3E}">
        <p14:creationId xmlns:p14="http://schemas.microsoft.com/office/powerpoint/2010/main" val="4004947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DE0BB-2F81-0340-B466-04851DC6A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Buffer-based bit-rate adaptation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FB6D83-AA37-9546-B6E4-6021E18560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51638"/>
          </a:xfrm>
        </p:spPr>
        <p:txBody>
          <a:bodyPr>
            <a:normAutofit lnSpcReduction="10000"/>
          </a:bodyPr>
          <a:lstStyle/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endParaRPr lang="en-US" sz="2000" dirty="0">
              <a:hlinkClick r:id="" action="ppaction://noaction"/>
            </a:endParaRPr>
          </a:p>
          <a:p>
            <a:pPr marL="0" indent="0">
              <a:buNone/>
            </a:pPr>
            <a:endParaRPr lang="en-US" sz="2000" dirty="0">
              <a:hlinkClick r:id="" action="ppaction://noaction"/>
            </a:endParaRPr>
          </a:p>
          <a:p>
            <a:pPr marL="0" indent="0">
              <a:buNone/>
            </a:pPr>
            <a:r>
              <a:rPr lang="en-US" sz="2000" dirty="0">
                <a:hlinkClick r:id="" action="ppaction://noaction"/>
              </a:rPr>
              <a:t>http://yuba.stanford.edu/~nickm/papers/sigcomm2014-video.pdf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A Buffer-Based Approach to Rate Adaptation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E2FD14-A67D-0349-B8ED-50B34D619C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579" y="1285908"/>
            <a:ext cx="6176211" cy="41578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DDC0125-6393-FD42-9A39-E0E62EC756B2}"/>
              </a:ext>
            </a:extLst>
          </p:cNvPr>
          <p:cNvSpPr txBox="1"/>
          <p:nvPr/>
        </p:nvSpPr>
        <p:spPr>
          <a:xfrm>
            <a:off x="7431507" y="1690688"/>
            <a:ext cx="451986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latin typeface="Helvetica" pitchFamily="2" charset="0"/>
              </a:rPr>
              <a:t>A highly effective method to provide high video quality despite variable and intermittently poor </a:t>
            </a:r>
          </a:p>
          <a:p>
            <a:pPr algn="l"/>
            <a:r>
              <a:rPr lang="en-US" sz="2800" dirty="0">
                <a:latin typeface="Helvetica" pitchFamily="2" charset="0"/>
              </a:rPr>
              <a:t>network conditions.</a:t>
            </a:r>
          </a:p>
          <a:p>
            <a:pPr algn="l"/>
            <a:endParaRPr lang="en-US" sz="2800" dirty="0">
              <a:latin typeface="Helvetica" pitchFamily="2" charset="0"/>
            </a:endParaRPr>
          </a:p>
          <a:p>
            <a:pPr algn="l"/>
            <a:r>
              <a:rPr lang="en-US" sz="2800" dirty="0">
                <a:latin typeface="Helvetica" pitchFamily="2" charset="0"/>
              </a:rPr>
              <a:t>Used by Netflix.</a:t>
            </a:r>
          </a:p>
          <a:p>
            <a:pPr algn="l"/>
            <a:endParaRPr lang="en-US" sz="28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10424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F5501-88B1-F840-BEA8-601A035CF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Adaptive Streaming over HTTP (DASH)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886D04-7714-8D49-9DA1-E5E48EA907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5501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>
            <a:extLst>
              <a:ext uri="{FF2B5EF4-FFF2-40B4-BE49-F238E27FC236}">
                <a16:creationId xmlns:a16="http://schemas.microsoft.com/office/drawing/2014/main" id="{A5892ECE-FF9B-4D1A-85C4-8AEECA9705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Streaming multimedia with DASH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77E9A4-7136-4A10-BA30-F276693EA3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Dynamic Adaptive Streaming over </a:t>
            </a:r>
            <a:r>
              <a:rPr lang="en-US" dirty="0">
                <a:solidFill>
                  <a:srgbClr val="C00000"/>
                </a:solidFill>
              </a:rPr>
              <a:t>HTTP</a:t>
            </a:r>
          </a:p>
          <a:p>
            <a:pPr lvl="1">
              <a:defRPr/>
            </a:pPr>
            <a:r>
              <a:rPr lang="en-US" dirty="0"/>
              <a:t>Used by Netflix and most popular video streaming services</a:t>
            </a:r>
          </a:p>
          <a:p>
            <a:pPr>
              <a:defRPr/>
            </a:pPr>
            <a:r>
              <a:rPr lang="en-US" dirty="0">
                <a:solidFill>
                  <a:srgbClr val="C00000"/>
                </a:solidFill>
              </a:rPr>
              <a:t>Adaptive: </a:t>
            </a:r>
            <a:r>
              <a:rPr lang="en-US" dirty="0"/>
              <a:t>Perform video bit rate adaptation</a:t>
            </a:r>
          </a:p>
          <a:p>
            <a:pPr lvl="1">
              <a:defRPr/>
            </a:pPr>
            <a:r>
              <a:rPr lang="en-US" dirty="0"/>
              <a:t>It can be done on the client or the server (with client feedback)</a:t>
            </a:r>
          </a:p>
          <a:p>
            <a:pPr>
              <a:defRPr/>
            </a:pPr>
            <a:r>
              <a:rPr lang="en-US" dirty="0">
                <a:solidFill>
                  <a:srgbClr val="C00000"/>
                </a:solidFill>
              </a:rPr>
              <a:t>Dynamic:</a:t>
            </a:r>
            <a:r>
              <a:rPr lang="en-US" dirty="0"/>
              <a:t> Retrieve a single video from multiple sources</a:t>
            </a:r>
          </a:p>
          <a:p>
            <a:pPr>
              <a:defRPr/>
            </a:pPr>
            <a:r>
              <a:rPr lang="en-US" dirty="0"/>
              <a:t>The DASH video server is just a standard HTTP server</a:t>
            </a:r>
          </a:p>
          <a:p>
            <a:pPr lvl="1">
              <a:defRPr/>
            </a:pPr>
            <a:r>
              <a:rPr lang="en-US" dirty="0"/>
              <a:t>Provides video/audio content in multiple formats and encodings</a:t>
            </a:r>
          </a:p>
          <a:p>
            <a:pPr>
              <a:defRPr/>
            </a:pPr>
            <a:r>
              <a:rPr lang="en-US" dirty="0"/>
              <a:t>Leverage existing web infrastructure</a:t>
            </a:r>
          </a:p>
          <a:p>
            <a:pPr lvl="1">
              <a:defRPr/>
            </a:pPr>
            <a:r>
              <a:rPr lang="en-US" dirty="0"/>
              <a:t>CDN</a:t>
            </a:r>
          </a:p>
          <a:p>
            <a:pPr lvl="1">
              <a:defRPr/>
            </a:pPr>
            <a:r>
              <a:rPr lang="en-US" dirty="0"/>
              <a:t>DNS</a:t>
            </a:r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253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3">
            <a:extLst>
              <a:ext uri="{FF2B5EF4-FFF2-40B4-BE49-F238E27FC236}">
                <a16:creationId xmlns:a16="http://schemas.microsoft.com/office/drawing/2014/main" id="{04AC05F4-DCED-4377-BDA2-CEEFBB933E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DASH: Key ideas</a:t>
            </a:r>
          </a:p>
        </p:txBody>
      </p:sp>
      <p:sp>
        <p:nvSpPr>
          <p:cNvPr id="49155" name="Content Placeholder 5">
            <a:extLst>
              <a:ext uri="{FF2B5EF4-FFF2-40B4-BE49-F238E27FC236}">
                <a16:creationId xmlns:a16="http://schemas.microsoft.com/office/drawing/2014/main" id="{7DA49830-5351-425F-AA66-A468417F653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1690688"/>
            <a:ext cx="4266971" cy="4956075"/>
          </a:xfrm>
        </p:spPr>
        <p:txBody>
          <a:bodyPr>
            <a:normAutofit/>
          </a:bodyPr>
          <a:lstStyle/>
          <a:p>
            <a:r>
              <a:rPr lang="en-US" altLang="en-US" dirty="0"/>
              <a:t>Content (video, audio, transcript, etc.) divided into </a:t>
            </a:r>
            <a:r>
              <a:rPr lang="en-US" altLang="en-US" dirty="0">
                <a:solidFill>
                  <a:srgbClr val="C00000"/>
                </a:solidFill>
              </a:rPr>
              <a:t>segments (time)</a:t>
            </a:r>
          </a:p>
          <a:p>
            <a:r>
              <a:rPr lang="en-US" altLang="en-US" dirty="0"/>
              <a:t>Algorithms to determine and request </a:t>
            </a:r>
            <a:r>
              <a:rPr lang="en-US" altLang="en-US" dirty="0">
                <a:solidFill>
                  <a:srgbClr val="C00000"/>
                </a:solidFill>
              </a:rPr>
              <a:t>varying </a:t>
            </a:r>
            <a:r>
              <a:rPr lang="en-US" altLang="en-US" dirty="0"/>
              <a:t>attributes (e.g., bitrate, language) for each segment</a:t>
            </a:r>
          </a:p>
          <a:p>
            <a:r>
              <a:rPr lang="en-US" altLang="en-US" dirty="0"/>
              <a:t>Goal: ensure good quality of service, match user </a:t>
            </a:r>
            <a:r>
              <a:rPr lang="en-US" altLang="en-US" dirty="0" err="1"/>
              <a:t>prefs</a:t>
            </a:r>
            <a:r>
              <a:rPr lang="en-US" altLang="en-US" dirty="0"/>
              <a:t>, etc.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CA6F021-5084-0C42-A825-0FB0D4B4C619}"/>
              </a:ext>
            </a:extLst>
          </p:cNvPr>
          <p:cNvGrpSpPr/>
          <p:nvPr/>
        </p:nvGrpSpPr>
        <p:grpSpPr>
          <a:xfrm>
            <a:off x="7292898" y="1136870"/>
            <a:ext cx="3111189" cy="2279148"/>
            <a:chOff x="7349115" y="1496214"/>
            <a:chExt cx="2296689" cy="227914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70ADCD7-A31F-BA4D-B678-BC1CAF086944}"/>
                </a:ext>
              </a:extLst>
            </p:cNvPr>
            <p:cNvSpPr/>
            <p:nvPr/>
          </p:nvSpPr>
          <p:spPr>
            <a:xfrm>
              <a:off x="7349115" y="1496214"/>
              <a:ext cx="2296689" cy="2279148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33BA523-6AAA-2941-99C5-31A4873B6B74}"/>
                </a:ext>
              </a:extLst>
            </p:cNvPr>
            <p:cNvSpPr txBox="1"/>
            <p:nvPr/>
          </p:nvSpPr>
          <p:spPr>
            <a:xfrm>
              <a:off x="7610937" y="1561115"/>
              <a:ext cx="177304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Helvetica" pitchFamily="2" charset="0"/>
                </a:rPr>
                <a:t>Web Browser</a:t>
              </a:r>
            </a:p>
            <a:p>
              <a:pPr algn="ctr"/>
              <a:r>
                <a:rPr lang="en-US" sz="2400" dirty="0">
                  <a:latin typeface="Helvetica" pitchFamily="2" charset="0"/>
                </a:rPr>
                <a:t>Or Video Client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A4042CD-65A2-E143-8B4A-453C25579E72}"/>
              </a:ext>
            </a:extLst>
          </p:cNvPr>
          <p:cNvGrpSpPr/>
          <p:nvPr/>
        </p:nvGrpSpPr>
        <p:grpSpPr>
          <a:xfrm>
            <a:off x="9057454" y="2111326"/>
            <a:ext cx="1069712" cy="989324"/>
            <a:chOff x="7933163" y="1496213"/>
            <a:chExt cx="1029625" cy="1441431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CF1C0F8-48D0-F841-8211-09D1D198E5BD}"/>
                </a:ext>
              </a:extLst>
            </p:cNvPr>
            <p:cNvSpPr/>
            <p:nvPr/>
          </p:nvSpPr>
          <p:spPr>
            <a:xfrm>
              <a:off x="7933163" y="1496213"/>
              <a:ext cx="1029625" cy="1441431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643CDF0-A380-804E-873F-CFC08F3FBD24}"/>
                </a:ext>
              </a:extLst>
            </p:cNvPr>
            <p:cNvSpPr txBox="1"/>
            <p:nvPr/>
          </p:nvSpPr>
          <p:spPr>
            <a:xfrm>
              <a:off x="7933163" y="1746080"/>
              <a:ext cx="1029625" cy="9416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Helvetica" pitchFamily="2" charset="0"/>
                </a:rPr>
                <a:t>Media </a:t>
              </a:r>
            </a:p>
            <a:p>
              <a:pPr algn="ctr"/>
              <a:r>
                <a:rPr lang="en-US" dirty="0">
                  <a:latin typeface="Helvetica" pitchFamily="2" charset="0"/>
                </a:rPr>
                <a:t>player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7940B63-6E84-2340-AABE-1F59837A3956}"/>
              </a:ext>
            </a:extLst>
          </p:cNvPr>
          <p:cNvGrpSpPr/>
          <p:nvPr/>
        </p:nvGrpSpPr>
        <p:grpSpPr>
          <a:xfrm>
            <a:off x="7597993" y="2111325"/>
            <a:ext cx="1069712" cy="989324"/>
            <a:chOff x="7933163" y="1496213"/>
            <a:chExt cx="1029625" cy="1441431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C298C6-245B-A043-8A42-F56123DF216C}"/>
                </a:ext>
              </a:extLst>
            </p:cNvPr>
            <p:cNvSpPr/>
            <p:nvPr/>
          </p:nvSpPr>
          <p:spPr>
            <a:xfrm>
              <a:off x="7933163" y="1496213"/>
              <a:ext cx="1029625" cy="1441431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D79C121-E648-414C-AE8B-293B58FE66CE}"/>
                </a:ext>
              </a:extLst>
            </p:cNvPr>
            <p:cNvSpPr txBox="1"/>
            <p:nvPr/>
          </p:nvSpPr>
          <p:spPr>
            <a:xfrm>
              <a:off x="7933163" y="1746080"/>
              <a:ext cx="1029625" cy="9416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Helvetica" pitchFamily="2" charset="0"/>
                </a:rPr>
                <a:t>HTTP</a:t>
              </a:r>
            </a:p>
            <a:p>
              <a:pPr algn="ctr"/>
              <a:r>
                <a:rPr lang="en-US" dirty="0">
                  <a:latin typeface="Helvetica" pitchFamily="2" charset="0"/>
                </a:rPr>
                <a:t>client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8263FA2-C5A8-6548-8930-CBD82C28B4B7}"/>
              </a:ext>
            </a:extLst>
          </p:cNvPr>
          <p:cNvGrpSpPr/>
          <p:nvPr/>
        </p:nvGrpSpPr>
        <p:grpSpPr>
          <a:xfrm>
            <a:off x="5754028" y="4747121"/>
            <a:ext cx="5988205" cy="1745754"/>
            <a:chOff x="6213117" y="2029608"/>
            <a:chExt cx="4420511" cy="1745754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0A3E075-F6AA-AC41-83AE-AB1023174C5F}"/>
                </a:ext>
              </a:extLst>
            </p:cNvPr>
            <p:cNvSpPr/>
            <p:nvPr/>
          </p:nvSpPr>
          <p:spPr>
            <a:xfrm>
              <a:off x="6213117" y="2029608"/>
              <a:ext cx="4420511" cy="1745754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2E39617-EFA1-5B4D-ADA9-6B30178E46CE}"/>
                </a:ext>
              </a:extLst>
            </p:cNvPr>
            <p:cNvSpPr txBox="1"/>
            <p:nvPr/>
          </p:nvSpPr>
          <p:spPr>
            <a:xfrm>
              <a:off x="7526912" y="2101517"/>
              <a:ext cx="17730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Helvetica" pitchFamily="2" charset="0"/>
                </a:rPr>
                <a:t>Server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D427420-4FFF-2F48-A20E-7536DEF776AC}"/>
              </a:ext>
            </a:extLst>
          </p:cNvPr>
          <p:cNvGrpSpPr/>
          <p:nvPr/>
        </p:nvGrpSpPr>
        <p:grpSpPr>
          <a:xfrm>
            <a:off x="8680766" y="3701928"/>
            <a:ext cx="3111188" cy="791688"/>
            <a:chOff x="6857656" y="1496213"/>
            <a:chExt cx="2994598" cy="1153478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1E5C9A3-F09E-684A-B271-DE45B3A7BA93}"/>
                </a:ext>
              </a:extLst>
            </p:cNvPr>
            <p:cNvSpPr/>
            <p:nvPr/>
          </p:nvSpPr>
          <p:spPr>
            <a:xfrm>
              <a:off x="6988694" y="1496213"/>
              <a:ext cx="2863558" cy="1153478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78B89D0-3549-9C4D-9242-D54ABA3AA775}"/>
                </a:ext>
              </a:extLst>
            </p:cNvPr>
            <p:cNvSpPr txBox="1"/>
            <p:nvPr/>
          </p:nvSpPr>
          <p:spPr>
            <a:xfrm>
              <a:off x="6857656" y="1559519"/>
              <a:ext cx="2994598" cy="9416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Helvetica" pitchFamily="2" charset="0"/>
                </a:rPr>
                <a:t>Media Presentation</a:t>
              </a:r>
            </a:p>
            <a:p>
              <a:pPr algn="ctr"/>
              <a:r>
                <a:rPr lang="en-US" dirty="0">
                  <a:latin typeface="Helvetica" pitchFamily="2" charset="0"/>
                </a:rPr>
                <a:t>Description (</a:t>
              </a:r>
              <a:r>
                <a:rPr lang="en-US" dirty="0">
                  <a:solidFill>
                    <a:srgbClr val="C00000"/>
                  </a:solidFill>
                  <a:latin typeface="Helvetica" pitchFamily="2" charset="0"/>
                </a:rPr>
                <a:t>manifest</a:t>
              </a:r>
              <a:r>
                <a:rPr lang="en-US" dirty="0">
                  <a:latin typeface="Helvetica" pitchFamily="2" charset="0"/>
                </a:rPr>
                <a:t>)</a:t>
              </a:r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56CDF930-EB7F-1A4C-A53B-DCFC78072777}"/>
              </a:ext>
            </a:extLst>
          </p:cNvPr>
          <p:cNvSpPr/>
          <p:nvPr/>
        </p:nvSpPr>
        <p:spPr>
          <a:xfrm>
            <a:off x="5960057" y="5266028"/>
            <a:ext cx="238311" cy="46085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28B0A1F-C2FC-AC4A-9FA2-E9D7953C5302}"/>
              </a:ext>
            </a:extLst>
          </p:cNvPr>
          <p:cNvSpPr/>
          <p:nvPr/>
        </p:nvSpPr>
        <p:spPr>
          <a:xfrm>
            <a:off x="6311885" y="5266027"/>
            <a:ext cx="238311" cy="46085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0AEB6E2-6E20-A748-A092-1EC93C03D874}"/>
              </a:ext>
            </a:extLst>
          </p:cNvPr>
          <p:cNvSpPr/>
          <p:nvPr/>
        </p:nvSpPr>
        <p:spPr>
          <a:xfrm>
            <a:off x="6664133" y="5266027"/>
            <a:ext cx="238311" cy="46085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D1DF515-70F8-544E-BF0B-F65D5EFCD741}"/>
              </a:ext>
            </a:extLst>
          </p:cNvPr>
          <p:cNvSpPr/>
          <p:nvPr/>
        </p:nvSpPr>
        <p:spPr>
          <a:xfrm>
            <a:off x="7007854" y="5260272"/>
            <a:ext cx="238311" cy="46085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AAF2FBE-AD73-C44F-8B01-1BAC20720E28}"/>
              </a:ext>
            </a:extLst>
          </p:cNvPr>
          <p:cNvSpPr/>
          <p:nvPr/>
        </p:nvSpPr>
        <p:spPr>
          <a:xfrm>
            <a:off x="7359682" y="5260271"/>
            <a:ext cx="238311" cy="46085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C85458-A852-3149-AFB6-B47B6A5EA865}"/>
              </a:ext>
            </a:extLst>
          </p:cNvPr>
          <p:cNvSpPr txBox="1"/>
          <p:nvPr/>
        </p:nvSpPr>
        <p:spPr>
          <a:xfrm>
            <a:off x="6223592" y="4819030"/>
            <a:ext cx="1215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Video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2562917-E153-EE41-B432-74298C9A8966}"/>
              </a:ext>
            </a:extLst>
          </p:cNvPr>
          <p:cNvSpPr/>
          <p:nvPr/>
        </p:nvSpPr>
        <p:spPr>
          <a:xfrm>
            <a:off x="5964871" y="5870817"/>
            <a:ext cx="238311" cy="46085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2BA1CF5-829A-5845-A9D1-2E8B76104383}"/>
              </a:ext>
            </a:extLst>
          </p:cNvPr>
          <p:cNvSpPr/>
          <p:nvPr/>
        </p:nvSpPr>
        <p:spPr>
          <a:xfrm>
            <a:off x="6316699" y="5870816"/>
            <a:ext cx="238311" cy="46085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8794731-7EC0-9E4C-A612-AA5474F3E272}"/>
              </a:ext>
            </a:extLst>
          </p:cNvPr>
          <p:cNvSpPr/>
          <p:nvPr/>
        </p:nvSpPr>
        <p:spPr>
          <a:xfrm>
            <a:off x="6668947" y="5870816"/>
            <a:ext cx="238311" cy="46085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56C44D4-D6A7-B246-B617-264BC6FEAFA0}"/>
              </a:ext>
            </a:extLst>
          </p:cNvPr>
          <p:cNvSpPr/>
          <p:nvPr/>
        </p:nvSpPr>
        <p:spPr>
          <a:xfrm>
            <a:off x="7012668" y="5865061"/>
            <a:ext cx="238311" cy="46085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ADB0B96-E854-A44C-B434-DA3B159756FA}"/>
              </a:ext>
            </a:extLst>
          </p:cNvPr>
          <p:cNvSpPr/>
          <p:nvPr/>
        </p:nvSpPr>
        <p:spPr>
          <a:xfrm>
            <a:off x="7364496" y="5865060"/>
            <a:ext cx="238311" cy="46085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0E23FD8-405D-F840-BA80-06BD25D0A319}"/>
              </a:ext>
            </a:extLst>
          </p:cNvPr>
          <p:cNvSpPr/>
          <p:nvPr/>
        </p:nvSpPr>
        <p:spPr>
          <a:xfrm>
            <a:off x="9935586" y="5285758"/>
            <a:ext cx="238311" cy="46085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B49BCBA-204E-3544-B549-F6C87632A43A}"/>
              </a:ext>
            </a:extLst>
          </p:cNvPr>
          <p:cNvSpPr/>
          <p:nvPr/>
        </p:nvSpPr>
        <p:spPr>
          <a:xfrm>
            <a:off x="10287414" y="5285757"/>
            <a:ext cx="238311" cy="46085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15137B5-28D6-3241-AAC1-7B6BB399E7F6}"/>
              </a:ext>
            </a:extLst>
          </p:cNvPr>
          <p:cNvSpPr/>
          <p:nvPr/>
        </p:nvSpPr>
        <p:spPr>
          <a:xfrm>
            <a:off x="10639662" y="5285757"/>
            <a:ext cx="238311" cy="46085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03BEA3A-DC99-434F-BEF0-4964AA32D8CD}"/>
              </a:ext>
            </a:extLst>
          </p:cNvPr>
          <p:cNvSpPr/>
          <p:nvPr/>
        </p:nvSpPr>
        <p:spPr>
          <a:xfrm>
            <a:off x="10983383" y="5280002"/>
            <a:ext cx="238311" cy="46085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E7A99CC-918B-1D42-A675-073B53098D7B}"/>
              </a:ext>
            </a:extLst>
          </p:cNvPr>
          <p:cNvSpPr/>
          <p:nvPr/>
        </p:nvSpPr>
        <p:spPr>
          <a:xfrm>
            <a:off x="11335211" y="5280001"/>
            <a:ext cx="238311" cy="46085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2489E10-1C9E-0746-A295-C163D158197B}"/>
              </a:ext>
            </a:extLst>
          </p:cNvPr>
          <p:cNvSpPr txBox="1"/>
          <p:nvPr/>
        </p:nvSpPr>
        <p:spPr>
          <a:xfrm>
            <a:off x="10199121" y="4838760"/>
            <a:ext cx="1215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Audio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5F95D90-02FF-944C-92F4-4590C2374E2C}"/>
              </a:ext>
            </a:extLst>
          </p:cNvPr>
          <p:cNvSpPr/>
          <p:nvPr/>
        </p:nvSpPr>
        <p:spPr>
          <a:xfrm>
            <a:off x="9940400" y="5890547"/>
            <a:ext cx="238311" cy="4608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1AAF0C2-8FAF-F64D-8E8D-29A9C21A14E0}"/>
              </a:ext>
            </a:extLst>
          </p:cNvPr>
          <p:cNvSpPr/>
          <p:nvPr/>
        </p:nvSpPr>
        <p:spPr>
          <a:xfrm>
            <a:off x="10292228" y="5890546"/>
            <a:ext cx="238311" cy="4608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C583572-7D4E-BD41-B491-50187C91FFC3}"/>
              </a:ext>
            </a:extLst>
          </p:cNvPr>
          <p:cNvSpPr/>
          <p:nvPr/>
        </p:nvSpPr>
        <p:spPr>
          <a:xfrm>
            <a:off x="10644476" y="5890546"/>
            <a:ext cx="238311" cy="4608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6E4B5C3-80D0-B545-9F11-579C3A5A98C5}"/>
              </a:ext>
            </a:extLst>
          </p:cNvPr>
          <p:cNvSpPr/>
          <p:nvPr/>
        </p:nvSpPr>
        <p:spPr>
          <a:xfrm>
            <a:off x="10988197" y="5884791"/>
            <a:ext cx="238311" cy="4608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51C2C15-F60B-2D4B-895F-0E1067DE6223}"/>
              </a:ext>
            </a:extLst>
          </p:cNvPr>
          <p:cNvSpPr/>
          <p:nvPr/>
        </p:nvSpPr>
        <p:spPr>
          <a:xfrm>
            <a:off x="11340025" y="5884790"/>
            <a:ext cx="238311" cy="4608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BBC22A4-6729-9548-B5B6-DCBBE37C3CAE}"/>
              </a:ext>
            </a:extLst>
          </p:cNvPr>
          <p:cNvSpPr/>
          <p:nvPr/>
        </p:nvSpPr>
        <p:spPr>
          <a:xfrm>
            <a:off x="8020930" y="5857682"/>
            <a:ext cx="238311" cy="460859"/>
          </a:xfrm>
          <a:prstGeom prst="rect">
            <a:avLst/>
          </a:prstGeom>
          <a:solidFill>
            <a:schemeClr val="bg2">
              <a:lumMod val="7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33A7C21-9DD1-F145-8C73-2238A11975EC}"/>
              </a:ext>
            </a:extLst>
          </p:cNvPr>
          <p:cNvSpPr/>
          <p:nvPr/>
        </p:nvSpPr>
        <p:spPr>
          <a:xfrm>
            <a:off x="8372758" y="5857681"/>
            <a:ext cx="238311" cy="460859"/>
          </a:xfrm>
          <a:prstGeom prst="rect">
            <a:avLst/>
          </a:prstGeom>
          <a:solidFill>
            <a:schemeClr val="bg2">
              <a:lumMod val="7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859BD201-0357-534F-86D9-777013F0DB96}"/>
              </a:ext>
            </a:extLst>
          </p:cNvPr>
          <p:cNvSpPr/>
          <p:nvPr/>
        </p:nvSpPr>
        <p:spPr>
          <a:xfrm>
            <a:off x="9068727" y="5851926"/>
            <a:ext cx="238311" cy="46085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BF18066-33CA-604F-93B1-E90C6AD58E68}"/>
              </a:ext>
            </a:extLst>
          </p:cNvPr>
          <p:cNvSpPr/>
          <p:nvPr/>
        </p:nvSpPr>
        <p:spPr>
          <a:xfrm>
            <a:off x="9420555" y="5851925"/>
            <a:ext cx="238311" cy="46085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2554CA8-9B82-A24E-B24C-68A9A82430A9}"/>
              </a:ext>
            </a:extLst>
          </p:cNvPr>
          <p:cNvSpPr txBox="1"/>
          <p:nvPr/>
        </p:nvSpPr>
        <p:spPr>
          <a:xfrm>
            <a:off x="8097236" y="5405895"/>
            <a:ext cx="1490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Transcripts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BCC8584-AE82-F943-9010-2A956C4E06F0}"/>
              </a:ext>
            </a:extLst>
          </p:cNvPr>
          <p:cNvCxnSpPr>
            <a:cxnSpLocks/>
            <a:stCxn id="17" idx="2"/>
          </p:cNvCxnSpPr>
          <p:nvPr/>
        </p:nvCxnSpPr>
        <p:spPr>
          <a:xfrm>
            <a:off x="8132849" y="3100649"/>
            <a:ext cx="0" cy="164647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2279A94-ACC7-8042-A09C-43DD48D4014E}"/>
              </a:ext>
            </a:extLst>
          </p:cNvPr>
          <p:cNvSpPr txBox="1"/>
          <p:nvPr/>
        </p:nvSpPr>
        <p:spPr>
          <a:xfrm>
            <a:off x="5018053" y="3621122"/>
            <a:ext cx="29400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Helvetica" pitchFamily="2" charset="0"/>
              </a:rPr>
              <a:t>Issue requests on time. </a:t>
            </a: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Pick attributes for each segment of content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E38EDF6-3461-4544-9EF7-5EBE258DF1A4}"/>
              </a:ext>
            </a:extLst>
          </p:cNvPr>
          <p:cNvCxnSpPr>
            <a:cxnSpLocks/>
          </p:cNvCxnSpPr>
          <p:nvPr/>
        </p:nvCxnSpPr>
        <p:spPr>
          <a:xfrm flipH="1" flipV="1">
            <a:off x="8611069" y="3429000"/>
            <a:ext cx="31109" cy="1307575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A picture containing indoor, toy, doll, vector graphics&#10;&#10;Description automatically generated">
            <a:extLst>
              <a:ext uri="{FF2B5EF4-FFF2-40B4-BE49-F238E27FC236}">
                <a16:creationId xmlns:a16="http://schemas.microsoft.com/office/drawing/2014/main" id="{4D9FD272-B0C3-7F46-8391-463B7F074C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3458" y="5796774"/>
            <a:ext cx="1561872" cy="912642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4B4B569-4A70-7C49-8BB3-2FDF205C3565}"/>
              </a:ext>
            </a:extLst>
          </p:cNvPr>
          <p:cNvCxnSpPr>
            <a:cxnSpLocks/>
          </p:cNvCxnSpPr>
          <p:nvPr/>
        </p:nvCxnSpPr>
        <p:spPr>
          <a:xfrm flipV="1">
            <a:off x="5436377" y="6016029"/>
            <a:ext cx="478280" cy="62195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41AF9202-66D2-C24E-B26B-167A4D041B1B}"/>
              </a:ext>
            </a:extLst>
          </p:cNvPr>
          <p:cNvCxnSpPr>
            <a:cxnSpLocks/>
          </p:cNvCxnSpPr>
          <p:nvPr/>
        </p:nvCxnSpPr>
        <p:spPr>
          <a:xfrm flipV="1">
            <a:off x="4532371" y="5530394"/>
            <a:ext cx="1333551" cy="34516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9682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7" grpId="0" animBg="1"/>
      <p:bldP spid="28" grpId="0" animBg="1"/>
      <p:bldP spid="29" grpId="0" animBg="1"/>
      <p:bldP spid="9" grpId="0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/>
      <p:bldP spid="43" grpId="0" animBg="1"/>
      <p:bldP spid="44" grpId="0" animBg="1"/>
      <p:bldP spid="45" grpId="0" animBg="1"/>
      <p:bldP spid="46" grpId="0" animBg="1"/>
      <p:bldP spid="47" grpId="0" animBg="1"/>
      <p:bldP spid="53" grpId="0" animBg="1"/>
      <p:bldP spid="54" grpId="0" animBg="1"/>
      <p:bldP spid="56" grpId="0" animBg="1"/>
      <p:bldP spid="57" grpId="0" animBg="1"/>
      <p:bldP spid="58" grpId="0"/>
      <p:bldP spid="3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1A226-D825-6C48-BB6C-6FECB533C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the manifest contain?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46FA9A-8914-0240-86D5-5617E097A9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0449" y="2068839"/>
            <a:ext cx="9637872" cy="4521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6DE18FF-ECD7-A346-B1CD-165EE0AF5B46}"/>
              </a:ext>
            </a:extLst>
          </p:cNvPr>
          <p:cNvSpPr txBox="1"/>
          <p:nvPr/>
        </p:nvSpPr>
        <p:spPr>
          <a:xfrm>
            <a:off x="687593" y="6045083"/>
            <a:ext cx="95189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Source: </a:t>
            </a:r>
            <a:r>
              <a:rPr lang="en-US" dirty="0" err="1">
                <a:latin typeface="Helvetica" pitchFamily="2" charset="0"/>
              </a:rPr>
              <a:t>Stockhammer</a:t>
            </a:r>
            <a:r>
              <a:rPr lang="en-US" dirty="0">
                <a:latin typeface="Helvetica" pitchFamily="2" charset="0"/>
              </a:rPr>
              <a:t>, </a:t>
            </a:r>
            <a:r>
              <a:rPr lang="en-US" dirty="0" err="1">
                <a:latin typeface="Helvetica" pitchFamily="2" charset="0"/>
              </a:rPr>
              <a:t>MMSys</a:t>
            </a:r>
            <a:r>
              <a:rPr lang="en-US" dirty="0">
                <a:latin typeface="Helvetica" pitchFamily="2" charset="0"/>
              </a:rPr>
              <a:t>.</a:t>
            </a:r>
          </a:p>
          <a:p>
            <a:r>
              <a:rPr lang="en-US" dirty="0">
                <a:latin typeface="Helvetica" pitchFamily="2" charset="0"/>
              </a:rPr>
              <a:t>https://www.w3.org/2010/11/web-and-tv/papers/webtv2_submission_64.pdf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D81195-D530-3B41-864D-6515EC132B2C}"/>
              </a:ext>
            </a:extLst>
          </p:cNvPr>
          <p:cNvSpPr txBox="1"/>
          <p:nvPr/>
        </p:nvSpPr>
        <p:spPr>
          <a:xfrm>
            <a:off x="687593" y="1607174"/>
            <a:ext cx="13028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Periods: </a:t>
            </a:r>
          </a:p>
          <a:p>
            <a:pPr algn="l"/>
            <a:r>
              <a:rPr lang="en-US" sz="2000" dirty="0">
                <a:latin typeface="Helvetica" pitchFamily="2" charset="0"/>
              </a:rPr>
              <a:t>Durations of content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8C1B62-1748-034B-B141-C8306D061589}"/>
              </a:ext>
            </a:extLst>
          </p:cNvPr>
          <p:cNvSpPr txBox="1"/>
          <p:nvPr/>
        </p:nvSpPr>
        <p:spPr>
          <a:xfrm>
            <a:off x="3402982" y="1506022"/>
            <a:ext cx="212988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Adaptation set: functionally equivalent content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C8D2E4-1F09-BE43-B919-E613E16358B7}"/>
              </a:ext>
            </a:extLst>
          </p:cNvPr>
          <p:cNvSpPr txBox="1"/>
          <p:nvPr/>
        </p:nvSpPr>
        <p:spPr>
          <a:xfrm>
            <a:off x="5803521" y="1459855"/>
            <a:ext cx="21298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Representations: codecs, bit rates, etc.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739498-1F03-CD40-B004-125633A3D283}"/>
              </a:ext>
            </a:extLst>
          </p:cNvPr>
          <p:cNvSpPr txBox="1"/>
          <p:nvPr/>
        </p:nvSpPr>
        <p:spPr>
          <a:xfrm>
            <a:off x="10252864" y="2399447"/>
            <a:ext cx="1834874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Multiple segments per representation</a:t>
            </a:r>
          </a:p>
          <a:p>
            <a:pPr algn="l"/>
            <a:endParaRPr lang="en-US" sz="2000" dirty="0">
              <a:latin typeface="Helvetica" pitchFamily="2" charset="0"/>
            </a:endParaRPr>
          </a:p>
          <a:p>
            <a:pPr algn="l"/>
            <a:r>
              <a:rPr lang="en-US" sz="2000" dirty="0">
                <a:latin typeface="Helvetica" pitchFamily="2" charset="0"/>
              </a:rPr>
              <a:t>URL available for each segment</a:t>
            </a:r>
          </a:p>
          <a:p>
            <a:pPr algn="l"/>
            <a:endParaRPr lang="en-US" sz="2000" dirty="0">
              <a:latin typeface="Helvetica" pitchFamily="2" charset="0"/>
            </a:endParaRPr>
          </a:p>
          <a:p>
            <a:pPr algn="l"/>
            <a:r>
              <a:rPr lang="en-US" sz="2000" dirty="0">
                <a:latin typeface="Helvetica" pitchFamily="2" charset="0"/>
              </a:rPr>
              <a:t>Byte ranges per segment (HTTP header for a </a:t>
            </a:r>
            <a:r>
              <a:rPr lang="en-US" sz="2000" dirty="0">
                <a:solidFill>
                  <a:srgbClr val="C00000"/>
                </a:solidFill>
                <a:latin typeface="Helvetica" pitchFamily="2" charset="0"/>
              </a:rPr>
              <a:t>range request</a:t>
            </a:r>
            <a:r>
              <a:rPr lang="en-US" sz="2000" dirty="0">
                <a:latin typeface="Helvetica" pitchFamily="2" charset="0"/>
              </a:rPr>
              <a:t>)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7FACB65-85E9-8644-B0E2-B577FA6EC295}"/>
              </a:ext>
            </a:extLst>
          </p:cNvPr>
          <p:cNvCxnSpPr/>
          <p:nvPr/>
        </p:nvCxnSpPr>
        <p:spPr>
          <a:xfrm>
            <a:off x="1360449" y="2620537"/>
            <a:ext cx="468351" cy="45720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91DD31D-5C80-CC48-91A5-A3C82F252760}"/>
              </a:ext>
            </a:extLst>
          </p:cNvPr>
          <p:cNvCxnSpPr>
            <a:cxnSpLocks/>
          </p:cNvCxnSpPr>
          <p:nvPr/>
        </p:nvCxnSpPr>
        <p:spPr>
          <a:xfrm flipH="1">
            <a:off x="6096000" y="2475518"/>
            <a:ext cx="109720" cy="60221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A0B2F42-0B39-7842-A2CA-2BC19A7A0209}"/>
              </a:ext>
            </a:extLst>
          </p:cNvPr>
          <p:cNvSpPr txBox="1"/>
          <p:nvPr/>
        </p:nvSpPr>
        <p:spPr>
          <a:xfrm>
            <a:off x="8025793" y="1310813"/>
            <a:ext cx="40008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Functionally </a:t>
            </a: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equivalent</a:t>
            </a:r>
            <a:r>
              <a:rPr lang="en-US" dirty="0">
                <a:latin typeface="Helvetica" pitchFamily="2" charset="0"/>
              </a:rPr>
              <a:t>: </a:t>
            </a:r>
            <a:r>
              <a:rPr lang="en-US" dirty="0" err="1">
                <a:latin typeface="Helvetica" pitchFamily="2" charset="0"/>
              </a:rPr>
              <a:t>RSes</a:t>
            </a:r>
            <a:r>
              <a:rPr lang="en-US" dirty="0">
                <a:latin typeface="Helvetica" pitchFamily="2" charset="0"/>
              </a:rPr>
              <a:t> of given AS</a:t>
            </a:r>
          </a:p>
          <a:p>
            <a:pPr algn="l"/>
            <a:r>
              <a:rPr lang="en-US" dirty="0">
                <a:latin typeface="Helvetica" pitchFamily="2" charset="0"/>
              </a:rPr>
              <a:t>Functionally different: </a:t>
            </a: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different</a:t>
            </a:r>
            <a:r>
              <a:rPr lang="en-US" dirty="0">
                <a:latin typeface="Helvetica" pitchFamily="2" charset="0"/>
              </a:rPr>
              <a:t> </a:t>
            </a:r>
            <a:r>
              <a:rPr lang="en-US" dirty="0" err="1">
                <a:latin typeface="Helvetica" pitchFamily="2" charset="0"/>
              </a:rPr>
              <a:t>ASes</a:t>
            </a:r>
            <a:endParaRPr lang="en-US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4270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4">
            <a:extLst>
              <a:ext uri="{FF2B5EF4-FFF2-40B4-BE49-F238E27FC236}">
                <a16:creationId xmlns:a16="http://schemas.microsoft.com/office/drawing/2014/main" id="{67FB22C6-9C45-462A-AD8B-209E98B961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Dynamic changes in stream quality</a:t>
            </a:r>
          </a:p>
        </p:txBody>
      </p:sp>
      <p:pic>
        <p:nvPicPr>
          <p:cNvPr id="51203" name="Picture 2">
            <a:extLst>
              <a:ext uri="{FF2B5EF4-FFF2-40B4-BE49-F238E27FC236}">
                <a16:creationId xmlns:a16="http://schemas.microsoft.com/office/drawing/2014/main" id="{C20E1C26-A5CF-49EA-ABAE-C7AF1F9206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2" y="1752600"/>
            <a:ext cx="8602663" cy="480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0966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F5CF7-6E22-D544-8533-0894B6C44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changes in stream 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14CD5-112E-A546-892C-8A0F02F90C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Just an HTTP request for an HTTP object</a:t>
            </a:r>
          </a:p>
        </p:txBody>
      </p:sp>
      <p:grpSp>
        <p:nvGrpSpPr>
          <p:cNvPr id="4" name="Group 39">
            <a:extLst>
              <a:ext uri="{FF2B5EF4-FFF2-40B4-BE49-F238E27FC236}">
                <a16:creationId xmlns:a16="http://schemas.microsoft.com/office/drawing/2014/main" id="{C5244F0D-B7ED-3E46-A4CC-E3340A992A66}"/>
              </a:ext>
            </a:extLst>
          </p:cNvPr>
          <p:cNvGrpSpPr>
            <a:grpSpLocks/>
          </p:cNvGrpSpPr>
          <p:nvPr/>
        </p:nvGrpSpPr>
        <p:grpSpPr bwMode="auto">
          <a:xfrm>
            <a:off x="4768013" y="5780059"/>
            <a:ext cx="1114114" cy="984576"/>
            <a:chOff x="4394200" y="5638800"/>
            <a:chExt cx="1294494" cy="1340771"/>
          </a:xfrm>
        </p:grpSpPr>
        <p:pic>
          <p:nvPicPr>
            <p:cNvPr id="5" name="Picture 15" descr="laptop.jpg">
              <a:extLst>
                <a:ext uri="{FF2B5EF4-FFF2-40B4-BE49-F238E27FC236}">
                  <a16:creationId xmlns:a16="http://schemas.microsoft.com/office/drawing/2014/main" id="{2B2622BE-25FA-8F4C-A2CB-130075331A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94200" y="5638800"/>
              <a:ext cx="865400" cy="8814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1E8F705-D6A7-B54F-AD09-FBC00B92C6FA}"/>
                </a:ext>
              </a:extLst>
            </p:cNvPr>
            <p:cNvSpPr txBox="1"/>
            <p:nvPr/>
          </p:nvSpPr>
          <p:spPr>
            <a:xfrm>
              <a:off x="4510043" y="6476624"/>
              <a:ext cx="1178651" cy="50294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en-US" dirty="0">
                  <a:latin typeface="Helvetica" pitchFamily="2" charset="0"/>
                  <a:ea typeface="ＭＳ Ｐゴシック" charset="0"/>
                  <a:cs typeface="Calibri"/>
                </a:rPr>
                <a:t>User</a:t>
              </a:r>
            </a:p>
          </p:txBody>
        </p:sp>
      </p:grpSp>
      <p:grpSp>
        <p:nvGrpSpPr>
          <p:cNvPr id="7" name="Group 47">
            <a:extLst>
              <a:ext uri="{FF2B5EF4-FFF2-40B4-BE49-F238E27FC236}">
                <a16:creationId xmlns:a16="http://schemas.microsoft.com/office/drawing/2014/main" id="{FFBC2C44-6299-2142-B67D-8C3FB7FBC0B1}"/>
              </a:ext>
            </a:extLst>
          </p:cNvPr>
          <p:cNvGrpSpPr>
            <a:grpSpLocks/>
          </p:cNvGrpSpPr>
          <p:nvPr/>
        </p:nvGrpSpPr>
        <p:grpSpPr bwMode="auto">
          <a:xfrm>
            <a:off x="1742955" y="2760459"/>
            <a:ext cx="1729320" cy="1852864"/>
            <a:chOff x="1677322" y="1927653"/>
            <a:chExt cx="987313" cy="1722466"/>
          </a:xfrm>
        </p:grpSpPr>
        <p:pic>
          <p:nvPicPr>
            <p:cNvPr id="8" name="Picture 5" descr="server.png">
              <a:extLst>
                <a:ext uri="{FF2B5EF4-FFF2-40B4-BE49-F238E27FC236}">
                  <a16:creationId xmlns:a16="http://schemas.microsoft.com/office/drawing/2014/main" id="{85C756E9-5040-3C42-9B4B-C5C90D94BC8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9938" y="1927653"/>
              <a:ext cx="774697" cy="7437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0D75B6E-FE80-C244-B82F-B8B6C2F1C211}"/>
                </a:ext>
              </a:extLst>
            </p:cNvPr>
            <p:cNvSpPr txBox="1"/>
            <p:nvPr/>
          </p:nvSpPr>
          <p:spPr>
            <a:xfrm>
              <a:off x="1677322" y="3049275"/>
              <a:ext cx="899093" cy="60084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en-US" dirty="0">
                  <a:solidFill>
                    <a:srgbClr val="C00000"/>
                  </a:solidFill>
                  <a:latin typeface="Helvetica" pitchFamily="2" charset="0"/>
                  <a:ea typeface="ＭＳ Ｐゴシック" charset="0"/>
                  <a:cs typeface="Calibri"/>
                </a:rPr>
                <a:t>YouTube origin servers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8409B4B-13B0-134A-B365-CE63AC6D965C}"/>
              </a:ext>
            </a:extLst>
          </p:cNvPr>
          <p:cNvGrpSpPr>
            <a:grpSpLocks/>
          </p:cNvGrpSpPr>
          <p:nvPr/>
        </p:nvGrpSpPr>
        <p:grpSpPr bwMode="auto">
          <a:xfrm>
            <a:off x="7643968" y="2626844"/>
            <a:ext cx="1657574" cy="533197"/>
            <a:chOff x="4648242" y="979886"/>
            <a:chExt cx="1936736" cy="1115561"/>
          </a:xfrm>
        </p:grpSpPr>
        <p:pic>
          <p:nvPicPr>
            <p:cNvPr id="13" name="Picture 29" descr="server.png">
              <a:extLst>
                <a:ext uri="{FF2B5EF4-FFF2-40B4-BE49-F238E27FC236}">
                  <a16:creationId xmlns:a16="http://schemas.microsoft.com/office/drawing/2014/main" id="{4891433B-809E-144B-B99A-C73D99DD7BC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10282" y="979886"/>
              <a:ext cx="774696" cy="7437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" name="Picture 30" descr="server.png">
              <a:extLst>
                <a:ext uri="{FF2B5EF4-FFF2-40B4-BE49-F238E27FC236}">
                  <a16:creationId xmlns:a16="http://schemas.microsoft.com/office/drawing/2014/main" id="{06E144E1-4AA4-CB42-B3F5-A85BD732254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22932" y="1065233"/>
              <a:ext cx="774696" cy="7437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" name="Picture 31" descr="server.png">
              <a:extLst>
                <a:ext uri="{FF2B5EF4-FFF2-40B4-BE49-F238E27FC236}">
                  <a16:creationId xmlns:a16="http://schemas.microsoft.com/office/drawing/2014/main" id="{0B9E2359-2367-B040-AF1A-93E79D6405E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35584" y="1199342"/>
              <a:ext cx="774696" cy="7437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32" descr="server.png">
              <a:extLst>
                <a:ext uri="{FF2B5EF4-FFF2-40B4-BE49-F238E27FC236}">
                  <a16:creationId xmlns:a16="http://schemas.microsoft.com/office/drawing/2014/main" id="{57C4F017-77F9-5248-A4FE-92077F54B8A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8242" y="1351740"/>
              <a:ext cx="774697" cy="7437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35D8A400-C4C6-0D44-BE2F-CC53AF9F4C39}"/>
              </a:ext>
            </a:extLst>
          </p:cNvPr>
          <p:cNvSpPr txBox="1"/>
          <p:nvPr/>
        </p:nvSpPr>
        <p:spPr bwMode="auto">
          <a:xfrm>
            <a:off x="8506831" y="3378381"/>
            <a:ext cx="1762126" cy="92333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dirty="0">
                <a:solidFill>
                  <a:srgbClr val="C00000"/>
                </a:solidFill>
                <a:latin typeface="Helvetica" pitchFamily="2" charset="0"/>
                <a:ea typeface="ＭＳ Ｐゴシック" charset="0"/>
                <a:cs typeface="Calibri"/>
              </a:rPr>
              <a:t>CDN servers caching the video</a:t>
            </a:r>
          </a:p>
        </p:txBody>
      </p:sp>
      <p:grpSp>
        <p:nvGrpSpPr>
          <p:cNvPr id="17" name="Group 61">
            <a:extLst>
              <a:ext uri="{FF2B5EF4-FFF2-40B4-BE49-F238E27FC236}">
                <a16:creationId xmlns:a16="http://schemas.microsoft.com/office/drawing/2014/main" id="{F3D24B53-512D-2543-A132-614DCAA728EE}"/>
              </a:ext>
            </a:extLst>
          </p:cNvPr>
          <p:cNvGrpSpPr>
            <a:grpSpLocks/>
          </p:cNvGrpSpPr>
          <p:nvPr/>
        </p:nvGrpSpPr>
        <p:grpSpPr bwMode="auto">
          <a:xfrm>
            <a:off x="3346996" y="2939456"/>
            <a:ext cx="2164205" cy="2784461"/>
            <a:chOff x="2281723" y="1996507"/>
            <a:chExt cx="2514600" cy="3794222"/>
          </a:xfrm>
        </p:grpSpPr>
        <p:sp>
          <p:nvSpPr>
            <p:cNvPr id="18" name="TextBox 18">
              <a:extLst>
                <a:ext uri="{FF2B5EF4-FFF2-40B4-BE49-F238E27FC236}">
                  <a16:creationId xmlns:a16="http://schemas.microsoft.com/office/drawing/2014/main" id="{34EA6840-C6AA-2147-B1ED-DBCF11F5A1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1723" y="1996507"/>
              <a:ext cx="2514600" cy="1258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/>
                  <a:tailEnd type="arrow" w="med" len="med"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571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lvl="1"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dirty="0">
                  <a:latin typeface="Helvetica" pitchFamily="2" charset="0"/>
                  <a:ea typeface="MS PGothic" panose="020B0600070205080204" pitchFamily="34" charset="-128"/>
                </a:rPr>
                <a:t>1. HTTP GET request for video URL</a:t>
              </a:r>
            </a:p>
          </p:txBody>
        </p:sp>
        <p:cxnSp>
          <p:nvCxnSpPr>
            <p:cNvPr id="19" name="Curved Connector 18">
              <a:extLst>
                <a:ext uri="{FF2B5EF4-FFF2-40B4-BE49-F238E27FC236}">
                  <a16:creationId xmlns:a16="http://schemas.microsoft.com/office/drawing/2014/main" id="{68C2EDD5-56D3-D14D-A657-456BBE4B0A7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6200000" flipV="1">
              <a:off x="2181190" y="3273160"/>
              <a:ext cx="2888666" cy="2146471"/>
            </a:xfrm>
            <a:prstGeom prst="curvedConnector3">
              <a:avLst>
                <a:gd name="adj1" fmla="val 50000"/>
              </a:avLst>
            </a:prstGeom>
            <a:noFill/>
            <a:ln w="38100">
              <a:solidFill>
                <a:srgbClr val="7878DE"/>
              </a:solidFill>
              <a:round/>
              <a:headEnd/>
              <a:tailEnd type="arrow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0" name="Group 64">
            <a:extLst>
              <a:ext uri="{FF2B5EF4-FFF2-40B4-BE49-F238E27FC236}">
                <a16:creationId xmlns:a16="http://schemas.microsoft.com/office/drawing/2014/main" id="{53DFFE1D-03DD-4E4B-82C4-02C6D0C1C7BC}"/>
              </a:ext>
            </a:extLst>
          </p:cNvPr>
          <p:cNvGrpSpPr>
            <a:grpSpLocks/>
          </p:cNvGrpSpPr>
          <p:nvPr/>
        </p:nvGrpSpPr>
        <p:grpSpPr bwMode="auto">
          <a:xfrm>
            <a:off x="1676612" y="3869392"/>
            <a:ext cx="2748842" cy="2271901"/>
            <a:chOff x="1369844" y="4101265"/>
            <a:chExt cx="3193803" cy="4003059"/>
          </a:xfrm>
        </p:grpSpPr>
        <p:sp>
          <p:nvSpPr>
            <p:cNvPr id="21" name="TextBox 19">
              <a:extLst>
                <a:ext uri="{FF2B5EF4-FFF2-40B4-BE49-F238E27FC236}">
                  <a16:creationId xmlns:a16="http://schemas.microsoft.com/office/drawing/2014/main" id="{C50649E3-5274-CE4E-8D99-A1C006AB01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69844" y="5501292"/>
              <a:ext cx="3051723" cy="26030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dirty="0">
                  <a:latin typeface="Helvetica" pitchFamily="2" charset="0"/>
                  <a:ea typeface="MS PGothic" panose="020B0600070205080204" pitchFamily="34" charset="-128"/>
                </a:rPr>
                <a:t>2. HTTP reply containing html to construct the web page, manifest, with URLs for video content</a:t>
              </a:r>
            </a:p>
          </p:txBody>
        </p:sp>
        <p:cxnSp>
          <p:nvCxnSpPr>
            <p:cNvPr id="22" name="Curved Connector 21">
              <a:extLst>
                <a:ext uri="{FF2B5EF4-FFF2-40B4-BE49-F238E27FC236}">
                  <a16:creationId xmlns:a16="http://schemas.microsoft.com/office/drawing/2014/main" id="{E35DEC37-9B82-6843-A18A-FE110308E4E2}"/>
                </a:ext>
              </a:extLst>
            </p:cNvPr>
            <p:cNvCxnSpPr>
              <a:cxnSpLocks noChangeShapeType="1"/>
              <a:stCxn id="8" idx="3"/>
            </p:cNvCxnSpPr>
            <p:nvPr/>
          </p:nvCxnSpPr>
          <p:spPr bwMode="auto">
            <a:xfrm>
              <a:off x="2064390" y="4101265"/>
              <a:ext cx="2499257" cy="3493557"/>
            </a:xfrm>
            <a:prstGeom prst="curvedConnector2">
              <a:avLst/>
            </a:prstGeom>
            <a:noFill/>
            <a:ln w="38100">
              <a:solidFill>
                <a:srgbClr val="7878DE"/>
              </a:solidFill>
              <a:round/>
              <a:headEnd/>
              <a:tailEnd type="arrow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Group 66">
            <a:extLst>
              <a:ext uri="{FF2B5EF4-FFF2-40B4-BE49-F238E27FC236}">
                <a16:creationId xmlns:a16="http://schemas.microsoft.com/office/drawing/2014/main" id="{EEB56909-D1F5-8746-83AD-DE5450B5B04F}"/>
              </a:ext>
            </a:extLst>
          </p:cNvPr>
          <p:cNvGrpSpPr>
            <a:grpSpLocks/>
          </p:cNvGrpSpPr>
          <p:nvPr/>
        </p:nvGrpSpPr>
        <p:grpSpPr bwMode="auto">
          <a:xfrm>
            <a:off x="4833116" y="2318247"/>
            <a:ext cx="3080048" cy="3328199"/>
            <a:chOff x="2628221" y="1093731"/>
            <a:chExt cx="5068637" cy="4767424"/>
          </a:xfrm>
        </p:grpSpPr>
        <p:sp>
          <p:nvSpPr>
            <p:cNvPr id="24" name="TextBox 20">
              <a:extLst>
                <a:ext uri="{FF2B5EF4-FFF2-40B4-BE49-F238E27FC236}">
                  <a16:creationId xmlns:a16="http://schemas.microsoft.com/office/drawing/2014/main" id="{9A08DDB8-CB58-6B4B-9B1E-F01D75166B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23679" y="1093731"/>
              <a:ext cx="2873179" cy="13226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dirty="0">
                  <a:latin typeface="Helvetica" pitchFamily="2" charset="0"/>
                  <a:ea typeface="MS PGothic" panose="020B0600070205080204" pitchFamily="34" charset="-128"/>
                </a:rPr>
                <a:t>3. HTTP GET request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dirty="0">
                  <a:latin typeface="Helvetica" pitchFamily="2" charset="0"/>
                  <a:ea typeface="MS PGothic" panose="020B0600070205080204" pitchFamily="34" charset="-128"/>
                </a:rPr>
                <a:t>for URLs</a:t>
              </a:r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77637502-33AC-7941-9151-2C57FB43298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2628221" y="2354245"/>
              <a:ext cx="4088875" cy="3506910"/>
            </a:xfrm>
            <a:prstGeom prst="curvedConnector3">
              <a:avLst>
                <a:gd name="adj1" fmla="val 50000"/>
              </a:avLst>
            </a:prstGeom>
            <a:noFill/>
            <a:ln w="38100">
              <a:solidFill>
                <a:srgbClr val="DBAA1E"/>
              </a:solidFill>
              <a:round/>
              <a:headEnd/>
              <a:tailEnd type="arrow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6" name="Group 65">
            <a:extLst>
              <a:ext uri="{FF2B5EF4-FFF2-40B4-BE49-F238E27FC236}">
                <a16:creationId xmlns:a16="http://schemas.microsoft.com/office/drawing/2014/main" id="{01094BF6-57DD-8C45-9A73-D56BDA44FF9E}"/>
              </a:ext>
            </a:extLst>
          </p:cNvPr>
          <p:cNvGrpSpPr>
            <a:grpSpLocks/>
          </p:cNvGrpSpPr>
          <p:nvPr/>
        </p:nvGrpSpPr>
        <p:grpSpPr bwMode="auto">
          <a:xfrm>
            <a:off x="6068539" y="3440447"/>
            <a:ext cx="2313804" cy="2755352"/>
            <a:chOff x="5604287" y="4506433"/>
            <a:chExt cx="4224811" cy="3779858"/>
          </a:xfrm>
        </p:grpSpPr>
        <p:sp>
          <p:nvSpPr>
            <p:cNvPr id="27" name="TextBox 21">
              <a:extLst>
                <a:ext uri="{FF2B5EF4-FFF2-40B4-BE49-F238E27FC236}">
                  <a16:creationId xmlns:a16="http://schemas.microsoft.com/office/drawing/2014/main" id="{36820FAE-1C12-E946-8E2D-1039CFBF48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4333" y="6639651"/>
              <a:ext cx="3784765" cy="16466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dirty="0">
                  <a:latin typeface="Helvetica" pitchFamily="2" charset="0"/>
                  <a:ea typeface="MS PGothic" panose="020B0600070205080204" pitchFamily="34" charset="-128"/>
                </a:rPr>
                <a:t>4. HTTP reply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dirty="0">
                  <a:latin typeface="Helvetica" pitchFamily="2" charset="0"/>
                  <a:ea typeface="MS PGothic" panose="020B0600070205080204" pitchFamily="34" charset="-128"/>
                </a:rPr>
                <a:t>with cached  resources at those URLs</a:t>
              </a:r>
            </a:p>
          </p:txBody>
        </p:sp>
        <p:cxnSp>
          <p:nvCxnSpPr>
            <p:cNvPr id="28" name="Shape 56">
              <a:extLst>
                <a:ext uri="{FF2B5EF4-FFF2-40B4-BE49-F238E27FC236}">
                  <a16:creationId xmlns:a16="http://schemas.microsoft.com/office/drawing/2014/main" id="{B0DFBD22-8EC2-004D-867D-AE7A72A9B0F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5785803" y="4324917"/>
              <a:ext cx="3421736" cy="3784768"/>
            </a:xfrm>
            <a:prstGeom prst="curvedConnector3">
              <a:avLst>
                <a:gd name="adj1" fmla="val 50000"/>
              </a:avLst>
            </a:prstGeom>
            <a:noFill/>
            <a:ln w="38100">
              <a:solidFill>
                <a:srgbClr val="DBAA1E"/>
              </a:solidFill>
              <a:round/>
              <a:headEnd/>
              <a:tailEnd type="arrow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9" name="Cloud 3">
            <a:extLst>
              <a:ext uri="{FF2B5EF4-FFF2-40B4-BE49-F238E27FC236}">
                <a16:creationId xmlns:a16="http://schemas.microsoft.com/office/drawing/2014/main" id="{FF2A9AE2-2A0A-7C45-B666-137F011F3819}"/>
              </a:ext>
            </a:extLst>
          </p:cNvPr>
          <p:cNvSpPr/>
          <p:nvPr/>
        </p:nvSpPr>
        <p:spPr bwMode="auto">
          <a:xfrm>
            <a:off x="3854018" y="3766527"/>
            <a:ext cx="4524375" cy="1239838"/>
          </a:xfrm>
          <a:prstGeom prst="cloud">
            <a:avLst/>
          </a:prstGeom>
          <a:ln>
            <a:solidFill>
              <a:srgbClr val="000090"/>
            </a:solidFill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82295" tIns="41148" rIns="82295" bIns="41148" anchor="ctr"/>
          <a:lstStyle/>
          <a:p>
            <a:pPr algn="ctr" eaLnBrk="1" hangingPunct="1">
              <a:defRPr/>
            </a:pPr>
            <a:r>
              <a:rPr lang="en-US" sz="3500" dirty="0">
                <a:solidFill>
                  <a:schemeClr val="tx1"/>
                </a:solidFill>
                <a:latin typeface="Helvetica" pitchFamily="2" charset="0"/>
                <a:cs typeface="Calibri"/>
              </a:rPr>
              <a:t>Internet</a:t>
            </a:r>
          </a:p>
        </p:txBody>
      </p:sp>
      <p:pic>
        <p:nvPicPr>
          <p:cNvPr id="30" name="Picture 4">
            <a:extLst>
              <a:ext uri="{FF2B5EF4-FFF2-40B4-BE49-F238E27FC236}">
                <a16:creationId xmlns:a16="http://schemas.microsoft.com/office/drawing/2014/main" id="{3D055056-16CE-4A4A-95BC-9FF84A263E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529225"/>
            <a:ext cx="1248906" cy="7758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F12D8D5-B584-F549-938A-0988FF79DD98}"/>
              </a:ext>
            </a:extLst>
          </p:cNvPr>
          <p:cNvSpPr txBox="1"/>
          <p:nvPr/>
        </p:nvSpPr>
        <p:spPr>
          <a:xfrm>
            <a:off x="10005948" y="2067229"/>
            <a:ext cx="194664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CDN DNS points user to best CDN server</a:t>
            </a:r>
          </a:p>
        </p:txBody>
      </p:sp>
    </p:spTree>
    <p:extLst>
      <p:ext uri="{BB962C8B-B14F-4D97-AF65-F5344CB8AC3E}">
        <p14:creationId xmlns:p14="http://schemas.microsoft.com/office/powerpoint/2010/main" val="3950008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9" grpId="0" animBg="1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2">
            <a:extLst>
              <a:ext uri="{FF2B5EF4-FFF2-40B4-BE49-F238E27FC236}">
                <a16:creationId xmlns:a16="http://schemas.microsoft.com/office/drawing/2014/main" id="{59E54ABB-075B-4978-9F46-0CA4ABEA5F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Digital representation of audio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A8D587-606C-4E0F-9158-C77B2D77A4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766455"/>
            <a:ext cx="10226964" cy="4419600"/>
          </a:xfrm>
        </p:spPr>
        <p:txBody>
          <a:bodyPr>
            <a:normAutofit/>
          </a:bodyPr>
          <a:lstStyle/>
          <a:p>
            <a:pPr marL="0" indent="0">
              <a:defRPr/>
            </a:pPr>
            <a:r>
              <a:rPr lang="en-US" dirty="0"/>
              <a:t> Must convert analog signal to digital representation</a:t>
            </a:r>
          </a:p>
          <a:p>
            <a:pPr>
              <a:buClr>
                <a:schemeClr val="tx1"/>
              </a:buClr>
              <a:defRPr/>
            </a:pPr>
            <a:r>
              <a:rPr lang="en-US" dirty="0"/>
              <a:t>Sample</a:t>
            </a:r>
          </a:p>
          <a:p>
            <a:pPr marL="741363" lvl="1" indent="-342900">
              <a:buClr>
                <a:schemeClr val="tx1"/>
              </a:buClr>
              <a:defRPr/>
            </a:pPr>
            <a:r>
              <a:rPr lang="en-US" dirty="0"/>
              <a:t>How many times (twice the max frequency in the signal)</a:t>
            </a:r>
          </a:p>
          <a:p>
            <a:pPr>
              <a:buClr>
                <a:schemeClr val="tx1"/>
              </a:buClr>
              <a:defRPr/>
            </a:pPr>
            <a:r>
              <a:rPr lang="en-US" dirty="0"/>
              <a:t>Quantize</a:t>
            </a:r>
          </a:p>
          <a:p>
            <a:pPr marL="741363" lvl="1" indent="-342900">
              <a:buClr>
                <a:schemeClr val="tx1"/>
              </a:buClr>
              <a:defRPr/>
            </a:pPr>
            <a:r>
              <a:rPr lang="en-US" dirty="0"/>
              <a:t>How many levels or bits to represent each sample</a:t>
            </a:r>
          </a:p>
          <a:p>
            <a:pPr marL="741363" lvl="1" indent="-342900">
              <a:buClr>
                <a:schemeClr val="tx1"/>
              </a:buClr>
              <a:defRPr/>
            </a:pPr>
            <a:r>
              <a:rPr lang="en-US" dirty="0"/>
              <a:t>More levels </a:t>
            </a:r>
            <a:r>
              <a:rPr lang="en-US" dirty="0">
                <a:sym typeface="Wingdings" panose="05000000000000000000" pitchFamily="2" charset="2"/>
              </a:rPr>
              <a:t> more accurate representation of signal</a:t>
            </a:r>
          </a:p>
          <a:p>
            <a:pPr marL="741363" lvl="1" indent="-342900">
              <a:buClr>
                <a:schemeClr val="tx1"/>
              </a:buClr>
              <a:defRPr/>
            </a:pPr>
            <a:r>
              <a:rPr lang="en-US" dirty="0">
                <a:sym typeface="Wingdings" panose="05000000000000000000" pitchFamily="2" charset="2"/>
              </a:rPr>
              <a:t>More levels  more bits to store &amp; need more bandwidth to transmit</a:t>
            </a:r>
            <a:endParaRPr lang="en-US" dirty="0"/>
          </a:p>
          <a:p>
            <a:pPr>
              <a:buClr>
                <a:schemeClr val="tx1"/>
              </a:buClr>
              <a:defRPr/>
            </a:pPr>
            <a:r>
              <a:rPr lang="en-US" dirty="0"/>
              <a:t>Compress</a:t>
            </a:r>
          </a:p>
          <a:p>
            <a:pPr marL="741363" lvl="1" indent="-342900">
              <a:buClr>
                <a:schemeClr val="tx1"/>
              </a:buClr>
              <a:defRPr/>
            </a:pPr>
            <a:r>
              <a:rPr lang="en-US" dirty="0"/>
              <a:t>Compact representation of quantized values</a:t>
            </a:r>
          </a:p>
        </p:txBody>
      </p:sp>
      <p:pic>
        <p:nvPicPr>
          <p:cNvPr id="14340" name="Picture 2">
            <a:extLst>
              <a:ext uri="{FF2B5EF4-FFF2-40B4-BE49-F238E27FC236}">
                <a16:creationId xmlns:a16="http://schemas.microsoft.com/office/drawing/2014/main" id="{56208CB4-B2BC-4326-9B73-D386FB3E5F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7593" y="365125"/>
            <a:ext cx="1527079" cy="1145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D3CDA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45022E0-7618-2646-A444-622C408511DA}"/>
              </a:ext>
            </a:extLst>
          </p:cNvPr>
          <p:cNvSpPr txBox="1">
            <a:spLocks/>
          </p:cNvSpPr>
          <p:nvPr/>
        </p:nvSpPr>
        <p:spPr>
          <a:xfrm>
            <a:off x="9980154" y="6512522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9pPr>
          </a:lstStyle>
          <a:p>
            <a:fld id="{8E8C6E93-DF5B-BC4B-80F9-500DED1EEDCC}" type="slidenum">
              <a:rPr lang="en-US" sz="1200" smtClean="0">
                <a:latin typeface="Helvetica" pitchFamily="2" charset="0"/>
              </a:rPr>
              <a:pPr/>
              <a:t>3</a:t>
            </a:fld>
            <a:endParaRPr lang="en-US" sz="12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8857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23439-3147-CA4A-8677-C6D505148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DASH reference player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FC0A9-3C29-A948-8963-C958433456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https://reference.dashif.org/dash.js/latest/samples/dash-if-reference-player/index.html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250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4">
            <a:extLst>
              <a:ext uri="{FF2B5EF4-FFF2-40B4-BE49-F238E27FC236}">
                <a16:creationId xmlns:a16="http://schemas.microsoft.com/office/drawing/2014/main" id="{0B9D5A2C-F006-4F1E-90B6-A3C411202D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DASH Summary</a:t>
            </a:r>
          </a:p>
        </p:txBody>
      </p:sp>
      <p:sp>
        <p:nvSpPr>
          <p:cNvPr id="53251" name="Content Placeholder 5">
            <a:extLst>
              <a:ext uri="{FF2B5EF4-FFF2-40B4-BE49-F238E27FC236}">
                <a16:creationId xmlns:a16="http://schemas.microsoft.com/office/drawing/2014/main" id="{7838C69F-4F29-4E6E-9016-6C87E77DD47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1825625"/>
            <a:ext cx="10515600" cy="4871010"/>
          </a:xfrm>
        </p:spPr>
        <p:txBody>
          <a:bodyPr>
            <a:normAutofit/>
          </a:bodyPr>
          <a:lstStyle/>
          <a:p>
            <a:r>
              <a:rPr lang="en-US" altLang="en-US" dirty="0"/>
              <a:t>Piggyback video on HTTP: </a:t>
            </a:r>
            <a:r>
              <a:rPr lang="en-US" altLang="en-US" dirty="0">
                <a:solidFill>
                  <a:srgbClr val="C00000"/>
                </a:solidFill>
              </a:rPr>
              <a:t>widely used</a:t>
            </a:r>
          </a:p>
          <a:p>
            <a:r>
              <a:rPr lang="en-US" altLang="en-US" dirty="0"/>
              <a:t>Enables independent HTTP requests per segment</a:t>
            </a:r>
          </a:p>
          <a:p>
            <a:pPr lvl="1"/>
            <a:r>
              <a:rPr lang="en-US" altLang="en-US" dirty="0"/>
              <a:t>Choose dynamic quality &amp; preferences over time</a:t>
            </a:r>
          </a:p>
          <a:p>
            <a:pPr lvl="1"/>
            <a:r>
              <a:rPr lang="en-US" altLang="en-US" dirty="0"/>
              <a:t>Independent HTTP byte ranges</a:t>
            </a:r>
          </a:p>
          <a:p>
            <a:r>
              <a:rPr lang="en-US" altLang="en-US" dirty="0"/>
              <a:t>Works well with CDNs</a:t>
            </a:r>
          </a:p>
          <a:p>
            <a:pPr lvl="1"/>
            <a:r>
              <a:rPr lang="en-US" altLang="en-US" dirty="0"/>
              <a:t>Fetch segments from locations other than the origin server</a:t>
            </a:r>
          </a:p>
          <a:p>
            <a:pPr lvl="1"/>
            <a:r>
              <a:rPr lang="en-US" altLang="en-US" dirty="0"/>
              <a:t>Fetch different segments from possibly different locations</a:t>
            </a:r>
          </a:p>
          <a:p>
            <a:r>
              <a:rPr lang="en-US" altLang="en-US" dirty="0"/>
              <a:t>More resources on DASH</a:t>
            </a:r>
          </a:p>
          <a:p>
            <a:pPr lvl="1"/>
            <a:r>
              <a:rPr lang="en-US" altLang="en-US" dirty="0">
                <a:hlinkClick r:id="rId2"/>
              </a:rPr>
              <a:t>https://www.w3.org/2010/11/web-and-tv/papers/webtv2_submission_64.pdf</a:t>
            </a:r>
            <a:endParaRPr lang="en-US" altLang="en-US" dirty="0"/>
          </a:p>
          <a:p>
            <a:pPr lvl="1"/>
            <a:r>
              <a:rPr lang="en-US" altLang="en-US" dirty="0">
                <a:hlinkClick r:id="rId3"/>
              </a:rPr>
              <a:t>https://www.youtube.com/watch?v=xgowGnH5kUE</a:t>
            </a:r>
            <a:endParaRPr lang="en-US" altLang="en-US" dirty="0"/>
          </a:p>
          <a:p>
            <a:pPr lvl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05669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E1300-B18A-AF46-89DA-B54561E08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Layer: Wrap-up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F4D7A-D2FC-7940-BD27-09421FAA8E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961318" cy="5032375"/>
          </a:xfrm>
        </p:spPr>
        <p:txBody>
          <a:bodyPr>
            <a:normAutofit/>
          </a:bodyPr>
          <a:lstStyle/>
          <a:p>
            <a:r>
              <a:rPr lang="en-US" dirty="0"/>
              <a:t>Name resolution, the web, video</a:t>
            </a:r>
          </a:p>
          <a:p>
            <a:r>
              <a:rPr lang="en-US" dirty="0"/>
              <a:t>Protocols built over the </a:t>
            </a:r>
            <a:r>
              <a:rPr lang="en-US" sz="2400" dirty="0">
                <a:latin typeface="Courier" pitchFamily="2" charset="0"/>
              </a:rPr>
              <a:t>socket() </a:t>
            </a:r>
            <a:r>
              <a:rPr lang="en-US" dirty="0"/>
              <a:t>abstraction</a:t>
            </a:r>
          </a:p>
          <a:p>
            <a:r>
              <a:rPr lang="en-US" dirty="0"/>
              <a:t>Simple designs go a long way</a:t>
            </a:r>
          </a:p>
          <a:p>
            <a:pPr lvl="1"/>
            <a:r>
              <a:rPr lang="en-US" dirty="0"/>
              <a:t>Plain text protocols, header-based evolution</a:t>
            </a:r>
          </a:p>
          <a:p>
            <a:r>
              <a:rPr lang="en-US" dirty="0"/>
              <a:t>Infrastructure for functionality, performance, …</a:t>
            </a:r>
          </a:p>
          <a:p>
            <a:pPr lvl="1"/>
            <a:r>
              <a:rPr lang="en-US" dirty="0"/>
              <a:t>CDNs, web proxies</a:t>
            </a:r>
          </a:p>
          <a:p>
            <a:r>
              <a:rPr lang="en-US" dirty="0"/>
              <a:t>Fit your apps to run on browsers: run almost anywhere (e.g. video)</a:t>
            </a:r>
          </a:p>
          <a:p>
            <a:r>
              <a:rPr lang="en-US" dirty="0"/>
              <a:t>Apps are ultimately what users and most engineers care about</a:t>
            </a:r>
          </a:p>
          <a:p>
            <a:r>
              <a:rPr lang="en-US" dirty="0"/>
              <a:t>BUT: if you don’t understand what’s under the hood, you risk bad design and poor performance in Internet applications</a:t>
            </a:r>
          </a:p>
          <a:p>
            <a:pPr lvl="1"/>
            <a:endParaRPr lang="en-US" dirty="0"/>
          </a:p>
        </p:txBody>
      </p:sp>
      <p:pic>
        <p:nvPicPr>
          <p:cNvPr id="4" name="Picture 3" descr="A picture containing tableware, spoon, black, knife&#10;&#10;Description automatically generated">
            <a:extLst>
              <a:ext uri="{FF2B5EF4-FFF2-40B4-BE49-F238E27FC236}">
                <a16:creationId xmlns:a16="http://schemas.microsoft.com/office/drawing/2014/main" id="{77FC1787-9D71-7144-A4F4-E62A004834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9843" y="1566498"/>
            <a:ext cx="1387913" cy="9561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7F59268-4ABB-5A4F-8432-BD321FF4172A}"/>
              </a:ext>
            </a:extLst>
          </p:cNvPr>
          <p:cNvSpPr txBox="1"/>
          <p:nvPr/>
        </p:nvSpPr>
        <p:spPr>
          <a:xfrm rot="485961">
            <a:off x="9585966" y="2509169"/>
            <a:ext cx="2333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Helvetica" pitchFamily="2" charset="0"/>
              </a:rPr>
              <a:t>App layer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A1BF927-E5D3-3342-ADD7-2999583554A6}"/>
              </a:ext>
            </a:extLst>
          </p:cNvPr>
          <p:cNvGrpSpPr/>
          <p:nvPr/>
        </p:nvGrpSpPr>
        <p:grpSpPr>
          <a:xfrm>
            <a:off x="9225994" y="1566498"/>
            <a:ext cx="2821762" cy="2528347"/>
            <a:chOff x="204104" y="2312651"/>
            <a:chExt cx="3586406" cy="3377285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7631D64-BA74-BE42-A422-C40ADC67CC52}"/>
                </a:ext>
              </a:extLst>
            </p:cNvPr>
            <p:cNvGrpSpPr/>
            <p:nvPr/>
          </p:nvGrpSpPr>
          <p:grpSpPr>
            <a:xfrm>
              <a:off x="204104" y="2312651"/>
              <a:ext cx="3586406" cy="3377285"/>
              <a:chOff x="333313" y="2407512"/>
              <a:chExt cx="3586406" cy="3377285"/>
            </a:xfrm>
          </p:grpSpPr>
          <p:pic>
            <p:nvPicPr>
              <p:cNvPr id="9" name="Picture 8" descr="A piece of cake on a plate&#10;&#10;Description automatically generated">
                <a:extLst>
                  <a:ext uri="{FF2B5EF4-FFF2-40B4-BE49-F238E27FC236}">
                    <a16:creationId xmlns:a16="http://schemas.microsoft.com/office/drawing/2014/main" id="{8ECD2535-2E74-9247-9A27-6DB888AEC3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3313" y="3203644"/>
                <a:ext cx="3441538" cy="2581153"/>
              </a:xfrm>
              <a:prstGeom prst="rect">
                <a:avLst/>
              </a:prstGeom>
            </p:spPr>
          </p:pic>
          <p:pic>
            <p:nvPicPr>
              <p:cNvPr id="10" name="Picture 9" descr="A picture containing tableware, spoon, black, knife&#10;&#10;Description automatically generated">
                <a:extLst>
                  <a:ext uri="{FF2B5EF4-FFF2-40B4-BE49-F238E27FC236}">
                    <a16:creationId xmlns:a16="http://schemas.microsoft.com/office/drawing/2014/main" id="{41D7DD33-BAF6-9F41-9A67-DD1ABB462E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155708" y="2407512"/>
                <a:ext cx="1764011" cy="1277144"/>
              </a:xfrm>
              <a:prstGeom prst="rect">
                <a:avLst/>
              </a:prstGeom>
            </p:spPr>
          </p:pic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713D77A-2E6E-F04E-8D8B-BA4C38B391FB}"/>
                </a:ext>
              </a:extLst>
            </p:cNvPr>
            <p:cNvSpPr txBox="1"/>
            <p:nvPr/>
          </p:nvSpPr>
          <p:spPr>
            <a:xfrm rot="485961">
              <a:off x="661622" y="3571841"/>
              <a:ext cx="2965744" cy="4933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Helvetica" pitchFamily="2" charset="0"/>
                </a:rPr>
                <a:t>App layer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69137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1" y="106363"/>
            <a:ext cx="5637212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Audio representation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692729" y="1447799"/>
            <a:ext cx="5412796" cy="52047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charset="0"/>
              <a:buChar char="v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282575" indent="-282575">
              <a:buSzPct val="100000"/>
              <a:buFont typeface="Wingdings" charset="2"/>
              <a:buChar char="§"/>
              <a:defRPr/>
            </a:pPr>
            <a:r>
              <a:rPr lang="en-US" dirty="0">
                <a:latin typeface="Helvetica" pitchFamily="2" charset="0"/>
              </a:rPr>
              <a:t>analog audio signal sampled at constant rate</a:t>
            </a:r>
          </a:p>
          <a:p>
            <a:pPr lvl="1">
              <a:buFont typeface="Arial"/>
              <a:buChar char="•"/>
              <a:defRPr/>
            </a:pPr>
            <a:r>
              <a:rPr lang="en-US" sz="2800" dirty="0">
                <a:latin typeface="Helvetica" pitchFamily="2" charset="0"/>
              </a:rPr>
              <a:t>telephone: 8,000 samples/sec</a:t>
            </a:r>
          </a:p>
          <a:p>
            <a:pPr lvl="1">
              <a:buFont typeface="Arial"/>
              <a:buChar char="•"/>
              <a:defRPr/>
            </a:pPr>
            <a:r>
              <a:rPr lang="en-US" sz="2800" dirty="0">
                <a:latin typeface="Helvetica" pitchFamily="2" charset="0"/>
              </a:rPr>
              <a:t>CD music: 44,100 samples/sec</a:t>
            </a:r>
          </a:p>
          <a:p>
            <a:pPr marL="234950" indent="-234950">
              <a:buSzPct val="100000"/>
              <a:buFont typeface="Wingdings" charset="2"/>
              <a:buChar char="§"/>
              <a:defRPr/>
            </a:pPr>
            <a:r>
              <a:rPr lang="en-US" dirty="0">
                <a:latin typeface="Helvetica" pitchFamily="2" charset="0"/>
              </a:rPr>
              <a:t>each sample quantized, i.e., rounded</a:t>
            </a:r>
          </a:p>
          <a:p>
            <a:pPr lvl="1">
              <a:buFont typeface="Arial"/>
              <a:buChar char="•"/>
              <a:defRPr/>
            </a:pPr>
            <a:r>
              <a:rPr lang="en-US" sz="2800" dirty="0">
                <a:latin typeface="Helvetica" pitchFamily="2" charset="0"/>
              </a:rPr>
              <a:t>e.g., 2</a:t>
            </a:r>
            <a:r>
              <a:rPr lang="en-US" sz="2800" baseline="30000" dirty="0">
                <a:latin typeface="Helvetica" pitchFamily="2" charset="0"/>
              </a:rPr>
              <a:t>8</a:t>
            </a:r>
            <a:r>
              <a:rPr lang="en-US" sz="2800" dirty="0">
                <a:latin typeface="Helvetica" pitchFamily="2" charset="0"/>
              </a:rPr>
              <a:t>=256 possible quantized values</a:t>
            </a:r>
          </a:p>
          <a:p>
            <a:pPr lvl="1">
              <a:buFont typeface="Arial"/>
              <a:buChar char="•"/>
              <a:defRPr/>
            </a:pPr>
            <a:r>
              <a:rPr lang="en-US" sz="2800" dirty="0">
                <a:latin typeface="Helvetica" pitchFamily="2" charset="0"/>
              </a:rPr>
              <a:t>each quantized value represented by bits, e.g., 8 bits for 256 values</a:t>
            </a:r>
          </a:p>
        </p:txBody>
      </p:sp>
      <p:cxnSp>
        <p:nvCxnSpPr>
          <p:cNvPr id="20486" name="Straight Connector 7"/>
          <p:cNvCxnSpPr>
            <a:cxnSpLocks noChangeShapeType="1"/>
          </p:cNvCxnSpPr>
          <p:nvPr/>
        </p:nvCxnSpPr>
        <p:spPr bwMode="auto">
          <a:xfrm>
            <a:off x="6594475" y="2201864"/>
            <a:ext cx="0" cy="2212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Rectangle 10"/>
          <p:cNvSpPr/>
          <p:nvPr/>
        </p:nvSpPr>
        <p:spPr>
          <a:xfrm>
            <a:off x="6592889" y="3343275"/>
            <a:ext cx="155575" cy="1055688"/>
          </a:xfrm>
          <a:prstGeom prst="rect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txBody>
          <a:bodyPr wrap="none"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750051" y="3225800"/>
            <a:ext cx="157163" cy="1174750"/>
          </a:xfrm>
          <a:prstGeom prst="rect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txBody>
          <a:bodyPr wrap="none"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907214" y="3063876"/>
            <a:ext cx="155575" cy="1330325"/>
          </a:xfrm>
          <a:prstGeom prst="rect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txBody>
          <a:bodyPr wrap="none"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064376" y="2928938"/>
            <a:ext cx="155575" cy="1466850"/>
          </a:xfrm>
          <a:prstGeom prst="rect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txBody>
          <a:bodyPr wrap="none"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224714" y="2913063"/>
            <a:ext cx="155575" cy="1492250"/>
          </a:xfrm>
          <a:prstGeom prst="rect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txBody>
          <a:bodyPr wrap="none"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381876" y="3063876"/>
            <a:ext cx="155575" cy="1343025"/>
          </a:xfrm>
          <a:prstGeom prst="rect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txBody>
          <a:bodyPr wrap="none"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537451" y="3198814"/>
            <a:ext cx="157163" cy="1203325"/>
          </a:xfrm>
          <a:prstGeom prst="rect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txBody>
          <a:bodyPr wrap="none"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696201" y="3268663"/>
            <a:ext cx="155575" cy="1135062"/>
          </a:xfrm>
          <a:prstGeom prst="rect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txBody>
          <a:bodyPr wrap="none"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853364" y="3284538"/>
            <a:ext cx="155575" cy="1109662"/>
          </a:xfrm>
          <a:prstGeom prst="rect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txBody>
          <a:bodyPr wrap="none"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012114" y="3165476"/>
            <a:ext cx="155575" cy="1230313"/>
          </a:xfrm>
          <a:prstGeom prst="rect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txBody>
          <a:bodyPr wrap="none"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167689" y="2944814"/>
            <a:ext cx="155575" cy="1450975"/>
          </a:xfrm>
          <a:prstGeom prst="rect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txBody>
          <a:bodyPr wrap="none"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324851" y="2681289"/>
            <a:ext cx="155575" cy="1711325"/>
          </a:xfrm>
          <a:prstGeom prst="rect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txBody>
          <a:bodyPr wrap="none"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485189" y="2794000"/>
            <a:ext cx="155575" cy="1601788"/>
          </a:xfrm>
          <a:prstGeom prst="rect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txBody>
          <a:bodyPr wrap="none"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642351" y="3063875"/>
            <a:ext cx="155575" cy="1333500"/>
          </a:xfrm>
          <a:prstGeom prst="rect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txBody>
          <a:bodyPr wrap="none"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8797926" y="3327401"/>
            <a:ext cx="157163" cy="1065213"/>
          </a:xfrm>
          <a:prstGeom prst="rect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txBody>
          <a:bodyPr wrap="none"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8956676" y="3467100"/>
            <a:ext cx="155575" cy="927100"/>
          </a:xfrm>
          <a:prstGeom prst="rect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txBody>
          <a:bodyPr wrap="none"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cxnSp>
        <p:nvCxnSpPr>
          <p:cNvPr id="20503" name="Straight Connector 26"/>
          <p:cNvCxnSpPr>
            <a:cxnSpLocks noChangeShapeType="1"/>
          </p:cNvCxnSpPr>
          <p:nvPr/>
        </p:nvCxnSpPr>
        <p:spPr bwMode="auto">
          <a:xfrm>
            <a:off x="6594476" y="4400550"/>
            <a:ext cx="3281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504" name="TextBox 27"/>
          <p:cNvSpPr txBox="1">
            <a:spLocks noChangeArrowheads="1"/>
          </p:cNvSpPr>
          <p:nvPr/>
        </p:nvSpPr>
        <p:spPr bwMode="auto">
          <a:xfrm>
            <a:off x="9417050" y="4398964"/>
            <a:ext cx="4762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200" i="0" dirty="0">
                <a:latin typeface="Helvetica" pitchFamily="2" charset="0"/>
                <a:cs typeface="Arial" charset="0"/>
              </a:rPr>
              <a:t>time</a:t>
            </a:r>
          </a:p>
        </p:txBody>
      </p:sp>
      <p:sp>
        <p:nvSpPr>
          <p:cNvPr id="20505" name="TextBox 28"/>
          <p:cNvSpPr txBox="1">
            <a:spLocks noChangeArrowheads="1"/>
          </p:cNvSpPr>
          <p:nvPr/>
        </p:nvSpPr>
        <p:spPr bwMode="auto">
          <a:xfrm rot="-5400000">
            <a:off x="5532438" y="3198813"/>
            <a:ext cx="1716088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200" i="0" dirty="0">
                <a:latin typeface="Helvetica" pitchFamily="2" charset="0"/>
                <a:cs typeface="Arial" charset="0"/>
              </a:rPr>
              <a:t>audio signal amplitude</a:t>
            </a:r>
          </a:p>
        </p:txBody>
      </p:sp>
      <p:sp>
        <p:nvSpPr>
          <p:cNvPr id="20506" name="TextBox 29"/>
          <p:cNvSpPr txBox="1">
            <a:spLocks noChangeArrowheads="1"/>
          </p:cNvSpPr>
          <p:nvPr/>
        </p:nvSpPr>
        <p:spPr bwMode="auto">
          <a:xfrm>
            <a:off x="9285288" y="2909888"/>
            <a:ext cx="6461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200" i="0" dirty="0">
                <a:solidFill>
                  <a:srgbClr val="0000FF"/>
                </a:solidFill>
                <a:latin typeface="Helvetica" pitchFamily="2" charset="0"/>
                <a:cs typeface="Arial" charset="0"/>
              </a:rPr>
              <a:t>analog</a:t>
            </a:r>
          </a:p>
          <a:p>
            <a:r>
              <a:rPr lang="en-US" sz="1200" i="0" dirty="0">
                <a:solidFill>
                  <a:srgbClr val="0000FF"/>
                </a:solidFill>
                <a:latin typeface="Helvetica" pitchFamily="2" charset="0"/>
                <a:cs typeface="Arial" charset="0"/>
              </a:rPr>
              <a:t>signal</a:t>
            </a:r>
          </a:p>
        </p:txBody>
      </p:sp>
      <p:sp>
        <p:nvSpPr>
          <p:cNvPr id="20507" name="Freeform 30"/>
          <p:cNvSpPr>
            <a:spLocks/>
          </p:cNvSpPr>
          <p:nvPr/>
        </p:nvSpPr>
        <p:spPr bwMode="auto">
          <a:xfrm>
            <a:off x="6596064" y="2589213"/>
            <a:ext cx="3228975" cy="1174750"/>
          </a:xfrm>
          <a:custGeom>
            <a:avLst/>
            <a:gdLst>
              <a:gd name="T0" fmla="*/ 0 w 3230339"/>
              <a:gd name="T1" fmla="*/ 745990 h 1173968"/>
              <a:gd name="T2" fmla="*/ 635024 w 3230339"/>
              <a:gd name="T3" fmla="*/ 248983 h 1173968"/>
              <a:gd name="T4" fmla="*/ 1283852 w 3230339"/>
              <a:gd name="T5" fmla="*/ 676961 h 1173968"/>
              <a:gd name="T6" fmla="*/ 1877462 w 3230339"/>
              <a:gd name="T7" fmla="*/ 480 h 1173968"/>
              <a:gd name="T8" fmla="*/ 2415852 w 3230339"/>
              <a:gd name="T9" fmla="*/ 801213 h 1173968"/>
              <a:gd name="T10" fmla="*/ 3230339 w 3230339"/>
              <a:gd name="T11" fmla="*/ 1173968 h 117396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230339" h="1173968">
                <a:moveTo>
                  <a:pt x="0" y="745990"/>
                </a:moveTo>
                <a:cubicBezTo>
                  <a:pt x="39114" y="794310"/>
                  <a:pt x="421049" y="260488"/>
                  <a:pt x="635024" y="248983"/>
                </a:cubicBezTo>
                <a:cubicBezTo>
                  <a:pt x="848999" y="237478"/>
                  <a:pt x="1076779" y="718378"/>
                  <a:pt x="1283852" y="676961"/>
                </a:cubicBezTo>
                <a:cubicBezTo>
                  <a:pt x="1490925" y="635544"/>
                  <a:pt x="1688795" y="-20229"/>
                  <a:pt x="1877462" y="480"/>
                </a:cubicBezTo>
                <a:cubicBezTo>
                  <a:pt x="2066129" y="21189"/>
                  <a:pt x="2190373" y="605632"/>
                  <a:pt x="2415852" y="801213"/>
                </a:cubicBezTo>
                <a:cubicBezTo>
                  <a:pt x="2641331" y="996794"/>
                  <a:pt x="2948489" y="1077328"/>
                  <a:pt x="3230339" y="1173968"/>
                </a:cubicBezTo>
              </a:path>
            </a:pathLst>
          </a:custGeom>
          <a:noFill/>
          <a:ln w="222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 dirty="0">
              <a:latin typeface="Helvetica" pitchFamily="2" charset="0"/>
            </a:endParaRPr>
          </a:p>
        </p:txBody>
      </p:sp>
      <p:cxnSp>
        <p:nvCxnSpPr>
          <p:cNvPr id="20508" name="Straight Connector 31"/>
          <p:cNvCxnSpPr>
            <a:cxnSpLocks noChangeShapeType="1"/>
          </p:cNvCxnSpPr>
          <p:nvPr/>
        </p:nvCxnSpPr>
        <p:spPr bwMode="auto">
          <a:xfrm flipH="1">
            <a:off x="9472613" y="3297239"/>
            <a:ext cx="176212" cy="295275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3" name="Group 32"/>
          <p:cNvGrpSpPr>
            <a:grpSpLocks/>
          </p:cNvGrpSpPr>
          <p:nvPr/>
        </p:nvGrpSpPr>
        <p:grpSpPr bwMode="auto">
          <a:xfrm>
            <a:off x="8474075" y="2070100"/>
            <a:ext cx="1644650" cy="723900"/>
            <a:chOff x="7074194" y="1793646"/>
            <a:chExt cx="1645251" cy="724141"/>
          </a:xfrm>
        </p:grpSpPr>
        <p:cxnSp>
          <p:nvCxnSpPr>
            <p:cNvPr id="20518" name="Straight Connector 33"/>
            <p:cNvCxnSpPr>
              <a:cxnSpLocks noChangeShapeType="1"/>
            </p:cNvCxnSpPr>
            <p:nvPr/>
          </p:nvCxnSpPr>
          <p:spPr bwMode="auto">
            <a:xfrm>
              <a:off x="7074194" y="2510361"/>
              <a:ext cx="185676" cy="7426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0519" name="TextBox 34"/>
            <p:cNvSpPr txBox="1">
              <a:spLocks noChangeArrowheads="1"/>
            </p:cNvSpPr>
            <p:nvPr/>
          </p:nvSpPr>
          <p:spPr bwMode="auto">
            <a:xfrm>
              <a:off x="7550903" y="1793646"/>
              <a:ext cx="1168542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200" i="0" dirty="0">
                  <a:solidFill>
                    <a:srgbClr val="800000"/>
                  </a:solidFill>
                  <a:latin typeface="Helvetica" pitchFamily="2" charset="0"/>
                  <a:cs typeface="Arial" charset="0"/>
                </a:rPr>
                <a:t>quantized value of</a:t>
              </a:r>
            </a:p>
            <a:p>
              <a:r>
                <a:rPr lang="en-US" sz="1200" i="0" dirty="0">
                  <a:solidFill>
                    <a:srgbClr val="800000"/>
                  </a:solidFill>
                  <a:latin typeface="Helvetica" pitchFamily="2" charset="0"/>
                  <a:cs typeface="Arial" charset="0"/>
                </a:rPr>
                <a:t>analog value</a:t>
              </a:r>
            </a:p>
          </p:txBody>
        </p:sp>
        <p:cxnSp>
          <p:nvCxnSpPr>
            <p:cNvPr id="20520" name="Straight Connector 35"/>
            <p:cNvCxnSpPr>
              <a:cxnSpLocks noChangeShapeType="1"/>
            </p:cNvCxnSpPr>
            <p:nvPr/>
          </p:nvCxnSpPr>
          <p:spPr bwMode="auto">
            <a:xfrm flipH="1">
              <a:off x="7189314" y="1942186"/>
              <a:ext cx="427051" cy="542179"/>
            </a:xfrm>
            <a:prstGeom prst="line">
              <a:avLst/>
            </a:prstGeom>
            <a:noFill/>
            <a:ln w="9525">
              <a:solidFill>
                <a:srgbClr val="8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7" name="Group 36"/>
          <p:cNvGrpSpPr>
            <a:grpSpLocks/>
          </p:cNvGrpSpPr>
          <p:nvPr/>
        </p:nvGrpSpPr>
        <p:grpSpPr bwMode="auto">
          <a:xfrm>
            <a:off x="7073900" y="2008188"/>
            <a:ext cx="1443038" cy="785812"/>
            <a:chOff x="5673505" y="1732173"/>
            <a:chExt cx="1442931" cy="785213"/>
          </a:xfrm>
        </p:grpSpPr>
        <p:sp>
          <p:nvSpPr>
            <p:cNvPr id="20515" name="TextBox 37"/>
            <p:cNvSpPr txBox="1">
              <a:spLocks noChangeArrowheads="1"/>
            </p:cNvSpPr>
            <p:nvPr/>
          </p:nvSpPr>
          <p:spPr bwMode="auto">
            <a:xfrm>
              <a:off x="5673505" y="1732173"/>
              <a:ext cx="110511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200" i="0" dirty="0">
                  <a:solidFill>
                    <a:srgbClr val="FF0000"/>
                  </a:solidFill>
                  <a:latin typeface="Helvetica" pitchFamily="2" charset="0"/>
                  <a:cs typeface="Arial" charset="0"/>
                </a:rPr>
                <a:t>quantization error</a:t>
              </a:r>
            </a:p>
          </p:txBody>
        </p:sp>
        <p:cxnSp>
          <p:nvCxnSpPr>
            <p:cNvPr id="20516" name="Straight Connector 38"/>
            <p:cNvCxnSpPr>
              <a:cxnSpLocks noChangeShapeType="1"/>
            </p:cNvCxnSpPr>
            <p:nvPr/>
          </p:nvCxnSpPr>
          <p:spPr bwMode="auto">
            <a:xfrm>
              <a:off x="7112679" y="2314493"/>
              <a:ext cx="3757" cy="202893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none" w="sm" len="med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517" name="Straight Connector 39"/>
            <p:cNvCxnSpPr>
              <a:cxnSpLocks noChangeShapeType="1"/>
              <a:stCxn id="20515" idx="3"/>
            </p:cNvCxnSpPr>
            <p:nvPr/>
          </p:nvCxnSpPr>
          <p:spPr bwMode="auto">
            <a:xfrm>
              <a:off x="6778619" y="1963006"/>
              <a:ext cx="292728" cy="39281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41" name="Group 40"/>
          <p:cNvGrpSpPr>
            <a:grpSpLocks/>
          </p:cNvGrpSpPr>
          <p:nvPr/>
        </p:nvGrpSpPr>
        <p:grpSpPr bwMode="auto">
          <a:xfrm>
            <a:off x="6580188" y="4114801"/>
            <a:ext cx="2582862" cy="1135063"/>
            <a:chOff x="5180292" y="3838340"/>
            <a:chExt cx="2583010" cy="1135938"/>
          </a:xfrm>
        </p:grpSpPr>
        <p:cxnSp>
          <p:nvCxnSpPr>
            <p:cNvPr id="20512" name="Straight Arrow Connector 41"/>
            <p:cNvCxnSpPr>
              <a:cxnSpLocks noChangeShapeType="1"/>
            </p:cNvCxnSpPr>
            <p:nvPr/>
          </p:nvCxnSpPr>
          <p:spPr bwMode="auto">
            <a:xfrm flipV="1">
              <a:off x="5180292" y="3838340"/>
              <a:ext cx="2583010" cy="14269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 type="arrow" w="med" len="med"/>
              <a:tailEnd type="arrow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0513" name="TextBox 42"/>
            <p:cNvSpPr txBox="1">
              <a:spLocks noChangeArrowheads="1"/>
            </p:cNvSpPr>
            <p:nvPr/>
          </p:nvSpPr>
          <p:spPr bwMode="auto">
            <a:xfrm>
              <a:off x="5639878" y="4512613"/>
              <a:ext cx="170957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200" i="0" dirty="0">
                  <a:solidFill>
                    <a:srgbClr val="006633"/>
                  </a:solidFill>
                  <a:latin typeface="Helvetica" pitchFamily="2" charset="0"/>
                  <a:cs typeface="Arial" charset="0"/>
                </a:rPr>
                <a:t>sampling rate</a:t>
              </a:r>
            </a:p>
            <a:p>
              <a:r>
                <a:rPr lang="en-US" sz="1200" i="0" dirty="0">
                  <a:solidFill>
                    <a:srgbClr val="006633"/>
                  </a:solidFill>
                  <a:latin typeface="Helvetica" pitchFamily="2" charset="0"/>
                  <a:cs typeface="Arial" charset="0"/>
                </a:rPr>
                <a:t>(</a:t>
              </a:r>
              <a:r>
                <a:rPr lang="en-US" sz="1200" dirty="0">
                  <a:solidFill>
                    <a:srgbClr val="006633"/>
                  </a:solidFill>
                  <a:latin typeface="Helvetica" pitchFamily="2" charset="0"/>
                  <a:cs typeface="Arial" charset="0"/>
                </a:rPr>
                <a:t>N </a:t>
              </a:r>
              <a:r>
                <a:rPr lang="en-US" sz="1200" i="0" dirty="0">
                  <a:solidFill>
                    <a:srgbClr val="006633"/>
                  </a:solidFill>
                  <a:latin typeface="Helvetica" pitchFamily="2" charset="0"/>
                  <a:cs typeface="Arial" charset="0"/>
                </a:rPr>
                <a:t>sample/sec)</a:t>
              </a:r>
            </a:p>
          </p:txBody>
        </p:sp>
        <p:cxnSp>
          <p:nvCxnSpPr>
            <p:cNvPr id="20514" name="Straight Connector 43"/>
            <p:cNvCxnSpPr>
              <a:cxnSpLocks noChangeShapeType="1"/>
            </p:cNvCxnSpPr>
            <p:nvPr/>
          </p:nvCxnSpPr>
          <p:spPr bwMode="auto">
            <a:xfrm flipV="1">
              <a:off x="6650182" y="3881146"/>
              <a:ext cx="214061" cy="713447"/>
            </a:xfrm>
            <a:prstGeom prst="line">
              <a:avLst/>
            </a:prstGeom>
            <a:noFill/>
            <a:ln w="9525">
              <a:solidFill>
                <a:srgbClr val="006633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4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4" y="6512522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Helvetica" pitchFamily="2" charset="0"/>
              </a:rPr>
              <a:pPr/>
              <a:t>4</a:t>
            </a:fld>
            <a:endParaRPr lang="en-US" sz="12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804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1" y="106363"/>
            <a:ext cx="5488555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Audio representation</a:t>
            </a:r>
          </a:p>
        </p:txBody>
      </p:sp>
      <p:sp>
        <p:nvSpPr>
          <p:cNvPr id="10" name="Rectangle 4"/>
          <p:cNvSpPr txBox="1">
            <a:spLocks noChangeArrowheads="1"/>
          </p:cNvSpPr>
          <p:nvPr/>
        </p:nvSpPr>
        <p:spPr bwMode="auto">
          <a:xfrm>
            <a:off x="649850" y="1274016"/>
            <a:ext cx="6437693" cy="46359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charset="0"/>
              <a:buChar char="v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282575" indent="-282575">
              <a:buSzPct val="100000"/>
              <a:buFont typeface="Wingdings" charset="2"/>
              <a:buChar char="§"/>
              <a:defRPr/>
            </a:pPr>
            <a:r>
              <a:rPr lang="en-US" dirty="0">
                <a:latin typeface="Helvetica" pitchFamily="2" charset="0"/>
              </a:rPr>
              <a:t>example: 8,000 samples/sec, 256 quantized values</a:t>
            </a:r>
          </a:p>
          <a:p>
            <a:pPr marL="282575" indent="-282575">
              <a:buSzPct val="100000"/>
              <a:buFont typeface="Wingdings" charset="2"/>
              <a:buChar char="§"/>
              <a:defRPr/>
            </a:pPr>
            <a:r>
              <a:rPr lang="en-US" dirty="0">
                <a:latin typeface="Helvetica" pitchFamily="2" charset="0"/>
              </a:rPr>
              <a:t>Bandwidth needed: 64,000 bps</a:t>
            </a:r>
          </a:p>
          <a:p>
            <a:pPr marL="282575" indent="-282575">
              <a:buSzPct val="100000"/>
              <a:buFont typeface="Wingdings" charset="2"/>
              <a:buChar char="§"/>
              <a:defRPr/>
            </a:pPr>
            <a:endParaRPr lang="en-US" dirty="0">
              <a:latin typeface="Helvetica" pitchFamily="2" charset="0"/>
            </a:endParaRPr>
          </a:p>
          <a:p>
            <a:pPr marL="282575" indent="-282575">
              <a:buSzPct val="100000"/>
              <a:buFont typeface="Wingdings" charset="2"/>
              <a:buChar char="§"/>
              <a:defRPr/>
            </a:pPr>
            <a:r>
              <a:rPr lang="en-US" dirty="0">
                <a:latin typeface="Helvetica" pitchFamily="2" charset="0"/>
              </a:rPr>
              <a:t>receiver converts bits back to   analog signal:</a:t>
            </a:r>
          </a:p>
          <a:p>
            <a:pPr marL="682625" lvl="1" indent="-225425">
              <a:buFont typeface="Arial"/>
              <a:buChar char="•"/>
              <a:defRPr/>
            </a:pPr>
            <a:r>
              <a:rPr lang="en-US" sz="2800" dirty="0">
                <a:latin typeface="Helvetica" pitchFamily="2" charset="0"/>
              </a:rPr>
              <a:t>some quality reduction</a:t>
            </a:r>
          </a:p>
          <a:p>
            <a:pPr>
              <a:buFont typeface="Wingdings" charset="0"/>
              <a:buNone/>
              <a:defRPr/>
            </a:pPr>
            <a:endParaRPr lang="en-US" u="sng" dirty="0">
              <a:solidFill>
                <a:srgbClr val="FF0000"/>
              </a:solidFill>
              <a:latin typeface="Helvetica" pitchFamily="2" charset="0"/>
            </a:endParaRPr>
          </a:p>
          <a:p>
            <a:pPr>
              <a:buFont typeface="Wingdings" charset="0"/>
              <a:buNone/>
              <a:defRPr/>
            </a:pPr>
            <a:r>
              <a:rPr lang="en-US" sz="3200" dirty="0">
                <a:solidFill>
                  <a:srgbClr val="CC0000"/>
                </a:solidFill>
                <a:latin typeface="Helvetica" pitchFamily="2" charset="0"/>
              </a:rPr>
              <a:t>Example rates</a:t>
            </a:r>
          </a:p>
          <a:p>
            <a:pPr>
              <a:buSzPct val="100000"/>
              <a:buFont typeface="Wingdings" charset="2"/>
              <a:buChar char="§"/>
              <a:defRPr/>
            </a:pPr>
            <a:r>
              <a:rPr lang="en-US" dirty="0">
                <a:latin typeface="Helvetica" pitchFamily="2" charset="0"/>
              </a:rPr>
              <a:t>CD: 1.411 Mbps</a:t>
            </a:r>
          </a:p>
          <a:p>
            <a:pPr>
              <a:buSzPct val="100000"/>
              <a:buFont typeface="Wingdings" charset="2"/>
              <a:buChar char="§"/>
              <a:defRPr/>
            </a:pPr>
            <a:r>
              <a:rPr lang="en-US" dirty="0">
                <a:latin typeface="Helvetica" pitchFamily="2" charset="0"/>
              </a:rPr>
              <a:t>MP3: 96, 128, 160 Kbps</a:t>
            </a:r>
          </a:p>
          <a:p>
            <a:pPr>
              <a:buSzPct val="100000"/>
              <a:buFont typeface="Wingdings" charset="2"/>
              <a:buChar char="§"/>
              <a:defRPr/>
            </a:pPr>
            <a:r>
              <a:rPr lang="en-US" dirty="0">
                <a:latin typeface="Helvetica" pitchFamily="2" charset="0"/>
              </a:rPr>
              <a:t>Internet telephony: 5.3 Kbps and up</a:t>
            </a:r>
          </a:p>
        </p:txBody>
      </p:sp>
      <p:grpSp>
        <p:nvGrpSpPr>
          <p:cNvPr id="22534" name="Group 1"/>
          <p:cNvGrpSpPr>
            <a:grpSpLocks/>
          </p:cNvGrpSpPr>
          <p:nvPr/>
        </p:nvGrpSpPr>
        <p:grpSpPr bwMode="auto">
          <a:xfrm>
            <a:off x="6251575" y="2008189"/>
            <a:ext cx="3867150" cy="3241675"/>
            <a:chOff x="4728279" y="2008293"/>
            <a:chExt cx="3866921" cy="3242105"/>
          </a:xfrm>
        </p:grpSpPr>
        <p:cxnSp>
          <p:nvCxnSpPr>
            <p:cNvPr id="22535" name="Straight Connector 7"/>
            <p:cNvCxnSpPr>
              <a:cxnSpLocks noChangeShapeType="1"/>
            </p:cNvCxnSpPr>
            <p:nvPr/>
          </p:nvCxnSpPr>
          <p:spPr bwMode="auto">
            <a:xfrm>
              <a:off x="5070318" y="2202424"/>
              <a:ext cx="0" cy="22116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1" name="Rectangle 10"/>
            <p:cNvSpPr/>
            <p:nvPr/>
          </p:nvSpPr>
          <p:spPr>
            <a:xfrm>
              <a:off x="5067984" y="3343557"/>
              <a:ext cx="157154" cy="1054240"/>
            </a:xfrm>
            <a:prstGeom prst="rect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226724" y="3224479"/>
              <a:ext cx="155566" cy="1174906"/>
            </a:xfrm>
            <a:prstGeom prst="rect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382290" y="3064120"/>
              <a:ext cx="155566" cy="1330501"/>
            </a:xfrm>
            <a:prstGeom prst="rect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539444" y="2929165"/>
              <a:ext cx="157153" cy="1467045"/>
            </a:xfrm>
            <a:prstGeom prst="rect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699771" y="2913288"/>
              <a:ext cx="155566" cy="1492448"/>
            </a:xfrm>
            <a:prstGeom prst="rect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856925" y="3064120"/>
              <a:ext cx="157153" cy="1343203"/>
            </a:xfrm>
            <a:prstGeom prst="rect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014078" y="3197488"/>
              <a:ext cx="155566" cy="1205073"/>
            </a:xfrm>
            <a:prstGeom prst="rect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171232" y="3268935"/>
              <a:ext cx="157153" cy="1135213"/>
            </a:xfrm>
            <a:prstGeom prst="rect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329972" y="3284812"/>
              <a:ext cx="155566" cy="1109809"/>
            </a:xfrm>
            <a:prstGeom prst="rect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487125" y="3165734"/>
              <a:ext cx="155566" cy="1230476"/>
            </a:xfrm>
            <a:prstGeom prst="rect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642691" y="2945042"/>
              <a:ext cx="157154" cy="1451167"/>
            </a:xfrm>
            <a:prstGeom prst="rect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801431" y="2681482"/>
              <a:ext cx="155566" cy="1711552"/>
            </a:xfrm>
            <a:prstGeom prst="rect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960172" y="2794209"/>
              <a:ext cx="157154" cy="1602000"/>
            </a:xfrm>
            <a:prstGeom prst="rect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118912" y="3064120"/>
              <a:ext cx="155566" cy="1333677"/>
            </a:xfrm>
            <a:prstGeom prst="rect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274478" y="3327680"/>
              <a:ext cx="155566" cy="1065354"/>
            </a:xfrm>
            <a:prstGeom prst="rect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7433219" y="3467399"/>
              <a:ext cx="155566" cy="927223"/>
            </a:xfrm>
            <a:prstGeom prst="rect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cxnSp>
          <p:nvCxnSpPr>
            <p:cNvPr id="22552" name="Straight Connector 26"/>
            <p:cNvCxnSpPr>
              <a:cxnSpLocks noChangeShapeType="1"/>
            </p:cNvCxnSpPr>
            <p:nvPr/>
          </p:nvCxnSpPr>
          <p:spPr bwMode="auto">
            <a:xfrm>
              <a:off x="5070318" y="4399838"/>
              <a:ext cx="328227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2553" name="TextBox 27"/>
            <p:cNvSpPr txBox="1">
              <a:spLocks noChangeArrowheads="1"/>
            </p:cNvSpPr>
            <p:nvPr/>
          </p:nvSpPr>
          <p:spPr bwMode="auto">
            <a:xfrm>
              <a:off x="7893739" y="4398320"/>
              <a:ext cx="47538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200" i="0" dirty="0">
                  <a:latin typeface="Helvetica" pitchFamily="2" charset="0"/>
                  <a:cs typeface="Arial" charset="0"/>
                </a:rPr>
                <a:t>time</a:t>
              </a:r>
            </a:p>
          </p:txBody>
        </p:sp>
        <p:sp>
          <p:nvSpPr>
            <p:cNvPr id="22554" name="TextBox 28"/>
            <p:cNvSpPr txBox="1">
              <a:spLocks noChangeArrowheads="1"/>
            </p:cNvSpPr>
            <p:nvPr/>
          </p:nvSpPr>
          <p:spPr bwMode="auto">
            <a:xfrm rot="-5400000">
              <a:off x="4008761" y="3199973"/>
              <a:ext cx="171603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200" i="0" dirty="0">
                  <a:latin typeface="Helvetica" pitchFamily="2" charset="0"/>
                  <a:cs typeface="Arial" charset="0"/>
                </a:rPr>
                <a:t>audio signal amplitude</a:t>
              </a:r>
            </a:p>
          </p:txBody>
        </p:sp>
        <p:sp>
          <p:nvSpPr>
            <p:cNvPr id="22555" name="TextBox 29"/>
            <p:cNvSpPr txBox="1">
              <a:spLocks noChangeArrowheads="1"/>
            </p:cNvSpPr>
            <p:nvPr/>
          </p:nvSpPr>
          <p:spPr bwMode="auto">
            <a:xfrm>
              <a:off x="7760723" y="2909794"/>
              <a:ext cx="64678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200" i="0" dirty="0">
                  <a:solidFill>
                    <a:srgbClr val="0000FF"/>
                  </a:solidFill>
                  <a:latin typeface="Helvetica" pitchFamily="2" charset="0"/>
                  <a:cs typeface="Arial" charset="0"/>
                </a:rPr>
                <a:t>analog</a:t>
              </a:r>
            </a:p>
            <a:p>
              <a:r>
                <a:rPr lang="en-US" sz="1200" i="0" dirty="0">
                  <a:solidFill>
                    <a:srgbClr val="0000FF"/>
                  </a:solidFill>
                  <a:latin typeface="Helvetica" pitchFamily="2" charset="0"/>
                  <a:cs typeface="Arial" charset="0"/>
                </a:rPr>
                <a:t>signal</a:t>
              </a:r>
            </a:p>
          </p:txBody>
        </p:sp>
        <p:sp>
          <p:nvSpPr>
            <p:cNvPr id="22556" name="Freeform 30"/>
            <p:cNvSpPr>
              <a:spLocks/>
            </p:cNvSpPr>
            <p:nvPr/>
          </p:nvSpPr>
          <p:spPr bwMode="auto">
            <a:xfrm>
              <a:off x="5071366" y="2589612"/>
              <a:ext cx="3230339" cy="1173968"/>
            </a:xfrm>
            <a:custGeom>
              <a:avLst/>
              <a:gdLst>
                <a:gd name="T0" fmla="*/ 0 w 3230339"/>
                <a:gd name="T1" fmla="*/ 745990 h 1173968"/>
                <a:gd name="T2" fmla="*/ 635024 w 3230339"/>
                <a:gd name="T3" fmla="*/ 248983 h 1173968"/>
                <a:gd name="T4" fmla="*/ 1283852 w 3230339"/>
                <a:gd name="T5" fmla="*/ 676961 h 1173968"/>
                <a:gd name="T6" fmla="*/ 1877462 w 3230339"/>
                <a:gd name="T7" fmla="*/ 480 h 1173968"/>
                <a:gd name="T8" fmla="*/ 2415852 w 3230339"/>
                <a:gd name="T9" fmla="*/ 801213 h 1173968"/>
                <a:gd name="T10" fmla="*/ 3230339 w 3230339"/>
                <a:gd name="T11" fmla="*/ 1173968 h 117396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230339" h="1173968">
                  <a:moveTo>
                    <a:pt x="0" y="745990"/>
                  </a:moveTo>
                  <a:cubicBezTo>
                    <a:pt x="39114" y="794310"/>
                    <a:pt x="421049" y="260488"/>
                    <a:pt x="635024" y="248983"/>
                  </a:cubicBezTo>
                  <a:cubicBezTo>
                    <a:pt x="848999" y="237478"/>
                    <a:pt x="1076779" y="718378"/>
                    <a:pt x="1283852" y="676961"/>
                  </a:cubicBezTo>
                  <a:cubicBezTo>
                    <a:pt x="1490925" y="635544"/>
                    <a:pt x="1688795" y="-20229"/>
                    <a:pt x="1877462" y="480"/>
                  </a:cubicBezTo>
                  <a:cubicBezTo>
                    <a:pt x="2066129" y="21189"/>
                    <a:pt x="2190373" y="605632"/>
                    <a:pt x="2415852" y="801213"/>
                  </a:cubicBezTo>
                  <a:cubicBezTo>
                    <a:pt x="2641331" y="996794"/>
                    <a:pt x="2948489" y="1077328"/>
                    <a:pt x="3230339" y="1173968"/>
                  </a:cubicBezTo>
                </a:path>
              </a:pathLst>
            </a:custGeom>
            <a:noFill/>
            <a:ln w="222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 dirty="0">
                <a:latin typeface="Helvetica" pitchFamily="2" charset="0"/>
              </a:endParaRPr>
            </a:p>
          </p:txBody>
        </p:sp>
        <p:cxnSp>
          <p:nvCxnSpPr>
            <p:cNvPr id="22557" name="Straight Connector 31"/>
            <p:cNvCxnSpPr>
              <a:cxnSpLocks noChangeShapeType="1"/>
            </p:cNvCxnSpPr>
            <p:nvPr/>
          </p:nvCxnSpPr>
          <p:spPr bwMode="auto">
            <a:xfrm flipH="1">
              <a:off x="7948878" y="3297188"/>
              <a:ext cx="176086" cy="295134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22558" name="Group 32"/>
            <p:cNvGrpSpPr>
              <a:grpSpLocks/>
            </p:cNvGrpSpPr>
            <p:nvPr/>
          </p:nvGrpSpPr>
          <p:grpSpPr bwMode="auto">
            <a:xfrm>
              <a:off x="6949949" y="2069766"/>
              <a:ext cx="1645251" cy="724141"/>
              <a:chOff x="7074194" y="1793646"/>
              <a:chExt cx="1645251" cy="724141"/>
            </a:xfrm>
          </p:grpSpPr>
          <p:cxnSp>
            <p:nvCxnSpPr>
              <p:cNvPr id="22567" name="Straight Connector 33"/>
              <p:cNvCxnSpPr>
                <a:cxnSpLocks noChangeShapeType="1"/>
              </p:cNvCxnSpPr>
              <p:nvPr/>
            </p:nvCxnSpPr>
            <p:spPr bwMode="auto">
              <a:xfrm>
                <a:off x="7074194" y="2510361"/>
                <a:ext cx="185676" cy="7426"/>
              </a:xfrm>
              <a:prstGeom prst="line">
                <a:avLst/>
              </a:prstGeom>
              <a:noFill/>
              <a:ln w="38100">
                <a:solidFill>
                  <a:srgbClr val="8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2568" name="TextBox 34"/>
              <p:cNvSpPr txBox="1">
                <a:spLocks noChangeArrowheads="1"/>
              </p:cNvSpPr>
              <p:nvPr/>
            </p:nvSpPr>
            <p:spPr bwMode="auto">
              <a:xfrm>
                <a:off x="7550903" y="1793646"/>
                <a:ext cx="1168542" cy="646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200" i="0" dirty="0">
                    <a:solidFill>
                      <a:srgbClr val="800000"/>
                    </a:solidFill>
                    <a:latin typeface="Helvetica" pitchFamily="2" charset="0"/>
                    <a:cs typeface="Arial" charset="0"/>
                  </a:rPr>
                  <a:t>quantized value of</a:t>
                </a:r>
              </a:p>
              <a:p>
                <a:r>
                  <a:rPr lang="en-US" sz="1200" i="0" dirty="0">
                    <a:solidFill>
                      <a:srgbClr val="800000"/>
                    </a:solidFill>
                    <a:latin typeface="Helvetica" pitchFamily="2" charset="0"/>
                    <a:cs typeface="Arial" charset="0"/>
                  </a:rPr>
                  <a:t>analog value</a:t>
                </a:r>
              </a:p>
            </p:txBody>
          </p:sp>
          <p:cxnSp>
            <p:nvCxnSpPr>
              <p:cNvPr id="22569" name="Straight Connector 35"/>
              <p:cNvCxnSpPr>
                <a:cxnSpLocks noChangeShapeType="1"/>
              </p:cNvCxnSpPr>
              <p:nvPr/>
            </p:nvCxnSpPr>
            <p:spPr bwMode="auto">
              <a:xfrm flipH="1">
                <a:off x="7189314" y="1942186"/>
                <a:ext cx="427051" cy="542179"/>
              </a:xfrm>
              <a:prstGeom prst="line">
                <a:avLst/>
              </a:prstGeom>
              <a:noFill/>
              <a:ln w="9525">
                <a:solidFill>
                  <a:srgbClr val="8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22559" name="Group 36"/>
            <p:cNvGrpSpPr>
              <a:grpSpLocks/>
            </p:cNvGrpSpPr>
            <p:nvPr/>
          </p:nvGrpSpPr>
          <p:grpSpPr bwMode="auto">
            <a:xfrm>
              <a:off x="5549260" y="2008293"/>
              <a:ext cx="1442931" cy="785213"/>
              <a:chOff x="5673505" y="1732173"/>
              <a:chExt cx="1442931" cy="785213"/>
            </a:xfrm>
          </p:grpSpPr>
          <p:sp>
            <p:nvSpPr>
              <p:cNvPr id="22564" name="TextBox 37"/>
              <p:cNvSpPr txBox="1">
                <a:spLocks noChangeArrowheads="1"/>
              </p:cNvSpPr>
              <p:nvPr/>
            </p:nvSpPr>
            <p:spPr bwMode="auto">
              <a:xfrm>
                <a:off x="5673505" y="1732173"/>
                <a:ext cx="1105114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r"/>
                <a:r>
                  <a:rPr lang="en-US" sz="1200" i="0" dirty="0">
                    <a:solidFill>
                      <a:srgbClr val="FF0000"/>
                    </a:solidFill>
                    <a:latin typeface="Helvetica" pitchFamily="2" charset="0"/>
                    <a:cs typeface="Arial" charset="0"/>
                  </a:rPr>
                  <a:t>quantization error</a:t>
                </a:r>
              </a:p>
            </p:txBody>
          </p:sp>
          <p:cxnSp>
            <p:nvCxnSpPr>
              <p:cNvPr id="22565" name="Straight Connector 38"/>
              <p:cNvCxnSpPr>
                <a:cxnSpLocks noChangeShapeType="1"/>
              </p:cNvCxnSpPr>
              <p:nvPr/>
            </p:nvCxnSpPr>
            <p:spPr bwMode="auto">
              <a:xfrm>
                <a:off x="7112679" y="2314493"/>
                <a:ext cx="3757" cy="202893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 type="none" w="sm" len="med"/>
                <a:tailEnd type="none" w="sm" len="sm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2566" name="Straight Connector 39"/>
              <p:cNvCxnSpPr>
                <a:cxnSpLocks noChangeShapeType="1"/>
                <a:stCxn id="22564" idx="3"/>
              </p:cNvCxnSpPr>
              <p:nvPr/>
            </p:nvCxnSpPr>
            <p:spPr bwMode="auto">
              <a:xfrm>
                <a:off x="6778619" y="1963006"/>
                <a:ext cx="292728" cy="392816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22560" name="Group 40"/>
            <p:cNvGrpSpPr>
              <a:grpSpLocks/>
            </p:cNvGrpSpPr>
            <p:nvPr/>
          </p:nvGrpSpPr>
          <p:grpSpPr bwMode="auto">
            <a:xfrm>
              <a:off x="5056047" y="4114460"/>
              <a:ext cx="2583010" cy="1135938"/>
              <a:chOff x="5180292" y="3838340"/>
              <a:chExt cx="2583010" cy="1135938"/>
            </a:xfrm>
          </p:grpSpPr>
          <p:cxnSp>
            <p:nvCxnSpPr>
              <p:cNvPr id="22561" name="Straight Arrow Connector 41"/>
              <p:cNvCxnSpPr>
                <a:cxnSpLocks noChangeShapeType="1"/>
              </p:cNvCxnSpPr>
              <p:nvPr/>
            </p:nvCxnSpPr>
            <p:spPr bwMode="auto">
              <a:xfrm flipV="1">
                <a:off x="5180292" y="3838340"/>
                <a:ext cx="2583010" cy="14269"/>
              </a:xfrm>
              <a:prstGeom prst="straightConnector1">
                <a:avLst/>
              </a:prstGeom>
              <a:noFill/>
              <a:ln w="9525">
                <a:solidFill>
                  <a:srgbClr val="008000"/>
                </a:solidFill>
                <a:round/>
                <a:headEnd type="arrow" w="med" len="med"/>
                <a:tailEnd type="arrow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2562" name="TextBox 42"/>
              <p:cNvSpPr txBox="1">
                <a:spLocks noChangeArrowheads="1"/>
              </p:cNvSpPr>
              <p:nvPr/>
            </p:nvSpPr>
            <p:spPr bwMode="auto">
              <a:xfrm>
                <a:off x="5639878" y="4512613"/>
                <a:ext cx="1709572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200" i="0" dirty="0">
                    <a:solidFill>
                      <a:srgbClr val="006633"/>
                    </a:solidFill>
                    <a:latin typeface="Helvetica" pitchFamily="2" charset="0"/>
                    <a:cs typeface="Arial" charset="0"/>
                  </a:rPr>
                  <a:t>sampling rate</a:t>
                </a:r>
              </a:p>
              <a:p>
                <a:r>
                  <a:rPr lang="en-US" sz="1200" i="0" dirty="0">
                    <a:solidFill>
                      <a:srgbClr val="006633"/>
                    </a:solidFill>
                    <a:latin typeface="Helvetica" pitchFamily="2" charset="0"/>
                    <a:cs typeface="Arial" charset="0"/>
                  </a:rPr>
                  <a:t>(</a:t>
                </a:r>
                <a:r>
                  <a:rPr lang="en-US" sz="1200" dirty="0">
                    <a:solidFill>
                      <a:srgbClr val="006633"/>
                    </a:solidFill>
                    <a:latin typeface="Helvetica" pitchFamily="2" charset="0"/>
                    <a:cs typeface="Arial" charset="0"/>
                  </a:rPr>
                  <a:t>N </a:t>
                </a:r>
                <a:r>
                  <a:rPr lang="en-US" sz="1200" i="0" dirty="0">
                    <a:solidFill>
                      <a:srgbClr val="006633"/>
                    </a:solidFill>
                    <a:latin typeface="Helvetica" pitchFamily="2" charset="0"/>
                    <a:cs typeface="Arial" charset="0"/>
                  </a:rPr>
                  <a:t>sample/sec)</a:t>
                </a:r>
              </a:p>
            </p:txBody>
          </p:sp>
          <p:cxnSp>
            <p:nvCxnSpPr>
              <p:cNvPr id="22563" name="Straight Connector 43"/>
              <p:cNvCxnSpPr>
                <a:cxnSpLocks noChangeShapeType="1"/>
              </p:cNvCxnSpPr>
              <p:nvPr/>
            </p:nvCxnSpPr>
            <p:spPr bwMode="auto">
              <a:xfrm flipV="1">
                <a:off x="6650182" y="3881146"/>
                <a:ext cx="214061" cy="713447"/>
              </a:xfrm>
              <a:prstGeom prst="line">
                <a:avLst/>
              </a:prstGeom>
              <a:noFill/>
              <a:ln w="9525">
                <a:solidFill>
                  <a:srgbClr val="006633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4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4" y="6512522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Helvetica" pitchFamily="2" charset="0"/>
              </a:rPr>
              <a:pPr/>
              <a:t>5</a:t>
            </a:fld>
            <a:endParaRPr lang="en-US" sz="12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5464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9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55782" y="1339850"/>
            <a:ext cx="5670865" cy="5260976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3600" dirty="0"/>
              <a:t>Video: sequence of images displayed at constant rate</a:t>
            </a:r>
          </a:p>
          <a:p>
            <a:pPr marL="682625" lvl="1" indent="-225425">
              <a:defRPr/>
            </a:pPr>
            <a:r>
              <a:rPr lang="en-US" sz="3600" dirty="0"/>
              <a:t>e.g., 30 images/sec</a:t>
            </a:r>
          </a:p>
          <a:p>
            <a:pPr marL="682625" lvl="1" indent="-225425">
              <a:defRPr/>
            </a:pPr>
            <a:r>
              <a:rPr lang="en-US" sz="3600" dirty="0"/>
              <a:t>Appear continuous due to the stroboscopic effect</a:t>
            </a: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1872681" y="106363"/>
            <a:ext cx="5488708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Video representation</a:t>
            </a:r>
          </a:p>
        </p:txBody>
      </p:sp>
      <p:pic>
        <p:nvPicPr>
          <p:cNvPr id="24582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1975" y="1749425"/>
            <a:ext cx="1917700" cy="217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5788" y="4100513"/>
            <a:ext cx="1917700" cy="217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6832601" y="3881438"/>
            <a:ext cx="8899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i="0" dirty="0">
                <a:solidFill>
                  <a:srgbClr val="CC0000"/>
                </a:solidFill>
                <a:latin typeface="Arial" charset="0"/>
                <a:cs typeface="Arial" charset="0"/>
              </a:rPr>
              <a:t>frame</a:t>
            </a:r>
            <a:r>
              <a:rPr lang="en-US" sz="1800" dirty="0">
                <a:solidFill>
                  <a:srgbClr val="CC0000"/>
                </a:solidFill>
                <a:latin typeface="Arial" charset="0"/>
                <a:cs typeface="Arial" charset="0"/>
              </a:rPr>
              <a:t> i</a:t>
            </a:r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8197851" y="6230939"/>
            <a:ext cx="11969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i="0" dirty="0">
                <a:solidFill>
                  <a:srgbClr val="CC0000"/>
                </a:solidFill>
                <a:latin typeface="Arial" charset="0"/>
                <a:cs typeface="Arial" charset="0"/>
              </a:rPr>
              <a:t>frame</a:t>
            </a:r>
            <a:r>
              <a:rPr lang="en-US" sz="1800" dirty="0">
                <a:solidFill>
                  <a:srgbClr val="CC0000"/>
                </a:solidFill>
                <a:latin typeface="Arial" charset="0"/>
                <a:cs typeface="Arial" charset="0"/>
              </a:rPr>
              <a:t> i+1</a:t>
            </a:r>
          </a:p>
        </p:txBody>
      </p:sp>
      <p:cxnSp>
        <p:nvCxnSpPr>
          <p:cNvPr id="29" name="Straight Connector 28"/>
          <p:cNvCxnSpPr>
            <a:cxnSpLocks noChangeShapeType="1"/>
          </p:cNvCxnSpPr>
          <p:nvPr/>
        </p:nvCxnSpPr>
        <p:spPr bwMode="auto">
          <a:xfrm>
            <a:off x="7673976" y="4181476"/>
            <a:ext cx="942975" cy="2168525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4" y="6512522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Tahoma" charset="0"/>
              </a:rPr>
              <a:pPr/>
              <a:t>6</a:t>
            </a:fld>
            <a:endParaRPr lang="en-US" sz="1200" dirty="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0963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9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55782" y="1339849"/>
            <a:ext cx="6157705" cy="5444991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sz="3200" dirty="0"/>
              <a:t>Digital image: array of pixels</a:t>
            </a:r>
          </a:p>
          <a:p>
            <a:pPr marL="682625" lvl="1" indent="-225425">
              <a:defRPr/>
            </a:pPr>
            <a:r>
              <a:rPr lang="en-US" sz="3200" dirty="0"/>
              <a:t>each pixel represented by bits</a:t>
            </a:r>
          </a:p>
          <a:p>
            <a:pPr marL="682625" lvl="1" indent="-225425">
              <a:defRPr/>
            </a:pPr>
            <a:r>
              <a:rPr lang="en-US" sz="3200" dirty="0"/>
              <a:t>Encode luminance and color</a:t>
            </a:r>
          </a:p>
          <a:p>
            <a:pPr marL="682625" lvl="1" indent="-225425">
              <a:defRPr/>
            </a:pPr>
            <a:r>
              <a:rPr lang="en-US" sz="3200" dirty="0"/>
              <a:t>Number of pixels: </a:t>
            </a:r>
            <a:r>
              <a:rPr lang="en-US" sz="3200" dirty="0">
                <a:solidFill>
                  <a:srgbClr val="C00000"/>
                </a:solidFill>
              </a:rPr>
              <a:t>resolution</a:t>
            </a:r>
          </a:p>
          <a:p>
            <a:pPr>
              <a:defRPr/>
            </a:pPr>
            <a:r>
              <a:rPr lang="en-US" sz="3200" dirty="0"/>
              <a:t>Coding: use redundancy </a:t>
            </a:r>
            <a:r>
              <a:rPr lang="en-US" sz="3200" i="1" dirty="0">
                <a:solidFill>
                  <a:srgbClr val="CC0000"/>
                </a:solidFill>
              </a:rPr>
              <a:t>within</a:t>
            </a:r>
            <a:r>
              <a:rPr lang="en-US" sz="3200" dirty="0"/>
              <a:t> and </a:t>
            </a:r>
            <a:r>
              <a:rPr lang="en-US" sz="3200" i="1" dirty="0">
                <a:solidFill>
                  <a:srgbClr val="CC0000"/>
                </a:solidFill>
              </a:rPr>
              <a:t>between</a:t>
            </a:r>
            <a:r>
              <a:rPr lang="en-US" sz="3200" dirty="0">
                <a:solidFill>
                  <a:srgbClr val="CC0000"/>
                </a:solidFill>
              </a:rPr>
              <a:t> </a:t>
            </a:r>
            <a:r>
              <a:rPr lang="en-US" sz="3200" dirty="0"/>
              <a:t>images to decrease # bits used to encode image</a:t>
            </a:r>
          </a:p>
          <a:p>
            <a:pPr marL="682625" lvl="1" indent="-225425">
              <a:defRPr/>
            </a:pPr>
            <a:r>
              <a:rPr lang="en-US" sz="3200" dirty="0"/>
              <a:t>spatial (within image)</a:t>
            </a:r>
          </a:p>
          <a:p>
            <a:pPr marL="682625" lvl="1" indent="-225425">
              <a:defRPr/>
            </a:pPr>
            <a:r>
              <a:rPr lang="en-US" sz="3200" dirty="0"/>
              <a:t>temporal (from one image to next)</a:t>
            </a:r>
          </a:p>
          <a:p>
            <a:pPr marL="225425" indent="-225425">
              <a:defRPr/>
            </a:pPr>
            <a:r>
              <a:rPr lang="en-US" sz="3200" dirty="0"/>
              <a:t>Encoding/decoding algorithm </a:t>
            </a:r>
          </a:p>
          <a:p>
            <a:pPr marL="0" indent="0">
              <a:buNone/>
              <a:defRPr/>
            </a:pPr>
            <a:r>
              <a:rPr lang="en-US" sz="3200" dirty="0"/>
              <a:t>  often called a </a:t>
            </a:r>
            <a:r>
              <a:rPr lang="en-US" sz="3200" dirty="0">
                <a:solidFill>
                  <a:srgbClr val="C00000"/>
                </a:solidFill>
              </a:rPr>
              <a:t>codec</a:t>
            </a:r>
          </a:p>
          <a:p>
            <a:pPr marL="682625" lvl="1" indent="-225425">
              <a:defRPr/>
            </a:pPr>
            <a:endParaRPr lang="en-US" sz="2800" dirty="0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1872681" y="106363"/>
            <a:ext cx="5488708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Video representation</a:t>
            </a:r>
          </a:p>
        </p:txBody>
      </p:sp>
      <p:pic>
        <p:nvPicPr>
          <p:cNvPr id="24582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1975" y="1749425"/>
            <a:ext cx="1917700" cy="217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Group 15"/>
          <p:cNvGrpSpPr>
            <a:grpSpLocks/>
          </p:cNvGrpSpPr>
          <p:nvPr/>
        </p:nvGrpSpPr>
        <p:grpSpPr bwMode="auto">
          <a:xfrm>
            <a:off x="6869113" y="295276"/>
            <a:ext cx="3275012" cy="1730375"/>
            <a:chOff x="5345311" y="524250"/>
            <a:chExt cx="3274238" cy="1730242"/>
          </a:xfrm>
        </p:grpSpPr>
        <p:sp>
          <p:nvSpPr>
            <p:cNvPr id="24589" name="TextBox 5"/>
            <p:cNvSpPr txBox="1">
              <a:spLocks noChangeArrowheads="1"/>
            </p:cNvSpPr>
            <p:nvPr/>
          </p:nvSpPr>
          <p:spPr bwMode="auto">
            <a:xfrm>
              <a:off x="5345311" y="1789936"/>
              <a:ext cx="204575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800" i="0" dirty="0">
                  <a:solidFill>
                    <a:srgbClr val="CC0000"/>
                  </a:solidFill>
                  <a:latin typeface="Arial Narrow" charset="0"/>
                  <a:cs typeface="Arial Narrow" charset="0"/>
                </a:rPr>
                <a:t>……………………...…</a:t>
              </a:r>
            </a:p>
          </p:txBody>
        </p:sp>
        <p:sp>
          <p:nvSpPr>
            <p:cNvPr id="24590" name="TextBox 8"/>
            <p:cNvSpPr txBox="1">
              <a:spLocks noChangeArrowheads="1"/>
            </p:cNvSpPr>
            <p:nvPr/>
          </p:nvSpPr>
          <p:spPr bwMode="auto">
            <a:xfrm>
              <a:off x="5808125" y="524250"/>
              <a:ext cx="2811424" cy="11695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400" dirty="0">
                  <a:solidFill>
                    <a:srgbClr val="CC0000"/>
                  </a:solidFill>
                  <a:latin typeface="Arial" charset="0"/>
                  <a:cs typeface="Arial" charset="0"/>
                </a:rPr>
                <a:t>spatial coding example: </a:t>
              </a:r>
              <a:r>
                <a:rPr lang="en-US" sz="1400" i="0" dirty="0">
                  <a:latin typeface="Arial" charset="0"/>
                  <a:cs typeface="Arial" charset="0"/>
                </a:rPr>
                <a:t>instead of sending</a:t>
              </a:r>
              <a:r>
                <a:rPr lang="en-US" sz="1400" dirty="0">
                  <a:latin typeface="Arial" charset="0"/>
                  <a:cs typeface="Arial" charset="0"/>
                </a:rPr>
                <a:t> N </a:t>
              </a:r>
              <a:r>
                <a:rPr lang="en-US" sz="1400" i="0" dirty="0">
                  <a:latin typeface="Arial" charset="0"/>
                  <a:cs typeface="Arial" charset="0"/>
                </a:rPr>
                <a:t>values of same color (all purple), send only two values: color  value (</a:t>
              </a:r>
              <a:r>
                <a:rPr lang="en-US" sz="1400" dirty="0">
                  <a:latin typeface="Arial" charset="0"/>
                  <a:cs typeface="Arial" charset="0"/>
                </a:rPr>
                <a:t>purple)  and number of repeated values (</a:t>
              </a:r>
              <a:r>
                <a:rPr lang="en-US" sz="1400" i="0" dirty="0">
                  <a:latin typeface="Arial" charset="0"/>
                  <a:cs typeface="Arial" charset="0"/>
                </a:rPr>
                <a:t>N)</a:t>
              </a:r>
            </a:p>
          </p:txBody>
        </p:sp>
        <p:sp>
          <p:nvSpPr>
            <p:cNvPr id="24591" name="TextBox 13"/>
            <p:cNvSpPr txBox="1">
              <a:spLocks noChangeArrowheads="1"/>
            </p:cNvSpPr>
            <p:nvPr/>
          </p:nvSpPr>
          <p:spPr bwMode="auto">
            <a:xfrm>
              <a:off x="5354771" y="1885160"/>
              <a:ext cx="204575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800" i="0" dirty="0">
                  <a:solidFill>
                    <a:srgbClr val="CC0000"/>
                  </a:solidFill>
                  <a:latin typeface="Arial Narrow" charset="0"/>
                  <a:cs typeface="Arial Narrow" charset="0"/>
                </a:rPr>
                <a:t>……………………...…</a:t>
              </a:r>
            </a:p>
          </p:txBody>
        </p:sp>
        <p:cxnSp>
          <p:nvCxnSpPr>
            <p:cNvPr id="24592" name="Straight Connector 10"/>
            <p:cNvCxnSpPr>
              <a:cxnSpLocks noChangeShapeType="1"/>
            </p:cNvCxnSpPr>
            <p:nvPr/>
          </p:nvCxnSpPr>
          <p:spPr bwMode="auto">
            <a:xfrm flipH="1">
              <a:off x="5565603" y="756253"/>
              <a:ext cx="313958" cy="1155782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5788" y="4100513"/>
            <a:ext cx="1917700" cy="217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6832601" y="3881438"/>
            <a:ext cx="8899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i="0" dirty="0">
                <a:solidFill>
                  <a:srgbClr val="CC0000"/>
                </a:solidFill>
                <a:latin typeface="Arial" charset="0"/>
                <a:cs typeface="Arial" charset="0"/>
              </a:rPr>
              <a:t>frame</a:t>
            </a:r>
            <a:r>
              <a:rPr lang="en-US" sz="1800" dirty="0">
                <a:solidFill>
                  <a:srgbClr val="CC0000"/>
                </a:solidFill>
                <a:latin typeface="Arial" charset="0"/>
                <a:cs typeface="Arial" charset="0"/>
              </a:rPr>
              <a:t> i</a:t>
            </a:r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8197851" y="6230939"/>
            <a:ext cx="11969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i="0" dirty="0">
                <a:solidFill>
                  <a:srgbClr val="CC0000"/>
                </a:solidFill>
                <a:latin typeface="Arial" charset="0"/>
                <a:cs typeface="Arial" charset="0"/>
              </a:rPr>
              <a:t>frame</a:t>
            </a:r>
            <a:r>
              <a:rPr lang="en-US" sz="1800" dirty="0">
                <a:solidFill>
                  <a:srgbClr val="CC0000"/>
                </a:solidFill>
                <a:latin typeface="Arial" charset="0"/>
                <a:cs typeface="Arial" charset="0"/>
              </a:rPr>
              <a:t> i+1</a:t>
            </a:r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6033596" y="5168205"/>
            <a:ext cx="2111722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400" dirty="0">
                <a:solidFill>
                  <a:srgbClr val="CC0000"/>
                </a:solidFill>
                <a:latin typeface="Arial" charset="0"/>
                <a:cs typeface="Arial" charset="0"/>
              </a:rPr>
              <a:t>    temporal coding example: </a:t>
            </a:r>
            <a:r>
              <a:rPr lang="en-US" sz="1400" i="0" dirty="0">
                <a:latin typeface="Arial" charset="0"/>
                <a:cs typeface="Arial" charset="0"/>
              </a:rPr>
              <a:t>instead of sending complete frame at i+1, send only differences from frame i (motion vectors)</a:t>
            </a:r>
          </a:p>
        </p:txBody>
      </p:sp>
      <p:cxnSp>
        <p:nvCxnSpPr>
          <p:cNvPr id="29" name="Straight Connector 28"/>
          <p:cNvCxnSpPr>
            <a:cxnSpLocks noChangeShapeType="1"/>
          </p:cNvCxnSpPr>
          <p:nvPr/>
        </p:nvCxnSpPr>
        <p:spPr bwMode="auto">
          <a:xfrm>
            <a:off x="7673976" y="4181476"/>
            <a:ext cx="942975" cy="2168525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4" y="6512522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Tahoma" charset="0"/>
              </a:rPr>
              <a:pPr/>
              <a:t>7</a:t>
            </a:fld>
            <a:endParaRPr lang="en-US" sz="1200" dirty="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6636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4" grpId="0"/>
      <p:bldP spid="2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42F71-20E9-AB43-BC6F-1BFD007F2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 codecs: 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9C567-5F0F-3F4C-902F-D043C9F402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88842" cy="4875964"/>
          </a:xfrm>
        </p:spPr>
        <p:txBody>
          <a:bodyPr>
            <a:normAutofit/>
          </a:bodyPr>
          <a:lstStyle/>
          <a:p>
            <a:pPr>
              <a:buSzPct val="100000"/>
              <a:defRPr/>
            </a:pPr>
            <a:r>
              <a:rPr lang="en-US" sz="3200" dirty="0">
                <a:solidFill>
                  <a:srgbClr val="CC0000"/>
                </a:solidFill>
              </a:rPr>
              <a:t>Video </a:t>
            </a:r>
            <a:r>
              <a:rPr lang="en-US" sz="3200" i="1" dirty="0">
                <a:solidFill>
                  <a:srgbClr val="CC0000"/>
                </a:solidFill>
              </a:rPr>
              <a:t>bit rate</a:t>
            </a:r>
            <a:r>
              <a:rPr lang="en-US" sz="3200" dirty="0">
                <a:solidFill>
                  <a:srgbClr val="CC0000"/>
                </a:solidFill>
              </a:rPr>
              <a:t>: </a:t>
            </a:r>
            <a:r>
              <a:rPr lang="en-US" sz="3200" dirty="0"/>
              <a:t>effective number of bits per second of the video after encoding</a:t>
            </a:r>
          </a:p>
          <a:p>
            <a:pPr>
              <a:buSzPct val="100000"/>
              <a:defRPr/>
            </a:pPr>
            <a:r>
              <a:rPr lang="en-US" sz="3200" dirty="0"/>
              <a:t>It depends on many factors</a:t>
            </a:r>
          </a:p>
          <a:p>
            <a:pPr lvl="1">
              <a:buSzPct val="100000"/>
              <a:defRPr/>
            </a:pPr>
            <a:r>
              <a:rPr lang="en-US" sz="2800" dirty="0"/>
              <a:t>Resolution of each image: more pixels = more bits</a:t>
            </a:r>
          </a:p>
          <a:p>
            <a:pPr lvl="1">
              <a:buSzPct val="100000"/>
              <a:defRPr/>
            </a:pPr>
            <a:r>
              <a:rPr lang="en-US" sz="2800" dirty="0"/>
              <a:t>Detail per pixel: more luminance &amp; color detail = more bits</a:t>
            </a:r>
          </a:p>
          <a:p>
            <a:pPr lvl="1">
              <a:buSzPct val="100000"/>
              <a:defRPr/>
            </a:pPr>
            <a:r>
              <a:rPr lang="en-US" sz="2800" dirty="0"/>
              <a:t>Amount of movement in the video. More movement = more bits</a:t>
            </a:r>
          </a:p>
          <a:p>
            <a:pPr lvl="1">
              <a:buSzPct val="100000"/>
              <a:defRPr/>
            </a:pPr>
            <a:r>
              <a:rPr lang="en-US" sz="2800" dirty="0"/>
              <a:t>Quality of overall compression in the codec</a:t>
            </a:r>
          </a:p>
          <a:p>
            <a:pPr>
              <a:buSzPct val="100000"/>
              <a:defRPr/>
            </a:pPr>
            <a:r>
              <a:rPr lang="en-US" sz="3200" dirty="0"/>
              <a:t>Video bit rate is typically correlated with quality of perception </a:t>
            </a:r>
          </a:p>
          <a:p>
            <a:pPr lvl="1">
              <a:buSzPct val="100000"/>
              <a:defRPr/>
            </a:pPr>
            <a:r>
              <a:rPr lang="en-US" sz="2800" dirty="0"/>
              <a:t>Higher bit rate == better to perceive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86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42F71-20E9-AB43-BC6F-1BFD007F2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Bit-rates: 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9C567-5F0F-3F4C-902F-D043C9F402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88842" cy="4875964"/>
          </a:xfrm>
        </p:spPr>
        <p:txBody>
          <a:bodyPr>
            <a:normAutofit/>
          </a:bodyPr>
          <a:lstStyle/>
          <a:p>
            <a:pPr>
              <a:buSzPct val="100000"/>
              <a:defRPr/>
            </a:pPr>
            <a:r>
              <a:rPr lang="en-US" sz="3200" dirty="0"/>
              <a:t>Bit-rate of a video changes over the duration of the video</a:t>
            </a:r>
          </a:p>
          <a:p>
            <a:pPr>
              <a:buSzPct val="100000"/>
              <a:defRPr/>
            </a:pPr>
            <a:r>
              <a:rPr lang="en-US" sz="3200" dirty="0">
                <a:solidFill>
                  <a:srgbClr val="CC0000"/>
                </a:solidFill>
              </a:rPr>
              <a:t>CBR: (constant bit rate): </a:t>
            </a:r>
            <a:r>
              <a:rPr lang="en-US" sz="3200" dirty="0">
                <a:solidFill>
                  <a:srgbClr val="000000"/>
                </a:solidFill>
              </a:rPr>
              <a:t>fixed bit-rate video</a:t>
            </a:r>
          </a:p>
          <a:p>
            <a:pPr>
              <a:buSzPct val="100000"/>
              <a:defRPr/>
            </a:pPr>
            <a:r>
              <a:rPr lang="en-US" sz="3200" dirty="0">
                <a:solidFill>
                  <a:srgbClr val="CC0000"/>
                </a:solidFill>
              </a:rPr>
              <a:t>VBR:  (variable bit rate): </a:t>
            </a:r>
            <a:r>
              <a:rPr lang="en-US" sz="3200" dirty="0"/>
              <a:t>different parts of the video have different bit rates, e.g., changes in color, motion, etc.</a:t>
            </a:r>
          </a:p>
          <a:p>
            <a:pPr lvl="1">
              <a:buSzPct val="100000"/>
              <a:defRPr/>
            </a:pPr>
            <a:r>
              <a:rPr lang="en-US" sz="2800" dirty="0"/>
              <a:t>For VBR, we talk about </a:t>
            </a:r>
            <a:r>
              <a:rPr lang="en-US" sz="2800" dirty="0">
                <a:solidFill>
                  <a:srgbClr val="C00000"/>
                </a:solidFill>
              </a:rPr>
              <a:t>average bit-rate </a:t>
            </a:r>
            <a:r>
              <a:rPr lang="en-US" sz="2800" dirty="0"/>
              <a:t>over video’s duration</a:t>
            </a:r>
          </a:p>
          <a:p>
            <a:pPr>
              <a:buSzPct val="100000"/>
              <a:defRPr/>
            </a:pPr>
            <a:r>
              <a:rPr lang="en-US" sz="3200" dirty="0">
                <a:solidFill>
                  <a:srgbClr val="CC0000"/>
                </a:solidFill>
              </a:rPr>
              <a:t>Examples of average video bit-rates</a:t>
            </a:r>
          </a:p>
          <a:p>
            <a:pPr lvl="1">
              <a:defRPr/>
            </a:pPr>
            <a:r>
              <a:rPr lang="en-US" dirty="0"/>
              <a:t>MPEG 1 (CD-ROM) 1.5 Mbps. MPEG2 (DVD) 3-6 Mbps</a:t>
            </a:r>
          </a:p>
          <a:p>
            <a:pPr lvl="1">
              <a:defRPr/>
            </a:pPr>
            <a:r>
              <a:rPr lang="en-US" dirty="0"/>
              <a:t>MPEG4 (often used in Internet, &lt; 1 Mbps)</a:t>
            </a:r>
          </a:p>
          <a:p>
            <a:pPr lvl="1">
              <a:defRPr/>
            </a:pPr>
            <a:r>
              <a:rPr lang="en-US" dirty="0"/>
              <a:t>In general, one Internet video stream takes up a few Mbit/s (more for HD)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33D29A-13D5-BB4C-B466-87C752730037}"/>
              </a:ext>
            </a:extLst>
          </p:cNvPr>
          <p:cNvSpPr txBox="1"/>
          <p:nvPr/>
        </p:nvSpPr>
        <p:spPr>
          <a:xfrm>
            <a:off x="677780" y="6342868"/>
            <a:ext cx="11273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https://</a:t>
            </a:r>
            <a:r>
              <a:rPr lang="en-US" dirty="0" err="1">
                <a:latin typeface="Helvetica" pitchFamily="2" charset="0"/>
              </a:rPr>
              <a:t>blog.video.ibm.com</a:t>
            </a:r>
            <a:r>
              <a:rPr lang="en-US" dirty="0">
                <a:latin typeface="Helvetica" pitchFamily="2" charset="0"/>
              </a:rPr>
              <a:t>/streaming-video-tips/what-is-video-encoding-codecs-compression-techniques/</a:t>
            </a:r>
          </a:p>
        </p:txBody>
      </p:sp>
    </p:spTree>
    <p:extLst>
      <p:ext uri="{BB962C8B-B14F-4D97-AF65-F5344CB8AC3E}">
        <p14:creationId xmlns:p14="http://schemas.microsoft.com/office/powerpoint/2010/main" val="1583685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508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dirty="0" smtClean="0">
            <a:latin typeface="Helvetica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1236</TotalTime>
  <Words>2204</Words>
  <Application>Microsoft Macintosh PowerPoint</Application>
  <PresentationFormat>Widescreen</PresentationFormat>
  <Paragraphs>372</Paragraphs>
  <Slides>32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2" baseType="lpstr">
      <vt:lpstr>ＭＳ Ｐゴシック</vt:lpstr>
      <vt:lpstr>Arial</vt:lpstr>
      <vt:lpstr>Arial Narrow</vt:lpstr>
      <vt:lpstr>Calibri</vt:lpstr>
      <vt:lpstr>Courier</vt:lpstr>
      <vt:lpstr>Helvetica</vt:lpstr>
      <vt:lpstr>Tahoma</vt:lpstr>
      <vt:lpstr>Times New Roman</vt:lpstr>
      <vt:lpstr>Wingdings</vt:lpstr>
      <vt:lpstr>Office Theme</vt:lpstr>
      <vt:lpstr>Video</vt:lpstr>
      <vt:lpstr>Digital representation of audio and video</vt:lpstr>
      <vt:lpstr>Digital representation of audio</vt:lpstr>
      <vt:lpstr>Audio representation</vt:lpstr>
      <vt:lpstr>Audio representation</vt:lpstr>
      <vt:lpstr>Video representation</vt:lpstr>
      <vt:lpstr>Video representation</vt:lpstr>
      <vt:lpstr>Video codecs: terminology</vt:lpstr>
      <vt:lpstr>Bit-rates: terminology</vt:lpstr>
      <vt:lpstr>Networking multimedia: 3 types</vt:lpstr>
      <vt:lpstr>On-demand Video Streaming</vt:lpstr>
      <vt:lpstr>Streaming (stored) video</vt:lpstr>
      <vt:lpstr>Streaming stored video</vt:lpstr>
      <vt:lpstr>Streaming stored video: challenges</vt:lpstr>
      <vt:lpstr>Introduce a delay for smooth playout</vt:lpstr>
      <vt:lpstr>But not too small a delay</vt:lpstr>
      <vt:lpstr>Client-side buffering, playout</vt:lpstr>
      <vt:lpstr>Client-side buffering, playout</vt:lpstr>
      <vt:lpstr>Client-side buffering, playout</vt:lpstr>
      <vt:lpstr>Client-side buffering, playout</vt:lpstr>
      <vt:lpstr>Adaptive bit–rate video</vt:lpstr>
      <vt:lpstr>Buffer-based bit-rate adaptation</vt:lpstr>
      <vt:lpstr>Buffer-based bit-rate adaptation</vt:lpstr>
      <vt:lpstr>Dynamic Adaptive Streaming over HTTP (DASH)</vt:lpstr>
      <vt:lpstr>Streaming multimedia with DASH</vt:lpstr>
      <vt:lpstr>DASH: Key ideas</vt:lpstr>
      <vt:lpstr>What does the manifest contain?</vt:lpstr>
      <vt:lpstr>Dynamic changes in stream quality</vt:lpstr>
      <vt:lpstr>Dynamic changes in stream location</vt:lpstr>
      <vt:lpstr>DASH reference player</vt:lpstr>
      <vt:lpstr>DASH Summary</vt:lpstr>
      <vt:lpstr>Application Layer: Wrap-up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 Narayana Ganapathy</dc:creator>
  <cp:lastModifiedBy>Srinivas NG</cp:lastModifiedBy>
  <cp:revision>1380</cp:revision>
  <cp:lastPrinted>2021-01-24T11:57:08Z</cp:lastPrinted>
  <dcterms:created xsi:type="dcterms:W3CDTF">2019-01-23T03:40:12Z</dcterms:created>
  <dcterms:modified xsi:type="dcterms:W3CDTF">2024-10-01T15:37:29Z</dcterms:modified>
</cp:coreProperties>
</file>