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499" r:id="rId2"/>
    <p:sldId id="1074" r:id="rId3"/>
    <p:sldId id="1077" r:id="rId4"/>
    <p:sldId id="1078" r:id="rId5"/>
    <p:sldId id="1079" r:id="rId6"/>
    <p:sldId id="1080" r:id="rId7"/>
    <p:sldId id="1081" r:id="rId8"/>
    <p:sldId id="1082" r:id="rId9"/>
    <p:sldId id="1087" r:id="rId10"/>
    <p:sldId id="1083" r:id="rId11"/>
    <p:sldId id="510" r:id="rId12"/>
    <p:sldId id="928" r:id="rId13"/>
    <p:sldId id="927" r:id="rId14"/>
    <p:sldId id="888" r:id="rId15"/>
    <p:sldId id="929" r:id="rId16"/>
    <p:sldId id="947" r:id="rId17"/>
    <p:sldId id="846" r:id="rId18"/>
    <p:sldId id="930" r:id="rId19"/>
    <p:sldId id="932" r:id="rId20"/>
    <p:sldId id="931" r:id="rId21"/>
    <p:sldId id="934" r:id="rId22"/>
    <p:sldId id="935" r:id="rId23"/>
    <p:sldId id="413" r:id="rId24"/>
    <p:sldId id="1084" r:id="rId25"/>
    <p:sldId id="939" r:id="rId26"/>
    <p:sldId id="940" r:id="rId27"/>
    <p:sldId id="945" r:id="rId28"/>
    <p:sldId id="942" r:id="rId29"/>
    <p:sldId id="946" r:id="rId30"/>
    <p:sldId id="515" r:id="rId31"/>
    <p:sldId id="514" r:id="rId32"/>
    <p:sldId id="517" r:id="rId33"/>
    <p:sldId id="896" r:id="rId34"/>
    <p:sldId id="948" r:id="rId35"/>
    <p:sldId id="949" r:id="rId36"/>
    <p:sldId id="899" r:id="rId37"/>
    <p:sldId id="950" r:id="rId38"/>
    <p:sldId id="900" r:id="rId39"/>
    <p:sldId id="901" r:id="rId40"/>
    <p:sldId id="902" r:id="rId41"/>
    <p:sldId id="951" r:id="rId42"/>
    <p:sldId id="1085" r:id="rId43"/>
    <p:sldId id="865" r:id="rId44"/>
    <p:sldId id="866" r:id="rId45"/>
    <p:sldId id="1086" r:id="rId46"/>
    <p:sldId id="868" r:id="rId47"/>
    <p:sldId id="869" r:id="rId48"/>
    <p:sldId id="870" r:id="rId49"/>
    <p:sldId id="871" r:id="rId50"/>
    <p:sldId id="87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/>
    <p:restoredTop sz="94664"/>
  </p:normalViewPr>
  <p:slideViewPr>
    <p:cSldViewPr snapToGrid="0" snapToObjects="1">
      <p:cViewPr varScale="1">
        <p:scale>
          <a:sx n="111" d="100"/>
          <a:sy n="111" d="100"/>
        </p:scale>
        <p:origin x="2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6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0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375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8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Quality of Service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25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FC69-C02E-534A-99FE-F00B39C0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best effort 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7E7E-A5FF-8843-B1DD-89856667C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9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6042AB0-441B-49FE-8D5E-E56A0852F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649995"/>
            <a:ext cx="10182225" cy="1102607"/>
          </a:xfrm>
        </p:spPr>
        <p:txBody>
          <a:bodyPr>
            <a:normAutofit/>
          </a:bodyPr>
          <a:lstStyle/>
          <a:p>
            <a:r>
              <a:rPr lang="en-US" altLang="en-US" dirty="0"/>
              <a:t>Network support for applications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CD66088-5D06-44D5-8383-2BC0ADBA9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6302" y="1941514"/>
            <a:ext cx="10586828" cy="4421186"/>
          </a:xfrm>
        </p:spPr>
        <p:txBody>
          <a:bodyPr>
            <a:no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C00000"/>
                </a:solidFill>
              </a:rPr>
              <a:t>best effort</a:t>
            </a:r>
            <a:r>
              <a:rPr lang="en-US" altLang="en-US" dirty="0"/>
              <a:t> Internet architecture does not offer any guarantees on delay, bandwidth, and loss</a:t>
            </a:r>
          </a:p>
          <a:p>
            <a:pPr lvl="1"/>
            <a:r>
              <a:rPr lang="en-US" altLang="en-US" dirty="0"/>
              <a:t>Network may drop, reorder, corrupt packets</a:t>
            </a:r>
          </a:p>
          <a:p>
            <a:pPr lvl="1"/>
            <a:r>
              <a:rPr lang="en-US" altLang="en-US" dirty="0"/>
              <a:t>Network may treat traffic randomly regardless of their “importance”</a:t>
            </a:r>
          </a:p>
          <a:p>
            <a:r>
              <a:rPr lang="en-US" altLang="en-US" dirty="0"/>
              <a:t>However, many apps require special treatment &amp; guarantees</a:t>
            </a:r>
          </a:p>
          <a:p>
            <a:pPr lvl="1"/>
            <a:r>
              <a:rPr lang="en-US" altLang="en-US" dirty="0"/>
              <a:t>E.g., voice over IP (phone calls) require strict delay guarantees</a:t>
            </a:r>
          </a:p>
          <a:p>
            <a:pPr lvl="1"/>
            <a:r>
              <a:rPr lang="en-US" altLang="en-US" dirty="0"/>
              <a:t>E.g., HD video requires a reasonable minimum bandwidth</a:t>
            </a:r>
          </a:p>
          <a:p>
            <a:pPr lvl="1"/>
            <a:r>
              <a:rPr lang="en-US" altLang="en-US" dirty="0"/>
              <a:t>E.g., remote surgery with 3D-vision requires strict sync &amp; latency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Q: How to provide quality of service (QoS) for apps? 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0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DF49-21AF-EB4E-90B1-B6A3EB6D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best effort isn’t enough: </a:t>
            </a:r>
            <a:r>
              <a:rPr lang="en-US" dirty="0">
                <a:solidFill>
                  <a:srgbClr val="C00000"/>
                </a:solidFill>
              </a:rPr>
              <a:t>Contention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00DD-A444-4445-99E9-20762205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97209" cy="4865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 contention occurs in the </a:t>
            </a:r>
            <a:r>
              <a:rPr lang="en-US" dirty="0">
                <a:solidFill>
                  <a:srgbClr val="C00000"/>
                </a:solidFill>
              </a:rPr>
              <a:t>core </a:t>
            </a:r>
            <a:r>
              <a:rPr lang="en-US" dirty="0"/>
              <a:t>of the network</a:t>
            </a:r>
          </a:p>
          <a:p>
            <a:r>
              <a:rPr lang="en-US" dirty="0"/>
              <a:t>Congestion control will react, but may be too little &amp; too late:</a:t>
            </a:r>
          </a:p>
          <a:p>
            <a:pPr lvl="1"/>
            <a:r>
              <a:rPr lang="en-US" dirty="0"/>
              <a:t>Congestion control can’t prevent packet drops “now”</a:t>
            </a:r>
          </a:p>
          <a:p>
            <a:pPr lvl="1"/>
            <a:r>
              <a:rPr lang="en-US" dirty="0"/>
              <a:t>Congestion control won’t prevent high-sending-rate flows from inflicting large delays or recurring drops</a:t>
            </a: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E5C56482-7A69-034F-8602-1CC50840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2" y="265191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00D4E8-7DDC-9846-8FF8-91CB94E5292D}"/>
              </a:ext>
            </a:extLst>
          </p:cNvPr>
          <p:cNvGrpSpPr/>
          <p:nvPr/>
        </p:nvGrpSpPr>
        <p:grpSpPr>
          <a:xfrm>
            <a:off x="7566866" y="2004685"/>
            <a:ext cx="1694190" cy="379750"/>
            <a:chOff x="7779380" y="719528"/>
            <a:chExt cx="1694190" cy="3797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E9E37-5855-5F49-925F-E067C7F64518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E4D2F7-A8D3-9142-9B1E-653C184D85F4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EEDF4C-4029-4641-B27C-6A0C668C8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1EA896-CD11-6145-9B38-7E60800EE094}"/>
              </a:ext>
            </a:extLst>
          </p:cNvPr>
          <p:cNvSpPr/>
          <p:nvPr/>
        </p:nvSpPr>
        <p:spPr>
          <a:xfrm>
            <a:off x="8988655" y="2033673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BC4F4F-9460-E84D-9B85-8B8D9C0084E3}"/>
              </a:ext>
            </a:extLst>
          </p:cNvPr>
          <p:cNvSpPr/>
          <p:nvPr/>
        </p:nvSpPr>
        <p:spPr>
          <a:xfrm>
            <a:off x="8709790" y="2035955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8D772C-D62A-074F-A136-CFC6D8AD458E}"/>
              </a:ext>
            </a:extLst>
          </p:cNvPr>
          <p:cNvSpPr/>
          <p:nvPr/>
        </p:nvSpPr>
        <p:spPr>
          <a:xfrm>
            <a:off x="8430925" y="2037506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825DE7-0478-FE4B-A7AE-43508DE84596}"/>
              </a:ext>
            </a:extLst>
          </p:cNvPr>
          <p:cNvSpPr/>
          <p:nvPr/>
        </p:nvSpPr>
        <p:spPr>
          <a:xfrm>
            <a:off x="8152060" y="203978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80C2B5-5A4B-764C-A02D-761B9409EC13}"/>
              </a:ext>
            </a:extLst>
          </p:cNvPr>
          <p:cNvSpPr/>
          <p:nvPr/>
        </p:nvSpPr>
        <p:spPr>
          <a:xfrm>
            <a:off x="7879659" y="203397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E708552-FCEE-A24F-8C25-43944B062682}"/>
              </a:ext>
            </a:extLst>
          </p:cNvPr>
          <p:cNvSpPr/>
          <p:nvPr/>
        </p:nvSpPr>
        <p:spPr>
          <a:xfrm>
            <a:off x="7600794" y="2036257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8AF424B-0563-9040-8F6B-8E5ACB9B9505}"/>
              </a:ext>
            </a:extLst>
          </p:cNvPr>
          <p:cNvSpPr/>
          <p:nvPr/>
        </p:nvSpPr>
        <p:spPr>
          <a:xfrm>
            <a:off x="6357531" y="1989701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CED857-A51C-9447-A451-CC1B7CFEC20C}"/>
              </a:ext>
            </a:extLst>
          </p:cNvPr>
          <p:cNvSpPr/>
          <p:nvPr/>
        </p:nvSpPr>
        <p:spPr>
          <a:xfrm>
            <a:off x="6255330" y="2111759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7BF0799-E60D-DB48-B09C-B38C81AF8568}"/>
              </a:ext>
            </a:extLst>
          </p:cNvPr>
          <p:cNvSpPr/>
          <p:nvPr/>
        </p:nvSpPr>
        <p:spPr>
          <a:xfrm>
            <a:off x="6143287" y="221910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5" descr="ANd9GcTXHm9XcH9T0I0EOJrLBOGANosV-xO3mlldiVZue4LYNHmLIOt0">
            <a:extLst>
              <a:ext uri="{FF2B5EF4-FFF2-40B4-BE49-F238E27FC236}">
                <a16:creationId xmlns:a16="http://schemas.microsoft.com/office/drawing/2014/main" id="{EB6C8660-78D7-F142-9B09-797FF89F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28064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Nd9GcTXHm9XcH9T0I0EOJrLBOGANosV-xO3mlldiVZue4LYNHmLIOt0">
            <a:extLst>
              <a:ext uri="{FF2B5EF4-FFF2-40B4-BE49-F238E27FC236}">
                <a16:creationId xmlns:a16="http://schemas.microsoft.com/office/drawing/2014/main" id="{3DE6F6A7-9F8C-C145-8E32-0FB579A0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4" y="210974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D1F1D4-79EC-B64E-9D0F-F8E193377420}"/>
              </a:ext>
            </a:extLst>
          </p:cNvPr>
          <p:cNvCxnSpPr>
            <a:cxnSpLocks/>
          </p:cNvCxnSpPr>
          <p:nvPr/>
        </p:nvCxnSpPr>
        <p:spPr>
          <a:xfrm>
            <a:off x="4254237" y="2822191"/>
            <a:ext cx="2163619" cy="2521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299A45-3104-1C47-9C35-D455B0CAF05A}"/>
              </a:ext>
            </a:extLst>
          </p:cNvPr>
          <p:cNvCxnSpPr>
            <a:cxnSpLocks/>
          </p:cNvCxnSpPr>
          <p:nvPr/>
        </p:nvCxnSpPr>
        <p:spPr>
          <a:xfrm flipV="1">
            <a:off x="2778773" y="3553191"/>
            <a:ext cx="3516793" cy="20366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57B5-E74A-D147-89D1-FA1825E6C37A}"/>
              </a:ext>
            </a:extLst>
          </p:cNvPr>
          <p:cNvCxnSpPr>
            <a:cxnSpLocks/>
          </p:cNvCxnSpPr>
          <p:nvPr/>
        </p:nvCxnSpPr>
        <p:spPr>
          <a:xfrm>
            <a:off x="8508576" y="3279086"/>
            <a:ext cx="222568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90D9-C310-2046-A1BA-0FCA1C55F18E}"/>
              </a:ext>
            </a:extLst>
          </p:cNvPr>
          <p:cNvSpPr txBox="1"/>
          <p:nvPr/>
        </p:nvSpPr>
        <p:spPr>
          <a:xfrm>
            <a:off x="2060024" y="1462966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Conf call: Requires low latency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2D8F1-368C-CD4C-8873-2587A47CD465}"/>
              </a:ext>
            </a:extLst>
          </p:cNvPr>
          <p:cNvSpPr txBox="1"/>
          <p:nvPr/>
        </p:nvSpPr>
        <p:spPr>
          <a:xfrm>
            <a:off x="426963" y="2139263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BitTorrent: Requires high throughput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B68CEA9-4CC8-1843-A218-717805074CB1}"/>
              </a:ext>
            </a:extLst>
          </p:cNvPr>
          <p:cNvSpPr/>
          <p:nvPr/>
        </p:nvSpPr>
        <p:spPr>
          <a:xfrm>
            <a:off x="3968167" y="182072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10C8A38-025B-F341-A8FB-A4CE0754808D}"/>
              </a:ext>
            </a:extLst>
          </p:cNvPr>
          <p:cNvSpPr/>
          <p:nvPr/>
        </p:nvSpPr>
        <p:spPr>
          <a:xfrm>
            <a:off x="2394597" y="251108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71F7D-A3C3-4349-8724-DD54EDCFB25D}"/>
              </a:ext>
            </a:extLst>
          </p:cNvPr>
          <p:cNvSpPr txBox="1"/>
          <p:nvPr/>
        </p:nvSpPr>
        <p:spPr>
          <a:xfrm>
            <a:off x="8142423" y="1375405"/>
            <a:ext cx="12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High delay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9E70B2-56D5-4E43-ADA4-9EA373181F93}"/>
              </a:ext>
            </a:extLst>
          </p:cNvPr>
          <p:cNvCxnSpPr>
            <a:cxnSpLocks/>
          </p:cNvCxnSpPr>
          <p:nvPr/>
        </p:nvCxnSpPr>
        <p:spPr>
          <a:xfrm flipV="1">
            <a:off x="8152060" y="1824668"/>
            <a:ext cx="1070863" cy="95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48AEF91-357A-8A4A-A8C0-AD93369313BA}"/>
              </a:ext>
            </a:extLst>
          </p:cNvPr>
          <p:cNvSpPr txBox="1"/>
          <p:nvPr/>
        </p:nvSpPr>
        <p:spPr>
          <a:xfrm>
            <a:off x="5707580" y="1529393"/>
            <a:ext cx="15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 drops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F1EB8-16A7-6543-8393-A5E577048EBC}"/>
              </a:ext>
            </a:extLst>
          </p:cNvPr>
          <p:cNvSpPr txBox="1"/>
          <p:nvPr/>
        </p:nvSpPr>
        <p:spPr>
          <a:xfrm>
            <a:off x="7667563" y="2377581"/>
            <a:ext cx="155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FIFO queue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196132-A373-D147-89D3-54CC49478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71" y="138779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/>
      <p:bldP spid="27" grpId="0"/>
      <p:bldP spid="28" grpId="0" animBg="1"/>
      <p:bldP spid="29" grpId="0" animBg="1"/>
      <p:bldP spid="30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A3896-9FD1-5541-8A5F-19A7D01A24E0}"/>
              </a:ext>
            </a:extLst>
          </p:cNvPr>
          <p:cNvSpPr txBox="1"/>
          <p:nvPr/>
        </p:nvSpPr>
        <p:spPr>
          <a:xfrm>
            <a:off x="1226544" y="1558379"/>
            <a:ext cx="97389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Can networks help improve the quality of service for applications?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Yes, but networks must become </a:t>
            </a:r>
          </a:p>
          <a:p>
            <a:pPr algn="ctr"/>
            <a:r>
              <a:rPr lang="en-US" sz="4400" dirty="0">
                <a:latin typeface="Helvetica" pitchFamily="2" charset="0"/>
              </a:rPr>
              <a:t>better than best-effort.</a:t>
            </a:r>
          </a:p>
        </p:txBody>
      </p:sp>
    </p:spTree>
    <p:extLst>
      <p:ext uri="{BB962C8B-B14F-4D97-AF65-F5344CB8AC3E}">
        <p14:creationId xmlns:p14="http://schemas.microsoft.com/office/powerpoint/2010/main" val="39784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Approach 1: Provision more capacity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31866"/>
            <a:ext cx="10751545" cy="4752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you’re an ISP (e.g., AT&amp;T), you might </a:t>
            </a:r>
            <a:r>
              <a:rPr lang="en-US" dirty="0">
                <a:solidFill>
                  <a:srgbClr val="C00000"/>
                </a:solidFill>
              </a:rPr>
              <a:t>deploy enough capacity</a:t>
            </a:r>
            <a:r>
              <a:rPr lang="en-US" dirty="0"/>
              <a:t> so that contention doesn’t occur any more</a:t>
            </a:r>
          </a:p>
          <a:p>
            <a:pPr lvl="1">
              <a:defRPr/>
            </a:pPr>
            <a:r>
              <a:rPr lang="en-US" dirty="0"/>
              <a:t>Low complexity: can use current “best effort” network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However, this approach incurs </a:t>
            </a:r>
            <a:r>
              <a:rPr lang="en-US" dirty="0">
                <a:solidFill>
                  <a:srgbClr val="C00000"/>
                </a:solidFill>
              </a:rPr>
              <a:t>high costs (e.g., bandwidth)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key challenge: estimating how much bandwidth is enough</a:t>
            </a:r>
          </a:p>
          <a:p>
            <a:pPr lvl="1">
              <a:defRPr/>
            </a:pPr>
            <a:r>
              <a:rPr lang="en-US" dirty="0"/>
              <a:t>Need to estimate demand over time</a:t>
            </a:r>
          </a:p>
          <a:p>
            <a:pPr lvl="1">
              <a:defRPr/>
            </a:pPr>
            <a:r>
              <a:rPr lang="en-US" dirty="0"/>
              <a:t>Network operators can do this quite well usually </a:t>
            </a:r>
          </a:p>
          <a:p>
            <a:pPr lvl="1">
              <a:defRPr/>
            </a:pPr>
            <a:r>
              <a:rPr lang="en-US" dirty="0"/>
              <a:t>But there are exceptional circumstances: pandemics, Superbowl, etc.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F33F-1CA3-AD45-B5A5-93D08B42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Classes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1CC6-6166-5F47-A01E-FDF5323F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5749" cy="4840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Have the network treat different traffic differently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traffic differentiation</a:t>
            </a:r>
          </a:p>
          <a:p>
            <a:endParaRPr lang="en-US" dirty="0"/>
          </a:p>
          <a:p>
            <a:r>
              <a:rPr lang="en-US" dirty="0"/>
              <a:t>Analogy: lines at an airport (e.g., first class vs. economy)</a:t>
            </a:r>
          </a:p>
          <a:p>
            <a:endParaRPr lang="en-US" dirty="0"/>
          </a:p>
          <a:p>
            <a:r>
              <a:rPr lang="en-US" dirty="0"/>
              <a:t>Partition traffic into classes and offer service guarantees </a:t>
            </a:r>
            <a:r>
              <a:rPr lang="en-US" dirty="0">
                <a:solidFill>
                  <a:srgbClr val="C00000"/>
                </a:solidFill>
              </a:rPr>
              <a:t>per class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across classes</a:t>
            </a:r>
          </a:p>
          <a:p>
            <a:pPr lvl="1"/>
            <a:r>
              <a:rPr lang="en-US" dirty="0"/>
              <a:t>Classes may be indicated using the IP type of service header bits</a:t>
            </a:r>
          </a:p>
          <a:p>
            <a:pPr lvl="1"/>
            <a:r>
              <a:rPr lang="en-US" dirty="0"/>
              <a:t>Classes may be inferred from IP &amp; transport headers (e.g.,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/ports)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Packet classification:</a:t>
            </a:r>
            <a:r>
              <a:rPr lang="en-US" dirty="0"/>
              <a:t> assigning packets to classes</a:t>
            </a:r>
          </a:p>
          <a:p>
            <a:pPr lvl="1"/>
            <a:r>
              <a:rPr lang="en-US" dirty="0"/>
              <a:t>(Not in scope: we won’t discuss packet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9621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FF30-2D9C-9A41-9C4D-90E05F01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Service Guarantees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7334-88C3-BA4C-9067-1A64F4C0F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5173408" y="2311402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6F7512C-9728-8F4D-A035-DDC163AC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Strict prioritization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4D2E3C33-D192-2A4C-96E5-D91C65215B99}"/>
              </a:ext>
            </a:extLst>
          </p:cNvPr>
          <p:cNvSpPr txBox="1">
            <a:spLocks noChangeArrowheads="1"/>
          </p:cNvSpPr>
          <p:nvPr/>
        </p:nvSpPr>
        <p:spPr>
          <a:xfrm>
            <a:off x="980455" y="4757948"/>
            <a:ext cx="10373346" cy="196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Suppose a 1Mbps interactive flow and an HTTP connection share a 1.5 Mbps link. </a:t>
            </a:r>
          </a:p>
          <a:p>
            <a:pPr>
              <a:defRPr/>
            </a:pPr>
            <a:r>
              <a:rPr lang="en-US" dirty="0"/>
              <a:t>A network operator (e.g., Rutgers admin) might choose to </a:t>
            </a:r>
            <a:r>
              <a:rPr lang="en-US" dirty="0">
                <a:solidFill>
                  <a:srgbClr val="C00000"/>
                </a:solidFill>
              </a:rPr>
              <a:t>prioritize</a:t>
            </a:r>
            <a:r>
              <a:rPr lang="en-US" dirty="0"/>
              <a:t> the interactive app strictly over the HTTP flow.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098A3-2A4D-C342-8A0D-73D7E0219A73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C6A740-14EC-0748-A4DC-2E63514C1463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E40C9-4BDF-7445-9A73-674F8F972012}"/>
              </a:ext>
            </a:extLst>
          </p:cNvPr>
          <p:cNvSpPr txBox="1"/>
          <p:nvPr/>
        </p:nvSpPr>
        <p:spPr>
          <a:xfrm>
            <a:off x="2494193" y="1253504"/>
            <a:ext cx="628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Transmitted immediately regardless of HTTP packets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13735-3271-8C42-ABAE-83B9116A2F82}"/>
              </a:ext>
            </a:extLst>
          </p:cNvPr>
          <p:cNvCxnSpPr>
            <a:cxnSpLocks/>
          </p:cNvCxnSpPr>
          <p:nvPr/>
        </p:nvCxnSpPr>
        <p:spPr>
          <a:xfrm flipH="1">
            <a:off x="5293495" y="1655074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F13C27-BBE8-584D-82A6-F7A53B4F314C}"/>
              </a:ext>
            </a:extLst>
          </p:cNvPr>
          <p:cNvCxnSpPr>
            <a:cxnSpLocks/>
          </p:cNvCxnSpPr>
          <p:nvPr/>
        </p:nvCxnSpPr>
        <p:spPr>
          <a:xfrm>
            <a:off x="5846488" y="1669008"/>
            <a:ext cx="172033" cy="549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57363935-531E-AC4C-AB31-D9FB4A38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A62B-2308-554D-A78F-E8CAB7B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0C2D-D9C4-4145-AFD9-FB1B49F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 flow doesn’t respect its allocation?</a:t>
            </a:r>
          </a:p>
          <a:p>
            <a:pPr lvl="1"/>
            <a:r>
              <a:rPr lang="en-US" dirty="0"/>
              <a:t>Example: Say, conf call flow goes beyond 1 Mbit/s</a:t>
            </a:r>
          </a:p>
          <a:p>
            <a:pPr lvl="1"/>
            <a:r>
              <a:rPr lang="en-US" dirty="0"/>
              <a:t>Don’t want to starve HTTP flow!</a:t>
            </a:r>
          </a:p>
          <a:p>
            <a:r>
              <a:rPr lang="en-US" dirty="0"/>
              <a:t>An operator might want to limit a flow to a certain max rate</a:t>
            </a:r>
          </a:p>
          <a:p>
            <a:r>
              <a:rPr lang="en-US" dirty="0">
                <a:solidFill>
                  <a:srgbClr val="C00000"/>
                </a:solidFill>
              </a:rPr>
              <a:t>Isolation:</a:t>
            </a:r>
            <a:r>
              <a:rPr lang="en-US" dirty="0"/>
              <a:t> HTTP should not be impacted by the conf call</a:t>
            </a:r>
          </a:p>
          <a:p>
            <a:endParaRPr lang="en-US" dirty="0"/>
          </a:p>
        </p:txBody>
      </p:sp>
      <p:sp>
        <p:nvSpPr>
          <p:cNvPr id="4" name="Line 226">
            <a:extLst>
              <a:ext uri="{FF2B5EF4-FFF2-40B4-BE49-F238E27FC236}">
                <a16:creationId xmlns:a16="http://schemas.microsoft.com/office/drawing/2014/main" id="{CF5B5488-FF4C-BD45-8D74-AA94B6D0F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221">
            <a:extLst>
              <a:ext uri="{FF2B5EF4-FFF2-40B4-BE49-F238E27FC236}">
                <a16:creationId xmlns:a16="http://schemas.microsoft.com/office/drawing/2014/main" id="{1D42C7A7-4A74-7645-A7E6-09B95E831B54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6" name="Freeform 213">
              <a:extLst>
                <a:ext uri="{FF2B5EF4-FFF2-40B4-BE49-F238E27FC236}">
                  <a16:creationId xmlns:a16="http://schemas.microsoft.com/office/drawing/2014/main" id="{84251A18-C3B7-8144-AEA4-7E513214E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Oval 83">
              <a:extLst>
                <a:ext uri="{FF2B5EF4-FFF2-40B4-BE49-F238E27FC236}">
                  <a16:creationId xmlns:a16="http://schemas.microsoft.com/office/drawing/2014/main" id="{FD550103-5D2C-D34F-B223-654A4F5F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7E85F5EC-295D-C44E-90D3-ABEF45CD2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Line 85">
              <a:extLst>
                <a:ext uri="{FF2B5EF4-FFF2-40B4-BE49-F238E27FC236}">
                  <a16:creationId xmlns:a16="http://schemas.microsoft.com/office/drawing/2014/main" id="{A9334BA2-3F7B-094B-9B89-DEDF1D0DC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Oval 87">
              <a:extLst>
                <a:ext uri="{FF2B5EF4-FFF2-40B4-BE49-F238E27FC236}">
                  <a16:creationId xmlns:a16="http://schemas.microsoft.com/office/drawing/2014/main" id="{069F3416-33AD-184D-9A2A-10C24B45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1" name="Group 88">
              <a:extLst>
                <a:ext uri="{FF2B5EF4-FFF2-40B4-BE49-F238E27FC236}">
                  <a16:creationId xmlns:a16="http://schemas.microsoft.com/office/drawing/2014/main" id="{C3F1B56B-065D-0440-B860-7F3B74B5D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17" name="Line 89">
                <a:extLst>
                  <a:ext uri="{FF2B5EF4-FFF2-40B4-BE49-F238E27FC236}">
                    <a16:creationId xmlns:a16="http://schemas.microsoft.com/office/drawing/2014/main" id="{9BA4836D-2F45-E84E-A888-9AD7A90A0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" name="Line 90">
                <a:extLst>
                  <a:ext uri="{FF2B5EF4-FFF2-40B4-BE49-F238E27FC236}">
                    <a16:creationId xmlns:a16="http://schemas.microsoft.com/office/drawing/2014/main" id="{55C371A3-C192-3747-AA13-234B6E1B2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9" name="Line 91">
                <a:extLst>
                  <a:ext uri="{FF2B5EF4-FFF2-40B4-BE49-F238E27FC236}">
                    <a16:creationId xmlns:a16="http://schemas.microsoft.com/office/drawing/2014/main" id="{B20B6348-49B5-8B47-B72B-27F9BD328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92">
              <a:extLst>
                <a:ext uri="{FF2B5EF4-FFF2-40B4-BE49-F238E27FC236}">
                  <a16:creationId xmlns:a16="http://schemas.microsoft.com/office/drawing/2014/main" id="{0B047B46-06B6-9F4B-BAC7-E0D4718C226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66F35BEB-653C-254A-8ECA-4201702B6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04881F71-69D6-054A-998C-F7D176299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B418F5A1-BF57-F145-A8BC-E2EA634A2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3" name="Oval 214">
              <a:extLst>
                <a:ext uri="{FF2B5EF4-FFF2-40B4-BE49-F238E27FC236}">
                  <a16:creationId xmlns:a16="http://schemas.microsoft.com/office/drawing/2014/main" id="{3ABD7CA9-DD2B-4945-AA8E-F4271D6F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0" name="Group 220">
            <a:extLst>
              <a:ext uri="{FF2B5EF4-FFF2-40B4-BE49-F238E27FC236}">
                <a16:creationId xmlns:a16="http://schemas.microsoft.com/office/drawing/2014/main" id="{634F731D-907F-4E4B-B07A-8B8F20A102FB}"/>
              </a:ext>
            </a:extLst>
          </p:cNvPr>
          <p:cNvGrpSpPr>
            <a:grpSpLocks/>
          </p:cNvGrpSpPr>
          <p:nvPr/>
        </p:nvGrpSpPr>
        <p:grpSpPr bwMode="auto">
          <a:xfrm>
            <a:off x="5173408" y="2311402"/>
            <a:ext cx="965200" cy="196850"/>
            <a:chOff x="3150" y="1799"/>
            <a:chExt cx="643" cy="204"/>
          </a:xfrm>
        </p:grpSpPr>
        <p:sp>
          <p:nvSpPr>
            <p:cNvPr id="21" name="Rectangle 216">
              <a:extLst>
                <a:ext uri="{FF2B5EF4-FFF2-40B4-BE49-F238E27FC236}">
                  <a16:creationId xmlns:a16="http://schemas.microsoft.com/office/drawing/2014/main" id="{21A25CFC-081C-0344-B3CC-E69C991B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" name="Rectangle 217">
              <a:extLst>
                <a:ext uri="{FF2B5EF4-FFF2-40B4-BE49-F238E27FC236}">
                  <a16:creationId xmlns:a16="http://schemas.microsoft.com/office/drawing/2014/main" id="{214AE81B-7BD4-FB43-80E0-FEC9239C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" name="Rectangle 218">
              <a:extLst>
                <a:ext uri="{FF2B5EF4-FFF2-40B4-BE49-F238E27FC236}">
                  <a16:creationId xmlns:a16="http://schemas.microsoft.com/office/drawing/2014/main" id="{B9CBA2E5-6358-A845-A3EE-3A91095A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" name="Rectangle 219">
              <a:extLst>
                <a:ext uri="{FF2B5EF4-FFF2-40B4-BE49-F238E27FC236}">
                  <a16:creationId xmlns:a16="http://schemas.microsoft.com/office/drawing/2014/main" id="{7BA996CA-D082-1B4D-88FE-45FB3123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" name="Line 223">
            <a:extLst>
              <a:ext uri="{FF2B5EF4-FFF2-40B4-BE49-F238E27FC236}">
                <a16:creationId xmlns:a16="http://schemas.microsoft.com/office/drawing/2014/main" id="{08D575EB-76CC-134D-B2DC-514B5E448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6" name="Line 224">
            <a:extLst>
              <a:ext uri="{FF2B5EF4-FFF2-40B4-BE49-F238E27FC236}">
                <a16:creationId xmlns:a16="http://schemas.microsoft.com/office/drawing/2014/main" id="{F856168A-77B6-0543-AF43-9CFF213455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36985125-B112-754E-AD76-30B34541F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8" name="Line 227">
            <a:extLst>
              <a:ext uri="{FF2B5EF4-FFF2-40B4-BE49-F238E27FC236}">
                <a16:creationId xmlns:a16="http://schemas.microsoft.com/office/drawing/2014/main" id="{3B497A7B-B4C3-C84A-A321-A980D396C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9" name="Line 228">
            <a:extLst>
              <a:ext uri="{FF2B5EF4-FFF2-40B4-BE49-F238E27FC236}">
                <a16:creationId xmlns:a16="http://schemas.microsoft.com/office/drawing/2014/main" id="{F4C1DF66-9814-114D-8DF5-2392FE749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0" name="Line 229">
            <a:extLst>
              <a:ext uri="{FF2B5EF4-FFF2-40B4-BE49-F238E27FC236}">
                <a16:creationId xmlns:a16="http://schemas.microsoft.com/office/drawing/2014/main" id="{C52B361A-E45C-794E-A3B4-5F98FCD9AD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31" name="Group 232">
            <a:extLst>
              <a:ext uri="{FF2B5EF4-FFF2-40B4-BE49-F238E27FC236}">
                <a16:creationId xmlns:a16="http://schemas.microsoft.com/office/drawing/2014/main" id="{F5863F91-03EB-A34B-A66B-AE8858171F89}"/>
              </a:ext>
            </a:extLst>
          </p:cNvPr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32" name="Oval 233">
              <a:extLst>
                <a:ext uri="{FF2B5EF4-FFF2-40B4-BE49-F238E27FC236}">
                  <a16:creationId xmlns:a16="http://schemas.microsoft.com/office/drawing/2014/main" id="{F3970606-C411-B746-A29C-CDA19557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Line 234">
              <a:extLst>
                <a:ext uri="{FF2B5EF4-FFF2-40B4-BE49-F238E27FC236}">
                  <a16:creationId xmlns:a16="http://schemas.microsoft.com/office/drawing/2014/main" id="{6B9BF8B7-BC3E-884C-A978-243C95DC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Line 235">
              <a:extLst>
                <a:ext uri="{FF2B5EF4-FFF2-40B4-BE49-F238E27FC236}">
                  <a16:creationId xmlns:a16="http://schemas.microsoft.com/office/drawing/2014/main" id="{ACDFB445-0F9C-C04C-812E-4B8ADE83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F5DF079A-4964-8C4F-896E-C98EF350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36" name="Oval 237">
              <a:extLst>
                <a:ext uri="{FF2B5EF4-FFF2-40B4-BE49-F238E27FC236}">
                  <a16:creationId xmlns:a16="http://schemas.microsoft.com/office/drawing/2014/main" id="{0223B4DF-37F2-5141-9208-E2AEE878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37" name="Group 238">
              <a:extLst>
                <a:ext uri="{FF2B5EF4-FFF2-40B4-BE49-F238E27FC236}">
                  <a16:creationId xmlns:a16="http://schemas.microsoft.com/office/drawing/2014/main" id="{74122765-1888-744D-9F29-3815772EF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" name="Line 239">
                <a:extLst>
                  <a:ext uri="{FF2B5EF4-FFF2-40B4-BE49-F238E27FC236}">
                    <a16:creationId xmlns:a16="http://schemas.microsoft.com/office/drawing/2014/main" id="{389813B1-906C-314D-847D-7E93AD2F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" name="Line 240">
                <a:extLst>
                  <a:ext uri="{FF2B5EF4-FFF2-40B4-BE49-F238E27FC236}">
                    <a16:creationId xmlns:a16="http://schemas.microsoft.com/office/drawing/2014/main" id="{E750FDB1-BC41-6443-A93D-868AE7202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" name="Line 241">
                <a:extLst>
                  <a:ext uri="{FF2B5EF4-FFF2-40B4-BE49-F238E27FC236}">
                    <a16:creationId xmlns:a16="http://schemas.microsoft.com/office/drawing/2014/main" id="{770C4207-EA11-2F47-B728-8D1263FA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Group 242">
              <a:extLst>
                <a:ext uri="{FF2B5EF4-FFF2-40B4-BE49-F238E27FC236}">
                  <a16:creationId xmlns:a16="http://schemas.microsoft.com/office/drawing/2014/main" id="{B2A7FD27-B67F-D64E-98B0-62FF41B8854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" name="Line 243">
                <a:extLst>
                  <a:ext uri="{FF2B5EF4-FFF2-40B4-BE49-F238E27FC236}">
                    <a16:creationId xmlns:a16="http://schemas.microsoft.com/office/drawing/2014/main" id="{48695B1E-7E69-F54F-AF1C-E6092869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" name="Line 244">
                <a:extLst>
                  <a:ext uri="{FF2B5EF4-FFF2-40B4-BE49-F238E27FC236}">
                    <a16:creationId xmlns:a16="http://schemas.microsoft.com/office/drawing/2014/main" id="{8E9D2B5C-5E09-254C-9BA3-7DBC87BD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1" name="Line 245">
                <a:extLst>
                  <a:ext uri="{FF2B5EF4-FFF2-40B4-BE49-F238E27FC236}">
                    <a16:creationId xmlns:a16="http://schemas.microsoft.com/office/drawing/2014/main" id="{2CB5F820-8E92-2846-9C22-86F9381B4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45" name="Text Box 246">
            <a:extLst>
              <a:ext uri="{FF2B5EF4-FFF2-40B4-BE49-F238E27FC236}">
                <a16:creationId xmlns:a16="http://schemas.microsoft.com/office/drawing/2014/main" id="{7AAB8D59-6E0B-0C4F-BF0F-186F2373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46" name="Text Box 247">
            <a:extLst>
              <a:ext uri="{FF2B5EF4-FFF2-40B4-BE49-F238E27FC236}">
                <a16:creationId xmlns:a16="http://schemas.microsoft.com/office/drawing/2014/main" id="{DA4D77CE-4935-A147-AF05-6B6EC826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47" name="Text Box 248">
            <a:extLst>
              <a:ext uri="{FF2B5EF4-FFF2-40B4-BE49-F238E27FC236}">
                <a16:creationId xmlns:a16="http://schemas.microsoft.com/office/drawing/2014/main" id="{0595E4EC-822F-8F4B-ACB3-1C1B0B65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48" name="Text Box 249">
            <a:extLst>
              <a:ext uri="{FF2B5EF4-FFF2-40B4-BE49-F238E27FC236}">
                <a16:creationId xmlns:a16="http://schemas.microsoft.com/office/drawing/2014/main" id="{A46D7FEB-91CD-BA4C-ABCC-4F68EAEA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49" name="Text Box 250">
            <a:extLst>
              <a:ext uri="{FF2B5EF4-FFF2-40B4-BE49-F238E27FC236}">
                <a16:creationId xmlns:a16="http://schemas.microsoft.com/office/drawing/2014/main" id="{15A0CC1C-CD6E-AE46-B6F1-A8D08324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50" name="Text Box 251">
            <a:extLst>
              <a:ext uri="{FF2B5EF4-FFF2-40B4-BE49-F238E27FC236}">
                <a16:creationId xmlns:a16="http://schemas.microsoft.com/office/drawing/2014/main" id="{77690BD3-EC70-FE47-8FB5-6667C828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51" name="Text Box 252">
            <a:extLst>
              <a:ext uri="{FF2B5EF4-FFF2-40B4-BE49-F238E27FC236}">
                <a16:creationId xmlns:a16="http://schemas.microsoft.com/office/drawing/2014/main" id="{20281AEA-085C-E44C-A283-A031FBCC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52" name="Line 253">
            <a:extLst>
              <a:ext uri="{FF2B5EF4-FFF2-40B4-BE49-F238E27FC236}">
                <a16:creationId xmlns:a16="http://schemas.microsoft.com/office/drawing/2014/main" id="{F65F2F00-8BFC-B140-AB73-4B2B2AA4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3" name="Freeform 256">
            <a:extLst>
              <a:ext uri="{FF2B5EF4-FFF2-40B4-BE49-F238E27FC236}">
                <a16:creationId xmlns:a16="http://schemas.microsoft.com/office/drawing/2014/main" id="{E76D4398-EADA-954A-8E77-EB527155100D}"/>
              </a:ext>
            </a:extLst>
          </p:cNvPr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4" name="Freeform 257">
            <a:extLst>
              <a:ext uri="{FF2B5EF4-FFF2-40B4-BE49-F238E27FC236}">
                <a16:creationId xmlns:a16="http://schemas.microsoft.com/office/drawing/2014/main" id="{F5C5D425-8669-C341-A490-2CBDAADE4D90}"/>
              </a:ext>
            </a:extLst>
          </p:cNvPr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5" name="Group 542">
            <a:extLst>
              <a:ext uri="{FF2B5EF4-FFF2-40B4-BE49-F238E27FC236}">
                <a16:creationId xmlns:a16="http://schemas.microsoft.com/office/drawing/2014/main" id="{D11A85A7-33DF-EC4B-AC90-0516EF139897}"/>
              </a:ext>
            </a:extLst>
          </p:cNvPr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56" name="Picture 529" descr="desktop_computer_stylized_medium">
              <a:extLst>
                <a:ext uri="{FF2B5EF4-FFF2-40B4-BE49-F238E27FC236}">
                  <a16:creationId xmlns:a16="http://schemas.microsoft.com/office/drawing/2014/main" id="{D1B95047-30C2-5445-8583-7F40CDA12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530">
              <a:extLst>
                <a:ext uri="{FF2B5EF4-FFF2-40B4-BE49-F238E27FC236}">
                  <a16:creationId xmlns:a16="http://schemas.microsoft.com/office/drawing/2014/main" id="{7992B5C2-606F-4D41-B3D4-2A77AC6DE8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8" name="Group 542">
            <a:extLst>
              <a:ext uri="{FF2B5EF4-FFF2-40B4-BE49-F238E27FC236}">
                <a16:creationId xmlns:a16="http://schemas.microsoft.com/office/drawing/2014/main" id="{CEBFE1A4-AF82-BE4D-B304-C1C86D9470FC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59" name="Picture 529" descr="desktop_computer_stylized_medium">
              <a:extLst>
                <a:ext uri="{FF2B5EF4-FFF2-40B4-BE49-F238E27FC236}">
                  <a16:creationId xmlns:a16="http://schemas.microsoft.com/office/drawing/2014/main" id="{CDA3CB39-B2CD-E240-9C65-C0585BD75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530">
              <a:extLst>
                <a:ext uri="{FF2B5EF4-FFF2-40B4-BE49-F238E27FC236}">
                  <a16:creationId xmlns:a16="http://schemas.microsoft.com/office/drawing/2014/main" id="{0415E79D-D8A1-EC4E-AC0C-BBEDB2BDC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" name="Group 542">
            <a:extLst>
              <a:ext uri="{FF2B5EF4-FFF2-40B4-BE49-F238E27FC236}">
                <a16:creationId xmlns:a16="http://schemas.microsoft.com/office/drawing/2014/main" id="{B14F5D7C-8E7A-1D40-B974-0AAB3F07A2C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62" name="Picture 529" descr="desktop_computer_stylized_medium">
              <a:extLst>
                <a:ext uri="{FF2B5EF4-FFF2-40B4-BE49-F238E27FC236}">
                  <a16:creationId xmlns:a16="http://schemas.microsoft.com/office/drawing/2014/main" id="{14D35A9F-9114-D340-8C06-D0C24329C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530">
              <a:extLst>
                <a:ext uri="{FF2B5EF4-FFF2-40B4-BE49-F238E27FC236}">
                  <a16:creationId xmlns:a16="http://schemas.microsoft.com/office/drawing/2014/main" id="{9551680C-E42F-B44B-B71C-620C48DF2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4" name="Group 542">
            <a:extLst>
              <a:ext uri="{FF2B5EF4-FFF2-40B4-BE49-F238E27FC236}">
                <a16:creationId xmlns:a16="http://schemas.microsoft.com/office/drawing/2014/main" id="{61DFEDF3-C863-FD41-949A-C6C7A5F630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65" name="Picture 529" descr="desktop_computer_stylized_medium">
              <a:extLst>
                <a:ext uri="{FF2B5EF4-FFF2-40B4-BE49-F238E27FC236}">
                  <a16:creationId xmlns:a16="http://schemas.microsoft.com/office/drawing/2014/main" id="{D9E77611-3020-B54F-A3FC-03DA7156C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530">
              <a:extLst>
                <a:ext uri="{FF2B5EF4-FFF2-40B4-BE49-F238E27FC236}">
                  <a16:creationId xmlns:a16="http://schemas.microsoft.com/office/drawing/2014/main" id="{24D8CC0C-2DF8-0743-AE4A-F89377960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037FABE-C80B-EC4D-8DB7-84A8A08997DE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9ACDF5-54C1-6A45-9636-CFFC59147ABC}"/>
              </a:ext>
            </a:extLst>
          </p:cNvPr>
          <p:cNvSpPr txBox="1"/>
          <p:nvPr/>
        </p:nvSpPr>
        <p:spPr>
          <a:xfrm>
            <a:off x="4172169" y="1293193"/>
            <a:ext cx="30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Rate limited to 1 Mbit/s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65A21E-2244-8048-B5B2-946150114925}"/>
              </a:ext>
            </a:extLst>
          </p:cNvPr>
          <p:cNvCxnSpPr>
            <a:cxnSpLocks/>
          </p:cNvCxnSpPr>
          <p:nvPr/>
        </p:nvCxnSpPr>
        <p:spPr>
          <a:xfrm flipH="1">
            <a:off x="5293495" y="1668326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581BB5-64C4-2440-96C6-7CE312FBD33C}"/>
              </a:ext>
            </a:extLst>
          </p:cNvPr>
          <p:cNvCxnSpPr>
            <a:cxnSpLocks/>
          </p:cNvCxnSpPr>
          <p:nvPr/>
        </p:nvCxnSpPr>
        <p:spPr>
          <a:xfrm>
            <a:off x="5846488" y="1682260"/>
            <a:ext cx="172033" cy="549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9DF3DC-4D11-1940-9FCC-B7B7E61806AB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E45A3C-9CDF-734C-9050-FD9BE1B9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A62B-2308-554D-A78F-E8CAB7B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0C2D-D9C4-4145-AFD9-FB1B49F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235" cy="493298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operator might want to partition the link’s rate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into separate allocations for each class</a:t>
            </a:r>
          </a:p>
          <a:p>
            <a:pPr lvl="1"/>
            <a:r>
              <a:rPr lang="en-US" dirty="0"/>
              <a:t>Partitions may have </a:t>
            </a:r>
            <a:r>
              <a:rPr lang="en-US" dirty="0">
                <a:solidFill>
                  <a:srgbClr val="C00000"/>
                </a:solidFill>
              </a:rPr>
              <a:t>weights w </a:t>
            </a:r>
            <a:r>
              <a:rPr lang="en-US" dirty="0"/>
              <a:t>(example: 2, 1)</a:t>
            </a:r>
          </a:p>
          <a:p>
            <a:r>
              <a:rPr lang="en-US" dirty="0"/>
              <a:t>Usually, class </a:t>
            </a:r>
            <a:r>
              <a:rPr lang="en-US" dirty="0" err="1"/>
              <a:t>i</a:t>
            </a:r>
            <a:r>
              <a:rPr lang="en-US" dirty="0"/>
              <a:t> gets the illusion of traversing a logical link of rate</a:t>
            </a:r>
          </a:p>
          <a:p>
            <a:pPr marL="457200" lvl="1" indent="0" algn="ctr">
              <a:buNone/>
            </a:pP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* C / ∑</a:t>
            </a:r>
            <a:r>
              <a:rPr lang="en-US" baseline="-25000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endParaRPr lang="en-US" dirty="0"/>
          </a:p>
        </p:txBody>
      </p:sp>
      <p:sp>
        <p:nvSpPr>
          <p:cNvPr id="4" name="Line 226">
            <a:extLst>
              <a:ext uri="{FF2B5EF4-FFF2-40B4-BE49-F238E27FC236}">
                <a16:creationId xmlns:a16="http://schemas.microsoft.com/office/drawing/2014/main" id="{CF5B5488-FF4C-BD45-8D74-AA94B6D0F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221">
            <a:extLst>
              <a:ext uri="{FF2B5EF4-FFF2-40B4-BE49-F238E27FC236}">
                <a16:creationId xmlns:a16="http://schemas.microsoft.com/office/drawing/2014/main" id="{1D42C7A7-4A74-7645-A7E6-09B95E831B54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6" name="Freeform 213">
              <a:extLst>
                <a:ext uri="{FF2B5EF4-FFF2-40B4-BE49-F238E27FC236}">
                  <a16:creationId xmlns:a16="http://schemas.microsoft.com/office/drawing/2014/main" id="{84251A18-C3B7-8144-AEA4-7E513214E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Oval 83">
              <a:extLst>
                <a:ext uri="{FF2B5EF4-FFF2-40B4-BE49-F238E27FC236}">
                  <a16:creationId xmlns:a16="http://schemas.microsoft.com/office/drawing/2014/main" id="{FD550103-5D2C-D34F-B223-654A4F5F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7E85F5EC-295D-C44E-90D3-ABEF45CD2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Line 85">
              <a:extLst>
                <a:ext uri="{FF2B5EF4-FFF2-40B4-BE49-F238E27FC236}">
                  <a16:creationId xmlns:a16="http://schemas.microsoft.com/office/drawing/2014/main" id="{A9334BA2-3F7B-094B-9B89-DEDF1D0DC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Oval 87">
              <a:extLst>
                <a:ext uri="{FF2B5EF4-FFF2-40B4-BE49-F238E27FC236}">
                  <a16:creationId xmlns:a16="http://schemas.microsoft.com/office/drawing/2014/main" id="{069F3416-33AD-184D-9A2A-10C24B45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1" name="Group 88">
              <a:extLst>
                <a:ext uri="{FF2B5EF4-FFF2-40B4-BE49-F238E27FC236}">
                  <a16:creationId xmlns:a16="http://schemas.microsoft.com/office/drawing/2014/main" id="{C3F1B56B-065D-0440-B860-7F3B74B5D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17" name="Line 89">
                <a:extLst>
                  <a:ext uri="{FF2B5EF4-FFF2-40B4-BE49-F238E27FC236}">
                    <a16:creationId xmlns:a16="http://schemas.microsoft.com/office/drawing/2014/main" id="{9BA4836D-2F45-E84E-A888-9AD7A90A0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" name="Line 90">
                <a:extLst>
                  <a:ext uri="{FF2B5EF4-FFF2-40B4-BE49-F238E27FC236}">
                    <a16:creationId xmlns:a16="http://schemas.microsoft.com/office/drawing/2014/main" id="{55C371A3-C192-3747-AA13-234B6E1B2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9" name="Line 91">
                <a:extLst>
                  <a:ext uri="{FF2B5EF4-FFF2-40B4-BE49-F238E27FC236}">
                    <a16:creationId xmlns:a16="http://schemas.microsoft.com/office/drawing/2014/main" id="{B20B6348-49B5-8B47-B72B-27F9BD328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92">
              <a:extLst>
                <a:ext uri="{FF2B5EF4-FFF2-40B4-BE49-F238E27FC236}">
                  <a16:creationId xmlns:a16="http://schemas.microsoft.com/office/drawing/2014/main" id="{0B047B46-06B6-9F4B-BAC7-E0D4718C226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66F35BEB-653C-254A-8ECA-4201702B6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04881F71-69D6-054A-998C-F7D176299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B418F5A1-BF57-F145-A8BC-E2EA634A2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3" name="Oval 214">
              <a:extLst>
                <a:ext uri="{FF2B5EF4-FFF2-40B4-BE49-F238E27FC236}">
                  <a16:creationId xmlns:a16="http://schemas.microsoft.com/office/drawing/2014/main" id="{3ABD7CA9-DD2B-4945-AA8E-F4271D6F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" name="Line 223">
            <a:extLst>
              <a:ext uri="{FF2B5EF4-FFF2-40B4-BE49-F238E27FC236}">
                <a16:creationId xmlns:a16="http://schemas.microsoft.com/office/drawing/2014/main" id="{08D575EB-76CC-134D-B2DC-514B5E448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6" name="Line 224">
            <a:extLst>
              <a:ext uri="{FF2B5EF4-FFF2-40B4-BE49-F238E27FC236}">
                <a16:creationId xmlns:a16="http://schemas.microsoft.com/office/drawing/2014/main" id="{F856168A-77B6-0543-AF43-9CFF213455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36985125-B112-754E-AD76-30B34541F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8" name="Line 227">
            <a:extLst>
              <a:ext uri="{FF2B5EF4-FFF2-40B4-BE49-F238E27FC236}">
                <a16:creationId xmlns:a16="http://schemas.microsoft.com/office/drawing/2014/main" id="{3B497A7B-B4C3-C84A-A321-A980D396C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9" name="Line 228">
            <a:extLst>
              <a:ext uri="{FF2B5EF4-FFF2-40B4-BE49-F238E27FC236}">
                <a16:creationId xmlns:a16="http://schemas.microsoft.com/office/drawing/2014/main" id="{F4C1DF66-9814-114D-8DF5-2392FE749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0" name="Line 229">
            <a:extLst>
              <a:ext uri="{FF2B5EF4-FFF2-40B4-BE49-F238E27FC236}">
                <a16:creationId xmlns:a16="http://schemas.microsoft.com/office/drawing/2014/main" id="{C52B361A-E45C-794E-A3B4-5F98FCD9AD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31" name="Group 232">
            <a:extLst>
              <a:ext uri="{FF2B5EF4-FFF2-40B4-BE49-F238E27FC236}">
                <a16:creationId xmlns:a16="http://schemas.microsoft.com/office/drawing/2014/main" id="{F5863F91-03EB-A34B-A66B-AE8858171F89}"/>
              </a:ext>
            </a:extLst>
          </p:cNvPr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32" name="Oval 233">
              <a:extLst>
                <a:ext uri="{FF2B5EF4-FFF2-40B4-BE49-F238E27FC236}">
                  <a16:creationId xmlns:a16="http://schemas.microsoft.com/office/drawing/2014/main" id="{F3970606-C411-B746-A29C-CDA19557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Line 234">
              <a:extLst>
                <a:ext uri="{FF2B5EF4-FFF2-40B4-BE49-F238E27FC236}">
                  <a16:creationId xmlns:a16="http://schemas.microsoft.com/office/drawing/2014/main" id="{6B9BF8B7-BC3E-884C-A978-243C95DC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Line 235">
              <a:extLst>
                <a:ext uri="{FF2B5EF4-FFF2-40B4-BE49-F238E27FC236}">
                  <a16:creationId xmlns:a16="http://schemas.microsoft.com/office/drawing/2014/main" id="{ACDFB445-0F9C-C04C-812E-4B8ADE83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F5DF079A-4964-8C4F-896E-C98EF350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36" name="Oval 237">
              <a:extLst>
                <a:ext uri="{FF2B5EF4-FFF2-40B4-BE49-F238E27FC236}">
                  <a16:creationId xmlns:a16="http://schemas.microsoft.com/office/drawing/2014/main" id="{0223B4DF-37F2-5141-9208-E2AEE878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37" name="Group 238">
              <a:extLst>
                <a:ext uri="{FF2B5EF4-FFF2-40B4-BE49-F238E27FC236}">
                  <a16:creationId xmlns:a16="http://schemas.microsoft.com/office/drawing/2014/main" id="{74122765-1888-744D-9F29-3815772EF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" name="Line 239">
                <a:extLst>
                  <a:ext uri="{FF2B5EF4-FFF2-40B4-BE49-F238E27FC236}">
                    <a16:creationId xmlns:a16="http://schemas.microsoft.com/office/drawing/2014/main" id="{389813B1-906C-314D-847D-7E93AD2F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" name="Line 240">
                <a:extLst>
                  <a:ext uri="{FF2B5EF4-FFF2-40B4-BE49-F238E27FC236}">
                    <a16:creationId xmlns:a16="http://schemas.microsoft.com/office/drawing/2014/main" id="{E750FDB1-BC41-6443-A93D-868AE7202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" name="Line 241">
                <a:extLst>
                  <a:ext uri="{FF2B5EF4-FFF2-40B4-BE49-F238E27FC236}">
                    <a16:creationId xmlns:a16="http://schemas.microsoft.com/office/drawing/2014/main" id="{770C4207-EA11-2F47-B728-8D1263FA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Group 242">
              <a:extLst>
                <a:ext uri="{FF2B5EF4-FFF2-40B4-BE49-F238E27FC236}">
                  <a16:creationId xmlns:a16="http://schemas.microsoft.com/office/drawing/2014/main" id="{B2A7FD27-B67F-D64E-98B0-62FF41B8854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" name="Line 243">
                <a:extLst>
                  <a:ext uri="{FF2B5EF4-FFF2-40B4-BE49-F238E27FC236}">
                    <a16:creationId xmlns:a16="http://schemas.microsoft.com/office/drawing/2014/main" id="{48695B1E-7E69-F54F-AF1C-E6092869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" name="Line 244">
                <a:extLst>
                  <a:ext uri="{FF2B5EF4-FFF2-40B4-BE49-F238E27FC236}">
                    <a16:creationId xmlns:a16="http://schemas.microsoft.com/office/drawing/2014/main" id="{8E9D2B5C-5E09-254C-9BA3-7DBC87BD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1" name="Line 245">
                <a:extLst>
                  <a:ext uri="{FF2B5EF4-FFF2-40B4-BE49-F238E27FC236}">
                    <a16:creationId xmlns:a16="http://schemas.microsoft.com/office/drawing/2014/main" id="{2CB5F820-8E92-2846-9C22-86F9381B4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45" name="Text Box 246">
            <a:extLst>
              <a:ext uri="{FF2B5EF4-FFF2-40B4-BE49-F238E27FC236}">
                <a16:creationId xmlns:a16="http://schemas.microsoft.com/office/drawing/2014/main" id="{7AAB8D59-6E0B-0C4F-BF0F-186F2373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46" name="Text Box 247">
            <a:extLst>
              <a:ext uri="{FF2B5EF4-FFF2-40B4-BE49-F238E27FC236}">
                <a16:creationId xmlns:a16="http://schemas.microsoft.com/office/drawing/2014/main" id="{DA4D77CE-4935-A147-AF05-6B6EC826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47" name="Text Box 248">
            <a:extLst>
              <a:ext uri="{FF2B5EF4-FFF2-40B4-BE49-F238E27FC236}">
                <a16:creationId xmlns:a16="http://schemas.microsoft.com/office/drawing/2014/main" id="{0595E4EC-822F-8F4B-ACB3-1C1B0B65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48" name="Text Box 249">
            <a:extLst>
              <a:ext uri="{FF2B5EF4-FFF2-40B4-BE49-F238E27FC236}">
                <a16:creationId xmlns:a16="http://schemas.microsoft.com/office/drawing/2014/main" id="{A46D7FEB-91CD-BA4C-ABCC-4F68EAEA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49" name="Text Box 250">
            <a:extLst>
              <a:ext uri="{FF2B5EF4-FFF2-40B4-BE49-F238E27FC236}">
                <a16:creationId xmlns:a16="http://schemas.microsoft.com/office/drawing/2014/main" id="{15A0CC1C-CD6E-AE46-B6F1-A8D08324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50" name="Text Box 251">
            <a:extLst>
              <a:ext uri="{FF2B5EF4-FFF2-40B4-BE49-F238E27FC236}">
                <a16:creationId xmlns:a16="http://schemas.microsoft.com/office/drawing/2014/main" id="{77690BD3-EC70-FE47-8FB5-6667C828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51" name="Text Box 252">
            <a:extLst>
              <a:ext uri="{FF2B5EF4-FFF2-40B4-BE49-F238E27FC236}">
                <a16:creationId xmlns:a16="http://schemas.microsoft.com/office/drawing/2014/main" id="{20281AEA-085C-E44C-A283-A031FBCC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072" y="3731900"/>
            <a:ext cx="29867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Allocated 1/3</a:t>
            </a:r>
            <a:r>
              <a:rPr lang="en-US" sz="2000" baseline="30000" dirty="0">
                <a:latin typeface="Arial"/>
                <a:cs typeface="Arial"/>
              </a:rPr>
              <a:t>rd</a:t>
            </a:r>
            <a:r>
              <a:rPr lang="en-US" sz="2000" dirty="0">
                <a:latin typeface="Arial"/>
                <a:cs typeface="Arial"/>
              </a:rPr>
              <a:t> of the link</a:t>
            </a:r>
          </a:p>
        </p:txBody>
      </p:sp>
      <p:sp>
        <p:nvSpPr>
          <p:cNvPr id="52" name="Line 253">
            <a:extLst>
              <a:ext uri="{FF2B5EF4-FFF2-40B4-BE49-F238E27FC236}">
                <a16:creationId xmlns:a16="http://schemas.microsoft.com/office/drawing/2014/main" id="{F65F2F00-8BFC-B140-AB73-4B2B2AA492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1607" y="3232936"/>
            <a:ext cx="277813" cy="5392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3" name="Freeform 256">
            <a:extLst>
              <a:ext uri="{FF2B5EF4-FFF2-40B4-BE49-F238E27FC236}">
                <a16:creationId xmlns:a16="http://schemas.microsoft.com/office/drawing/2014/main" id="{E76D4398-EADA-954A-8E77-EB527155100D}"/>
              </a:ext>
            </a:extLst>
          </p:cNvPr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4" name="Freeform 257">
            <a:extLst>
              <a:ext uri="{FF2B5EF4-FFF2-40B4-BE49-F238E27FC236}">
                <a16:creationId xmlns:a16="http://schemas.microsoft.com/office/drawing/2014/main" id="{F5C5D425-8669-C341-A490-2CBDAADE4D90}"/>
              </a:ext>
            </a:extLst>
          </p:cNvPr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5" name="Group 542">
            <a:extLst>
              <a:ext uri="{FF2B5EF4-FFF2-40B4-BE49-F238E27FC236}">
                <a16:creationId xmlns:a16="http://schemas.microsoft.com/office/drawing/2014/main" id="{D11A85A7-33DF-EC4B-AC90-0516EF139897}"/>
              </a:ext>
            </a:extLst>
          </p:cNvPr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56" name="Picture 529" descr="desktop_computer_stylized_medium">
              <a:extLst>
                <a:ext uri="{FF2B5EF4-FFF2-40B4-BE49-F238E27FC236}">
                  <a16:creationId xmlns:a16="http://schemas.microsoft.com/office/drawing/2014/main" id="{D1B95047-30C2-5445-8583-7F40CDA12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530">
              <a:extLst>
                <a:ext uri="{FF2B5EF4-FFF2-40B4-BE49-F238E27FC236}">
                  <a16:creationId xmlns:a16="http://schemas.microsoft.com/office/drawing/2014/main" id="{7992B5C2-606F-4D41-B3D4-2A77AC6DE8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8" name="Group 542">
            <a:extLst>
              <a:ext uri="{FF2B5EF4-FFF2-40B4-BE49-F238E27FC236}">
                <a16:creationId xmlns:a16="http://schemas.microsoft.com/office/drawing/2014/main" id="{CEBFE1A4-AF82-BE4D-B304-C1C86D9470FC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59" name="Picture 529" descr="desktop_computer_stylized_medium">
              <a:extLst>
                <a:ext uri="{FF2B5EF4-FFF2-40B4-BE49-F238E27FC236}">
                  <a16:creationId xmlns:a16="http://schemas.microsoft.com/office/drawing/2014/main" id="{CDA3CB39-B2CD-E240-9C65-C0585BD75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530">
              <a:extLst>
                <a:ext uri="{FF2B5EF4-FFF2-40B4-BE49-F238E27FC236}">
                  <a16:creationId xmlns:a16="http://schemas.microsoft.com/office/drawing/2014/main" id="{0415E79D-D8A1-EC4E-AC0C-BBEDB2BDC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" name="Group 542">
            <a:extLst>
              <a:ext uri="{FF2B5EF4-FFF2-40B4-BE49-F238E27FC236}">
                <a16:creationId xmlns:a16="http://schemas.microsoft.com/office/drawing/2014/main" id="{B14F5D7C-8E7A-1D40-B974-0AAB3F07A2C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62" name="Picture 529" descr="desktop_computer_stylized_medium">
              <a:extLst>
                <a:ext uri="{FF2B5EF4-FFF2-40B4-BE49-F238E27FC236}">
                  <a16:creationId xmlns:a16="http://schemas.microsoft.com/office/drawing/2014/main" id="{14D35A9F-9114-D340-8C06-D0C24329C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530">
              <a:extLst>
                <a:ext uri="{FF2B5EF4-FFF2-40B4-BE49-F238E27FC236}">
                  <a16:creationId xmlns:a16="http://schemas.microsoft.com/office/drawing/2014/main" id="{9551680C-E42F-B44B-B71C-620C48DF2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4" name="Group 542">
            <a:extLst>
              <a:ext uri="{FF2B5EF4-FFF2-40B4-BE49-F238E27FC236}">
                <a16:creationId xmlns:a16="http://schemas.microsoft.com/office/drawing/2014/main" id="{61DFEDF3-C863-FD41-949A-C6C7A5F630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65" name="Picture 529" descr="desktop_computer_stylized_medium">
              <a:extLst>
                <a:ext uri="{FF2B5EF4-FFF2-40B4-BE49-F238E27FC236}">
                  <a16:creationId xmlns:a16="http://schemas.microsoft.com/office/drawing/2014/main" id="{D9E77611-3020-B54F-A3FC-03DA7156C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530">
              <a:extLst>
                <a:ext uri="{FF2B5EF4-FFF2-40B4-BE49-F238E27FC236}">
                  <a16:creationId xmlns:a16="http://schemas.microsoft.com/office/drawing/2014/main" id="{24D8CC0C-2DF8-0743-AE4A-F89377960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037FABE-C80B-EC4D-8DB7-84A8A08997DE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9ACDF5-54C1-6A45-9636-CFFC59147ABC}"/>
              </a:ext>
            </a:extLst>
          </p:cNvPr>
          <p:cNvSpPr txBox="1"/>
          <p:nvPr/>
        </p:nvSpPr>
        <p:spPr>
          <a:xfrm>
            <a:off x="4518742" y="1783497"/>
            <a:ext cx="3063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Allocated 2/3</a:t>
            </a:r>
            <a:r>
              <a:rPr lang="en-US" sz="2000" baseline="30000" dirty="0">
                <a:latin typeface="Helvetica" pitchFamily="2" charset="0"/>
              </a:rPr>
              <a:t>rd</a:t>
            </a:r>
            <a:r>
              <a:rPr lang="en-US" sz="2000" dirty="0">
                <a:latin typeface="Helvetica" pitchFamily="2" charset="0"/>
              </a:rPr>
              <a:t> of the link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65A21E-2244-8048-B5B2-946150114925}"/>
              </a:ext>
            </a:extLst>
          </p:cNvPr>
          <p:cNvCxnSpPr>
            <a:cxnSpLocks/>
          </p:cNvCxnSpPr>
          <p:nvPr/>
        </p:nvCxnSpPr>
        <p:spPr>
          <a:xfrm flipH="1">
            <a:off x="5771133" y="2263775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9DF3DC-4D11-1940-9FCC-B7B7E61806AB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E45A3C-9CDF-734C-9050-FD9BE1B9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D7E9E-981A-134E-B073-F11A934958ED}"/>
              </a:ext>
            </a:extLst>
          </p:cNvPr>
          <p:cNvGrpSpPr/>
          <p:nvPr/>
        </p:nvGrpSpPr>
        <p:grpSpPr>
          <a:xfrm>
            <a:off x="4604300" y="2881710"/>
            <a:ext cx="387349" cy="291307"/>
            <a:chOff x="9352585" y="1026318"/>
            <a:chExt cx="387349" cy="291307"/>
          </a:xfrm>
        </p:grpSpPr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7142930A-CCCA-7643-9D00-BACFC6C85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6259" y="1181099"/>
              <a:ext cx="193675" cy="1365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AAF0D5BE-E3EC-5B41-BA03-29B22393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2585" y="1181100"/>
              <a:ext cx="193675" cy="1365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7" name="Rectangle 71">
              <a:extLst>
                <a:ext uri="{FF2B5EF4-FFF2-40B4-BE49-F238E27FC236}">
                  <a16:creationId xmlns:a16="http://schemas.microsoft.com/office/drawing/2014/main" id="{AAD048B9-6930-7549-B0E6-FFD9E081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2585" y="1027112"/>
              <a:ext cx="193675" cy="1365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D04AC625-2630-7A46-B838-7C60C50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6258" y="1026318"/>
              <a:ext cx="193675" cy="1547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D2AF899-BA8E-4F40-896E-51235C876ECD}"/>
              </a:ext>
            </a:extLst>
          </p:cNvPr>
          <p:cNvSpPr txBox="1"/>
          <p:nvPr/>
        </p:nvSpPr>
        <p:spPr>
          <a:xfrm>
            <a:off x="397566" y="1850787"/>
            <a:ext cx="78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w=2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386214-7DD3-6B4B-8EB3-CCE73E870678}"/>
              </a:ext>
            </a:extLst>
          </p:cNvPr>
          <p:cNvSpPr txBox="1"/>
          <p:nvPr/>
        </p:nvSpPr>
        <p:spPr>
          <a:xfrm>
            <a:off x="326405" y="3808413"/>
            <a:ext cx="73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w=1</a:t>
            </a:r>
          </a:p>
        </p:txBody>
      </p:sp>
    </p:spTree>
    <p:extLst>
      <p:ext uri="{BB962C8B-B14F-4D97-AF65-F5344CB8AC3E}">
        <p14:creationId xmlns:p14="http://schemas.microsoft.com/office/powerpoint/2010/main" val="5213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69" grpId="0"/>
      <p:bldP spid="68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E915D-EE6C-BE4C-A6D7-F9C56C70AF58}"/>
              </a:ext>
            </a:extLst>
          </p:cNvPr>
          <p:cNvSpPr txBox="1"/>
          <p:nvPr/>
        </p:nvSpPr>
        <p:spPr>
          <a:xfrm>
            <a:off x="988732" y="87223"/>
            <a:ext cx="110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47A6AE-E40C-4F45-BD6D-471C6C30A553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6" name="Picture 5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6333D17E-A9C1-8B49-BB5C-25D97CF4E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32DB08-174D-5343-9CFC-E5B64B9CDFB5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8" name="Picture 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785F1F1-C845-3C41-B277-CA4D1BE9D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3FCE4F-F426-3640-8F31-95BCB5030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66D744-9FA1-CA46-AC5A-E612DCCCA22C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>
            <a:extLst>
              <a:ext uri="{FF2B5EF4-FFF2-40B4-BE49-F238E27FC236}">
                <a16:creationId xmlns:a16="http://schemas.microsoft.com/office/drawing/2014/main" id="{3197A86A-F65B-924E-AE6B-27D923BBD69B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F238B-138A-764D-858E-74A003868395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000549-4F6E-A444-8BA2-2E4C6FC37284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6E88F0-5DA9-2446-A151-BA26C56C16A3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06F3EC-2746-BD48-9BAC-F3830246EC23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EC146030-3FF0-C446-9521-0345FD95848F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7DF236A-AB33-2E47-B48E-B8C678934C54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BC957-F273-4245-A3FE-23830DE43E0B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C702BD-CBB9-2447-9E80-6BC785CECD1C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85CCC6-C29D-DB48-86F1-8C185A259B50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8A9E838A-9778-134B-A0DF-5037DDC09962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651499-FE79-B149-A3D7-F7238C08C776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 up of a device&#10;&#10;Description automatically generated">
            <a:extLst>
              <a:ext uri="{FF2B5EF4-FFF2-40B4-BE49-F238E27FC236}">
                <a16:creationId xmlns:a16="http://schemas.microsoft.com/office/drawing/2014/main" id="{A518D64B-EAEF-304C-BED5-5FB1CE34A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24" name="Cloud 23">
            <a:extLst>
              <a:ext uri="{FF2B5EF4-FFF2-40B4-BE49-F238E27FC236}">
                <a16:creationId xmlns:a16="http://schemas.microsoft.com/office/drawing/2014/main" id="{58AA7245-C743-3C43-ADED-D1618E34E768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hape&#10;&#10;Description automatically generated">
            <a:extLst>
              <a:ext uri="{FF2B5EF4-FFF2-40B4-BE49-F238E27FC236}">
                <a16:creationId xmlns:a16="http://schemas.microsoft.com/office/drawing/2014/main" id="{F44E0377-9098-F841-A286-C0CE454F1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26" name="Group 135">
            <a:extLst>
              <a:ext uri="{FF2B5EF4-FFF2-40B4-BE49-F238E27FC236}">
                <a16:creationId xmlns:a16="http://schemas.microsoft.com/office/drawing/2014/main" id="{545D84A5-625F-6F4F-AD5F-1AE73C49B32C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27" name="Picture 136" descr="desktop_computer_stylized_medium">
              <a:extLst>
                <a:ext uri="{FF2B5EF4-FFF2-40B4-BE49-F238E27FC236}">
                  <a16:creationId xmlns:a16="http://schemas.microsoft.com/office/drawing/2014/main" id="{87564510-BE9F-924E-BECB-42E584268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137">
              <a:extLst>
                <a:ext uri="{FF2B5EF4-FFF2-40B4-BE49-F238E27FC236}">
                  <a16:creationId xmlns:a16="http://schemas.microsoft.com/office/drawing/2014/main" id="{307FD36F-03BC-F74A-86DD-DA99A105EA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ABD0A87E-3625-264C-BF2A-6F14BF32A8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EA51C52-D8D1-4B4A-B992-8B44398A6C8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ED1163-A4DD-564D-877E-24835F281AE6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C4EA8ED0-C327-B943-8FDF-376409B438CD}"/>
              </a:ext>
            </a:extLst>
          </p:cNvPr>
          <p:cNvSpPr/>
          <p:nvPr/>
        </p:nvSpPr>
        <p:spPr>
          <a:xfrm>
            <a:off x="5100651" y="2129624"/>
            <a:ext cx="5106030" cy="4371947"/>
          </a:xfrm>
          <a:custGeom>
            <a:avLst/>
            <a:gdLst>
              <a:gd name="connsiteX0" fmla="*/ 2690 w 5106030"/>
              <a:gd name="connsiteY0" fmla="*/ 2133457 h 4371947"/>
              <a:gd name="connsiteX1" fmla="*/ 188041 w 5106030"/>
              <a:gd name="connsiteY1" fmla="*/ 1181987 h 4371947"/>
              <a:gd name="connsiteX2" fmla="*/ 1201295 w 5106030"/>
              <a:gd name="connsiteY2" fmla="*/ 774214 h 4371947"/>
              <a:gd name="connsiteX3" fmla="*/ 1102441 w 5106030"/>
              <a:gd name="connsiteY3" fmla="*/ 2343522 h 4371947"/>
              <a:gd name="connsiteX4" fmla="*/ 1176581 w 5106030"/>
              <a:gd name="connsiteY4" fmla="*/ 3603911 h 4371947"/>
              <a:gd name="connsiteX5" fmla="*/ 2115695 w 5106030"/>
              <a:gd name="connsiteY5" fmla="*/ 1330268 h 4371947"/>
              <a:gd name="connsiteX6" fmla="*/ 2696463 w 5106030"/>
              <a:gd name="connsiteY6" fmla="*/ 32808 h 4371947"/>
              <a:gd name="connsiteX7" fmla="*/ 3128949 w 5106030"/>
              <a:gd name="connsiteY7" fmla="*/ 2640084 h 4371947"/>
              <a:gd name="connsiteX8" fmla="*/ 3783857 w 5106030"/>
              <a:gd name="connsiteY8" fmla="*/ 4357673 h 4371947"/>
              <a:gd name="connsiteX9" fmla="*/ 4933035 w 5106030"/>
              <a:gd name="connsiteY9" fmla="*/ 3393846 h 4371947"/>
              <a:gd name="connsiteX10" fmla="*/ 4760041 w 5106030"/>
              <a:gd name="connsiteY10" fmla="*/ 2232311 h 4371947"/>
              <a:gd name="connsiteX11" fmla="*/ 4475835 w 5106030"/>
              <a:gd name="connsiteY11" fmla="*/ 1107846 h 4371947"/>
              <a:gd name="connsiteX12" fmla="*/ 5106030 w 5106030"/>
              <a:gd name="connsiteY12" fmla="*/ 490008 h 437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030" h="4371947">
                <a:moveTo>
                  <a:pt x="2690" y="2133457"/>
                </a:moveTo>
                <a:cubicBezTo>
                  <a:pt x="-4518" y="1770992"/>
                  <a:pt x="-11726" y="1408527"/>
                  <a:pt x="188041" y="1181987"/>
                </a:cubicBezTo>
                <a:cubicBezTo>
                  <a:pt x="387808" y="955447"/>
                  <a:pt x="1048895" y="580625"/>
                  <a:pt x="1201295" y="774214"/>
                </a:cubicBezTo>
                <a:cubicBezTo>
                  <a:pt x="1353695" y="967803"/>
                  <a:pt x="1106560" y="1871906"/>
                  <a:pt x="1102441" y="2343522"/>
                </a:cubicBezTo>
                <a:cubicBezTo>
                  <a:pt x="1098322" y="2815138"/>
                  <a:pt x="1007705" y="3772787"/>
                  <a:pt x="1176581" y="3603911"/>
                </a:cubicBezTo>
                <a:cubicBezTo>
                  <a:pt x="1345457" y="3435035"/>
                  <a:pt x="1862381" y="1925452"/>
                  <a:pt x="2115695" y="1330268"/>
                </a:cubicBezTo>
                <a:cubicBezTo>
                  <a:pt x="2369009" y="735084"/>
                  <a:pt x="2527587" y="-185495"/>
                  <a:pt x="2696463" y="32808"/>
                </a:cubicBezTo>
                <a:cubicBezTo>
                  <a:pt x="2865339" y="251111"/>
                  <a:pt x="2947717" y="1919273"/>
                  <a:pt x="3128949" y="2640084"/>
                </a:cubicBezTo>
                <a:cubicBezTo>
                  <a:pt x="3310181" y="3360895"/>
                  <a:pt x="3483176" y="4232046"/>
                  <a:pt x="3783857" y="4357673"/>
                </a:cubicBezTo>
                <a:cubicBezTo>
                  <a:pt x="4084538" y="4483300"/>
                  <a:pt x="4770338" y="3748073"/>
                  <a:pt x="4933035" y="3393846"/>
                </a:cubicBezTo>
                <a:cubicBezTo>
                  <a:pt x="5095732" y="3039619"/>
                  <a:pt x="4836241" y="2613311"/>
                  <a:pt x="4760041" y="2232311"/>
                </a:cubicBezTo>
                <a:cubicBezTo>
                  <a:pt x="4683841" y="1851311"/>
                  <a:pt x="4418170" y="1398230"/>
                  <a:pt x="4475835" y="1107846"/>
                </a:cubicBezTo>
                <a:cubicBezTo>
                  <a:pt x="4533500" y="817462"/>
                  <a:pt x="4819765" y="653735"/>
                  <a:pt x="5106030" y="490008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ot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2D986E-D32A-3F4F-892D-9077D9B5AB61}"/>
              </a:ext>
            </a:extLst>
          </p:cNvPr>
          <p:cNvSpPr txBox="1"/>
          <p:nvPr/>
        </p:nvSpPr>
        <p:spPr>
          <a:xfrm>
            <a:off x="988732" y="804519"/>
            <a:ext cx="110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Internet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federated</a:t>
            </a:r>
            <a:r>
              <a:rPr lang="en-US" sz="4000" dirty="0">
                <a:latin typeface="Helvetica" pitchFamily="2" charset="0"/>
              </a:rPr>
              <a:t>! Incomplete visibility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A0DE8E-11D7-EA4C-9FD1-516995707350}"/>
              </a:ext>
            </a:extLst>
          </p:cNvPr>
          <p:cNvSpPr txBox="1"/>
          <p:nvPr/>
        </p:nvSpPr>
        <p:spPr>
          <a:xfrm>
            <a:off x="-90953" y="1511566"/>
            <a:ext cx="760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Border Gateway Protocol (BGP)</a:t>
            </a:r>
            <a:endParaRPr lang="en-US" sz="3600" dirty="0">
              <a:latin typeface="Helvetica" pitchFamily="2" charset="0"/>
            </a:endParaRP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ABC32B0-563D-6941-AC22-C12D0126C540}"/>
              </a:ext>
            </a:extLst>
          </p:cNvPr>
          <p:cNvSpPr/>
          <p:nvPr/>
        </p:nvSpPr>
        <p:spPr>
          <a:xfrm rot="2638831">
            <a:off x="9739022" y="3046423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54FFCF-B867-5C4C-BE48-352E98749C0D}"/>
              </a:ext>
            </a:extLst>
          </p:cNvPr>
          <p:cNvSpPr txBox="1"/>
          <p:nvPr/>
        </p:nvSpPr>
        <p:spPr>
          <a:xfrm rot="19066346">
            <a:off x="10001949" y="2898951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</a:t>
            </a:r>
            <a:r>
              <a:rPr lang="en-US" sz="2000" dirty="0" err="1">
                <a:latin typeface="Helvetica" pitchFamily="2" charset="0"/>
              </a:rPr>
              <a:t>p’ton</a:t>
            </a:r>
            <a:r>
              <a:rPr lang="en-US" sz="2000" dirty="0">
                <a:latin typeface="Helvetica" pitchFamily="2" charset="0"/>
              </a:rPr>
              <a:t>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91.1/16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 </a:t>
            </a:r>
            <a:r>
              <a:rPr lang="en-US" sz="2000" dirty="0" err="1">
                <a:latin typeface="Helvetica" pitchFamily="2" charset="0"/>
              </a:rPr>
              <a:t>p’ton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E6B9B7D4-6E5F-7849-9AAA-DF8BBF7F33BE}"/>
              </a:ext>
            </a:extLst>
          </p:cNvPr>
          <p:cNvSpPr/>
          <p:nvPr/>
        </p:nvSpPr>
        <p:spPr>
          <a:xfrm rot="7664752">
            <a:off x="8165472" y="3094097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1E4A04-FC92-6F45-B6E0-7A18D5875CEF}"/>
              </a:ext>
            </a:extLst>
          </p:cNvPr>
          <p:cNvSpPr txBox="1"/>
          <p:nvPr/>
        </p:nvSpPr>
        <p:spPr>
          <a:xfrm rot="2449388">
            <a:off x="7181052" y="2353854"/>
            <a:ext cx="3015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</a:t>
            </a:r>
            <a:r>
              <a:rPr lang="en-US" sz="2000" dirty="0" err="1">
                <a:latin typeface="Helvetica" pitchFamily="2" charset="0"/>
              </a:rPr>
              <a:t>p’ton</a:t>
            </a:r>
            <a:r>
              <a:rPr lang="en-US" sz="2000" dirty="0">
                <a:latin typeface="Helvetica" pitchFamily="2" charset="0"/>
              </a:rPr>
              <a:t>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91.1/16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comcast</a:t>
            </a:r>
            <a:r>
              <a:rPr lang="en-US" sz="2000" dirty="0">
                <a:latin typeface="Helvetica" pitchFamily="2" charset="0"/>
              </a:rPr>
              <a:t>, </a:t>
            </a:r>
            <a:r>
              <a:rPr lang="en-US" sz="2000" dirty="0" err="1">
                <a:latin typeface="Helvetica" pitchFamily="2" charset="0"/>
              </a:rPr>
              <a:t>p’ton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6B790817-E42A-5646-8F45-234C665D6319}"/>
              </a:ext>
            </a:extLst>
          </p:cNvPr>
          <p:cNvSpPr/>
          <p:nvPr/>
        </p:nvSpPr>
        <p:spPr>
          <a:xfrm rot="3008649">
            <a:off x="7769398" y="4272412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C4B915-689A-E145-BD47-F1F65EAC5D49}"/>
              </a:ext>
            </a:extLst>
          </p:cNvPr>
          <p:cNvSpPr txBox="1"/>
          <p:nvPr/>
        </p:nvSpPr>
        <p:spPr>
          <a:xfrm rot="19393285">
            <a:off x="7419392" y="5464614"/>
            <a:ext cx="2175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91.1/16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 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comcast</a:t>
            </a:r>
            <a:r>
              <a:rPr lang="en-US" sz="2000" dirty="0">
                <a:latin typeface="Helvetica" pitchFamily="2" charset="0"/>
              </a:rPr>
              <a:t>, </a:t>
            </a:r>
            <a:r>
              <a:rPr lang="en-US" sz="2000" dirty="0" err="1">
                <a:latin typeface="Helvetica" pitchFamily="2" charset="0"/>
              </a:rPr>
              <a:t>p’ton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27F824-6926-5545-AA2C-0CCC9BE89F1B}"/>
              </a:ext>
            </a:extLst>
          </p:cNvPr>
          <p:cNvSpPr txBox="1"/>
          <p:nvPr/>
        </p:nvSpPr>
        <p:spPr>
          <a:xfrm>
            <a:off x="166074" y="4492502"/>
            <a:ext cx="292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BGP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announcements</a:t>
            </a:r>
          </a:p>
        </p:txBody>
      </p: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2A09723-319E-9D47-B69E-7A6876729D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313" y="3952031"/>
            <a:ext cx="638972" cy="522795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003D564C-4113-534C-88A1-A2435D84C1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301" y="5178020"/>
            <a:ext cx="584286" cy="38471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E839BA4-BD16-C349-B983-808FEF1F7FE6}"/>
              </a:ext>
            </a:extLst>
          </p:cNvPr>
          <p:cNvSpPr txBox="1"/>
          <p:nvPr/>
        </p:nvSpPr>
        <p:spPr>
          <a:xfrm>
            <a:off x="752150" y="4037876"/>
            <a:ext cx="145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Messages</a:t>
            </a:r>
            <a:endParaRPr lang="en-US" sz="2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AB7F97-E168-5448-9EFD-2C7917FB1C71}"/>
              </a:ext>
            </a:extLst>
          </p:cNvPr>
          <p:cNvSpPr txBox="1"/>
          <p:nvPr/>
        </p:nvSpPr>
        <p:spPr>
          <a:xfrm>
            <a:off x="802663" y="5170324"/>
            <a:ext cx="1457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Algorithms</a:t>
            </a:r>
            <a:endParaRPr lang="en-US" sz="2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672ED9-BAD1-4B4C-9192-41C0CA4A3DD6}"/>
              </a:ext>
            </a:extLst>
          </p:cNvPr>
          <p:cNvSpPr txBox="1"/>
          <p:nvPr/>
        </p:nvSpPr>
        <p:spPr>
          <a:xfrm>
            <a:off x="277925" y="5706647"/>
            <a:ext cx="292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Import</a:t>
            </a:r>
            <a:r>
              <a:rPr lang="en-US" sz="2000" dirty="0">
                <a:latin typeface="Helvetica" pitchFamily="2" charset="0"/>
              </a:rPr>
              <a:t> policy</a:t>
            </a:r>
            <a:endParaRPr lang="en-US" sz="2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078CEC-5CEB-4B46-A56D-88B4F8E43B30}"/>
              </a:ext>
            </a:extLst>
          </p:cNvPr>
          <p:cNvSpPr txBox="1"/>
          <p:nvPr/>
        </p:nvSpPr>
        <p:spPr>
          <a:xfrm>
            <a:off x="3045639" y="5637807"/>
            <a:ext cx="252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Verizon: “OK to use route from Comcast”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36E3AA-55D8-1445-9527-7DC337D69C28}"/>
              </a:ext>
            </a:extLst>
          </p:cNvPr>
          <p:cNvSpPr txBox="1"/>
          <p:nvPr/>
        </p:nvSpPr>
        <p:spPr>
          <a:xfrm>
            <a:off x="265332" y="6055466"/>
            <a:ext cx="292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Best route selection</a:t>
            </a:r>
            <a:endParaRPr lang="en-US" sz="2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73625C-7387-FD42-9DEB-19C62415BEF8}"/>
              </a:ext>
            </a:extLst>
          </p:cNvPr>
          <p:cNvSpPr txBox="1"/>
          <p:nvPr/>
        </p:nvSpPr>
        <p:spPr>
          <a:xfrm>
            <a:off x="277925" y="6410254"/>
            <a:ext cx="292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Export</a:t>
            </a:r>
            <a:r>
              <a:rPr lang="en-US" sz="2000" dirty="0">
                <a:latin typeface="Helvetica" pitchFamily="2" charset="0"/>
              </a:rPr>
              <a:t> policy</a:t>
            </a:r>
            <a:endParaRPr lang="en-US" sz="20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EE569BB-6742-F542-87B0-70D19CF832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7206" y="4853188"/>
            <a:ext cx="998653" cy="1280324"/>
          </a:xfrm>
          <a:prstGeom prst="rect">
            <a:avLst/>
          </a:prstGeom>
        </p:spPr>
      </p:pic>
      <p:pic>
        <p:nvPicPr>
          <p:cNvPr id="53" name="Picture 52" descr="A picture containing icon&#10;&#10;Description automatically generated">
            <a:extLst>
              <a:ext uri="{FF2B5EF4-FFF2-40B4-BE49-F238E27FC236}">
                <a16:creationId xmlns:a16="http://schemas.microsoft.com/office/drawing/2014/main" id="{0524C331-E2EB-C343-BB71-0234B00DFA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4770" y="5184737"/>
            <a:ext cx="402152" cy="39517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57BD8A3-8238-C54A-B4F0-C9317ED132AD}"/>
              </a:ext>
            </a:extLst>
          </p:cNvPr>
          <p:cNvSpPr txBox="1"/>
          <p:nvPr/>
        </p:nvSpPr>
        <p:spPr>
          <a:xfrm>
            <a:off x="3236156" y="2287763"/>
            <a:ext cx="252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Rutgers: “use AT&amp;T to get to Princeton”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BB7CEEB-8D36-FF4C-8903-6DAA94F36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1420" y="2288059"/>
            <a:ext cx="1074339" cy="322302"/>
          </a:xfrm>
          <a:prstGeom prst="rect">
            <a:avLst/>
          </a:prstGeom>
        </p:spPr>
      </p:pic>
      <p:pic>
        <p:nvPicPr>
          <p:cNvPr id="57" name="Picture 56" descr="A picture containing icon&#10;&#10;Description automatically generated">
            <a:extLst>
              <a:ext uri="{FF2B5EF4-FFF2-40B4-BE49-F238E27FC236}">
                <a16:creationId xmlns:a16="http://schemas.microsoft.com/office/drawing/2014/main" id="{14972E7E-9B7A-C14D-A885-F89B76B5CF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3481" y="4411759"/>
            <a:ext cx="457200" cy="4572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666140F-A29F-BA42-9865-F2C05E205D89}"/>
              </a:ext>
            </a:extLst>
          </p:cNvPr>
          <p:cNvSpPr txBox="1"/>
          <p:nvPr/>
        </p:nvSpPr>
        <p:spPr>
          <a:xfrm>
            <a:off x="2676064" y="6186283"/>
            <a:ext cx="292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Verizon: Don’t announce Princeton route to AT&amp;T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7D75B1-FB81-B548-AAFB-0A5E26FDA408}"/>
              </a:ext>
            </a:extLst>
          </p:cNvPr>
          <p:cNvGrpSpPr/>
          <p:nvPr/>
        </p:nvGrpSpPr>
        <p:grpSpPr>
          <a:xfrm>
            <a:off x="9510177" y="4720200"/>
            <a:ext cx="2661594" cy="2081261"/>
            <a:chOff x="8397699" y="1233085"/>
            <a:chExt cx="2794463" cy="208126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A64D1F-106E-DF44-9B5C-B7523773C715}"/>
                </a:ext>
              </a:extLst>
            </p:cNvPr>
            <p:cNvSpPr txBox="1"/>
            <p:nvPr/>
          </p:nvSpPr>
          <p:spPr>
            <a:xfrm>
              <a:off x="9237675" y="2645158"/>
              <a:ext cx="1193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Distance </a:t>
              </a:r>
            </a:p>
            <a:p>
              <a:pPr algn="r"/>
              <a:r>
                <a:rPr lang="en-US" dirty="0">
                  <a:latin typeface="Helvetica" pitchFamily="2" charset="0"/>
                </a:rPr>
                <a:t>Vector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7322DEB-3713-0344-ADE2-B1184685B92C}"/>
                </a:ext>
              </a:extLst>
            </p:cNvPr>
            <p:cNvGrpSpPr/>
            <p:nvPr/>
          </p:nvGrpSpPr>
          <p:grpSpPr>
            <a:xfrm>
              <a:off x="8397699" y="1233085"/>
              <a:ext cx="2794463" cy="2081261"/>
              <a:chOff x="8397699" y="1233085"/>
              <a:chExt cx="2794463" cy="208126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6C4306F-6FED-7647-B709-C07AE7F75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71284" y="2075623"/>
                <a:ext cx="893196" cy="55719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63CC57C-FE5E-E44A-A786-E221A610D9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70212" y="2075623"/>
                <a:ext cx="80181" cy="54401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31D9E7-BA10-3341-8B89-59DAB968059D}"/>
                  </a:ext>
                </a:extLst>
              </p:cNvPr>
              <p:cNvSpPr txBox="1"/>
              <p:nvPr/>
            </p:nvSpPr>
            <p:spPr>
              <a:xfrm>
                <a:off x="9240118" y="1233085"/>
                <a:ext cx="19520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55B348-4F1E-6647-846C-85F404C414D2}"/>
                  </a:ext>
                </a:extLst>
              </p:cNvPr>
              <p:cNvSpPr txBox="1"/>
              <p:nvPr/>
            </p:nvSpPr>
            <p:spPr>
              <a:xfrm>
                <a:off x="8397699" y="2668015"/>
                <a:ext cx="8099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state</a:t>
                </a:r>
              </a:p>
            </p:txBody>
          </p:sp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F487949-9C90-0042-98F1-F4862EEC7163}"/>
              </a:ext>
            </a:extLst>
          </p:cNvPr>
          <p:cNvSpPr txBox="1"/>
          <p:nvPr/>
        </p:nvSpPr>
        <p:spPr>
          <a:xfrm>
            <a:off x="11234418" y="6155129"/>
            <a:ext cx="968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Path </a:t>
            </a:r>
          </a:p>
          <a:p>
            <a:pPr algn="r"/>
            <a:r>
              <a:rPr lang="en-US" dirty="0">
                <a:latin typeface="Helvetica" pitchFamily="2" charset="0"/>
              </a:rPr>
              <a:t>Vector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DD1674-EB30-C34D-8BB8-E4E8CA03C236}"/>
              </a:ext>
            </a:extLst>
          </p:cNvPr>
          <p:cNvCxnSpPr>
            <a:cxnSpLocks/>
          </p:cNvCxnSpPr>
          <p:nvPr/>
        </p:nvCxnSpPr>
        <p:spPr>
          <a:xfrm>
            <a:off x="11488880" y="5522696"/>
            <a:ext cx="325075" cy="5798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19" descr="Router Clip Art">
            <a:extLst>
              <a:ext uri="{FF2B5EF4-FFF2-40B4-BE49-F238E27FC236}">
                <a16:creationId xmlns:a16="http://schemas.microsoft.com/office/drawing/2014/main" id="{0FA9A8FD-89A1-D84E-8B1A-E234FA57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325" y="4448994"/>
            <a:ext cx="434257" cy="31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19" descr="Router Clip Art">
            <a:extLst>
              <a:ext uri="{FF2B5EF4-FFF2-40B4-BE49-F238E27FC236}">
                <a16:creationId xmlns:a16="http://schemas.microsoft.com/office/drawing/2014/main" id="{3F06C861-671E-D04B-9067-7EF3C30C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378" y="3812571"/>
            <a:ext cx="382464" cy="28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19" descr="Router Clip Art">
            <a:extLst>
              <a:ext uri="{FF2B5EF4-FFF2-40B4-BE49-F238E27FC236}">
                <a16:creationId xmlns:a16="http://schemas.microsoft.com/office/drawing/2014/main" id="{95A9402B-36B2-544E-9218-52DC2C8D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276" y="4256670"/>
            <a:ext cx="342287" cy="25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19" descr="Router Clip Art">
            <a:extLst>
              <a:ext uri="{FF2B5EF4-FFF2-40B4-BE49-F238E27FC236}">
                <a16:creationId xmlns:a16="http://schemas.microsoft.com/office/drawing/2014/main" id="{6197FD4C-4303-F146-BB31-56AAC0BD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417" y="4565793"/>
            <a:ext cx="434257" cy="31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80" descr="A picture containing icon&#10;&#10;Description automatically generated">
            <a:extLst>
              <a:ext uri="{FF2B5EF4-FFF2-40B4-BE49-F238E27FC236}">
                <a16:creationId xmlns:a16="http://schemas.microsoft.com/office/drawing/2014/main" id="{12B8EBA0-7373-EA4F-A844-4D674B4316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01544" y="4053157"/>
            <a:ext cx="754417" cy="4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  <p:bldP spid="15" grpId="0"/>
      <p:bldP spid="16" grpId="0" animBg="1"/>
      <p:bldP spid="17" grpId="0" animBg="1"/>
      <p:bldP spid="18" grpId="0"/>
      <p:bldP spid="21" grpId="0" animBg="1"/>
      <p:bldP spid="24" grpId="0" animBg="1"/>
      <p:bldP spid="30" grpId="0"/>
      <p:bldP spid="32" grpId="0" animBg="1"/>
      <p:bldP spid="32" grpId="1" animBg="1"/>
      <p:bldP spid="33" grpId="0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/>
      <p:bldP spid="45" grpId="0"/>
      <p:bldP spid="46" grpId="0"/>
      <p:bldP spid="47" grpId="0"/>
      <p:bldP spid="48" grpId="0"/>
      <p:bldP spid="49" grpId="0"/>
      <p:bldP spid="50" grpId="0"/>
      <p:bldP spid="54" grpId="0"/>
      <p:bldP spid="58" grpId="0"/>
      <p:bldP spid="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7089-41A8-444D-9D24-4AA7624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01E9-980E-EF40-AC0A-0359740A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916" cy="4667250"/>
          </a:xfrm>
        </p:spPr>
        <p:txBody>
          <a:bodyPr/>
          <a:lstStyle/>
          <a:p>
            <a:r>
              <a:rPr lang="en-US" dirty="0"/>
              <a:t>Customary to think of different classes as belonging to different </a:t>
            </a:r>
            <a:r>
              <a:rPr lang="en-US" dirty="0">
                <a:solidFill>
                  <a:srgbClr val="C00000"/>
                </a:solidFill>
              </a:rPr>
              <a:t>queues</a:t>
            </a:r>
          </a:p>
          <a:p>
            <a:r>
              <a:rPr lang="en-US" dirty="0"/>
              <a:t>For this reason, weighted fair sharing is also called </a:t>
            </a:r>
            <a:r>
              <a:rPr lang="en-US" dirty="0">
                <a:solidFill>
                  <a:srgbClr val="C00000"/>
                </a:solidFill>
              </a:rPr>
              <a:t>weighted fair queueing (WFQ)</a:t>
            </a:r>
          </a:p>
          <a:p>
            <a:r>
              <a:rPr lang="en-US" dirty="0"/>
              <a:t>Each queue is first-in-first-out (FIFO)</a:t>
            </a:r>
          </a:p>
          <a:p>
            <a:r>
              <a:rPr lang="en-US" dirty="0"/>
              <a:t>The link multiplexes among these queues</a:t>
            </a:r>
          </a:p>
          <a:p>
            <a:r>
              <a:rPr lang="en-US" dirty="0"/>
              <a:t>Intuitively, packets of one queue should not influence the behavior of other queues</a:t>
            </a:r>
          </a:p>
          <a:p>
            <a:r>
              <a:rPr lang="en-US" dirty="0"/>
              <a:t>Hence, fair queueing is also a form of </a:t>
            </a:r>
            <a:r>
              <a:rPr lang="en-US" dirty="0">
                <a:solidFill>
                  <a:srgbClr val="C00000"/>
                </a:solidFill>
              </a:rPr>
              <a:t>isolation</a:t>
            </a:r>
            <a:r>
              <a:rPr lang="en-US" dirty="0"/>
              <a:t> across traffic classes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20ECBCAD-E199-F840-B6BE-3589D103F0CA}"/>
              </a:ext>
            </a:extLst>
          </p:cNvPr>
          <p:cNvGrpSpPr>
            <a:grpSpLocks/>
          </p:cNvGrpSpPr>
          <p:nvPr/>
        </p:nvGrpSpPr>
        <p:grpSpPr bwMode="auto">
          <a:xfrm>
            <a:off x="8445402" y="1930084"/>
            <a:ext cx="939800" cy="565150"/>
            <a:chOff x="1670312" y="2562997"/>
            <a:chExt cx="940317" cy="56521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A10E05-FF74-B943-865B-6E0CB8D5B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412D4A-8A1D-D34A-A9D6-8F03BF1D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BC0CBEC-F431-C649-B786-197632B7F4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DD0ECC9-2409-D242-98A2-4FA9B442B2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299FE7-1FD6-084E-BBE5-053787C185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69F588-3B9F-2B4C-91DE-F04FF4F83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42F51E8-728D-564C-90C5-B26D688ACD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C6A422-C94E-B540-9620-D52F1948AE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D5E879-BE51-5542-B849-02CD875CA1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8DD821-9E7A-4A47-A0F3-A2C1CD12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C0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1572F10E-28F7-E144-8534-9FD66AB085B5}"/>
              </a:ext>
            </a:extLst>
          </p:cNvPr>
          <p:cNvGrpSpPr>
            <a:grpSpLocks/>
          </p:cNvGrpSpPr>
          <p:nvPr/>
        </p:nvGrpSpPr>
        <p:grpSpPr bwMode="auto">
          <a:xfrm>
            <a:off x="8440412" y="3092351"/>
            <a:ext cx="939800" cy="565150"/>
            <a:chOff x="1670312" y="2562997"/>
            <a:chExt cx="940317" cy="5652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4FC4B2-5F9D-114A-AED3-441BFD3CE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498F39-7F29-1347-92F5-DBB5CB19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380163-5ECB-774F-AD26-EE4031C4E3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7453F9-225A-8649-8887-A820394D87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22F6B7-44CA-CF4E-AA03-17161CA627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0E4661-112E-F74E-A516-4FA6339DE1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563C45-EC75-BB4A-9FAA-CF45E3BCB9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424C9BD-2424-5546-BDB4-02657236AB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7CCEBFB-5722-4249-BBC3-6DD8217755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389BE4-13C5-4140-BCBA-98D7061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4BA6DED-4528-784D-B1B6-F9F4AAEC3FD5}"/>
              </a:ext>
            </a:extLst>
          </p:cNvPr>
          <p:cNvGrpSpPr>
            <a:grpSpLocks/>
          </p:cNvGrpSpPr>
          <p:nvPr/>
        </p:nvGrpSpPr>
        <p:grpSpPr bwMode="auto">
          <a:xfrm>
            <a:off x="8444312" y="4240690"/>
            <a:ext cx="939800" cy="565150"/>
            <a:chOff x="1670312" y="2562997"/>
            <a:chExt cx="940317" cy="5652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86631D-0170-2340-B767-A9034BD8D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30F00C-7C21-C640-8A00-1DED96F53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B5EB64-D85C-1B43-A3F4-72B7F3373E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98A3F85-1628-B94C-988D-E537EF724F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ACB410-6146-784C-B1AB-CDE0FC7D5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ABCE5C5-AE14-1F4F-A818-B94559000F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06508A5-8B27-E748-9410-66502FB9F6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660E1E0-8340-9045-89C4-63C47FE429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68DE3D-DEED-7049-A091-3AB8480366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1D5DFA-836A-CF46-A8EE-F2C91D5D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chemeClr val="accent2">
                <a:alpha val="7097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4" name="Oval 27">
            <a:extLst>
              <a:ext uri="{FF2B5EF4-FFF2-40B4-BE49-F238E27FC236}">
                <a16:creationId xmlns:a16="http://schemas.microsoft.com/office/drawing/2014/main" id="{CF4CDC90-D193-3F42-A732-49F0F771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270" y="2828925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B46ADC5E-0524-8346-8350-555774D1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8402" y="3429000"/>
            <a:ext cx="655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i="0" dirty="0">
                <a:latin typeface="Arial" charset="0"/>
                <a:cs typeface="Arial" charset="0"/>
              </a:rPr>
              <a:t>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9538F1-5176-C44A-A6B8-89851C38C9F3}"/>
              </a:ext>
            </a:extLst>
          </p:cNvPr>
          <p:cNvCxnSpPr>
            <a:cxnSpLocks/>
          </p:cNvCxnSpPr>
          <p:nvPr/>
        </p:nvCxnSpPr>
        <p:spPr>
          <a:xfrm>
            <a:off x="9549883" y="2124483"/>
            <a:ext cx="780249" cy="7562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370BF-25C1-2E4B-904C-36F161321E8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568337" y="3629055"/>
            <a:ext cx="860065" cy="7370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F4079F-93E1-3F45-BAAD-6891C34C6FB1}"/>
              </a:ext>
            </a:extLst>
          </p:cNvPr>
          <p:cNvCxnSpPr>
            <a:cxnSpLocks/>
          </p:cNvCxnSpPr>
          <p:nvPr/>
        </p:nvCxnSpPr>
        <p:spPr>
          <a:xfrm>
            <a:off x="9522572" y="3273287"/>
            <a:ext cx="7665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0EBA01-CE7F-EF4E-AF84-FF4008B4A151}"/>
              </a:ext>
            </a:extLst>
          </p:cNvPr>
          <p:cNvCxnSpPr>
            <a:cxnSpLocks/>
          </p:cNvCxnSpPr>
          <p:nvPr/>
        </p:nvCxnSpPr>
        <p:spPr>
          <a:xfrm>
            <a:off x="11204166" y="3143200"/>
            <a:ext cx="663324" cy="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975D692D-F0E8-DF40-9F4C-239CE28B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1564512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1CBF2F9-10D8-6F45-B94E-B910D0DA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2694288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2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615A6BD-4897-5947-90D5-522CFDD6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651" y="3847405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32591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7089-41A8-444D-9D24-4AA7624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01E9-980E-EF40-AC0A-0359740A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916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But what if one class doesn’t use its share?</a:t>
            </a:r>
          </a:p>
          <a:p>
            <a:pPr lvl="1"/>
            <a:r>
              <a:rPr lang="en-US" dirty="0"/>
              <a:t>Can other classes use the spare capacity?</a:t>
            </a:r>
          </a:p>
          <a:p>
            <a:endParaRPr lang="en-US" dirty="0"/>
          </a:p>
          <a:p>
            <a:r>
              <a:rPr lang="en-US" dirty="0"/>
              <a:t>Yes! WFQ is </a:t>
            </a:r>
            <a:r>
              <a:rPr lang="en-US" dirty="0">
                <a:solidFill>
                  <a:srgbClr val="C00000"/>
                </a:solidFill>
              </a:rPr>
              <a:t>work-conserving</a:t>
            </a:r>
            <a:r>
              <a:rPr lang="en-US" dirty="0"/>
              <a:t>: a router implementing WFQ will allow other classes to use the unused capacity</a:t>
            </a:r>
          </a:p>
          <a:p>
            <a:endParaRPr lang="en-US" dirty="0"/>
          </a:p>
          <a:p>
            <a:r>
              <a:rPr lang="en-US" dirty="0"/>
              <a:t>Work conservation makes WFQ different from rate limits applied separately to each class</a:t>
            </a:r>
          </a:p>
          <a:p>
            <a:pPr lvl="1"/>
            <a:r>
              <a:rPr lang="en-US" dirty="0"/>
              <a:t>Class i’s usage can exceed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* C / ∑</a:t>
            </a:r>
            <a:r>
              <a:rPr lang="en-US" baseline="-25000" dirty="0"/>
              <a:t>j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(only if spare capacity is available, of course.)</a:t>
            </a:r>
          </a:p>
          <a:p>
            <a:pPr lvl="1"/>
            <a:endParaRPr lang="en-US" dirty="0"/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20ECBCAD-E199-F840-B6BE-3589D103F0CA}"/>
              </a:ext>
            </a:extLst>
          </p:cNvPr>
          <p:cNvGrpSpPr>
            <a:grpSpLocks/>
          </p:cNvGrpSpPr>
          <p:nvPr/>
        </p:nvGrpSpPr>
        <p:grpSpPr bwMode="auto">
          <a:xfrm>
            <a:off x="8445402" y="1930084"/>
            <a:ext cx="939800" cy="565150"/>
            <a:chOff x="1670312" y="2562997"/>
            <a:chExt cx="940317" cy="56521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A10E05-FF74-B943-865B-6E0CB8D5B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412D4A-8A1D-D34A-A9D6-8F03BF1D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BC0CBEC-F431-C649-B786-197632B7F4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DD0ECC9-2409-D242-98A2-4FA9B442B2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299FE7-1FD6-084E-BBE5-053787C185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69F588-3B9F-2B4C-91DE-F04FF4F83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42F51E8-728D-564C-90C5-B26D688ACD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C6A422-C94E-B540-9620-D52F1948AE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D5E879-BE51-5542-B849-02CD875CA1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8DD821-9E7A-4A47-A0F3-A2C1CD12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C0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1572F10E-28F7-E144-8534-9FD66AB085B5}"/>
              </a:ext>
            </a:extLst>
          </p:cNvPr>
          <p:cNvGrpSpPr>
            <a:grpSpLocks/>
          </p:cNvGrpSpPr>
          <p:nvPr/>
        </p:nvGrpSpPr>
        <p:grpSpPr bwMode="auto">
          <a:xfrm>
            <a:off x="8440412" y="3092351"/>
            <a:ext cx="939800" cy="565150"/>
            <a:chOff x="1670312" y="2562997"/>
            <a:chExt cx="940317" cy="5652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4FC4B2-5F9D-114A-AED3-441BFD3CE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498F39-7F29-1347-92F5-DBB5CB19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380163-5ECB-774F-AD26-EE4031C4E3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7453F9-225A-8649-8887-A820394D87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22F6B7-44CA-CF4E-AA03-17161CA627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0E4661-112E-F74E-A516-4FA6339DE1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563C45-EC75-BB4A-9FAA-CF45E3BCB9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424C9BD-2424-5546-BDB4-02657236AB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7CCEBFB-5722-4249-BBC3-6DD8217755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389BE4-13C5-4140-BCBA-98D7061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4BA6DED-4528-784D-B1B6-F9F4AAEC3FD5}"/>
              </a:ext>
            </a:extLst>
          </p:cNvPr>
          <p:cNvGrpSpPr>
            <a:grpSpLocks/>
          </p:cNvGrpSpPr>
          <p:nvPr/>
        </p:nvGrpSpPr>
        <p:grpSpPr bwMode="auto">
          <a:xfrm>
            <a:off x="8444312" y="4240690"/>
            <a:ext cx="939800" cy="565150"/>
            <a:chOff x="1670312" y="2562997"/>
            <a:chExt cx="940317" cy="5652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86631D-0170-2340-B767-A9034BD8D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30F00C-7C21-C640-8A00-1DED96F53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B5EB64-D85C-1B43-A3F4-72B7F3373E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98A3F85-1628-B94C-988D-E537EF724F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ACB410-6146-784C-B1AB-CDE0FC7D5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ABCE5C5-AE14-1F4F-A818-B94559000F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06508A5-8B27-E748-9410-66502FB9F6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660E1E0-8340-9045-89C4-63C47FE429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68DE3D-DEED-7049-A091-3AB8480366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1D5DFA-836A-CF46-A8EE-F2C91D5D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chemeClr val="accent2">
                <a:alpha val="7097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4" name="Oval 27">
            <a:extLst>
              <a:ext uri="{FF2B5EF4-FFF2-40B4-BE49-F238E27FC236}">
                <a16:creationId xmlns:a16="http://schemas.microsoft.com/office/drawing/2014/main" id="{CF4CDC90-D193-3F42-A732-49F0F771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270" y="2828925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B46ADC5E-0524-8346-8350-555774D1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8402" y="3429000"/>
            <a:ext cx="65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i="0" dirty="0">
                <a:latin typeface="Arial" charset="0"/>
                <a:cs typeface="Arial" charset="0"/>
              </a:rPr>
              <a:t>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9538F1-5176-C44A-A6B8-89851C38C9F3}"/>
              </a:ext>
            </a:extLst>
          </p:cNvPr>
          <p:cNvCxnSpPr>
            <a:cxnSpLocks/>
          </p:cNvCxnSpPr>
          <p:nvPr/>
        </p:nvCxnSpPr>
        <p:spPr>
          <a:xfrm>
            <a:off x="9549883" y="2124483"/>
            <a:ext cx="780249" cy="7562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370BF-25C1-2E4B-904C-36F161321E8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568337" y="3629055"/>
            <a:ext cx="860065" cy="7370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F4079F-93E1-3F45-BAAD-6891C34C6FB1}"/>
              </a:ext>
            </a:extLst>
          </p:cNvPr>
          <p:cNvCxnSpPr>
            <a:cxnSpLocks/>
          </p:cNvCxnSpPr>
          <p:nvPr/>
        </p:nvCxnSpPr>
        <p:spPr>
          <a:xfrm>
            <a:off x="9522572" y="3273287"/>
            <a:ext cx="7665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0EBA01-CE7F-EF4E-AF84-FF4008B4A151}"/>
              </a:ext>
            </a:extLst>
          </p:cNvPr>
          <p:cNvCxnSpPr>
            <a:cxnSpLocks/>
          </p:cNvCxnSpPr>
          <p:nvPr/>
        </p:nvCxnSpPr>
        <p:spPr>
          <a:xfrm>
            <a:off x="11204166" y="3143200"/>
            <a:ext cx="663324" cy="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975D692D-F0E8-DF40-9F4C-239CE28B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1564512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1CBF2F9-10D8-6F45-B94E-B910D0DA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2694288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2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615A6BD-4897-5947-90D5-522CFDD6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651" y="3847405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30868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1367-2EBF-B842-AC83-748A4142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Where are guarantees enforced?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97C5-925A-E643-99AD-63E852CA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We’ve seen three kinds of service guarantees: prioritization, rate limiting, and fair sharing</a:t>
            </a:r>
          </a:p>
          <a:p>
            <a:r>
              <a:rPr lang="en-US" dirty="0"/>
              <a:t>Common goal: allocate the bottleneck link capacity across packets from traffic classes</a:t>
            </a:r>
          </a:p>
          <a:p>
            <a:r>
              <a:rPr lang="en-US" dirty="0"/>
              <a:t>This allocation occurs in the </a:t>
            </a:r>
            <a:r>
              <a:rPr lang="en-US" dirty="0">
                <a:solidFill>
                  <a:srgbClr val="C00000"/>
                </a:solidFill>
              </a:rPr>
              <a:t>packet scheduler </a:t>
            </a:r>
            <a:r>
              <a:rPr lang="en-US" dirty="0"/>
              <a:t>in the bottleneck router</a:t>
            </a:r>
          </a:p>
          <a:p>
            <a:pPr lvl="1"/>
            <a:r>
              <a:rPr lang="en-US" dirty="0"/>
              <a:t>Recall: scheduling is the task of choosing the packet (among buffered packets) which is transmitted over the output link</a:t>
            </a:r>
          </a:p>
          <a:p>
            <a:r>
              <a:rPr lang="en-US" dirty="0"/>
              <a:t>A router is said to implement packet </a:t>
            </a:r>
            <a:r>
              <a:rPr lang="en-US" dirty="0">
                <a:solidFill>
                  <a:srgbClr val="C00000"/>
                </a:solidFill>
              </a:rPr>
              <a:t>scheduling policies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4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service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3713" cy="5032376"/>
          </a:xfrm>
        </p:spPr>
        <p:txBody>
          <a:bodyPr>
            <a:normAutofit/>
          </a:bodyPr>
          <a:lstStyle/>
          <a:p>
            <a:r>
              <a:rPr lang="en-US" dirty="0"/>
              <a:t>Influences how packets are treated at contentious resources in the core of the network</a:t>
            </a:r>
          </a:p>
          <a:p>
            <a:pPr lvl="1"/>
            <a:r>
              <a:rPr lang="en-US" dirty="0"/>
              <a:t>Regardless of the endpoint transport</a:t>
            </a:r>
          </a:p>
          <a:p>
            <a:pPr lvl="1"/>
            <a:endParaRPr lang="en-US" dirty="0"/>
          </a:p>
          <a:p>
            <a:r>
              <a:rPr lang="en-US" dirty="0"/>
              <a:t>Service guarantees: prioritization, rate limiting, fair sharing</a:t>
            </a:r>
          </a:p>
          <a:p>
            <a:endParaRPr lang="en-US" dirty="0"/>
          </a:p>
          <a:p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scheduling (QoS)</a:t>
            </a:r>
            <a:r>
              <a:rPr lang="en-US" dirty="0"/>
              <a:t> within large networks have implications for debates on </a:t>
            </a:r>
            <a:r>
              <a:rPr lang="en-US" dirty="0">
                <a:solidFill>
                  <a:srgbClr val="C00000"/>
                </a:solidFill>
              </a:rPr>
              <a:t>network neutrality</a:t>
            </a:r>
          </a:p>
          <a:p>
            <a:endParaRPr lang="en-US" dirty="0"/>
          </a:p>
          <a:p>
            <a:r>
              <a:rPr lang="en-US" dirty="0"/>
              <a:t>Scheduling is a fundamental problem in computer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E6FD4-FE11-3F40-B6B5-596F678E36C3}"/>
              </a:ext>
            </a:extLst>
          </p:cNvPr>
          <p:cNvSpPr txBox="1"/>
          <p:nvPr/>
        </p:nvSpPr>
        <p:spPr>
          <a:xfrm>
            <a:off x="8335617" y="2505670"/>
            <a:ext cx="340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Next lecture: a deeper look at mechanisms for one kind of service guarantee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3D695B-8154-F843-8824-E8991F4956ED}"/>
              </a:ext>
            </a:extLst>
          </p:cNvPr>
          <p:cNvCxnSpPr/>
          <p:nvPr/>
        </p:nvCxnSpPr>
        <p:spPr>
          <a:xfrm flipH="1">
            <a:off x="7871791" y="3087757"/>
            <a:ext cx="463826" cy="3412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53A39A8-6D5F-734C-8181-B073FD497F78}"/>
              </a:ext>
            </a:extLst>
          </p:cNvPr>
          <p:cNvSpPr/>
          <p:nvPr/>
        </p:nvSpPr>
        <p:spPr>
          <a:xfrm>
            <a:off x="6400800" y="3429000"/>
            <a:ext cx="2165131" cy="68054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F8B9-52B4-4E4F-BCAE-75B8E3E0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Limiting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7FDC-3454-7845-97DD-9F6FA2244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B4CD-79FA-C64C-903D-83DE13C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transmission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2EDF-9E1D-7F42-96FC-73BE31FE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0188" cy="45611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Long-term/average rate: </a:t>
            </a:r>
            <a:r>
              <a:rPr lang="en-US" dirty="0"/>
              <a:t>data rate transmitted per unit time, over a long period</a:t>
            </a:r>
          </a:p>
          <a:p>
            <a:pPr lvl="1"/>
            <a:r>
              <a:rPr lang="en-US" dirty="0"/>
              <a:t>Crucial question: </a:t>
            </a:r>
            <a:r>
              <a:rPr lang="en-US" dirty="0">
                <a:solidFill>
                  <a:srgbClr val="C00000"/>
                </a:solidFill>
              </a:rPr>
              <a:t>what is the time interval</a:t>
            </a:r>
            <a:r>
              <a:rPr lang="en-US" dirty="0"/>
              <a:t> over which rate is measured?</a:t>
            </a:r>
          </a:p>
          <a:p>
            <a:r>
              <a:rPr lang="en-US" dirty="0"/>
              <a:t>Average and instantaneous behaviors can be very different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693776-5AAD-2C43-856D-D9C1704CFE80}"/>
              </a:ext>
            </a:extLst>
          </p:cNvPr>
          <p:cNvGrpSpPr/>
          <p:nvPr/>
        </p:nvGrpSpPr>
        <p:grpSpPr>
          <a:xfrm>
            <a:off x="1297161" y="4144221"/>
            <a:ext cx="4013982" cy="2459048"/>
            <a:chOff x="473612" y="3995225"/>
            <a:chExt cx="4013982" cy="2459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915668-BBC5-714A-A608-011775446F12}"/>
                </a:ext>
              </a:extLst>
            </p:cNvPr>
            <p:cNvCxnSpPr/>
            <p:nvPr/>
          </p:nvCxnSpPr>
          <p:spPr>
            <a:xfrm flipV="1">
              <a:off x="1674056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E3F892-F584-4240-925F-DFD9FB61F985}"/>
                </a:ext>
              </a:extLst>
            </p:cNvPr>
            <p:cNvCxnSpPr/>
            <p:nvPr/>
          </p:nvCxnSpPr>
          <p:spPr>
            <a:xfrm>
              <a:off x="1674055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AE05BC-4DD1-294F-A9EC-7668BC780A8B}"/>
                </a:ext>
              </a:extLst>
            </p:cNvPr>
            <p:cNvSpPr/>
            <p:nvPr/>
          </p:nvSpPr>
          <p:spPr>
            <a:xfrm>
              <a:off x="1716258" y="5134702"/>
              <a:ext cx="2771336" cy="239265"/>
            </a:xfrm>
            <a:custGeom>
              <a:avLst/>
              <a:gdLst>
                <a:gd name="connsiteX0" fmla="*/ 0 w 2771336"/>
                <a:gd name="connsiteY0" fmla="*/ 140677 h 239265"/>
                <a:gd name="connsiteX1" fmla="*/ 365760 w 2771336"/>
                <a:gd name="connsiteY1" fmla="*/ 0 h 239265"/>
                <a:gd name="connsiteX2" fmla="*/ 703385 w 2771336"/>
                <a:gd name="connsiteY2" fmla="*/ 140677 h 239265"/>
                <a:gd name="connsiteX3" fmla="*/ 1252025 w 2771336"/>
                <a:gd name="connsiteY3" fmla="*/ 98474 h 239265"/>
                <a:gd name="connsiteX4" fmla="*/ 1631853 w 2771336"/>
                <a:gd name="connsiteY4" fmla="*/ 56271 h 239265"/>
                <a:gd name="connsiteX5" fmla="*/ 1941342 w 2771336"/>
                <a:gd name="connsiteY5" fmla="*/ 239151 h 239265"/>
                <a:gd name="connsiteX6" fmla="*/ 2419644 w 2771336"/>
                <a:gd name="connsiteY6" fmla="*/ 84406 h 239265"/>
                <a:gd name="connsiteX7" fmla="*/ 2771336 w 2771336"/>
                <a:gd name="connsiteY7" fmla="*/ 126609 h 23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336" h="239265">
                  <a:moveTo>
                    <a:pt x="0" y="140677"/>
                  </a:moveTo>
                  <a:cubicBezTo>
                    <a:pt x="124264" y="70338"/>
                    <a:pt x="248529" y="0"/>
                    <a:pt x="365760" y="0"/>
                  </a:cubicBezTo>
                  <a:cubicBezTo>
                    <a:pt x="482991" y="0"/>
                    <a:pt x="555674" y="124265"/>
                    <a:pt x="703385" y="140677"/>
                  </a:cubicBezTo>
                  <a:cubicBezTo>
                    <a:pt x="851096" y="157089"/>
                    <a:pt x="1097280" y="112542"/>
                    <a:pt x="1252025" y="98474"/>
                  </a:cubicBezTo>
                  <a:cubicBezTo>
                    <a:pt x="1406770" y="84406"/>
                    <a:pt x="1516967" y="32825"/>
                    <a:pt x="1631853" y="56271"/>
                  </a:cubicBezTo>
                  <a:cubicBezTo>
                    <a:pt x="1746739" y="79717"/>
                    <a:pt x="1810044" y="234462"/>
                    <a:pt x="1941342" y="239151"/>
                  </a:cubicBezTo>
                  <a:cubicBezTo>
                    <a:pt x="2072640" y="243840"/>
                    <a:pt x="2281312" y="103163"/>
                    <a:pt x="2419644" y="84406"/>
                  </a:cubicBezTo>
                  <a:cubicBezTo>
                    <a:pt x="2557976" y="65649"/>
                    <a:pt x="2664656" y="96129"/>
                    <a:pt x="2771336" y="12660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4DDF7F-190D-7D41-95C6-FD6BC00948CC}"/>
                </a:ext>
              </a:extLst>
            </p:cNvPr>
            <p:cNvSpPr txBox="1"/>
            <p:nvPr/>
          </p:nvSpPr>
          <p:spPr>
            <a:xfrm>
              <a:off x="2461846" y="5992608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227B60-BFBB-6140-86D2-2CBE873E3F48}"/>
                </a:ext>
              </a:extLst>
            </p:cNvPr>
            <p:cNvSpPr txBox="1"/>
            <p:nvPr/>
          </p:nvSpPr>
          <p:spPr>
            <a:xfrm>
              <a:off x="473612" y="4688395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462C35-58DB-314A-9879-967EC33A6F0B}"/>
              </a:ext>
            </a:extLst>
          </p:cNvPr>
          <p:cNvGrpSpPr/>
          <p:nvPr/>
        </p:nvGrpSpPr>
        <p:grpSpPr>
          <a:xfrm>
            <a:off x="5721155" y="4144221"/>
            <a:ext cx="3800618" cy="2459047"/>
            <a:chOff x="5793548" y="3995225"/>
            <a:chExt cx="3800618" cy="245904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975FDA-E714-434D-B98F-A6A27D68FB5E}"/>
                </a:ext>
              </a:extLst>
            </p:cNvPr>
            <p:cNvCxnSpPr/>
            <p:nvPr/>
          </p:nvCxnSpPr>
          <p:spPr>
            <a:xfrm flipV="1">
              <a:off x="6717324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99A7A7-0F3D-1A46-B388-2B06A48465E9}"/>
                </a:ext>
              </a:extLst>
            </p:cNvPr>
            <p:cNvCxnSpPr/>
            <p:nvPr/>
          </p:nvCxnSpPr>
          <p:spPr>
            <a:xfrm>
              <a:off x="6717323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73840AD-62C3-8944-8D39-B72F1CDC5D9D}"/>
                </a:ext>
              </a:extLst>
            </p:cNvPr>
            <p:cNvSpPr/>
            <p:nvPr/>
          </p:nvSpPr>
          <p:spPr>
            <a:xfrm>
              <a:off x="6780628" y="4283681"/>
              <a:ext cx="2813538" cy="1481789"/>
            </a:xfrm>
            <a:custGeom>
              <a:avLst/>
              <a:gdLst>
                <a:gd name="connsiteX0" fmla="*/ 0 w 2813538"/>
                <a:gd name="connsiteY0" fmla="*/ 1230854 h 1481789"/>
                <a:gd name="connsiteX1" fmla="*/ 407963 w 2813538"/>
                <a:gd name="connsiteY1" fmla="*/ 1104245 h 1481789"/>
                <a:gd name="connsiteX2" fmla="*/ 914400 w 2813538"/>
                <a:gd name="connsiteY2" fmla="*/ 1216787 h 1481789"/>
                <a:gd name="connsiteX3" fmla="*/ 1645920 w 2813538"/>
                <a:gd name="connsiteY3" fmla="*/ 21033 h 1481789"/>
                <a:gd name="connsiteX4" fmla="*/ 1997612 w 2813538"/>
                <a:gd name="connsiteY4" fmla="*/ 527470 h 1481789"/>
                <a:gd name="connsiteX5" fmla="*/ 2405575 w 2813538"/>
                <a:gd name="connsiteY5" fmla="*/ 1455937 h 1481789"/>
                <a:gd name="connsiteX6" fmla="*/ 2813538 w 2813538"/>
                <a:gd name="connsiteY6" fmla="*/ 1132381 h 148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538" h="1481789">
                  <a:moveTo>
                    <a:pt x="0" y="1230854"/>
                  </a:moveTo>
                  <a:cubicBezTo>
                    <a:pt x="127781" y="1168721"/>
                    <a:pt x="255563" y="1106589"/>
                    <a:pt x="407963" y="1104245"/>
                  </a:cubicBezTo>
                  <a:cubicBezTo>
                    <a:pt x="560363" y="1101900"/>
                    <a:pt x="708074" y="1397322"/>
                    <a:pt x="914400" y="1216787"/>
                  </a:cubicBezTo>
                  <a:cubicBezTo>
                    <a:pt x="1120726" y="1036252"/>
                    <a:pt x="1465385" y="135919"/>
                    <a:pt x="1645920" y="21033"/>
                  </a:cubicBezTo>
                  <a:cubicBezTo>
                    <a:pt x="1826455" y="-93853"/>
                    <a:pt x="1871003" y="288319"/>
                    <a:pt x="1997612" y="527470"/>
                  </a:cubicBezTo>
                  <a:cubicBezTo>
                    <a:pt x="2124221" y="766621"/>
                    <a:pt x="2269587" y="1355119"/>
                    <a:pt x="2405575" y="1455937"/>
                  </a:cubicBezTo>
                  <a:cubicBezTo>
                    <a:pt x="2541563" y="1556756"/>
                    <a:pt x="2677550" y="1344568"/>
                    <a:pt x="2813538" y="1132381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6D184-6046-764B-AC4C-5101DBAF4B4F}"/>
                </a:ext>
              </a:extLst>
            </p:cNvPr>
            <p:cNvSpPr txBox="1"/>
            <p:nvPr/>
          </p:nvSpPr>
          <p:spPr>
            <a:xfrm>
              <a:off x="7622344" y="5992607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CAB70-2ADB-4049-95F4-2CD76ACA7313}"/>
                </a:ext>
              </a:extLst>
            </p:cNvPr>
            <p:cNvSpPr txBox="1"/>
            <p:nvPr/>
          </p:nvSpPr>
          <p:spPr>
            <a:xfrm>
              <a:off x="5793548" y="4688395"/>
              <a:ext cx="900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FFB08A2-F2A6-014D-83A6-6F2C70A6215D}"/>
              </a:ext>
            </a:extLst>
          </p:cNvPr>
          <p:cNvSpPr txBox="1"/>
          <p:nvPr/>
        </p:nvSpPr>
        <p:spPr>
          <a:xfrm>
            <a:off x="4551487" y="3682556"/>
            <a:ext cx="281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Same average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41CF2-7DB5-B94B-B56B-A03636564E7C}"/>
              </a:ext>
            </a:extLst>
          </p:cNvPr>
          <p:cNvCxnSpPr>
            <a:cxnSpLocks/>
          </p:cNvCxnSpPr>
          <p:nvPr/>
        </p:nvCxnSpPr>
        <p:spPr>
          <a:xfrm flipH="1">
            <a:off x="4122422" y="4167620"/>
            <a:ext cx="565920" cy="669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022A74-4702-1440-A83F-6B9F65D659DF}"/>
              </a:ext>
            </a:extLst>
          </p:cNvPr>
          <p:cNvCxnSpPr>
            <a:cxnSpLocks/>
          </p:cNvCxnSpPr>
          <p:nvPr/>
        </p:nvCxnSpPr>
        <p:spPr>
          <a:xfrm>
            <a:off x="7086886" y="4211191"/>
            <a:ext cx="463065" cy="5678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A8F55E-97E0-F445-97C5-D3E589B4738F}"/>
              </a:ext>
            </a:extLst>
          </p:cNvPr>
          <p:cNvGrpSpPr/>
          <p:nvPr/>
        </p:nvGrpSpPr>
        <p:grpSpPr>
          <a:xfrm>
            <a:off x="2568820" y="4700059"/>
            <a:ext cx="2776614" cy="485566"/>
            <a:chOff x="2539807" y="6372434"/>
            <a:chExt cx="2776614" cy="48556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32E470-E990-7941-B547-1811E22E6ECA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A48FE3-F06C-9B4C-BB9B-9949E0727E9D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4A8896-BB4B-B042-9006-336606DFCC81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CB5A0-B1ED-A24D-A92B-3C8061043B5A}"/>
              </a:ext>
            </a:extLst>
          </p:cNvPr>
          <p:cNvGrpSpPr/>
          <p:nvPr/>
        </p:nvGrpSpPr>
        <p:grpSpPr>
          <a:xfrm>
            <a:off x="6729926" y="4638743"/>
            <a:ext cx="2776614" cy="485566"/>
            <a:chOff x="2539807" y="6372434"/>
            <a:chExt cx="2776614" cy="4855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94517A-A689-3641-A2AB-7430DA14414A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63F396-6A6C-5740-96A6-8152866E08BB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60F25C-F3FE-1848-BCE4-47E40E106832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004EDA-BFEA-794F-8A5E-C33589E336C6}"/>
              </a:ext>
            </a:extLst>
          </p:cNvPr>
          <p:cNvSpPr txBox="1"/>
          <p:nvPr/>
        </p:nvSpPr>
        <p:spPr>
          <a:xfrm>
            <a:off x="2819698" y="4930893"/>
            <a:ext cx="246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9A22C-8D76-8E43-B71A-2CE7F2E51F63}"/>
              </a:ext>
            </a:extLst>
          </p:cNvPr>
          <p:cNvSpPr txBox="1"/>
          <p:nvPr/>
        </p:nvSpPr>
        <p:spPr>
          <a:xfrm>
            <a:off x="7025048" y="4877870"/>
            <a:ext cx="246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</p:spTree>
    <p:extLst>
      <p:ext uri="{BB962C8B-B14F-4D97-AF65-F5344CB8AC3E}">
        <p14:creationId xmlns:p14="http://schemas.microsoft.com/office/powerpoint/2010/main" val="27214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7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C9B2-AF6C-0B42-8FFE-284273EB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transmission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FDD8-90B9-D141-85E2-D8CBBB66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Peak rate:</a:t>
            </a:r>
            <a:r>
              <a:rPr lang="en-US" dirty="0"/>
              <a:t> largest instantaneous rate that is transmitted</a:t>
            </a:r>
          </a:p>
          <a:p>
            <a:pPr lvl="1"/>
            <a:r>
              <a:rPr lang="en-US" dirty="0"/>
              <a:t>Measurement duration is typically very small</a:t>
            </a:r>
          </a:p>
          <a:p>
            <a:r>
              <a:rPr lang="en-US" dirty="0">
                <a:solidFill>
                  <a:srgbClr val="C00000"/>
                </a:solidFill>
              </a:rPr>
              <a:t>Burst size:</a:t>
            </a:r>
            <a:r>
              <a:rPr lang="en-US" dirty="0"/>
              <a:t> maximum amount of data sent consecutively without any intervening idle periods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F75E9D-93E9-4C46-BCA6-23F04126299C}"/>
              </a:ext>
            </a:extLst>
          </p:cNvPr>
          <p:cNvGrpSpPr/>
          <p:nvPr/>
        </p:nvGrpSpPr>
        <p:grpSpPr>
          <a:xfrm>
            <a:off x="2023395" y="4192172"/>
            <a:ext cx="4489947" cy="2764896"/>
            <a:chOff x="5793548" y="3995225"/>
            <a:chExt cx="3800618" cy="245904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9F2D03-99BB-024E-BECF-8F854A155746}"/>
                </a:ext>
              </a:extLst>
            </p:cNvPr>
            <p:cNvCxnSpPr/>
            <p:nvPr/>
          </p:nvCxnSpPr>
          <p:spPr>
            <a:xfrm flipV="1">
              <a:off x="6717324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170E26-20E0-AE40-B92E-8B27C7BEC49D}"/>
                </a:ext>
              </a:extLst>
            </p:cNvPr>
            <p:cNvCxnSpPr/>
            <p:nvPr/>
          </p:nvCxnSpPr>
          <p:spPr>
            <a:xfrm>
              <a:off x="6717323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AD90102-9418-2B41-84ED-8E528A7EAF3F}"/>
                </a:ext>
              </a:extLst>
            </p:cNvPr>
            <p:cNvSpPr/>
            <p:nvPr/>
          </p:nvSpPr>
          <p:spPr>
            <a:xfrm>
              <a:off x="6780628" y="4283681"/>
              <a:ext cx="2813538" cy="1481789"/>
            </a:xfrm>
            <a:custGeom>
              <a:avLst/>
              <a:gdLst>
                <a:gd name="connsiteX0" fmla="*/ 0 w 2813538"/>
                <a:gd name="connsiteY0" fmla="*/ 1230854 h 1481789"/>
                <a:gd name="connsiteX1" fmla="*/ 407963 w 2813538"/>
                <a:gd name="connsiteY1" fmla="*/ 1104245 h 1481789"/>
                <a:gd name="connsiteX2" fmla="*/ 914400 w 2813538"/>
                <a:gd name="connsiteY2" fmla="*/ 1216787 h 1481789"/>
                <a:gd name="connsiteX3" fmla="*/ 1645920 w 2813538"/>
                <a:gd name="connsiteY3" fmla="*/ 21033 h 1481789"/>
                <a:gd name="connsiteX4" fmla="*/ 1997612 w 2813538"/>
                <a:gd name="connsiteY4" fmla="*/ 527470 h 1481789"/>
                <a:gd name="connsiteX5" fmla="*/ 2405575 w 2813538"/>
                <a:gd name="connsiteY5" fmla="*/ 1455937 h 1481789"/>
                <a:gd name="connsiteX6" fmla="*/ 2813538 w 2813538"/>
                <a:gd name="connsiteY6" fmla="*/ 1132381 h 148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538" h="1481789">
                  <a:moveTo>
                    <a:pt x="0" y="1230854"/>
                  </a:moveTo>
                  <a:cubicBezTo>
                    <a:pt x="127781" y="1168721"/>
                    <a:pt x="255563" y="1106589"/>
                    <a:pt x="407963" y="1104245"/>
                  </a:cubicBezTo>
                  <a:cubicBezTo>
                    <a:pt x="560363" y="1101900"/>
                    <a:pt x="708074" y="1397322"/>
                    <a:pt x="914400" y="1216787"/>
                  </a:cubicBezTo>
                  <a:cubicBezTo>
                    <a:pt x="1120726" y="1036252"/>
                    <a:pt x="1465385" y="135919"/>
                    <a:pt x="1645920" y="21033"/>
                  </a:cubicBezTo>
                  <a:cubicBezTo>
                    <a:pt x="1826455" y="-93853"/>
                    <a:pt x="1871003" y="288319"/>
                    <a:pt x="1997612" y="527470"/>
                  </a:cubicBezTo>
                  <a:cubicBezTo>
                    <a:pt x="2124221" y="766621"/>
                    <a:pt x="2269587" y="1355119"/>
                    <a:pt x="2405575" y="1455937"/>
                  </a:cubicBezTo>
                  <a:cubicBezTo>
                    <a:pt x="2541563" y="1556756"/>
                    <a:pt x="2677550" y="1344568"/>
                    <a:pt x="2813538" y="1132381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498EFB-64F0-7844-B301-22A6B0FF5892}"/>
                </a:ext>
              </a:extLst>
            </p:cNvPr>
            <p:cNvSpPr txBox="1"/>
            <p:nvPr/>
          </p:nvSpPr>
          <p:spPr>
            <a:xfrm>
              <a:off x="7622344" y="5992607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DD4B4C-724E-634B-A766-EEB70AEF3720}"/>
                </a:ext>
              </a:extLst>
            </p:cNvPr>
            <p:cNvSpPr txBox="1"/>
            <p:nvPr/>
          </p:nvSpPr>
          <p:spPr>
            <a:xfrm>
              <a:off x="5793548" y="4688395"/>
              <a:ext cx="900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52DB7F-4BF5-A348-A493-F3182114A07A}"/>
              </a:ext>
            </a:extLst>
          </p:cNvPr>
          <p:cNvSpPr txBox="1"/>
          <p:nvPr/>
        </p:nvSpPr>
        <p:spPr>
          <a:xfrm>
            <a:off x="1607602" y="4332936"/>
            <a:ext cx="187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peak rate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7F8953-DA9E-1649-B225-974CA64DE1B7}"/>
              </a:ext>
            </a:extLst>
          </p:cNvPr>
          <p:cNvGrpSpPr/>
          <p:nvPr/>
        </p:nvGrpSpPr>
        <p:grpSpPr>
          <a:xfrm>
            <a:off x="5079507" y="4262611"/>
            <a:ext cx="300218" cy="89526"/>
            <a:chOff x="2539807" y="6372434"/>
            <a:chExt cx="2776614" cy="48556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520CA8-B28B-9040-9085-6705C053043D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639F2C-2780-9A49-BD5C-F7AA4A74B1D8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C50FF5-2274-6245-BA44-295A651B4E87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4F352D-8701-9E49-8BF2-68015262321E}"/>
              </a:ext>
            </a:extLst>
          </p:cNvPr>
          <p:cNvSpPr txBox="1"/>
          <p:nvPr/>
        </p:nvSpPr>
        <p:spPr>
          <a:xfrm>
            <a:off x="4101262" y="3928233"/>
            <a:ext cx="2877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89E74-6583-D044-877E-2FE52AA70380}"/>
              </a:ext>
            </a:extLst>
          </p:cNvPr>
          <p:cNvCxnSpPr>
            <a:cxnSpLocks/>
          </p:cNvCxnSpPr>
          <p:nvPr/>
        </p:nvCxnSpPr>
        <p:spPr>
          <a:xfrm flipH="1">
            <a:off x="3087023" y="4517971"/>
            <a:ext cx="2453034" cy="0"/>
          </a:xfrm>
          <a:prstGeom prst="line">
            <a:avLst/>
          </a:prstGeom>
          <a:ln w="508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00BA-D8E2-724A-8211-78E8987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17C1-6AD8-4A45-9D8A-DD686561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rate enforcement policies: </a:t>
            </a:r>
          </a:p>
          <a:p>
            <a:pPr lvl="1"/>
            <a:r>
              <a:rPr lang="en-US" dirty="0"/>
              <a:t>shaping and policing</a:t>
            </a:r>
          </a:p>
          <a:p>
            <a:endParaRPr lang="en-US" dirty="0"/>
          </a:p>
          <a:p>
            <a:r>
              <a:rPr lang="en-US" dirty="0"/>
              <a:t>Two specific mechanisms to implement those: </a:t>
            </a:r>
          </a:p>
          <a:p>
            <a:pPr lvl="1"/>
            <a:r>
              <a:rPr lang="en-US" dirty="0"/>
              <a:t>leaky buckets and token buckets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D372-B0F0-3E42-A7CE-75257244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FA62-39FB-524A-9FF4-5D1749F71E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Enforces rate by </a:t>
            </a:r>
            <a:r>
              <a:rPr lang="en-US" dirty="0">
                <a:solidFill>
                  <a:srgbClr val="C00000"/>
                </a:solidFill>
              </a:rPr>
              <a:t>queueing</a:t>
            </a:r>
            <a:r>
              <a:rPr lang="en-US" dirty="0"/>
              <a:t> excess packets in a buffer</a:t>
            </a:r>
          </a:p>
          <a:p>
            <a:pPr lvl="1"/>
            <a:r>
              <a:rPr lang="en-US" dirty="0"/>
              <a:t>Drop only if buffer is full</a:t>
            </a:r>
          </a:p>
          <a:p>
            <a:endParaRPr lang="en-US" dirty="0"/>
          </a:p>
          <a:p>
            <a:r>
              <a:rPr lang="en-US" dirty="0"/>
              <a:t>Requires memory to buffer packets</a:t>
            </a:r>
          </a:p>
          <a:p>
            <a:endParaRPr lang="en-US" dirty="0"/>
          </a:p>
          <a:p>
            <a:r>
              <a:rPr lang="en-US" dirty="0"/>
              <a:t>Can inflate round-trip time (queueing in shaping buffer)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1E35-D2DF-FA41-9C31-057048EBD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Enforces rate by </a:t>
            </a:r>
            <a:r>
              <a:rPr lang="en-US" dirty="0">
                <a:solidFill>
                  <a:srgbClr val="C00000"/>
                </a:solidFill>
              </a:rPr>
              <a:t>dropping</a:t>
            </a:r>
            <a:r>
              <a:rPr lang="en-US" dirty="0"/>
              <a:t> excess packets immediately</a:t>
            </a:r>
          </a:p>
          <a:p>
            <a:pPr lvl="1"/>
            <a:r>
              <a:rPr lang="en-US" dirty="0"/>
              <a:t>Can result in high loss rates</a:t>
            </a:r>
          </a:p>
          <a:p>
            <a:endParaRPr lang="en-US" dirty="0"/>
          </a:p>
          <a:p>
            <a:r>
              <a:rPr lang="en-US" dirty="0"/>
              <a:t>Does not require a memory buffer</a:t>
            </a:r>
          </a:p>
          <a:p>
            <a:endParaRPr lang="en-US" dirty="0"/>
          </a:p>
          <a:p>
            <a:r>
              <a:rPr lang="en-US" dirty="0"/>
              <a:t>No additional inflation in round-trip times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99A355-EED9-784E-9C82-2FDF6E4D4802}"/>
              </a:ext>
            </a:extLst>
          </p:cNvPr>
          <p:cNvSpPr txBox="1">
            <a:spLocks/>
          </p:cNvSpPr>
          <p:nvPr/>
        </p:nvSpPr>
        <p:spPr>
          <a:xfrm>
            <a:off x="460248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vs.       </a:t>
            </a:r>
            <a:r>
              <a:rPr lang="en-US" dirty="0">
                <a:solidFill>
                  <a:srgbClr val="C00000"/>
                </a:solidFill>
              </a:rPr>
              <a:t>Policing</a:t>
            </a:r>
          </a:p>
        </p:txBody>
      </p:sp>
    </p:spTree>
    <p:extLst>
      <p:ext uri="{BB962C8B-B14F-4D97-AF65-F5344CB8AC3E}">
        <p14:creationId xmlns:p14="http://schemas.microsoft.com/office/powerpoint/2010/main" val="9246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3567-CFAD-7F41-995B-FAB235A1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bucket shaper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B2A1-63BB-A840-9362-AD578BF18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forwarding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  <p:pic>
        <p:nvPicPr>
          <p:cNvPr id="326" name="Picture 325" descr="Shape&#10;&#10;Description automatically generated with low confidence">
            <a:extLst>
              <a:ext uri="{FF2B5EF4-FFF2-40B4-BE49-F238E27FC236}">
                <a16:creationId xmlns:a16="http://schemas.microsoft.com/office/drawing/2014/main" id="{0B3106B3-ACE1-A246-8F2B-3C3C4F7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8" y="243060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2">
            <a:extLst>
              <a:ext uri="{FF2B5EF4-FFF2-40B4-BE49-F238E27FC236}">
                <a16:creationId xmlns:a16="http://schemas.microsoft.com/office/drawing/2014/main" id="{1CF28F50-5094-4530-AD6C-B9D91757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876802"/>
            <a:ext cx="0" cy="163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90362C32-143D-47F6-AA17-60205421B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985963"/>
            <a:ext cx="0" cy="175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E2641DE-D26F-43CC-9F92-1E5170E5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Intuition: release packets at steady rate</a:t>
            </a:r>
          </a:p>
        </p:txBody>
      </p:sp>
      <p:sp>
        <p:nvSpPr>
          <p:cNvPr id="90117" name="Freeform 5">
            <a:extLst>
              <a:ext uri="{FF2B5EF4-FFF2-40B4-BE49-F238E27FC236}">
                <a16:creationId xmlns:a16="http://schemas.microsoft.com/office/drawing/2014/main" id="{6E0B2850-BAC1-403E-9614-5E5BFBA6328E}"/>
              </a:ext>
            </a:extLst>
          </p:cNvPr>
          <p:cNvSpPr>
            <a:spLocks/>
          </p:cNvSpPr>
          <p:nvPr/>
        </p:nvSpPr>
        <p:spPr bwMode="auto">
          <a:xfrm>
            <a:off x="3960815" y="4919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Freeform 6">
            <a:extLst>
              <a:ext uri="{FF2B5EF4-FFF2-40B4-BE49-F238E27FC236}">
                <a16:creationId xmlns:a16="http://schemas.microsoft.com/office/drawing/2014/main" id="{D35028F0-30AB-451B-9A86-2371BEB2B974}"/>
              </a:ext>
            </a:extLst>
          </p:cNvPr>
          <p:cNvSpPr>
            <a:spLocks/>
          </p:cNvSpPr>
          <p:nvPr/>
        </p:nvSpPr>
        <p:spPr bwMode="auto">
          <a:xfrm>
            <a:off x="3960815" y="533717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Freeform 7">
            <a:extLst>
              <a:ext uri="{FF2B5EF4-FFF2-40B4-BE49-F238E27FC236}">
                <a16:creationId xmlns:a16="http://schemas.microsoft.com/office/drawing/2014/main" id="{05475D54-B255-46AE-BA8B-C33ACA1E4440}"/>
              </a:ext>
            </a:extLst>
          </p:cNvPr>
          <p:cNvSpPr>
            <a:spLocks/>
          </p:cNvSpPr>
          <p:nvPr/>
        </p:nvSpPr>
        <p:spPr bwMode="auto">
          <a:xfrm>
            <a:off x="3960815" y="57658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Freeform 8">
            <a:extLst>
              <a:ext uri="{FF2B5EF4-FFF2-40B4-BE49-F238E27FC236}">
                <a16:creationId xmlns:a16="http://schemas.microsoft.com/office/drawing/2014/main" id="{FDBA6408-96D5-441D-9DE9-4F32EA7A7202}"/>
              </a:ext>
            </a:extLst>
          </p:cNvPr>
          <p:cNvSpPr>
            <a:spLocks/>
          </p:cNvSpPr>
          <p:nvPr/>
        </p:nvSpPr>
        <p:spPr bwMode="auto">
          <a:xfrm>
            <a:off x="3995740" y="30734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Freeform 9">
            <a:extLst>
              <a:ext uri="{FF2B5EF4-FFF2-40B4-BE49-F238E27FC236}">
                <a16:creationId xmlns:a16="http://schemas.microsoft.com/office/drawing/2014/main" id="{577A39CF-9D46-4A2E-AC72-54976DE43195}"/>
              </a:ext>
            </a:extLst>
          </p:cNvPr>
          <p:cNvSpPr>
            <a:spLocks/>
          </p:cNvSpPr>
          <p:nvPr/>
        </p:nvSpPr>
        <p:spPr bwMode="auto">
          <a:xfrm>
            <a:off x="4008440" y="33115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Freeform 10">
            <a:extLst>
              <a:ext uri="{FF2B5EF4-FFF2-40B4-BE49-F238E27FC236}">
                <a16:creationId xmlns:a16="http://schemas.microsoft.com/office/drawing/2014/main" id="{CA12F656-5498-4EAC-8455-DE43A96707AB}"/>
              </a:ext>
            </a:extLst>
          </p:cNvPr>
          <p:cNvSpPr>
            <a:spLocks/>
          </p:cNvSpPr>
          <p:nvPr/>
        </p:nvSpPr>
        <p:spPr bwMode="auto">
          <a:xfrm>
            <a:off x="4008440" y="27083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Freeform 11">
            <a:extLst>
              <a:ext uri="{FF2B5EF4-FFF2-40B4-BE49-F238E27FC236}">
                <a16:creationId xmlns:a16="http://schemas.microsoft.com/office/drawing/2014/main" id="{9706BE01-DBF5-4CC4-AA53-1EE1BBD1858F}"/>
              </a:ext>
            </a:extLst>
          </p:cNvPr>
          <p:cNvSpPr>
            <a:spLocks/>
          </p:cNvSpPr>
          <p:nvPr/>
        </p:nvSpPr>
        <p:spPr bwMode="auto">
          <a:xfrm>
            <a:off x="4008440" y="1871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6D373586-783A-4721-BC6F-5825369E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2" y="3632398"/>
            <a:ext cx="1697581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Bucket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leaking water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at a steady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rate</a:t>
            </a: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B1F33511-74BA-4BC1-9351-C83DE2B1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287" y="3800678"/>
            <a:ext cx="2412792" cy="120650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7A8C4C6F-EA36-46FE-AED7-552E701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08756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3F9318EA-905D-4580-8B39-9E46325C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77653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6C9048A5-DB1A-4238-8902-62B69ECD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051177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E2D479E8-75F7-4983-A10A-F3ED026E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32581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94CF07DB-CC01-4FF6-B210-2B7E1E74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207208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F8608CAF-A455-44AA-AB1E-F34C6BC2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669170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E0289E9E-56EE-4542-94A7-B7F44339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6110013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7401B04A-DD90-40CB-80E2-CB6EA65B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457248"/>
            <a:ext cx="36035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Packets leaving at steady rate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AE793A57-7EFA-43EB-8C96-1D28D2F66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964" y="1535052"/>
            <a:ext cx="251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Packets from source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DCF1B24-4161-494F-8FA9-739247F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71" y="3940107"/>
            <a:ext cx="1013098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Shaper</a:t>
            </a:r>
          </a:p>
        </p:txBody>
      </p:sp>
      <p:pic>
        <p:nvPicPr>
          <p:cNvPr id="3" name="Picture 2" descr="A picture containing cup, indoor, blender, filled&#10;&#10;Description automatically generated">
            <a:extLst>
              <a:ext uri="{FF2B5EF4-FFF2-40B4-BE49-F238E27FC236}">
                <a16:creationId xmlns:a16="http://schemas.microsoft.com/office/drawing/2014/main" id="{57031C41-49C1-5041-80A6-3FBCF47D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44" y="3593272"/>
            <a:ext cx="1735441" cy="1735441"/>
          </a:xfrm>
          <a:prstGeom prst="rect">
            <a:avLst/>
          </a:prstGeom>
        </p:spPr>
      </p:pic>
      <p:sp>
        <p:nvSpPr>
          <p:cNvPr id="27" name="Freeform 7">
            <a:extLst>
              <a:ext uri="{FF2B5EF4-FFF2-40B4-BE49-F238E27FC236}">
                <a16:creationId xmlns:a16="http://schemas.microsoft.com/office/drawing/2014/main" id="{A6CCDD70-0540-5C4A-B6CE-852258442CE1}"/>
              </a:ext>
            </a:extLst>
          </p:cNvPr>
          <p:cNvSpPr>
            <a:spLocks/>
          </p:cNvSpPr>
          <p:nvPr/>
        </p:nvSpPr>
        <p:spPr bwMode="auto">
          <a:xfrm>
            <a:off x="3959423" y="61944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BACF4-51AE-1D45-BCB9-60D6F6541983}"/>
              </a:ext>
            </a:extLst>
          </p:cNvPr>
          <p:cNvCxnSpPr>
            <a:cxnSpLocks/>
          </p:cNvCxnSpPr>
          <p:nvPr/>
        </p:nvCxnSpPr>
        <p:spPr>
          <a:xfrm>
            <a:off x="2538537" y="4368008"/>
            <a:ext cx="786682" cy="3076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6E2241-4706-854A-B4F0-A1D1E48F6897}"/>
              </a:ext>
            </a:extLst>
          </p:cNvPr>
          <p:cNvGrpSpPr/>
          <p:nvPr/>
        </p:nvGrpSpPr>
        <p:grpSpPr>
          <a:xfrm>
            <a:off x="6649082" y="4026575"/>
            <a:ext cx="1694190" cy="379750"/>
            <a:chOff x="7779380" y="719528"/>
            <a:chExt cx="1694190" cy="37975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6CBC71-F09B-B640-B17E-5097BFB92121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CA6A49-BA33-B746-AA78-6EECCF502D9B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F95F9F-D339-B445-A77E-21C646C08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B38CC6-A0EF-9443-B9BC-5780BC5BB8FA}"/>
              </a:ext>
            </a:extLst>
          </p:cNvPr>
          <p:cNvSpPr/>
          <p:nvPr/>
        </p:nvSpPr>
        <p:spPr>
          <a:xfrm>
            <a:off x="8070871" y="4055563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F06464-9CB2-7649-870D-42B46C3CE8B7}"/>
              </a:ext>
            </a:extLst>
          </p:cNvPr>
          <p:cNvSpPr/>
          <p:nvPr/>
        </p:nvSpPr>
        <p:spPr>
          <a:xfrm>
            <a:off x="7792006" y="405784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FD381A9-7A53-8D48-AA4B-DAA506AF05FE}"/>
              </a:ext>
            </a:extLst>
          </p:cNvPr>
          <p:cNvSpPr/>
          <p:nvPr/>
        </p:nvSpPr>
        <p:spPr>
          <a:xfrm>
            <a:off x="7513141" y="405939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E3F3E60-1B32-7F40-84E3-133B77234BB6}"/>
              </a:ext>
            </a:extLst>
          </p:cNvPr>
          <p:cNvSpPr/>
          <p:nvPr/>
        </p:nvSpPr>
        <p:spPr>
          <a:xfrm>
            <a:off x="7234276" y="40616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A06D9B-5A09-C047-9BD6-5E343A8B74D2}"/>
              </a:ext>
            </a:extLst>
          </p:cNvPr>
          <p:cNvSpPr/>
          <p:nvPr/>
        </p:nvSpPr>
        <p:spPr>
          <a:xfrm>
            <a:off x="6961875" y="405586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704D8B2-F603-114B-8994-3DD4DBDC907B}"/>
              </a:ext>
            </a:extLst>
          </p:cNvPr>
          <p:cNvSpPr/>
          <p:nvPr/>
        </p:nvSpPr>
        <p:spPr>
          <a:xfrm>
            <a:off x="6683010" y="405814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0" descr="alarm_clock_ringing">
            <a:extLst>
              <a:ext uri="{FF2B5EF4-FFF2-40B4-BE49-F238E27FC236}">
                <a16:creationId xmlns:a16="http://schemas.microsoft.com/office/drawing/2014/main" id="{6CD99E57-D4F6-6D47-A534-74CF39F2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45" y="4359446"/>
            <a:ext cx="505622" cy="5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3A2AFB-1592-B84A-9E26-1FAF6BDBE47B}"/>
              </a:ext>
            </a:extLst>
          </p:cNvPr>
          <p:cNvSpPr txBox="1"/>
          <p:nvPr/>
        </p:nvSpPr>
        <p:spPr>
          <a:xfrm>
            <a:off x="6541196" y="4468600"/>
            <a:ext cx="173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759AC2-C4EC-D142-AC5F-A3340BEE3EAD}"/>
              </a:ext>
            </a:extLst>
          </p:cNvPr>
          <p:cNvSpPr txBox="1"/>
          <p:nvPr/>
        </p:nvSpPr>
        <p:spPr>
          <a:xfrm>
            <a:off x="8342957" y="5004598"/>
            <a:ext cx="167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Timed release mechanism for packets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AE48CF-ED7A-7347-9735-217B07482AB5}"/>
              </a:ext>
            </a:extLst>
          </p:cNvPr>
          <p:cNvCxnSpPr>
            <a:cxnSpLocks/>
          </p:cNvCxnSpPr>
          <p:nvPr/>
        </p:nvCxnSpPr>
        <p:spPr>
          <a:xfrm>
            <a:off x="2207913" y="5004598"/>
            <a:ext cx="955030" cy="8715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9C5C946-6268-8F4C-A592-C6DBC980DC4F}"/>
              </a:ext>
            </a:extLst>
          </p:cNvPr>
          <p:cNvSpPr/>
          <p:nvPr/>
        </p:nvSpPr>
        <p:spPr>
          <a:xfrm>
            <a:off x="3334513" y="5312691"/>
            <a:ext cx="422534" cy="1285667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 animBg="1"/>
      <p:bldP spid="90118" grpId="0" animBg="1"/>
      <p:bldP spid="90119" grpId="0" animBg="1"/>
      <p:bldP spid="90120" grpId="0" animBg="1"/>
      <p:bldP spid="90121" grpId="0" animBg="1"/>
      <p:bldP spid="90122" grpId="0" animBg="1"/>
      <p:bldP spid="90123" grpId="0" animBg="1"/>
      <p:bldP spid="90125" grpId="0" animBg="1"/>
      <p:bldP spid="90126" grpId="0" animBg="1"/>
      <p:bldP spid="90127" grpId="0" animBg="1"/>
      <p:bldP spid="90128" grpId="0" animBg="1"/>
      <p:bldP spid="90129" grpId="0" animBg="1"/>
      <p:bldP spid="90130" grpId="0" animBg="1"/>
      <p:bldP spid="90131" grpId="0" animBg="1"/>
      <p:bldP spid="90132" grpId="0" animBg="1"/>
      <p:bldP spid="90134" grpId="0"/>
      <p:bldP spid="90135" grpId="0"/>
      <p:bldP spid="25" grpId="0"/>
      <p:bldP spid="27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9" grpId="0"/>
      <p:bldP spid="46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3FC0681C-A5E4-44CD-862D-9C1BCD02D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794116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Packets may enter in a </a:t>
            </a:r>
            <a:r>
              <a:rPr lang="en-US" altLang="en-US" dirty="0">
                <a:solidFill>
                  <a:srgbClr val="C00000"/>
                </a:solidFill>
              </a:rPr>
              <a:t>bursty</a:t>
            </a:r>
            <a:r>
              <a:rPr lang="en-US" altLang="en-US" dirty="0"/>
              <a:t> manner</a:t>
            </a:r>
          </a:p>
          <a:p>
            <a:r>
              <a:rPr lang="en-US" altLang="en-US" dirty="0"/>
              <a:t>However, once they pass through the leaky bucket, they are </a:t>
            </a:r>
            <a:r>
              <a:rPr lang="en-US" altLang="en-US" dirty="0">
                <a:solidFill>
                  <a:srgbClr val="C00000"/>
                </a:solidFill>
              </a:rPr>
              <a:t>evenly spaced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shaping buffer</a:t>
            </a:r>
            <a:r>
              <a:rPr lang="en-US" altLang="en-US" dirty="0"/>
              <a:t> holds packets up to a certain point</a:t>
            </a:r>
          </a:p>
          <a:p>
            <a:pPr lvl="1"/>
            <a:r>
              <a:rPr lang="en-US" altLang="en-US" dirty="0"/>
              <a:t>If the buffer is full, packets are dropped</a:t>
            </a:r>
          </a:p>
          <a:p>
            <a:r>
              <a:rPr lang="en-US" altLang="en-US" dirty="0"/>
              <a:t>Setting the rate is a policy concern</a:t>
            </a:r>
          </a:p>
          <a:p>
            <a:pPr lvl="1"/>
            <a:r>
              <a:rPr lang="en-US" altLang="en-US" dirty="0"/>
              <a:t>Assume an admin provides us the rate</a:t>
            </a:r>
          </a:p>
          <a:p>
            <a:r>
              <a:rPr lang="en-US" altLang="en-US" dirty="0"/>
              <a:t>Shapers may be used in the core of a network to limit bandwidth use, or at the edge to pace packets entering the network in the first place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59E18-F917-0646-AEE5-EEBC26D6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Leaky Bucket Shaper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6B3CC8D-75C0-467A-A24A-9C59AB127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3864"/>
            <a:ext cx="10084496" cy="120189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Leaky Bucket Shaper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E28C881-4BC5-4812-A81D-0D4446832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575175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For a leaky bucket shaper, assume </a:t>
            </a:r>
            <a:r>
              <a:rPr lang="en-US" altLang="en-US" dirty="0">
                <a:solidFill>
                  <a:srgbClr val="C00000"/>
                </a:solidFill>
              </a:rPr>
              <a:t>average rate == peak rate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However, many Internet transfers just have a few packets</a:t>
            </a:r>
          </a:p>
          <a:p>
            <a:pPr lvl="1"/>
            <a:r>
              <a:rPr lang="en-US" altLang="en-US" dirty="0"/>
              <a:t>For example, web requests and responses</a:t>
            </a:r>
          </a:p>
          <a:p>
            <a:pPr lvl="1"/>
            <a:r>
              <a:rPr lang="en-US" altLang="en-US" dirty="0"/>
              <a:t>Enforcing rate limit for those can significantly delay completion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We often wish to have peak rate higher than avg rate</a:t>
            </a:r>
          </a:p>
          <a:p>
            <a:pPr lvl="1"/>
            <a:r>
              <a:rPr lang="en-US" altLang="en-US" dirty="0"/>
              <a:t>Especially at the beginning of </a:t>
            </a:r>
            <a:r>
              <a:rPr lang="en-US" altLang="en-US"/>
              <a:t>a connection</a:t>
            </a:r>
            <a:endParaRPr lang="en-US" altLang="en-US" dirty="0"/>
          </a:p>
          <a:p>
            <a:pPr lvl="1"/>
            <a:r>
              <a:rPr lang="en-US" altLang="en-US" dirty="0"/>
              <a:t>If so, use a </a:t>
            </a:r>
            <a:r>
              <a:rPr lang="en-US" altLang="en-US" dirty="0">
                <a:solidFill>
                  <a:srgbClr val="C00000"/>
                </a:solidFill>
              </a:rPr>
              <a:t>token bucket: </a:t>
            </a:r>
            <a:r>
              <a:rPr lang="en-US" altLang="en-US" dirty="0"/>
              <a:t>burst-tolerant version of a leaky bucket</a:t>
            </a:r>
          </a:p>
        </p:txBody>
      </p:sp>
    </p:spTree>
    <p:extLst>
      <p:ext uri="{BB962C8B-B14F-4D97-AF65-F5344CB8AC3E}">
        <p14:creationId xmlns:p14="http://schemas.microsoft.com/office/powerpoint/2010/main" val="36535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E8D9-81DE-2E4B-86C8-0BC114B1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433D-B593-8945-9012-93E6BAA0E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1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Limits traffic class to a specified average rate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and burst size </a:t>
            </a:r>
            <a:r>
              <a:rPr lang="en-US" dirty="0">
                <a:solidFill>
                  <a:srgbClr val="C00000"/>
                </a:solidFill>
              </a:rPr>
              <a:t>B</a:t>
            </a:r>
          </a:p>
          <a:p>
            <a:r>
              <a:rPr lang="en-US" dirty="0"/>
              <a:t>Tokens are filled in at rate 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r>
              <a:rPr lang="en-US" dirty="0"/>
              <a:t>The token bucket can hold a maximum of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tokens. Further tokens dropped</a:t>
            </a:r>
          </a:p>
          <a:p>
            <a:pPr lvl="1"/>
            <a:r>
              <a:rPr lang="en-US" dirty="0"/>
              <a:t>Note: distinct from shaping buffer size</a:t>
            </a:r>
          </a:p>
          <a:p>
            <a:r>
              <a:rPr lang="en-US" dirty="0"/>
              <a:t>Suppose a packet is at the head of the shaping buffer</a:t>
            </a:r>
          </a:p>
          <a:p>
            <a:r>
              <a:rPr lang="en-US" dirty="0"/>
              <a:t>If a token exists in the bucket, 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token, and </a:t>
            </a:r>
            <a:r>
              <a:rPr lang="en-US" dirty="0">
                <a:solidFill>
                  <a:srgbClr val="C00000"/>
                </a:solidFill>
              </a:rPr>
              <a:t>transmit</a:t>
            </a:r>
            <a:r>
              <a:rPr lang="en-US" dirty="0"/>
              <a:t> the packet</a:t>
            </a:r>
          </a:p>
          <a:p>
            <a:pPr lvl="1"/>
            <a:r>
              <a:rPr lang="en-US" dirty="0"/>
              <a:t>If not, </a:t>
            </a:r>
            <a:r>
              <a:rPr lang="en-US" dirty="0">
                <a:solidFill>
                  <a:srgbClr val="C00000"/>
                </a:solidFill>
              </a:rPr>
              <a:t>wait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0F104EB-D00C-4147-9353-C2CEAEE723F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72E3191-3BFC-9A45-BA64-47699328ADFD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249D66-D817-E341-88F7-2D9BC39A2B5E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20301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3" grpId="1" animBg="1"/>
      <p:bldP spid="14" grpId="0" animBg="1"/>
      <p:bldP spid="15" grpId="0" animBg="1"/>
      <p:bldP spid="20" grpId="0"/>
      <p:bldP spid="26" grpId="0" animBg="1"/>
      <p:bldP spid="28" grpId="0" animBg="1"/>
      <p:bldP spid="28" grpId="1" animBg="1"/>
      <p:bldP spid="29" grpId="0" animBg="1"/>
      <p:bldP spid="30" grpId="0" animBg="1"/>
      <p:bldP spid="31" grpId="0"/>
      <p:bldP spid="32" grpId="0" animBg="1"/>
      <p:bldP spid="33" grpId="0"/>
      <p:bldP spid="38" grpId="0"/>
      <p:bldP spid="39" grpId="0"/>
      <p:bldP spid="40" grpId="0" animBg="1"/>
      <p:bldP spid="42" grpId="0" animBg="1"/>
      <p:bldP spid="43" grpId="0" animBg="1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In time t, the maximum number of packets that depart the shaper is            </a:t>
            </a:r>
            <a:r>
              <a:rPr lang="en-US" dirty="0">
                <a:solidFill>
                  <a:srgbClr val="C00000"/>
                </a:solidFill>
              </a:rPr>
              <a:t>(r * t) + B</a:t>
            </a:r>
          </a:p>
          <a:p>
            <a:r>
              <a:rPr lang="en-US" dirty="0"/>
              <a:t>A full bucket of tokens would allow small flows to go through unaffected</a:t>
            </a:r>
          </a:p>
          <a:p>
            <a:pPr lvl="1"/>
            <a:r>
              <a:rPr lang="en-US" dirty="0"/>
              <a:t>A maximum burst of B packets</a:t>
            </a:r>
          </a:p>
          <a:p>
            <a:r>
              <a:rPr lang="en-US" dirty="0"/>
              <a:t>Longer flows have average rate r</a:t>
            </a:r>
          </a:p>
          <a:p>
            <a:pPr lvl="1"/>
            <a:r>
              <a:rPr lang="en-US" dirty="0"/>
              <a:t>Bucket emptied initially, the rest of the      flow must respect the token fill rate</a:t>
            </a:r>
          </a:p>
          <a:p>
            <a:pPr lvl="1"/>
            <a:r>
              <a:rPr lang="en-US" dirty="0"/>
              <a:t>As 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800" dirty="0">
                <a:latin typeface="Arial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, the average rate approaches 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That is, (1/t) * (r*t + B)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en-US" dirty="0">
                <a:latin typeface="Arial" charset="0"/>
                <a:cs typeface="Arial" charset="0"/>
              </a:rPr>
              <a:t> 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E5E05E-99AE-4C40-8B14-811A386B86C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08EE7E0-0D42-9F49-99D1-86FCC131C2BF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8ABB-761A-A347-ACBD-B0061DD5A2FD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12875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746-7E0F-BD46-80B8-558D9DD0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policers</a:t>
            </a:r>
          </a:p>
        </p:txBody>
      </p:sp>
    </p:spTree>
    <p:extLst>
      <p:ext uri="{BB962C8B-B14F-4D97-AF65-F5344CB8AC3E}">
        <p14:creationId xmlns:p14="http://schemas.microsoft.com/office/powerpoint/2010/main" val="2510052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policer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A token bucket policer is just a token bucket shaper without the shaping buffer</a:t>
            </a:r>
          </a:p>
          <a:p>
            <a:r>
              <a:rPr lang="en-US" dirty="0"/>
              <a:t>No place for packets to wait if there are no tokens</a:t>
            </a:r>
          </a:p>
          <a:p>
            <a:r>
              <a:rPr lang="en-US" dirty="0"/>
              <a:t>If token exists, packet transmitted.</a:t>
            </a:r>
          </a:p>
          <a:p>
            <a:r>
              <a:rPr lang="en-US" dirty="0"/>
              <a:t>If not, packet </a:t>
            </a:r>
            <a:r>
              <a:rPr lang="en-US" dirty="0">
                <a:solidFill>
                  <a:srgbClr val="C00000"/>
                </a:solidFill>
              </a:rPr>
              <a:t>dropped</a:t>
            </a:r>
          </a:p>
          <a:p>
            <a:r>
              <a:rPr lang="en-US" dirty="0"/>
              <a:t>Simple and efficient to implement. </a:t>
            </a:r>
          </a:p>
          <a:p>
            <a:r>
              <a:rPr lang="en-US" dirty="0">
                <a:solidFill>
                  <a:srgbClr val="C00000"/>
                </a:solidFill>
              </a:rPr>
              <a:t>The internet has tons of token bucket policers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E5E05E-99AE-4C40-8B14-811A386B86C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08EE7E0-0D42-9F49-99D1-86FCC131C2BF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8ABB-761A-A347-ACBD-B0061DD5A2FD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10D492-BB31-004B-B593-FF0A3CB5E13A}"/>
              </a:ext>
            </a:extLst>
          </p:cNvPr>
          <p:cNvCxnSpPr/>
          <p:nvPr/>
        </p:nvCxnSpPr>
        <p:spPr>
          <a:xfrm>
            <a:off x="7046696" y="3661127"/>
            <a:ext cx="2241641" cy="1683605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945C08-F737-E943-8907-AE5874FFBF12}"/>
              </a:ext>
            </a:extLst>
          </p:cNvPr>
          <p:cNvCxnSpPr>
            <a:cxnSpLocks/>
          </p:cNvCxnSpPr>
          <p:nvPr/>
        </p:nvCxnSpPr>
        <p:spPr>
          <a:xfrm flipH="1">
            <a:off x="7165834" y="3541690"/>
            <a:ext cx="1926480" cy="1810288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414-7DEF-3548-9719-DDCF338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study from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2FD60-5E8B-7A42-B19A-06F1695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21" y="1690688"/>
            <a:ext cx="8508267" cy="429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7734E-76BD-A74F-A2B1-E56C2172BB4B}"/>
              </a:ext>
            </a:extLst>
          </p:cNvPr>
          <p:cNvSpPr txBox="1"/>
          <p:nvPr/>
        </p:nvSpPr>
        <p:spPr>
          <a:xfrm>
            <a:off x="654721" y="6151224"/>
            <a:ext cx="79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Flach</a:t>
            </a:r>
            <a:r>
              <a:rPr lang="en-US" dirty="0">
                <a:latin typeface="Helvetica" pitchFamily="2" charset="0"/>
              </a:rPr>
              <a:t> et al., An Internet-Wide Analysis of Traffic Policing, SIGCOMM 2016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6F3DEB-1927-CC41-B688-3DA9450C1A7E}"/>
              </a:ext>
            </a:extLst>
          </p:cNvPr>
          <p:cNvSpPr/>
          <p:nvPr/>
        </p:nvSpPr>
        <p:spPr>
          <a:xfrm>
            <a:off x="5009882" y="2295323"/>
            <a:ext cx="1086118" cy="2871989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AE86A-F375-AB42-A5A3-1E693B4FE892}"/>
              </a:ext>
            </a:extLst>
          </p:cNvPr>
          <p:cNvSpPr txBox="1"/>
          <p:nvPr/>
        </p:nvSpPr>
        <p:spPr>
          <a:xfrm>
            <a:off x="9491730" y="1392841"/>
            <a:ext cx="214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Small but non-trivial fraction of policed links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7E701-229E-FC4D-8AD0-C1E551601B3F}"/>
              </a:ext>
            </a:extLst>
          </p:cNvPr>
          <p:cNvCxnSpPr>
            <a:stCxn id="7" idx="1"/>
          </p:cNvCxnSpPr>
          <p:nvPr/>
        </p:nvCxnSpPr>
        <p:spPr>
          <a:xfrm flipH="1">
            <a:off x="6001556" y="2177671"/>
            <a:ext cx="3490174" cy="5268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D82784-1C19-DD41-A3AF-8530306D0129}"/>
              </a:ext>
            </a:extLst>
          </p:cNvPr>
          <p:cNvSpPr txBox="1"/>
          <p:nvPr/>
        </p:nvSpPr>
        <p:spPr>
          <a:xfrm>
            <a:off x="9863071" y="3151107"/>
            <a:ext cx="214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Significant impact on packet loss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F8AC8-3127-6648-BCAB-2089B1866D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748883" y="3935937"/>
            <a:ext cx="1114188" cy="491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6DB7D56-E5BE-034D-8699-7530DEC98B21}"/>
              </a:ext>
            </a:extLst>
          </p:cNvPr>
          <p:cNvSpPr/>
          <p:nvPr/>
        </p:nvSpPr>
        <p:spPr>
          <a:xfrm>
            <a:off x="6293475" y="4355880"/>
            <a:ext cx="1107583" cy="596811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B19477-7293-794E-9FA2-68FF95AA9F88}"/>
              </a:ext>
            </a:extLst>
          </p:cNvPr>
          <p:cNvSpPr/>
          <p:nvPr/>
        </p:nvSpPr>
        <p:spPr>
          <a:xfrm>
            <a:off x="7949883" y="4355880"/>
            <a:ext cx="861231" cy="596811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2D7E7-03C6-3642-9A71-EEC837567C8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401058" y="4654286"/>
            <a:ext cx="548825" cy="0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C89-7C43-924D-9107-063BCB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7D12-5193-1844-BCBD-5ACCC132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2" y="1380277"/>
            <a:ext cx="8134795" cy="5242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8D4B7-B5BD-D744-923C-FA0B5D8CEE4F}"/>
              </a:ext>
            </a:extLst>
          </p:cNvPr>
          <p:cNvSpPr txBox="1"/>
          <p:nvPr/>
        </p:nvSpPr>
        <p:spPr>
          <a:xfrm>
            <a:off x="8934357" y="4664330"/>
            <a:ext cx="291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Slow start period: burst allowed with a full bucket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E40460-B593-EC42-9AA4-902D961D718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163651" y="4152161"/>
            <a:ext cx="6770706" cy="11123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2059F5-4C77-1848-B07F-C5FFE0B5BBF6}"/>
              </a:ext>
            </a:extLst>
          </p:cNvPr>
          <p:cNvSpPr txBox="1"/>
          <p:nvPr/>
        </p:nvSpPr>
        <p:spPr>
          <a:xfrm>
            <a:off x="8934356" y="1571176"/>
            <a:ext cx="2914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Policers drop multiple packets in a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burst</a:t>
            </a:r>
            <a:r>
              <a:rPr lang="en-US" sz="2400" dirty="0">
                <a:latin typeface="Helvetica" pitchFamily="2" charset="0"/>
              </a:rPr>
              <a:t>: causing RTOs and retransmissions after emptying of token bucket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CB246-4EAE-544C-B92C-55DE762A72A1}"/>
              </a:ext>
            </a:extLst>
          </p:cNvPr>
          <p:cNvCxnSpPr>
            <a:cxnSpLocks/>
          </p:cNvCxnSpPr>
          <p:nvPr/>
        </p:nvCxnSpPr>
        <p:spPr>
          <a:xfrm flipH="1">
            <a:off x="4134118" y="1885083"/>
            <a:ext cx="4800237" cy="8207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import policy, AS2 router 2c imports and selects path AS3,X, propagates (via </a:t>
            </a:r>
            <a:r>
              <a:rPr lang="en-US" sz="2200" dirty="0">
                <a:solidFill>
                  <a:srgbClr val="C00000"/>
                </a:solidFill>
              </a:rPr>
              <a:t>iBGP</a:t>
            </a:r>
            <a:r>
              <a:rPr lang="en-US" sz="2200" dirty="0"/>
              <a:t>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eBGP</a:t>
            </a:r>
            <a:r>
              <a:rPr lang="en-US" sz="2200" dirty="0">
                <a:latin typeface="Helvetica" pitchFamily="2" charset="0"/>
              </a:rPr>
              <a:t>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export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40866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E35B-71FF-8D49-B847-D7C5D17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actual apps: 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E7CF-8DE4-734D-BAF8-ACA7B851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rebuffer</a:t>
            </a:r>
            <a:r>
              <a:rPr lang="en-US" dirty="0"/>
              <a:t> rate: </a:t>
            </a:r>
            <a:r>
              <a:rPr lang="en-US" dirty="0" err="1"/>
              <a:t>rebuffer</a:t>
            </a:r>
            <a:r>
              <a:rPr lang="en-US" dirty="0"/>
              <a:t> time / overall watch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F4AA-ED3D-664F-A4E6-0D7B962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2929834"/>
            <a:ext cx="10961077" cy="28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7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E9C-5D73-E046-BA13-2B6ECB10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4777-1717-DA47-AAD4-85BFEDBE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>
            <a:normAutofit/>
          </a:bodyPr>
          <a:lstStyle/>
          <a:p>
            <a:r>
              <a:rPr lang="en-US" dirty="0"/>
              <a:t>Rate limiting is a useful mechanism to isolate traffic classes from each other</a:t>
            </a:r>
          </a:p>
          <a:p>
            <a:endParaRPr lang="en-US" dirty="0"/>
          </a:p>
          <a:p>
            <a:r>
              <a:rPr lang="en-US" dirty="0"/>
              <a:t>Two strategies: policing and shaping</a:t>
            </a:r>
          </a:p>
          <a:p>
            <a:pPr lvl="1"/>
            <a:r>
              <a:rPr lang="en-US" dirty="0"/>
              <a:t>Leaky bucket and token bucket</a:t>
            </a:r>
          </a:p>
          <a:p>
            <a:endParaRPr lang="en-US" dirty="0"/>
          </a:p>
          <a:p>
            <a:r>
              <a:rPr lang="en-US" dirty="0"/>
              <a:t>The Internet has a lot of token bucket policers, causing real impact on TCP connections and app performance</a:t>
            </a:r>
          </a:p>
          <a:p>
            <a:endParaRPr lang="en-US" dirty="0"/>
          </a:p>
          <a:p>
            <a:r>
              <a:rPr lang="en-US" dirty="0"/>
              <a:t>Understand how ISPs treat consumer Internet traffic</a:t>
            </a:r>
          </a:p>
        </p:txBody>
      </p:sp>
    </p:spTree>
    <p:extLst>
      <p:ext uri="{BB962C8B-B14F-4D97-AF65-F5344CB8AC3E}">
        <p14:creationId xmlns:p14="http://schemas.microsoft.com/office/powerpoint/2010/main" val="11413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66D-F52B-1248-B25D-006E9B8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EBFC-845A-9047-8C8B-ADD3CF319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875790" y="300037"/>
            <a:ext cx="937869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i="1" dirty="0">
                <a:solidFill>
                  <a:srgbClr val="C00000"/>
                </a:solidFill>
              </a:rPr>
              <a:t>Synthesis: </a:t>
            </a:r>
            <a:r>
              <a:rPr lang="en-US" sz="4000" dirty="0"/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649" y="1505181"/>
            <a:ext cx="9860044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Our journey down protocol stack complete!</a:t>
            </a:r>
          </a:p>
          <a:p>
            <a:pPr lvl="1">
              <a:defRPr/>
            </a:pPr>
            <a:r>
              <a:rPr lang="en-US" dirty="0"/>
              <a:t>application, transport, network, link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putting-it-all-together: synthesis!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Goal: </a:t>
            </a:r>
            <a:r>
              <a:rPr lang="en-US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Scenario: </a:t>
            </a:r>
            <a:r>
              <a:rPr lang="en-US" dirty="0"/>
              <a:t>student attaches laptop to campus network, requests/receives www.google.com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30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6275389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6839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2135188" y="127317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6907214" y="2679701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8272464" y="2425701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6888164" y="17621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5137151" y="234473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4027489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5286376" y="2201864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4641851" y="2736851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4122739" y="3365501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5113339" y="2930526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8929689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8648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2613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5549900" y="4724401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6003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6881814" y="5018089"/>
            <a:ext cx="1883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Helvetica" pitchFamily="2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Helvetica" pitchFamily="2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4583114" y="4894264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3495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3463926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9101139" y="1384301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7321550" y="4365626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6705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7334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7486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9586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8763001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9034464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8177214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8815389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7229476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7867651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5462589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6100764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6305551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2486025" y="3128964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3087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Helvetica" pitchFamily="2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1812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Helvetica" pitchFamily="2" charset="0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3035301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2192338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4940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4598989" y="3208339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4076700" y="3619501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4076701" y="3590926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4073525" y="3421064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4244976" y="3497264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4076700" y="35575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4924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3862388" y="2365376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6862763" y="2667001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8253414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8867776" y="3338514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7278689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5537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8742364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4400551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6561138" y="1128713"/>
            <a:ext cx="4357874" cy="1262062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en-US" sz="2200" dirty="0"/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6561137" y="2568576"/>
            <a:ext cx="4573027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DHCP request </a:t>
            </a:r>
            <a:r>
              <a:rPr lang="en-US" sz="2200" dirty="0">
                <a:latin typeface="Helvetica" pitchFamily="2" charset="0"/>
              </a:rPr>
              <a:t>encapsulated</a:t>
            </a:r>
            <a:r>
              <a:rPr lang="en-US" sz="2200" dirty="0">
                <a:solidFill>
                  <a:srgbClr val="3333CC"/>
                </a:solidFill>
                <a:latin typeface="Helvetica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UDP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latin typeface="Helvetica" pitchFamily="2" charset="0"/>
              </a:rPr>
              <a:t>link layer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2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6559549" y="3979864"/>
            <a:ext cx="457302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Packet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(dest: FFFFFFFFFFFF) on the local network, received at a router running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DHCP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6559549" y="5390956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 </a:t>
            </a:r>
            <a:r>
              <a:rPr lang="en-US" sz="2200" dirty="0">
                <a:latin typeface="Helvetica" pitchFamily="2" charset="0"/>
              </a:rPr>
              <a:t>decapsulated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to IP decapsulated to UDP decapsulated to DHCP 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4605338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/>
              <a:t>DHCP server formulates </a:t>
            </a:r>
            <a:r>
              <a:rPr lang="en-US" sz="2000" i="1" dirty="0">
                <a:solidFill>
                  <a:srgbClr val="C00000"/>
                </a:solidFill>
              </a:rPr>
              <a:t>DHCP ACK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containing client</a:t>
            </a:r>
            <a:r>
              <a:rPr lang="ja-JP" altLang="en-US" sz="2000" dirty="0"/>
              <a:t>’</a:t>
            </a:r>
            <a:r>
              <a:rPr lang="en-US" sz="2000" dirty="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2319794" y="5260976"/>
            <a:ext cx="78111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6594476" y="2565204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4" grpId="0"/>
      <p:bldP spid="70364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565" y="1"/>
            <a:ext cx="9911323" cy="100171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5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before sending </a:t>
            </a:r>
            <a:r>
              <a:rPr lang="en-US" sz="2200" i="1" dirty="0">
                <a:solidFill>
                  <a:srgbClr val="C00000"/>
                </a:solidFill>
              </a:rPr>
              <a:t>HTTP</a:t>
            </a: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5930920" y="2227742"/>
            <a:ext cx="5329891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5943601" y="3608389"/>
            <a:ext cx="5329891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query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reply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5995988" y="5000626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client now knows MAC address of gateway router, so can now send packet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1616075" y="1868489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2701925" y="3187701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reply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2044701" y="1162051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Helvetica" pitchFamily="2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1984376" y="1387476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1984376" y="1622426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1609725" y="1885951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2073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containing DNS query from client to gateway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6183312" y="3663950"/>
            <a:ext cx="5623205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EIGRP, OSPF, </a:t>
            </a:r>
            <a:r>
              <a:rPr lang="en-US" sz="2200" dirty="0">
                <a:latin typeface="Helvetica" pitchFamily="2" charset="0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BGP</a:t>
            </a:r>
            <a:r>
              <a:rPr lang="en-US" sz="2200" dirty="0">
                <a:latin typeface="Helvetica" pitchFamily="2" charset="0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6206653" y="5465761"/>
            <a:ext cx="528413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decapsulated</a:t>
            </a:r>
            <a:r>
              <a:rPr lang="en-US" altLang="ja-JP" sz="2200" dirty="0">
                <a:latin typeface="Helvetica" pitchFamily="2" charset="0"/>
              </a:rPr>
              <a:t>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6859589" y="25114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8891589" y="746126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7504114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1770064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using DNS</a:t>
            </a:r>
          </a:p>
        </p:txBody>
      </p:sp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fld id="{8E8C6E93-DF5B-BC4B-80F9-500DED1EEDCC}" type="slidenum">
              <a:rPr lang="en-US" sz="1200" smtClean="0">
                <a:latin typeface="Helvetica" pitchFamily="2" charset="0"/>
              </a:rPr>
              <a:pPr>
                <a:buClr>
                  <a:srgbClr val="000090"/>
                </a:buClr>
              </a:pPr>
              <a:t>48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693150" cy="942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6696635" y="3186659"/>
            <a:ext cx="4577251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TCP socket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6685150" y="4153695"/>
            <a:ext cx="487203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TCP </a:t>
            </a:r>
            <a:r>
              <a:rPr lang="en-US" sz="2000" dirty="0">
                <a:latin typeface="Helvetica" pitchFamily="2" charset="0"/>
              </a:rPr>
              <a:t>packet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routed using inter-domain routing (BGP) and intra-domain routing (OSPF, EIGRP) to web server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7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 (next hop 2a)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A given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Through BGP route selection process,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49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6707188" y="3105151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request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6700839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6713538" y="5702301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6707189" y="4735514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reply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4960947" y="95965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285D7BD-4954-A644-8072-3153198A10B9}"/>
              </a:ext>
            </a:extLst>
          </p:cNvPr>
          <p:cNvGrpSpPr/>
          <p:nvPr/>
        </p:nvGrpSpPr>
        <p:grpSpPr>
          <a:xfrm>
            <a:off x="1486146" y="5902794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A304611-F8EE-5C41-AE4D-3A0DE694850A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31BDA2A-6973-2A46-87A2-0E4376EEC6D1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358C867-04AE-564A-9B43-CCB9B3738DED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8B31C05-388A-5D4B-8C5A-629ECA112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DB84C65-CA4D-4242-A780-0FBA18CD70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D8990E4-74B6-5B48-9DFE-A982CFC7E520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06C4671E-6F2C-F948-B661-01BE1DF44EC5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E9BD47E-EFF9-7A49-941B-F241BAFEB9D9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3154C82-7D54-184C-9942-BC3C88A184D2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91738-2393-0042-9F9B-D1D9CE60F3E0}"/>
              </a:ext>
            </a:extLst>
          </p:cNvPr>
          <p:cNvSpPr txBox="1"/>
          <p:nvPr/>
        </p:nvSpPr>
        <p:spPr>
          <a:xfrm>
            <a:off x="4427503" y="6083504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E6303-53AC-DF4A-9821-BBB5A7F88BD4}"/>
              </a:ext>
            </a:extLst>
          </p:cNvPr>
          <p:cNvCxnSpPr>
            <a:stCxn id="14" idx="1"/>
            <a:endCxn id="328" idx="3"/>
          </p:cNvCxnSpPr>
          <p:nvPr/>
        </p:nvCxnSpPr>
        <p:spPr>
          <a:xfrm flipH="1" flipV="1">
            <a:off x="3854613" y="6357882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3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3C74F42-DBC0-8F41-8A32-3707E3B641F8}"/>
              </a:ext>
            </a:extLst>
          </p:cNvPr>
          <p:cNvGrpSpPr/>
          <p:nvPr/>
        </p:nvGrpSpPr>
        <p:grpSpPr>
          <a:xfrm>
            <a:off x="1641605" y="5888883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C98A433-559A-AC42-B426-D5E1BA7B50E5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32EB2-C10A-2E42-B5DF-4F402FD7890C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F83120A-B349-D14D-A2E1-1C3742312D1E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87DE85-136C-FA4E-BE72-281A06D7A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2658A51-F5E8-0649-9C6A-B29A12293A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2487333-9495-6E43-8291-44D2EF20B574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E35CF73F-CEAC-414F-87AA-4F1B98AA69D1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19144BF-BBE4-0842-A2E3-C73497F2D996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F532E1F-765D-AD4D-8053-AA90733A77E9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B4690788-DA40-6C4A-ABAF-F59A792A0C00}"/>
              </a:ext>
            </a:extLst>
          </p:cNvPr>
          <p:cNvSpPr txBox="1"/>
          <p:nvPr/>
        </p:nvSpPr>
        <p:spPr>
          <a:xfrm>
            <a:off x="4582962" y="6069593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F5E133E-B20D-A74F-BF3F-C52AC87047CB}"/>
              </a:ext>
            </a:extLst>
          </p:cNvPr>
          <p:cNvCxnSpPr>
            <a:stCxn id="398" idx="1"/>
            <a:endCxn id="328" idx="3"/>
          </p:cNvCxnSpPr>
          <p:nvPr/>
        </p:nvCxnSpPr>
        <p:spPr>
          <a:xfrm flipH="1" flipV="1">
            <a:off x="4010072" y="6343971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8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  <p:bldP spid="3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Federation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scale</a:t>
            </a:r>
            <a:r>
              <a:rPr lang="en-US" dirty="0"/>
              <a:t> introduce new requirements for routing on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is </a:t>
            </a:r>
            <a:r>
              <a:rPr lang="en-US" i="1" dirty="0"/>
              <a:t>the</a:t>
            </a:r>
            <a:r>
              <a:rPr lang="en-US" dirty="0"/>
              <a:t> protocol that handles Internet routing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: exchange paths to a destination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Policy-based</a:t>
            </a:r>
            <a:r>
              <a:rPr lang="en-US" dirty="0"/>
              <a:t> import of routes, route selection, and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1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804-7618-744A-95B0-6ABBA69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BGP’s impact: October ’21 FB++ outage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5E511232-CFFF-F94D-AA03-3C2FDBB4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841" y="1772222"/>
            <a:ext cx="5330723" cy="29608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4CDC6-4658-5C47-9F80-28E2FB8F08D6}"/>
              </a:ext>
            </a:extLst>
          </p:cNvPr>
          <p:cNvSpPr txBox="1"/>
          <p:nvPr/>
        </p:nvSpPr>
        <p:spPr>
          <a:xfrm>
            <a:off x="5432782" y="5828933"/>
            <a:ext cx="668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https://</a:t>
            </a:r>
            <a:r>
              <a:rPr lang="en-US" sz="1600" dirty="0" err="1">
                <a:latin typeface="Helvetica" pitchFamily="2" charset="0"/>
              </a:rPr>
              <a:t>engineering.fb.com</a:t>
            </a:r>
            <a:r>
              <a:rPr lang="en-US" sz="1600" dirty="0">
                <a:latin typeface="Helvetica" pitchFamily="2" charset="0"/>
              </a:rPr>
              <a:t>/2021/10/05/networking-traffic/outage-details/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343FE-F8BD-A544-9BFA-D3E0F66D060D}"/>
              </a:ext>
            </a:extLst>
          </p:cNvPr>
          <p:cNvSpPr txBox="1"/>
          <p:nvPr/>
        </p:nvSpPr>
        <p:spPr>
          <a:xfrm>
            <a:off x="3207797" y="6180245"/>
            <a:ext cx="898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By Doug </a:t>
            </a:r>
            <a:r>
              <a:rPr lang="en-US" sz="1600" dirty="0" err="1">
                <a:latin typeface="Helvetica" pitchFamily="2" charset="0"/>
              </a:rPr>
              <a:t>Madory</a:t>
            </a:r>
            <a:r>
              <a:rPr lang="en-US" sz="1600" dirty="0">
                <a:latin typeface="Helvetica" pitchFamily="2" charset="0"/>
              </a:rPr>
              <a:t> - https://</a:t>
            </a:r>
            <a:r>
              <a:rPr lang="en-US" sz="1600" dirty="0" err="1">
                <a:latin typeface="Helvetica" pitchFamily="2" charset="0"/>
              </a:rPr>
              <a:t>www.kentik.com</a:t>
            </a:r>
            <a:r>
              <a:rPr lang="en-US" sz="1600" dirty="0">
                <a:latin typeface="Helvetica" pitchFamily="2" charset="0"/>
              </a:rPr>
              <a:t>/blog/</a:t>
            </a:r>
            <a:r>
              <a:rPr lang="en-US" sz="1600" dirty="0" err="1">
                <a:latin typeface="Helvetica" pitchFamily="2" charset="0"/>
              </a:rPr>
              <a:t>facebooks</a:t>
            </a:r>
            <a:r>
              <a:rPr lang="en-US" sz="1600" dirty="0">
                <a:latin typeface="Helvetica" pitchFamily="2" charset="0"/>
              </a:rPr>
              <a:t>-historic-outage-explained/, CC BY 4.0, https://</a:t>
            </a:r>
            <a:r>
              <a:rPr lang="en-US" sz="1600" dirty="0" err="1">
                <a:latin typeface="Helvetica" pitchFamily="2" charset="0"/>
              </a:rPr>
              <a:t>commons.wikimedia.org</a:t>
            </a:r>
            <a:r>
              <a:rPr lang="en-US" sz="1600" dirty="0">
                <a:latin typeface="Helvetica" pitchFamily="2" charset="0"/>
              </a:rPr>
              <a:t>/w/</a:t>
            </a:r>
            <a:r>
              <a:rPr lang="en-US" sz="1600" dirty="0" err="1">
                <a:latin typeface="Helvetica" pitchFamily="2" charset="0"/>
              </a:rPr>
              <a:t>index.php?curid</a:t>
            </a:r>
            <a:r>
              <a:rPr lang="en-US" sz="1600" dirty="0">
                <a:latin typeface="Helvetica" pitchFamily="2" charset="0"/>
              </a:rPr>
              <a:t>=110816752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0497C9F-BAE0-8441-811F-6838E6BF3573}"/>
              </a:ext>
            </a:extLst>
          </p:cNvPr>
          <p:cNvSpPr/>
          <p:nvPr/>
        </p:nvSpPr>
        <p:spPr>
          <a:xfrm>
            <a:off x="237230" y="1582197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44A6D-9DC9-2147-8C06-DE72BE3E62F1}"/>
              </a:ext>
            </a:extLst>
          </p:cNvPr>
          <p:cNvSpPr txBox="1"/>
          <p:nvPr/>
        </p:nvSpPr>
        <p:spPr>
          <a:xfrm>
            <a:off x="752133" y="2018195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 network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9852903-4FB5-1F4E-8464-8FF2C9BF9110}"/>
              </a:ext>
            </a:extLst>
          </p:cNvPr>
          <p:cNvSpPr/>
          <p:nvPr/>
        </p:nvSpPr>
        <p:spPr>
          <a:xfrm>
            <a:off x="237230" y="4050968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BDABE-9973-9048-A2B8-B0E4330AF37B}"/>
              </a:ext>
            </a:extLst>
          </p:cNvPr>
          <p:cNvSpPr txBox="1"/>
          <p:nvPr/>
        </p:nvSpPr>
        <p:spPr>
          <a:xfrm>
            <a:off x="533395" y="4486966"/>
            <a:ext cx="160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FB’s DNS servers</a:t>
            </a:r>
          </a:p>
        </p:txBody>
      </p: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37FD9E4D-7F6E-1049-81DF-652F0AD71B4E}"/>
              </a:ext>
            </a:extLst>
          </p:cNvPr>
          <p:cNvGrpSpPr>
            <a:grpSpLocks/>
          </p:cNvGrpSpPr>
          <p:nvPr/>
        </p:nvGrpSpPr>
        <p:grpSpPr bwMode="auto">
          <a:xfrm>
            <a:off x="533395" y="5039353"/>
            <a:ext cx="358775" cy="623888"/>
            <a:chOff x="4140" y="429"/>
            <a:chExt cx="1425" cy="2396"/>
          </a:xfrm>
        </p:grpSpPr>
        <p:sp>
          <p:nvSpPr>
            <p:cNvPr id="13" name="Freeform 148">
              <a:extLst>
                <a:ext uri="{FF2B5EF4-FFF2-40B4-BE49-F238E27FC236}">
                  <a16:creationId xmlns:a16="http://schemas.microsoft.com/office/drawing/2014/main" id="{94350624-25ED-B143-A18B-AC75DDD96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49">
              <a:extLst>
                <a:ext uri="{FF2B5EF4-FFF2-40B4-BE49-F238E27FC236}">
                  <a16:creationId xmlns:a16="http://schemas.microsoft.com/office/drawing/2014/main" id="{37685F1F-910C-554E-8CC3-9A4EEDA6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5" name="Freeform 150">
              <a:extLst>
                <a:ext uri="{FF2B5EF4-FFF2-40B4-BE49-F238E27FC236}">
                  <a16:creationId xmlns:a16="http://schemas.microsoft.com/office/drawing/2014/main" id="{AD7AA9B5-7A2F-4946-A179-F5592EB95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Freeform 151">
              <a:extLst>
                <a:ext uri="{FF2B5EF4-FFF2-40B4-BE49-F238E27FC236}">
                  <a16:creationId xmlns:a16="http://schemas.microsoft.com/office/drawing/2014/main" id="{D982675D-2296-9B4D-838C-6D731F33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52">
              <a:extLst>
                <a:ext uri="{FF2B5EF4-FFF2-40B4-BE49-F238E27FC236}">
                  <a16:creationId xmlns:a16="http://schemas.microsoft.com/office/drawing/2014/main" id="{2EEE165D-54F4-1742-94BC-B483C31E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8" name="Group 153">
              <a:extLst>
                <a:ext uri="{FF2B5EF4-FFF2-40B4-BE49-F238E27FC236}">
                  <a16:creationId xmlns:a16="http://schemas.microsoft.com/office/drawing/2014/main" id="{EC0D5D57-F01A-8E4F-BB2B-41153C816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" name="AutoShape 154">
                <a:extLst>
                  <a:ext uri="{FF2B5EF4-FFF2-40B4-BE49-F238E27FC236}">
                    <a16:creationId xmlns:a16="http://schemas.microsoft.com/office/drawing/2014/main" id="{E8570104-A599-DC48-8DC9-49A7C603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4" name="AutoShape 155">
                <a:extLst>
                  <a:ext uri="{FF2B5EF4-FFF2-40B4-BE49-F238E27FC236}">
                    <a16:creationId xmlns:a16="http://schemas.microsoft.com/office/drawing/2014/main" id="{BC433D82-1D1E-5344-A1A2-E082F47CC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9" name="Rectangle 156">
              <a:extLst>
                <a:ext uri="{FF2B5EF4-FFF2-40B4-BE49-F238E27FC236}">
                  <a16:creationId xmlns:a16="http://schemas.microsoft.com/office/drawing/2014/main" id="{D4878D0F-C3EE-E240-878D-1D783FFE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" name="Group 157">
              <a:extLst>
                <a:ext uri="{FF2B5EF4-FFF2-40B4-BE49-F238E27FC236}">
                  <a16:creationId xmlns:a16="http://schemas.microsoft.com/office/drawing/2014/main" id="{BF4DA494-027B-C24A-8376-FCD66AB7C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" name="AutoShape 158">
                <a:extLst>
                  <a:ext uri="{FF2B5EF4-FFF2-40B4-BE49-F238E27FC236}">
                    <a16:creationId xmlns:a16="http://schemas.microsoft.com/office/drawing/2014/main" id="{93317AE4-AF19-FB44-8230-494D38DF2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2" name="AutoShape 159">
                <a:extLst>
                  <a:ext uri="{FF2B5EF4-FFF2-40B4-BE49-F238E27FC236}">
                    <a16:creationId xmlns:a16="http://schemas.microsoft.com/office/drawing/2014/main" id="{7E76ACA0-126D-1B4E-9074-DB5C2BA1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" name="Rectangle 160">
              <a:extLst>
                <a:ext uri="{FF2B5EF4-FFF2-40B4-BE49-F238E27FC236}">
                  <a16:creationId xmlns:a16="http://schemas.microsoft.com/office/drawing/2014/main" id="{A41DA3D0-6B67-8542-9B41-85DCF8D6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2" name="Rectangle 161">
              <a:extLst>
                <a:ext uri="{FF2B5EF4-FFF2-40B4-BE49-F238E27FC236}">
                  <a16:creationId xmlns:a16="http://schemas.microsoft.com/office/drawing/2014/main" id="{ADBCFD81-4D17-014E-88F0-12E852F5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3" name="Group 162">
              <a:extLst>
                <a:ext uri="{FF2B5EF4-FFF2-40B4-BE49-F238E27FC236}">
                  <a16:creationId xmlns:a16="http://schemas.microsoft.com/office/drawing/2014/main" id="{C85551A8-8C2A-A948-8238-611D114AF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" name="AutoShape 163">
                <a:extLst>
                  <a:ext uri="{FF2B5EF4-FFF2-40B4-BE49-F238E27FC236}">
                    <a16:creationId xmlns:a16="http://schemas.microsoft.com/office/drawing/2014/main" id="{4D259894-8FF3-184B-B428-6C74FBFB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0" name="AutoShape 164">
                <a:extLst>
                  <a:ext uri="{FF2B5EF4-FFF2-40B4-BE49-F238E27FC236}">
                    <a16:creationId xmlns:a16="http://schemas.microsoft.com/office/drawing/2014/main" id="{7AC2CAAA-0CA9-AF47-963B-16EDFAEAE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4" name="Freeform 165">
              <a:extLst>
                <a:ext uri="{FF2B5EF4-FFF2-40B4-BE49-F238E27FC236}">
                  <a16:creationId xmlns:a16="http://schemas.microsoft.com/office/drawing/2014/main" id="{6E5B80E3-3981-D64E-9652-7B9A3E9B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5" name="Group 166">
              <a:extLst>
                <a:ext uri="{FF2B5EF4-FFF2-40B4-BE49-F238E27FC236}">
                  <a16:creationId xmlns:a16="http://schemas.microsoft.com/office/drawing/2014/main" id="{8E967872-DF63-A945-9B80-64121E245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" name="AutoShape 167">
                <a:extLst>
                  <a:ext uri="{FF2B5EF4-FFF2-40B4-BE49-F238E27FC236}">
                    <a16:creationId xmlns:a16="http://schemas.microsoft.com/office/drawing/2014/main" id="{4228B388-F6E3-A54E-9135-5FB7D242E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38" name="AutoShape 168">
                <a:extLst>
                  <a:ext uri="{FF2B5EF4-FFF2-40B4-BE49-F238E27FC236}">
                    <a16:creationId xmlns:a16="http://schemas.microsoft.com/office/drawing/2014/main" id="{7CFD5E17-DD80-874F-900B-DEACD9D53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6" name="Rectangle 169">
              <a:extLst>
                <a:ext uri="{FF2B5EF4-FFF2-40B4-BE49-F238E27FC236}">
                  <a16:creationId xmlns:a16="http://schemas.microsoft.com/office/drawing/2014/main" id="{7FD035EE-E4B0-5849-AECC-5A124469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7" name="Freeform 170">
              <a:extLst>
                <a:ext uri="{FF2B5EF4-FFF2-40B4-BE49-F238E27FC236}">
                  <a16:creationId xmlns:a16="http://schemas.microsoft.com/office/drawing/2014/main" id="{1B1D64C3-8BC4-7247-AC6C-A8E24AFF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8" name="Freeform 171">
              <a:extLst>
                <a:ext uri="{FF2B5EF4-FFF2-40B4-BE49-F238E27FC236}">
                  <a16:creationId xmlns:a16="http://schemas.microsoft.com/office/drawing/2014/main" id="{F564C3BF-C1ED-7A4A-979E-99C6850E8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9" name="Oval 172">
              <a:extLst>
                <a:ext uri="{FF2B5EF4-FFF2-40B4-BE49-F238E27FC236}">
                  <a16:creationId xmlns:a16="http://schemas.microsoft.com/office/drawing/2014/main" id="{D929CE37-7F32-6C47-867E-114201900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0" name="Freeform 173">
              <a:extLst>
                <a:ext uri="{FF2B5EF4-FFF2-40B4-BE49-F238E27FC236}">
                  <a16:creationId xmlns:a16="http://schemas.microsoft.com/office/drawing/2014/main" id="{FD74C710-144E-6E49-955D-FD369949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AutoShape 174">
              <a:extLst>
                <a:ext uri="{FF2B5EF4-FFF2-40B4-BE49-F238E27FC236}">
                  <a16:creationId xmlns:a16="http://schemas.microsoft.com/office/drawing/2014/main" id="{5892D416-F794-034D-8698-AAEC2BB6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2" name="AutoShape 175">
              <a:extLst>
                <a:ext uri="{FF2B5EF4-FFF2-40B4-BE49-F238E27FC236}">
                  <a16:creationId xmlns:a16="http://schemas.microsoft.com/office/drawing/2014/main" id="{3A91D868-F5E7-E54B-8B0B-3A258D16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3" name="Oval 176">
              <a:extLst>
                <a:ext uri="{FF2B5EF4-FFF2-40B4-BE49-F238E27FC236}">
                  <a16:creationId xmlns:a16="http://schemas.microsoft.com/office/drawing/2014/main" id="{76EBB7A3-6493-894F-9718-7D4CFEFB4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" name="Oval 177">
              <a:extLst>
                <a:ext uri="{FF2B5EF4-FFF2-40B4-BE49-F238E27FC236}">
                  <a16:creationId xmlns:a16="http://schemas.microsoft.com/office/drawing/2014/main" id="{3D5A37F1-FE18-5E42-B0FF-D73DED42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35" name="Oval 178">
              <a:extLst>
                <a:ext uri="{FF2B5EF4-FFF2-40B4-BE49-F238E27FC236}">
                  <a16:creationId xmlns:a16="http://schemas.microsoft.com/office/drawing/2014/main" id="{789078E8-1C86-6442-8386-C66DC0C0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6" name="Rectangle 179">
              <a:extLst>
                <a:ext uri="{FF2B5EF4-FFF2-40B4-BE49-F238E27FC236}">
                  <a16:creationId xmlns:a16="http://schemas.microsoft.com/office/drawing/2014/main" id="{D36A95A3-22BA-E34B-B3AD-FD4C5366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45" name="Group 248">
            <a:extLst>
              <a:ext uri="{FF2B5EF4-FFF2-40B4-BE49-F238E27FC236}">
                <a16:creationId xmlns:a16="http://schemas.microsoft.com/office/drawing/2014/main" id="{42C4DE7F-C7AB-3C45-B4EE-FD425BBF57C5}"/>
              </a:ext>
            </a:extLst>
          </p:cNvPr>
          <p:cNvGrpSpPr>
            <a:grpSpLocks/>
          </p:cNvGrpSpPr>
          <p:nvPr/>
        </p:nvGrpSpPr>
        <p:grpSpPr bwMode="auto">
          <a:xfrm>
            <a:off x="1176313" y="5205045"/>
            <a:ext cx="358775" cy="623888"/>
            <a:chOff x="4140" y="429"/>
            <a:chExt cx="1425" cy="2396"/>
          </a:xfrm>
        </p:grpSpPr>
        <p:sp>
          <p:nvSpPr>
            <p:cNvPr id="46" name="Freeform 148">
              <a:extLst>
                <a:ext uri="{FF2B5EF4-FFF2-40B4-BE49-F238E27FC236}">
                  <a16:creationId xmlns:a16="http://schemas.microsoft.com/office/drawing/2014/main" id="{59815BC3-F104-D04D-91B9-E8427B70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7" name="Rectangle 149">
              <a:extLst>
                <a:ext uri="{FF2B5EF4-FFF2-40B4-BE49-F238E27FC236}">
                  <a16:creationId xmlns:a16="http://schemas.microsoft.com/office/drawing/2014/main" id="{1B8B4509-F5D1-6741-BBAF-F091DA52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48" name="Freeform 150">
              <a:extLst>
                <a:ext uri="{FF2B5EF4-FFF2-40B4-BE49-F238E27FC236}">
                  <a16:creationId xmlns:a16="http://schemas.microsoft.com/office/drawing/2014/main" id="{8C8ACFCC-E172-4D49-BEA3-49C0B65C5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" name="Freeform 151">
              <a:extLst>
                <a:ext uri="{FF2B5EF4-FFF2-40B4-BE49-F238E27FC236}">
                  <a16:creationId xmlns:a16="http://schemas.microsoft.com/office/drawing/2014/main" id="{B11D11A5-669D-D543-A266-6CE0905D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" name="Rectangle 152">
              <a:extLst>
                <a:ext uri="{FF2B5EF4-FFF2-40B4-BE49-F238E27FC236}">
                  <a16:creationId xmlns:a16="http://schemas.microsoft.com/office/drawing/2014/main" id="{E852B855-4784-AC45-A9D5-086947C8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1" name="Group 153">
              <a:extLst>
                <a:ext uri="{FF2B5EF4-FFF2-40B4-BE49-F238E27FC236}">
                  <a16:creationId xmlns:a16="http://schemas.microsoft.com/office/drawing/2014/main" id="{C3BA7CE7-A493-B94C-997D-3E43D7EF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" name="AutoShape 154">
                <a:extLst>
                  <a:ext uri="{FF2B5EF4-FFF2-40B4-BE49-F238E27FC236}">
                    <a16:creationId xmlns:a16="http://schemas.microsoft.com/office/drawing/2014/main" id="{C9DB1E0F-BDBD-BE45-87C1-84039C2B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7" name="AutoShape 155">
                <a:extLst>
                  <a:ext uri="{FF2B5EF4-FFF2-40B4-BE49-F238E27FC236}">
                    <a16:creationId xmlns:a16="http://schemas.microsoft.com/office/drawing/2014/main" id="{AC7F87CF-34DE-0A4C-AF8B-7C3EE449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2" name="Rectangle 156">
              <a:extLst>
                <a:ext uri="{FF2B5EF4-FFF2-40B4-BE49-F238E27FC236}">
                  <a16:creationId xmlns:a16="http://schemas.microsoft.com/office/drawing/2014/main" id="{FC44DC76-F944-B04B-9B5F-FCD5A8D3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3" name="Group 157">
              <a:extLst>
                <a:ext uri="{FF2B5EF4-FFF2-40B4-BE49-F238E27FC236}">
                  <a16:creationId xmlns:a16="http://schemas.microsoft.com/office/drawing/2014/main" id="{8344601D-1411-5743-9095-EFF1DAA9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" name="AutoShape 158">
                <a:extLst>
                  <a:ext uri="{FF2B5EF4-FFF2-40B4-BE49-F238E27FC236}">
                    <a16:creationId xmlns:a16="http://schemas.microsoft.com/office/drawing/2014/main" id="{79604E90-925A-4F4A-9222-1A60CEE9C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5" name="AutoShape 159">
                <a:extLst>
                  <a:ext uri="{FF2B5EF4-FFF2-40B4-BE49-F238E27FC236}">
                    <a16:creationId xmlns:a16="http://schemas.microsoft.com/office/drawing/2014/main" id="{F3A15D5E-9784-9948-B3EE-3BE0C63A5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4" name="Rectangle 160">
              <a:extLst>
                <a:ext uri="{FF2B5EF4-FFF2-40B4-BE49-F238E27FC236}">
                  <a16:creationId xmlns:a16="http://schemas.microsoft.com/office/drawing/2014/main" id="{6BB1E306-56A7-B743-A2E3-09A08224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5" name="Rectangle 161">
              <a:extLst>
                <a:ext uri="{FF2B5EF4-FFF2-40B4-BE49-F238E27FC236}">
                  <a16:creationId xmlns:a16="http://schemas.microsoft.com/office/drawing/2014/main" id="{D482CC54-5360-8642-8C46-C09D21545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162">
              <a:extLst>
                <a:ext uri="{FF2B5EF4-FFF2-40B4-BE49-F238E27FC236}">
                  <a16:creationId xmlns:a16="http://schemas.microsoft.com/office/drawing/2014/main" id="{AD549BB1-6825-124F-882E-6BCFF5C61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" name="AutoShape 163">
                <a:extLst>
                  <a:ext uri="{FF2B5EF4-FFF2-40B4-BE49-F238E27FC236}">
                    <a16:creationId xmlns:a16="http://schemas.microsoft.com/office/drawing/2014/main" id="{54EEEC36-8AA8-2247-AB11-82F4690F0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AutoShape 164">
                <a:extLst>
                  <a:ext uri="{FF2B5EF4-FFF2-40B4-BE49-F238E27FC236}">
                    <a16:creationId xmlns:a16="http://schemas.microsoft.com/office/drawing/2014/main" id="{D521E9C9-B7B1-7245-B6F2-C8CD0522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Freeform 165">
              <a:extLst>
                <a:ext uri="{FF2B5EF4-FFF2-40B4-BE49-F238E27FC236}">
                  <a16:creationId xmlns:a16="http://schemas.microsoft.com/office/drawing/2014/main" id="{D48C722E-CC88-8D4B-A2E5-95BFF8CB7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58" name="Group 166">
              <a:extLst>
                <a:ext uri="{FF2B5EF4-FFF2-40B4-BE49-F238E27FC236}">
                  <a16:creationId xmlns:a16="http://schemas.microsoft.com/office/drawing/2014/main" id="{09826139-5A32-5B42-B30E-638989220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" name="AutoShape 167">
                <a:extLst>
                  <a:ext uri="{FF2B5EF4-FFF2-40B4-BE49-F238E27FC236}">
                    <a16:creationId xmlns:a16="http://schemas.microsoft.com/office/drawing/2014/main" id="{41D205EE-5B25-8943-9F22-5605D3F5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1" name="AutoShape 168">
                <a:extLst>
                  <a:ext uri="{FF2B5EF4-FFF2-40B4-BE49-F238E27FC236}">
                    <a16:creationId xmlns:a16="http://schemas.microsoft.com/office/drawing/2014/main" id="{604AAC2E-AC93-1940-9DC6-D7F85D518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9" name="Rectangle 169">
              <a:extLst>
                <a:ext uri="{FF2B5EF4-FFF2-40B4-BE49-F238E27FC236}">
                  <a16:creationId xmlns:a16="http://schemas.microsoft.com/office/drawing/2014/main" id="{33AEDC77-B037-2641-9C0A-B797D033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0" name="Freeform 170">
              <a:extLst>
                <a:ext uri="{FF2B5EF4-FFF2-40B4-BE49-F238E27FC236}">
                  <a16:creationId xmlns:a16="http://schemas.microsoft.com/office/drawing/2014/main" id="{C4834190-CD89-2E4D-BBCC-E530043D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1" name="Freeform 171">
              <a:extLst>
                <a:ext uri="{FF2B5EF4-FFF2-40B4-BE49-F238E27FC236}">
                  <a16:creationId xmlns:a16="http://schemas.microsoft.com/office/drawing/2014/main" id="{69AA4BBF-F4CF-614D-9077-C403C022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" name="Oval 172">
              <a:extLst>
                <a:ext uri="{FF2B5EF4-FFF2-40B4-BE49-F238E27FC236}">
                  <a16:creationId xmlns:a16="http://schemas.microsoft.com/office/drawing/2014/main" id="{51AB4D9B-354A-5A41-8EFB-1589F351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173">
              <a:extLst>
                <a:ext uri="{FF2B5EF4-FFF2-40B4-BE49-F238E27FC236}">
                  <a16:creationId xmlns:a16="http://schemas.microsoft.com/office/drawing/2014/main" id="{9A2458B0-E233-1C4A-8D56-279E41D5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4" name="AutoShape 174">
              <a:extLst>
                <a:ext uri="{FF2B5EF4-FFF2-40B4-BE49-F238E27FC236}">
                  <a16:creationId xmlns:a16="http://schemas.microsoft.com/office/drawing/2014/main" id="{E58442F0-3E87-DA4E-BDE9-3E473B65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5" name="AutoShape 175">
              <a:extLst>
                <a:ext uri="{FF2B5EF4-FFF2-40B4-BE49-F238E27FC236}">
                  <a16:creationId xmlns:a16="http://schemas.microsoft.com/office/drawing/2014/main" id="{7A34ABB9-6C16-DB41-9007-A202FC0D4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Oval 176">
              <a:extLst>
                <a:ext uri="{FF2B5EF4-FFF2-40B4-BE49-F238E27FC236}">
                  <a16:creationId xmlns:a16="http://schemas.microsoft.com/office/drawing/2014/main" id="{6C1D4466-4D83-8F42-B2E7-B0BA44E94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7" name="Oval 177">
              <a:extLst>
                <a:ext uri="{FF2B5EF4-FFF2-40B4-BE49-F238E27FC236}">
                  <a16:creationId xmlns:a16="http://schemas.microsoft.com/office/drawing/2014/main" id="{2AAAF07D-0E13-824E-8229-52DD70F5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68" name="Oval 178">
              <a:extLst>
                <a:ext uri="{FF2B5EF4-FFF2-40B4-BE49-F238E27FC236}">
                  <a16:creationId xmlns:a16="http://schemas.microsoft.com/office/drawing/2014/main" id="{16A956B6-536E-244B-B3C4-A1EBE934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Rectangle 179">
              <a:extLst>
                <a:ext uri="{FF2B5EF4-FFF2-40B4-BE49-F238E27FC236}">
                  <a16:creationId xmlns:a16="http://schemas.microsoft.com/office/drawing/2014/main" id="{32801537-F985-FE42-9782-86497806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8" name="Group 248">
            <a:extLst>
              <a:ext uri="{FF2B5EF4-FFF2-40B4-BE49-F238E27FC236}">
                <a16:creationId xmlns:a16="http://schemas.microsoft.com/office/drawing/2014/main" id="{8F3B2830-D23E-5541-8DD2-4223C5E301EF}"/>
              </a:ext>
            </a:extLst>
          </p:cNvPr>
          <p:cNvGrpSpPr>
            <a:grpSpLocks/>
          </p:cNvGrpSpPr>
          <p:nvPr/>
        </p:nvGrpSpPr>
        <p:grpSpPr bwMode="auto">
          <a:xfrm>
            <a:off x="1898861" y="5136990"/>
            <a:ext cx="358775" cy="623888"/>
            <a:chOff x="4140" y="429"/>
            <a:chExt cx="1425" cy="2396"/>
          </a:xfrm>
        </p:grpSpPr>
        <p:sp>
          <p:nvSpPr>
            <p:cNvPr id="79" name="Freeform 148">
              <a:extLst>
                <a:ext uri="{FF2B5EF4-FFF2-40B4-BE49-F238E27FC236}">
                  <a16:creationId xmlns:a16="http://schemas.microsoft.com/office/drawing/2014/main" id="{E37E3DA9-69D6-6049-BBCC-4FE5BCA9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0" name="Rectangle 149">
              <a:extLst>
                <a:ext uri="{FF2B5EF4-FFF2-40B4-BE49-F238E27FC236}">
                  <a16:creationId xmlns:a16="http://schemas.microsoft.com/office/drawing/2014/main" id="{01A73352-A1F8-FC47-A119-E17CCF95F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1" name="Freeform 150">
              <a:extLst>
                <a:ext uri="{FF2B5EF4-FFF2-40B4-BE49-F238E27FC236}">
                  <a16:creationId xmlns:a16="http://schemas.microsoft.com/office/drawing/2014/main" id="{155997CD-C667-174E-9639-EF510E56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" name="Freeform 151">
              <a:extLst>
                <a:ext uri="{FF2B5EF4-FFF2-40B4-BE49-F238E27FC236}">
                  <a16:creationId xmlns:a16="http://schemas.microsoft.com/office/drawing/2014/main" id="{2175B663-F6BF-0E4B-A472-DD962E20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3" name="Rectangle 152">
              <a:extLst>
                <a:ext uri="{FF2B5EF4-FFF2-40B4-BE49-F238E27FC236}">
                  <a16:creationId xmlns:a16="http://schemas.microsoft.com/office/drawing/2014/main" id="{69ADA2E7-8F6A-FA48-948E-5B0D633B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4" name="Group 153">
              <a:extLst>
                <a:ext uri="{FF2B5EF4-FFF2-40B4-BE49-F238E27FC236}">
                  <a16:creationId xmlns:a16="http://schemas.microsoft.com/office/drawing/2014/main" id="{3FEDC6A9-FAF2-7C4C-A75E-B7854358A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" name="AutoShape 154">
                <a:extLst>
                  <a:ext uri="{FF2B5EF4-FFF2-40B4-BE49-F238E27FC236}">
                    <a16:creationId xmlns:a16="http://schemas.microsoft.com/office/drawing/2014/main" id="{CA03FB8E-5382-6448-ACFA-94DE0C3C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10" name="AutoShape 155">
                <a:extLst>
                  <a:ext uri="{FF2B5EF4-FFF2-40B4-BE49-F238E27FC236}">
                    <a16:creationId xmlns:a16="http://schemas.microsoft.com/office/drawing/2014/main" id="{1462EB19-03A5-1F4E-836F-AFE2D4079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5" name="Rectangle 156">
              <a:extLst>
                <a:ext uri="{FF2B5EF4-FFF2-40B4-BE49-F238E27FC236}">
                  <a16:creationId xmlns:a16="http://schemas.microsoft.com/office/drawing/2014/main" id="{0225A56A-50EF-6742-BE2B-AA2C81B7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6" name="Group 157">
              <a:extLst>
                <a:ext uri="{FF2B5EF4-FFF2-40B4-BE49-F238E27FC236}">
                  <a16:creationId xmlns:a16="http://schemas.microsoft.com/office/drawing/2014/main" id="{F0D471C7-5B6C-D343-AEA0-379685365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" name="AutoShape 158">
                <a:extLst>
                  <a:ext uri="{FF2B5EF4-FFF2-40B4-BE49-F238E27FC236}">
                    <a16:creationId xmlns:a16="http://schemas.microsoft.com/office/drawing/2014/main" id="{D389D1A5-9DBF-D14B-9E4F-8CB29FD9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8" name="AutoShape 159">
                <a:extLst>
                  <a:ext uri="{FF2B5EF4-FFF2-40B4-BE49-F238E27FC236}">
                    <a16:creationId xmlns:a16="http://schemas.microsoft.com/office/drawing/2014/main" id="{2CEBFCCE-3886-2043-846D-74CF53309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" name="Rectangle 160">
              <a:extLst>
                <a:ext uri="{FF2B5EF4-FFF2-40B4-BE49-F238E27FC236}">
                  <a16:creationId xmlns:a16="http://schemas.microsoft.com/office/drawing/2014/main" id="{B41122BD-DA0F-EF42-B985-A9C2B467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" name="Rectangle 161">
              <a:extLst>
                <a:ext uri="{FF2B5EF4-FFF2-40B4-BE49-F238E27FC236}">
                  <a16:creationId xmlns:a16="http://schemas.microsoft.com/office/drawing/2014/main" id="{412A4121-196B-C74C-8A7B-55131213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9" name="Group 162">
              <a:extLst>
                <a:ext uri="{FF2B5EF4-FFF2-40B4-BE49-F238E27FC236}">
                  <a16:creationId xmlns:a16="http://schemas.microsoft.com/office/drawing/2014/main" id="{E791F70E-0362-F74D-8EE4-F5EA8083B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" name="AutoShape 163">
                <a:extLst>
                  <a:ext uri="{FF2B5EF4-FFF2-40B4-BE49-F238E27FC236}">
                    <a16:creationId xmlns:a16="http://schemas.microsoft.com/office/drawing/2014/main" id="{53749803-7D55-DA4A-9D65-2840FC766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6" name="AutoShape 164">
                <a:extLst>
                  <a:ext uri="{FF2B5EF4-FFF2-40B4-BE49-F238E27FC236}">
                    <a16:creationId xmlns:a16="http://schemas.microsoft.com/office/drawing/2014/main" id="{A0096A41-911E-7A46-9449-84AFF70A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" name="Freeform 165">
              <a:extLst>
                <a:ext uri="{FF2B5EF4-FFF2-40B4-BE49-F238E27FC236}">
                  <a16:creationId xmlns:a16="http://schemas.microsoft.com/office/drawing/2014/main" id="{6724052B-AE3A-AA4E-ADD7-44360F815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" name="Group 166">
              <a:extLst>
                <a:ext uri="{FF2B5EF4-FFF2-40B4-BE49-F238E27FC236}">
                  <a16:creationId xmlns:a16="http://schemas.microsoft.com/office/drawing/2014/main" id="{B83E1D0E-94D2-EF47-AB2F-3A29FC012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" name="AutoShape 167">
                <a:extLst>
                  <a:ext uri="{FF2B5EF4-FFF2-40B4-BE49-F238E27FC236}">
                    <a16:creationId xmlns:a16="http://schemas.microsoft.com/office/drawing/2014/main" id="{06F53D4C-4726-0644-978D-F05291F5F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4" name="AutoShape 168">
                <a:extLst>
                  <a:ext uri="{FF2B5EF4-FFF2-40B4-BE49-F238E27FC236}">
                    <a16:creationId xmlns:a16="http://schemas.microsoft.com/office/drawing/2014/main" id="{FF52DF85-49B5-A74B-9352-48EDC8D43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" name="Rectangle 169">
              <a:extLst>
                <a:ext uri="{FF2B5EF4-FFF2-40B4-BE49-F238E27FC236}">
                  <a16:creationId xmlns:a16="http://schemas.microsoft.com/office/drawing/2014/main" id="{3D5069B1-CA37-4B46-B517-FC2226F4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" name="Freeform 170">
              <a:extLst>
                <a:ext uri="{FF2B5EF4-FFF2-40B4-BE49-F238E27FC236}">
                  <a16:creationId xmlns:a16="http://schemas.microsoft.com/office/drawing/2014/main" id="{0C7195ED-8626-AD41-9E3D-85A5D61D7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" name="Freeform 171">
              <a:extLst>
                <a:ext uri="{FF2B5EF4-FFF2-40B4-BE49-F238E27FC236}">
                  <a16:creationId xmlns:a16="http://schemas.microsoft.com/office/drawing/2014/main" id="{2354FCFA-B5FF-E947-8729-8DC05E6D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5" name="Oval 172">
              <a:extLst>
                <a:ext uri="{FF2B5EF4-FFF2-40B4-BE49-F238E27FC236}">
                  <a16:creationId xmlns:a16="http://schemas.microsoft.com/office/drawing/2014/main" id="{10AB2D2E-2639-2B49-B576-7CA9CE75C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6" name="Freeform 173">
              <a:extLst>
                <a:ext uri="{FF2B5EF4-FFF2-40B4-BE49-F238E27FC236}">
                  <a16:creationId xmlns:a16="http://schemas.microsoft.com/office/drawing/2014/main" id="{54D7574D-2EBC-F343-96A6-979C9C751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AutoShape 174">
              <a:extLst>
                <a:ext uri="{FF2B5EF4-FFF2-40B4-BE49-F238E27FC236}">
                  <a16:creationId xmlns:a16="http://schemas.microsoft.com/office/drawing/2014/main" id="{8CBEBA9F-BDDD-774A-9986-1859E928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8" name="AutoShape 175">
              <a:extLst>
                <a:ext uri="{FF2B5EF4-FFF2-40B4-BE49-F238E27FC236}">
                  <a16:creationId xmlns:a16="http://schemas.microsoft.com/office/drawing/2014/main" id="{6B3EC642-FF44-1249-AE58-8EE1A5AC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9" name="Oval 176">
              <a:extLst>
                <a:ext uri="{FF2B5EF4-FFF2-40B4-BE49-F238E27FC236}">
                  <a16:creationId xmlns:a16="http://schemas.microsoft.com/office/drawing/2014/main" id="{D7BD1C01-CB6C-BB42-81FE-F9E7EB23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0" name="Oval 177">
              <a:extLst>
                <a:ext uri="{FF2B5EF4-FFF2-40B4-BE49-F238E27FC236}">
                  <a16:creationId xmlns:a16="http://schemas.microsoft.com/office/drawing/2014/main" id="{9DDB1412-C999-6D46-8B98-AE7452C4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01" name="Oval 178">
              <a:extLst>
                <a:ext uri="{FF2B5EF4-FFF2-40B4-BE49-F238E27FC236}">
                  <a16:creationId xmlns:a16="http://schemas.microsoft.com/office/drawing/2014/main" id="{73544C12-D11F-174A-B68A-CF7CC1AF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2" name="Rectangle 179">
              <a:extLst>
                <a:ext uri="{FF2B5EF4-FFF2-40B4-BE49-F238E27FC236}">
                  <a16:creationId xmlns:a16="http://schemas.microsoft.com/office/drawing/2014/main" id="{1E0C3B84-5EE2-D242-AFD3-98812264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111" name="Group 248">
            <a:extLst>
              <a:ext uri="{FF2B5EF4-FFF2-40B4-BE49-F238E27FC236}">
                <a16:creationId xmlns:a16="http://schemas.microsoft.com/office/drawing/2014/main" id="{4B3D9D49-E04E-C246-94F1-92EFA5309427}"/>
              </a:ext>
            </a:extLst>
          </p:cNvPr>
          <p:cNvGrpSpPr>
            <a:grpSpLocks/>
          </p:cNvGrpSpPr>
          <p:nvPr/>
        </p:nvGrpSpPr>
        <p:grpSpPr bwMode="auto">
          <a:xfrm>
            <a:off x="1622667" y="1418583"/>
            <a:ext cx="358775" cy="623888"/>
            <a:chOff x="4140" y="429"/>
            <a:chExt cx="1425" cy="2396"/>
          </a:xfrm>
        </p:grpSpPr>
        <p:sp>
          <p:nvSpPr>
            <p:cNvPr id="112" name="Freeform 148">
              <a:extLst>
                <a:ext uri="{FF2B5EF4-FFF2-40B4-BE49-F238E27FC236}">
                  <a16:creationId xmlns:a16="http://schemas.microsoft.com/office/drawing/2014/main" id="{133BF227-AABA-B84D-8A63-2FCC8C8B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3" name="Rectangle 149">
              <a:extLst>
                <a:ext uri="{FF2B5EF4-FFF2-40B4-BE49-F238E27FC236}">
                  <a16:creationId xmlns:a16="http://schemas.microsoft.com/office/drawing/2014/main" id="{97B9F4BD-7965-EE4B-8A2B-D31137C0D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14" name="Freeform 150">
              <a:extLst>
                <a:ext uri="{FF2B5EF4-FFF2-40B4-BE49-F238E27FC236}">
                  <a16:creationId xmlns:a16="http://schemas.microsoft.com/office/drawing/2014/main" id="{03DAA728-7313-504A-AFC1-821DACE0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5" name="Freeform 151">
              <a:extLst>
                <a:ext uri="{FF2B5EF4-FFF2-40B4-BE49-F238E27FC236}">
                  <a16:creationId xmlns:a16="http://schemas.microsoft.com/office/drawing/2014/main" id="{456BD789-C698-8044-91D1-8C3E3D63B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" name="Rectangle 152">
              <a:extLst>
                <a:ext uri="{FF2B5EF4-FFF2-40B4-BE49-F238E27FC236}">
                  <a16:creationId xmlns:a16="http://schemas.microsoft.com/office/drawing/2014/main" id="{5F98809D-5531-1542-8F65-7D0F9846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7" name="Group 153">
              <a:extLst>
                <a:ext uri="{FF2B5EF4-FFF2-40B4-BE49-F238E27FC236}">
                  <a16:creationId xmlns:a16="http://schemas.microsoft.com/office/drawing/2014/main" id="{BA8E13EE-CCE6-6845-9909-408818BD0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2" name="AutoShape 154">
                <a:extLst>
                  <a:ext uri="{FF2B5EF4-FFF2-40B4-BE49-F238E27FC236}">
                    <a16:creationId xmlns:a16="http://schemas.microsoft.com/office/drawing/2014/main" id="{28C3488E-B8F1-0644-833A-2BEA9FF5B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3" name="AutoShape 155">
                <a:extLst>
                  <a:ext uri="{FF2B5EF4-FFF2-40B4-BE49-F238E27FC236}">
                    <a16:creationId xmlns:a16="http://schemas.microsoft.com/office/drawing/2014/main" id="{31ED96DB-63D4-CB4A-B94B-1B66C114C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18" name="Rectangle 156">
              <a:extLst>
                <a:ext uri="{FF2B5EF4-FFF2-40B4-BE49-F238E27FC236}">
                  <a16:creationId xmlns:a16="http://schemas.microsoft.com/office/drawing/2014/main" id="{975FE576-19AE-7142-BE7A-AB75D22BC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9" name="Group 157">
              <a:extLst>
                <a:ext uri="{FF2B5EF4-FFF2-40B4-BE49-F238E27FC236}">
                  <a16:creationId xmlns:a16="http://schemas.microsoft.com/office/drawing/2014/main" id="{38CAAC13-623C-C240-9539-5FF3D0980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0" name="AutoShape 158">
                <a:extLst>
                  <a:ext uri="{FF2B5EF4-FFF2-40B4-BE49-F238E27FC236}">
                    <a16:creationId xmlns:a16="http://schemas.microsoft.com/office/drawing/2014/main" id="{0422B3EC-0578-5B40-8F34-E486B167B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1" name="AutoShape 159">
                <a:extLst>
                  <a:ext uri="{FF2B5EF4-FFF2-40B4-BE49-F238E27FC236}">
                    <a16:creationId xmlns:a16="http://schemas.microsoft.com/office/drawing/2014/main" id="{9D591134-FCE0-8548-9CCA-3CA77110F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0" name="Rectangle 160">
              <a:extLst>
                <a:ext uri="{FF2B5EF4-FFF2-40B4-BE49-F238E27FC236}">
                  <a16:creationId xmlns:a16="http://schemas.microsoft.com/office/drawing/2014/main" id="{8114F188-1F6D-DB40-B81F-3D1205F7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Rectangle 161">
              <a:extLst>
                <a:ext uri="{FF2B5EF4-FFF2-40B4-BE49-F238E27FC236}">
                  <a16:creationId xmlns:a16="http://schemas.microsoft.com/office/drawing/2014/main" id="{FA76DAF1-542D-A54B-BB9D-E052A09B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22" name="Group 162">
              <a:extLst>
                <a:ext uri="{FF2B5EF4-FFF2-40B4-BE49-F238E27FC236}">
                  <a16:creationId xmlns:a16="http://schemas.microsoft.com/office/drawing/2014/main" id="{732C4925-C798-3240-843F-279D4E158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8" name="AutoShape 163">
                <a:extLst>
                  <a:ext uri="{FF2B5EF4-FFF2-40B4-BE49-F238E27FC236}">
                    <a16:creationId xmlns:a16="http://schemas.microsoft.com/office/drawing/2014/main" id="{C2C3F78A-315C-9C49-8543-1DC7A47D0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9" name="AutoShape 164">
                <a:extLst>
                  <a:ext uri="{FF2B5EF4-FFF2-40B4-BE49-F238E27FC236}">
                    <a16:creationId xmlns:a16="http://schemas.microsoft.com/office/drawing/2014/main" id="{901FA18F-90FA-9249-9FDD-5E32A5AB3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3" name="Freeform 165">
              <a:extLst>
                <a:ext uri="{FF2B5EF4-FFF2-40B4-BE49-F238E27FC236}">
                  <a16:creationId xmlns:a16="http://schemas.microsoft.com/office/drawing/2014/main" id="{18E30E80-7358-6943-89C8-CB0052DB9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4" name="Group 166">
              <a:extLst>
                <a:ext uri="{FF2B5EF4-FFF2-40B4-BE49-F238E27FC236}">
                  <a16:creationId xmlns:a16="http://schemas.microsoft.com/office/drawing/2014/main" id="{4BB03BD7-1E3D-494F-945B-41BB2A227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" name="AutoShape 167">
                <a:extLst>
                  <a:ext uri="{FF2B5EF4-FFF2-40B4-BE49-F238E27FC236}">
                    <a16:creationId xmlns:a16="http://schemas.microsoft.com/office/drawing/2014/main" id="{46097B2D-7F8F-714D-907C-3CE388DAB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7" name="AutoShape 168">
                <a:extLst>
                  <a:ext uri="{FF2B5EF4-FFF2-40B4-BE49-F238E27FC236}">
                    <a16:creationId xmlns:a16="http://schemas.microsoft.com/office/drawing/2014/main" id="{4BC67F62-3FE4-734E-B6B0-E9BFA0955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5" name="Rectangle 169">
              <a:extLst>
                <a:ext uri="{FF2B5EF4-FFF2-40B4-BE49-F238E27FC236}">
                  <a16:creationId xmlns:a16="http://schemas.microsoft.com/office/drawing/2014/main" id="{7BCC79EB-410A-E142-AD3E-0112FA57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6" name="Freeform 170">
              <a:extLst>
                <a:ext uri="{FF2B5EF4-FFF2-40B4-BE49-F238E27FC236}">
                  <a16:creationId xmlns:a16="http://schemas.microsoft.com/office/drawing/2014/main" id="{A274C229-436C-5D44-832B-1F0F5CD5A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" name="Freeform 171">
              <a:extLst>
                <a:ext uri="{FF2B5EF4-FFF2-40B4-BE49-F238E27FC236}">
                  <a16:creationId xmlns:a16="http://schemas.microsoft.com/office/drawing/2014/main" id="{763D0CBC-868B-9641-9EA4-F86FD9A6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8" name="Oval 172">
              <a:extLst>
                <a:ext uri="{FF2B5EF4-FFF2-40B4-BE49-F238E27FC236}">
                  <a16:creationId xmlns:a16="http://schemas.microsoft.com/office/drawing/2014/main" id="{0710BC79-BAA2-FF4F-B61D-28C1BCC8C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9" name="Freeform 173">
              <a:extLst>
                <a:ext uri="{FF2B5EF4-FFF2-40B4-BE49-F238E27FC236}">
                  <a16:creationId xmlns:a16="http://schemas.microsoft.com/office/drawing/2014/main" id="{9ED51321-AD0F-5D4D-90BE-6CE63E86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0" name="AutoShape 174">
              <a:extLst>
                <a:ext uri="{FF2B5EF4-FFF2-40B4-BE49-F238E27FC236}">
                  <a16:creationId xmlns:a16="http://schemas.microsoft.com/office/drawing/2014/main" id="{1EC5189E-4DA7-A848-8200-4254E7BF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1" name="AutoShape 175">
              <a:extLst>
                <a:ext uri="{FF2B5EF4-FFF2-40B4-BE49-F238E27FC236}">
                  <a16:creationId xmlns:a16="http://schemas.microsoft.com/office/drawing/2014/main" id="{29C96362-E6E3-504D-86F0-8A7AB32A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2" name="Oval 176">
              <a:extLst>
                <a:ext uri="{FF2B5EF4-FFF2-40B4-BE49-F238E27FC236}">
                  <a16:creationId xmlns:a16="http://schemas.microsoft.com/office/drawing/2014/main" id="{9D9220E5-9744-6346-8CE4-B2F0B5FAA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3" name="Oval 177">
              <a:extLst>
                <a:ext uri="{FF2B5EF4-FFF2-40B4-BE49-F238E27FC236}">
                  <a16:creationId xmlns:a16="http://schemas.microsoft.com/office/drawing/2014/main" id="{905A0889-9380-6B4B-AA68-C128EE36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34" name="Oval 178">
              <a:extLst>
                <a:ext uri="{FF2B5EF4-FFF2-40B4-BE49-F238E27FC236}">
                  <a16:creationId xmlns:a16="http://schemas.microsoft.com/office/drawing/2014/main" id="{98513B39-E29E-4F42-A043-D608FCEA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5" name="Rectangle 179">
              <a:extLst>
                <a:ext uri="{FF2B5EF4-FFF2-40B4-BE49-F238E27FC236}">
                  <a16:creationId xmlns:a16="http://schemas.microsoft.com/office/drawing/2014/main" id="{10E0A20E-7D74-4B45-812B-82FB3F79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44" name="AutoShape 118">
            <a:extLst>
              <a:ext uri="{FF2B5EF4-FFF2-40B4-BE49-F238E27FC236}">
                <a16:creationId xmlns:a16="http://schemas.microsoft.com/office/drawing/2014/main" id="{FC1BE1F7-8F5D-A347-ABB4-8BCDA97E2684}"/>
              </a:ext>
            </a:extLst>
          </p:cNvPr>
          <p:cNvSpPr>
            <a:spLocks noChangeArrowheads="1"/>
          </p:cNvSpPr>
          <p:nvPr/>
        </p:nvSpPr>
        <p:spPr bwMode="auto">
          <a:xfrm rot="11027189">
            <a:off x="2497727" y="2565774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CF77348-EFDD-F542-86F6-AD0D81173402}"/>
              </a:ext>
            </a:extLst>
          </p:cNvPr>
          <p:cNvSpPr txBox="1"/>
          <p:nvPr/>
        </p:nvSpPr>
        <p:spPr>
          <a:xfrm>
            <a:off x="4140825" y="2362948"/>
            <a:ext cx="206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Rest of the Internet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E4DF0B-E394-7648-939D-A7AB403379F6}"/>
              </a:ext>
            </a:extLst>
          </p:cNvPr>
          <p:cNvSpPr txBox="1"/>
          <p:nvPr/>
        </p:nvSpPr>
        <p:spPr>
          <a:xfrm>
            <a:off x="2522848" y="1309975"/>
            <a:ext cx="2064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withdrawal:</a:t>
            </a:r>
          </a:p>
          <a:p>
            <a:pPr algn="l"/>
            <a:r>
              <a:rPr lang="en-US" dirty="0">
                <a:latin typeface="Helvetica" pitchFamily="2" charset="0"/>
              </a:rPr>
              <a:t>“I can’t reach FB anymore”</a:t>
            </a:r>
          </a:p>
        </p:txBody>
      </p:sp>
      <p:pic>
        <p:nvPicPr>
          <p:cNvPr id="149" name="Picture 148" descr="A picture containing sky, outdoor, road, building&#10;&#10;Description automatically generated">
            <a:extLst>
              <a:ext uri="{FF2B5EF4-FFF2-40B4-BE49-F238E27FC236}">
                <a16:creationId xmlns:a16="http://schemas.microsoft.com/office/drawing/2014/main" id="{B0B0E567-1124-3D42-9F5C-CB5E65DF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63" y="3429000"/>
            <a:ext cx="2926421" cy="1529055"/>
          </a:xfrm>
          <a:prstGeom prst="rect">
            <a:avLst/>
          </a:prstGeom>
        </p:spPr>
      </p:pic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6A431F7E-8EE3-3943-82F6-6E11E60A7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033" y="3740703"/>
            <a:ext cx="1279162" cy="905647"/>
          </a:xfrm>
          <a:prstGeom prst="rect">
            <a:avLst/>
          </a:prstGeom>
        </p:spPr>
      </p:pic>
      <p:sp>
        <p:nvSpPr>
          <p:cNvPr id="152" name="AutoShape 118">
            <a:extLst>
              <a:ext uri="{FF2B5EF4-FFF2-40B4-BE49-F238E27FC236}">
                <a16:creationId xmlns:a16="http://schemas.microsoft.com/office/drawing/2014/main" id="{63A775E2-A0C2-B344-B567-368FB379721C}"/>
              </a:ext>
            </a:extLst>
          </p:cNvPr>
          <p:cNvSpPr>
            <a:spLocks noChangeArrowheads="1"/>
          </p:cNvSpPr>
          <p:nvPr/>
        </p:nvSpPr>
        <p:spPr bwMode="auto">
          <a:xfrm rot="9687217">
            <a:off x="2212697" y="3267268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88F944-E16D-C44B-86D2-B719E38F570A}"/>
              </a:ext>
            </a:extLst>
          </p:cNvPr>
          <p:cNvSpPr txBox="1"/>
          <p:nvPr/>
        </p:nvSpPr>
        <p:spPr>
          <a:xfrm>
            <a:off x="88696" y="3148900"/>
            <a:ext cx="224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withdrawal: don’t use me to get to FB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9484D85-C1E8-3044-B7F7-7A78AA79DD9C}"/>
              </a:ext>
            </a:extLst>
          </p:cNvPr>
          <p:cNvSpPr txBox="1"/>
          <p:nvPr/>
        </p:nvSpPr>
        <p:spPr>
          <a:xfrm>
            <a:off x="2502402" y="5070000"/>
            <a:ext cx="464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 remote access (no more reachability due to BGP withdrawal of DC and DNS servers)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6086DEC-B852-DA4A-951E-6A9CDCFE4B8E}"/>
              </a:ext>
            </a:extLst>
          </p:cNvPr>
          <p:cNvSpPr txBox="1"/>
          <p:nvPr/>
        </p:nvSpPr>
        <p:spPr>
          <a:xfrm>
            <a:off x="6802371" y="4997771"/>
            <a:ext cx="420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Restricted physical access (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can’t verify, can’t access 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server)</a:t>
            </a:r>
          </a:p>
        </p:txBody>
      </p:sp>
    </p:spTree>
    <p:extLst>
      <p:ext uri="{BB962C8B-B14F-4D97-AF65-F5344CB8AC3E}">
        <p14:creationId xmlns:p14="http://schemas.microsoft.com/office/powerpoint/2010/main" val="28403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  <p:bldP spid="10" grpId="0" animBg="1"/>
      <p:bldP spid="11" grpId="0"/>
      <p:bldP spid="144" grpId="0" animBg="1"/>
      <p:bldP spid="146" grpId="0"/>
      <p:bldP spid="147" grpId="0"/>
      <p:bldP spid="152" grpId="0" animBg="1"/>
      <p:bldP spid="153" grpId="0"/>
      <p:bldP spid="154" grpId="0"/>
      <p:bldP spid="1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8028</TotalTime>
  <Words>3121</Words>
  <Application>Microsoft Macintosh PowerPoint</Application>
  <PresentationFormat>Widescreen</PresentationFormat>
  <Paragraphs>712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Quality of Service</vt:lpstr>
      <vt:lpstr>PowerPoint Presentation</vt:lpstr>
      <vt:lpstr>Computing the forwarding table</vt:lpstr>
      <vt:lpstr>eBGP and iBGP announcements</vt:lpstr>
      <vt:lpstr>eBGP and iBGP announcements</vt:lpstr>
      <vt:lpstr>Setting forwarding table entries</vt:lpstr>
      <vt:lpstr>Setting forwarding table entries</vt:lpstr>
      <vt:lpstr>Summary: Inter-domain routing</vt:lpstr>
      <vt:lpstr>BGP’s impact: October ’21 FB++ outage</vt:lpstr>
      <vt:lpstr>Beyond best effort networking</vt:lpstr>
      <vt:lpstr>Network support for applications</vt:lpstr>
      <vt:lpstr>Why best effort isn’t enough: Contention</vt:lpstr>
      <vt:lpstr>PowerPoint Presentation</vt:lpstr>
      <vt:lpstr>Approach 1: Provision more capacity</vt:lpstr>
      <vt:lpstr>Approach 2: Classes of service</vt:lpstr>
      <vt:lpstr>Kinds of Service Guarantees</vt:lpstr>
      <vt:lpstr>(1) Strict prioritization</vt:lpstr>
      <vt:lpstr>(2) Rate limiting</vt:lpstr>
      <vt:lpstr>(3) Weighted fair sharing</vt:lpstr>
      <vt:lpstr>(3) Weighted fair sharing</vt:lpstr>
      <vt:lpstr>(3) Weighted fair sharing</vt:lpstr>
      <vt:lpstr>Q: Where are guarantees enforced?</vt:lpstr>
      <vt:lpstr>Why care about service guarantees?</vt:lpstr>
      <vt:lpstr>Rate Limiting</vt:lpstr>
      <vt:lpstr>Measures of transmission rate</vt:lpstr>
      <vt:lpstr>Measures of transmission rate</vt:lpstr>
      <vt:lpstr>Rate enforcement</vt:lpstr>
      <vt:lpstr>Shaping</vt:lpstr>
      <vt:lpstr>Leaky bucket shaper</vt:lpstr>
      <vt:lpstr>Intuition: release packets at steady rate</vt:lpstr>
      <vt:lpstr>Leaky Bucket Shaper</vt:lpstr>
      <vt:lpstr>Leaky Bucket Shaper</vt:lpstr>
      <vt:lpstr>Token bucket shaper</vt:lpstr>
      <vt:lpstr>Token bucket shaper</vt:lpstr>
      <vt:lpstr>Token bucket shaper</vt:lpstr>
      <vt:lpstr>Token bucket policers</vt:lpstr>
      <vt:lpstr>Token bucket policer</vt:lpstr>
      <vt:lpstr>Google study from 2016</vt:lpstr>
      <vt:lpstr>Impact on TCP</vt:lpstr>
      <vt:lpstr>Effect on actual apps: YouTube</vt:lpstr>
      <vt:lpstr>Summary of rate limiting</vt:lpstr>
      <vt:lpstr>Synthesis of protocols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4879</cp:revision>
  <dcterms:created xsi:type="dcterms:W3CDTF">2019-01-23T03:40:12Z</dcterms:created>
  <dcterms:modified xsi:type="dcterms:W3CDTF">2022-04-26T02:22:56Z</dcterms:modified>
</cp:coreProperties>
</file>