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104" r:id="rId2"/>
    <p:sldId id="1159" r:id="rId3"/>
    <p:sldId id="1162" r:id="rId4"/>
    <p:sldId id="1167" r:id="rId5"/>
    <p:sldId id="1176" r:id="rId6"/>
    <p:sldId id="1106" r:id="rId7"/>
    <p:sldId id="1109" r:id="rId8"/>
    <p:sldId id="1163" r:id="rId9"/>
    <p:sldId id="1168" r:id="rId10"/>
    <p:sldId id="1177" r:id="rId11"/>
    <p:sldId id="1169" r:id="rId12"/>
    <p:sldId id="1181" r:id="rId13"/>
    <p:sldId id="1182" r:id="rId14"/>
    <p:sldId id="1183" r:id="rId15"/>
    <p:sldId id="1184" r:id="rId16"/>
    <p:sldId id="1185" r:id="rId17"/>
    <p:sldId id="1170" r:id="rId18"/>
    <p:sldId id="1173" r:id="rId19"/>
    <p:sldId id="1160" r:id="rId20"/>
    <p:sldId id="1180" r:id="rId21"/>
    <p:sldId id="1186" r:id="rId22"/>
    <p:sldId id="11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6"/>
    <p:restoredTop sz="94664"/>
  </p:normalViewPr>
  <p:slideViewPr>
    <p:cSldViewPr snapToGrid="0" snapToObjects="1">
      <p:cViewPr>
        <p:scale>
          <a:sx n="120" d="100"/>
          <a:sy n="120" d="100"/>
        </p:scale>
        <p:origin x="2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tgers.edu/~sn624/553-S25" TargetMode="External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0493D-C5C0-6A56-D13C-9FE1EB40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052574-BED7-99C3-5F3B-A0A59B53FA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8747" y="1813812"/>
            <a:ext cx="1075344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Application Architecture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428306-E984-BB32-F5B3-C418EB3F1D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8999"/>
            <a:ext cx="9144000" cy="2344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  <a:endParaRPr lang="en-US" sz="2800" dirty="0">
              <a:ea typeface="ＭＳ Ｐゴシック" charset="0"/>
              <a:hlinkClick r:id="rId2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3"/>
              </a:rPr>
              <a:t>http://www.cs.rutgers.edu/~sn624/553-S25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605A7E2C-33E9-35B3-C60C-8BFF4B8B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095B7-C945-339E-8DF0-894BDC310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1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ork flow&#10;&#10;AI-generated content may be incorrect.">
            <a:extLst>
              <a:ext uri="{FF2B5EF4-FFF2-40B4-BE49-F238E27FC236}">
                <a16:creationId xmlns:a16="http://schemas.microsoft.com/office/drawing/2014/main" id="{44A94376-96E3-1AD4-D990-2E99CE32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16" y="1497965"/>
            <a:ext cx="5556398" cy="19310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098CD3-E072-3A9E-17B2-9EB72E32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performance becomes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5741-36E3-C5AD-D124-9B580E43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9726"/>
            <a:ext cx="10676860" cy="3327991"/>
          </a:xfrm>
        </p:spPr>
        <p:txBody>
          <a:bodyPr>
            <a:normAutofit/>
          </a:bodyPr>
          <a:lstStyle/>
          <a:p>
            <a:r>
              <a:rPr lang="en-US" dirty="0"/>
              <a:t>Many shards are queried for a single user-level query</a:t>
            </a:r>
          </a:p>
          <a:p>
            <a:r>
              <a:rPr lang="en-US" dirty="0"/>
              <a:t>Delays in any one of them can delay the entire response</a:t>
            </a:r>
          </a:p>
          <a:p>
            <a:pPr lvl="1"/>
            <a:r>
              <a:rPr lang="en-US" dirty="0"/>
              <a:t>Leaving the shard out degrades the result</a:t>
            </a:r>
          </a:p>
          <a:p>
            <a:r>
              <a:rPr lang="en-US" dirty="0"/>
              <a:t>Example: 1000 shards* 10 user requests per session</a:t>
            </a:r>
          </a:p>
          <a:p>
            <a:pPr lvl="1"/>
            <a:r>
              <a:rPr lang="en-US" dirty="0"/>
              <a:t>1 delay in 10,000 machine-level responses can be visible to a user</a:t>
            </a:r>
          </a:p>
          <a:p>
            <a:pPr lvl="1"/>
            <a:r>
              <a:rPr lang="en-US" dirty="0"/>
              <a:t>99.99</a:t>
            </a:r>
            <a:r>
              <a:rPr lang="en-US" baseline="30000" dirty="0"/>
              <a:t>th</a:t>
            </a:r>
            <a:r>
              <a:rPr lang="en-US" dirty="0"/>
              <a:t> percentile delay matters</a:t>
            </a:r>
          </a:p>
          <a:p>
            <a:r>
              <a:rPr lang="en-US" dirty="0"/>
              <a:t>Lots of delay on cutting the tail: </a:t>
            </a:r>
            <a:r>
              <a:rPr lang="en-US" dirty="0">
                <a:solidFill>
                  <a:srgbClr val="C00000"/>
                </a:solidFill>
              </a:rPr>
              <a:t>hedging</a:t>
            </a:r>
            <a:r>
              <a:rPr lang="en-US" dirty="0"/>
              <a:t>, duplication,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C1F044-8F68-8452-EAC1-DE5F82B3D5DE}"/>
              </a:ext>
            </a:extLst>
          </p:cNvPr>
          <p:cNvSpPr txBox="1">
            <a:spLocks/>
          </p:cNvSpPr>
          <p:nvPr/>
        </p:nvSpPr>
        <p:spPr>
          <a:xfrm>
            <a:off x="838200" y="1541477"/>
            <a:ext cx="6232452" cy="20367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partition-aggregate, each machine may serve many requests within a single user-level request</a:t>
            </a:r>
          </a:p>
          <a:p>
            <a:r>
              <a:rPr lang="en-US" dirty="0"/>
              <a:t>A single user sends multiple requests over a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55E77-64EF-C938-EC84-E2553B96D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D48D-505F-DF21-46FB-93FF270A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7D98-3748-4215-9463-27932D97C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processing with simple abstractions</a:t>
            </a:r>
          </a:p>
        </p:txBody>
      </p:sp>
    </p:spTree>
    <p:extLst>
      <p:ext uri="{BB962C8B-B14F-4D97-AF65-F5344CB8AC3E}">
        <p14:creationId xmlns:p14="http://schemas.microsoft.com/office/powerpoint/2010/main" val="413213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325A-4119-9052-B7C2-41B39521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Batch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7397-22F8-7B94-C382-627E197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83"/>
            <a:ext cx="10515600" cy="5124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Server access log: want to get top-5 URLs visited</a:t>
            </a:r>
          </a:p>
          <a:p>
            <a:pPr marL="0" indent="0" algn="ctr">
              <a:buNone/>
            </a:pPr>
            <a:r>
              <a:rPr lang="en-IN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192.0.2.1 - - [07/Dec/2021:11:45:26 -0700] "GET /</a:t>
            </a:r>
            <a:r>
              <a:rPr lang="en-IN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IN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HTTP/1.1" 200 4310</a:t>
            </a:r>
          </a:p>
          <a:p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Analytics (not real time user query). </a:t>
            </a:r>
            <a:r>
              <a:rPr lang="en-IN" dirty="0"/>
              <a:t>How would you go about it?</a:t>
            </a:r>
          </a:p>
          <a:p>
            <a:r>
              <a:rPr lang="en-IN" dirty="0"/>
              <a:t>One way: shell script</a:t>
            </a: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/var/log/nginx/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access.log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awk ‘{print $7}’</a:t>
            </a: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sort</a:t>
            </a: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–c</a:t>
            </a: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sort –r –n</a:t>
            </a: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head –n 5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0991-7224-2BAF-3F4D-6821D146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Batch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A1B1-2287-BA09-248D-D29DD77D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way: Python script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counts = {}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open(“/var/log/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()[6]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counts[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().sort()[::-1]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[0:5])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6CA38-ECD2-C7DE-FF67-1B167499D80F}"/>
              </a:ext>
            </a:extLst>
          </p:cNvPr>
          <p:cNvSpPr txBox="1"/>
          <p:nvPr/>
        </p:nvSpPr>
        <p:spPr>
          <a:xfrm>
            <a:off x="2680066" y="5598340"/>
            <a:ext cx="641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Which method would you use, and why?</a:t>
            </a:r>
          </a:p>
        </p:txBody>
      </p:sp>
    </p:spTree>
    <p:extLst>
      <p:ext uri="{BB962C8B-B14F-4D97-AF65-F5344CB8AC3E}">
        <p14:creationId xmlns:p14="http://schemas.microsoft.com/office/powerpoint/2010/main" val="33186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CE8EC-B42A-057B-DA03-B2624871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29" y="4485352"/>
            <a:ext cx="3558971" cy="2372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EED20-CD1C-E7FA-0C38-3392FC64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from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E231-EC7C-63C8-0E3E-EF74326C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296"/>
          </a:xfrm>
        </p:spPr>
        <p:txBody>
          <a:bodyPr/>
          <a:lstStyle/>
          <a:p>
            <a:r>
              <a:rPr lang="en-US" dirty="0"/>
              <a:t>Process large log files, even when doesn’t fit into memory</a:t>
            </a:r>
          </a:p>
          <a:p>
            <a:r>
              <a:rPr lang="en-US" dirty="0"/>
              <a:t>Ability to experiment with different processing steps</a:t>
            </a:r>
          </a:p>
          <a:p>
            <a:pPr lvl="1"/>
            <a:r>
              <a:rPr lang="en-US" dirty="0"/>
              <a:t>Without corrupting the original data</a:t>
            </a:r>
          </a:p>
          <a:p>
            <a:r>
              <a:rPr lang="en-US" dirty="0">
                <a:solidFill>
                  <a:srgbClr val="C00000"/>
                </a:solidFill>
              </a:rPr>
              <a:t>Unix principles help! </a:t>
            </a:r>
          </a:p>
          <a:p>
            <a:r>
              <a:rPr lang="en-US" dirty="0"/>
              <a:t>Programs/tools that do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thing </a:t>
            </a:r>
            <a:r>
              <a:rPr lang="en-US" dirty="0">
                <a:solidFill>
                  <a:srgbClr val="C00000"/>
                </a:solidFill>
              </a:rPr>
              <a:t>well</a:t>
            </a:r>
            <a:r>
              <a:rPr lang="en-US" dirty="0"/>
              <a:t> (e.g., sort)</a:t>
            </a:r>
          </a:p>
          <a:p>
            <a:r>
              <a:rPr lang="en-US" dirty="0"/>
              <a:t>Separate logic from wiring</a:t>
            </a:r>
          </a:p>
          <a:p>
            <a:pPr lvl="1"/>
            <a:r>
              <a:rPr lang="en-US" dirty="0"/>
              <a:t>Any tool can produce for, or consume from, any other tool (pipe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Inputs come from standard input or a file. Immutable inputs</a:t>
            </a:r>
          </a:p>
          <a:p>
            <a:pPr lvl="1"/>
            <a:r>
              <a:rPr lang="en-US" dirty="0"/>
              <a:t>A choice to inspect data or write to disk anywhere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tee</a:t>
            </a:r>
            <a:r>
              <a:rPr lang="en-US" dirty="0"/>
              <a:t>)</a:t>
            </a:r>
          </a:p>
          <a:p>
            <a:r>
              <a:rPr lang="en-US" dirty="0"/>
              <a:t>Inspect output at any point (e.g., less)</a:t>
            </a:r>
          </a:p>
        </p:txBody>
      </p:sp>
    </p:spTree>
    <p:extLst>
      <p:ext uri="{BB962C8B-B14F-4D97-AF65-F5344CB8AC3E}">
        <p14:creationId xmlns:p14="http://schemas.microsoft.com/office/powerpoint/2010/main" val="97281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4D9E-C118-761E-5BA8-A6B1693B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18A9-397F-2743-F591-27C4B2EA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8455"/>
          </a:xfrm>
        </p:spPr>
        <p:txBody>
          <a:bodyPr>
            <a:normAutofit/>
          </a:bodyPr>
          <a:lstStyle/>
          <a:p>
            <a:r>
              <a:rPr lang="en-US" dirty="0"/>
              <a:t>One way to think about it: a distributed implementation of Unix processing pipelines for large batch processing</a:t>
            </a:r>
          </a:p>
          <a:p>
            <a:pPr lvl="1"/>
            <a:r>
              <a:rPr lang="en-US" dirty="0"/>
              <a:t>Large data sets: data comes from a </a:t>
            </a:r>
            <a:r>
              <a:rPr lang="en-US" dirty="0">
                <a:solidFill>
                  <a:srgbClr val="C00000"/>
                </a:solidFill>
              </a:rPr>
              <a:t>distributed</a:t>
            </a:r>
            <a:r>
              <a:rPr lang="en-US" dirty="0"/>
              <a:t> filesystem (GFS, HDFS)</a:t>
            </a:r>
          </a:p>
          <a:p>
            <a:pPr lvl="1"/>
            <a:r>
              <a:rPr lang="en-US" dirty="0"/>
              <a:t>Large computations: want to use </a:t>
            </a:r>
            <a:r>
              <a:rPr lang="en-US" dirty="0">
                <a:solidFill>
                  <a:srgbClr val="C00000"/>
                </a:solidFill>
              </a:rPr>
              <a:t>multiple</a:t>
            </a:r>
            <a:r>
              <a:rPr lang="en-US" dirty="0"/>
              <a:t> servers since data-intensive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Distributed grep, term frequencies, distributed sort</a:t>
            </a:r>
          </a:p>
          <a:p>
            <a:r>
              <a:rPr lang="en-US" dirty="0"/>
              <a:t>Output?</a:t>
            </a:r>
          </a:p>
          <a:p>
            <a:pPr lvl="1"/>
            <a:r>
              <a:rPr lang="en-US" dirty="0"/>
              <a:t>A data structure, e.g., a search index</a:t>
            </a:r>
          </a:p>
          <a:p>
            <a:pPr lvl="1"/>
            <a:r>
              <a:rPr lang="en-US" dirty="0"/>
              <a:t>A set of pre-computed values for faster reads, e.g., key-value cache</a:t>
            </a:r>
          </a:p>
          <a:p>
            <a:pPr lvl="1"/>
            <a:r>
              <a:rPr lang="en-US" dirty="0"/>
              <a:t>Input to load into a traditional relational database (SQL) or view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computer network with devices connected to it&#10;&#10;AI-generated content may be incorrect.">
            <a:extLst>
              <a:ext uri="{FF2B5EF4-FFF2-40B4-BE49-F238E27FC236}">
                <a16:creationId xmlns:a16="http://schemas.microsoft.com/office/drawing/2014/main" id="{C707F1DC-D149-5DC3-F920-C4DC8798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592" y="1"/>
            <a:ext cx="2263802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lue servers&#10;&#10;AI-generated content may be incorrect.">
            <a:extLst>
              <a:ext uri="{FF2B5EF4-FFF2-40B4-BE49-F238E27FC236}">
                <a16:creationId xmlns:a16="http://schemas.microsoft.com/office/drawing/2014/main" id="{E0E9B9FB-170F-4F17-33B3-EF19CB61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596" y="4167963"/>
            <a:ext cx="4415486" cy="2914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1B204-3BC4-3EA2-5D74-431A0080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69A-C9CF-33A3-A0C0-AA0ADA61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2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resides on multiple machines</a:t>
            </a:r>
          </a:p>
          <a:p>
            <a:pPr lvl="1"/>
            <a:r>
              <a:rPr lang="en-US" dirty="0"/>
              <a:t>How to bring data together? How to compute with parallel machines?</a:t>
            </a:r>
          </a:p>
          <a:p>
            <a:pPr lvl="1"/>
            <a:r>
              <a:rPr lang="en-US" dirty="0"/>
              <a:t>Network bandwidth between servers is a significant consideration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How to handle failures?</a:t>
            </a:r>
          </a:p>
          <a:p>
            <a:pPr lvl="1"/>
            <a:r>
              <a:rPr lang="en-US" dirty="0"/>
              <a:t>Machine failures? </a:t>
            </a:r>
          </a:p>
          <a:p>
            <a:pPr lvl="1"/>
            <a:r>
              <a:rPr lang="en-US" dirty="0"/>
              <a:t>What happens to partial computations? </a:t>
            </a:r>
          </a:p>
          <a:p>
            <a:pPr lvl="2"/>
            <a:r>
              <a:rPr lang="en-US" dirty="0"/>
              <a:t>Should we replicate compute? </a:t>
            </a:r>
          </a:p>
          <a:p>
            <a:pPr lvl="1"/>
            <a:r>
              <a:rPr lang="en-US" dirty="0"/>
              <a:t>What happens to intermediate results? </a:t>
            </a:r>
          </a:p>
          <a:p>
            <a:pPr lvl="2"/>
            <a:r>
              <a:rPr lang="en-US" dirty="0"/>
              <a:t>Should you persist it? Replicate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BD446-33E0-19AA-A776-B008B61D2FB9}"/>
              </a:ext>
            </a:extLst>
          </p:cNvPr>
          <p:cNvSpPr txBox="1"/>
          <p:nvPr/>
        </p:nvSpPr>
        <p:spPr>
          <a:xfrm>
            <a:off x="460586" y="6262042"/>
            <a:ext cx="791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Algorithm developers == Distributed system experts?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00D47-CF9C-EE00-8AA7-6876C9978EF8}"/>
              </a:ext>
            </a:extLst>
          </p:cNvPr>
          <p:cNvSpPr txBox="1"/>
          <p:nvPr/>
        </p:nvSpPr>
        <p:spPr>
          <a:xfrm>
            <a:off x="5620921" y="3347244"/>
            <a:ext cx="2661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MapReduce</a:t>
            </a:r>
          </a:p>
        </p:txBody>
      </p:sp>
      <p:pic>
        <p:nvPicPr>
          <p:cNvPr id="9" name="Picture 8" descr="A blue and black logo&#10;&#10;AI-generated content may be incorrect.">
            <a:extLst>
              <a:ext uri="{FF2B5EF4-FFF2-40B4-BE49-F238E27FC236}">
                <a16:creationId xmlns:a16="http://schemas.microsoft.com/office/drawing/2014/main" id="{3BA16DE1-40E2-1CA3-2233-555E9102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799" y="3219654"/>
            <a:ext cx="1756587" cy="622588"/>
          </a:xfrm>
          <a:prstGeom prst="rect">
            <a:avLst/>
          </a:prstGeom>
        </p:spPr>
      </p:pic>
      <p:pic>
        <p:nvPicPr>
          <p:cNvPr id="11" name="Picture 10" descr="A logo with a star&#10;&#10;AI-generated content may be incorrect.">
            <a:extLst>
              <a:ext uri="{FF2B5EF4-FFF2-40B4-BE49-F238E27FC236}">
                <a16:creationId xmlns:a16="http://schemas.microsoft.com/office/drawing/2014/main" id="{554226A6-B206-0B68-C568-F39EEED2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1627" y="3207838"/>
            <a:ext cx="1996027" cy="8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02BF1E92-44C4-5C10-442D-E0E033B2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05" y="0"/>
            <a:ext cx="9989224" cy="67753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DE644B-D79E-9170-8FA0-5E46B80F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41" y="234245"/>
            <a:ext cx="5088708" cy="629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32DC8-54BA-C8A5-7FE2-1EA3424E49A4}"/>
              </a:ext>
            </a:extLst>
          </p:cNvPr>
          <p:cNvSpPr txBox="1"/>
          <p:nvPr/>
        </p:nvSpPr>
        <p:spPr>
          <a:xfrm>
            <a:off x="283851" y="234245"/>
            <a:ext cx="38915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Abstraction borrowed from functional programming</a:t>
            </a:r>
          </a:p>
          <a:p>
            <a:r>
              <a:rPr lang="en-US" sz="2400" dirty="0">
                <a:latin typeface="Helvetica" pitchFamily="2" charset="0"/>
              </a:rPr>
              <a:t>Many different implementations exist</a:t>
            </a:r>
          </a:p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Key advantage of MapReduce:</a:t>
            </a:r>
            <a:r>
              <a:rPr lang="en-US" sz="2400" dirty="0">
                <a:latin typeface="Helvetica" pitchFamily="2" charset="0"/>
              </a:rPr>
              <a:t> handle </a:t>
            </a:r>
            <a:r>
              <a:rPr lang="en-US" sz="2400" dirty="0" err="1">
                <a:latin typeface="Helvetica" pitchFamily="2" charset="0"/>
              </a:rPr>
              <a:t>dist</a:t>
            </a:r>
            <a:r>
              <a:rPr lang="en-US" sz="2400" dirty="0">
                <a:latin typeface="Helvetica" pitchFamily="2" charset="0"/>
              </a:rPr>
              <a:t> system issues!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9C0E4-3CBC-1A1D-6ADC-A6F3A99FBBDE}"/>
              </a:ext>
            </a:extLst>
          </p:cNvPr>
          <p:cNvSpPr txBox="1"/>
          <p:nvPr/>
        </p:nvSpPr>
        <p:spPr>
          <a:xfrm>
            <a:off x="7425368" y="1203740"/>
            <a:ext cx="234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Different (intermediate) key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6743B-504A-AA88-F172-61D46069A6FA}"/>
              </a:ext>
            </a:extLst>
          </p:cNvPr>
          <p:cNvSpPr txBox="1"/>
          <p:nvPr/>
        </p:nvSpPr>
        <p:spPr>
          <a:xfrm>
            <a:off x="9561556" y="1388405"/>
            <a:ext cx="234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Same key 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424E0B-EDA5-FA08-8844-1E412A6DD497}"/>
              </a:ext>
            </a:extLst>
          </p:cNvPr>
          <p:cNvCxnSpPr/>
          <p:nvPr/>
        </p:nvCxnSpPr>
        <p:spPr>
          <a:xfrm flipH="1" flipV="1">
            <a:off x="9032599" y="863685"/>
            <a:ext cx="1323256" cy="4473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D74881-FAB0-30E4-7F64-5FCFD010EE69}"/>
              </a:ext>
            </a:extLst>
          </p:cNvPr>
          <p:cNvCxnSpPr>
            <a:cxnSpLocks/>
          </p:cNvCxnSpPr>
          <p:nvPr/>
        </p:nvCxnSpPr>
        <p:spPr>
          <a:xfrm flipV="1">
            <a:off x="10560866" y="863685"/>
            <a:ext cx="389290" cy="4473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0422A2-E031-E37B-D020-6AD25978AF10}"/>
              </a:ext>
            </a:extLst>
          </p:cNvPr>
          <p:cNvCxnSpPr>
            <a:cxnSpLocks/>
          </p:cNvCxnSpPr>
          <p:nvPr/>
        </p:nvCxnSpPr>
        <p:spPr>
          <a:xfrm flipH="1" flipV="1">
            <a:off x="8060644" y="508697"/>
            <a:ext cx="766944" cy="6950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8F2AA1-2464-D1A2-03E8-DC60DE251B53}"/>
              </a:ext>
            </a:extLst>
          </p:cNvPr>
          <p:cNvCxnSpPr>
            <a:cxnSpLocks/>
          </p:cNvCxnSpPr>
          <p:nvPr/>
        </p:nvCxnSpPr>
        <p:spPr>
          <a:xfrm flipV="1">
            <a:off x="8968346" y="477466"/>
            <a:ext cx="1502028" cy="7262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5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A7C4F1ED-EA3F-AF42-CCB7-05EF074B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981" y="1"/>
            <a:ext cx="3250019" cy="2204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F29FC-9433-7542-E6B9-18C4058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steps in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30C3-79CD-6999-56CF-1A9AC533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 data consumed from a distributed filesystem</a:t>
            </a:r>
          </a:p>
          <a:p>
            <a:r>
              <a:rPr lang="en-US" dirty="0"/>
              <a:t>Master ships code to the worker node closest to data, if possible (CPU, memory constraints permitting)</a:t>
            </a:r>
          </a:p>
          <a:p>
            <a:r>
              <a:rPr lang="en-US" dirty="0"/>
              <a:t>Each mapper partitions its input data by the reducer key </a:t>
            </a:r>
          </a:p>
          <a:p>
            <a:pPr lvl="1"/>
            <a:r>
              <a:rPr lang="en-US" dirty="0"/>
              <a:t>Typically through a hash function, e.g., hash (key) mod R == r</a:t>
            </a:r>
          </a:p>
          <a:p>
            <a:r>
              <a:rPr lang="en-US" dirty="0"/>
              <a:t>Sort output data (per partition) by the key; run map function</a:t>
            </a:r>
          </a:p>
          <a:p>
            <a:r>
              <a:rPr lang="en-US" dirty="0"/>
              <a:t>Reducers are informed of partial result at each mapper</a:t>
            </a:r>
          </a:p>
          <a:p>
            <a:r>
              <a:rPr lang="en-US" dirty="0"/>
              <a:t>Reducer pulls files from mappers through RPC</a:t>
            </a:r>
          </a:p>
          <a:p>
            <a:r>
              <a:rPr lang="en-US" dirty="0"/>
              <a:t>Output persisted to distributed filesystem (typically involves replication)</a:t>
            </a:r>
          </a:p>
          <a:p>
            <a:r>
              <a:rPr lang="en-US" dirty="0"/>
              <a:t>Result: R output files in the DFS (one per reducer partition)</a:t>
            </a:r>
          </a:p>
        </p:txBody>
      </p:sp>
    </p:spTree>
    <p:extLst>
      <p:ext uri="{BB962C8B-B14F-4D97-AF65-F5344CB8AC3E}">
        <p14:creationId xmlns:p14="http://schemas.microsoft.com/office/powerpoint/2010/main" val="8570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9EFC0359-D6BB-2671-E549-C7E6A044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178" y="365125"/>
            <a:ext cx="5211574" cy="3534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A8BF-58BF-D486-F58A-FE2AB1ED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CF3A-EAE5-F37B-8A85-BCC789FB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locality</a:t>
            </a:r>
          </a:p>
          <a:p>
            <a:pPr lvl="1"/>
            <a:r>
              <a:rPr lang="en-US" dirty="0"/>
              <a:t>Reduce network bandwidth: ship code to data</a:t>
            </a:r>
          </a:p>
          <a:p>
            <a:pPr lvl="1"/>
            <a:r>
              <a:rPr lang="en-US" dirty="0"/>
              <a:t>Locally persist (not DFS) intermediate results</a:t>
            </a:r>
          </a:p>
          <a:p>
            <a:r>
              <a:rPr lang="en-US" dirty="0"/>
              <a:t>Handle failures by re-doing </a:t>
            </a:r>
            <a:r>
              <a:rPr lang="en-US" dirty="0">
                <a:solidFill>
                  <a:srgbClr val="C00000"/>
                </a:solidFill>
              </a:rPr>
              <a:t>compute</a:t>
            </a:r>
          </a:p>
          <a:p>
            <a:pPr lvl="1"/>
            <a:r>
              <a:rPr lang="en-US" dirty="0"/>
              <a:t>No fancy hardware fault tolerance (e.g., RAID)</a:t>
            </a:r>
          </a:p>
          <a:p>
            <a:pPr lvl="1"/>
            <a:r>
              <a:rPr lang="en-US" dirty="0"/>
              <a:t>Mapper failure: restart map job</a:t>
            </a:r>
          </a:p>
          <a:p>
            <a:pPr lvl="1"/>
            <a:r>
              <a:rPr lang="en-US" dirty="0"/>
              <a:t>Assume deterministic operations</a:t>
            </a:r>
          </a:p>
          <a:p>
            <a:pPr lvl="1"/>
            <a:r>
              <a:rPr lang="en-US" dirty="0"/>
              <a:t>Reducer failure (after completion): no problem (DFS)</a:t>
            </a:r>
          </a:p>
          <a:p>
            <a:r>
              <a:rPr lang="en-US" dirty="0"/>
              <a:t>Identify and skip shards with </a:t>
            </a:r>
            <a:r>
              <a:rPr lang="en-US" dirty="0">
                <a:solidFill>
                  <a:srgbClr val="C00000"/>
                </a:solidFill>
              </a:rPr>
              <a:t>deterministic </a:t>
            </a:r>
            <a:r>
              <a:rPr lang="en-US" dirty="0"/>
              <a:t>faults</a:t>
            </a:r>
          </a:p>
          <a:p>
            <a:r>
              <a:rPr lang="en-US" dirty="0"/>
              <a:t>Mitigate </a:t>
            </a:r>
            <a:r>
              <a:rPr lang="en-US" dirty="0">
                <a:solidFill>
                  <a:srgbClr val="C00000"/>
                </a:solidFill>
              </a:rPr>
              <a:t>stragglers</a:t>
            </a:r>
            <a:r>
              <a:rPr lang="en-US" dirty="0"/>
              <a:t> through </a:t>
            </a:r>
            <a:r>
              <a:rPr lang="en-US" dirty="0">
                <a:solidFill>
                  <a:srgbClr val="C00000"/>
                </a:solidFill>
              </a:rPr>
              <a:t>eager replication of compute </a:t>
            </a:r>
            <a:r>
              <a:rPr lang="en-US" dirty="0"/>
              <a:t>close to job completion</a:t>
            </a:r>
          </a:p>
          <a:p>
            <a:r>
              <a:rPr lang="en-US" dirty="0">
                <a:solidFill>
                  <a:srgbClr val="C00000"/>
                </a:solidFill>
              </a:rPr>
              <a:t>Combiners</a:t>
            </a:r>
            <a:r>
              <a:rPr lang="en-US" dirty="0"/>
              <a:t> at mapper: preliminary reduce for associative and commutative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AC62E66-8CAF-E460-905E-E79F1C15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984" y="1571200"/>
            <a:ext cx="423534" cy="508849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A2A255F7-0B7D-A10C-91BB-798E1D9FE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746" y="2327143"/>
            <a:ext cx="398010" cy="4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383D-2A34-7A27-0BAC-58E1FBC3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Offline and Online components</a:t>
            </a:r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9171E0A0-D536-E8C6-46C2-B917D2622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5" y="2033973"/>
            <a:ext cx="888408" cy="117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3792FE5-B42A-CA09-B537-DFE85384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32" y="3259771"/>
            <a:ext cx="953830" cy="710299"/>
          </a:xfrm>
          <a:prstGeom prst="rect">
            <a:avLst/>
          </a:prstGeom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88E478F0-1E1C-1859-6B12-39E1240B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5" y="3381431"/>
            <a:ext cx="888408" cy="117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25">
            <a:extLst>
              <a:ext uri="{FF2B5EF4-FFF2-40B4-BE49-F238E27FC236}">
                <a16:creationId xmlns:a16="http://schemas.microsoft.com/office/drawing/2014/main" id="{99E01BE3-44CA-3CC1-8A6C-BDBE9B37A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5" y="4728889"/>
            <a:ext cx="888408" cy="117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42DD1BCA-F250-4A27-B182-635127D44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3" y="1587909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25">
            <a:extLst>
              <a:ext uri="{FF2B5EF4-FFF2-40B4-BE49-F238E27FC236}">
                <a16:creationId xmlns:a16="http://schemas.microsoft.com/office/drawing/2014/main" id="{4066CA5C-06DF-A8A2-0CAA-C86D37A9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3" y="2568724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25">
            <a:extLst>
              <a:ext uri="{FF2B5EF4-FFF2-40B4-BE49-F238E27FC236}">
                <a16:creationId xmlns:a16="http://schemas.microsoft.com/office/drawing/2014/main" id="{888838E9-4C46-754D-816E-ADD9BDE9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2" y="3585009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" name="Picture 25">
            <a:extLst>
              <a:ext uri="{FF2B5EF4-FFF2-40B4-BE49-F238E27FC236}">
                <a16:creationId xmlns:a16="http://schemas.microsoft.com/office/drawing/2014/main" id="{7ECD315F-7468-500F-EFD8-0A26EAAB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2" y="4625797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3" name="Picture 25">
            <a:extLst>
              <a:ext uri="{FF2B5EF4-FFF2-40B4-BE49-F238E27FC236}">
                <a16:creationId xmlns:a16="http://schemas.microsoft.com/office/drawing/2014/main" id="{7393B787-7551-00D5-2A3F-A1A1DFF6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1" y="5692870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14" descr="A logo of a company&#10;&#10;AI-generated content may be incorrect.">
            <a:extLst>
              <a:ext uri="{FF2B5EF4-FFF2-40B4-BE49-F238E27FC236}">
                <a16:creationId xmlns:a16="http://schemas.microsoft.com/office/drawing/2014/main" id="{8EEF49DD-962D-03EB-308C-04610E97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40" y="1810674"/>
            <a:ext cx="499421" cy="499421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8E15A2C1-4532-7611-BA88-88E55F86C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440" y="2949954"/>
            <a:ext cx="499421" cy="600022"/>
          </a:xfrm>
          <a:prstGeom prst="rect">
            <a:avLst/>
          </a:prstGeom>
        </p:spPr>
      </p:pic>
      <p:pic>
        <p:nvPicPr>
          <p:cNvPr id="17" name="Picture 19" descr="Router Clip Art">
            <a:extLst>
              <a:ext uri="{FF2B5EF4-FFF2-40B4-BE49-F238E27FC236}">
                <a16:creationId xmlns:a16="http://schemas.microsoft.com/office/drawing/2014/main" id="{26C0D13E-A9DD-C10D-CF34-99586D34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89" y="3306718"/>
            <a:ext cx="755602" cy="55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9" descr="Router Clip Art">
            <a:extLst>
              <a:ext uri="{FF2B5EF4-FFF2-40B4-BE49-F238E27FC236}">
                <a16:creationId xmlns:a16="http://schemas.microsoft.com/office/drawing/2014/main" id="{114E3A5E-0CEE-4C14-40F0-3CE4CACD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53" y="2790365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 descr="Router Clip Art">
            <a:extLst>
              <a:ext uri="{FF2B5EF4-FFF2-40B4-BE49-F238E27FC236}">
                <a16:creationId xmlns:a16="http://schemas.microsoft.com/office/drawing/2014/main" id="{DA87157A-0866-F1AB-0C63-A2F0FDF0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52" y="3716794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Router Clip Art">
            <a:extLst>
              <a:ext uri="{FF2B5EF4-FFF2-40B4-BE49-F238E27FC236}">
                <a16:creationId xmlns:a16="http://schemas.microsoft.com/office/drawing/2014/main" id="{4948A2E9-7F1C-2B08-D8DB-3C6A39715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51" y="4861392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9" descr="Router Clip Art">
            <a:extLst>
              <a:ext uri="{FF2B5EF4-FFF2-40B4-BE49-F238E27FC236}">
                <a16:creationId xmlns:a16="http://schemas.microsoft.com/office/drawing/2014/main" id="{3DB674FB-92D4-79A5-A508-6EFF51DDE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94" y="2352121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9" descr="Router Clip Art">
            <a:extLst>
              <a:ext uri="{FF2B5EF4-FFF2-40B4-BE49-F238E27FC236}">
                <a16:creationId xmlns:a16="http://schemas.microsoft.com/office/drawing/2014/main" id="{B2DB8A9B-1F02-0E42-9B6B-280B41A0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69" y="3332900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D48E3EAE-97FA-D7C2-6D9E-D7F9D699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94" y="4417355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9" descr="Router Clip Art">
            <a:extLst>
              <a:ext uri="{FF2B5EF4-FFF2-40B4-BE49-F238E27FC236}">
                <a16:creationId xmlns:a16="http://schemas.microsoft.com/office/drawing/2014/main" id="{04BC57AF-EF43-B93F-3BF2-585903FA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94" y="5478581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12D464A0-CEF6-62A1-DC9E-C9CDAE574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603" y="4030263"/>
            <a:ext cx="499421" cy="600022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BCBB2156-3709-E72C-39BD-44B745A76054}"/>
              </a:ext>
            </a:extLst>
          </p:cNvPr>
          <p:cNvSpPr/>
          <p:nvPr/>
        </p:nvSpPr>
        <p:spPr>
          <a:xfrm>
            <a:off x="4009981" y="2240520"/>
            <a:ext cx="1620232" cy="389299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F3238C2-3064-3D55-6770-350E6DC0B3BE}"/>
              </a:ext>
            </a:extLst>
          </p:cNvPr>
          <p:cNvSpPr/>
          <p:nvPr/>
        </p:nvSpPr>
        <p:spPr>
          <a:xfrm flipH="1">
            <a:off x="4148737" y="2240520"/>
            <a:ext cx="1620232" cy="389299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8AE4E34-8420-B223-F598-56CD346A25C1}"/>
              </a:ext>
            </a:extLst>
          </p:cNvPr>
          <p:cNvSpPr/>
          <p:nvPr/>
        </p:nvSpPr>
        <p:spPr>
          <a:xfrm>
            <a:off x="4146447" y="1690687"/>
            <a:ext cx="1516868" cy="4802188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5B4713-6983-8480-9C57-F196A0A67E41}"/>
              </a:ext>
            </a:extLst>
          </p:cNvPr>
          <p:cNvCxnSpPr>
            <a:cxnSpLocks/>
          </p:cNvCxnSpPr>
          <p:nvPr/>
        </p:nvCxnSpPr>
        <p:spPr>
          <a:xfrm>
            <a:off x="99431" y="3716794"/>
            <a:ext cx="98050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837AB7-2324-0869-B1D7-F0FC6B9EFD40}"/>
              </a:ext>
            </a:extLst>
          </p:cNvPr>
          <p:cNvSpPr txBox="1"/>
          <p:nvPr/>
        </p:nvSpPr>
        <p:spPr>
          <a:xfrm>
            <a:off x="-153562" y="2691647"/>
            <a:ext cx="1494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User request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AD78B3-790E-980B-101E-F7FEAA4AE3FA}"/>
              </a:ext>
            </a:extLst>
          </p:cNvPr>
          <p:cNvSpPr/>
          <p:nvPr/>
        </p:nvSpPr>
        <p:spPr>
          <a:xfrm>
            <a:off x="1178805" y="1440977"/>
            <a:ext cx="6103344" cy="5246210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0" name="Picture 25">
            <a:extLst>
              <a:ext uri="{FF2B5EF4-FFF2-40B4-BE49-F238E27FC236}">
                <a16:creationId xmlns:a16="http://schemas.microsoft.com/office/drawing/2014/main" id="{96D50C3E-123F-973D-4275-89DFDD8C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73" y="1510260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" name="Picture 25">
            <a:extLst>
              <a:ext uri="{FF2B5EF4-FFF2-40B4-BE49-F238E27FC236}">
                <a16:creationId xmlns:a16="http://schemas.microsoft.com/office/drawing/2014/main" id="{12AF9DFC-8FFA-486E-DA40-4A68D61A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16" y="2458225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2" name="Picture 25">
            <a:extLst>
              <a:ext uri="{FF2B5EF4-FFF2-40B4-BE49-F238E27FC236}">
                <a16:creationId xmlns:a16="http://schemas.microsoft.com/office/drawing/2014/main" id="{8D1BED17-96A2-3688-3254-F5CB6B29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123" y="1492590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" name="Picture 25">
            <a:extLst>
              <a:ext uri="{FF2B5EF4-FFF2-40B4-BE49-F238E27FC236}">
                <a16:creationId xmlns:a16="http://schemas.microsoft.com/office/drawing/2014/main" id="{A9F9B31E-FFE8-74B3-F85D-C932461E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135" y="246468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" name="Picture 25">
            <a:extLst>
              <a:ext uri="{FF2B5EF4-FFF2-40B4-BE49-F238E27FC236}">
                <a16:creationId xmlns:a16="http://schemas.microsoft.com/office/drawing/2014/main" id="{3FFC23AB-3A92-06AC-9D83-67DC6DE8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15" y="354073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5" name="Picture 25">
            <a:extLst>
              <a:ext uri="{FF2B5EF4-FFF2-40B4-BE49-F238E27FC236}">
                <a16:creationId xmlns:a16="http://schemas.microsoft.com/office/drawing/2014/main" id="{7152CD87-A08B-69ED-80D2-830C9676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73" y="445521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6" name="Picture 25">
            <a:extLst>
              <a:ext uri="{FF2B5EF4-FFF2-40B4-BE49-F238E27FC236}">
                <a16:creationId xmlns:a16="http://schemas.microsoft.com/office/drawing/2014/main" id="{26F66880-CD69-3769-C565-377DD1D54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312" y="3632007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7" name="Picture 25">
            <a:extLst>
              <a:ext uri="{FF2B5EF4-FFF2-40B4-BE49-F238E27FC236}">
                <a16:creationId xmlns:a16="http://schemas.microsoft.com/office/drawing/2014/main" id="{2DABC342-9088-8ED2-4A79-30AE9252E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123" y="443754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90C407-FC7A-A60F-9EBE-222D995774C6}"/>
              </a:ext>
            </a:extLst>
          </p:cNvPr>
          <p:cNvSpPr/>
          <p:nvPr/>
        </p:nvSpPr>
        <p:spPr>
          <a:xfrm>
            <a:off x="9103413" y="2484255"/>
            <a:ext cx="1274899" cy="1916752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9" name="Picture 19" descr="Router Clip Art">
            <a:extLst>
              <a:ext uri="{FF2B5EF4-FFF2-40B4-BE49-F238E27FC236}">
                <a16:creationId xmlns:a16="http://schemas.microsoft.com/office/drawing/2014/main" id="{EFD361F9-0F5C-AC15-0379-0AEAA7587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866" y="2950624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Router Clip Art">
            <a:extLst>
              <a:ext uri="{FF2B5EF4-FFF2-40B4-BE49-F238E27FC236}">
                <a16:creationId xmlns:a16="http://schemas.microsoft.com/office/drawing/2014/main" id="{E0199175-0E14-4F98-0808-460B71F4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679" y="3011690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Router Clip Art">
            <a:extLst>
              <a:ext uri="{FF2B5EF4-FFF2-40B4-BE49-F238E27FC236}">
                <a16:creationId xmlns:a16="http://schemas.microsoft.com/office/drawing/2014/main" id="{65AFBA60-CDD9-BA80-1974-F2C563EF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004" y="3481206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9" descr="Router Clip Art">
            <a:extLst>
              <a:ext uri="{FF2B5EF4-FFF2-40B4-BE49-F238E27FC236}">
                <a16:creationId xmlns:a16="http://schemas.microsoft.com/office/drawing/2014/main" id="{74AED3C0-7006-2788-5FF2-5000F879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712" y="3493286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53">
            <a:extLst>
              <a:ext uri="{FF2B5EF4-FFF2-40B4-BE49-F238E27FC236}">
                <a16:creationId xmlns:a16="http://schemas.microsoft.com/office/drawing/2014/main" id="{93DF716C-13A2-8839-4F00-2A828665BABB}"/>
              </a:ext>
            </a:extLst>
          </p:cNvPr>
          <p:cNvSpPr/>
          <p:nvPr/>
        </p:nvSpPr>
        <p:spPr>
          <a:xfrm>
            <a:off x="9198761" y="2630192"/>
            <a:ext cx="1172224" cy="169342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8FB3E60-3267-5CD0-CE2C-396B66604F71}"/>
              </a:ext>
            </a:extLst>
          </p:cNvPr>
          <p:cNvSpPr/>
          <p:nvPr/>
        </p:nvSpPr>
        <p:spPr>
          <a:xfrm flipH="1">
            <a:off x="9113201" y="2630192"/>
            <a:ext cx="1253931" cy="169342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0E7915-75AE-9AD7-F21B-33E5B27E77B9}"/>
              </a:ext>
            </a:extLst>
          </p:cNvPr>
          <p:cNvSpPr txBox="1"/>
          <p:nvPr/>
        </p:nvSpPr>
        <p:spPr>
          <a:xfrm>
            <a:off x="1171853" y="5248402"/>
            <a:ext cx="2107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Online</a:t>
            </a:r>
            <a:r>
              <a:rPr lang="en-US" sz="2400" dirty="0">
                <a:latin typeface="Helvetica" pitchFamily="2" charset="0"/>
              </a:rPr>
              <a:t>, real-time request processing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022C3A6-4681-70FF-5BE3-155BBF23502B}"/>
              </a:ext>
            </a:extLst>
          </p:cNvPr>
          <p:cNvSpPr/>
          <p:nvPr/>
        </p:nvSpPr>
        <p:spPr>
          <a:xfrm>
            <a:off x="7466861" y="1336055"/>
            <a:ext cx="4519491" cy="5387505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F3B9B-D570-E67F-CD88-9D99BEDA8F01}"/>
              </a:ext>
            </a:extLst>
          </p:cNvPr>
          <p:cNvSpPr txBox="1"/>
          <p:nvPr/>
        </p:nvSpPr>
        <p:spPr>
          <a:xfrm>
            <a:off x="7484358" y="5300706"/>
            <a:ext cx="440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Offline</a:t>
            </a:r>
            <a:r>
              <a:rPr lang="en-US" sz="2400" dirty="0">
                <a:latin typeface="Helvetica" pitchFamily="2" charset="0"/>
              </a:rPr>
              <a:t> processing: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Batch processing; stream events; ML training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D39D4F-0D75-6A1B-AF83-81716ADC10E3}"/>
              </a:ext>
            </a:extLst>
          </p:cNvPr>
          <p:cNvCxnSpPr/>
          <p:nvPr/>
        </p:nvCxnSpPr>
        <p:spPr>
          <a:xfrm flipH="1">
            <a:off x="6776861" y="3318501"/>
            <a:ext cx="1342570" cy="14399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A3A17A-FD28-2D45-45F7-1ACB2D79BBFD}"/>
              </a:ext>
            </a:extLst>
          </p:cNvPr>
          <p:cNvCxnSpPr/>
          <p:nvPr/>
        </p:nvCxnSpPr>
        <p:spPr>
          <a:xfrm flipH="1">
            <a:off x="6764964" y="4330274"/>
            <a:ext cx="1342570" cy="14399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A83FA1-0219-8A2C-64E1-97886B805E0D}"/>
              </a:ext>
            </a:extLst>
          </p:cNvPr>
          <p:cNvCxnSpPr>
            <a:cxnSpLocks/>
          </p:cNvCxnSpPr>
          <p:nvPr/>
        </p:nvCxnSpPr>
        <p:spPr>
          <a:xfrm flipH="1">
            <a:off x="6683945" y="2073637"/>
            <a:ext cx="2103238" cy="5606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04B9060-07E6-8803-09F9-2B8F1ACF2C5A}"/>
              </a:ext>
            </a:extLst>
          </p:cNvPr>
          <p:cNvSpPr txBox="1"/>
          <p:nvPr/>
        </p:nvSpPr>
        <p:spPr>
          <a:xfrm>
            <a:off x="1289262" y="1477520"/>
            <a:ext cx="2107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Services, databases, ML inference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5AF914-FD69-715E-C7E3-436739819984}"/>
              </a:ext>
            </a:extLst>
          </p:cNvPr>
          <p:cNvSpPr txBox="1"/>
          <p:nvPr/>
        </p:nvSpPr>
        <p:spPr>
          <a:xfrm>
            <a:off x="7428279" y="1650194"/>
            <a:ext cx="13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update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E3795D-D2FC-B89A-1C27-968B9A0A6FC0}"/>
              </a:ext>
            </a:extLst>
          </p:cNvPr>
          <p:cNvSpPr txBox="1"/>
          <p:nvPr/>
        </p:nvSpPr>
        <p:spPr>
          <a:xfrm>
            <a:off x="7405521" y="2790365"/>
            <a:ext cx="13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update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121916-777E-D34E-70FC-B6693CCE5F7B}"/>
              </a:ext>
            </a:extLst>
          </p:cNvPr>
          <p:cNvSpPr txBox="1"/>
          <p:nvPr/>
        </p:nvSpPr>
        <p:spPr>
          <a:xfrm>
            <a:off x="7415556" y="3863231"/>
            <a:ext cx="13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update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624B371B-DF07-6C9B-BD07-1CB922FEA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111" y="4149674"/>
            <a:ext cx="499421" cy="600022"/>
          </a:xfrm>
          <a:prstGeom prst="rect">
            <a:avLst/>
          </a:prstGeom>
        </p:spPr>
      </p:pic>
      <p:pic>
        <p:nvPicPr>
          <p:cNvPr id="68" name="Picture 67" descr="A picture containing shape&#10;&#10;Description automatically generated">
            <a:extLst>
              <a:ext uri="{FF2B5EF4-FFF2-40B4-BE49-F238E27FC236}">
                <a16:creationId xmlns:a16="http://schemas.microsoft.com/office/drawing/2014/main" id="{34565C88-B603-4B05-30BA-C4AB58384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6147" y="2882147"/>
            <a:ext cx="499421" cy="600022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567EBD-77A7-967D-820B-2EDB6EAB1329}"/>
              </a:ext>
            </a:extLst>
          </p:cNvPr>
          <p:cNvCxnSpPr>
            <a:cxnSpLocks/>
          </p:cNvCxnSpPr>
          <p:nvPr/>
        </p:nvCxnSpPr>
        <p:spPr>
          <a:xfrm flipV="1">
            <a:off x="6344913" y="4785232"/>
            <a:ext cx="1875322" cy="118911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picture containing shape&#10;&#10;Description automatically generated">
            <a:extLst>
              <a:ext uri="{FF2B5EF4-FFF2-40B4-BE49-F238E27FC236}">
                <a16:creationId xmlns:a16="http://schemas.microsoft.com/office/drawing/2014/main" id="{206BE97D-1FC7-14D8-9645-2AF87FB05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762" y="4289431"/>
            <a:ext cx="499421" cy="6000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B009A8C-BD40-DC65-F46F-A80FF4A2C9B5}"/>
              </a:ext>
            </a:extLst>
          </p:cNvPr>
          <p:cNvSpPr txBox="1"/>
          <p:nvPr/>
        </p:nvSpPr>
        <p:spPr>
          <a:xfrm rot="19762515">
            <a:off x="6074897" y="5419124"/>
            <a:ext cx="1315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Data, events, </a:t>
            </a:r>
          </a:p>
          <a:p>
            <a:pPr algn="ctr"/>
            <a:r>
              <a:rPr lang="en-US" dirty="0" err="1">
                <a:latin typeface="Helvetica" pitchFamily="2" charset="0"/>
              </a:rPr>
              <a:t>etc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76" name="Picture 75" descr="A logo of a company&#10;&#10;AI-generated content may be incorrect.">
            <a:extLst>
              <a:ext uri="{FF2B5EF4-FFF2-40B4-BE49-F238E27FC236}">
                <a16:creationId xmlns:a16="http://schemas.microsoft.com/office/drawing/2014/main" id="{70C7ED8F-F14E-79BC-1DED-A71E0EA9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381" y="1280100"/>
            <a:ext cx="499421" cy="4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0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7" grpId="0"/>
      <p:bldP spid="38" grpId="0" animBg="1"/>
      <p:bldP spid="48" grpId="0" animBg="1"/>
      <p:bldP spid="54" grpId="0" animBg="1"/>
      <p:bldP spid="55" grpId="0" animBg="1"/>
      <p:bldP spid="56" grpId="0"/>
      <p:bldP spid="57" grpId="0" animBg="1"/>
      <p:bldP spid="58" grpId="0"/>
      <p:bldP spid="63" grpId="0"/>
      <p:bldP spid="64" grpId="0"/>
      <p:bldP spid="65" grpId="0"/>
      <p:bldP spid="66" grpId="0"/>
      <p:bldP spid="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3B3A-EB20-B128-B6CC-B4EA7CC0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using map-reduce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33C1-B8FF-583C-F5A7-D7DF21F6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Joins</a:t>
            </a:r>
          </a:p>
          <a:p>
            <a:pPr lvl="1"/>
            <a:r>
              <a:rPr lang="en-US" dirty="0"/>
              <a:t>Example: user activity (e.g. URLs) with user information (e.g. age)</a:t>
            </a:r>
          </a:p>
          <a:p>
            <a:r>
              <a:rPr lang="en-US" dirty="0"/>
              <a:t>Grouping (GROUPBY) aggregations: </a:t>
            </a:r>
          </a:p>
          <a:p>
            <a:pPr lvl="1"/>
            <a:r>
              <a:rPr lang="en-US" dirty="0"/>
              <a:t>Count, sum,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Creating the sequence of events in a user session, determining whether e.g. a new version of a web page resulted in better sales</a:t>
            </a:r>
          </a:p>
          <a:p>
            <a:r>
              <a:rPr lang="en-US" dirty="0"/>
              <a:t>Large distributed sorting</a:t>
            </a:r>
          </a:p>
          <a:p>
            <a:r>
              <a:rPr lang="en-US" dirty="0"/>
              <a:t>Output sorting after mapper: important!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535A21A8-14F6-EC23-458A-61CC3294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475" y="4438945"/>
            <a:ext cx="2419055" cy="24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446E-34C3-CE44-064C-2EB5F36E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Map-Reduce: (1) </a:t>
            </a:r>
            <a:r>
              <a:rPr lang="en-US" dirty="0">
                <a:solidFill>
                  <a:srgbClr val="C00000"/>
                </a:solidFill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059-B047-78C5-4BB2-54D1560A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Map-Reduce job isn’t usually enough</a:t>
            </a:r>
          </a:p>
          <a:p>
            <a:r>
              <a:rPr lang="en-US" dirty="0"/>
              <a:t>Google web search index: pipeline of 10 jobs; recommendation systems: 50—100</a:t>
            </a:r>
          </a:p>
          <a:p>
            <a:r>
              <a:rPr lang="en-US" dirty="0">
                <a:solidFill>
                  <a:srgbClr val="C00000"/>
                </a:solidFill>
              </a:rPr>
              <a:t>Workflows: </a:t>
            </a:r>
            <a:r>
              <a:rPr lang="en-US" dirty="0"/>
              <a:t>Chains of map-reduce jobs</a:t>
            </a:r>
          </a:p>
          <a:p>
            <a:pPr lvl="1"/>
            <a:r>
              <a:rPr lang="en-US" dirty="0"/>
              <a:t>E.g., one MR for counting requests by URL; another to sort count</a:t>
            </a:r>
          </a:p>
          <a:p>
            <a:r>
              <a:rPr lang="en-US" dirty="0"/>
              <a:t>Explicit output files from each? </a:t>
            </a:r>
          </a:p>
          <a:p>
            <a:pPr lvl="1"/>
            <a:r>
              <a:rPr lang="en-US" dirty="0"/>
              <a:t>Like writing to file at the end of each tool in Unix pipeline</a:t>
            </a:r>
          </a:p>
          <a:p>
            <a:pPr lvl="1"/>
            <a:r>
              <a:rPr lang="en-US" dirty="0"/>
              <a:t>Materialization of the intermediate results needed?</a:t>
            </a:r>
          </a:p>
          <a:p>
            <a:r>
              <a:rPr lang="en-US" dirty="0">
                <a:solidFill>
                  <a:srgbClr val="C00000"/>
                </a:solidFill>
              </a:rPr>
              <a:t>Stragglers </a:t>
            </a:r>
            <a:r>
              <a:rPr lang="en-US" dirty="0"/>
              <a:t>make workflows slower</a:t>
            </a:r>
          </a:p>
          <a:p>
            <a:r>
              <a:rPr lang="en-US" dirty="0"/>
              <a:t>Separate systems needed just to orchestrate the workflows correctly</a:t>
            </a:r>
          </a:p>
        </p:txBody>
      </p:sp>
    </p:spTree>
    <p:extLst>
      <p:ext uri="{BB962C8B-B14F-4D97-AF65-F5344CB8AC3E}">
        <p14:creationId xmlns:p14="http://schemas.microsoft.com/office/powerpoint/2010/main" val="28809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D17E-D117-5C78-D3CF-0A7ED4C3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Map-Reduce: (2) Dataflow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B7F3-CC27-E6D2-D7B8-90380BB6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Dataflow engines: </a:t>
            </a:r>
            <a:r>
              <a:rPr lang="en-US" dirty="0"/>
              <a:t>handle the entire workflow</a:t>
            </a:r>
          </a:p>
          <a:p>
            <a:pPr lvl="1"/>
            <a:r>
              <a:rPr lang="en-US" dirty="0"/>
              <a:t>“Operators”: chain map-reduce functions</a:t>
            </a:r>
          </a:p>
          <a:p>
            <a:pPr lvl="1"/>
            <a:r>
              <a:rPr lang="en-US" dirty="0"/>
              <a:t>Only persist intermediate outputs to DFS when necessary</a:t>
            </a:r>
          </a:p>
          <a:p>
            <a:pPr lvl="1"/>
            <a:r>
              <a:rPr lang="en-US" dirty="0"/>
              <a:t>Chain reducers (no explicit mappers) when the key is the same</a:t>
            </a:r>
          </a:p>
          <a:p>
            <a:pPr lvl="1"/>
            <a:r>
              <a:rPr lang="en-US" dirty="0"/>
              <a:t>Don’t wait for stragglers of the previous job</a:t>
            </a:r>
          </a:p>
          <a:p>
            <a:endParaRPr lang="en-US" dirty="0"/>
          </a:p>
          <a:p>
            <a:r>
              <a:rPr lang="en-US" dirty="0"/>
              <a:t>Stream Processing</a:t>
            </a:r>
          </a:p>
          <a:p>
            <a:pPr lvl="1"/>
            <a:r>
              <a:rPr lang="en-US" dirty="0"/>
              <a:t>Incremental execution of batch jobs when new data arrives</a:t>
            </a:r>
          </a:p>
          <a:p>
            <a:pPr lvl="1"/>
            <a:endParaRPr lang="en-US" dirty="0"/>
          </a:p>
          <a:p>
            <a:r>
              <a:rPr lang="en-US" dirty="0"/>
              <a:t>Selectively materialize or recompute intermediate results</a:t>
            </a:r>
          </a:p>
          <a:p>
            <a:pPr lvl="1"/>
            <a:r>
              <a:rPr lang="en-US" dirty="0"/>
              <a:t>Lineages (RDD/Spark) or checkpoint</a:t>
            </a:r>
          </a:p>
        </p:txBody>
      </p:sp>
    </p:spTree>
    <p:extLst>
      <p:ext uri="{BB962C8B-B14F-4D97-AF65-F5344CB8AC3E}">
        <p14:creationId xmlns:p14="http://schemas.microsoft.com/office/powerpoint/2010/main" val="394697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915E-3452-5B14-9849-43E258FF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7CD61-F890-95BF-A8D5-E02932AD4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Processing interactive search queries</a:t>
            </a:r>
          </a:p>
        </p:txBody>
      </p:sp>
    </p:spTree>
    <p:extLst>
      <p:ext uri="{BB962C8B-B14F-4D97-AF65-F5344CB8AC3E}">
        <p14:creationId xmlns:p14="http://schemas.microsoft.com/office/powerpoint/2010/main" val="241596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3086-7F7C-768E-EBF3-6A200E41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Google search architecture</a:t>
            </a:r>
          </a:p>
        </p:txBody>
      </p:sp>
      <p:pic>
        <p:nvPicPr>
          <p:cNvPr id="5" name="Content Placeholder 4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73799A60-E46F-D0FE-D87A-F9034FFA2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347" y="1477025"/>
            <a:ext cx="8189828" cy="48175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DCAB1F-A51B-D67C-6F81-E6389069EEDD}"/>
              </a:ext>
            </a:extLst>
          </p:cNvPr>
          <p:cNvSpPr txBox="1"/>
          <p:nvPr/>
        </p:nvSpPr>
        <p:spPr>
          <a:xfrm>
            <a:off x="6934200" y="638978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Web search for a planet, MICRO’03</a:t>
            </a:r>
          </a:p>
        </p:txBody>
      </p:sp>
    </p:spTree>
    <p:extLst>
      <p:ext uri="{BB962C8B-B14F-4D97-AF65-F5344CB8AC3E}">
        <p14:creationId xmlns:p14="http://schemas.microsoft.com/office/powerpoint/2010/main" val="41992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6E09-C799-3E7F-8EDB-6EB6552B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the Web Search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FBEA-2DAC-F6FF-6ACE-32B36C917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505699" cy="4667250"/>
          </a:xfrm>
        </p:spPr>
        <p:txBody>
          <a:bodyPr>
            <a:normAutofit/>
          </a:bodyPr>
          <a:lstStyle/>
          <a:p>
            <a:r>
              <a:rPr lang="en-US" dirty="0"/>
              <a:t>Depending on the user’s query, decompress a part of an index, then search for document IDs there</a:t>
            </a:r>
          </a:p>
          <a:p>
            <a:r>
              <a:rPr lang="en-US" dirty="0"/>
              <a:t>Depending on the user’s query,  collect snippets from within Web documents</a:t>
            </a:r>
          </a:p>
          <a:p>
            <a:r>
              <a:rPr lang="en-US" dirty="0"/>
              <a:t>Data-dependent accesses</a:t>
            </a:r>
          </a:p>
          <a:p>
            <a:r>
              <a:rPr lang="en-US" dirty="0"/>
              <a:t>High branch misprediction</a:t>
            </a:r>
          </a:p>
          <a:p>
            <a:r>
              <a:rPr lang="en-US" dirty="0"/>
              <a:t>Blocks randomly accessed (OK within block)</a:t>
            </a:r>
          </a:p>
          <a:p>
            <a:r>
              <a:rPr lang="en-US" dirty="0">
                <a:solidFill>
                  <a:srgbClr val="C00000"/>
                </a:solidFill>
              </a:rPr>
              <a:t>Fewer opportunities for instruction-level parallelism; </a:t>
            </a:r>
            <a:r>
              <a:rPr lang="en-US" dirty="0"/>
              <a:t>faster/better servers not better</a:t>
            </a:r>
          </a:p>
          <a:p>
            <a:endParaRPr lang="en-US" dirty="0"/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B44D977-8CB6-FD20-43BE-D0304B5A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1594383"/>
            <a:ext cx="3573978" cy="29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6A9E-9B64-937F-93D7-EA1C4402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parallelism?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89A08-BEB0-9024-4D92-8BEBC7C5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6656"/>
            <a:ext cx="4191000" cy="4630307"/>
          </a:xfrm>
        </p:spPr>
        <p:txBody>
          <a:bodyPr>
            <a:normAutofit/>
          </a:bodyPr>
          <a:lstStyle/>
          <a:p>
            <a:r>
              <a:rPr lang="en-US" dirty="0"/>
              <a:t>Few fast cores with high-speed interconnect, or more slow cores?</a:t>
            </a:r>
          </a:p>
          <a:p>
            <a:r>
              <a:rPr lang="en-US" dirty="0"/>
              <a:t>Cost per query processed is dominated by capital server costs</a:t>
            </a:r>
          </a:p>
          <a:p>
            <a:r>
              <a:rPr lang="en-US" dirty="0"/>
              <a:t>Power draw and cooling: faster == denser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AF4AE1-C7BC-5AAD-E7BC-73D8F6F2A505}"/>
              </a:ext>
            </a:extLst>
          </p:cNvPr>
          <p:cNvGrpSpPr/>
          <p:nvPr/>
        </p:nvGrpSpPr>
        <p:grpSpPr>
          <a:xfrm>
            <a:off x="8240486" y="500062"/>
            <a:ext cx="1817914" cy="1325563"/>
            <a:chOff x="8186057" y="1027906"/>
            <a:chExt cx="1817914" cy="132556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3E7D58A-8AA9-66D4-4140-32D6EE7CB25F}"/>
                </a:ext>
              </a:extLst>
            </p:cNvPr>
            <p:cNvSpPr/>
            <p:nvPr/>
          </p:nvSpPr>
          <p:spPr>
            <a:xfrm>
              <a:off x="8186057" y="1027906"/>
              <a:ext cx="1817914" cy="1325563"/>
            </a:xfrm>
            <a:prstGeom prst="roundRect">
              <a:avLst/>
            </a:prstGeom>
            <a:solidFill>
              <a:schemeClr val="accent6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13315-E5E8-A977-2158-74B875F68C00}"/>
                </a:ext>
              </a:extLst>
            </p:cNvPr>
            <p:cNvSpPr txBox="1"/>
            <p:nvPr/>
          </p:nvSpPr>
          <p:spPr>
            <a:xfrm>
              <a:off x="8284029" y="1459855"/>
              <a:ext cx="1632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Fast core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8B1B0-0799-5502-A58B-E6C8DADB8858}"/>
              </a:ext>
            </a:extLst>
          </p:cNvPr>
          <p:cNvGrpSpPr/>
          <p:nvPr/>
        </p:nvGrpSpPr>
        <p:grpSpPr>
          <a:xfrm>
            <a:off x="10178143" y="500061"/>
            <a:ext cx="1817914" cy="1325563"/>
            <a:chOff x="8186057" y="1027906"/>
            <a:chExt cx="1817914" cy="132556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ADA778C-E0A0-6722-879F-E6A90E2D330E}"/>
                </a:ext>
              </a:extLst>
            </p:cNvPr>
            <p:cNvSpPr/>
            <p:nvPr/>
          </p:nvSpPr>
          <p:spPr>
            <a:xfrm>
              <a:off x="8186057" y="1027906"/>
              <a:ext cx="1817914" cy="1325563"/>
            </a:xfrm>
            <a:prstGeom prst="roundRect">
              <a:avLst/>
            </a:prstGeom>
            <a:solidFill>
              <a:schemeClr val="accent6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78A36A-38C0-378E-C22B-E419B8B7065B}"/>
                </a:ext>
              </a:extLst>
            </p:cNvPr>
            <p:cNvSpPr txBox="1"/>
            <p:nvPr/>
          </p:nvSpPr>
          <p:spPr>
            <a:xfrm>
              <a:off x="8284029" y="1459855"/>
              <a:ext cx="1632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Fast core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393536-3E1E-BD8D-7B09-D08AEA1A9A3F}"/>
              </a:ext>
            </a:extLst>
          </p:cNvPr>
          <p:cNvGrpSpPr/>
          <p:nvPr/>
        </p:nvGrpSpPr>
        <p:grpSpPr>
          <a:xfrm>
            <a:off x="8240486" y="1960561"/>
            <a:ext cx="1817914" cy="1325563"/>
            <a:chOff x="8186057" y="1027906"/>
            <a:chExt cx="1817914" cy="132556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99F7100-4D08-1C9B-AFE5-A693A2B1DD00}"/>
                </a:ext>
              </a:extLst>
            </p:cNvPr>
            <p:cNvSpPr/>
            <p:nvPr/>
          </p:nvSpPr>
          <p:spPr>
            <a:xfrm>
              <a:off x="8186057" y="1027906"/>
              <a:ext cx="1817914" cy="1325563"/>
            </a:xfrm>
            <a:prstGeom prst="roundRect">
              <a:avLst/>
            </a:prstGeom>
            <a:solidFill>
              <a:schemeClr val="accent6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519C1F-83C9-890F-365F-22F6E51E47DA}"/>
                </a:ext>
              </a:extLst>
            </p:cNvPr>
            <p:cNvSpPr txBox="1"/>
            <p:nvPr/>
          </p:nvSpPr>
          <p:spPr>
            <a:xfrm>
              <a:off x="8284029" y="1459855"/>
              <a:ext cx="1632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Fast core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D1DB84-67B5-1263-15F6-15EAACC85942}"/>
              </a:ext>
            </a:extLst>
          </p:cNvPr>
          <p:cNvGrpSpPr/>
          <p:nvPr/>
        </p:nvGrpSpPr>
        <p:grpSpPr>
          <a:xfrm>
            <a:off x="10178143" y="1960559"/>
            <a:ext cx="1817914" cy="1325563"/>
            <a:chOff x="8186057" y="1027906"/>
            <a:chExt cx="1817914" cy="1325563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A465608-5A2B-65A7-C5A6-D41985683801}"/>
                </a:ext>
              </a:extLst>
            </p:cNvPr>
            <p:cNvSpPr/>
            <p:nvPr/>
          </p:nvSpPr>
          <p:spPr>
            <a:xfrm>
              <a:off x="8186057" y="1027906"/>
              <a:ext cx="1817914" cy="1325563"/>
            </a:xfrm>
            <a:prstGeom prst="roundRect">
              <a:avLst/>
            </a:prstGeom>
            <a:solidFill>
              <a:schemeClr val="accent6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54EF46-1056-3FED-BD57-EA049C989C36}"/>
                </a:ext>
              </a:extLst>
            </p:cNvPr>
            <p:cNvSpPr txBox="1"/>
            <p:nvPr/>
          </p:nvSpPr>
          <p:spPr>
            <a:xfrm>
              <a:off x="8284029" y="1459855"/>
              <a:ext cx="1632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Fast core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801AA9-55D5-0756-2837-1D13F791F89F}"/>
              </a:ext>
            </a:extLst>
          </p:cNvPr>
          <p:cNvGrpSpPr/>
          <p:nvPr/>
        </p:nvGrpSpPr>
        <p:grpSpPr>
          <a:xfrm>
            <a:off x="8077198" y="4773021"/>
            <a:ext cx="1271083" cy="897178"/>
            <a:chOff x="8186058" y="1225459"/>
            <a:chExt cx="1768925" cy="89717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CCBE170-89CA-867C-E762-369FF8A6F5A9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D6DCE4-6D31-A4EE-024B-5FF342BD749A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BDCEDA-10DC-C633-37E5-D44FE9461D92}"/>
              </a:ext>
            </a:extLst>
          </p:cNvPr>
          <p:cNvGrpSpPr/>
          <p:nvPr/>
        </p:nvGrpSpPr>
        <p:grpSpPr>
          <a:xfrm>
            <a:off x="9368427" y="4763400"/>
            <a:ext cx="1271083" cy="897178"/>
            <a:chOff x="8186058" y="1225459"/>
            <a:chExt cx="1768925" cy="89717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EE8DB4-7477-8ECD-280C-689AD5BB4712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3F0411-B4EE-D37D-1C8B-EBD9E02DF8B8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112FD0-128F-22E5-9A86-5686CF120F9D}"/>
              </a:ext>
            </a:extLst>
          </p:cNvPr>
          <p:cNvGrpSpPr/>
          <p:nvPr/>
        </p:nvGrpSpPr>
        <p:grpSpPr>
          <a:xfrm>
            <a:off x="10681432" y="4752514"/>
            <a:ext cx="1271083" cy="897178"/>
            <a:chOff x="8186058" y="1225459"/>
            <a:chExt cx="1768925" cy="89717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97F558B-D6EC-8787-2BA8-7A1469B0F0F5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FEC3-3834-29A7-F601-71BC422C9771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E5F4E-C1CF-50FE-0E83-0B437E727046}"/>
              </a:ext>
            </a:extLst>
          </p:cNvPr>
          <p:cNvGrpSpPr/>
          <p:nvPr/>
        </p:nvGrpSpPr>
        <p:grpSpPr>
          <a:xfrm>
            <a:off x="8077198" y="5706891"/>
            <a:ext cx="1271083" cy="897178"/>
            <a:chOff x="8186058" y="1225459"/>
            <a:chExt cx="1768925" cy="89717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68568AD-3995-F4DC-375B-B8C50D9A5852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70F686-D4E1-4C27-E574-419F324A467E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9EA915-AC06-5A40-3CF9-EE40F2D7214C}"/>
              </a:ext>
            </a:extLst>
          </p:cNvPr>
          <p:cNvGrpSpPr/>
          <p:nvPr/>
        </p:nvGrpSpPr>
        <p:grpSpPr>
          <a:xfrm>
            <a:off x="9368427" y="5697270"/>
            <a:ext cx="1271083" cy="897178"/>
            <a:chOff x="8186058" y="1225459"/>
            <a:chExt cx="1768925" cy="89717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67597E5-9E63-7837-C478-C36EC163236E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005A83-B0DE-7AF3-159F-EFC7F6D53D2B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90B87E-51E5-991A-16C8-A17B82D3CAF4}"/>
              </a:ext>
            </a:extLst>
          </p:cNvPr>
          <p:cNvGrpSpPr/>
          <p:nvPr/>
        </p:nvGrpSpPr>
        <p:grpSpPr>
          <a:xfrm>
            <a:off x="10681432" y="5686384"/>
            <a:ext cx="1271083" cy="897178"/>
            <a:chOff x="8186058" y="1225459"/>
            <a:chExt cx="1768925" cy="89717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9ACBED4-FB52-2D4F-1EC3-3CB33FAD33FB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E08C88-AE90-1B9F-450F-D03A7D63CC5A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479F87-0CEE-2514-066D-C79B1360BD5E}"/>
              </a:ext>
            </a:extLst>
          </p:cNvPr>
          <p:cNvGrpSpPr/>
          <p:nvPr/>
        </p:nvGrpSpPr>
        <p:grpSpPr>
          <a:xfrm>
            <a:off x="8042000" y="3813224"/>
            <a:ext cx="1271083" cy="897178"/>
            <a:chOff x="8186058" y="1225459"/>
            <a:chExt cx="1768925" cy="89717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5B14C1D-54C1-0630-3C2C-9EA77795C330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76ABDA-FEE7-D978-9D55-12A71A782AEC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45C1D0-16EE-0CAE-BB25-68CF55A922C1}"/>
              </a:ext>
            </a:extLst>
          </p:cNvPr>
          <p:cNvGrpSpPr/>
          <p:nvPr/>
        </p:nvGrpSpPr>
        <p:grpSpPr>
          <a:xfrm>
            <a:off x="9333229" y="3803603"/>
            <a:ext cx="1271083" cy="897178"/>
            <a:chOff x="8186058" y="1225459"/>
            <a:chExt cx="1768925" cy="897178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C7DF2F5-47AA-BA94-BB80-C60E177DCB71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CBFCCF-4EB6-58CC-A470-23B5F4CB97EC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E8201C-E092-96E0-498C-591CCF9C6FB0}"/>
              </a:ext>
            </a:extLst>
          </p:cNvPr>
          <p:cNvGrpSpPr/>
          <p:nvPr/>
        </p:nvGrpSpPr>
        <p:grpSpPr>
          <a:xfrm>
            <a:off x="10646234" y="3792717"/>
            <a:ext cx="1271083" cy="897178"/>
            <a:chOff x="8186058" y="1225459"/>
            <a:chExt cx="1768925" cy="897178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F5D2B2E-E3A7-B284-00B6-F22836D22EB4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034728-9CF8-3D45-B5BE-190A60B013E7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F59E2D-BDEC-9263-A6E9-019A2AE74691}"/>
              </a:ext>
            </a:extLst>
          </p:cNvPr>
          <p:cNvCxnSpPr>
            <a:cxnSpLocks/>
          </p:cNvCxnSpPr>
          <p:nvPr/>
        </p:nvCxnSpPr>
        <p:spPr>
          <a:xfrm>
            <a:off x="9688283" y="1526479"/>
            <a:ext cx="957951" cy="781292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F4CD5F-E4D2-0BAC-8790-E87CF314AB7C}"/>
              </a:ext>
            </a:extLst>
          </p:cNvPr>
          <p:cNvCxnSpPr>
            <a:cxnSpLocks/>
          </p:cNvCxnSpPr>
          <p:nvPr/>
        </p:nvCxnSpPr>
        <p:spPr>
          <a:xfrm flipV="1">
            <a:off x="9671954" y="1546656"/>
            <a:ext cx="897160" cy="761115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A picture containing text, computer, electronics, lined&#10;&#10;Description automatically generated">
            <a:extLst>
              <a:ext uri="{FF2B5EF4-FFF2-40B4-BE49-F238E27FC236}">
                <a16:creationId xmlns:a16="http://schemas.microsoft.com/office/drawing/2014/main" id="{6CBCED31-CCC9-A70D-AF2B-310F8781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50860" y="2312675"/>
            <a:ext cx="4257722" cy="2705094"/>
          </a:xfrm>
          <a:prstGeom prst="rect">
            <a:avLst/>
          </a:prstGeom>
        </p:spPr>
      </p:pic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2755CC6-8B5A-829D-CAC7-D5F4921F234B}"/>
              </a:ext>
            </a:extLst>
          </p:cNvPr>
          <p:cNvSpPr/>
          <p:nvPr/>
        </p:nvSpPr>
        <p:spPr>
          <a:xfrm>
            <a:off x="8042000" y="365125"/>
            <a:ext cx="4073800" cy="3063875"/>
          </a:xfrm>
          <a:prstGeom prst="roundRect">
            <a:avLst/>
          </a:prstGeom>
          <a:noFill/>
          <a:ln w="508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F3675DB-F43B-B6AD-8F7A-AD6FA68C1B80}"/>
              </a:ext>
            </a:extLst>
          </p:cNvPr>
          <p:cNvCxnSpPr>
            <a:stCxn id="67" idx="1"/>
          </p:cNvCxnSpPr>
          <p:nvPr/>
        </p:nvCxnSpPr>
        <p:spPr>
          <a:xfrm flipH="1">
            <a:off x="7532914" y="1897063"/>
            <a:ext cx="509086" cy="110419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B672FEE-9DC2-8A2F-B3C4-87F1A34644B8}"/>
              </a:ext>
            </a:extLst>
          </p:cNvPr>
          <p:cNvSpPr/>
          <p:nvPr/>
        </p:nvSpPr>
        <p:spPr>
          <a:xfrm>
            <a:off x="7902229" y="3672298"/>
            <a:ext cx="4190999" cy="3063869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AC9FDEA-11F7-FFC3-8972-BB00790368D0}"/>
              </a:ext>
            </a:extLst>
          </p:cNvPr>
          <p:cNvCxnSpPr>
            <a:cxnSpLocks/>
          </p:cNvCxnSpPr>
          <p:nvPr/>
        </p:nvCxnSpPr>
        <p:spPr>
          <a:xfrm flipH="1">
            <a:off x="7501879" y="4056503"/>
            <a:ext cx="37231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B6536A4-0D21-D217-BC5E-5BFFD3B001A6}"/>
              </a:ext>
            </a:extLst>
          </p:cNvPr>
          <p:cNvSpPr txBox="1"/>
          <p:nvPr/>
        </p:nvSpPr>
        <p:spPr>
          <a:xfrm>
            <a:off x="5274131" y="6176963"/>
            <a:ext cx="2141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Server rack</a:t>
            </a:r>
          </a:p>
        </p:txBody>
      </p:sp>
      <p:pic>
        <p:nvPicPr>
          <p:cNvPr id="77" name="Picture 76" descr="A picture containing text&#10;&#10;Description automatically generated">
            <a:extLst>
              <a:ext uri="{FF2B5EF4-FFF2-40B4-BE49-F238E27FC236}">
                <a16:creationId xmlns:a16="http://schemas.microsoft.com/office/drawing/2014/main" id="{8C9564BB-1962-63E8-CE5F-6022A453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719" y="1267961"/>
            <a:ext cx="838750" cy="10753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9236EA8-20CB-9CCB-7189-D5AEFA97984D}"/>
              </a:ext>
            </a:extLst>
          </p:cNvPr>
          <p:cNvSpPr txBox="1"/>
          <p:nvPr/>
        </p:nvSpPr>
        <p:spPr>
          <a:xfrm>
            <a:off x="436777" y="5974008"/>
            <a:ext cx="4426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Discussion applies to both hyperthreaded or multicore</a:t>
            </a:r>
          </a:p>
        </p:txBody>
      </p:sp>
      <p:pic>
        <p:nvPicPr>
          <p:cNvPr id="80" name="Picture 79" descr="A picture containing shape&#10;&#10;Description automatically generated">
            <a:extLst>
              <a:ext uri="{FF2B5EF4-FFF2-40B4-BE49-F238E27FC236}">
                <a16:creationId xmlns:a16="http://schemas.microsoft.com/office/drawing/2014/main" id="{E3A06089-2251-0508-3A03-DC24BDBE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775" y="4339607"/>
            <a:ext cx="1514736" cy="1514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5A565E-8810-0C9D-4A4D-DBB5BA11AD3E}"/>
              </a:ext>
            </a:extLst>
          </p:cNvPr>
          <p:cNvSpPr txBox="1"/>
          <p:nvPr/>
        </p:nvSpPr>
        <p:spPr>
          <a:xfrm>
            <a:off x="76200" y="134292"/>
            <a:ext cx="514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Assume: one thread == one core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FD3D9A0-EC89-F54E-E1AB-6B7148A0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2" y="4683842"/>
            <a:ext cx="711558" cy="9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  <p:bldP spid="76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68E6-D048-558D-6F28-BA923A27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 kinds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2806-5A4A-B372-20FD-FA7FF9BD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16" y="1539267"/>
            <a:ext cx="6930719" cy="53187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parallelism</a:t>
            </a:r>
            <a:r>
              <a:rPr lang="en-US" dirty="0"/>
              <a:t>: independent compute over shards of data</a:t>
            </a:r>
          </a:p>
          <a:p>
            <a:pPr lvl="1"/>
            <a:r>
              <a:rPr lang="en-US" dirty="0"/>
              <a:t>Fast interconnects not as critical</a:t>
            </a:r>
          </a:p>
          <a:p>
            <a:pPr lvl="1"/>
            <a:r>
              <a:rPr lang="en-US" dirty="0"/>
              <a:t>Stateless: little coordination within a request</a:t>
            </a:r>
          </a:p>
          <a:p>
            <a:r>
              <a:rPr lang="en-US" dirty="0">
                <a:solidFill>
                  <a:srgbClr val="C00000"/>
                </a:solidFill>
              </a:rPr>
              <a:t>Request parallelism</a:t>
            </a:r>
            <a:r>
              <a:rPr lang="en-US" dirty="0"/>
              <a:t>: independent compute across requests</a:t>
            </a:r>
          </a:p>
          <a:p>
            <a:pPr lvl="1"/>
            <a:r>
              <a:rPr lang="en-US" dirty="0"/>
              <a:t>More machines for more requests</a:t>
            </a:r>
          </a:p>
          <a:p>
            <a:pPr lvl="1"/>
            <a:r>
              <a:rPr lang="en-US" dirty="0"/>
              <a:t>Shard itself can be replicated for throughput</a:t>
            </a:r>
          </a:p>
          <a:p>
            <a:r>
              <a:rPr lang="en-US" dirty="0">
                <a:solidFill>
                  <a:srgbClr val="C00000"/>
                </a:solidFill>
              </a:rPr>
              <a:t>Need lower latency?</a:t>
            </a:r>
            <a:r>
              <a:rPr lang="en-US" dirty="0"/>
              <a:t>  </a:t>
            </a:r>
          </a:p>
          <a:p>
            <a:r>
              <a:rPr lang="en-US" dirty="0"/>
              <a:t>Compensate slow cores with smaller shard (add more shards)</a:t>
            </a:r>
          </a:p>
          <a:p>
            <a:pPr lvl="1"/>
            <a:r>
              <a:rPr lang="en-US" dirty="0"/>
              <a:t>Each shard becomes more available</a:t>
            </a:r>
          </a:p>
          <a:p>
            <a:r>
              <a:rPr lang="en-US" dirty="0"/>
              <a:t>Turn throughput into latency advantage</a:t>
            </a:r>
          </a:p>
          <a:p>
            <a:endParaRPr lang="en-US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C814D1E-3AE8-5EDF-5BF6-FA0AA080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238" y="231662"/>
            <a:ext cx="1518373" cy="1729014"/>
          </a:xfrm>
          <a:prstGeom prst="rect">
            <a:avLst/>
          </a:prstGeom>
        </p:spPr>
      </p:pic>
      <p:pic>
        <p:nvPicPr>
          <p:cNvPr id="4" name="Picture 25">
            <a:extLst>
              <a:ext uri="{FF2B5EF4-FFF2-40B4-BE49-F238E27FC236}">
                <a16:creationId xmlns:a16="http://schemas.microsoft.com/office/drawing/2014/main" id="{2571787C-795D-AF18-7A12-E857762BE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3" y="2028144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81CDB40-709D-D5DE-4FB1-EA2C7ED7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08" y="2873482"/>
            <a:ext cx="550539" cy="626914"/>
          </a:xfrm>
          <a:prstGeom prst="rect">
            <a:avLst/>
          </a:prstGeom>
        </p:spPr>
      </p:pic>
      <p:pic>
        <p:nvPicPr>
          <p:cNvPr id="16" name="Picture 25">
            <a:extLst>
              <a:ext uri="{FF2B5EF4-FFF2-40B4-BE49-F238E27FC236}">
                <a16:creationId xmlns:a16="http://schemas.microsoft.com/office/drawing/2014/main" id="{8A120CBF-81B8-6B1C-AE07-860E005D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6" y="2028144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9637495-BACD-44D9-AC9A-26F86B6B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351" y="2873482"/>
            <a:ext cx="550539" cy="626914"/>
          </a:xfrm>
          <a:prstGeom prst="rect">
            <a:avLst/>
          </a:prstGeom>
        </p:spPr>
      </p:pic>
      <p:pic>
        <p:nvPicPr>
          <p:cNvPr id="19" name="Picture 25">
            <a:extLst>
              <a:ext uri="{FF2B5EF4-FFF2-40B4-BE49-F238E27FC236}">
                <a16:creationId xmlns:a16="http://schemas.microsoft.com/office/drawing/2014/main" id="{9513CC38-337D-E07C-6A0F-2ECACAB9D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70" y="2086101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32F5DAB-6D59-191A-37E4-32D6E7F0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05" y="2931439"/>
            <a:ext cx="550539" cy="626914"/>
          </a:xfrm>
          <a:prstGeom prst="rect">
            <a:avLst/>
          </a:prstGeom>
        </p:spPr>
      </p:pic>
      <p:pic>
        <p:nvPicPr>
          <p:cNvPr id="22" name="Picture 25">
            <a:extLst>
              <a:ext uri="{FF2B5EF4-FFF2-40B4-BE49-F238E27FC236}">
                <a16:creationId xmlns:a16="http://schemas.microsoft.com/office/drawing/2014/main" id="{8169B983-9C07-B7D8-6332-788177E1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06" y="3940361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81B9B4C-83F7-F6D1-63A8-68BA9E4ED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241" y="4785699"/>
            <a:ext cx="550539" cy="626914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7F1EAA8E-8367-4985-BC61-351268A5C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9" y="3940361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D3D9C787-D53C-2CFB-CEB0-F90D9818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584" y="4785699"/>
            <a:ext cx="550539" cy="626914"/>
          </a:xfrm>
          <a:prstGeom prst="rect">
            <a:avLst/>
          </a:prstGeom>
        </p:spPr>
      </p:pic>
      <p:pic>
        <p:nvPicPr>
          <p:cNvPr id="28" name="Picture 25">
            <a:extLst>
              <a:ext uri="{FF2B5EF4-FFF2-40B4-BE49-F238E27FC236}">
                <a16:creationId xmlns:a16="http://schemas.microsoft.com/office/drawing/2014/main" id="{5B07B4D0-DE34-5C6A-40A9-91B00E43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303" y="3998318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D352DDF5-117C-5F8E-DE5F-DEA6E2CF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938" y="4843656"/>
            <a:ext cx="550539" cy="6269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63DE38C-982A-85A6-427F-85B0811AB6E7}"/>
              </a:ext>
            </a:extLst>
          </p:cNvPr>
          <p:cNvSpPr txBox="1"/>
          <p:nvPr/>
        </p:nvSpPr>
        <p:spPr>
          <a:xfrm>
            <a:off x="8648462" y="2836877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E4492D-80FD-8F1A-3E66-3DFCEFF45389}"/>
              </a:ext>
            </a:extLst>
          </p:cNvPr>
          <p:cNvSpPr txBox="1"/>
          <p:nvPr/>
        </p:nvSpPr>
        <p:spPr>
          <a:xfrm>
            <a:off x="9791168" y="2873481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6DE3E-8340-DE05-6851-CFC5A57FD58C}"/>
              </a:ext>
            </a:extLst>
          </p:cNvPr>
          <p:cNvSpPr txBox="1"/>
          <p:nvPr/>
        </p:nvSpPr>
        <p:spPr>
          <a:xfrm>
            <a:off x="10872922" y="2931439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AC5C5E-D963-1F2D-0276-BA68E2B43F2C}"/>
              </a:ext>
            </a:extLst>
          </p:cNvPr>
          <p:cNvSpPr txBox="1"/>
          <p:nvPr/>
        </p:nvSpPr>
        <p:spPr>
          <a:xfrm>
            <a:off x="8630084" y="4741147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2E669-6C9D-DB58-523D-AAE215914E9A}"/>
              </a:ext>
            </a:extLst>
          </p:cNvPr>
          <p:cNvSpPr txBox="1"/>
          <p:nvPr/>
        </p:nvSpPr>
        <p:spPr>
          <a:xfrm>
            <a:off x="9772790" y="4777751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33E41E-BB08-00A6-256F-12830707E5DF}"/>
              </a:ext>
            </a:extLst>
          </p:cNvPr>
          <p:cNvSpPr txBox="1"/>
          <p:nvPr/>
        </p:nvSpPr>
        <p:spPr>
          <a:xfrm>
            <a:off x="10854544" y="4835709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99693A-014F-03C6-3219-2AA05E8D6D29}"/>
              </a:ext>
            </a:extLst>
          </p:cNvPr>
          <p:cNvGrpSpPr/>
          <p:nvPr/>
        </p:nvGrpSpPr>
        <p:grpSpPr>
          <a:xfrm>
            <a:off x="7350947" y="5568342"/>
            <a:ext cx="2558273" cy="1132107"/>
            <a:chOff x="7408440" y="5573079"/>
            <a:chExt cx="2558273" cy="11321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F451512-9990-B7EE-6D4B-F3CE8DFF86AE}"/>
                </a:ext>
              </a:extLst>
            </p:cNvPr>
            <p:cNvGrpSpPr/>
            <p:nvPr/>
          </p:nvGrpSpPr>
          <p:grpSpPr>
            <a:xfrm>
              <a:off x="7408440" y="5573079"/>
              <a:ext cx="800166" cy="1098383"/>
              <a:chOff x="8582322" y="2402013"/>
              <a:chExt cx="800166" cy="1098383"/>
            </a:xfrm>
          </p:grpSpPr>
          <p:pic>
            <p:nvPicPr>
              <p:cNvPr id="31" name="Picture 25">
                <a:extLst>
                  <a:ext uri="{FF2B5EF4-FFF2-40B4-BE49-F238E27FC236}">
                    <a16:creationId xmlns:a16="http://schemas.microsoft.com/office/drawing/2014/main" id="{1B56FF22-29D7-918D-5B60-C41999920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2322" y="2402013"/>
                <a:ext cx="800166" cy="1060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61186933-CF35-E41F-85A9-63BF79EB6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16008" y="2873482"/>
                <a:ext cx="550539" cy="626914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578ACF6-3CB0-2B9E-A24D-39A3182134B7}"/>
                </a:ext>
              </a:extLst>
            </p:cNvPr>
            <p:cNvGrpSpPr/>
            <p:nvPr/>
          </p:nvGrpSpPr>
          <p:grpSpPr>
            <a:xfrm>
              <a:off x="8323614" y="5582590"/>
              <a:ext cx="800166" cy="1098383"/>
              <a:chOff x="8582322" y="2402013"/>
              <a:chExt cx="800166" cy="1098383"/>
            </a:xfrm>
          </p:grpSpPr>
          <p:pic>
            <p:nvPicPr>
              <p:cNvPr id="34" name="Picture 25">
                <a:extLst>
                  <a:ext uri="{FF2B5EF4-FFF2-40B4-BE49-F238E27FC236}">
                    <a16:creationId xmlns:a16="http://schemas.microsoft.com/office/drawing/2014/main" id="{83359BA0-56E5-53F9-DDE1-58A0B21C12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2322" y="2402013"/>
                <a:ext cx="800166" cy="1060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E7CFD9E1-28CC-9D37-F886-C00045AF5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16008" y="2873482"/>
                <a:ext cx="550539" cy="626914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7F1AC0-9559-8E71-E5E1-A32562141418}"/>
                </a:ext>
              </a:extLst>
            </p:cNvPr>
            <p:cNvGrpSpPr/>
            <p:nvPr/>
          </p:nvGrpSpPr>
          <p:grpSpPr>
            <a:xfrm>
              <a:off x="9166547" y="5606803"/>
              <a:ext cx="800166" cy="1098383"/>
              <a:chOff x="8582322" y="2402013"/>
              <a:chExt cx="800166" cy="1098383"/>
            </a:xfrm>
          </p:grpSpPr>
          <p:pic>
            <p:nvPicPr>
              <p:cNvPr id="37" name="Picture 25">
                <a:extLst>
                  <a:ext uri="{FF2B5EF4-FFF2-40B4-BE49-F238E27FC236}">
                    <a16:creationId xmlns:a16="http://schemas.microsoft.com/office/drawing/2014/main" id="{783A66CE-B06C-ABA3-7D6F-823FE66A71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2322" y="2402013"/>
                <a:ext cx="800166" cy="1060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E526E1AE-5D03-9400-30D2-CBFCC0E58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16008" y="2873482"/>
                <a:ext cx="550539" cy="626914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372FAB8-00C7-53F1-1BF0-34EE1D98CDCB}"/>
                </a:ext>
              </a:extLst>
            </p:cNvPr>
            <p:cNvSpPr txBox="1"/>
            <p:nvPr/>
          </p:nvSpPr>
          <p:spPr>
            <a:xfrm>
              <a:off x="7508704" y="6011200"/>
              <a:ext cx="407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060FB5-4AEB-F603-2AF1-2D74C2E3109A}"/>
                </a:ext>
              </a:extLst>
            </p:cNvPr>
            <p:cNvSpPr txBox="1"/>
            <p:nvPr/>
          </p:nvSpPr>
          <p:spPr>
            <a:xfrm>
              <a:off x="8398681" y="6075210"/>
              <a:ext cx="407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D86999-DFEC-DEF2-230B-E6B5000882B5}"/>
                </a:ext>
              </a:extLst>
            </p:cNvPr>
            <p:cNvSpPr txBox="1"/>
            <p:nvPr/>
          </p:nvSpPr>
          <p:spPr>
            <a:xfrm>
              <a:off x="9235996" y="6100395"/>
              <a:ext cx="407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4</a:t>
              </a:r>
            </a:p>
          </p:txBody>
        </p:sp>
      </p:grp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34A0C004-DF9F-63C5-07C7-E6CDF7E9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04" y="4964026"/>
            <a:ext cx="968495" cy="721220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360CBF6B-2EA7-BD3C-5EF8-4CA42A8E7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284" y="3533828"/>
            <a:ext cx="897805" cy="678130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4D24F559-E82E-887D-1986-F4876F0B6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279" y="3775363"/>
            <a:ext cx="897805" cy="678130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16E05D3F-B41B-E87D-B26E-283E717A7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169" y="5479075"/>
            <a:ext cx="897805" cy="678130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9E3ACB5C-4377-1F3F-7B14-736970F43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129" y="5883930"/>
            <a:ext cx="897805" cy="67813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8CD10D9-2F66-8933-A1CB-1020528BDEF9}"/>
              </a:ext>
            </a:extLst>
          </p:cNvPr>
          <p:cNvSpPr txBox="1"/>
          <p:nvPr/>
        </p:nvSpPr>
        <p:spPr>
          <a:xfrm>
            <a:off x="7643908" y="3436261"/>
            <a:ext cx="1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74E30A-D302-4D4F-1ACF-37D0137CFA4B}"/>
              </a:ext>
            </a:extLst>
          </p:cNvPr>
          <p:cNvSpPr txBox="1"/>
          <p:nvPr/>
        </p:nvSpPr>
        <p:spPr>
          <a:xfrm>
            <a:off x="8058754" y="3804468"/>
            <a:ext cx="1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05BA71-4039-FE39-6149-2493955DBAC2}"/>
              </a:ext>
            </a:extLst>
          </p:cNvPr>
          <p:cNvSpPr txBox="1"/>
          <p:nvPr/>
        </p:nvSpPr>
        <p:spPr>
          <a:xfrm>
            <a:off x="8938388" y="5479804"/>
            <a:ext cx="1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085C7A-316C-6B86-7F9C-5D691B1A1BF4}"/>
              </a:ext>
            </a:extLst>
          </p:cNvPr>
          <p:cNvSpPr txBox="1"/>
          <p:nvPr/>
        </p:nvSpPr>
        <p:spPr>
          <a:xfrm>
            <a:off x="10234123" y="5941887"/>
            <a:ext cx="1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13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54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FBD1-CBAB-7C48-6EE3-00964974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41" y="69736"/>
            <a:ext cx="3939441" cy="1325563"/>
          </a:xfrm>
        </p:spPr>
        <p:txBody>
          <a:bodyPr/>
          <a:lstStyle/>
          <a:p>
            <a:r>
              <a:rPr lang="en-US" dirty="0"/>
              <a:t>Google search</a:t>
            </a:r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D8489670-4E2E-4996-4642-C63717E2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11" y="1203550"/>
            <a:ext cx="731563" cy="96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644B7C1-CDA6-1233-9A4E-3DE21E9E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3" y="1169671"/>
            <a:ext cx="788653" cy="11041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61046F-BD64-A82E-314E-0EE813BC13C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89538" y="2273784"/>
            <a:ext cx="0" cy="44640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4E1FC2-7369-2936-1ED2-295D22C7000A}"/>
              </a:ext>
            </a:extLst>
          </p:cNvPr>
          <p:cNvCxnSpPr>
            <a:cxnSpLocks/>
          </p:cNvCxnSpPr>
          <p:nvPr/>
        </p:nvCxnSpPr>
        <p:spPr>
          <a:xfrm>
            <a:off x="3101802" y="2307664"/>
            <a:ext cx="0" cy="279145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room full of computer servers&#10;&#10;Description automatically generated with low confidence">
            <a:extLst>
              <a:ext uri="{FF2B5EF4-FFF2-40B4-BE49-F238E27FC236}">
                <a16:creationId xmlns:a16="http://schemas.microsoft.com/office/drawing/2014/main" id="{BB33CC62-6350-E7E5-9EEE-E8C2896830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4547756" y="1169671"/>
            <a:ext cx="7516311" cy="356827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1E6290F-FE9D-3C82-E2C3-46538A743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042" y="1239579"/>
            <a:ext cx="1294913" cy="96429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ED24CA-B391-43C9-4863-4BFC16524117}"/>
              </a:ext>
            </a:extLst>
          </p:cNvPr>
          <p:cNvCxnSpPr/>
          <p:nvPr/>
        </p:nvCxnSpPr>
        <p:spPr>
          <a:xfrm flipH="1">
            <a:off x="5474677" y="2273784"/>
            <a:ext cx="0" cy="4127017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E2F7E-71FB-698E-D191-541CF4C384C9}"/>
              </a:ext>
            </a:extLst>
          </p:cNvPr>
          <p:cNvCxnSpPr/>
          <p:nvPr/>
        </p:nvCxnSpPr>
        <p:spPr>
          <a:xfrm flipH="1">
            <a:off x="7230588" y="2295664"/>
            <a:ext cx="0" cy="4127017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23BA6-DFF8-9088-21FC-B9634D92F8C4}"/>
              </a:ext>
            </a:extLst>
          </p:cNvPr>
          <p:cNvCxnSpPr/>
          <p:nvPr/>
        </p:nvCxnSpPr>
        <p:spPr>
          <a:xfrm flipH="1">
            <a:off x="9036875" y="2257492"/>
            <a:ext cx="0" cy="4127017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3EAD4F-3C29-B1BB-B0BA-B10E3A507204}"/>
              </a:ext>
            </a:extLst>
          </p:cNvPr>
          <p:cNvGrpSpPr/>
          <p:nvPr/>
        </p:nvGrpSpPr>
        <p:grpSpPr>
          <a:xfrm>
            <a:off x="8399569" y="872702"/>
            <a:ext cx="1274611" cy="1384790"/>
            <a:chOff x="8047166" y="1482990"/>
            <a:chExt cx="1274611" cy="1384790"/>
          </a:xfrm>
        </p:grpSpPr>
        <p:pic>
          <p:nvPicPr>
            <p:cNvPr id="16" name="Picture 25">
              <a:extLst>
                <a:ext uri="{FF2B5EF4-FFF2-40B4-BE49-F238E27FC236}">
                  <a16:creationId xmlns:a16="http://schemas.microsoft.com/office/drawing/2014/main" id="{9A2BD35A-C3F2-244F-D810-9ECA94EAB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166" y="1482990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25">
              <a:extLst>
                <a:ext uri="{FF2B5EF4-FFF2-40B4-BE49-F238E27FC236}">
                  <a16:creationId xmlns:a16="http://schemas.microsoft.com/office/drawing/2014/main" id="{26E21B26-D663-C7F5-3DB1-74C1CEF85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09" y="1616069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9" name="Picture 25">
              <a:extLst>
                <a:ext uri="{FF2B5EF4-FFF2-40B4-BE49-F238E27FC236}">
                  <a16:creationId xmlns:a16="http://schemas.microsoft.com/office/drawing/2014/main" id="{69105E56-D84A-241C-F9ED-3DC9AC2CF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814" y="17459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0" name="Picture 25">
              <a:extLst>
                <a:ext uri="{FF2B5EF4-FFF2-40B4-BE49-F238E27FC236}">
                  <a16:creationId xmlns:a16="http://schemas.microsoft.com/office/drawing/2014/main" id="{A4270ABB-0DA3-FC7F-9E74-955E77123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214" y="18983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60AEFA-3B2A-9E7A-4220-25F2BCB9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179" y="1954252"/>
            <a:ext cx="618865" cy="46085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D09A53-9E21-0C97-387D-8A66B2AA87E6}"/>
              </a:ext>
            </a:extLst>
          </p:cNvPr>
          <p:cNvCxnSpPr/>
          <p:nvPr/>
        </p:nvCxnSpPr>
        <p:spPr>
          <a:xfrm flipH="1">
            <a:off x="11241865" y="2307664"/>
            <a:ext cx="0" cy="4127017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2AA4C5-6725-0254-791D-18D14DE8A188}"/>
              </a:ext>
            </a:extLst>
          </p:cNvPr>
          <p:cNvGrpSpPr/>
          <p:nvPr/>
        </p:nvGrpSpPr>
        <p:grpSpPr>
          <a:xfrm>
            <a:off x="10604559" y="922874"/>
            <a:ext cx="1274611" cy="1384790"/>
            <a:chOff x="8047166" y="1482990"/>
            <a:chExt cx="1274611" cy="1384790"/>
          </a:xfrm>
        </p:grpSpPr>
        <p:pic>
          <p:nvPicPr>
            <p:cNvPr id="31" name="Picture 25">
              <a:extLst>
                <a:ext uri="{FF2B5EF4-FFF2-40B4-BE49-F238E27FC236}">
                  <a16:creationId xmlns:a16="http://schemas.microsoft.com/office/drawing/2014/main" id="{AB946203-732D-0B02-9BDA-62F28B827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166" y="1482990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2" name="Picture 25">
              <a:extLst>
                <a:ext uri="{FF2B5EF4-FFF2-40B4-BE49-F238E27FC236}">
                  <a16:creationId xmlns:a16="http://schemas.microsoft.com/office/drawing/2014/main" id="{9665D208-4E48-880C-5070-3FC97248E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09" y="1616069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25">
              <a:extLst>
                <a:ext uri="{FF2B5EF4-FFF2-40B4-BE49-F238E27FC236}">
                  <a16:creationId xmlns:a16="http://schemas.microsoft.com/office/drawing/2014/main" id="{74D93646-87CA-EBA2-19CD-78781F9B7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814" y="17459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4" name="Picture 25">
              <a:extLst>
                <a:ext uri="{FF2B5EF4-FFF2-40B4-BE49-F238E27FC236}">
                  <a16:creationId xmlns:a16="http://schemas.microsoft.com/office/drawing/2014/main" id="{7DE6E683-79A8-7B5B-FC09-96DC62B68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214" y="18983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82288E26-1BE6-0093-4DB8-3B2E885C4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169" y="2004424"/>
            <a:ext cx="618865" cy="46085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15D871-D055-C40C-8B34-9F008FDAA904}"/>
              </a:ext>
            </a:extLst>
          </p:cNvPr>
          <p:cNvCxnSpPr>
            <a:cxnSpLocks/>
          </p:cNvCxnSpPr>
          <p:nvPr/>
        </p:nvCxnSpPr>
        <p:spPr>
          <a:xfrm>
            <a:off x="1441938" y="2495234"/>
            <a:ext cx="1618076" cy="1479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0569FD-CB11-D95B-6F04-546C252EFF5D}"/>
              </a:ext>
            </a:extLst>
          </p:cNvPr>
          <p:cNvCxnSpPr>
            <a:cxnSpLocks/>
          </p:cNvCxnSpPr>
          <p:nvPr/>
        </p:nvCxnSpPr>
        <p:spPr>
          <a:xfrm flipH="1">
            <a:off x="1465385" y="2777878"/>
            <a:ext cx="1537925" cy="1646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91C367-C12B-0389-B60E-A3B5FA500B11}"/>
              </a:ext>
            </a:extLst>
          </p:cNvPr>
          <p:cNvCxnSpPr>
            <a:cxnSpLocks/>
          </p:cNvCxnSpPr>
          <p:nvPr/>
        </p:nvCxnSpPr>
        <p:spPr>
          <a:xfrm>
            <a:off x="1406770" y="3166792"/>
            <a:ext cx="2729766" cy="660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5">
            <a:extLst>
              <a:ext uri="{FF2B5EF4-FFF2-40B4-BE49-F238E27FC236}">
                <a16:creationId xmlns:a16="http://schemas.microsoft.com/office/drawing/2014/main" id="{FB667758-C6F3-55F4-8AD9-40FE58E1C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684" y="1212636"/>
            <a:ext cx="731563" cy="96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D2ED8F-3B27-6730-76DE-D540C723196E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4177876" y="2616929"/>
            <a:ext cx="0" cy="407694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65F53E-6A80-0F08-D3A5-918F8F1707CF}"/>
              </a:ext>
            </a:extLst>
          </p:cNvPr>
          <p:cNvCxnSpPr>
            <a:cxnSpLocks/>
          </p:cNvCxnSpPr>
          <p:nvPr/>
        </p:nvCxnSpPr>
        <p:spPr>
          <a:xfrm>
            <a:off x="4351479" y="3233610"/>
            <a:ext cx="986269" cy="204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22AB55-D148-E880-648F-CA7F75B4AE2A}"/>
              </a:ext>
            </a:extLst>
          </p:cNvPr>
          <p:cNvGrpSpPr/>
          <p:nvPr/>
        </p:nvGrpSpPr>
        <p:grpSpPr>
          <a:xfrm>
            <a:off x="6413368" y="952827"/>
            <a:ext cx="1274611" cy="1384790"/>
            <a:chOff x="8047166" y="1482990"/>
            <a:chExt cx="1274611" cy="1384790"/>
          </a:xfrm>
        </p:grpSpPr>
        <p:pic>
          <p:nvPicPr>
            <p:cNvPr id="58" name="Picture 25">
              <a:extLst>
                <a:ext uri="{FF2B5EF4-FFF2-40B4-BE49-F238E27FC236}">
                  <a16:creationId xmlns:a16="http://schemas.microsoft.com/office/drawing/2014/main" id="{5981E8D9-823E-085B-CA18-F6A419BEA3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166" y="1482990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9" name="Picture 25">
              <a:extLst>
                <a:ext uri="{FF2B5EF4-FFF2-40B4-BE49-F238E27FC236}">
                  <a16:creationId xmlns:a16="http://schemas.microsoft.com/office/drawing/2014/main" id="{DB12F583-E879-C44B-E5F2-B22F3E322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09" y="1616069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0" name="Picture 25">
              <a:extLst>
                <a:ext uri="{FF2B5EF4-FFF2-40B4-BE49-F238E27FC236}">
                  <a16:creationId xmlns:a16="http://schemas.microsoft.com/office/drawing/2014/main" id="{C328F58C-2C9D-6CA7-5AE2-4377C60D5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814" y="17459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1" name="Picture 25">
              <a:extLst>
                <a:ext uri="{FF2B5EF4-FFF2-40B4-BE49-F238E27FC236}">
                  <a16:creationId xmlns:a16="http://schemas.microsoft.com/office/drawing/2014/main" id="{1E4C36A0-CB57-B72D-4354-9876EC143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214" y="18983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0EE781-BD75-4908-1E8C-058265B3F735}"/>
              </a:ext>
            </a:extLst>
          </p:cNvPr>
          <p:cNvCxnSpPr>
            <a:cxnSpLocks/>
          </p:cNvCxnSpPr>
          <p:nvPr/>
        </p:nvCxnSpPr>
        <p:spPr>
          <a:xfrm>
            <a:off x="5567229" y="3254029"/>
            <a:ext cx="1581205" cy="535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F887789-161A-2B4B-F7C4-784D9C1E8118}"/>
              </a:ext>
            </a:extLst>
          </p:cNvPr>
          <p:cNvCxnSpPr>
            <a:cxnSpLocks/>
          </p:cNvCxnSpPr>
          <p:nvPr/>
        </p:nvCxnSpPr>
        <p:spPr>
          <a:xfrm>
            <a:off x="7323139" y="3290798"/>
            <a:ext cx="1610694" cy="758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1AD807-881B-A3A2-D48E-E435E01AF930}"/>
              </a:ext>
            </a:extLst>
          </p:cNvPr>
          <p:cNvCxnSpPr>
            <a:cxnSpLocks/>
          </p:cNvCxnSpPr>
          <p:nvPr/>
        </p:nvCxnSpPr>
        <p:spPr>
          <a:xfrm flipH="1">
            <a:off x="7372420" y="4094634"/>
            <a:ext cx="1554298" cy="3009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B02522-163C-6652-7E66-4AC7A01A310B}"/>
              </a:ext>
            </a:extLst>
          </p:cNvPr>
          <p:cNvCxnSpPr>
            <a:cxnSpLocks/>
          </p:cNvCxnSpPr>
          <p:nvPr/>
        </p:nvCxnSpPr>
        <p:spPr>
          <a:xfrm flipH="1">
            <a:off x="7322197" y="5512865"/>
            <a:ext cx="3777837" cy="4691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49860F1-A3FF-3D0F-C71F-F0309472B1F5}"/>
              </a:ext>
            </a:extLst>
          </p:cNvPr>
          <p:cNvCxnSpPr>
            <a:cxnSpLocks/>
          </p:cNvCxnSpPr>
          <p:nvPr/>
        </p:nvCxnSpPr>
        <p:spPr>
          <a:xfrm>
            <a:off x="7377232" y="4842362"/>
            <a:ext cx="3695107" cy="1783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8780EF-1A83-2AC9-44DD-416E38564BA5}"/>
              </a:ext>
            </a:extLst>
          </p:cNvPr>
          <p:cNvCxnSpPr>
            <a:cxnSpLocks/>
          </p:cNvCxnSpPr>
          <p:nvPr/>
        </p:nvCxnSpPr>
        <p:spPr>
          <a:xfrm>
            <a:off x="7336107" y="3420677"/>
            <a:ext cx="1597726" cy="992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439716-1519-9F05-400C-014700736911}"/>
              </a:ext>
            </a:extLst>
          </p:cNvPr>
          <p:cNvCxnSpPr>
            <a:cxnSpLocks/>
          </p:cNvCxnSpPr>
          <p:nvPr/>
        </p:nvCxnSpPr>
        <p:spPr>
          <a:xfrm>
            <a:off x="7361829" y="3548210"/>
            <a:ext cx="1598331" cy="1506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6B112CC-D472-43C5-3CF6-79C4D5CA8088}"/>
              </a:ext>
            </a:extLst>
          </p:cNvPr>
          <p:cNvCxnSpPr>
            <a:cxnSpLocks/>
          </p:cNvCxnSpPr>
          <p:nvPr/>
        </p:nvCxnSpPr>
        <p:spPr>
          <a:xfrm flipH="1">
            <a:off x="7361829" y="4258524"/>
            <a:ext cx="1554298" cy="3009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29F37A-6292-78D4-B6B7-FEA7DE6E4284}"/>
              </a:ext>
            </a:extLst>
          </p:cNvPr>
          <p:cNvCxnSpPr>
            <a:cxnSpLocks/>
          </p:cNvCxnSpPr>
          <p:nvPr/>
        </p:nvCxnSpPr>
        <p:spPr>
          <a:xfrm flipH="1">
            <a:off x="7349935" y="4398424"/>
            <a:ext cx="1554298" cy="3009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83DDF5-CB41-39A1-00AC-4457FD618CFE}"/>
              </a:ext>
            </a:extLst>
          </p:cNvPr>
          <p:cNvCxnSpPr>
            <a:cxnSpLocks/>
          </p:cNvCxnSpPr>
          <p:nvPr/>
        </p:nvCxnSpPr>
        <p:spPr>
          <a:xfrm>
            <a:off x="7361829" y="4972272"/>
            <a:ext cx="3738205" cy="253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6FA5401-A0EC-C744-5FBB-972A1460DDBE}"/>
              </a:ext>
            </a:extLst>
          </p:cNvPr>
          <p:cNvCxnSpPr>
            <a:cxnSpLocks/>
          </p:cNvCxnSpPr>
          <p:nvPr/>
        </p:nvCxnSpPr>
        <p:spPr>
          <a:xfrm flipH="1">
            <a:off x="7312743" y="5665265"/>
            <a:ext cx="3777837" cy="4691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8605A2-860F-1244-654B-4312ADD92ED9}"/>
              </a:ext>
            </a:extLst>
          </p:cNvPr>
          <p:cNvCxnSpPr>
            <a:cxnSpLocks/>
          </p:cNvCxnSpPr>
          <p:nvPr/>
        </p:nvCxnSpPr>
        <p:spPr>
          <a:xfrm flipH="1">
            <a:off x="7303289" y="5850118"/>
            <a:ext cx="3777837" cy="4691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D7EF6D4-2E51-BFFF-1E53-937F9DA5C79B}"/>
              </a:ext>
            </a:extLst>
          </p:cNvPr>
          <p:cNvCxnSpPr>
            <a:cxnSpLocks/>
          </p:cNvCxnSpPr>
          <p:nvPr/>
        </p:nvCxnSpPr>
        <p:spPr>
          <a:xfrm>
            <a:off x="7323104" y="5136083"/>
            <a:ext cx="3738205" cy="253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028F4FA-20B1-BCFB-1CA3-E437BFDEC927}"/>
              </a:ext>
            </a:extLst>
          </p:cNvPr>
          <p:cNvCxnSpPr>
            <a:cxnSpLocks/>
          </p:cNvCxnSpPr>
          <p:nvPr/>
        </p:nvCxnSpPr>
        <p:spPr>
          <a:xfrm flipH="1">
            <a:off x="4314034" y="6319271"/>
            <a:ext cx="2855763" cy="1244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EB0EF1-89A8-F614-4B17-4C44B7A1FEE5}"/>
              </a:ext>
            </a:extLst>
          </p:cNvPr>
          <p:cNvCxnSpPr>
            <a:cxnSpLocks/>
          </p:cNvCxnSpPr>
          <p:nvPr/>
        </p:nvCxnSpPr>
        <p:spPr>
          <a:xfrm flipH="1">
            <a:off x="1361479" y="6443767"/>
            <a:ext cx="2494012" cy="106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D66CB97-85BB-3E1D-FA5C-F64C179B3269}"/>
              </a:ext>
            </a:extLst>
          </p:cNvPr>
          <p:cNvSpPr txBox="1"/>
          <p:nvPr/>
        </p:nvSpPr>
        <p:spPr>
          <a:xfrm>
            <a:off x="1965382" y="1310376"/>
            <a:ext cx="102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DB70D9-2392-0E16-5D07-1CCA3C256468}"/>
              </a:ext>
            </a:extLst>
          </p:cNvPr>
          <p:cNvSpPr txBox="1"/>
          <p:nvPr/>
        </p:nvSpPr>
        <p:spPr>
          <a:xfrm>
            <a:off x="3665453" y="2155264"/>
            <a:ext cx="102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GFE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0BA9B7-A431-74B2-6E01-FBDDA415E431}"/>
              </a:ext>
            </a:extLst>
          </p:cNvPr>
          <p:cNvSpPr txBox="1"/>
          <p:nvPr/>
        </p:nvSpPr>
        <p:spPr>
          <a:xfrm>
            <a:off x="5188652" y="790626"/>
            <a:ext cx="79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E0CA12-F7BB-CB28-5985-FCF9E372ECD2}"/>
              </a:ext>
            </a:extLst>
          </p:cNvPr>
          <p:cNvSpPr txBox="1"/>
          <p:nvPr/>
        </p:nvSpPr>
        <p:spPr>
          <a:xfrm>
            <a:off x="6466550" y="499585"/>
            <a:ext cx="100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GWS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AB77B5-FA00-13D3-5CAF-880AE04F02A9}"/>
              </a:ext>
            </a:extLst>
          </p:cNvPr>
          <p:cNvSpPr txBox="1"/>
          <p:nvPr/>
        </p:nvSpPr>
        <p:spPr>
          <a:xfrm>
            <a:off x="8149569" y="79768"/>
            <a:ext cx="144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Index servers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C0BCF3E-33F4-A89C-FF51-B8D4EA2737DC}"/>
              </a:ext>
            </a:extLst>
          </p:cNvPr>
          <p:cNvSpPr txBox="1"/>
          <p:nvPr/>
        </p:nvSpPr>
        <p:spPr>
          <a:xfrm>
            <a:off x="10215353" y="113980"/>
            <a:ext cx="1713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Doc servers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369595-F0AF-83D4-5467-148A4251763A}"/>
              </a:ext>
            </a:extLst>
          </p:cNvPr>
          <p:cNvCxnSpPr/>
          <p:nvPr/>
        </p:nvCxnSpPr>
        <p:spPr>
          <a:xfrm>
            <a:off x="967153" y="2495234"/>
            <a:ext cx="0" cy="4160896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B0E3520-2CC1-6335-B875-954AE988D9B7}"/>
              </a:ext>
            </a:extLst>
          </p:cNvPr>
          <p:cNvSpPr txBox="1"/>
          <p:nvPr/>
        </p:nvSpPr>
        <p:spPr>
          <a:xfrm rot="16200000">
            <a:off x="-1148685" y="4164772"/>
            <a:ext cx="341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All-up SLO (300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ms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694ECB-C6C1-D244-0023-8B496FFA2D2E}"/>
              </a:ext>
            </a:extLst>
          </p:cNvPr>
          <p:cNvSpPr txBox="1"/>
          <p:nvPr/>
        </p:nvSpPr>
        <p:spPr>
          <a:xfrm>
            <a:off x="171094" y="1407591"/>
            <a:ext cx="102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user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23F3E5-09FB-C06F-EA98-43545E87DF73}"/>
              </a:ext>
            </a:extLst>
          </p:cNvPr>
          <p:cNvSpPr txBox="1"/>
          <p:nvPr/>
        </p:nvSpPr>
        <p:spPr>
          <a:xfrm>
            <a:off x="5779031" y="3304391"/>
            <a:ext cx="952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Pick one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022340-DD90-DB40-B514-F0CD8DB4C662}"/>
              </a:ext>
            </a:extLst>
          </p:cNvPr>
          <p:cNvSpPr txBox="1"/>
          <p:nvPr/>
        </p:nvSpPr>
        <p:spPr>
          <a:xfrm rot="308638">
            <a:off x="7286930" y="2774265"/>
            <a:ext cx="146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Partition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4A7D7A-83AE-194C-90F4-785C1CC47504}"/>
              </a:ext>
            </a:extLst>
          </p:cNvPr>
          <p:cNvSpPr txBox="1"/>
          <p:nvPr/>
        </p:nvSpPr>
        <p:spPr>
          <a:xfrm rot="5400000">
            <a:off x="8335885" y="3307036"/>
            <a:ext cx="212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Word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Doc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A395D03-B7FF-C0A6-BD44-57314124E1E9}"/>
              </a:ext>
            </a:extLst>
          </p:cNvPr>
          <p:cNvSpPr txBox="1"/>
          <p:nvPr/>
        </p:nvSpPr>
        <p:spPr>
          <a:xfrm rot="20997876">
            <a:off x="7252856" y="3788356"/>
            <a:ext cx="168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Aggregate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C38686-F786-EAB7-B7C2-6DD693B5A264}"/>
              </a:ext>
            </a:extLst>
          </p:cNvPr>
          <p:cNvSpPr txBox="1"/>
          <p:nvPr/>
        </p:nvSpPr>
        <p:spPr>
          <a:xfrm rot="308638">
            <a:off x="9539528" y="4429644"/>
            <a:ext cx="146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Partition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C19C07C-A47F-0031-906F-F4EBDB02F68F}"/>
              </a:ext>
            </a:extLst>
          </p:cNvPr>
          <p:cNvSpPr txBox="1"/>
          <p:nvPr/>
        </p:nvSpPr>
        <p:spPr>
          <a:xfrm rot="20997876">
            <a:off x="9332428" y="5945394"/>
            <a:ext cx="168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Aggregate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CFBCE2-7377-2C8B-17EC-CEB7C4546992}"/>
              </a:ext>
            </a:extLst>
          </p:cNvPr>
          <p:cNvSpPr txBox="1"/>
          <p:nvPr/>
        </p:nvSpPr>
        <p:spPr>
          <a:xfrm rot="5400000">
            <a:off x="9872994" y="4238876"/>
            <a:ext cx="352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(Doc, word)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Snippet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FB6AF-E547-FECE-EBC4-60042CD58181}"/>
              </a:ext>
            </a:extLst>
          </p:cNvPr>
          <p:cNvSpPr txBox="1"/>
          <p:nvPr/>
        </p:nvSpPr>
        <p:spPr>
          <a:xfrm>
            <a:off x="5965393" y="4230259"/>
            <a:ext cx="129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Helvetica" pitchFamily="2" charset="0"/>
              </a:rPr>
              <a:t>Relevant document IDs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56C6A-4548-A20C-B868-FC89F9634E26}"/>
              </a:ext>
            </a:extLst>
          </p:cNvPr>
          <p:cNvSpPr txBox="1"/>
          <p:nvPr/>
        </p:nvSpPr>
        <p:spPr>
          <a:xfrm>
            <a:off x="5952749" y="5455014"/>
            <a:ext cx="129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Helvetica" pitchFamily="2" charset="0"/>
              </a:rPr>
              <a:t>Snippet results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C016CA-7460-E4BF-A827-6865073FC1C0}"/>
              </a:ext>
            </a:extLst>
          </p:cNvPr>
          <p:cNvGrpSpPr/>
          <p:nvPr/>
        </p:nvGrpSpPr>
        <p:grpSpPr>
          <a:xfrm>
            <a:off x="8432315" y="933707"/>
            <a:ext cx="1191767" cy="1216390"/>
            <a:chOff x="8432315" y="933707"/>
            <a:chExt cx="1191767" cy="121639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DC74BB-20A9-B5D3-CA2D-E8D5CD72FCA4}"/>
                </a:ext>
              </a:extLst>
            </p:cNvPr>
            <p:cNvGrpSpPr/>
            <p:nvPr/>
          </p:nvGrpSpPr>
          <p:grpSpPr>
            <a:xfrm>
              <a:off x="8432315" y="933707"/>
              <a:ext cx="550539" cy="626914"/>
              <a:chOff x="10300720" y="658007"/>
              <a:chExt cx="550539" cy="626914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54A5F96B-E539-ED15-2A69-38C8BE61A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00720" y="658007"/>
                <a:ext cx="550539" cy="62691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3016C9-4481-46E1-CA95-BB7B8B59C5A8}"/>
                  </a:ext>
                </a:extLst>
              </p:cNvPr>
              <p:cNvSpPr txBox="1"/>
              <p:nvPr/>
            </p:nvSpPr>
            <p:spPr>
              <a:xfrm>
                <a:off x="10346339" y="659456"/>
                <a:ext cx="4074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97734E-B819-A6AB-861E-62B474C82D59}"/>
                </a:ext>
              </a:extLst>
            </p:cNvPr>
            <p:cNvGrpSpPr/>
            <p:nvPr/>
          </p:nvGrpSpPr>
          <p:grpSpPr>
            <a:xfrm>
              <a:off x="9073543" y="1523183"/>
              <a:ext cx="550539" cy="626914"/>
              <a:chOff x="10300720" y="658007"/>
              <a:chExt cx="550539" cy="626914"/>
            </a:xfrm>
          </p:grpSpPr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B15AAF99-F189-6556-CF96-682804FE49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00720" y="658007"/>
                <a:ext cx="550539" cy="62691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4D657A-C316-E9F0-9B09-2541E6CAF0B9}"/>
                  </a:ext>
                </a:extLst>
              </p:cNvPr>
              <p:cNvSpPr txBox="1"/>
              <p:nvPr/>
            </p:nvSpPr>
            <p:spPr>
              <a:xfrm>
                <a:off x="10346339" y="659456"/>
                <a:ext cx="4074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0944BB-87C7-DD8B-C4AA-D297EF4FE231}"/>
              </a:ext>
            </a:extLst>
          </p:cNvPr>
          <p:cNvGrpSpPr/>
          <p:nvPr/>
        </p:nvGrpSpPr>
        <p:grpSpPr>
          <a:xfrm>
            <a:off x="10695658" y="948368"/>
            <a:ext cx="1191767" cy="1216390"/>
            <a:chOff x="10695658" y="948368"/>
            <a:chExt cx="1191767" cy="121639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4E41738-113F-3520-BBF3-13F0B5575918}"/>
                </a:ext>
              </a:extLst>
            </p:cNvPr>
            <p:cNvGrpSpPr/>
            <p:nvPr/>
          </p:nvGrpSpPr>
          <p:grpSpPr>
            <a:xfrm>
              <a:off x="10695658" y="948368"/>
              <a:ext cx="550539" cy="626914"/>
              <a:chOff x="10300720" y="658007"/>
              <a:chExt cx="550539" cy="626914"/>
            </a:xfrm>
          </p:grpSpPr>
          <p:pic>
            <p:nvPicPr>
              <p:cNvPr id="27" name="Picture 26" descr="Icon&#10;&#10;Description automatically generated">
                <a:extLst>
                  <a:ext uri="{FF2B5EF4-FFF2-40B4-BE49-F238E27FC236}">
                    <a16:creationId xmlns:a16="http://schemas.microsoft.com/office/drawing/2014/main" id="{924D446B-3B17-1332-8B36-4A4CA5E16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00720" y="658007"/>
                <a:ext cx="550539" cy="626914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765FDB-CEDF-DE3B-B647-29B9450B60C4}"/>
                  </a:ext>
                </a:extLst>
              </p:cNvPr>
              <p:cNvSpPr txBox="1"/>
              <p:nvPr/>
            </p:nvSpPr>
            <p:spPr>
              <a:xfrm>
                <a:off x="10346339" y="659456"/>
                <a:ext cx="4074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32A9066-4CF6-96AA-8E67-DDC6D22A180F}"/>
                </a:ext>
              </a:extLst>
            </p:cNvPr>
            <p:cNvGrpSpPr/>
            <p:nvPr/>
          </p:nvGrpSpPr>
          <p:grpSpPr>
            <a:xfrm>
              <a:off x="11336886" y="1537844"/>
              <a:ext cx="550539" cy="626914"/>
              <a:chOff x="10300720" y="658007"/>
              <a:chExt cx="550539" cy="626914"/>
            </a:xfrm>
          </p:grpSpPr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AFFDCF71-A2D3-AA07-0000-5622489CB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00720" y="658007"/>
                <a:ext cx="550539" cy="626914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CFDE43D-0350-7DC9-3F72-4BE1B5C661B3}"/>
                  </a:ext>
                </a:extLst>
              </p:cNvPr>
              <p:cNvSpPr txBox="1"/>
              <p:nvPr/>
            </p:nvSpPr>
            <p:spPr>
              <a:xfrm>
                <a:off x="10346339" y="659456"/>
                <a:ext cx="4074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143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7" grpId="0"/>
      <p:bldP spid="98" grpId="0"/>
      <p:bldP spid="99" grpId="0"/>
      <p:bldP spid="100" grpId="0"/>
      <p:bldP spid="103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51A0-1F95-B496-C8E9-0A75F08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apps can use partition-aggregate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2C10-ECDB-3F3E-CAFF-7EFE5138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low latency, but single-threaded low latency is hard</a:t>
            </a:r>
          </a:p>
          <a:p>
            <a:r>
              <a:rPr lang="en-US" dirty="0"/>
              <a:t>Data parallelism</a:t>
            </a:r>
          </a:p>
          <a:p>
            <a:pPr lvl="1"/>
            <a:r>
              <a:rPr lang="en-US" dirty="0"/>
              <a:t>Little coordination across shards</a:t>
            </a:r>
          </a:p>
          <a:p>
            <a:pPr lvl="1"/>
            <a:r>
              <a:rPr lang="en-US" dirty="0"/>
              <a:t>Inexpensive merges across partial results from shards</a:t>
            </a:r>
          </a:p>
          <a:p>
            <a:r>
              <a:rPr lang="en-US" dirty="0"/>
              <a:t>Query parallelism</a:t>
            </a:r>
          </a:p>
          <a:p>
            <a:pPr lvl="1"/>
            <a:r>
              <a:rPr lang="en-US" dirty="0"/>
              <a:t>More replicas/machines for more requests</a:t>
            </a:r>
          </a:p>
          <a:p>
            <a:r>
              <a:rPr lang="en-US" dirty="0">
                <a:solidFill>
                  <a:srgbClr val="C00000"/>
                </a:solidFill>
              </a:rPr>
              <a:t>Use commodity (not fancy) hardware</a:t>
            </a:r>
          </a:p>
          <a:p>
            <a:r>
              <a:rPr lang="en-US" dirty="0"/>
              <a:t>Turn high throughput into a latency advantage</a:t>
            </a:r>
          </a:p>
          <a:p>
            <a:r>
              <a:rPr lang="en-US" dirty="0"/>
              <a:t>Focus on price per unit performance</a:t>
            </a:r>
          </a:p>
          <a:p>
            <a:r>
              <a:rPr lang="en-US" dirty="0"/>
              <a:t>Significant problems: cooling for many compute servers</a:t>
            </a:r>
          </a:p>
        </p:txBody>
      </p:sp>
    </p:spTree>
    <p:extLst>
      <p:ext uri="{BB962C8B-B14F-4D97-AF65-F5344CB8AC3E}">
        <p14:creationId xmlns:p14="http://schemas.microsoft.com/office/powerpoint/2010/main" val="29335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1408</Words>
  <Application>Microsoft Macintosh PowerPoint</Application>
  <PresentationFormat>Widescreen</PresentationFormat>
  <Paragraphs>228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Calibri</vt:lpstr>
      <vt:lpstr>Courier New</vt:lpstr>
      <vt:lpstr>Helvetica</vt:lpstr>
      <vt:lpstr>Times New Roman</vt:lpstr>
      <vt:lpstr>Office Theme</vt:lpstr>
      <vt:lpstr>Application Architecture</vt:lpstr>
      <vt:lpstr>Review: Offline and Online components</vt:lpstr>
      <vt:lpstr>Partition-Aggregate</vt:lpstr>
      <vt:lpstr>Review: Google search architecture</vt:lpstr>
      <vt:lpstr>Review of the Web Search workload</vt:lpstr>
      <vt:lpstr>How to use parallelism?</vt:lpstr>
      <vt:lpstr>Two kinds of parallelism</vt:lpstr>
      <vt:lpstr>Google search</vt:lpstr>
      <vt:lpstr>Many apps can use partition-aggregate</vt:lpstr>
      <vt:lpstr>Tail performance becomes important</vt:lpstr>
      <vt:lpstr>Map Reduce</vt:lpstr>
      <vt:lpstr>Example: Batch data processing</vt:lpstr>
      <vt:lpstr>Example: Batch data processing</vt:lpstr>
      <vt:lpstr>What do we want from implementation?</vt:lpstr>
      <vt:lpstr>Map-Reduce</vt:lpstr>
      <vt:lpstr>Distributed system considerations</vt:lpstr>
      <vt:lpstr>PowerPoint Presentation</vt:lpstr>
      <vt:lpstr>Processing steps in MapReduce</vt:lpstr>
      <vt:lpstr>Implementation Key Principles</vt:lpstr>
      <vt:lpstr>More examples of using map-reduce</vt:lpstr>
      <vt:lpstr>Building on Map-Reduce: (1) Workflows</vt:lpstr>
      <vt:lpstr>Building on Map-Reduce: (2) Dataflow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2769</cp:revision>
  <dcterms:created xsi:type="dcterms:W3CDTF">2019-01-23T03:40:12Z</dcterms:created>
  <dcterms:modified xsi:type="dcterms:W3CDTF">2025-02-26T13:06:40Z</dcterms:modified>
</cp:coreProperties>
</file>