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686" r:id="rId2"/>
    <p:sldId id="705" r:id="rId3"/>
    <p:sldId id="724" r:id="rId4"/>
    <p:sldId id="725" r:id="rId5"/>
    <p:sldId id="726" r:id="rId6"/>
    <p:sldId id="408" r:id="rId7"/>
    <p:sldId id="409" r:id="rId8"/>
    <p:sldId id="721" r:id="rId9"/>
    <p:sldId id="269" r:id="rId10"/>
    <p:sldId id="270" r:id="rId11"/>
    <p:sldId id="271" r:id="rId12"/>
    <p:sldId id="396" r:id="rId13"/>
    <p:sldId id="275" r:id="rId14"/>
    <p:sldId id="276" r:id="rId15"/>
    <p:sldId id="277" r:id="rId16"/>
    <p:sldId id="280" r:id="rId17"/>
    <p:sldId id="282" r:id="rId18"/>
    <p:sldId id="284" r:id="rId19"/>
    <p:sldId id="291" r:id="rId20"/>
    <p:sldId id="293" r:id="rId21"/>
    <p:sldId id="295" r:id="rId22"/>
    <p:sldId id="296" r:id="rId23"/>
    <p:sldId id="299" r:id="rId24"/>
    <p:sldId id="399" r:id="rId25"/>
    <p:sldId id="300" r:id="rId26"/>
    <p:sldId id="301" r:id="rId27"/>
    <p:sldId id="302" r:id="rId28"/>
    <p:sldId id="263" r:id="rId29"/>
    <p:sldId id="305" r:id="rId30"/>
    <p:sldId id="306" r:id="rId31"/>
    <p:sldId id="405" r:id="rId32"/>
    <p:sldId id="310" r:id="rId33"/>
    <p:sldId id="311" r:id="rId34"/>
    <p:sldId id="314" r:id="rId35"/>
    <p:sldId id="316" r:id="rId36"/>
    <p:sldId id="398" r:id="rId37"/>
    <p:sldId id="318" r:id="rId38"/>
    <p:sldId id="326" r:id="rId39"/>
    <p:sldId id="336" r:id="rId40"/>
    <p:sldId id="343" r:id="rId41"/>
    <p:sldId id="707" r:id="rId42"/>
    <p:sldId id="708" r:id="rId43"/>
    <p:sldId id="709" r:id="rId44"/>
    <p:sldId id="710" r:id="rId45"/>
    <p:sldId id="368" r:id="rId46"/>
    <p:sldId id="374" r:id="rId47"/>
    <p:sldId id="723" r:id="rId48"/>
    <p:sldId id="711" r:id="rId49"/>
    <p:sldId id="712" r:id="rId50"/>
    <p:sldId id="713" r:id="rId51"/>
    <p:sldId id="714" r:id="rId52"/>
    <p:sldId id="715" r:id="rId53"/>
    <p:sldId id="716" r:id="rId54"/>
    <p:sldId id="717" r:id="rId55"/>
    <p:sldId id="718" r:id="rId56"/>
    <p:sldId id="719" r:id="rId57"/>
    <p:sldId id="383" r:id="rId58"/>
    <p:sldId id="72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62"/>
    <p:restoredTop sz="94664"/>
  </p:normalViewPr>
  <p:slideViewPr>
    <p:cSldViewPr snapToGrid="0" snapToObjects="1">
      <p:cViewPr varScale="1">
        <p:scale>
          <a:sx n="95" d="100"/>
          <a:sy n="95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6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3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12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40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-128"/>
              </a:rPr>
              <a:t>Larger --&gt; ??</a:t>
            </a:r>
          </a:p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ＭＳ Ｐゴシック" charset="-128"/>
              </a:rPr>
              <a:t>Smaller --&gt; ??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462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56623" lvl="1" indent="-406394" algn="l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2800" dirty="0">
              <a:solidFill>
                <a:schemeClr val="tx1"/>
              </a:solidFill>
              <a:ea typeface="ＭＳ Ｐゴシック" charset="-128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/>
          <a:lstStyle>
            <a:lvl1pPr algn="ctr">
              <a:defRPr sz="2250"/>
            </a:lvl1pPr>
            <a:lvl2pPr algn="ctr">
              <a:defRPr sz="2250"/>
            </a:lvl2pPr>
            <a:lvl3pPr algn="ctr">
              <a:defRPr sz="2250"/>
            </a:lvl3pPr>
            <a:lvl4pPr algn="ctr">
              <a:defRPr sz="2250"/>
            </a:lvl4pPr>
            <a:lvl5pPr algn="ctr"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4905902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94371" y="2577994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Persistence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2276577" y="1151930"/>
            <a:ext cx="7638847" cy="2321719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62" dirty="0"/>
              <a:t>Part 1: </a:t>
            </a:r>
            <a:r>
              <a:rPr sz="5062" dirty="0"/>
              <a:t>Disk Structures</a:t>
            </a:r>
          </a:p>
        </p:txBody>
      </p:sp>
    </p:spTree>
    <p:extLst>
      <p:ext uri="{BB962C8B-B14F-4D97-AF65-F5344CB8AC3E}">
        <p14:creationId xmlns:p14="http://schemas.microsoft.com/office/powerpoint/2010/main" val="29048508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Persistent Store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1883112" y="1747261"/>
            <a:ext cx="8570149" cy="3777258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Given: </a:t>
            </a:r>
            <a:r>
              <a:rPr lang="en-US" sz="2531" dirty="0">
                <a:solidFill>
                  <a:srgbClr val="333333"/>
                </a:solidFill>
              </a:rPr>
              <a:t>large </a:t>
            </a:r>
            <a:r>
              <a:rPr sz="2531" dirty="0">
                <a:solidFill>
                  <a:srgbClr val="333333"/>
                </a:solidFill>
              </a:rPr>
              <a:t>array of blocks</a:t>
            </a:r>
            <a:r>
              <a:rPr lang="en-US" sz="2531" dirty="0">
                <a:solidFill>
                  <a:srgbClr val="333333"/>
                </a:solidFill>
              </a:rPr>
              <a:t> on disk</a:t>
            </a: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Want: some structure</a:t>
            </a:r>
            <a:r>
              <a:rPr lang="en-US" sz="2531" dirty="0">
                <a:solidFill>
                  <a:srgbClr val="333333"/>
                </a:solidFill>
              </a:rPr>
              <a:t> to map files to disk 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2531" dirty="0">
              <a:solidFill>
                <a:srgbClr val="333333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D744B4F-225D-0C4A-A78B-65905BB10A61}"/>
              </a:ext>
            </a:extLst>
          </p:cNvPr>
          <p:cNvGrpSpPr/>
          <p:nvPr/>
        </p:nvGrpSpPr>
        <p:grpSpPr>
          <a:xfrm>
            <a:off x="2529762" y="3276684"/>
            <a:ext cx="7127336" cy="3204813"/>
            <a:chOff x="1511061" y="3169365"/>
            <a:chExt cx="10136655" cy="4557957"/>
          </a:xfrm>
        </p:grpSpPr>
        <p:sp>
          <p:nvSpPr>
            <p:cNvPr id="102" name="Shape 201">
              <a:extLst>
                <a:ext uri="{FF2B5EF4-FFF2-40B4-BE49-F238E27FC236}">
                  <a16:creationId xmlns:a16="http://schemas.microsoft.com/office/drawing/2014/main" id="{E6E05042-485C-F646-A4CC-03C7E1C5B77B}"/>
                </a:ext>
              </a:extLst>
            </p:cNvPr>
            <p:cNvSpPr/>
            <p:nvPr/>
          </p:nvSpPr>
          <p:spPr>
            <a:xfrm>
              <a:off x="151862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3" name="Shape 202">
              <a:extLst>
                <a:ext uri="{FF2B5EF4-FFF2-40B4-BE49-F238E27FC236}">
                  <a16:creationId xmlns:a16="http://schemas.microsoft.com/office/drawing/2014/main" id="{2FBADCE8-EB66-C249-BEAF-9809C3AF9D98}"/>
                </a:ext>
              </a:extLst>
            </p:cNvPr>
            <p:cNvSpPr/>
            <p:nvPr/>
          </p:nvSpPr>
          <p:spPr>
            <a:xfrm>
              <a:off x="210559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4" name="Shape 203">
              <a:extLst>
                <a:ext uri="{FF2B5EF4-FFF2-40B4-BE49-F238E27FC236}">
                  <a16:creationId xmlns:a16="http://schemas.microsoft.com/office/drawing/2014/main" id="{9985E4F6-EA96-1645-8128-CBA308A4BEF5}"/>
                </a:ext>
              </a:extLst>
            </p:cNvPr>
            <p:cNvSpPr/>
            <p:nvPr/>
          </p:nvSpPr>
          <p:spPr>
            <a:xfrm>
              <a:off x="2692570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5" name="Shape 204">
              <a:extLst>
                <a:ext uri="{FF2B5EF4-FFF2-40B4-BE49-F238E27FC236}">
                  <a16:creationId xmlns:a16="http://schemas.microsoft.com/office/drawing/2014/main" id="{FC8ABA14-9E39-DB4B-8009-759CE2881902}"/>
                </a:ext>
              </a:extLst>
            </p:cNvPr>
            <p:cNvSpPr/>
            <p:nvPr/>
          </p:nvSpPr>
          <p:spPr>
            <a:xfrm>
              <a:off x="327954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6" name="Shape 205">
              <a:extLst>
                <a:ext uri="{FF2B5EF4-FFF2-40B4-BE49-F238E27FC236}">
                  <a16:creationId xmlns:a16="http://schemas.microsoft.com/office/drawing/2014/main" id="{F4FBDB22-9639-8A46-B5EF-575548BB6C79}"/>
                </a:ext>
              </a:extLst>
            </p:cNvPr>
            <p:cNvSpPr/>
            <p:nvPr/>
          </p:nvSpPr>
          <p:spPr>
            <a:xfrm>
              <a:off x="3866517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7" name="Shape 206">
              <a:extLst>
                <a:ext uri="{FF2B5EF4-FFF2-40B4-BE49-F238E27FC236}">
                  <a16:creationId xmlns:a16="http://schemas.microsoft.com/office/drawing/2014/main" id="{75AB03C1-0086-0F46-B8AA-8CBDC8CA8EFF}"/>
                </a:ext>
              </a:extLst>
            </p:cNvPr>
            <p:cNvSpPr/>
            <p:nvPr/>
          </p:nvSpPr>
          <p:spPr>
            <a:xfrm>
              <a:off x="4453490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8" name="Shape 207">
              <a:extLst>
                <a:ext uri="{FF2B5EF4-FFF2-40B4-BE49-F238E27FC236}">
                  <a16:creationId xmlns:a16="http://schemas.microsoft.com/office/drawing/2014/main" id="{A23B06B9-4B85-CE40-8D9D-01ECB2DCA0DB}"/>
                </a:ext>
              </a:extLst>
            </p:cNvPr>
            <p:cNvSpPr/>
            <p:nvPr/>
          </p:nvSpPr>
          <p:spPr>
            <a:xfrm>
              <a:off x="504046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9" name="Shape 208">
              <a:extLst>
                <a:ext uri="{FF2B5EF4-FFF2-40B4-BE49-F238E27FC236}">
                  <a16:creationId xmlns:a16="http://schemas.microsoft.com/office/drawing/2014/main" id="{8F507BE1-980D-544E-A811-13F8D71D08E8}"/>
                </a:ext>
              </a:extLst>
            </p:cNvPr>
            <p:cNvSpPr/>
            <p:nvPr/>
          </p:nvSpPr>
          <p:spPr>
            <a:xfrm>
              <a:off x="5627436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0" name="Shape 209">
              <a:extLst>
                <a:ext uri="{FF2B5EF4-FFF2-40B4-BE49-F238E27FC236}">
                  <a16:creationId xmlns:a16="http://schemas.microsoft.com/office/drawing/2014/main" id="{97944809-C43A-5740-8B5F-4F4E2EE2B3AE}"/>
                </a:ext>
              </a:extLst>
            </p:cNvPr>
            <p:cNvSpPr/>
            <p:nvPr/>
          </p:nvSpPr>
          <p:spPr>
            <a:xfrm>
              <a:off x="1616059" y="3703286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0</a:t>
              </a:r>
            </a:p>
          </p:txBody>
        </p:sp>
        <p:sp>
          <p:nvSpPr>
            <p:cNvPr id="111" name="Shape 210">
              <a:extLst>
                <a:ext uri="{FF2B5EF4-FFF2-40B4-BE49-F238E27FC236}">
                  <a16:creationId xmlns:a16="http://schemas.microsoft.com/office/drawing/2014/main" id="{2C4320B8-585F-5743-A0E1-0B1D318D0473}"/>
                </a:ext>
              </a:extLst>
            </p:cNvPr>
            <p:cNvSpPr/>
            <p:nvPr/>
          </p:nvSpPr>
          <p:spPr>
            <a:xfrm>
              <a:off x="5724871" y="3703286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7</a:t>
              </a:r>
            </a:p>
          </p:txBody>
        </p:sp>
        <p:sp>
          <p:nvSpPr>
            <p:cNvPr id="112" name="Shape 211">
              <a:extLst>
                <a:ext uri="{FF2B5EF4-FFF2-40B4-BE49-F238E27FC236}">
                  <a16:creationId xmlns:a16="http://schemas.microsoft.com/office/drawing/2014/main" id="{9C8BF0FD-B17B-7C4F-8189-DC35605971C7}"/>
                </a:ext>
              </a:extLst>
            </p:cNvPr>
            <p:cNvSpPr/>
            <p:nvPr/>
          </p:nvSpPr>
          <p:spPr>
            <a:xfrm>
              <a:off x="7028945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3" name="Shape 212">
              <a:extLst>
                <a:ext uri="{FF2B5EF4-FFF2-40B4-BE49-F238E27FC236}">
                  <a16:creationId xmlns:a16="http://schemas.microsoft.com/office/drawing/2014/main" id="{F3899F4B-E74F-8441-8046-445BE4F6B1AB}"/>
                </a:ext>
              </a:extLst>
            </p:cNvPr>
            <p:cNvSpPr/>
            <p:nvPr/>
          </p:nvSpPr>
          <p:spPr>
            <a:xfrm>
              <a:off x="7615918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4" name="Shape 213">
              <a:extLst>
                <a:ext uri="{FF2B5EF4-FFF2-40B4-BE49-F238E27FC236}">
                  <a16:creationId xmlns:a16="http://schemas.microsoft.com/office/drawing/2014/main" id="{8BA7306A-F75D-5D42-89CF-D60C82416384}"/>
                </a:ext>
              </a:extLst>
            </p:cNvPr>
            <p:cNvSpPr/>
            <p:nvPr/>
          </p:nvSpPr>
          <p:spPr>
            <a:xfrm>
              <a:off x="820289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5" name="Shape 214">
              <a:extLst>
                <a:ext uri="{FF2B5EF4-FFF2-40B4-BE49-F238E27FC236}">
                  <a16:creationId xmlns:a16="http://schemas.microsoft.com/office/drawing/2014/main" id="{241D7F1A-2C7F-AA44-ADB4-91CFE0F588A0}"/>
                </a:ext>
              </a:extLst>
            </p:cNvPr>
            <p:cNvSpPr/>
            <p:nvPr/>
          </p:nvSpPr>
          <p:spPr>
            <a:xfrm>
              <a:off x="878986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6" name="Shape 215">
              <a:extLst>
                <a:ext uri="{FF2B5EF4-FFF2-40B4-BE49-F238E27FC236}">
                  <a16:creationId xmlns:a16="http://schemas.microsoft.com/office/drawing/2014/main" id="{9FB27308-6D60-4B4D-8679-C466DDFF56C0}"/>
                </a:ext>
              </a:extLst>
            </p:cNvPr>
            <p:cNvSpPr/>
            <p:nvPr/>
          </p:nvSpPr>
          <p:spPr>
            <a:xfrm>
              <a:off x="9376838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7" name="Shape 216">
              <a:extLst>
                <a:ext uri="{FF2B5EF4-FFF2-40B4-BE49-F238E27FC236}">
                  <a16:creationId xmlns:a16="http://schemas.microsoft.com/office/drawing/2014/main" id="{FA230E5C-026B-A440-BF7F-3F1EBB023743}"/>
                </a:ext>
              </a:extLst>
            </p:cNvPr>
            <p:cNvSpPr/>
            <p:nvPr/>
          </p:nvSpPr>
          <p:spPr>
            <a:xfrm>
              <a:off x="996381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8" name="Shape 217">
              <a:extLst>
                <a:ext uri="{FF2B5EF4-FFF2-40B4-BE49-F238E27FC236}">
                  <a16:creationId xmlns:a16="http://schemas.microsoft.com/office/drawing/2014/main" id="{37CB3490-C1E7-6D40-90A1-25EA48777BD7}"/>
                </a:ext>
              </a:extLst>
            </p:cNvPr>
            <p:cNvSpPr/>
            <p:nvPr/>
          </p:nvSpPr>
          <p:spPr>
            <a:xfrm>
              <a:off x="1055078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9" name="Shape 218">
              <a:extLst>
                <a:ext uri="{FF2B5EF4-FFF2-40B4-BE49-F238E27FC236}">
                  <a16:creationId xmlns:a16="http://schemas.microsoft.com/office/drawing/2014/main" id="{90397B52-76F3-9C44-84C2-28BDDDFAEEC6}"/>
                </a:ext>
              </a:extLst>
            </p:cNvPr>
            <p:cNvSpPr/>
            <p:nvPr/>
          </p:nvSpPr>
          <p:spPr>
            <a:xfrm>
              <a:off x="1113775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0" name="Shape 219">
              <a:extLst>
                <a:ext uri="{FF2B5EF4-FFF2-40B4-BE49-F238E27FC236}">
                  <a16:creationId xmlns:a16="http://schemas.microsoft.com/office/drawing/2014/main" id="{A6241944-89C5-A14B-94C5-7A4E8BA0C5CC}"/>
                </a:ext>
              </a:extLst>
            </p:cNvPr>
            <p:cNvSpPr/>
            <p:nvPr/>
          </p:nvSpPr>
          <p:spPr>
            <a:xfrm>
              <a:off x="7126380" y="3703286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8</a:t>
              </a:r>
            </a:p>
          </p:txBody>
        </p:sp>
        <p:sp>
          <p:nvSpPr>
            <p:cNvPr id="121" name="Shape 220">
              <a:extLst>
                <a:ext uri="{FF2B5EF4-FFF2-40B4-BE49-F238E27FC236}">
                  <a16:creationId xmlns:a16="http://schemas.microsoft.com/office/drawing/2014/main" id="{EA525AE5-3FB1-0B43-9D0B-26602313221E}"/>
                </a:ext>
              </a:extLst>
            </p:cNvPr>
            <p:cNvSpPr/>
            <p:nvPr/>
          </p:nvSpPr>
          <p:spPr>
            <a:xfrm>
              <a:off x="11130195" y="3703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15</a:t>
              </a:r>
            </a:p>
          </p:txBody>
        </p:sp>
        <p:sp>
          <p:nvSpPr>
            <p:cNvPr id="122" name="Shape 221">
              <a:extLst>
                <a:ext uri="{FF2B5EF4-FFF2-40B4-BE49-F238E27FC236}">
                  <a16:creationId xmlns:a16="http://schemas.microsoft.com/office/drawing/2014/main" id="{AB83C3BE-E62F-6A4B-BD90-99775860A714}"/>
                </a:ext>
              </a:extLst>
            </p:cNvPr>
            <p:cNvSpPr/>
            <p:nvPr/>
          </p:nvSpPr>
          <p:spPr>
            <a:xfrm>
              <a:off x="1518624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3" name="Shape 222">
              <a:extLst>
                <a:ext uri="{FF2B5EF4-FFF2-40B4-BE49-F238E27FC236}">
                  <a16:creationId xmlns:a16="http://schemas.microsoft.com/office/drawing/2014/main" id="{F6D0BF70-314C-D34F-87F5-FC2DC97148EA}"/>
                </a:ext>
              </a:extLst>
            </p:cNvPr>
            <p:cNvSpPr/>
            <p:nvPr/>
          </p:nvSpPr>
          <p:spPr>
            <a:xfrm>
              <a:off x="210559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4" name="Shape 223">
              <a:extLst>
                <a:ext uri="{FF2B5EF4-FFF2-40B4-BE49-F238E27FC236}">
                  <a16:creationId xmlns:a16="http://schemas.microsoft.com/office/drawing/2014/main" id="{91287CF5-6479-344E-AB1C-28E9ACB36BDA}"/>
                </a:ext>
              </a:extLst>
            </p:cNvPr>
            <p:cNvSpPr/>
            <p:nvPr/>
          </p:nvSpPr>
          <p:spPr>
            <a:xfrm>
              <a:off x="2692570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5" name="Shape 224">
              <a:extLst>
                <a:ext uri="{FF2B5EF4-FFF2-40B4-BE49-F238E27FC236}">
                  <a16:creationId xmlns:a16="http://schemas.microsoft.com/office/drawing/2014/main" id="{BDA1F170-AB84-BC41-B048-CDE923F84339}"/>
                </a:ext>
              </a:extLst>
            </p:cNvPr>
            <p:cNvSpPr/>
            <p:nvPr/>
          </p:nvSpPr>
          <p:spPr>
            <a:xfrm>
              <a:off x="327954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6" name="Shape 225">
              <a:extLst>
                <a:ext uri="{FF2B5EF4-FFF2-40B4-BE49-F238E27FC236}">
                  <a16:creationId xmlns:a16="http://schemas.microsoft.com/office/drawing/2014/main" id="{C38D7632-49E7-544D-B956-F3E4C9AAF7E7}"/>
                </a:ext>
              </a:extLst>
            </p:cNvPr>
            <p:cNvSpPr/>
            <p:nvPr/>
          </p:nvSpPr>
          <p:spPr>
            <a:xfrm>
              <a:off x="3866517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" name="Shape 226">
              <a:extLst>
                <a:ext uri="{FF2B5EF4-FFF2-40B4-BE49-F238E27FC236}">
                  <a16:creationId xmlns:a16="http://schemas.microsoft.com/office/drawing/2014/main" id="{335A41A4-F3FD-C846-82A8-468F1EA9315E}"/>
                </a:ext>
              </a:extLst>
            </p:cNvPr>
            <p:cNvSpPr/>
            <p:nvPr/>
          </p:nvSpPr>
          <p:spPr>
            <a:xfrm>
              <a:off x="4453490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8" name="Shape 227">
              <a:extLst>
                <a:ext uri="{FF2B5EF4-FFF2-40B4-BE49-F238E27FC236}">
                  <a16:creationId xmlns:a16="http://schemas.microsoft.com/office/drawing/2014/main" id="{051D3B32-274F-554D-B97A-71B81DCF6F53}"/>
                </a:ext>
              </a:extLst>
            </p:cNvPr>
            <p:cNvSpPr/>
            <p:nvPr/>
          </p:nvSpPr>
          <p:spPr>
            <a:xfrm>
              <a:off x="504046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9" name="Shape 228">
              <a:extLst>
                <a:ext uri="{FF2B5EF4-FFF2-40B4-BE49-F238E27FC236}">
                  <a16:creationId xmlns:a16="http://schemas.microsoft.com/office/drawing/2014/main" id="{DE28AA24-81C4-4F49-ADEC-8371EF70BB1C}"/>
                </a:ext>
              </a:extLst>
            </p:cNvPr>
            <p:cNvSpPr/>
            <p:nvPr/>
          </p:nvSpPr>
          <p:spPr>
            <a:xfrm>
              <a:off x="5627436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0" name="Shape 229">
              <a:extLst>
                <a:ext uri="{FF2B5EF4-FFF2-40B4-BE49-F238E27FC236}">
                  <a16:creationId xmlns:a16="http://schemas.microsoft.com/office/drawing/2014/main" id="{9616EC17-DFB3-864F-966B-AD7C2933600B}"/>
                </a:ext>
              </a:extLst>
            </p:cNvPr>
            <p:cNvSpPr/>
            <p:nvPr/>
          </p:nvSpPr>
          <p:spPr>
            <a:xfrm>
              <a:off x="1511061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16</a:t>
              </a:r>
            </a:p>
          </p:txBody>
        </p:sp>
        <p:sp>
          <p:nvSpPr>
            <p:cNvPr id="131" name="Shape 230">
              <a:extLst>
                <a:ext uri="{FF2B5EF4-FFF2-40B4-BE49-F238E27FC236}">
                  <a16:creationId xmlns:a16="http://schemas.microsoft.com/office/drawing/2014/main" id="{9E2A6276-FD98-FE40-8EE7-C72C3BF73CC7}"/>
                </a:ext>
              </a:extLst>
            </p:cNvPr>
            <p:cNvSpPr/>
            <p:nvPr/>
          </p:nvSpPr>
          <p:spPr>
            <a:xfrm>
              <a:off x="5619874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23</a:t>
              </a:r>
            </a:p>
          </p:txBody>
        </p:sp>
        <p:sp>
          <p:nvSpPr>
            <p:cNvPr id="132" name="Shape 231">
              <a:extLst>
                <a:ext uri="{FF2B5EF4-FFF2-40B4-BE49-F238E27FC236}">
                  <a16:creationId xmlns:a16="http://schemas.microsoft.com/office/drawing/2014/main" id="{B427E572-7BEF-A74C-8E27-46F1223D4188}"/>
                </a:ext>
              </a:extLst>
            </p:cNvPr>
            <p:cNvSpPr/>
            <p:nvPr/>
          </p:nvSpPr>
          <p:spPr>
            <a:xfrm>
              <a:off x="702894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3" name="Shape 232">
              <a:extLst>
                <a:ext uri="{FF2B5EF4-FFF2-40B4-BE49-F238E27FC236}">
                  <a16:creationId xmlns:a16="http://schemas.microsoft.com/office/drawing/2014/main" id="{4C265500-EE05-FF4E-8D67-24EA2557F0EA}"/>
                </a:ext>
              </a:extLst>
            </p:cNvPr>
            <p:cNvSpPr/>
            <p:nvPr/>
          </p:nvSpPr>
          <p:spPr>
            <a:xfrm>
              <a:off x="7615919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4" name="Shape 233">
              <a:extLst>
                <a:ext uri="{FF2B5EF4-FFF2-40B4-BE49-F238E27FC236}">
                  <a16:creationId xmlns:a16="http://schemas.microsoft.com/office/drawing/2014/main" id="{5C2721DB-A251-804D-B5D0-3462CC0DA7D8}"/>
                </a:ext>
              </a:extLst>
            </p:cNvPr>
            <p:cNvSpPr/>
            <p:nvPr/>
          </p:nvSpPr>
          <p:spPr>
            <a:xfrm>
              <a:off x="820289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5" name="Shape 234">
              <a:extLst>
                <a:ext uri="{FF2B5EF4-FFF2-40B4-BE49-F238E27FC236}">
                  <a16:creationId xmlns:a16="http://schemas.microsoft.com/office/drawing/2014/main" id="{711C4FA2-EB84-9F4E-957F-6B18139EF61C}"/>
                </a:ext>
              </a:extLst>
            </p:cNvPr>
            <p:cNvSpPr/>
            <p:nvPr/>
          </p:nvSpPr>
          <p:spPr>
            <a:xfrm>
              <a:off x="878986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6" name="Shape 235">
              <a:extLst>
                <a:ext uri="{FF2B5EF4-FFF2-40B4-BE49-F238E27FC236}">
                  <a16:creationId xmlns:a16="http://schemas.microsoft.com/office/drawing/2014/main" id="{5387A90D-41D6-1E42-BC76-15F4FEF7B249}"/>
                </a:ext>
              </a:extLst>
            </p:cNvPr>
            <p:cNvSpPr/>
            <p:nvPr/>
          </p:nvSpPr>
          <p:spPr>
            <a:xfrm>
              <a:off x="9376838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7" name="Shape 236">
              <a:extLst>
                <a:ext uri="{FF2B5EF4-FFF2-40B4-BE49-F238E27FC236}">
                  <a16:creationId xmlns:a16="http://schemas.microsoft.com/office/drawing/2014/main" id="{CECF4D34-F46E-654D-8251-BFA299443427}"/>
                </a:ext>
              </a:extLst>
            </p:cNvPr>
            <p:cNvSpPr/>
            <p:nvPr/>
          </p:nvSpPr>
          <p:spPr>
            <a:xfrm>
              <a:off x="996381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8" name="Shape 237">
              <a:extLst>
                <a:ext uri="{FF2B5EF4-FFF2-40B4-BE49-F238E27FC236}">
                  <a16:creationId xmlns:a16="http://schemas.microsoft.com/office/drawing/2014/main" id="{A329018B-730C-4E4B-BE1C-96B1D4D8915B}"/>
                </a:ext>
              </a:extLst>
            </p:cNvPr>
            <p:cNvSpPr/>
            <p:nvPr/>
          </p:nvSpPr>
          <p:spPr>
            <a:xfrm>
              <a:off x="10550785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9" name="Shape 238">
              <a:extLst>
                <a:ext uri="{FF2B5EF4-FFF2-40B4-BE49-F238E27FC236}">
                  <a16:creationId xmlns:a16="http://schemas.microsoft.com/office/drawing/2014/main" id="{74E0D496-4E85-E947-9097-953972A64417}"/>
                </a:ext>
              </a:extLst>
            </p:cNvPr>
            <p:cNvSpPr/>
            <p:nvPr/>
          </p:nvSpPr>
          <p:spPr>
            <a:xfrm>
              <a:off x="1113775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0" name="Shape 239">
              <a:extLst>
                <a:ext uri="{FF2B5EF4-FFF2-40B4-BE49-F238E27FC236}">
                  <a16:creationId xmlns:a16="http://schemas.microsoft.com/office/drawing/2014/main" id="{729FA613-06F5-DF4A-BD4A-B394736DA140}"/>
                </a:ext>
              </a:extLst>
            </p:cNvPr>
            <p:cNvSpPr/>
            <p:nvPr/>
          </p:nvSpPr>
          <p:spPr>
            <a:xfrm>
              <a:off x="7021382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24</a:t>
              </a:r>
            </a:p>
          </p:txBody>
        </p:sp>
        <p:sp>
          <p:nvSpPr>
            <p:cNvPr id="141" name="Shape 240">
              <a:extLst>
                <a:ext uri="{FF2B5EF4-FFF2-40B4-BE49-F238E27FC236}">
                  <a16:creationId xmlns:a16="http://schemas.microsoft.com/office/drawing/2014/main" id="{C373AA09-8275-4C4F-A8B8-92BC5AAB7DF4}"/>
                </a:ext>
              </a:extLst>
            </p:cNvPr>
            <p:cNvSpPr/>
            <p:nvPr/>
          </p:nvSpPr>
          <p:spPr>
            <a:xfrm>
              <a:off x="11130195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31</a:t>
              </a:r>
            </a:p>
          </p:txBody>
        </p:sp>
        <p:sp>
          <p:nvSpPr>
            <p:cNvPr id="142" name="Shape 241">
              <a:extLst>
                <a:ext uri="{FF2B5EF4-FFF2-40B4-BE49-F238E27FC236}">
                  <a16:creationId xmlns:a16="http://schemas.microsoft.com/office/drawing/2014/main" id="{550E8FD2-661C-F643-969B-EED2AC299753}"/>
                </a:ext>
              </a:extLst>
            </p:cNvPr>
            <p:cNvSpPr/>
            <p:nvPr/>
          </p:nvSpPr>
          <p:spPr>
            <a:xfrm>
              <a:off x="1518624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3" name="Shape 242">
              <a:extLst>
                <a:ext uri="{FF2B5EF4-FFF2-40B4-BE49-F238E27FC236}">
                  <a16:creationId xmlns:a16="http://schemas.microsoft.com/office/drawing/2014/main" id="{616050EB-73FC-AA4C-9829-1281BD892510}"/>
                </a:ext>
              </a:extLst>
            </p:cNvPr>
            <p:cNvSpPr/>
            <p:nvPr/>
          </p:nvSpPr>
          <p:spPr>
            <a:xfrm>
              <a:off x="210559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4" name="Shape 243">
              <a:extLst>
                <a:ext uri="{FF2B5EF4-FFF2-40B4-BE49-F238E27FC236}">
                  <a16:creationId xmlns:a16="http://schemas.microsoft.com/office/drawing/2014/main" id="{D55FEF4A-D276-814A-86A2-908990C43D65}"/>
                </a:ext>
              </a:extLst>
            </p:cNvPr>
            <p:cNvSpPr/>
            <p:nvPr/>
          </p:nvSpPr>
          <p:spPr>
            <a:xfrm>
              <a:off x="2692570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5" name="Shape 244">
              <a:extLst>
                <a:ext uri="{FF2B5EF4-FFF2-40B4-BE49-F238E27FC236}">
                  <a16:creationId xmlns:a16="http://schemas.microsoft.com/office/drawing/2014/main" id="{2889779F-E431-8E47-9C70-FF54BB1E4B7C}"/>
                </a:ext>
              </a:extLst>
            </p:cNvPr>
            <p:cNvSpPr/>
            <p:nvPr/>
          </p:nvSpPr>
          <p:spPr>
            <a:xfrm>
              <a:off x="327954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6" name="Shape 245">
              <a:extLst>
                <a:ext uri="{FF2B5EF4-FFF2-40B4-BE49-F238E27FC236}">
                  <a16:creationId xmlns:a16="http://schemas.microsoft.com/office/drawing/2014/main" id="{653C8015-EB71-2248-A076-CEDC1C1C811A}"/>
                </a:ext>
              </a:extLst>
            </p:cNvPr>
            <p:cNvSpPr/>
            <p:nvPr/>
          </p:nvSpPr>
          <p:spPr>
            <a:xfrm>
              <a:off x="3866517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7" name="Shape 246">
              <a:extLst>
                <a:ext uri="{FF2B5EF4-FFF2-40B4-BE49-F238E27FC236}">
                  <a16:creationId xmlns:a16="http://schemas.microsoft.com/office/drawing/2014/main" id="{F6A5407A-A43D-9647-8404-21700FD79507}"/>
                </a:ext>
              </a:extLst>
            </p:cNvPr>
            <p:cNvSpPr/>
            <p:nvPr/>
          </p:nvSpPr>
          <p:spPr>
            <a:xfrm>
              <a:off x="4453490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8" name="Shape 247">
              <a:extLst>
                <a:ext uri="{FF2B5EF4-FFF2-40B4-BE49-F238E27FC236}">
                  <a16:creationId xmlns:a16="http://schemas.microsoft.com/office/drawing/2014/main" id="{8FE6A3BE-C665-004F-B25E-CD2D0437F3FA}"/>
                </a:ext>
              </a:extLst>
            </p:cNvPr>
            <p:cNvSpPr/>
            <p:nvPr/>
          </p:nvSpPr>
          <p:spPr>
            <a:xfrm>
              <a:off x="504046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9" name="Shape 248">
              <a:extLst>
                <a:ext uri="{FF2B5EF4-FFF2-40B4-BE49-F238E27FC236}">
                  <a16:creationId xmlns:a16="http://schemas.microsoft.com/office/drawing/2014/main" id="{45881B57-9968-C041-8340-DF36118F814D}"/>
                </a:ext>
              </a:extLst>
            </p:cNvPr>
            <p:cNvSpPr/>
            <p:nvPr/>
          </p:nvSpPr>
          <p:spPr>
            <a:xfrm>
              <a:off x="5627436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0" name="Shape 249">
              <a:extLst>
                <a:ext uri="{FF2B5EF4-FFF2-40B4-BE49-F238E27FC236}">
                  <a16:creationId xmlns:a16="http://schemas.microsoft.com/office/drawing/2014/main" id="{381110F6-53EA-AE4B-8AEC-A9398F148A70}"/>
                </a:ext>
              </a:extLst>
            </p:cNvPr>
            <p:cNvSpPr/>
            <p:nvPr/>
          </p:nvSpPr>
          <p:spPr>
            <a:xfrm>
              <a:off x="1511061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32</a:t>
              </a:r>
            </a:p>
          </p:txBody>
        </p:sp>
        <p:sp>
          <p:nvSpPr>
            <p:cNvPr id="151" name="Shape 250">
              <a:extLst>
                <a:ext uri="{FF2B5EF4-FFF2-40B4-BE49-F238E27FC236}">
                  <a16:creationId xmlns:a16="http://schemas.microsoft.com/office/drawing/2014/main" id="{079DFCCC-1B9A-6040-B145-A18112FC41C8}"/>
                </a:ext>
              </a:extLst>
            </p:cNvPr>
            <p:cNvSpPr/>
            <p:nvPr/>
          </p:nvSpPr>
          <p:spPr>
            <a:xfrm>
              <a:off x="5619874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39</a:t>
              </a:r>
            </a:p>
          </p:txBody>
        </p:sp>
        <p:sp>
          <p:nvSpPr>
            <p:cNvPr id="152" name="Shape 251">
              <a:extLst>
                <a:ext uri="{FF2B5EF4-FFF2-40B4-BE49-F238E27FC236}">
                  <a16:creationId xmlns:a16="http://schemas.microsoft.com/office/drawing/2014/main" id="{9D39D499-6408-D34D-9096-1A0513212B8B}"/>
                </a:ext>
              </a:extLst>
            </p:cNvPr>
            <p:cNvSpPr/>
            <p:nvPr/>
          </p:nvSpPr>
          <p:spPr>
            <a:xfrm>
              <a:off x="702894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3" name="Shape 252">
              <a:extLst>
                <a:ext uri="{FF2B5EF4-FFF2-40B4-BE49-F238E27FC236}">
                  <a16:creationId xmlns:a16="http://schemas.microsoft.com/office/drawing/2014/main" id="{402590F9-E2CE-EF49-AA9C-4620973E997B}"/>
                </a:ext>
              </a:extLst>
            </p:cNvPr>
            <p:cNvSpPr/>
            <p:nvPr/>
          </p:nvSpPr>
          <p:spPr>
            <a:xfrm>
              <a:off x="7615919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4" name="Shape 253">
              <a:extLst>
                <a:ext uri="{FF2B5EF4-FFF2-40B4-BE49-F238E27FC236}">
                  <a16:creationId xmlns:a16="http://schemas.microsoft.com/office/drawing/2014/main" id="{E61C5669-5D9D-2748-ACB2-02DE89E10991}"/>
                </a:ext>
              </a:extLst>
            </p:cNvPr>
            <p:cNvSpPr/>
            <p:nvPr/>
          </p:nvSpPr>
          <p:spPr>
            <a:xfrm>
              <a:off x="820289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5" name="Shape 254">
              <a:extLst>
                <a:ext uri="{FF2B5EF4-FFF2-40B4-BE49-F238E27FC236}">
                  <a16:creationId xmlns:a16="http://schemas.microsoft.com/office/drawing/2014/main" id="{ADEDDBA7-BD7C-4B4E-B7BF-1F1A71432EB2}"/>
                </a:ext>
              </a:extLst>
            </p:cNvPr>
            <p:cNvSpPr/>
            <p:nvPr/>
          </p:nvSpPr>
          <p:spPr>
            <a:xfrm>
              <a:off x="878986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6" name="Shape 255">
              <a:extLst>
                <a:ext uri="{FF2B5EF4-FFF2-40B4-BE49-F238E27FC236}">
                  <a16:creationId xmlns:a16="http://schemas.microsoft.com/office/drawing/2014/main" id="{15423F9D-BC1B-1E4A-ACDC-52393F329142}"/>
                </a:ext>
              </a:extLst>
            </p:cNvPr>
            <p:cNvSpPr/>
            <p:nvPr/>
          </p:nvSpPr>
          <p:spPr>
            <a:xfrm>
              <a:off x="9376838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7" name="Shape 256">
              <a:extLst>
                <a:ext uri="{FF2B5EF4-FFF2-40B4-BE49-F238E27FC236}">
                  <a16:creationId xmlns:a16="http://schemas.microsoft.com/office/drawing/2014/main" id="{4526F5B0-CDD6-5546-8B73-8A3D760F6A61}"/>
                </a:ext>
              </a:extLst>
            </p:cNvPr>
            <p:cNvSpPr/>
            <p:nvPr/>
          </p:nvSpPr>
          <p:spPr>
            <a:xfrm>
              <a:off x="996381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8" name="Shape 257">
              <a:extLst>
                <a:ext uri="{FF2B5EF4-FFF2-40B4-BE49-F238E27FC236}">
                  <a16:creationId xmlns:a16="http://schemas.microsoft.com/office/drawing/2014/main" id="{6BE7B2DE-FCF8-0E44-BEDC-29ACD30B1F7C}"/>
                </a:ext>
              </a:extLst>
            </p:cNvPr>
            <p:cNvSpPr/>
            <p:nvPr/>
          </p:nvSpPr>
          <p:spPr>
            <a:xfrm>
              <a:off x="10550785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9" name="Shape 258">
              <a:extLst>
                <a:ext uri="{FF2B5EF4-FFF2-40B4-BE49-F238E27FC236}">
                  <a16:creationId xmlns:a16="http://schemas.microsoft.com/office/drawing/2014/main" id="{E38449E9-079A-B149-91BF-27740B8BD534}"/>
                </a:ext>
              </a:extLst>
            </p:cNvPr>
            <p:cNvSpPr/>
            <p:nvPr/>
          </p:nvSpPr>
          <p:spPr>
            <a:xfrm>
              <a:off x="1113775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0" name="Shape 259">
              <a:extLst>
                <a:ext uri="{FF2B5EF4-FFF2-40B4-BE49-F238E27FC236}">
                  <a16:creationId xmlns:a16="http://schemas.microsoft.com/office/drawing/2014/main" id="{86A5590B-945C-8344-9C76-45093D1E0B65}"/>
                </a:ext>
              </a:extLst>
            </p:cNvPr>
            <p:cNvSpPr/>
            <p:nvPr/>
          </p:nvSpPr>
          <p:spPr>
            <a:xfrm>
              <a:off x="7021382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40</a:t>
              </a:r>
            </a:p>
          </p:txBody>
        </p:sp>
        <p:sp>
          <p:nvSpPr>
            <p:cNvPr id="161" name="Shape 260">
              <a:extLst>
                <a:ext uri="{FF2B5EF4-FFF2-40B4-BE49-F238E27FC236}">
                  <a16:creationId xmlns:a16="http://schemas.microsoft.com/office/drawing/2014/main" id="{121F3513-EC30-F443-A6DE-E5548B08A03D}"/>
                </a:ext>
              </a:extLst>
            </p:cNvPr>
            <p:cNvSpPr/>
            <p:nvPr/>
          </p:nvSpPr>
          <p:spPr>
            <a:xfrm>
              <a:off x="11130195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47</a:t>
              </a:r>
            </a:p>
          </p:txBody>
        </p:sp>
        <p:sp>
          <p:nvSpPr>
            <p:cNvPr id="162" name="Shape 261">
              <a:extLst>
                <a:ext uri="{FF2B5EF4-FFF2-40B4-BE49-F238E27FC236}">
                  <a16:creationId xmlns:a16="http://schemas.microsoft.com/office/drawing/2014/main" id="{6DC671A3-E011-BA46-B061-E87B1027C640}"/>
                </a:ext>
              </a:extLst>
            </p:cNvPr>
            <p:cNvSpPr/>
            <p:nvPr/>
          </p:nvSpPr>
          <p:spPr>
            <a:xfrm>
              <a:off x="1518624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3" name="Shape 262">
              <a:extLst>
                <a:ext uri="{FF2B5EF4-FFF2-40B4-BE49-F238E27FC236}">
                  <a16:creationId xmlns:a16="http://schemas.microsoft.com/office/drawing/2014/main" id="{EC1928A9-6CD2-CA43-BFF3-8B29AAA6E843}"/>
                </a:ext>
              </a:extLst>
            </p:cNvPr>
            <p:cNvSpPr/>
            <p:nvPr/>
          </p:nvSpPr>
          <p:spPr>
            <a:xfrm>
              <a:off x="210559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4" name="Shape 263">
              <a:extLst>
                <a:ext uri="{FF2B5EF4-FFF2-40B4-BE49-F238E27FC236}">
                  <a16:creationId xmlns:a16="http://schemas.microsoft.com/office/drawing/2014/main" id="{60D556A7-08E8-9846-BE35-574A82D6EAAE}"/>
                </a:ext>
              </a:extLst>
            </p:cNvPr>
            <p:cNvSpPr/>
            <p:nvPr/>
          </p:nvSpPr>
          <p:spPr>
            <a:xfrm>
              <a:off x="2692570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5" name="Shape 264">
              <a:extLst>
                <a:ext uri="{FF2B5EF4-FFF2-40B4-BE49-F238E27FC236}">
                  <a16:creationId xmlns:a16="http://schemas.microsoft.com/office/drawing/2014/main" id="{E95F650C-A1D2-684B-A246-C504B41A8133}"/>
                </a:ext>
              </a:extLst>
            </p:cNvPr>
            <p:cNvSpPr/>
            <p:nvPr/>
          </p:nvSpPr>
          <p:spPr>
            <a:xfrm>
              <a:off x="327954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6" name="Shape 265">
              <a:extLst>
                <a:ext uri="{FF2B5EF4-FFF2-40B4-BE49-F238E27FC236}">
                  <a16:creationId xmlns:a16="http://schemas.microsoft.com/office/drawing/2014/main" id="{69CDEB2B-5B82-9B47-B2C7-B3856C668F43}"/>
                </a:ext>
              </a:extLst>
            </p:cNvPr>
            <p:cNvSpPr/>
            <p:nvPr/>
          </p:nvSpPr>
          <p:spPr>
            <a:xfrm>
              <a:off x="3866517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7" name="Shape 266">
              <a:extLst>
                <a:ext uri="{FF2B5EF4-FFF2-40B4-BE49-F238E27FC236}">
                  <a16:creationId xmlns:a16="http://schemas.microsoft.com/office/drawing/2014/main" id="{7A8ED396-0509-544E-B116-12B35C7A795F}"/>
                </a:ext>
              </a:extLst>
            </p:cNvPr>
            <p:cNvSpPr/>
            <p:nvPr/>
          </p:nvSpPr>
          <p:spPr>
            <a:xfrm>
              <a:off x="4453490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8" name="Shape 267">
              <a:extLst>
                <a:ext uri="{FF2B5EF4-FFF2-40B4-BE49-F238E27FC236}">
                  <a16:creationId xmlns:a16="http://schemas.microsoft.com/office/drawing/2014/main" id="{6D530DEB-7E5D-B44E-90FA-AF8CE6E286E0}"/>
                </a:ext>
              </a:extLst>
            </p:cNvPr>
            <p:cNvSpPr/>
            <p:nvPr/>
          </p:nvSpPr>
          <p:spPr>
            <a:xfrm>
              <a:off x="504046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9" name="Shape 268">
              <a:extLst>
                <a:ext uri="{FF2B5EF4-FFF2-40B4-BE49-F238E27FC236}">
                  <a16:creationId xmlns:a16="http://schemas.microsoft.com/office/drawing/2014/main" id="{8447FE27-6273-4848-85A5-8D2E9E7C9635}"/>
                </a:ext>
              </a:extLst>
            </p:cNvPr>
            <p:cNvSpPr/>
            <p:nvPr/>
          </p:nvSpPr>
          <p:spPr>
            <a:xfrm>
              <a:off x="5627436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0" name="Shape 269">
              <a:extLst>
                <a:ext uri="{FF2B5EF4-FFF2-40B4-BE49-F238E27FC236}">
                  <a16:creationId xmlns:a16="http://schemas.microsoft.com/office/drawing/2014/main" id="{5D72856D-61CD-3148-BA8A-D6237DE9297C}"/>
                </a:ext>
              </a:extLst>
            </p:cNvPr>
            <p:cNvSpPr/>
            <p:nvPr/>
          </p:nvSpPr>
          <p:spPr>
            <a:xfrm>
              <a:off x="1511061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48</a:t>
              </a:r>
            </a:p>
          </p:txBody>
        </p:sp>
        <p:sp>
          <p:nvSpPr>
            <p:cNvPr id="171" name="Shape 270">
              <a:extLst>
                <a:ext uri="{FF2B5EF4-FFF2-40B4-BE49-F238E27FC236}">
                  <a16:creationId xmlns:a16="http://schemas.microsoft.com/office/drawing/2014/main" id="{60EE33BD-2DBF-604A-A7BD-F364B113085E}"/>
                </a:ext>
              </a:extLst>
            </p:cNvPr>
            <p:cNvSpPr/>
            <p:nvPr/>
          </p:nvSpPr>
          <p:spPr>
            <a:xfrm>
              <a:off x="5619874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55</a:t>
              </a:r>
            </a:p>
          </p:txBody>
        </p:sp>
        <p:sp>
          <p:nvSpPr>
            <p:cNvPr id="172" name="Shape 271">
              <a:extLst>
                <a:ext uri="{FF2B5EF4-FFF2-40B4-BE49-F238E27FC236}">
                  <a16:creationId xmlns:a16="http://schemas.microsoft.com/office/drawing/2014/main" id="{88D26F89-A171-994A-B3ED-65D947A9AA70}"/>
                </a:ext>
              </a:extLst>
            </p:cNvPr>
            <p:cNvSpPr/>
            <p:nvPr/>
          </p:nvSpPr>
          <p:spPr>
            <a:xfrm>
              <a:off x="702894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3" name="Shape 272">
              <a:extLst>
                <a:ext uri="{FF2B5EF4-FFF2-40B4-BE49-F238E27FC236}">
                  <a16:creationId xmlns:a16="http://schemas.microsoft.com/office/drawing/2014/main" id="{F9E03DCB-04DA-D043-B05E-0A636F800513}"/>
                </a:ext>
              </a:extLst>
            </p:cNvPr>
            <p:cNvSpPr/>
            <p:nvPr/>
          </p:nvSpPr>
          <p:spPr>
            <a:xfrm>
              <a:off x="7615919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4" name="Shape 273">
              <a:extLst>
                <a:ext uri="{FF2B5EF4-FFF2-40B4-BE49-F238E27FC236}">
                  <a16:creationId xmlns:a16="http://schemas.microsoft.com/office/drawing/2014/main" id="{9E5BB125-CDBD-A149-9923-6E16059B5DE9}"/>
                </a:ext>
              </a:extLst>
            </p:cNvPr>
            <p:cNvSpPr/>
            <p:nvPr/>
          </p:nvSpPr>
          <p:spPr>
            <a:xfrm>
              <a:off x="820289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5" name="Shape 274">
              <a:extLst>
                <a:ext uri="{FF2B5EF4-FFF2-40B4-BE49-F238E27FC236}">
                  <a16:creationId xmlns:a16="http://schemas.microsoft.com/office/drawing/2014/main" id="{4E267160-D6CF-8448-9446-67DB70F87241}"/>
                </a:ext>
              </a:extLst>
            </p:cNvPr>
            <p:cNvSpPr/>
            <p:nvPr/>
          </p:nvSpPr>
          <p:spPr>
            <a:xfrm>
              <a:off x="878986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6" name="Shape 275">
              <a:extLst>
                <a:ext uri="{FF2B5EF4-FFF2-40B4-BE49-F238E27FC236}">
                  <a16:creationId xmlns:a16="http://schemas.microsoft.com/office/drawing/2014/main" id="{DE1BD23D-1142-AD43-9155-BE26206FAD23}"/>
                </a:ext>
              </a:extLst>
            </p:cNvPr>
            <p:cNvSpPr/>
            <p:nvPr/>
          </p:nvSpPr>
          <p:spPr>
            <a:xfrm>
              <a:off x="9376838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7" name="Shape 276">
              <a:extLst>
                <a:ext uri="{FF2B5EF4-FFF2-40B4-BE49-F238E27FC236}">
                  <a16:creationId xmlns:a16="http://schemas.microsoft.com/office/drawing/2014/main" id="{0D4357BE-F3C9-DB40-96A2-19CAF6080CAA}"/>
                </a:ext>
              </a:extLst>
            </p:cNvPr>
            <p:cNvSpPr/>
            <p:nvPr/>
          </p:nvSpPr>
          <p:spPr>
            <a:xfrm>
              <a:off x="996381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8" name="Shape 277">
              <a:extLst>
                <a:ext uri="{FF2B5EF4-FFF2-40B4-BE49-F238E27FC236}">
                  <a16:creationId xmlns:a16="http://schemas.microsoft.com/office/drawing/2014/main" id="{25A18715-4A1C-8A46-90C5-C62A4C9EFB62}"/>
                </a:ext>
              </a:extLst>
            </p:cNvPr>
            <p:cNvSpPr/>
            <p:nvPr/>
          </p:nvSpPr>
          <p:spPr>
            <a:xfrm>
              <a:off x="10550785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9" name="Shape 278">
              <a:extLst>
                <a:ext uri="{FF2B5EF4-FFF2-40B4-BE49-F238E27FC236}">
                  <a16:creationId xmlns:a16="http://schemas.microsoft.com/office/drawing/2014/main" id="{4175407D-0789-5B49-B0E7-189CB4C0FDE8}"/>
                </a:ext>
              </a:extLst>
            </p:cNvPr>
            <p:cNvSpPr/>
            <p:nvPr/>
          </p:nvSpPr>
          <p:spPr>
            <a:xfrm>
              <a:off x="1113775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80" name="Shape 279">
              <a:extLst>
                <a:ext uri="{FF2B5EF4-FFF2-40B4-BE49-F238E27FC236}">
                  <a16:creationId xmlns:a16="http://schemas.microsoft.com/office/drawing/2014/main" id="{231874E7-D3CF-C64D-8BAA-EA6452732F0D}"/>
                </a:ext>
              </a:extLst>
            </p:cNvPr>
            <p:cNvSpPr/>
            <p:nvPr/>
          </p:nvSpPr>
          <p:spPr>
            <a:xfrm>
              <a:off x="7021382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56</a:t>
              </a:r>
            </a:p>
          </p:txBody>
        </p:sp>
        <p:sp>
          <p:nvSpPr>
            <p:cNvPr id="181" name="Shape 280">
              <a:extLst>
                <a:ext uri="{FF2B5EF4-FFF2-40B4-BE49-F238E27FC236}">
                  <a16:creationId xmlns:a16="http://schemas.microsoft.com/office/drawing/2014/main" id="{55923AD2-6864-554D-A61A-02087658C483}"/>
                </a:ext>
              </a:extLst>
            </p:cNvPr>
            <p:cNvSpPr/>
            <p:nvPr/>
          </p:nvSpPr>
          <p:spPr>
            <a:xfrm>
              <a:off x="11130195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79863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to Memory?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714500" y="1790699"/>
            <a:ext cx="7239000" cy="762000"/>
          </a:xfrm>
          <a:noFill/>
          <a:ln/>
        </p:spPr>
        <p:txBody>
          <a:bodyPr>
            <a:normAutofit/>
          </a:bodyPr>
          <a:lstStyle/>
          <a:p>
            <a:pPr marL="533372" indent="-533372">
              <a:buNone/>
            </a:pPr>
            <a:r>
              <a:rPr lang="en-US" sz="2250" dirty="0"/>
              <a:t>Same principle: </a:t>
            </a:r>
            <a:br>
              <a:rPr lang="en-US" sz="2250" dirty="0"/>
            </a:br>
            <a:r>
              <a:rPr lang="en-US" sz="2250" dirty="0"/>
              <a:t>map logical abstraction to physical resource</a:t>
            </a:r>
            <a:endParaRPr lang="en-US" sz="1969" dirty="0"/>
          </a:p>
        </p:txBody>
      </p:sp>
      <p:grpSp>
        <p:nvGrpSpPr>
          <p:cNvPr id="2" name="Group 231"/>
          <p:cNvGrpSpPr>
            <a:grpSpLocks/>
          </p:cNvGrpSpPr>
          <p:nvPr/>
        </p:nvGrpSpPr>
        <p:grpSpPr bwMode="auto">
          <a:xfrm>
            <a:off x="2339014" y="3544935"/>
            <a:ext cx="762000" cy="1828800"/>
            <a:chOff x="576" y="1920"/>
            <a:chExt cx="480" cy="1152"/>
          </a:xfrm>
        </p:grpSpPr>
        <p:sp>
          <p:nvSpPr>
            <p:cNvPr id="6368" name="Rectangle 224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69" name="Rectangle 225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70" name="Rectangle 226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71" name="Rectangle 227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72" name="Rectangle 228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73" name="Rectangle 229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</p:grpSp>
      <p:sp>
        <p:nvSpPr>
          <p:cNvPr id="6374" name="Text Box 230"/>
          <p:cNvSpPr txBox="1">
            <a:spLocks noChangeArrowheads="1"/>
          </p:cNvSpPr>
          <p:nvPr/>
        </p:nvSpPr>
        <p:spPr bwMode="auto">
          <a:xfrm>
            <a:off x="2003429" y="5449935"/>
            <a:ext cx="1324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Process 1</a:t>
            </a: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3505200" y="4114800"/>
            <a:ext cx="762000" cy="1828800"/>
            <a:chOff x="576" y="1920"/>
            <a:chExt cx="480" cy="1152"/>
          </a:xfrm>
        </p:grpSpPr>
        <p:sp>
          <p:nvSpPr>
            <p:cNvPr id="6384" name="Rectangle 240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85" name="Rectangle 241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86" name="Rectangle 242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87" name="Rectangle 243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88" name="Rectangle 244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89" name="Rectangle 245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</p:grpSp>
      <p:sp>
        <p:nvSpPr>
          <p:cNvPr id="6390" name="Text Box 246"/>
          <p:cNvSpPr txBox="1">
            <a:spLocks noChangeArrowheads="1"/>
          </p:cNvSpPr>
          <p:nvPr/>
        </p:nvSpPr>
        <p:spPr bwMode="auto">
          <a:xfrm>
            <a:off x="3423616" y="5943601"/>
            <a:ext cx="1324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Helvetica" pitchFamily="2" charset="0"/>
              </a:rPr>
              <a:t>Process 2</a:t>
            </a:r>
          </a:p>
        </p:txBody>
      </p:sp>
      <p:sp>
        <p:nvSpPr>
          <p:cNvPr id="6393" name="Text Box 249"/>
          <p:cNvSpPr txBox="1">
            <a:spLocks noChangeArrowheads="1"/>
          </p:cNvSpPr>
          <p:nvPr/>
        </p:nvSpPr>
        <p:spPr bwMode="auto">
          <a:xfrm>
            <a:off x="2003429" y="6386157"/>
            <a:ext cx="29254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Logical View: Address Spaces</a:t>
            </a:r>
          </a:p>
        </p:txBody>
      </p:sp>
      <p:sp>
        <p:nvSpPr>
          <p:cNvPr id="6416" name="Rectangle 272"/>
          <p:cNvSpPr>
            <a:spLocks noChangeArrowheads="1"/>
          </p:cNvSpPr>
          <p:nvPr/>
        </p:nvSpPr>
        <p:spPr bwMode="auto">
          <a:xfrm>
            <a:off x="9144001" y="65532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21" name="Text Box 277"/>
          <p:cNvSpPr txBox="1">
            <a:spLocks noChangeArrowheads="1"/>
          </p:cNvSpPr>
          <p:nvPr/>
        </p:nvSpPr>
        <p:spPr bwMode="auto">
          <a:xfrm rot="-5400000">
            <a:off x="8666530" y="3536842"/>
            <a:ext cx="3023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itchFamily="2" charset="0"/>
              </a:rPr>
              <a:t>Physical View</a:t>
            </a:r>
          </a:p>
        </p:txBody>
      </p:sp>
      <p:sp>
        <p:nvSpPr>
          <p:cNvPr id="6377" name="Rectangle 233"/>
          <p:cNvSpPr>
            <a:spLocks noChangeArrowheads="1"/>
          </p:cNvSpPr>
          <p:nvPr/>
        </p:nvSpPr>
        <p:spPr bwMode="auto">
          <a:xfrm>
            <a:off x="4648200" y="3733801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378" name="Rectangle 234"/>
          <p:cNvSpPr>
            <a:spLocks noChangeArrowheads="1"/>
          </p:cNvSpPr>
          <p:nvPr/>
        </p:nvSpPr>
        <p:spPr bwMode="auto">
          <a:xfrm>
            <a:off x="4648200" y="4038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379" name="Rectangle 235"/>
          <p:cNvSpPr>
            <a:spLocks noChangeArrowheads="1"/>
          </p:cNvSpPr>
          <p:nvPr/>
        </p:nvSpPr>
        <p:spPr bwMode="auto">
          <a:xfrm>
            <a:off x="4648200" y="43434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380" name="Rectangle 236"/>
          <p:cNvSpPr>
            <a:spLocks noChangeArrowheads="1"/>
          </p:cNvSpPr>
          <p:nvPr/>
        </p:nvSpPr>
        <p:spPr bwMode="auto">
          <a:xfrm>
            <a:off x="4648200" y="4648201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381" name="Rectangle 237"/>
          <p:cNvSpPr>
            <a:spLocks noChangeArrowheads="1"/>
          </p:cNvSpPr>
          <p:nvPr/>
        </p:nvSpPr>
        <p:spPr bwMode="auto">
          <a:xfrm>
            <a:off x="4648200" y="5257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382" name="Rectangle 238"/>
          <p:cNvSpPr>
            <a:spLocks noChangeArrowheads="1"/>
          </p:cNvSpPr>
          <p:nvPr/>
        </p:nvSpPr>
        <p:spPr bwMode="auto">
          <a:xfrm>
            <a:off x="4648200" y="4953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391" name="Text Box 247"/>
          <p:cNvSpPr txBox="1">
            <a:spLocks noChangeArrowheads="1"/>
          </p:cNvSpPr>
          <p:nvPr/>
        </p:nvSpPr>
        <p:spPr bwMode="auto">
          <a:xfrm>
            <a:off x="4490416" y="5562601"/>
            <a:ext cx="1324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Helvetica" pitchFamily="2" charset="0"/>
              </a:rPr>
              <a:t>Process 3</a:t>
            </a:r>
          </a:p>
        </p:txBody>
      </p:sp>
      <p:sp>
        <p:nvSpPr>
          <p:cNvPr id="6398" name="Rectangle 254"/>
          <p:cNvSpPr>
            <a:spLocks noChangeArrowheads="1"/>
          </p:cNvSpPr>
          <p:nvPr/>
        </p:nvSpPr>
        <p:spPr bwMode="auto">
          <a:xfrm>
            <a:off x="9144001" y="144780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399" name="Rectangle 255"/>
          <p:cNvSpPr>
            <a:spLocks noChangeArrowheads="1"/>
          </p:cNvSpPr>
          <p:nvPr/>
        </p:nvSpPr>
        <p:spPr bwMode="auto">
          <a:xfrm>
            <a:off x="9144001" y="1752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0" name="Rectangle 256"/>
          <p:cNvSpPr>
            <a:spLocks noChangeArrowheads="1"/>
          </p:cNvSpPr>
          <p:nvPr/>
        </p:nvSpPr>
        <p:spPr bwMode="auto">
          <a:xfrm>
            <a:off x="9144001" y="20574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1" name="Rectangle 257"/>
          <p:cNvSpPr>
            <a:spLocks noChangeArrowheads="1"/>
          </p:cNvSpPr>
          <p:nvPr/>
        </p:nvSpPr>
        <p:spPr bwMode="auto">
          <a:xfrm>
            <a:off x="9144001" y="236220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2" name="Rectangle 258"/>
          <p:cNvSpPr>
            <a:spLocks noChangeArrowheads="1"/>
          </p:cNvSpPr>
          <p:nvPr/>
        </p:nvSpPr>
        <p:spPr bwMode="auto">
          <a:xfrm>
            <a:off x="9144001" y="29718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3" name="Rectangle 259"/>
          <p:cNvSpPr>
            <a:spLocks noChangeArrowheads="1"/>
          </p:cNvSpPr>
          <p:nvPr/>
        </p:nvSpPr>
        <p:spPr bwMode="auto">
          <a:xfrm>
            <a:off x="9144001" y="2667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5" name="Rectangle 261"/>
          <p:cNvSpPr>
            <a:spLocks noChangeArrowheads="1"/>
          </p:cNvSpPr>
          <p:nvPr/>
        </p:nvSpPr>
        <p:spPr bwMode="auto">
          <a:xfrm>
            <a:off x="9144001" y="3276601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6" name="Rectangle 262"/>
          <p:cNvSpPr>
            <a:spLocks noChangeArrowheads="1"/>
          </p:cNvSpPr>
          <p:nvPr/>
        </p:nvSpPr>
        <p:spPr bwMode="auto">
          <a:xfrm>
            <a:off x="9144001" y="35814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7" name="Rectangle 263"/>
          <p:cNvSpPr>
            <a:spLocks noChangeArrowheads="1"/>
          </p:cNvSpPr>
          <p:nvPr/>
        </p:nvSpPr>
        <p:spPr bwMode="auto">
          <a:xfrm>
            <a:off x="9144001" y="3886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8" name="Rectangle 264"/>
          <p:cNvSpPr>
            <a:spLocks noChangeArrowheads="1"/>
          </p:cNvSpPr>
          <p:nvPr/>
        </p:nvSpPr>
        <p:spPr bwMode="auto">
          <a:xfrm>
            <a:off x="9144001" y="419100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9" name="Rectangle 265"/>
          <p:cNvSpPr>
            <a:spLocks noChangeArrowheads="1"/>
          </p:cNvSpPr>
          <p:nvPr/>
        </p:nvSpPr>
        <p:spPr bwMode="auto">
          <a:xfrm>
            <a:off x="9144001" y="48006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0" name="Rectangle 266"/>
          <p:cNvSpPr>
            <a:spLocks noChangeArrowheads="1"/>
          </p:cNvSpPr>
          <p:nvPr/>
        </p:nvSpPr>
        <p:spPr bwMode="auto">
          <a:xfrm>
            <a:off x="9144001" y="4495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2" name="Rectangle 268"/>
          <p:cNvSpPr>
            <a:spLocks noChangeArrowheads="1"/>
          </p:cNvSpPr>
          <p:nvPr/>
        </p:nvSpPr>
        <p:spPr bwMode="auto">
          <a:xfrm>
            <a:off x="9144001" y="5029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3" name="Rectangle 269"/>
          <p:cNvSpPr>
            <a:spLocks noChangeArrowheads="1"/>
          </p:cNvSpPr>
          <p:nvPr/>
        </p:nvSpPr>
        <p:spPr bwMode="auto">
          <a:xfrm>
            <a:off x="9144001" y="5334001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4" name="Rectangle 270"/>
          <p:cNvSpPr>
            <a:spLocks noChangeArrowheads="1"/>
          </p:cNvSpPr>
          <p:nvPr/>
        </p:nvSpPr>
        <p:spPr bwMode="auto">
          <a:xfrm>
            <a:off x="9144001" y="56388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5" name="Rectangle 271"/>
          <p:cNvSpPr>
            <a:spLocks noChangeArrowheads="1"/>
          </p:cNvSpPr>
          <p:nvPr/>
        </p:nvSpPr>
        <p:spPr bwMode="auto">
          <a:xfrm>
            <a:off x="9144001" y="59436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7" name="Rectangle 273"/>
          <p:cNvSpPr>
            <a:spLocks noChangeArrowheads="1"/>
          </p:cNvSpPr>
          <p:nvPr/>
        </p:nvSpPr>
        <p:spPr bwMode="auto">
          <a:xfrm>
            <a:off x="9144001" y="624840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8" name="Rectangle 274"/>
          <p:cNvSpPr>
            <a:spLocks noChangeArrowheads="1"/>
          </p:cNvSpPr>
          <p:nvPr/>
        </p:nvSpPr>
        <p:spPr bwMode="auto">
          <a:xfrm>
            <a:off x="9144001" y="11430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9" name="Rectangle 275"/>
          <p:cNvSpPr>
            <a:spLocks noChangeArrowheads="1"/>
          </p:cNvSpPr>
          <p:nvPr/>
        </p:nvSpPr>
        <p:spPr bwMode="auto">
          <a:xfrm>
            <a:off x="9144001" y="8382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20" name="Rectangle 276"/>
          <p:cNvSpPr>
            <a:spLocks noChangeArrowheads="1"/>
          </p:cNvSpPr>
          <p:nvPr/>
        </p:nvSpPr>
        <p:spPr bwMode="auto">
          <a:xfrm>
            <a:off x="9144001" y="53340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23" name="Line 279"/>
          <p:cNvSpPr>
            <a:spLocks noChangeShapeType="1"/>
          </p:cNvSpPr>
          <p:nvPr/>
        </p:nvSpPr>
        <p:spPr bwMode="auto">
          <a:xfrm flipV="1">
            <a:off x="5410200" y="1905000"/>
            <a:ext cx="37338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24" name="Line 280"/>
          <p:cNvSpPr>
            <a:spLocks noChangeShapeType="1"/>
          </p:cNvSpPr>
          <p:nvPr/>
        </p:nvSpPr>
        <p:spPr bwMode="auto">
          <a:xfrm flipV="1">
            <a:off x="5410200" y="4038600"/>
            <a:ext cx="3657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26" name="Line 282"/>
          <p:cNvSpPr>
            <a:spLocks noChangeShapeType="1"/>
          </p:cNvSpPr>
          <p:nvPr/>
        </p:nvSpPr>
        <p:spPr bwMode="auto">
          <a:xfrm flipV="1">
            <a:off x="5410200" y="4724401"/>
            <a:ext cx="3733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27" name="Line 283"/>
          <p:cNvSpPr>
            <a:spLocks noChangeShapeType="1"/>
          </p:cNvSpPr>
          <p:nvPr/>
        </p:nvSpPr>
        <p:spPr bwMode="auto">
          <a:xfrm flipV="1">
            <a:off x="5334000" y="5181600"/>
            <a:ext cx="388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28" name="Line 284"/>
          <p:cNvSpPr>
            <a:spLocks noChangeShapeType="1"/>
          </p:cNvSpPr>
          <p:nvPr/>
        </p:nvSpPr>
        <p:spPr bwMode="auto">
          <a:xfrm flipV="1">
            <a:off x="5410200" y="2895600"/>
            <a:ext cx="3733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7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On-Disk </a:t>
            </a:r>
            <a:r>
              <a:rPr sz="4556" dirty="0"/>
              <a:t>Structures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2082404" y="1640485"/>
            <a:ext cx="7804547" cy="49991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- data block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inode table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indirect block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directories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data bitmap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inode bitmap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superblock</a:t>
            </a:r>
          </a:p>
        </p:txBody>
      </p:sp>
    </p:spTree>
    <p:extLst>
      <p:ext uri="{BB962C8B-B14F-4D97-AF65-F5344CB8AC3E}">
        <p14:creationId xmlns:p14="http://schemas.microsoft.com/office/powerpoint/2010/main" val="18932512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FS Structs: Empty Disk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318805" y="2129481"/>
            <a:ext cx="7127336" cy="3204813"/>
            <a:chOff x="1511061" y="3169365"/>
            <a:chExt cx="10136655" cy="4557957"/>
          </a:xfrm>
        </p:grpSpPr>
        <p:sp>
          <p:nvSpPr>
            <p:cNvPr id="201" name="Shape 201"/>
            <p:cNvSpPr/>
            <p:nvPr/>
          </p:nvSpPr>
          <p:spPr>
            <a:xfrm>
              <a:off x="151862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210559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2692570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327954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3866517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4453490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504046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5627436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1616059" y="3703286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0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5724871" y="3703286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7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7028945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7615918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820289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878986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9376838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996381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1055078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1113775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7126380" y="3703286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8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11130195" y="3703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15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1518624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210559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2692570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327954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3866517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4453490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504046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5627436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1511061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16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5619874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23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702894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7615919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820289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878986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9376838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996381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10550785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1113775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7021382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24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130195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31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1518624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210559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2692570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327954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3866517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53490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504046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5627436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1511061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32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5619874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39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702894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7615919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820289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878986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9376838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996381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10550785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1113775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7021382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40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11130195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47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1518624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210559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2692570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327954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3866517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4453490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504046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5627436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1511061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48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5619874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55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702894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7615919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820289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878986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9376838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996381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10550785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1113775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7021382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56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11130195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63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161505" y="5747927"/>
            <a:ext cx="4439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Assume each block is 4KB</a:t>
            </a:r>
          </a:p>
        </p:txBody>
      </p:sp>
    </p:spTree>
    <p:extLst>
      <p:ext uri="{BB962C8B-B14F-4D97-AF65-F5344CB8AC3E}">
        <p14:creationId xmlns:p14="http://schemas.microsoft.com/office/powerpoint/2010/main" val="10100631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Data Blocks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318805" y="2242143"/>
            <a:ext cx="7127336" cy="3204813"/>
            <a:chOff x="1431543" y="2045826"/>
            <a:chExt cx="10136655" cy="4557957"/>
          </a:xfrm>
        </p:grpSpPr>
        <p:sp>
          <p:nvSpPr>
            <p:cNvPr id="283" name="Shape 283"/>
            <p:cNvSpPr/>
            <p:nvPr/>
          </p:nvSpPr>
          <p:spPr>
            <a:xfrm>
              <a:off x="1536541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0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5645353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7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7046862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8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11050677" y="2579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15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1431543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16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5540356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23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6941864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24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11050677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31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1431543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32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5540356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39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6941864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40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11050677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47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1431543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48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5540356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55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6941864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56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11050677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63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98906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Inodes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551213" y="1985417"/>
            <a:ext cx="7127336" cy="3204813"/>
            <a:chOff x="1431543" y="2045826"/>
            <a:chExt cx="10136655" cy="4557957"/>
          </a:xfrm>
        </p:grpSpPr>
        <p:sp>
          <p:nvSpPr>
            <p:cNvPr id="371" name="Shape 371"/>
            <p:cNvSpPr/>
            <p:nvPr/>
          </p:nvSpPr>
          <p:spPr>
            <a:xfrm>
              <a:off x="1536541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0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5645353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7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7046862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8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11050677" y="2579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15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0" name="Shape 390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1431543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16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5540356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23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4" name="Shape 394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5" name="Shape 395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6941864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24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11050677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31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1431543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32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5540356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39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6941864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40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11050677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47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431543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48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5540356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55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6" name="Shape 436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7" name="Shape 437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40" name="Shape 440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6941864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56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11050677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63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6018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6548795" y="2064343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16</a:t>
            </a:r>
          </a:p>
        </p:txBody>
      </p:sp>
      <p:sp>
        <p:nvSpPr>
          <p:cNvPr id="536" name="Shape 536"/>
          <p:cNvSpPr/>
          <p:nvPr/>
        </p:nvSpPr>
        <p:spPr>
          <a:xfrm>
            <a:off x="7487914" y="2064343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17</a:t>
            </a:r>
          </a:p>
        </p:txBody>
      </p:sp>
      <p:sp>
        <p:nvSpPr>
          <p:cNvPr id="537" name="Shape 537"/>
          <p:cNvSpPr/>
          <p:nvPr/>
        </p:nvSpPr>
        <p:spPr>
          <a:xfrm>
            <a:off x="8433491" y="2057886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18</a:t>
            </a:r>
          </a:p>
        </p:txBody>
      </p:sp>
      <p:sp>
        <p:nvSpPr>
          <p:cNvPr id="538" name="Shape 538"/>
          <p:cNvSpPr/>
          <p:nvPr/>
        </p:nvSpPr>
        <p:spPr>
          <a:xfrm>
            <a:off x="9372611" y="2057886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19</a:t>
            </a:r>
          </a:p>
        </p:txBody>
      </p:sp>
      <p:sp>
        <p:nvSpPr>
          <p:cNvPr id="539" name="Shape 539"/>
          <p:cNvSpPr/>
          <p:nvPr/>
        </p:nvSpPr>
        <p:spPr>
          <a:xfrm>
            <a:off x="6548795" y="3111186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</a:t>
            </a:r>
          </a:p>
        </p:txBody>
      </p:sp>
      <p:sp>
        <p:nvSpPr>
          <p:cNvPr id="540" name="Shape 540"/>
          <p:cNvSpPr/>
          <p:nvPr/>
        </p:nvSpPr>
        <p:spPr>
          <a:xfrm>
            <a:off x="7487914" y="3111186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  <a:endParaRPr sz="225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21</a:t>
            </a:r>
          </a:p>
        </p:txBody>
      </p:sp>
      <p:sp>
        <p:nvSpPr>
          <p:cNvPr id="541" name="Shape 541"/>
          <p:cNvSpPr/>
          <p:nvPr/>
        </p:nvSpPr>
        <p:spPr>
          <a:xfrm>
            <a:off x="8433492" y="3104729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22</a:t>
            </a:r>
          </a:p>
        </p:txBody>
      </p:sp>
      <p:sp>
        <p:nvSpPr>
          <p:cNvPr id="542" name="Shape 542"/>
          <p:cNvSpPr/>
          <p:nvPr/>
        </p:nvSpPr>
        <p:spPr>
          <a:xfrm>
            <a:off x="9372611" y="3104729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23</a:t>
            </a:r>
          </a:p>
        </p:txBody>
      </p:sp>
      <p:sp>
        <p:nvSpPr>
          <p:cNvPr id="543" name="Shape 543"/>
          <p:cNvSpPr/>
          <p:nvPr/>
        </p:nvSpPr>
        <p:spPr>
          <a:xfrm>
            <a:off x="6542337" y="4155558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24</a:t>
            </a:r>
          </a:p>
        </p:txBody>
      </p:sp>
      <p:sp>
        <p:nvSpPr>
          <p:cNvPr id="544" name="Shape 544"/>
          <p:cNvSpPr/>
          <p:nvPr/>
        </p:nvSpPr>
        <p:spPr>
          <a:xfrm>
            <a:off x="7481456" y="4155558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25</a:t>
            </a:r>
          </a:p>
        </p:txBody>
      </p:sp>
      <p:sp>
        <p:nvSpPr>
          <p:cNvPr id="545" name="Shape 545"/>
          <p:cNvSpPr/>
          <p:nvPr/>
        </p:nvSpPr>
        <p:spPr>
          <a:xfrm>
            <a:off x="8427034" y="4158030"/>
            <a:ext cx="901779" cy="999385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26</a:t>
            </a:r>
          </a:p>
        </p:txBody>
      </p:sp>
      <p:sp>
        <p:nvSpPr>
          <p:cNvPr id="546" name="Shape 546"/>
          <p:cNvSpPr/>
          <p:nvPr/>
        </p:nvSpPr>
        <p:spPr>
          <a:xfrm>
            <a:off x="9366153" y="4158030"/>
            <a:ext cx="901779" cy="999385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27</a:t>
            </a:r>
          </a:p>
        </p:txBody>
      </p:sp>
      <p:sp>
        <p:nvSpPr>
          <p:cNvPr id="547" name="Shape 547"/>
          <p:cNvSpPr/>
          <p:nvPr/>
        </p:nvSpPr>
        <p:spPr>
          <a:xfrm>
            <a:off x="6542337" y="5202402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28</a:t>
            </a:r>
          </a:p>
        </p:txBody>
      </p:sp>
      <p:sp>
        <p:nvSpPr>
          <p:cNvPr id="548" name="Shape 548"/>
          <p:cNvSpPr/>
          <p:nvPr/>
        </p:nvSpPr>
        <p:spPr>
          <a:xfrm>
            <a:off x="7481456" y="5202402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29</a:t>
            </a:r>
          </a:p>
        </p:txBody>
      </p:sp>
      <p:sp>
        <p:nvSpPr>
          <p:cNvPr id="549" name="Shape 549"/>
          <p:cNvSpPr/>
          <p:nvPr/>
        </p:nvSpPr>
        <p:spPr>
          <a:xfrm>
            <a:off x="8427034" y="5204874"/>
            <a:ext cx="901779" cy="999385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30</a:t>
            </a:r>
          </a:p>
        </p:txBody>
      </p:sp>
      <p:sp>
        <p:nvSpPr>
          <p:cNvPr id="550" name="Shape 550"/>
          <p:cNvSpPr/>
          <p:nvPr/>
        </p:nvSpPr>
        <p:spPr>
          <a:xfrm>
            <a:off x="9366153" y="5204874"/>
            <a:ext cx="901779" cy="999385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31</a:t>
            </a:r>
          </a:p>
        </p:txBody>
      </p:sp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One </a:t>
            </a:r>
            <a:r>
              <a:rPr sz="4556" dirty="0" err="1"/>
              <a:t>Inode</a:t>
            </a:r>
            <a:r>
              <a:rPr sz="4556" dirty="0"/>
              <a:t> Block</a:t>
            </a:r>
          </a:p>
        </p:txBody>
      </p:sp>
      <p:sp>
        <p:nvSpPr>
          <p:cNvPr id="551" name="Shape 551"/>
          <p:cNvSpPr>
            <a:spLocks noGrp="1"/>
          </p:cNvSpPr>
          <p:nvPr>
            <p:ph type="body" idx="4294967295"/>
          </p:nvPr>
        </p:nvSpPr>
        <p:spPr>
          <a:xfrm>
            <a:off x="1863700" y="1718140"/>
            <a:ext cx="4464631" cy="4288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Each </a:t>
            </a:r>
            <a:r>
              <a:rPr lang="en-US" sz="2672" dirty="0" err="1">
                <a:solidFill>
                  <a:srgbClr val="333333"/>
                </a:solidFill>
              </a:rPr>
              <a:t>in</a:t>
            </a:r>
            <a:r>
              <a:rPr sz="2672" dirty="0" err="1">
                <a:solidFill>
                  <a:srgbClr val="333333"/>
                </a:solidFill>
              </a:rPr>
              <a:t>ode</a:t>
            </a:r>
            <a:r>
              <a:rPr lang="en-US" sz="2672" dirty="0">
                <a:solidFill>
                  <a:srgbClr val="333333"/>
                </a:solidFill>
              </a:rPr>
              <a:t> is</a:t>
            </a:r>
            <a:r>
              <a:rPr sz="2672" dirty="0">
                <a:solidFill>
                  <a:srgbClr val="333333"/>
                </a:solidFill>
              </a:rPr>
              <a:t> typically 256 bytes (depends on the FS</a:t>
            </a:r>
            <a:r>
              <a:rPr lang="en-US" sz="2672" dirty="0">
                <a:solidFill>
                  <a:srgbClr val="333333"/>
                </a:solidFill>
              </a:rPr>
              <a:t>, maybe 128 bytes</a:t>
            </a:r>
            <a:r>
              <a:rPr sz="2672" dirty="0">
                <a:solidFill>
                  <a:srgbClr val="333333"/>
                </a:solidFill>
              </a:rPr>
              <a:t>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4KB disk block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16 inodes per inode block.</a:t>
            </a:r>
          </a:p>
        </p:txBody>
      </p:sp>
    </p:spTree>
    <p:extLst>
      <p:ext uri="{BB962C8B-B14F-4D97-AF65-F5344CB8AC3E}">
        <p14:creationId xmlns:p14="http://schemas.microsoft.com/office/powerpoint/2010/main" val="10781355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 err="1"/>
              <a:t>Inode</a:t>
            </a:r>
            <a:endParaRPr sz="4556" dirty="0"/>
          </a:p>
        </p:txBody>
      </p:sp>
      <p:sp>
        <p:nvSpPr>
          <p:cNvPr id="575" name="Shape 575"/>
          <p:cNvSpPr/>
          <p:nvPr/>
        </p:nvSpPr>
        <p:spPr>
          <a:xfrm>
            <a:off x="2613291" y="1902573"/>
            <a:ext cx="3482709" cy="31598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ype</a:t>
            </a: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(file or dir?)</a:t>
            </a: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250" b="1" dirty="0" err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ui</a:t>
            </a:r>
            <a:r>
              <a:rPr sz="2250" b="1" dirty="0" err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(owner)</a:t>
            </a: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250" b="1" dirty="0" err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r</a:t>
            </a:r>
            <a:r>
              <a:rPr sz="2250" b="1" dirty="0" err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wx</a:t>
            </a: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(permissions)</a:t>
            </a: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rPr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ize</a:t>
            </a: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(in bytes)</a:t>
            </a: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Blocks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ime</a:t>
            </a: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(access)</a:t>
            </a: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250" b="1" dirty="0" err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rPr sz="2250" b="1" dirty="0" err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time</a:t>
            </a: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(create)</a:t>
            </a: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links_count</a:t>
            </a: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(# paths)</a:t>
            </a: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addrs[N]</a:t>
            </a:r>
            <a:r>
              <a:rPr lang="en-US" sz="1969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(N data blocks)</a:t>
            </a:r>
            <a:endParaRPr sz="1969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436598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Inodes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530554" y="1854421"/>
            <a:ext cx="7127336" cy="3204813"/>
            <a:chOff x="1431543" y="2045826"/>
            <a:chExt cx="10136655" cy="4557957"/>
          </a:xfrm>
        </p:grpSpPr>
        <p:sp>
          <p:nvSpPr>
            <p:cNvPr id="608" name="Shape 608"/>
            <p:cNvSpPr/>
            <p:nvPr/>
          </p:nvSpPr>
          <p:spPr>
            <a:xfrm>
              <a:off x="1536541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0</a:t>
              </a: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45353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7</a:t>
              </a:r>
            </a:p>
          </p:txBody>
        </p:sp>
        <p:sp>
          <p:nvSpPr>
            <p:cNvPr id="610" name="Shape 610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6" name="Shape 616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7" name="Shape 617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8" name="Shape 618"/>
            <p:cNvSpPr/>
            <p:nvPr/>
          </p:nvSpPr>
          <p:spPr>
            <a:xfrm>
              <a:off x="7046862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8</a:t>
              </a:r>
            </a:p>
          </p:txBody>
        </p:sp>
        <p:sp>
          <p:nvSpPr>
            <p:cNvPr id="619" name="Shape 619"/>
            <p:cNvSpPr/>
            <p:nvPr/>
          </p:nvSpPr>
          <p:spPr>
            <a:xfrm>
              <a:off x="11050677" y="2579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15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5" name="Shape 625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6" name="Shape 626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7" name="Shape 627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8" name="Shape 628"/>
            <p:cNvSpPr/>
            <p:nvPr/>
          </p:nvSpPr>
          <p:spPr>
            <a:xfrm>
              <a:off x="1431543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16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5540356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23</a:t>
              </a:r>
            </a:p>
          </p:txBody>
        </p:sp>
        <p:sp>
          <p:nvSpPr>
            <p:cNvPr id="630" name="Shape 630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1" name="Shape 631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2" name="Shape 632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3" name="Shape 633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4" name="Shape 634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5" name="Shape 635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6" name="Shape 636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7" name="Shape 637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8" name="Shape 638"/>
            <p:cNvSpPr/>
            <p:nvPr/>
          </p:nvSpPr>
          <p:spPr>
            <a:xfrm>
              <a:off x="6941864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24</a:t>
              </a:r>
            </a:p>
          </p:txBody>
        </p:sp>
        <p:sp>
          <p:nvSpPr>
            <p:cNvPr id="639" name="Shape 639"/>
            <p:cNvSpPr/>
            <p:nvPr/>
          </p:nvSpPr>
          <p:spPr>
            <a:xfrm>
              <a:off x="11050677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31</a:t>
              </a:r>
            </a:p>
          </p:txBody>
        </p:sp>
        <p:sp>
          <p:nvSpPr>
            <p:cNvPr id="640" name="Shape 640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1" name="Shape 641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2" name="Shape 642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3" name="Shape 643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4" name="Shape 644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5" name="Shape 645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6" name="Shape 646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7" name="Shape 647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8" name="Shape 648"/>
            <p:cNvSpPr/>
            <p:nvPr/>
          </p:nvSpPr>
          <p:spPr>
            <a:xfrm>
              <a:off x="1431543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32</a:t>
              </a:r>
            </a:p>
          </p:txBody>
        </p:sp>
        <p:sp>
          <p:nvSpPr>
            <p:cNvPr id="649" name="Shape 649"/>
            <p:cNvSpPr/>
            <p:nvPr/>
          </p:nvSpPr>
          <p:spPr>
            <a:xfrm>
              <a:off x="5540356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39</a:t>
              </a:r>
            </a:p>
          </p:txBody>
        </p:sp>
        <p:sp>
          <p:nvSpPr>
            <p:cNvPr id="650" name="Shape 650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1" name="Shape 651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2" name="Shape 652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3" name="Shape 653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4" name="Shape 654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5" name="Shape 655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6" name="Shape 656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6941864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40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11050677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47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3" name="Shape 663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4" name="Shape 664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5" name="Shape 665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6" name="Shape 666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1543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48</a:t>
              </a:r>
            </a:p>
          </p:txBody>
        </p:sp>
        <p:sp>
          <p:nvSpPr>
            <p:cNvPr id="669" name="Shape 669"/>
            <p:cNvSpPr/>
            <p:nvPr/>
          </p:nvSpPr>
          <p:spPr>
            <a:xfrm>
              <a:off x="5540356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55</a:t>
              </a:r>
            </a:p>
          </p:txBody>
        </p:sp>
        <p:sp>
          <p:nvSpPr>
            <p:cNvPr id="670" name="Shape 670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1" name="Shape 671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2" name="Shape 672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3" name="Shape 673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4" name="Shape 674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5" name="Shape 675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6" name="Shape 676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7" name="Shape 677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8" name="Shape 678"/>
            <p:cNvSpPr/>
            <p:nvPr/>
          </p:nvSpPr>
          <p:spPr>
            <a:xfrm>
              <a:off x="6941864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56</a:t>
              </a:r>
            </a:p>
          </p:txBody>
        </p:sp>
        <p:sp>
          <p:nvSpPr>
            <p:cNvPr id="679" name="Shape 679"/>
            <p:cNvSpPr/>
            <p:nvPr/>
          </p:nvSpPr>
          <p:spPr>
            <a:xfrm>
              <a:off x="11050677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63</a:t>
              </a:r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81" name="Shape 681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82" name="Shape 682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83" name="Shape 683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684" name="Shape 684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685" name="Shape 685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686" name="Shape 686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687" name="Shape 687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688" name="Shape 688"/>
            <p:cNvSpPr/>
            <p:nvPr/>
          </p:nvSpPr>
          <p:spPr>
            <a:xfrm flipH="1">
              <a:off x="2007029" y="2681856"/>
              <a:ext cx="1281305" cy="1587937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 algn="ctr">
                <a:defRPr sz="2600"/>
              </a:pPr>
              <a:endParaRPr sz="1828"/>
            </a:p>
          </p:txBody>
        </p:sp>
        <p:sp>
          <p:nvSpPr>
            <p:cNvPr id="689" name="Shape 689"/>
            <p:cNvSpPr/>
            <p:nvPr/>
          </p:nvSpPr>
          <p:spPr>
            <a:xfrm flipH="1">
              <a:off x="2063014" y="2681856"/>
              <a:ext cx="1301520" cy="2742977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 algn="ctr">
                <a:defRPr sz="2600"/>
              </a:pPr>
              <a:endParaRPr sz="1828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26533" y="2681856"/>
              <a:ext cx="2777631" cy="1576100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 algn="ctr">
                <a:defRPr sz="2600"/>
              </a:pPr>
              <a:endParaRPr sz="1828"/>
            </a:p>
          </p:txBody>
        </p:sp>
        <p:sp>
          <p:nvSpPr>
            <p:cNvPr id="691" name="Shape 691"/>
            <p:cNvSpPr/>
            <p:nvPr/>
          </p:nvSpPr>
          <p:spPr>
            <a:xfrm>
              <a:off x="5904533" y="2681855"/>
              <a:ext cx="2168703" cy="2688782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 algn="ctr">
                <a:defRPr sz="2600"/>
              </a:pPr>
              <a:endParaRPr sz="1828"/>
            </a:p>
          </p:txBody>
        </p:sp>
      </p:grpSp>
    </p:spTree>
    <p:extLst>
      <p:ext uri="{BB962C8B-B14F-4D97-AF65-F5344CB8AC3E}">
        <p14:creationId xmlns:p14="http://schemas.microsoft.com/office/powerpoint/2010/main" val="16188399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3C725E-C263-D81D-A9D8-A6D89C7A6255}"/>
              </a:ext>
            </a:extLst>
          </p:cNvPr>
          <p:cNvSpPr txBox="1"/>
          <p:nvPr/>
        </p:nvSpPr>
        <p:spPr>
          <a:xfrm>
            <a:off x="1129552" y="430306"/>
            <a:ext cx="4867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Abstractions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Resource management 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(isolation; efficiency)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0E96F-D339-44D1-F69C-EDD7549C274C}"/>
              </a:ext>
            </a:extLst>
          </p:cNvPr>
          <p:cNvSpPr txBox="1"/>
          <p:nvPr/>
        </p:nvSpPr>
        <p:spPr>
          <a:xfrm>
            <a:off x="5997387" y="430306"/>
            <a:ext cx="5741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Virtualization (CPU, memory)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Concurrency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1DCDE-C9DF-6F69-9E06-900A3AFFCE81}"/>
              </a:ext>
            </a:extLst>
          </p:cNvPr>
          <p:cNvSpPr txBox="1"/>
          <p:nvPr/>
        </p:nvSpPr>
        <p:spPr>
          <a:xfrm>
            <a:off x="6468035" y="1680882"/>
            <a:ext cx="488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Interaction with Devices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93026-BB72-5B49-D7EC-C01DDC91BD30}"/>
              </a:ext>
            </a:extLst>
          </p:cNvPr>
          <p:cNvSpPr txBox="1"/>
          <p:nvPr/>
        </p:nvSpPr>
        <p:spPr>
          <a:xfrm>
            <a:off x="712694" y="3419528"/>
            <a:ext cx="453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Disks and Persistence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4433C-AF8A-DE37-2C56-D6B91346EBF5}"/>
              </a:ext>
            </a:extLst>
          </p:cNvPr>
          <p:cNvSpPr txBox="1"/>
          <p:nvPr/>
        </p:nvSpPr>
        <p:spPr>
          <a:xfrm>
            <a:off x="5499848" y="2634698"/>
            <a:ext cx="6239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Store data users care about: persist beyond reboots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67221-1E5F-F33F-337B-0BCBD1EF3E35}"/>
              </a:ext>
            </a:extLst>
          </p:cNvPr>
          <p:cNvSpPr txBox="1"/>
          <p:nvPr/>
        </p:nvSpPr>
        <p:spPr>
          <a:xfrm>
            <a:off x="5540189" y="3883822"/>
            <a:ext cx="62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Backing store for paging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1A1DB-7AAA-222C-4061-620ABB899ED3}"/>
              </a:ext>
            </a:extLst>
          </p:cNvPr>
          <p:cNvSpPr txBox="1"/>
          <p:nvPr/>
        </p:nvSpPr>
        <p:spPr>
          <a:xfrm>
            <a:off x="430305" y="5032845"/>
            <a:ext cx="4531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Space multiplexing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(coexist)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F30B5-3D62-FE3D-B599-BBAF3B2AC78E}"/>
              </a:ext>
            </a:extLst>
          </p:cNvPr>
          <p:cNvSpPr txBox="1"/>
          <p:nvPr/>
        </p:nvSpPr>
        <p:spPr>
          <a:xfrm>
            <a:off x="4670611" y="5032845"/>
            <a:ext cx="4271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Shared view of storage!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BE2829-5424-E1E8-5EB1-96104495E36D}"/>
              </a:ext>
            </a:extLst>
          </p:cNvPr>
          <p:cNvSpPr txBox="1"/>
          <p:nvPr/>
        </p:nvSpPr>
        <p:spPr>
          <a:xfrm>
            <a:off x="7920317" y="5298536"/>
            <a:ext cx="427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Permissions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DF6454-9DF7-3E30-23F9-A952F8FBAEE1}"/>
              </a:ext>
            </a:extLst>
          </p:cNvPr>
          <p:cNvCxnSpPr/>
          <p:nvPr/>
        </p:nvCxnSpPr>
        <p:spPr>
          <a:xfrm flipV="1">
            <a:off x="5244354" y="3051557"/>
            <a:ext cx="753033" cy="497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8BCE5F-4D15-3852-C64D-2B4A0C48958D}"/>
              </a:ext>
            </a:extLst>
          </p:cNvPr>
          <p:cNvCxnSpPr>
            <a:cxnSpLocks/>
          </p:cNvCxnSpPr>
          <p:nvPr/>
        </p:nvCxnSpPr>
        <p:spPr>
          <a:xfrm>
            <a:off x="5244354" y="3841805"/>
            <a:ext cx="950261" cy="30818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7C5925-A899-F193-4B52-BBB46753F14B}"/>
              </a:ext>
            </a:extLst>
          </p:cNvPr>
          <p:cNvSpPr txBox="1"/>
          <p:nvPr/>
        </p:nvSpPr>
        <p:spPr>
          <a:xfrm>
            <a:off x="3307977" y="6135306"/>
            <a:ext cx="6333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Intelligence in software, mostly</a:t>
            </a:r>
          </a:p>
        </p:txBody>
      </p:sp>
    </p:spTree>
    <p:extLst>
      <p:ext uri="{BB962C8B-B14F-4D97-AF65-F5344CB8AC3E}">
        <p14:creationId xmlns:p14="http://schemas.microsoft.com/office/powerpoint/2010/main" val="21842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2506454" y="2057885"/>
            <a:ext cx="3199515" cy="31598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type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uid</a:t>
            </a:r>
            <a:endParaRPr sz="225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rwx</a:t>
            </a:r>
            <a:endParaRPr sz="225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size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time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ctime</a:t>
            </a:r>
            <a:endParaRPr sz="225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links_count</a:t>
            </a:r>
            <a:endParaRPr sz="225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addrs</a:t>
            </a: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[N]</a:t>
            </a:r>
          </a:p>
        </p:txBody>
      </p:sp>
      <p:sp>
        <p:nvSpPr>
          <p:cNvPr id="699" name="Shape 6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 err="1"/>
              <a:t>Inode</a:t>
            </a:r>
            <a:endParaRPr sz="4556" dirty="0"/>
          </a:p>
        </p:txBody>
      </p:sp>
      <p:sp>
        <p:nvSpPr>
          <p:cNvPr id="701" name="Shape 701"/>
          <p:cNvSpPr/>
          <p:nvPr/>
        </p:nvSpPr>
        <p:spPr>
          <a:xfrm>
            <a:off x="5945406" y="2329682"/>
            <a:ext cx="4187566" cy="311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  <a:latin typeface="Helvetica" pitchFamily="2" charset="0"/>
              </a:rPr>
              <a:t>Assume single level (just pointers to data blocks)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250" dirty="0">
              <a:solidFill>
                <a:srgbClr val="333333"/>
              </a:solidFill>
              <a:latin typeface="Helvetica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  <a:latin typeface="Helvetica" pitchFamily="2" charset="0"/>
              </a:rPr>
              <a:t>What is </a:t>
            </a:r>
            <a:r>
              <a:rPr lang="en-US" sz="2250" dirty="0">
                <a:solidFill>
                  <a:srgbClr val="333333"/>
                </a:solidFill>
                <a:latin typeface="Helvetica" pitchFamily="2" charset="0"/>
              </a:rPr>
              <a:t>max </a:t>
            </a:r>
            <a:r>
              <a:rPr sz="2250" dirty="0">
                <a:solidFill>
                  <a:srgbClr val="333333"/>
                </a:solidFill>
                <a:latin typeface="Helvetica" pitchFamily="2" charset="0"/>
              </a:rPr>
              <a:t>file size?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  <a:latin typeface="Helvetica" pitchFamily="2" charset="0"/>
              </a:rPr>
              <a:t>As</a:t>
            </a:r>
            <a:r>
              <a:rPr sz="2250" dirty="0">
                <a:solidFill>
                  <a:srgbClr val="333333"/>
                </a:solidFill>
                <a:latin typeface="Helvetica" pitchFamily="2" charset="0"/>
              </a:rPr>
              <a:t>sume 256-byte </a:t>
            </a:r>
            <a:r>
              <a:rPr sz="2250" dirty="0" err="1">
                <a:solidFill>
                  <a:srgbClr val="333333"/>
                </a:solidFill>
                <a:latin typeface="Helvetica" pitchFamily="2" charset="0"/>
              </a:rPr>
              <a:t>inodes</a:t>
            </a:r>
            <a:r>
              <a:rPr lang="en-US" sz="2250" dirty="0">
                <a:solidFill>
                  <a:srgbClr val="333333"/>
                </a:solidFill>
                <a:latin typeface="Helvetica" pitchFamily="2" charset="0"/>
              </a:rPr>
              <a:t> (all can be used for pointers)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  <a:latin typeface="Helvetica" pitchFamily="2" charset="0"/>
              </a:rPr>
              <a:t>Assume 4-byte </a:t>
            </a:r>
            <a:r>
              <a:rPr lang="en-US" sz="2250" dirty="0" err="1">
                <a:solidFill>
                  <a:srgbClr val="333333"/>
                </a:solidFill>
                <a:latin typeface="Helvetica" pitchFamily="2" charset="0"/>
              </a:rPr>
              <a:t>addrs</a:t>
            </a:r>
            <a:endParaRPr lang="en-US" sz="2250" dirty="0">
              <a:solidFill>
                <a:srgbClr val="333333"/>
              </a:solidFill>
              <a:latin typeface="Helvetica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250" dirty="0">
              <a:solidFill>
                <a:srgbClr val="333333"/>
              </a:solidFill>
              <a:latin typeface="Helvetica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  <a:latin typeface="Helvetica" pitchFamily="2" charset="0"/>
              </a:rPr>
              <a:t>How to get larger files?</a:t>
            </a:r>
          </a:p>
        </p:txBody>
      </p:sp>
      <p:sp>
        <p:nvSpPr>
          <p:cNvPr id="2" name="Rectangle 1"/>
          <p:cNvSpPr/>
          <p:nvPr/>
        </p:nvSpPr>
        <p:spPr>
          <a:xfrm>
            <a:off x="3659406" y="5702472"/>
            <a:ext cx="4572000" cy="6983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256 / 4 =  64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64 * 4K = 256 KB!</a:t>
            </a:r>
          </a:p>
        </p:txBody>
      </p:sp>
    </p:spTree>
    <p:extLst>
      <p:ext uri="{BB962C8B-B14F-4D97-AF65-F5344CB8AC3E}">
        <p14:creationId xmlns:p14="http://schemas.microsoft.com/office/powerpoint/2010/main" val="3343084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/>
        </p:nvSpPr>
        <p:spPr>
          <a:xfrm>
            <a:off x="5417324" y="88760"/>
            <a:ext cx="1357353" cy="134052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707" name="Shape 707"/>
          <p:cNvSpPr/>
          <p:nvPr/>
        </p:nvSpPr>
        <p:spPr>
          <a:xfrm>
            <a:off x="549465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08" name="Shape 708"/>
          <p:cNvSpPr/>
          <p:nvPr/>
        </p:nvSpPr>
        <p:spPr>
          <a:xfrm>
            <a:off x="578040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09" name="Shape 709"/>
          <p:cNvSpPr/>
          <p:nvPr/>
        </p:nvSpPr>
        <p:spPr>
          <a:xfrm>
            <a:off x="606615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10" name="Shape 710"/>
          <p:cNvSpPr/>
          <p:nvPr/>
        </p:nvSpPr>
        <p:spPr>
          <a:xfrm>
            <a:off x="635190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11" name="Shape 711"/>
          <p:cNvSpPr/>
          <p:nvPr/>
        </p:nvSpPr>
        <p:spPr>
          <a:xfrm>
            <a:off x="2476570" y="1987189"/>
            <a:ext cx="1357353" cy="1340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2" name="Shape 712"/>
          <p:cNvSpPr/>
          <p:nvPr/>
        </p:nvSpPr>
        <p:spPr>
          <a:xfrm>
            <a:off x="4437072" y="1987189"/>
            <a:ext cx="1357353" cy="1340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3" name="Shape 713"/>
          <p:cNvSpPr/>
          <p:nvPr/>
        </p:nvSpPr>
        <p:spPr>
          <a:xfrm>
            <a:off x="6397575" y="1987189"/>
            <a:ext cx="1357353" cy="1340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4" name="Shape 714"/>
          <p:cNvSpPr/>
          <p:nvPr/>
        </p:nvSpPr>
        <p:spPr>
          <a:xfrm>
            <a:off x="8358077" y="1987189"/>
            <a:ext cx="1357353" cy="1340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5" name="Shape 715"/>
          <p:cNvSpPr/>
          <p:nvPr/>
        </p:nvSpPr>
        <p:spPr>
          <a:xfrm>
            <a:off x="6542484" y="1175672"/>
            <a:ext cx="1761597" cy="80399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16" name="Shape 716"/>
          <p:cNvSpPr/>
          <p:nvPr/>
        </p:nvSpPr>
        <p:spPr>
          <a:xfrm flipH="1">
            <a:off x="3863578" y="1175672"/>
            <a:ext cx="1761596" cy="80399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17" name="Shape 717"/>
          <p:cNvSpPr/>
          <p:nvPr/>
        </p:nvSpPr>
        <p:spPr>
          <a:xfrm>
            <a:off x="6229945" y="1166743"/>
            <a:ext cx="821396" cy="74638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18" name="Shape 718"/>
          <p:cNvSpPr/>
          <p:nvPr/>
        </p:nvSpPr>
        <p:spPr>
          <a:xfrm flipH="1">
            <a:off x="5321433" y="1166743"/>
            <a:ext cx="598421" cy="78421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</p:spTree>
    <p:extLst>
      <p:ext uri="{BB962C8B-B14F-4D97-AF65-F5344CB8AC3E}">
        <p14:creationId xmlns:p14="http://schemas.microsoft.com/office/powerpoint/2010/main" val="343468952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>
            <a:off x="5417324" y="88760"/>
            <a:ext cx="1357353" cy="134052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721" name="Shape 721"/>
          <p:cNvSpPr/>
          <p:nvPr/>
        </p:nvSpPr>
        <p:spPr>
          <a:xfrm>
            <a:off x="549465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22" name="Shape 722"/>
          <p:cNvSpPr/>
          <p:nvPr/>
        </p:nvSpPr>
        <p:spPr>
          <a:xfrm>
            <a:off x="578040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23" name="Shape 723"/>
          <p:cNvSpPr/>
          <p:nvPr/>
        </p:nvSpPr>
        <p:spPr>
          <a:xfrm>
            <a:off x="606615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24" name="Shape 724"/>
          <p:cNvSpPr/>
          <p:nvPr/>
        </p:nvSpPr>
        <p:spPr>
          <a:xfrm>
            <a:off x="635190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25" name="Shape 725"/>
          <p:cNvSpPr/>
          <p:nvPr/>
        </p:nvSpPr>
        <p:spPr>
          <a:xfrm>
            <a:off x="2476570" y="1987189"/>
            <a:ext cx="1357353" cy="1340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6" name="Shape 726"/>
          <p:cNvSpPr/>
          <p:nvPr/>
        </p:nvSpPr>
        <p:spPr>
          <a:xfrm>
            <a:off x="4437072" y="1987189"/>
            <a:ext cx="1357353" cy="1340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7" name="Shape 727"/>
          <p:cNvSpPr/>
          <p:nvPr/>
        </p:nvSpPr>
        <p:spPr>
          <a:xfrm>
            <a:off x="6397575" y="1987189"/>
            <a:ext cx="1357353" cy="1340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8" name="Shape 728"/>
          <p:cNvSpPr/>
          <p:nvPr/>
        </p:nvSpPr>
        <p:spPr>
          <a:xfrm>
            <a:off x="8358077" y="1987189"/>
            <a:ext cx="1357353" cy="1340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9" name="Shape 729"/>
          <p:cNvSpPr/>
          <p:nvPr/>
        </p:nvSpPr>
        <p:spPr>
          <a:xfrm>
            <a:off x="6542484" y="1175672"/>
            <a:ext cx="1761597" cy="80399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30" name="Shape 730"/>
          <p:cNvSpPr/>
          <p:nvPr/>
        </p:nvSpPr>
        <p:spPr>
          <a:xfrm flipH="1">
            <a:off x="3863578" y="1175672"/>
            <a:ext cx="1761596" cy="80399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31" name="Shape 731"/>
          <p:cNvSpPr/>
          <p:nvPr/>
        </p:nvSpPr>
        <p:spPr>
          <a:xfrm>
            <a:off x="6229945" y="1166743"/>
            <a:ext cx="821396" cy="74638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32" name="Shape 732"/>
          <p:cNvSpPr/>
          <p:nvPr/>
        </p:nvSpPr>
        <p:spPr>
          <a:xfrm flipH="1">
            <a:off x="5321433" y="1166743"/>
            <a:ext cx="598421" cy="78421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33" name="Shape 733"/>
          <p:cNvSpPr/>
          <p:nvPr/>
        </p:nvSpPr>
        <p:spPr>
          <a:xfrm>
            <a:off x="2554986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34" name="Shape 734"/>
          <p:cNvSpPr/>
          <p:nvPr/>
        </p:nvSpPr>
        <p:spPr>
          <a:xfrm>
            <a:off x="2840736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35" name="Shape 735"/>
          <p:cNvSpPr/>
          <p:nvPr/>
        </p:nvSpPr>
        <p:spPr>
          <a:xfrm>
            <a:off x="3126486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36" name="Shape 736"/>
          <p:cNvSpPr/>
          <p:nvPr/>
        </p:nvSpPr>
        <p:spPr>
          <a:xfrm>
            <a:off x="3412236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37" name="Shape 737"/>
          <p:cNvSpPr/>
          <p:nvPr/>
        </p:nvSpPr>
        <p:spPr>
          <a:xfrm>
            <a:off x="3602820" y="3108737"/>
            <a:ext cx="448243" cy="7652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38" name="Shape 738"/>
          <p:cNvSpPr/>
          <p:nvPr/>
        </p:nvSpPr>
        <p:spPr>
          <a:xfrm flipH="1">
            <a:off x="2269481" y="3108737"/>
            <a:ext cx="416029" cy="76528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39" name="Shape 739"/>
          <p:cNvSpPr/>
          <p:nvPr/>
        </p:nvSpPr>
        <p:spPr>
          <a:xfrm>
            <a:off x="3290280" y="3099807"/>
            <a:ext cx="299271" cy="78097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40" name="Shape 740"/>
          <p:cNvSpPr/>
          <p:nvPr/>
        </p:nvSpPr>
        <p:spPr>
          <a:xfrm flipH="1">
            <a:off x="2836253" y="3099808"/>
            <a:ext cx="143937" cy="77930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41" name="Shape 741"/>
          <p:cNvSpPr/>
          <p:nvPr/>
        </p:nvSpPr>
        <p:spPr>
          <a:xfrm>
            <a:off x="4519517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42" name="Shape 742"/>
          <p:cNvSpPr/>
          <p:nvPr/>
        </p:nvSpPr>
        <p:spPr>
          <a:xfrm>
            <a:off x="4805267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43" name="Shape 743"/>
          <p:cNvSpPr/>
          <p:nvPr/>
        </p:nvSpPr>
        <p:spPr>
          <a:xfrm>
            <a:off x="5091017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44" name="Shape 744"/>
          <p:cNvSpPr/>
          <p:nvPr/>
        </p:nvSpPr>
        <p:spPr>
          <a:xfrm>
            <a:off x="5376767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45" name="Shape 745"/>
          <p:cNvSpPr/>
          <p:nvPr/>
        </p:nvSpPr>
        <p:spPr>
          <a:xfrm>
            <a:off x="5567351" y="3108737"/>
            <a:ext cx="448243" cy="7652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46" name="Shape 746"/>
          <p:cNvSpPr/>
          <p:nvPr/>
        </p:nvSpPr>
        <p:spPr>
          <a:xfrm flipH="1">
            <a:off x="4234013" y="3108737"/>
            <a:ext cx="416029" cy="76528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47" name="Shape 747"/>
          <p:cNvSpPr/>
          <p:nvPr/>
        </p:nvSpPr>
        <p:spPr>
          <a:xfrm>
            <a:off x="5254812" y="3099807"/>
            <a:ext cx="299271" cy="78097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48" name="Shape 748"/>
          <p:cNvSpPr/>
          <p:nvPr/>
        </p:nvSpPr>
        <p:spPr>
          <a:xfrm flipH="1">
            <a:off x="4800784" y="3099808"/>
            <a:ext cx="143937" cy="77930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49" name="Shape 749"/>
          <p:cNvSpPr/>
          <p:nvPr/>
        </p:nvSpPr>
        <p:spPr>
          <a:xfrm>
            <a:off x="6484048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50" name="Shape 750"/>
          <p:cNvSpPr/>
          <p:nvPr/>
        </p:nvSpPr>
        <p:spPr>
          <a:xfrm>
            <a:off x="6769798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51" name="Shape 751"/>
          <p:cNvSpPr/>
          <p:nvPr/>
        </p:nvSpPr>
        <p:spPr>
          <a:xfrm>
            <a:off x="7055548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52" name="Shape 752"/>
          <p:cNvSpPr/>
          <p:nvPr/>
        </p:nvSpPr>
        <p:spPr>
          <a:xfrm>
            <a:off x="7341298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53" name="Shape 753"/>
          <p:cNvSpPr/>
          <p:nvPr/>
        </p:nvSpPr>
        <p:spPr>
          <a:xfrm>
            <a:off x="7531882" y="3108737"/>
            <a:ext cx="448243" cy="7652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54" name="Shape 754"/>
          <p:cNvSpPr/>
          <p:nvPr/>
        </p:nvSpPr>
        <p:spPr>
          <a:xfrm flipH="1">
            <a:off x="6198544" y="3108737"/>
            <a:ext cx="416029" cy="76528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55" name="Shape 755"/>
          <p:cNvSpPr/>
          <p:nvPr/>
        </p:nvSpPr>
        <p:spPr>
          <a:xfrm>
            <a:off x="7219343" y="3099807"/>
            <a:ext cx="299271" cy="78097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56" name="Shape 756"/>
          <p:cNvSpPr/>
          <p:nvPr/>
        </p:nvSpPr>
        <p:spPr>
          <a:xfrm flipH="1">
            <a:off x="6765315" y="3099808"/>
            <a:ext cx="143937" cy="77930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57" name="Shape 757"/>
          <p:cNvSpPr/>
          <p:nvPr/>
        </p:nvSpPr>
        <p:spPr>
          <a:xfrm>
            <a:off x="845750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58" name="Shape 758"/>
          <p:cNvSpPr/>
          <p:nvPr/>
        </p:nvSpPr>
        <p:spPr>
          <a:xfrm>
            <a:off x="874325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59" name="Shape 759"/>
          <p:cNvSpPr/>
          <p:nvPr/>
        </p:nvSpPr>
        <p:spPr>
          <a:xfrm>
            <a:off x="902900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60" name="Shape 760"/>
          <p:cNvSpPr/>
          <p:nvPr/>
        </p:nvSpPr>
        <p:spPr>
          <a:xfrm>
            <a:off x="931475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61" name="Shape 761"/>
          <p:cNvSpPr/>
          <p:nvPr/>
        </p:nvSpPr>
        <p:spPr>
          <a:xfrm>
            <a:off x="9505343" y="3108737"/>
            <a:ext cx="448243" cy="7652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62" name="Shape 762"/>
          <p:cNvSpPr/>
          <p:nvPr/>
        </p:nvSpPr>
        <p:spPr>
          <a:xfrm flipH="1">
            <a:off x="8172005" y="3108737"/>
            <a:ext cx="416029" cy="76528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63" name="Shape 763"/>
          <p:cNvSpPr/>
          <p:nvPr/>
        </p:nvSpPr>
        <p:spPr>
          <a:xfrm>
            <a:off x="9192804" y="3099807"/>
            <a:ext cx="299271" cy="78097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64" name="Shape 764"/>
          <p:cNvSpPr/>
          <p:nvPr/>
        </p:nvSpPr>
        <p:spPr>
          <a:xfrm flipH="1">
            <a:off x="8738776" y="3099808"/>
            <a:ext cx="143937" cy="77930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7" name="Shape 811"/>
          <p:cNvSpPr/>
          <p:nvPr/>
        </p:nvSpPr>
        <p:spPr>
          <a:xfrm>
            <a:off x="1653861" y="4750596"/>
            <a:ext cx="4041171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</a:rPr>
              <a:t>Indirect</a:t>
            </a:r>
            <a:r>
              <a:rPr lang="en-US" sz="2531" dirty="0">
                <a:latin typeface="Helvetica" pitchFamily="2" charset="0"/>
              </a:rPr>
              <a:t> blocks</a:t>
            </a:r>
            <a:r>
              <a:rPr sz="2531" dirty="0">
                <a:latin typeface="Helvetica" pitchFamily="2" charset="0"/>
              </a:rPr>
              <a:t> are stored in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</a:rPr>
              <a:t>regular data blocks.</a:t>
            </a:r>
          </a:p>
        </p:txBody>
      </p:sp>
      <p:sp>
        <p:nvSpPr>
          <p:cNvPr id="48" name="Shape 858"/>
          <p:cNvSpPr/>
          <p:nvPr/>
        </p:nvSpPr>
        <p:spPr>
          <a:xfrm>
            <a:off x="7098881" y="4750596"/>
            <a:ext cx="3446457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</a:rPr>
              <a:t>what if we want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</a:rPr>
              <a:t>optimize for small files</a:t>
            </a:r>
            <a:r>
              <a:rPr lang="en-US" sz="2531" dirty="0">
                <a:latin typeface="Helvetica" pitchFamily="2" charset="0"/>
              </a:rPr>
              <a:t>?</a:t>
            </a:r>
            <a:endParaRPr sz="253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158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5417324" y="88760"/>
            <a:ext cx="1357353" cy="134052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861" name="Shape 861"/>
          <p:cNvSpPr/>
          <p:nvPr/>
        </p:nvSpPr>
        <p:spPr>
          <a:xfrm>
            <a:off x="549465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62" name="Shape 862"/>
          <p:cNvSpPr/>
          <p:nvPr/>
        </p:nvSpPr>
        <p:spPr>
          <a:xfrm>
            <a:off x="578040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63" name="Shape 863"/>
          <p:cNvSpPr/>
          <p:nvPr/>
        </p:nvSpPr>
        <p:spPr>
          <a:xfrm>
            <a:off x="606615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64" name="Shape 864"/>
          <p:cNvSpPr/>
          <p:nvPr/>
        </p:nvSpPr>
        <p:spPr>
          <a:xfrm>
            <a:off x="635190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65" name="Shape 865"/>
          <p:cNvSpPr/>
          <p:nvPr/>
        </p:nvSpPr>
        <p:spPr>
          <a:xfrm>
            <a:off x="8358077" y="1987189"/>
            <a:ext cx="1357353" cy="1340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866" name="Shape 866"/>
          <p:cNvSpPr/>
          <p:nvPr/>
        </p:nvSpPr>
        <p:spPr>
          <a:xfrm>
            <a:off x="6542484" y="1175672"/>
            <a:ext cx="1761597" cy="80399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67" name="Shape 867"/>
          <p:cNvSpPr/>
          <p:nvPr/>
        </p:nvSpPr>
        <p:spPr>
          <a:xfrm flipH="1">
            <a:off x="3863578" y="1175672"/>
            <a:ext cx="1761596" cy="80399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68" name="Shape 868"/>
          <p:cNvSpPr/>
          <p:nvPr/>
        </p:nvSpPr>
        <p:spPr>
          <a:xfrm>
            <a:off x="6229945" y="1166743"/>
            <a:ext cx="821396" cy="74638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69" name="Shape 869"/>
          <p:cNvSpPr/>
          <p:nvPr/>
        </p:nvSpPr>
        <p:spPr>
          <a:xfrm flipH="1">
            <a:off x="5321433" y="1166743"/>
            <a:ext cx="598421" cy="78421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70" name="Shape 870"/>
          <p:cNvSpPr/>
          <p:nvPr/>
        </p:nvSpPr>
        <p:spPr>
          <a:xfrm>
            <a:off x="845750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71" name="Shape 871"/>
          <p:cNvSpPr/>
          <p:nvPr/>
        </p:nvSpPr>
        <p:spPr>
          <a:xfrm>
            <a:off x="874325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72" name="Shape 872"/>
          <p:cNvSpPr/>
          <p:nvPr/>
        </p:nvSpPr>
        <p:spPr>
          <a:xfrm>
            <a:off x="902900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73" name="Shape 873"/>
          <p:cNvSpPr/>
          <p:nvPr/>
        </p:nvSpPr>
        <p:spPr>
          <a:xfrm>
            <a:off x="931475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74" name="Shape 874"/>
          <p:cNvSpPr/>
          <p:nvPr/>
        </p:nvSpPr>
        <p:spPr>
          <a:xfrm>
            <a:off x="9505343" y="3108737"/>
            <a:ext cx="448243" cy="7652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75" name="Shape 875"/>
          <p:cNvSpPr/>
          <p:nvPr/>
        </p:nvSpPr>
        <p:spPr>
          <a:xfrm flipH="1">
            <a:off x="8172005" y="3108737"/>
            <a:ext cx="416029" cy="76528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76" name="Shape 876"/>
          <p:cNvSpPr/>
          <p:nvPr/>
        </p:nvSpPr>
        <p:spPr>
          <a:xfrm>
            <a:off x="9192804" y="3099807"/>
            <a:ext cx="299271" cy="78097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77" name="Shape 877"/>
          <p:cNvSpPr/>
          <p:nvPr/>
        </p:nvSpPr>
        <p:spPr>
          <a:xfrm flipH="1">
            <a:off x="8738776" y="3099808"/>
            <a:ext cx="143937" cy="77930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78" name="Shape 878"/>
          <p:cNvSpPr/>
          <p:nvPr/>
        </p:nvSpPr>
        <p:spPr>
          <a:xfrm>
            <a:off x="2476570" y="1987189"/>
            <a:ext cx="1357353" cy="1340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79" name="Shape 879"/>
          <p:cNvSpPr/>
          <p:nvPr/>
        </p:nvSpPr>
        <p:spPr>
          <a:xfrm>
            <a:off x="4437072" y="1987189"/>
            <a:ext cx="1357353" cy="1340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80" name="Shape 880"/>
          <p:cNvSpPr/>
          <p:nvPr/>
        </p:nvSpPr>
        <p:spPr>
          <a:xfrm>
            <a:off x="6397575" y="1987189"/>
            <a:ext cx="1357353" cy="1340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81" name="Shape 881"/>
          <p:cNvSpPr/>
          <p:nvPr/>
        </p:nvSpPr>
        <p:spPr>
          <a:xfrm>
            <a:off x="4388601" y="4497339"/>
            <a:ext cx="4124527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latin typeface="Helvetica" pitchFamily="2" charset="0"/>
              </a:rPr>
              <a:t>Better for small files</a:t>
            </a:r>
            <a:endParaRPr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0010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2506453" y="2057885"/>
            <a:ext cx="4249293" cy="4434523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bg1"/>
                </a:solidFill>
                <a:latin typeface="Helvetica"/>
                <a:sym typeface="Helvetica"/>
              </a:rPr>
              <a:t>type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chemeClr val="bg1"/>
                </a:solidFill>
                <a:latin typeface="Helvetica"/>
                <a:sym typeface="Helvetica"/>
              </a:rPr>
              <a:t>uid</a:t>
            </a:r>
            <a:endParaRPr sz="2250" b="1" dirty="0">
              <a:solidFill>
                <a:schemeClr val="bg1"/>
              </a:solidFill>
              <a:latin typeface="Helvetica"/>
              <a:sym typeface="Helvetica"/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chemeClr val="bg1"/>
                </a:solidFill>
                <a:latin typeface="Helvetica"/>
                <a:sym typeface="Helvetica"/>
              </a:rPr>
              <a:t>rwx</a:t>
            </a:r>
            <a:endParaRPr sz="2250" b="1" dirty="0">
              <a:solidFill>
                <a:schemeClr val="bg1"/>
              </a:solidFill>
              <a:latin typeface="Helvetica"/>
              <a:sym typeface="Helvetica"/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bg1"/>
                </a:solidFill>
                <a:latin typeface="Helvetica"/>
                <a:sym typeface="Helvetica"/>
              </a:rPr>
              <a:t>size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chemeClr val="bg1"/>
                </a:solidFill>
                <a:latin typeface="Helvetica"/>
                <a:sym typeface="Helvetica"/>
              </a:rPr>
              <a:t>B</a:t>
            </a:r>
            <a:r>
              <a:rPr sz="2250" b="1" dirty="0">
                <a:solidFill>
                  <a:schemeClr val="bg1"/>
                </a:solidFill>
                <a:latin typeface="Helvetica"/>
                <a:sym typeface="Helvetica"/>
              </a:rPr>
              <a:t>locks</a:t>
            </a:r>
            <a:r>
              <a:rPr lang="en-US" sz="2250" b="1" dirty="0">
                <a:solidFill>
                  <a:schemeClr val="bg1"/>
                </a:solidFill>
                <a:latin typeface="Helvetica"/>
                <a:sym typeface="Helvetica"/>
              </a:rPr>
              <a:t> (optional)</a:t>
            </a:r>
            <a:endParaRPr sz="2250" b="1" dirty="0">
              <a:solidFill>
                <a:schemeClr val="bg1"/>
              </a:solidFill>
              <a:latin typeface="Helvetica"/>
              <a:sym typeface="Helvetica"/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bg1"/>
                </a:solidFill>
                <a:latin typeface="Helvetica"/>
                <a:sym typeface="Helvetica"/>
              </a:rPr>
              <a:t>time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chemeClr val="bg1"/>
                </a:solidFill>
                <a:latin typeface="Helvetica"/>
                <a:sym typeface="Helvetica"/>
              </a:rPr>
              <a:t>ctime</a:t>
            </a:r>
            <a:endParaRPr sz="2250" b="1" dirty="0">
              <a:solidFill>
                <a:schemeClr val="bg1"/>
              </a:solidFill>
              <a:latin typeface="Helvetica"/>
              <a:sym typeface="Helvetica"/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chemeClr val="bg1"/>
                </a:solidFill>
                <a:latin typeface="Helvetica"/>
                <a:sym typeface="Helvetica"/>
              </a:rPr>
              <a:t>links_count</a:t>
            </a:r>
            <a:endParaRPr sz="2250" b="1" dirty="0">
              <a:solidFill>
                <a:schemeClr val="bg1"/>
              </a:solidFill>
              <a:latin typeface="Helvetica"/>
              <a:sym typeface="Helvetica"/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2250" b="1" dirty="0" err="1">
                <a:solidFill>
                  <a:schemeClr val="bg1"/>
                </a:solidFill>
                <a:latin typeface="Helvetica"/>
              </a:rPr>
              <a:t>direct_ptr</a:t>
            </a:r>
            <a:r>
              <a:rPr sz="2250" b="1" dirty="0">
                <a:solidFill>
                  <a:schemeClr val="bg1"/>
                </a:solidFill>
                <a:latin typeface="Helvetica"/>
                <a:sym typeface="Helvetica"/>
              </a:rPr>
              <a:t>[N]</a:t>
            </a:r>
            <a:endParaRPr lang="en-US" sz="2250" b="1" dirty="0">
              <a:solidFill>
                <a:schemeClr val="bg1"/>
              </a:solidFill>
              <a:latin typeface="Helvetica"/>
              <a:sym typeface="Helvetica"/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2250" b="1" dirty="0" err="1">
                <a:solidFill>
                  <a:schemeClr val="bg1"/>
                </a:solidFill>
                <a:latin typeface="Helvetica"/>
              </a:rPr>
              <a:t>indirect_ptr</a:t>
            </a:r>
            <a:r>
              <a:rPr lang="en-US" sz="2250" b="1" dirty="0">
                <a:solidFill>
                  <a:schemeClr val="bg1"/>
                </a:solidFill>
                <a:latin typeface="Helvetica"/>
              </a:rPr>
              <a:t>[N+X]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chemeClr val="bg1"/>
                </a:solidFill>
                <a:latin typeface="Helvetica"/>
                <a:sym typeface="Helvetica"/>
              </a:rPr>
              <a:t>//Some stat structure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99" name="Shape 6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Inode</a:t>
            </a:r>
          </a:p>
        </p:txBody>
      </p:sp>
    </p:spTree>
    <p:extLst>
      <p:ext uri="{BB962C8B-B14F-4D97-AF65-F5344CB8AC3E}">
        <p14:creationId xmlns:p14="http://schemas.microsoft.com/office/powerpoint/2010/main" val="178542894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/>
        </p:nvSpPr>
        <p:spPr>
          <a:xfrm>
            <a:off x="2594651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0</a:t>
            </a:r>
          </a:p>
        </p:txBody>
      </p:sp>
      <p:sp>
        <p:nvSpPr>
          <p:cNvPr id="884" name="Shape 884"/>
          <p:cNvSpPr/>
          <p:nvPr/>
        </p:nvSpPr>
        <p:spPr>
          <a:xfrm>
            <a:off x="5483660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7</a:t>
            </a:r>
          </a:p>
        </p:txBody>
      </p:sp>
      <p:sp>
        <p:nvSpPr>
          <p:cNvPr id="885" name="Shape 885"/>
          <p:cNvSpPr/>
          <p:nvPr/>
        </p:nvSpPr>
        <p:spPr>
          <a:xfrm>
            <a:off x="6410316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86" name="Shape 886"/>
          <p:cNvSpPr/>
          <p:nvPr/>
        </p:nvSpPr>
        <p:spPr>
          <a:xfrm>
            <a:off x="6823032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87" name="Shape 887"/>
          <p:cNvSpPr/>
          <p:nvPr/>
        </p:nvSpPr>
        <p:spPr>
          <a:xfrm>
            <a:off x="7235747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88" name="Shape 888"/>
          <p:cNvSpPr/>
          <p:nvPr/>
        </p:nvSpPr>
        <p:spPr>
          <a:xfrm>
            <a:off x="7648463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89" name="Shape 889"/>
          <p:cNvSpPr/>
          <p:nvPr/>
        </p:nvSpPr>
        <p:spPr>
          <a:xfrm>
            <a:off x="8061178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0" name="Shape 890"/>
          <p:cNvSpPr/>
          <p:nvPr/>
        </p:nvSpPr>
        <p:spPr>
          <a:xfrm>
            <a:off x="8473894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1" name="Shape 891"/>
          <p:cNvSpPr/>
          <p:nvPr/>
        </p:nvSpPr>
        <p:spPr>
          <a:xfrm>
            <a:off x="8886609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2" name="Shape 892"/>
          <p:cNvSpPr/>
          <p:nvPr/>
        </p:nvSpPr>
        <p:spPr>
          <a:xfrm>
            <a:off x="9299325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3" name="Shape 893"/>
          <p:cNvSpPr/>
          <p:nvPr/>
        </p:nvSpPr>
        <p:spPr>
          <a:xfrm>
            <a:off x="6469095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8</a:t>
            </a:r>
          </a:p>
        </p:txBody>
      </p:sp>
      <p:sp>
        <p:nvSpPr>
          <p:cNvPr id="894" name="Shape 894"/>
          <p:cNvSpPr/>
          <p:nvPr/>
        </p:nvSpPr>
        <p:spPr>
          <a:xfrm>
            <a:off x="9278666" y="1813885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15</a:t>
            </a:r>
          </a:p>
        </p:txBody>
      </p:sp>
      <p:sp>
        <p:nvSpPr>
          <p:cNvPr id="895" name="Shape 895"/>
          <p:cNvSpPr/>
          <p:nvPr/>
        </p:nvSpPr>
        <p:spPr>
          <a:xfrm>
            <a:off x="253587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6" name="Shape 896"/>
          <p:cNvSpPr/>
          <p:nvPr/>
        </p:nvSpPr>
        <p:spPr>
          <a:xfrm>
            <a:off x="294858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7" name="Shape 897"/>
          <p:cNvSpPr/>
          <p:nvPr/>
        </p:nvSpPr>
        <p:spPr>
          <a:xfrm>
            <a:off x="336130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8" name="Shape 898"/>
          <p:cNvSpPr/>
          <p:nvPr/>
        </p:nvSpPr>
        <p:spPr>
          <a:xfrm>
            <a:off x="3774018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9" name="Shape 899"/>
          <p:cNvSpPr/>
          <p:nvPr/>
        </p:nvSpPr>
        <p:spPr>
          <a:xfrm>
            <a:off x="418673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0" name="Shape 900"/>
          <p:cNvSpPr/>
          <p:nvPr/>
        </p:nvSpPr>
        <p:spPr>
          <a:xfrm>
            <a:off x="459944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1" name="Shape 901"/>
          <p:cNvSpPr/>
          <p:nvPr/>
        </p:nvSpPr>
        <p:spPr>
          <a:xfrm>
            <a:off x="501216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2" name="Shape 902"/>
          <p:cNvSpPr/>
          <p:nvPr/>
        </p:nvSpPr>
        <p:spPr>
          <a:xfrm>
            <a:off x="5424880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3" name="Shape 903"/>
          <p:cNvSpPr/>
          <p:nvPr/>
        </p:nvSpPr>
        <p:spPr>
          <a:xfrm>
            <a:off x="2515212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16</a:t>
            </a:r>
          </a:p>
        </p:txBody>
      </p:sp>
      <p:sp>
        <p:nvSpPr>
          <p:cNvPr id="904" name="Shape 904"/>
          <p:cNvSpPr/>
          <p:nvPr/>
        </p:nvSpPr>
        <p:spPr>
          <a:xfrm>
            <a:off x="5404221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23</a:t>
            </a:r>
          </a:p>
        </p:txBody>
      </p:sp>
      <p:sp>
        <p:nvSpPr>
          <p:cNvPr id="905" name="Shape 905"/>
          <p:cNvSpPr/>
          <p:nvPr/>
        </p:nvSpPr>
        <p:spPr>
          <a:xfrm>
            <a:off x="6410316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6" name="Shape 906"/>
          <p:cNvSpPr/>
          <p:nvPr/>
        </p:nvSpPr>
        <p:spPr>
          <a:xfrm>
            <a:off x="682303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7" name="Shape 907"/>
          <p:cNvSpPr/>
          <p:nvPr/>
        </p:nvSpPr>
        <p:spPr>
          <a:xfrm>
            <a:off x="723574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8" name="Shape 908"/>
          <p:cNvSpPr/>
          <p:nvPr/>
        </p:nvSpPr>
        <p:spPr>
          <a:xfrm>
            <a:off x="764846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9" name="Shape 909"/>
          <p:cNvSpPr/>
          <p:nvPr/>
        </p:nvSpPr>
        <p:spPr>
          <a:xfrm>
            <a:off x="806117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0" name="Shape 910"/>
          <p:cNvSpPr/>
          <p:nvPr/>
        </p:nvSpPr>
        <p:spPr>
          <a:xfrm>
            <a:off x="8473894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1" name="Shape 911"/>
          <p:cNvSpPr/>
          <p:nvPr/>
        </p:nvSpPr>
        <p:spPr>
          <a:xfrm>
            <a:off x="888660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2" name="Shape 912"/>
          <p:cNvSpPr/>
          <p:nvPr/>
        </p:nvSpPr>
        <p:spPr>
          <a:xfrm>
            <a:off x="929932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3" name="Shape 913"/>
          <p:cNvSpPr/>
          <p:nvPr/>
        </p:nvSpPr>
        <p:spPr>
          <a:xfrm>
            <a:off x="6389658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24</a:t>
            </a:r>
          </a:p>
        </p:txBody>
      </p:sp>
      <p:sp>
        <p:nvSpPr>
          <p:cNvPr id="914" name="Shape 914"/>
          <p:cNvSpPr/>
          <p:nvPr/>
        </p:nvSpPr>
        <p:spPr>
          <a:xfrm>
            <a:off x="9278666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31</a:t>
            </a:r>
          </a:p>
        </p:txBody>
      </p:sp>
      <p:sp>
        <p:nvSpPr>
          <p:cNvPr id="915" name="Shape 915"/>
          <p:cNvSpPr/>
          <p:nvPr/>
        </p:nvSpPr>
        <p:spPr>
          <a:xfrm>
            <a:off x="253587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6" name="Shape 916"/>
          <p:cNvSpPr/>
          <p:nvPr/>
        </p:nvSpPr>
        <p:spPr>
          <a:xfrm>
            <a:off x="294858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7" name="Shape 917"/>
          <p:cNvSpPr/>
          <p:nvPr/>
        </p:nvSpPr>
        <p:spPr>
          <a:xfrm>
            <a:off x="336130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8" name="Shape 918"/>
          <p:cNvSpPr/>
          <p:nvPr/>
        </p:nvSpPr>
        <p:spPr>
          <a:xfrm>
            <a:off x="3774018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9" name="Shape 919"/>
          <p:cNvSpPr/>
          <p:nvPr/>
        </p:nvSpPr>
        <p:spPr>
          <a:xfrm>
            <a:off x="418673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0" name="Shape 920"/>
          <p:cNvSpPr/>
          <p:nvPr/>
        </p:nvSpPr>
        <p:spPr>
          <a:xfrm>
            <a:off x="459944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1" name="Shape 921"/>
          <p:cNvSpPr/>
          <p:nvPr/>
        </p:nvSpPr>
        <p:spPr>
          <a:xfrm>
            <a:off x="501216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2" name="Shape 922"/>
          <p:cNvSpPr/>
          <p:nvPr/>
        </p:nvSpPr>
        <p:spPr>
          <a:xfrm>
            <a:off x="5424880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3" name="Shape 923"/>
          <p:cNvSpPr/>
          <p:nvPr/>
        </p:nvSpPr>
        <p:spPr>
          <a:xfrm>
            <a:off x="2515212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32</a:t>
            </a:r>
          </a:p>
        </p:txBody>
      </p:sp>
      <p:sp>
        <p:nvSpPr>
          <p:cNvPr id="924" name="Shape 924"/>
          <p:cNvSpPr/>
          <p:nvPr/>
        </p:nvSpPr>
        <p:spPr>
          <a:xfrm>
            <a:off x="5404221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39</a:t>
            </a:r>
          </a:p>
        </p:txBody>
      </p:sp>
      <p:sp>
        <p:nvSpPr>
          <p:cNvPr id="925" name="Shape 925"/>
          <p:cNvSpPr/>
          <p:nvPr/>
        </p:nvSpPr>
        <p:spPr>
          <a:xfrm>
            <a:off x="6410316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6" name="Shape 926"/>
          <p:cNvSpPr/>
          <p:nvPr/>
        </p:nvSpPr>
        <p:spPr>
          <a:xfrm>
            <a:off x="682303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7" name="Shape 927"/>
          <p:cNvSpPr/>
          <p:nvPr/>
        </p:nvSpPr>
        <p:spPr>
          <a:xfrm>
            <a:off x="723574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8" name="Shape 928"/>
          <p:cNvSpPr/>
          <p:nvPr/>
        </p:nvSpPr>
        <p:spPr>
          <a:xfrm>
            <a:off x="764846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9" name="Shape 929"/>
          <p:cNvSpPr/>
          <p:nvPr/>
        </p:nvSpPr>
        <p:spPr>
          <a:xfrm>
            <a:off x="806117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0" name="Shape 930"/>
          <p:cNvSpPr/>
          <p:nvPr/>
        </p:nvSpPr>
        <p:spPr>
          <a:xfrm>
            <a:off x="8473894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1" name="Shape 931"/>
          <p:cNvSpPr/>
          <p:nvPr/>
        </p:nvSpPr>
        <p:spPr>
          <a:xfrm>
            <a:off x="888660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2" name="Shape 932"/>
          <p:cNvSpPr/>
          <p:nvPr/>
        </p:nvSpPr>
        <p:spPr>
          <a:xfrm>
            <a:off x="929932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3" name="Shape 933"/>
          <p:cNvSpPr/>
          <p:nvPr/>
        </p:nvSpPr>
        <p:spPr>
          <a:xfrm>
            <a:off x="6389658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40</a:t>
            </a:r>
          </a:p>
        </p:txBody>
      </p:sp>
      <p:sp>
        <p:nvSpPr>
          <p:cNvPr id="934" name="Shape 934"/>
          <p:cNvSpPr/>
          <p:nvPr/>
        </p:nvSpPr>
        <p:spPr>
          <a:xfrm>
            <a:off x="9278666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47</a:t>
            </a:r>
          </a:p>
        </p:txBody>
      </p:sp>
      <p:sp>
        <p:nvSpPr>
          <p:cNvPr id="935" name="Shape 935"/>
          <p:cNvSpPr/>
          <p:nvPr/>
        </p:nvSpPr>
        <p:spPr>
          <a:xfrm>
            <a:off x="253587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6" name="Shape 936"/>
          <p:cNvSpPr/>
          <p:nvPr/>
        </p:nvSpPr>
        <p:spPr>
          <a:xfrm>
            <a:off x="294858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7" name="Shape 937"/>
          <p:cNvSpPr/>
          <p:nvPr/>
        </p:nvSpPr>
        <p:spPr>
          <a:xfrm>
            <a:off x="336130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8" name="Shape 938"/>
          <p:cNvSpPr/>
          <p:nvPr/>
        </p:nvSpPr>
        <p:spPr>
          <a:xfrm>
            <a:off x="3774018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9" name="Shape 939"/>
          <p:cNvSpPr/>
          <p:nvPr/>
        </p:nvSpPr>
        <p:spPr>
          <a:xfrm>
            <a:off x="418673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0" name="Shape 940"/>
          <p:cNvSpPr/>
          <p:nvPr/>
        </p:nvSpPr>
        <p:spPr>
          <a:xfrm>
            <a:off x="459944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1" name="Shape 941"/>
          <p:cNvSpPr/>
          <p:nvPr/>
        </p:nvSpPr>
        <p:spPr>
          <a:xfrm>
            <a:off x="501216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2" name="Shape 942"/>
          <p:cNvSpPr/>
          <p:nvPr/>
        </p:nvSpPr>
        <p:spPr>
          <a:xfrm>
            <a:off x="5424880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3" name="Shape 943"/>
          <p:cNvSpPr/>
          <p:nvPr/>
        </p:nvSpPr>
        <p:spPr>
          <a:xfrm>
            <a:off x="2515212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48</a:t>
            </a:r>
          </a:p>
        </p:txBody>
      </p:sp>
      <p:sp>
        <p:nvSpPr>
          <p:cNvPr id="944" name="Shape 944"/>
          <p:cNvSpPr/>
          <p:nvPr/>
        </p:nvSpPr>
        <p:spPr>
          <a:xfrm>
            <a:off x="5404221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55</a:t>
            </a:r>
          </a:p>
        </p:txBody>
      </p:sp>
      <p:sp>
        <p:nvSpPr>
          <p:cNvPr id="945" name="Shape 945"/>
          <p:cNvSpPr/>
          <p:nvPr/>
        </p:nvSpPr>
        <p:spPr>
          <a:xfrm>
            <a:off x="6410316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6" name="Shape 946"/>
          <p:cNvSpPr/>
          <p:nvPr/>
        </p:nvSpPr>
        <p:spPr>
          <a:xfrm>
            <a:off x="682303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7" name="Shape 947"/>
          <p:cNvSpPr/>
          <p:nvPr/>
        </p:nvSpPr>
        <p:spPr>
          <a:xfrm>
            <a:off x="723574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8" name="Shape 948"/>
          <p:cNvSpPr/>
          <p:nvPr/>
        </p:nvSpPr>
        <p:spPr>
          <a:xfrm>
            <a:off x="764846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9" name="Shape 949"/>
          <p:cNvSpPr/>
          <p:nvPr/>
        </p:nvSpPr>
        <p:spPr>
          <a:xfrm>
            <a:off x="806117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50" name="Shape 950"/>
          <p:cNvSpPr/>
          <p:nvPr/>
        </p:nvSpPr>
        <p:spPr>
          <a:xfrm>
            <a:off x="8473894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51" name="Shape 951"/>
          <p:cNvSpPr/>
          <p:nvPr/>
        </p:nvSpPr>
        <p:spPr>
          <a:xfrm>
            <a:off x="888660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52" name="Shape 952"/>
          <p:cNvSpPr/>
          <p:nvPr/>
        </p:nvSpPr>
        <p:spPr>
          <a:xfrm>
            <a:off x="929932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53" name="Shape 953"/>
          <p:cNvSpPr/>
          <p:nvPr/>
        </p:nvSpPr>
        <p:spPr>
          <a:xfrm>
            <a:off x="6389658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56</a:t>
            </a:r>
          </a:p>
        </p:txBody>
      </p:sp>
      <p:sp>
        <p:nvSpPr>
          <p:cNvPr id="954" name="Shape 954"/>
          <p:cNvSpPr/>
          <p:nvPr/>
        </p:nvSpPr>
        <p:spPr>
          <a:xfrm>
            <a:off x="9278666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63</a:t>
            </a:r>
          </a:p>
        </p:txBody>
      </p:sp>
      <p:sp>
        <p:nvSpPr>
          <p:cNvPr id="955" name="Shape 955"/>
          <p:cNvSpPr/>
          <p:nvPr/>
        </p:nvSpPr>
        <p:spPr>
          <a:xfrm>
            <a:off x="2535872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6" name="Shape 956"/>
          <p:cNvSpPr/>
          <p:nvPr/>
        </p:nvSpPr>
        <p:spPr>
          <a:xfrm>
            <a:off x="2948587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7" name="Shape 957"/>
          <p:cNvSpPr/>
          <p:nvPr/>
        </p:nvSpPr>
        <p:spPr>
          <a:xfrm>
            <a:off x="3361303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8" name="Shape 958"/>
          <p:cNvSpPr/>
          <p:nvPr/>
        </p:nvSpPr>
        <p:spPr>
          <a:xfrm>
            <a:off x="3774018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959" name="Shape 959"/>
          <p:cNvSpPr/>
          <p:nvPr/>
        </p:nvSpPr>
        <p:spPr>
          <a:xfrm>
            <a:off x="4186733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960" name="Shape 960"/>
          <p:cNvSpPr/>
          <p:nvPr/>
        </p:nvSpPr>
        <p:spPr>
          <a:xfrm>
            <a:off x="4599449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961" name="Shape 961"/>
          <p:cNvSpPr/>
          <p:nvPr/>
        </p:nvSpPr>
        <p:spPr>
          <a:xfrm>
            <a:off x="5012165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962" name="Shape 962"/>
          <p:cNvSpPr/>
          <p:nvPr/>
        </p:nvSpPr>
        <p:spPr>
          <a:xfrm>
            <a:off x="5424880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963" name="Shape 963"/>
          <p:cNvSpPr/>
          <p:nvPr/>
        </p:nvSpPr>
        <p:spPr>
          <a:xfrm>
            <a:off x="2474887" y="235766"/>
            <a:ext cx="6463309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Helvetica" pitchFamily="2" charset="0"/>
              </a:rPr>
              <a:t>Assume 256 byte inodes</a:t>
            </a:r>
            <a:r>
              <a:rPr lang="en-US" sz="2500" dirty="0">
                <a:latin typeface="Helvetica" pitchFamily="2" charset="0"/>
              </a:rPr>
              <a:t> (16 inodes/block)</a:t>
            </a:r>
            <a:r>
              <a:rPr sz="2500" dirty="0">
                <a:latin typeface="Helvetica" pitchFamily="2" charset="0"/>
              </a:rPr>
              <a:t>.  </a:t>
            </a:r>
            <a:endParaRPr lang="en-US" sz="2500" dirty="0">
              <a:latin typeface="Helvetica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Helvetica" pitchFamily="2" charset="0"/>
              </a:rPr>
              <a:t>What is offset for inode</a:t>
            </a:r>
            <a:r>
              <a:rPr lang="en-US" sz="2500" dirty="0">
                <a:latin typeface="Helvetica" pitchFamily="2" charset="0"/>
              </a:rPr>
              <a:t> </a:t>
            </a:r>
            <a:r>
              <a:rPr sz="2500" dirty="0">
                <a:latin typeface="Helvetica" pitchFamily="2" charset="0"/>
              </a:rPr>
              <a:t>with number 0?</a:t>
            </a:r>
          </a:p>
        </p:txBody>
      </p:sp>
    </p:spTree>
    <p:extLst>
      <p:ext uri="{BB962C8B-B14F-4D97-AF65-F5344CB8AC3E}">
        <p14:creationId xmlns:p14="http://schemas.microsoft.com/office/powerpoint/2010/main" val="108257462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/>
        </p:nvSpPr>
        <p:spPr>
          <a:xfrm>
            <a:off x="2594651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dirty="0"/>
              <a:t>0</a:t>
            </a:r>
          </a:p>
        </p:txBody>
      </p:sp>
      <p:sp>
        <p:nvSpPr>
          <p:cNvPr id="966" name="Shape 966"/>
          <p:cNvSpPr/>
          <p:nvPr/>
        </p:nvSpPr>
        <p:spPr>
          <a:xfrm>
            <a:off x="5483660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7</a:t>
            </a:r>
          </a:p>
        </p:txBody>
      </p:sp>
      <p:sp>
        <p:nvSpPr>
          <p:cNvPr id="967" name="Shape 967"/>
          <p:cNvSpPr/>
          <p:nvPr/>
        </p:nvSpPr>
        <p:spPr>
          <a:xfrm>
            <a:off x="6410316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68" name="Shape 968"/>
          <p:cNvSpPr/>
          <p:nvPr/>
        </p:nvSpPr>
        <p:spPr>
          <a:xfrm>
            <a:off x="6823032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69" name="Shape 969"/>
          <p:cNvSpPr/>
          <p:nvPr/>
        </p:nvSpPr>
        <p:spPr>
          <a:xfrm>
            <a:off x="7235747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0" name="Shape 970"/>
          <p:cNvSpPr/>
          <p:nvPr/>
        </p:nvSpPr>
        <p:spPr>
          <a:xfrm>
            <a:off x="7648463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1" name="Shape 971"/>
          <p:cNvSpPr/>
          <p:nvPr/>
        </p:nvSpPr>
        <p:spPr>
          <a:xfrm>
            <a:off x="8061178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2" name="Shape 972"/>
          <p:cNvSpPr/>
          <p:nvPr/>
        </p:nvSpPr>
        <p:spPr>
          <a:xfrm>
            <a:off x="8473894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3" name="Shape 973"/>
          <p:cNvSpPr/>
          <p:nvPr/>
        </p:nvSpPr>
        <p:spPr>
          <a:xfrm>
            <a:off x="8886609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4" name="Shape 974"/>
          <p:cNvSpPr/>
          <p:nvPr/>
        </p:nvSpPr>
        <p:spPr>
          <a:xfrm>
            <a:off x="9299325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5" name="Shape 975"/>
          <p:cNvSpPr/>
          <p:nvPr/>
        </p:nvSpPr>
        <p:spPr>
          <a:xfrm>
            <a:off x="6469095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8</a:t>
            </a:r>
          </a:p>
        </p:txBody>
      </p:sp>
      <p:sp>
        <p:nvSpPr>
          <p:cNvPr id="976" name="Shape 976"/>
          <p:cNvSpPr/>
          <p:nvPr/>
        </p:nvSpPr>
        <p:spPr>
          <a:xfrm>
            <a:off x="9278666" y="1813885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15</a:t>
            </a:r>
          </a:p>
        </p:txBody>
      </p:sp>
      <p:sp>
        <p:nvSpPr>
          <p:cNvPr id="977" name="Shape 977"/>
          <p:cNvSpPr/>
          <p:nvPr/>
        </p:nvSpPr>
        <p:spPr>
          <a:xfrm>
            <a:off x="253587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8" name="Shape 978"/>
          <p:cNvSpPr/>
          <p:nvPr/>
        </p:nvSpPr>
        <p:spPr>
          <a:xfrm>
            <a:off x="294858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9" name="Shape 979"/>
          <p:cNvSpPr/>
          <p:nvPr/>
        </p:nvSpPr>
        <p:spPr>
          <a:xfrm>
            <a:off x="336130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0" name="Shape 980"/>
          <p:cNvSpPr/>
          <p:nvPr/>
        </p:nvSpPr>
        <p:spPr>
          <a:xfrm>
            <a:off x="3774018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1" name="Shape 981"/>
          <p:cNvSpPr/>
          <p:nvPr/>
        </p:nvSpPr>
        <p:spPr>
          <a:xfrm>
            <a:off x="418673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2" name="Shape 982"/>
          <p:cNvSpPr/>
          <p:nvPr/>
        </p:nvSpPr>
        <p:spPr>
          <a:xfrm>
            <a:off x="459944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3" name="Shape 983"/>
          <p:cNvSpPr/>
          <p:nvPr/>
        </p:nvSpPr>
        <p:spPr>
          <a:xfrm>
            <a:off x="501216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4" name="Shape 984"/>
          <p:cNvSpPr/>
          <p:nvPr/>
        </p:nvSpPr>
        <p:spPr>
          <a:xfrm>
            <a:off x="5424880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5" name="Shape 985"/>
          <p:cNvSpPr/>
          <p:nvPr/>
        </p:nvSpPr>
        <p:spPr>
          <a:xfrm>
            <a:off x="2515212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16</a:t>
            </a:r>
          </a:p>
        </p:txBody>
      </p:sp>
      <p:sp>
        <p:nvSpPr>
          <p:cNvPr id="986" name="Shape 986"/>
          <p:cNvSpPr/>
          <p:nvPr/>
        </p:nvSpPr>
        <p:spPr>
          <a:xfrm>
            <a:off x="5404221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23</a:t>
            </a:r>
          </a:p>
        </p:txBody>
      </p:sp>
      <p:sp>
        <p:nvSpPr>
          <p:cNvPr id="987" name="Shape 987"/>
          <p:cNvSpPr/>
          <p:nvPr/>
        </p:nvSpPr>
        <p:spPr>
          <a:xfrm>
            <a:off x="6410316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8" name="Shape 988"/>
          <p:cNvSpPr/>
          <p:nvPr/>
        </p:nvSpPr>
        <p:spPr>
          <a:xfrm>
            <a:off x="682303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9" name="Shape 989"/>
          <p:cNvSpPr/>
          <p:nvPr/>
        </p:nvSpPr>
        <p:spPr>
          <a:xfrm>
            <a:off x="723574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0" name="Shape 990"/>
          <p:cNvSpPr/>
          <p:nvPr/>
        </p:nvSpPr>
        <p:spPr>
          <a:xfrm>
            <a:off x="764846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1" name="Shape 991"/>
          <p:cNvSpPr/>
          <p:nvPr/>
        </p:nvSpPr>
        <p:spPr>
          <a:xfrm>
            <a:off x="806117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2" name="Shape 992"/>
          <p:cNvSpPr/>
          <p:nvPr/>
        </p:nvSpPr>
        <p:spPr>
          <a:xfrm>
            <a:off x="8473894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3" name="Shape 993"/>
          <p:cNvSpPr/>
          <p:nvPr/>
        </p:nvSpPr>
        <p:spPr>
          <a:xfrm>
            <a:off x="888660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4" name="Shape 994"/>
          <p:cNvSpPr/>
          <p:nvPr/>
        </p:nvSpPr>
        <p:spPr>
          <a:xfrm>
            <a:off x="929932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5" name="Shape 995"/>
          <p:cNvSpPr/>
          <p:nvPr/>
        </p:nvSpPr>
        <p:spPr>
          <a:xfrm>
            <a:off x="6389658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24</a:t>
            </a:r>
          </a:p>
        </p:txBody>
      </p:sp>
      <p:sp>
        <p:nvSpPr>
          <p:cNvPr id="996" name="Shape 996"/>
          <p:cNvSpPr/>
          <p:nvPr/>
        </p:nvSpPr>
        <p:spPr>
          <a:xfrm>
            <a:off x="9278666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31</a:t>
            </a:r>
          </a:p>
        </p:txBody>
      </p:sp>
      <p:sp>
        <p:nvSpPr>
          <p:cNvPr id="997" name="Shape 997"/>
          <p:cNvSpPr/>
          <p:nvPr/>
        </p:nvSpPr>
        <p:spPr>
          <a:xfrm>
            <a:off x="253587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8" name="Shape 998"/>
          <p:cNvSpPr/>
          <p:nvPr/>
        </p:nvSpPr>
        <p:spPr>
          <a:xfrm>
            <a:off x="294858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9" name="Shape 999"/>
          <p:cNvSpPr/>
          <p:nvPr/>
        </p:nvSpPr>
        <p:spPr>
          <a:xfrm>
            <a:off x="336130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0" name="Shape 1000"/>
          <p:cNvSpPr/>
          <p:nvPr/>
        </p:nvSpPr>
        <p:spPr>
          <a:xfrm>
            <a:off x="3774018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1" name="Shape 1001"/>
          <p:cNvSpPr/>
          <p:nvPr/>
        </p:nvSpPr>
        <p:spPr>
          <a:xfrm>
            <a:off x="418673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2" name="Shape 1002"/>
          <p:cNvSpPr/>
          <p:nvPr/>
        </p:nvSpPr>
        <p:spPr>
          <a:xfrm>
            <a:off x="459944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3" name="Shape 1003"/>
          <p:cNvSpPr/>
          <p:nvPr/>
        </p:nvSpPr>
        <p:spPr>
          <a:xfrm>
            <a:off x="501216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4" name="Shape 1004"/>
          <p:cNvSpPr/>
          <p:nvPr/>
        </p:nvSpPr>
        <p:spPr>
          <a:xfrm>
            <a:off x="5424880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5" name="Shape 1005"/>
          <p:cNvSpPr/>
          <p:nvPr/>
        </p:nvSpPr>
        <p:spPr>
          <a:xfrm>
            <a:off x="2515212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32</a:t>
            </a:r>
          </a:p>
        </p:txBody>
      </p:sp>
      <p:sp>
        <p:nvSpPr>
          <p:cNvPr id="1006" name="Shape 1006"/>
          <p:cNvSpPr/>
          <p:nvPr/>
        </p:nvSpPr>
        <p:spPr>
          <a:xfrm>
            <a:off x="5404221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39</a:t>
            </a:r>
          </a:p>
        </p:txBody>
      </p:sp>
      <p:sp>
        <p:nvSpPr>
          <p:cNvPr id="1007" name="Shape 1007"/>
          <p:cNvSpPr/>
          <p:nvPr/>
        </p:nvSpPr>
        <p:spPr>
          <a:xfrm>
            <a:off x="6410316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8" name="Shape 1008"/>
          <p:cNvSpPr/>
          <p:nvPr/>
        </p:nvSpPr>
        <p:spPr>
          <a:xfrm>
            <a:off x="682303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9" name="Shape 1009"/>
          <p:cNvSpPr/>
          <p:nvPr/>
        </p:nvSpPr>
        <p:spPr>
          <a:xfrm>
            <a:off x="723574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0" name="Shape 1010"/>
          <p:cNvSpPr/>
          <p:nvPr/>
        </p:nvSpPr>
        <p:spPr>
          <a:xfrm>
            <a:off x="764846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1" name="Shape 1011"/>
          <p:cNvSpPr/>
          <p:nvPr/>
        </p:nvSpPr>
        <p:spPr>
          <a:xfrm>
            <a:off x="806117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2" name="Shape 1012"/>
          <p:cNvSpPr/>
          <p:nvPr/>
        </p:nvSpPr>
        <p:spPr>
          <a:xfrm>
            <a:off x="8473894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3" name="Shape 1013"/>
          <p:cNvSpPr/>
          <p:nvPr/>
        </p:nvSpPr>
        <p:spPr>
          <a:xfrm>
            <a:off x="888660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4" name="Shape 1014"/>
          <p:cNvSpPr/>
          <p:nvPr/>
        </p:nvSpPr>
        <p:spPr>
          <a:xfrm>
            <a:off x="929932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389658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40</a:t>
            </a:r>
          </a:p>
        </p:txBody>
      </p:sp>
      <p:sp>
        <p:nvSpPr>
          <p:cNvPr id="1016" name="Shape 1016"/>
          <p:cNvSpPr/>
          <p:nvPr/>
        </p:nvSpPr>
        <p:spPr>
          <a:xfrm>
            <a:off x="9278666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47</a:t>
            </a:r>
          </a:p>
        </p:txBody>
      </p:sp>
      <p:sp>
        <p:nvSpPr>
          <p:cNvPr id="1017" name="Shape 1017"/>
          <p:cNvSpPr/>
          <p:nvPr/>
        </p:nvSpPr>
        <p:spPr>
          <a:xfrm>
            <a:off x="253587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8" name="Shape 1018"/>
          <p:cNvSpPr/>
          <p:nvPr/>
        </p:nvSpPr>
        <p:spPr>
          <a:xfrm>
            <a:off x="294858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9" name="Shape 1019"/>
          <p:cNvSpPr/>
          <p:nvPr/>
        </p:nvSpPr>
        <p:spPr>
          <a:xfrm>
            <a:off x="336130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0" name="Shape 1020"/>
          <p:cNvSpPr/>
          <p:nvPr/>
        </p:nvSpPr>
        <p:spPr>
          <a:xfrm>
            <a:off x="3774018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1" name="Shape 1021"/>
          <p:cNvSpPr/>
          <p:nvPr/>
        </p:nvSpPr>
        <p:spPr>
          <a:xfrm>
            <a:off x="418673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2" name="Shape 1022"/>
          <p:cNvSpPr/>
          <p:nvPr/>
        </p:nvSpPr>
        <p:spPr>
          <a:xfrm>
            <a:off x="459944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3" name="Shape 1023"/>
          <p:cNvSpPr/>
          <p:nvPr/>
        </p:nvSpPr>
        <p:spPr>
          <a:xfrm>
            <a:off x="501216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4" name="Shape 1024"/>
          <p:cNvSpPr/>
          <p:nvPr/>
        </p:nvSpPr>
        <p:spPr>
          <a:xfrm>
            <a:off x="5424880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5" name="Shape 1025"/>
          <p:cNvSpPr/>
          <p:nvPr/>
        </p:nvSpPr>
        <p:spPr>
          <a:xfrm>
            <a:off x="2515212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48</a:t>
            </a:r>
          </a:p>
        </p:txBody>
      </p:sp>
      <p:sp>
        <p:nvSpPr>
          <p:cNvPr id="1026" name="Shape 1026"/>
          <p:cNvSpPr/>
          <p:nvPr/>
        </p:nvSpPr>
        <p:spPr>
          <a:xfrm>
            <a:off x="5404221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55</a:t>
            </a:r>
          </a:p>
        </p:txBody>
      </p:sp>
      <p:sp>
        <p:nvSpPr>
          <p:cNvPr id="1027" name="Shape 1027"/>
          <p:cNvSpPr/>
          <p:nvPr/>
        </p:nvSpPr>
        <p:spPr>
          <a:xfrm>
            <a:off x="6410316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8" name="Shape 1028"/>
          <p:cNvSpPr/>
          <p:nvPr/>
        </p:nvSpPr>
        <p:spPr>
          <a:xfrm>
            <a:off x="682303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9" name="Shape 1029"/>
          <p:cNvSpPr/>
          <p:nvPr/>
        </p:nvSpPr>
        <p:spPr>
          <a:xfrm>
            <a:off x="723574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30" name="Shape 1030"/>
          <p:cNvSpPr/>
          <p:nvPr/>
        </p:nvSpPr>
        <p:spPr>
          <a:xfrm>
            <a:off x="764846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31" name="Shape 1031"/>
          <p:cNvSpPr/>
          <p:nvPr/>
        </p:nvSpPr>
        <p:spPr>
          <a:xfrm>
            <a:off x="806117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32" name="Shape 1032"/>
          <p:cNvSpPr/>
          <p:nvPr/>
        </p:nvSpPr>
        <p:spPr>
          <a:xfrm>
            <a:off x="8473894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33" name="Shape 1033"/>
          <p:cNvSpPr/>
          <p:nvPr/>
        </p:nvSpPr>
        <p:spPr>
          <a:xfrm>
            <a:off x="888660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34" name="Shape 1034"/>
          <p:cNvSpPr/>
          <p:nvPr/>
        </p:nvSpPr>
        <p:spPr>
          <a:xfrm>
            <a:off x="929932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35" name="Shape 1035"/>
          <p:cNvSpPr/>
          <p:nvPr/>
        </p:nvSpPr>
        <p:spPr>
          <a:xfrm>
            <a:off x="6389658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56</a:t>
            </a:r>
          </a:p>
        </p:txBody>
      </p:sp>
      <p:sp>
        <p:nvSpPr>
          <p:cNvPr id="1036" name="Shape 1036"/>
          <p:cNvSpPr/>
          <p:nvPr/>
        </p:nvSpPr>
        <p:spPr>
          <a:xfrm>
            <a:off x="9278666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63</a:t>
            </a:r>
          </a:p>
        </p:txBody>
      </p:sp>
      <p:sp>
        <p:nvSpPr>
          <p:cNvPr id="1037" name="Shape 1037"/>
          <p:cNvSpPr/>
          <p:nvPr/>
        </p:nvSpPr>
        <p:spPr>
          <a:xfrm>
            <a:off x="2535872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38" name="Shape 1038"/>
          <p:cNvSpPr/>
          <p:nvPr/>
        </p:nvSpPr>
        <p:spPr>
          <a:xfrm>
            <a:off x="2948587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39" name="Shape 1039"/>
          <p:cNvSpPr/>
          <p:nvPr/>
        </p:nvSpPr>
        <p:spPr>
          <a:xfrm>
            <a:off x="3361303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40" name="Shape 1040"/>
          <p:cNvSpPr/>
          <p:nvPr/>
        </p:nvSpPr>
        <p:spPr>
          <a:xfrm>
            <a:off x="3774018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041" name="Shape 1041"/>
          <p:cNvSpPr/>
          <p:nvPr/>
        </p:nvSpPr>
        <p:spPr>
          <a:xfrm>
            <a:off x="4186733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042" name="Shape 1042"/>
          <p:cNvSpPr/>
          <p:nvPr/>
        </p:nvSpPr>
        <p:spPr>
          <a:xfrm>
            <a:off x="4599449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043" name="Shape 1043"/>
          <p:cNvSpPr/>
          <p:nvPr/>
        </p:nvSpPr>
        <p:spPr>
          <a:xfrm>
            <a:off x="5012165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044" name="Shape 1044"/>
          <p:cNvSpPr/>
          <p:nvPr/>
        </p:nvSpPr>
        <p:spPr>
          <a:xfrm>
            <a:off x="5424880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045" name="Shape 1045"/>
          <p:cNvSpPr/>
          <p:nvPr/>
        </p:nvSpPr>
        <p:spPr>
          <a:xfrm>
            <a:off x="2474886" y="240511"/>
            <a:ext cx="6379953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Helvetica" pitchFamily="2" charset="0"/>
              </a:rPr>
              <a:t>Assume 256 byte inodes</a:t>
            </a:r>
            <a:r>
              <a:rPr lang="en-US" sz="2500" dirty="0">
                <a:latin typeface="Helvetica" pitchFamily="2" charset="0"/>
              </a:rPr>
              <a:t> (16 inodes/block)</a:t>
            </a:r>
            <a:r>
              <a:rPr sz="2500" dirty="0">
                <a:latin typeface="Helvetica" pitchFamily="2" charset="0"/>
              </a:rPr>
              <a:t>.  </a:t>
            </a:r>
            <a:br>
              <a:rPr lang="en-US" sz="2500" dirty="0">
                <a:latin typeface="Helvetica" pitchFamily="2" charset="0"/>
              </a:rPr>
            </a:br>
            <a:r>
              <a:rPr sz="2500" dirty="0">
                <a:latin typeface="Helvetica" pitchFamily="2" charset="0"/>
              </a:rPr>
              <a:t>What is offset for inode</a:t>
            </a:r>
            <a:r>
              <a:rPr lang="en-US" sz="2500" dirty="0">
                <a:latin typeface="Helvetica" pitchFamily="2" charset="0"/>
              </a:rPr>
              <a:t> </a:t>
            </a:r>
            <a:r>
              <a:rPr sz="2500" dirty="0">
                <a:latin typeface="Helvetica" pitchFamily="2" charset="0"/>
              </a:rPr>
              <a:t>with number 4?</a:t>
            </a:r>
          </a:p>
        </p:txBody>
      </p:sp>
    </p:spTree>
    <p:extLst>
      <p:ext uri="{BB962C8B-B14F-4D97-AF65-F5344CB8AC3E}">
        <p14:creationId xmlns:p14="http://schemas.microsoft.com/office/powerpoint/2010/main" val="297975223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/>
          <p:nvPr/>
        </p:nvSpPr>
        <p:spPr>
          <a:xfrm>
            <a:off x="2594651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0</a:t>
            </a:r>
          </a:p>
        </p:txBody>
      </p:sp>
      <p:sp>
        <p:nvSpPr>
          <p:cNvPr id="1048" name="Shape 1048"/>
          <p:cNvSpPr/>
          <p:nvPr/>
        </p:nvSpPr>
        <p:spPr>
          <a:xfrm>
            <a:off x="5483660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7</a:t>
            </a:r>
          </a:p>
        </p:txBody>
      </p:sp>
      <p:sp>
        <p:nvSpPr>
          <p:cNvPr id="1049" name="Shape 1049"/>
          <p:cNvSpPr/>
          <p:nvPr/>
        </p:nvSpPr>
        <p:spPr>
          <a:xfrm>
            <a:off x="6410316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0" name="Shape 1050"/>
          <p:cNvSpPr/>
          <p:nvPr/>
        </p:nvSpPr>
        <p:spPr>
          <a:xfrm>
            <a:off x="6823032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1" name="Shape 1051"/>
          <p:cNvSpPr/>
          <p:nvPr/>
        </p:nvSpPr>
        <p:spPr>
          <a:xfrm>
            <a:off x="7235747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2" name="Shape 1052"/>
          <p:cNvSpPr/>
          <p:nvPr/>
        </p:nvSpPr>
        <p:spPr>
          <a:xfrm>
            <a:off x="7648463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3" name="Shape 1053"/>
          <p:cNvSpPr/>
          <p:nvPr/>
        </p:nvSpPr>
        <p:spPr>
          <a:xfrm>
            <a:off x="8061178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4" name="Shape 1054"/>
          <p:cNvSpPr/>
          <p:nvPr/>
        </p:nvSpPr>
        <p:spPr>
          <a:xfrm>
            <a:off x="8473894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5" name="Shape 1055"/>
          <p:cNvSpPr/>
          <p:nvPr/>
        </p:nvSpPr>
        <p:spPr>
          <a:xfrm>
            <a:off x="8886609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6" name="Shape 1056"/>
          <p:cNvSpPr/>
          <p:nvPr/>
        </p:nvSpPr>
        <p:spPr>
          <a:xfrm>
            <a:off x="9299325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7" name="Shape 1057"/>
          <p:cNvSpPr/>
          <p:nvPr/>
        </p:nvSpPr>
        <p:spPr>
          <a:xfrm>
            <a:off x="6469095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8</a:t>
            </a:r>
          </a:p>
        </p:txBody>
      </p:sp>
      <p:sp>
        <p:nvSpPr>
          <p:cNvPr id="1058" name="Shape 1058"/>
          <p:cNvSpPr/>
          <p:nvPr/>
        </p:nvSpPr>
        <p:spPr>
          <a:xfrm>
            <a:off x="9278666" y="1813885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15</a:t>
            </a:r>
          </a:p>
        </p:txBody>
      </p:sp>
      <p:sp>
        <p:nvSpPr>
          <p:cNvPr id="1059" name="Shape 1059"/>
          <p:cNvSpPr/>
          <p:nvPr/>
        </p:nvSpPr>
        <p:spPr>
          <a:xfrm>
            <a:off x="253587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0" name="Shape 1060"/>
          <p:cNvSpPr/>
          <p:nvPr/>
        </p:nvSpPr>
        <p:spPr>
          <a:xfrm>
            <a:off x="294858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1" name="Shape 1061"/>
          <p:cNvSpPr/>
          <p:nvPr/>
        </p:nvSpPr>
        <p:spPr>
          <a:xfrm>
            <a:off x="336130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2" name="Shape 1062"/>
          <p:cNvSpPr/>
          <p:nvPr/>
        </p:nvSpPr>
        <p:spPr>
          <a:xfrm>
            <a:off x="3774018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3" name="Shape 1063"/>
          <p:cNvSpPr/>
          <p:nvPr/>
        </p:nvSpPr>
        <p:spPr>
          <a:xfrm>
            <a:off x="418673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4" name="Shape 1064"/>
          <p:cNvSpPr/>
          <p:nvPr/>
        </p:nvSpPr>
        <p:spPr>
          <a:xfrm>
            <a:off x="459944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5" name="Shape 1065"/>
          <p:cNvSpPr/>
          <p:nvPr/>
        </p:nvSpPr>
        <p:spPr>
          <a:xfrm>
            <a:off x="501216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6" name="Shape 1066"/>
          <p:cNvSpPr/>
          <p:nvPr/>
        </p:nvSpPr>
        <p:spPr>
          <a:xfrm>
            <a:off x="5424880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7" name="Shape 1067"/>
          <p:cNvSpPr/>
          <p:nvPr/>
        </p:nvSpPr>
        <p:spPr>
          <a:xfrm>
            <a:off x="2515212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16</a:t>
            </a:r>
          </a:p>
        </p:txBody>
      </p:sp>
      <p:sp>
        <p:nvSpPr>
          <p:cNvPr id="1068" name="Shape 1068"/>
          <p:cNvSpPr/>
          <p:nvPr/>
        </p:nvSpPr>
        <p:spPr>
          <a:xfrm>
            <a:off x="5404221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23</a:t>
            </a:r>
          </a:p>
        </p:txBody>
      </p:sp>
      <p:sp>
        <p:nvSpPr>
          <p:cNvPr id="1069" name="Shape 1069"/>
          <p:cNvSpPr/>
          <p:nvPr/>
        </p:nvSpPr>
        <p:spPr>
          <a:xfrm>
            <a:off x="6410316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0" name="Shape 1070"/>
          <p:cNvSpPr/>
          <p:nvPr/>
        </p:nvSpPr>
        <p:spPr>
          <a:xfrm>
            <a:off x="682303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1" name="Shape 1071"/>
          <p:cNvSpPr/>
          <p:nvPr/>
        </p:nvSpPr>
        <p:spPr>
          <a:xfrm>
            <a:off x="723574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2" name="Shape 1072"/>
          <p:cNvSpPr/>
          <p:nvPr/>
        </p:nvSpPr>
        <p:spPr>
          <a:xfrm>
            <a:off x="764846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3" name="Shape 1073"/>
          <p:cNvSpPr/>
          <p:nvPr/>
        </p:nvSpPr>
        <p:spPr>
          <a:xfrm>
            <a:off x="806117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4" name="Shape 1074"/>
          <p:cNvSpPr/>
          <p:nvPr/>
        </p:nvSpPr>
        <p:spPr>
          <a:xfrm>
            <a:off x="8473894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5" name="Shape 1075"/>
          <p:cNvSpPr/>
          <p:nvPr/>
        </p:nvSpPr>
        <p:spPr>
          <a:xfrm>
            <a:off x="888660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6" name="Shape 1076"/>
          <p:cNvSpPr/>
          <p:nvPr/>
        </p:nvSpPr>
        <p:spPr>
          <a:xfrm>
            <a:off x="929932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7" name="Shape 1077"/>
          <p:cNvSpPr/>
          <p:nvPr/>
        </p:nvSpPr>
        <p:spPr>
          <a:xfrm>
            <a:off x="6389658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24</a:t>
            </a:r>
          </a:p>
        </p:txBody>
      </p:sp>
      <p:sp>
        <p:nvSpPr>
          <p:cNvPr id="1078" name="Shape 1078"/>
          <p:cNvSpPr/>
          <p:nvPr/>
        </p:nvSpPr>
        <p:spPr>
          <a:xfrm>
            <a:off x="9278666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31</a:t>
            </a:r>
          </a:p>
        </p:txBody>
      </p:sp>
      <p:sp>
        <p:nvSpPr>
          <p:cNvPr id="1079" name="Shape 1079"/>
          <p:cNvSpPr/>
          <p:nvPr/>
        </p:nvSpPr>
        <p:spPr>
          <a:xfrm>
            <a:off x="253587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0" name="Shape 1080"/>
          <p:cNvSpPr/>
          <p:nvPr/>
        </p:nvSpPr>
        <p:spPr>
          <a:xfrm>
            <a:off x="294858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1" name="Shape 1081"/>
          <p:cNvSpPr/>
          <p:nvPr/>
        </p:nvSpPr>
        <p:spPr>
          <a:xfrm>
            <a:off x="336130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2" name="Shape 1082"/>
          <p:cNvSpPr/>
          <p:nvPr/>
        </p:nvSpPr>
        <p:spPr>
          <a:xfrm>
            <a:off x="3774018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3" name="Shape 1083"/>
          <p:cNvSpPr/>
          <p:nvPr/>
        </p:nvSpPr>
        <p:spPr>
          <a:xfrm>
            <a:off x="418673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4" name="Shape 1084"/>
          <p:cNvSpPr/>
          <p:nvPr/>
        </p:nvSpPr>
        <p:spPr>
          <a:xfrm>
            <a:off x="459944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5" name="Shape 1085"/>
          <p:cNvSpPr/>
          <p:nvPr/>
        </p:nvSpPr>
        <p:spPr>
          <a:xfrm>
            <a:off x="501216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6" name="Shape 1086"/>
          <p:cNvSpPr/>
          <p:nvPr/>
        </p:nvSpPr>
        <p:spPr>
          <a:xfrm>
            <a:off x="5424880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7" name="Shape 1087"/>
          <p:cNvSpPr/>
          <p:nvPr/>
        </p:nvSpPr>
        <p:spPr>
          <a:xfrm>
            <a:off x="2515212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32</a:t>
            </a:r>
          </a:p>
        </p:txBody>
      </p:sp>
      <p:sp>
        <p:nvSpPr>
          <p:cNvPr id="1088" name="Shape 1088"/>
          <p:cNvSpPr/>
          <p:nvPr/>
        </p:nvSpPr>
        <p:spPr>
          <a:xfrm>
            <a:off x="5404221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39</a:t>
            </a:r>
          </a:p>
        </p:txBody>
      </p:sp>
      <p:sp>
        <p:nvSpPr>
          <p:cNvPr id="1089" name="Shape 1089"/>
          <p:cNvSpPr/>
          <p:nvPr/>
        </p:nvSpPr>
        <p:spPr>
          <a:xfrm>
            <a:off x="6410316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0" name="Shape 1090"/>
          <p:cNvSpPr/>
          <p:nvPr/>
        </p:nvSpPr>
        <p:spPr>
          <a:xfrm>
            <a:off x="682303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1" name="Shape 1091"/>
          <p:cNvSpPr/>
          <p:nvPr/>
        </p:nvSpPr>
        <p:spPr>
          <a:xfrm>
            <a:off x="723574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2" name="Shape 1092"/>
          <p:cNvSpPr/>
          <p:nvPr/>
        </p:nvSpPr>
        <p:spPr>
          <a:xfrm>
            <a:off x="764846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3" name="Shape 1093"/>
          <p:cNvSpPr/>
          <p:nvPr/>
        </p:nvSpPr>
        <p:spPr>
          <a:xfrm>
            <a:off x="806117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4" name="Shape 1094"/>
          <p:cNvSpPr/>
          <p:nvPr/>
        </p:nvSpPr>
        <p:spPr>
          <a:xfrm>
            <a:off x="8473894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5" name="Shape 1095"/>
          <p:cNvSpPr/>
          <p:nvPr/>
        </p:nvSpPr>
        <p:spPr>
          <a:xfrm>
            <a:off x="888660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6" name="Shape 1096"/>
          <p:cNvSpPr/>
          <p:nvPr/>
        </p:nvSpPr>
        <p:spPr>
          <a:xfrm>
            <a:off x="929932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7" name="Shape 1097"/>
          <p:cNvSpPr/>
          <p:nvPr/>
        </p:nvSpPr>
        <p:spPr>
          <a:xfrm>
            <a:off x="6389658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40</a:t>
            </a:r>
          </a:p>
        </p:txBody>
      </p:sp>
      <p:sp>
        <p:nvSpPr>
          <p:cNvPr id="1098" name="Shape 1098"/>
          <p:cNvSpPr/>
          <p:nvPr/>
        </p:nvSpPr>
        <p:spPr>
          <a:xfrm>
            <a:off x="9278666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47</a:t>
            </a:r>
          </a:p>
        </p:txBody>
      </p:sp>
      <p:sp>
        <p:nvSpPr>
          <p:cNvPr id="1099" name="Shape 1099"/>
          <p:cNvSpPr/>
          <p:nvPr/>
        </p:nvSpPr>
        <p:spPr>
          <a:xfrm>
            <a:off x="253587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0" name="Shape 1100"/>
          <p:cNvSpPr/>
          <p:nvPr/>
        </p:nvSpPr>
        <p:spPr>
          <a:xfrm>
            <a:off x="294858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1" name="Shape 1101"/>
          <p:cNvSpPr/>
          <p:nvPr/>
        </p:nvSpPr>
        <p:spPr>
          <a:xfrm>
            <a:off x="336130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2" name="Shape 1102"/>
          <p:cNvSpPr/>
          <p:nvPr/>
        </p:nvSpPr>
        <p:spPr>
          <a:xfrm>
            <a:off x="3774018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3" name="Shape 1103"/>
          <p:cNvSpPr/>
          <p:nvPr/>
        </p:nvSpPr>
        <p:spPr>
          <a:xfrm>
            <a:off x="418673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59944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5" name="Shape 1105"/>
          <p:cNvSpPr/>
          <p:nvPr/>
        </p:nvSpPr>
        <p:spPr>
          <a:xfrm>
            <a:off x="501216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6" name="Shape 1106"/>
          <p:cNvSpPr/>
          <p:nvPr/>
        </p:nvSpPr>
        <p:spPr>
          <a:xfrm>
            <a:off x="5424880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7" name="Shape 1107"/>
          <p:cNvSpPr/>
          <p:nvPr/>
        </p:nvSpPr>
        <p:spPr>
          <a:xfrm>
            <a:off x="2515212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48</a:t>
            </a:r>
          </a:p>
        </p:txBody>
      </p:sp>
      <p:sp>
        <p:nvSpPr>
          <p:cNvPr id="1108" name="Shape 1108"/>
          <p:cNvSpPr/>
          <p:nvPr/>
        </p:nvSpPr>
        <p:spPr>
          <a:xfrm>
            <a:off x="5404221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55</a:t>
            </a:r>
          </a:p>
        </p:txBody>
      </p:sp>
      <p:sp>
        <p:nvSpPr>
          <p:cNvPr id="1109" name="Shape 1109"/>
          <p:cNvSpPr/>
          <p:nvPr/>
        </p:nvSpPr>
        <p:spPr>
          <a:xfrm>
            <a:off x="6410316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0" name="Shape 1110"/>
          <p:cNvSpPr/>
          <p:nvPr/>
        </p:nvSpPr>
        <p:spPr>
          <a:xfrm>
            <a:off x="682303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1" name="Shape 1111"/>
          <p:cNvSpPr/>
          <p:nvPr/>
        </p:nvSpPr>
        <p:spPr>
          <a:xfrm>
            <a:off x="723574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2" name="Shape 1112"/>
          <p:cNvSpPr/>
          <p:nvPr/>
        </p:nvSpPr>
        <p:spPr>
          <a:xfrm>
            <a:off x="764846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3" name="Shape 1113"/>
          <p:cNvSpPr/>
          <p:nvPr/>
        </p:nvSpPr>
        <p:spPr>
          <a:xfrm>
            <a:off x="806117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4" name="Shape 1114"/>
          <p:cNvSpPr/>
          <p:nvPr/>
        </p:nvSpPr>
        <p:spPr>
          <a:xfrm>
            <a:off x="8473894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5" name="Shape 1115"/>
          <p:cNvSpPr/>
          <p:nvPr/>
        </p:nvSpPr>
        <p:spPr>
          <a:xfrm>
            <a:off x="888660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6" name="Shape 1116"/>
          <p:cNvSpPr/>
          <p:nvPr/>
        </p:nvSpPr>
        <p:spPr>
          <a:xfrm>
            <a:off x="929932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7" name="Shape 1117"/>
          <p:cNvSpPr/>
          <p:nvPr/>
        </p:nvSpPr>
        <p:spPr>
          <a:xfrm>
            <a:off x="6389658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56</a:t>
            </a:r>
          </a:p>
        </p:txBody>
      </p:sp>
      <p:sp>
        <p:nvSpPr>
          <p:cNvPr id="1118" name="Shape 1118"/>
          <p:cNvSpPr/>
          <p:nvPr/>
        </p:nvSpPr>
        <p:spPr>
          <a:xfrm>
            <a:off x="9278666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63</a:t>
            </a:r>
          </a:p>
        </p:txBody>
      </p:sp>
      <p:sp>
        <p:nvSpPr>
          <p:cNvPr id="1119" name="Shape 1119"/>
          <p:cNvSpPr/>
          <p:nvPr/>
        </p:nvSpPr>
        <p:spPr>
          <a:xfrm>
            <a:off x="2535872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0" name="Shape 1120"/>
          <p:cNvSpPr/>
          <p:nvPr/>
        </p:nvSpPr>
        <p:spPr>
          <a:xfrm>
            <a:off x="2948587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1" name="Shape 1121"/>
          <p:cNvSpPr/>
          <p:nvPr/>
        </p:nvSpPr>
        <p:spPr>
          <a:xfrm>
            <a:off x="3361303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2" name="Shape 1122"/>
          <p:cNvSpPr/>
          <p:nvPr/>
        </p:nvSpPr>
        <p:spPr>
          <a:xfrm>
            <a:off x="3774018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123" name="Shape 1123"/>
          <p:cNvSpPr/>
          <p:nvPr/>
        </p:nvSpPr>
        <p:spPr>
          <a:xfrm>
            <a:off x="4186733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124" name="Shape 1124"/>
          <p:cNvSpPr/>
          <p:nvPr/>
        </p:nvSpPr>
        <p:spPr>
          <a:xfrm>
            <a:off x="4599449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125" name="Shape 1125"/>
          <p:cNvSpPr/>
          <p:nvPr/>
        </p:nvSpPr>
        <p:spPr>
          <a:xfrm>
            <a:off x="5012165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126" name="Shape 1126"/>
          <p:cNvSpPr/>
          <p:nvPr/>
        </p:nvSpPr>
        <p:spPr>
          <a:xfrm>
            <a:off x="5424880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127" name="Shape 1127"/>
          <p:cNvSpPr/>
          <p:nvPr/>
        </p:nvSpPr>
        <p:spPr>
          <a:xfrm>
            <a:off x="2474887" y="235766"/>
            <a:ext cx="6463309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Helvetica" pitchFamily="2" charset="0"/>
              </a:rPr>
              <a:t>Assume 256 byte inodes</a:t>
            </a:r>
            <a:r>
              <a:rPr lang="en-US" sz="2500" dirty="0">
                <a:latin typeface="Helvetica" pitchFamily="2" charset="0"/>
              </a:rPr>
              <a:t> (16 inodes/block)</a:t>
            </a:r>
            <a:r>
              <a:rPr sz="2500" dirty="0">
                <a:latin typeface="Helvetica" pitchFamily="2" charset="0"/>
              </a:rPr>
              <a:t>.  </a:t>
            </a:r>
            <a:endParaRPr lang="en-US" sz="2500" dirty="0">
              <a:latin typeface="Helvetica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Helvetica" pitchFamily="2" charset="0"/>
              </a:rPr>
              <a:t>What is offset for inode</a:t>
            </a:r>
            <a:r>
              <a:rPr lang="en-US" sz="2500" dirty="0">
                <a:latin typeface="Helvetica" pitchFamily="2" charset="0"/>
              </a:rPr>
              <a:t> </a:t>
            </a:r>
            <a:r>
              <a:rPr sz="2500" dirty="0">
                <a:latin typeface="Helvetica" pitchFamily="2" charset="0"/>
              </a:rPr>
              <a:t>with number 40?</a:t>
            </a:r>
          </a:p>
        </p:txBody>
      </p:sp>
    </p:spTree>
    <p:extLst>
      <p:ext uri="{BB962C8B-B14F-4D97-AF65-F5344CB8AC3E}">
        <p14:creationId xmlns:p14="http://schemas.microsoft.com/office/powerpoint/2010/main" val="113456191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8529" y="1497263"/>
            <a:ext cx="10345271" cy="4297363"/>
          </a:xfrm>
        </p:spPr>
        <p:txBody>
          <a:bodyPr/>
          <a:lstStyle/>
          <a:p>
            <a:r>
              <a:rPr lang="en-US" altLang="ko-KR" dirty="0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referred to by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by </a:t>
            </a:r>
            <a:r>
              <a:rPr lang="en-US" altLang="ko-KR" dirty="0" err="1"/>
              <a:t>inode</a:t>
            </a:r>
            <a:r>
              <a:rPr lang="en-US" altLang="ko-KR" dirty="0"/>
              <a:t> number, File system calculate where the </a:t>
            </a:r>
            <a:r>
              <a:rPr lang="en-US" altLang="ko-KR" dirty="0" err="1"/>
              <a:t>inode</a:t>
            </a:r>
            <a:r>
              <a:rPr lang="en-US" altLang="ko-KR" dirty="0"/>
              <a:t> is on the disk.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Ex: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Calculate the offset into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(32 x </a:t>
            </a:r>
            <a:r>
              <a:rPr lang="en-US" altLang="ko-KR" dirty="0" err="1"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) (256 bytes) = 8192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Add start address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table(12 KB) + offset into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= 20 KB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7080" y="5664088"/>
            <a:ext cx="2136428" cy="15515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642915" rtl="0" eaLnBrk="1" latinLnBrk="1" hangingPunct="1">
              <a:defRPr sz="703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321457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15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4372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5829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7287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8744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50201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659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/>
              <a:t>Youjip Won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66984" y="6010259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9767"/>
              </p:ext>
            </p:extLst>
          </p:nvPr>
        </p:nvGraphicFramePr>
        <p:xfrm>
          <a:off x="1631504" y="4986703"/>
          <a:ext cx="8929012" cy="10435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640360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745768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876110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990174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104239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218303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8332368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446432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560496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59897" y="4732214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43890" y="4732214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07637" y="4732214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87758" y="4732214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39886" y="4732214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07833" y="6010259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47728" y="6010259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63386" y="6010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07968" y="6010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60096" y="6010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40216" y="6010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20336" y="6010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128448" y="6010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31129" y="4401028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461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Directories</a:t>
            </a:r>
          </a:p>
        </p:txBody>
      </p:sp>
      <p:sp>
        <p:nvSpPr>
          <p:cNvPr id="1136" name="Shape 1136"/>
          <p:cNvSpPr>
            <a:spLocks noGrp="1"/>
          </p:cNvSpPr>
          <p:nvPr>
            <p:ph type="body" idx="4294967295"/>
          </p:nvPr>
        </p:nvSpPr>
        <p:spPr>
          <a:xfrm>
            <a:off x="1853994" y="1689019"/>
            <a:ext cx="8486232" cy="494338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File systems vary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Common design: </a:t>
            </a:r>
            <a:br>
              <a:rPr lang="en-US" sz="2672" dirty="0">
                <a:solidFill>
                  <a:srgbClr val="333333"/>
                </a:solidFill>
              </a:rPr>
            </a:br>
            <a:r>
              <a:rPr lang="en-US" sz="2672" dirty="0">
                <a:solidFill>
                  <a:srgbClr val="333333"/>
                </a:solidFill>
              </a:rPr>
              <a:t>S</a:t>
            </a:r>
            <a:r>
              <a:rPr sz="2672" dirty="0">
                <a:solidFill>
                  <a:srgbClr val="333333"/>
                </a:solidFill>
              </a:rPr>
              <a:t>tore directory entries in </a:t>
            </a:r>
            <a:r>
              <a:rPr lang="en-US" sz="2672" dirty="0">
                <a:solidFill>
                  <a:srgbClr val="333333"/>
                </a:solidFill>
              </a:rPr>
              <a:t>data 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	Large directories just use multiple data 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	Use bit in </a:t>
            </a:r>
            <a:r>
              <a:rPr lang="en-US" sz="2672" dirty="0" err="1">
                <a:solidFill>
                  <a:srgbClr val="333333"/>
                </a:solidFill>
              </a:rPr>
              <a:t>inode</a:t>
            </a:r>
            <a:r>
              <a:rPr lang="en-US" sz="2672" dirty="0">
                <a:solidFill>
                  <a:srgbClr val="333333"/>
                </a:solidFill>
              </a:rPr>
              <a:t> to distinguish directories from files</a:t>
            </a: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Various formats could be used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lists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b-trees</a:t>
            </a:r>
          </a:p>
        </p:txBody>
      </p:sp>
    </p:spTree>
    <p:extLst>
      <p:ext uri="{BB962C8B-B14F-4D97-AF65-F5344CB8AC3E}">
        <p14:creationId xmlns:p14="http://schemas.microsoft.com/office/powerpoint/2010/main" val="32594287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Motivation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4294967295"/>
          </p:nvPr>
        </p:nvSpPr>
        <p:spPr>
          <a:xfrm>
            <a:off x="1524000" y="1828354"/>
            <a:ext cx="8682318" cy="429741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What good is a computer without any I/O devices?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 - keyboard, display, disks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We want: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 - </a:t>
            </a: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H/W</a:t>
            </a:r>
            <a:r>
              <a:rPr sz="2672" dirty="0"/>
              <a:t> that will let us plug in different devices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 - </a:t>
            </a: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OS</a:t>
            </a:r>
            <a:r>
              <a:rPr sz="2672" dirty="0"/>
              <a:t> that can interact with different combinations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Simple </a:t>
            </a:r>
            <a:r>
              <a:rPr lang="en-US" sz="4556" dirty="0"/>
              <a:t>Directory </a:t>
            </a:r>
            <a:r>
              <a:rPr sz="4556" dirty="0"/>
              <a:t>List Example</a:t>
            </a:r>
          </a:p>
        </p:txBody>
      </p:sp>
      <p:sp>
        <p:nvSpPr>
          <p:cNvPr id="1139" name="Shape 1139"/>
          <p:cNvSpPr/>
          <p:nvPr/>
        </p:nvSpPr>
        <p:spPr>
          <a:xfrm>
            <a:off x="4179569" y="1977091"/>
            <a:ext cx="347567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4384615" y="1554937"/>
            <a:ext cx="58753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valid</a:t>
            </a:r>
          </a:p>
        </p:txBody>
      </p:sp>
      <p:sp>
        <p:nvSpPr>
          <p:cNvPr id="1141" name="Shape 1141"/>
          <p:cNvSpPr/>
          <p:nvPr/>
        </p:nvSpPr>
        <p:spPr>
          <a:xfrm>
            <a:off x="5515283" y="1554937"/>
            <a:ext cx="69570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name</a:t>
            </a:r>
          </a:p>
        </p:txBody>
      </p:sp>
      <p:sp>
        <p:nvSpPr>
          <p:cNvPr id="1142" name="Shape 1142"/>
          <p:cNvSpPr/>
          <p:nvPr/>
        </p:nvSpPr>
        <p:spPr>
          <a:xfrm>
            <a:off x="6672049" y="1554937"/>
            <a:ext cx="697307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inode</a:t>
            </a:r>
          </a:p>
        </p:txBody>
      </p:sp>
      <p:sp>
        <p:nvSpPr>
          <p:cNvPr id="1143" name="Shape 1143"/>
          <p:cNvSpPr/>
          <p:nvPr/>
        </p:nvSpPr>
        <p:spPr>
          <a:xfrm>
            <a:off x="4179569" y="2334280"/>
            <a:ext cx="347567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4179569" y="2691467"/>
            <a:ext cx="347567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4179569" y="3048655"/>
            <a:ext cx="347567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46" name="Shape 1146"/>
          <p:cNvSpPr/>
          <p:nvPr/>
        </p:nvSpPr>
        <p:spPr>
          <a:xfrm flipH="1">
            <a:off x="4179569" y="1977091"/>
            <a:ext cx="1" cy="142875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4583546" y="1948400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48" name="Shape 1148"/>
          <p:cNvSpPr/>
          <p:nvPr/>
        </p:nvSpPr>
        <p:spPr>
          <a:xfrm>
            <a:off x="4583546" y="2305588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49" name="Shape 1149"/>
          <p:cNvSpPr/>
          <p:nvPr/>
        </p:nvSpPr>
        <p:spPr>
          <a:xfrm>
            <a:off x="4583546" y="2662775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50" name="Shape 1150"/>
          <p:cNvSpPr/>
          <p:nvPr/>
        </p:nvSpPr>
        <p:spPr>
          <a:xfrm>
            <a:off x="5775379" y="1948400"/>
            <a:ext cx="141065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734763" y="2305588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..</a:t>
            </a:r>
          </a:p>
        </p:txBody>
      </p:sp>
      <p:sp>
        <p:nvSpPr>
          <p:cNvPr id="1152" name="Shape 1152"/>
          <p:cNvSpPr/>
          <p:nvPr/>
        </p:nvSpPr>
        <p:spPr>
          <a:xfrm>
            <a:off x="5623053" y="2662775"/>
            <a:ext cx="433517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foo</a:t>
            </a:r>
          </a:p>
        </p:txBody>
      </p:sp>
      <p:sp>
        <p:nvSpPr>
          <p:cNvPr id="1153" name="Shape 1153"/>
          <p:cNvSpPr/>
          <p:nvPr/>
        </p:nvSpPr>
        <p:spPr>
          <a:xfrm>
            <a:off x="6829332" y="1948400"/>
            <a:ext cx="48571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134</a:t>
            </a:r>
          </a:p>
        </p:txBody>
      </p:sp>
      <p:sp>
        <p:nvSpPr>
          <p:cNvPr id="1154" name="Shape 1154"/>
          <p:cNvSpPr/>
          <p:nvPr/>
        </p:nvSpPr>
        <p:spPr>
          <a:xfrm>
            <a:off x="6898825" y="2305588"/>
            <a:ext cx="34785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35</a:t>
            </a:r>
          </a:p>
        </p:txBody>
      </p:sp>
      <p:sp>
        <p:nvSpPr>
          <p:cNvPr id="1155" name="Shape 1155"/>
          <p:cNvSpPr/>
          <p:nvPr/>
        </p:nvSpPr>
        <p:spPr>
          <a:xfrm>
            <a:off x="6898825" y="2662775"/>
            <a:ext cx="34785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80</a:t>
            </a:r>
          </a:p>
        </p:txBody>
      </p:sp>
      <p:sp>
        <p:nvSpPr>
          <p:cNvPr id="1156" name="Shape 1156"/>
          <p:cNvSpPr/>
          <p:nvPr/>
        </p:nvSpPr>
        <p:spPr>
          <a:xfrm>
            <a:off x="4179569" y="3405842"/>
            <a:ext cx="347567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57" name="Shape 1157"/>
          <p:cNvSpPr/>
          <p:nvPr/>
        </p:nvSpPr>
        <p:spPr>
          <a:xfrm flipH="1">
            <a:off x="5251132" y="1977091"/>
            <a:ext cx="1" cy="142875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6411991" y="1977091"/>
            <a:ext cx="1" cy="142875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7662147" y="1977091"/>
            <a:ext cx="1" cy="142875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4583546" y="3019963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61" name="Shape 1161"/>
          <p:cNvSpPr/>
          <p:nvPr/>
        </p:nvSpPr>
        <p:spPr>
          <a:xfrm>
            <a:off x="5628507" y="3019963"/>
            <a:ext cx="43922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bar</a:t>
            </a:r>
          </a:p>
        </p:txBody>
      </p:sp>
      <p:sp>
        <p:nvSpPr>
          <p:cNvPr id="1162" name="Shape 1162"/>
          <p:cNvSpPr/>
          <p:nvPr/>
        </p:nvSpPr>
        <p:spPr>
          <a:xfrm>
            <a:off x="6898825" y="3019963"/>
            <a:ext cx="34785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23</a:t>
            </a:r>
          </a:p>
        </p:txBody>
      </p:sp>
      <p:sp>
        <p:nvSpPr>
          <p:cNvPr id="27" name="Shape 1189"/>
          <p:cNvSpPr/>
          <p:nvPr/>
        </p:nvSpPr>
        <p:spPr>
          <a:xfrm>
            <a:off x="5126843" y="3704320"/>
            <a:ext cx="17805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unlink(“foo”)</a:t>
            </a:r>
          </a:p>
        </p:txBody>
      </p:sp>
    </p:spTree>
    <p:extLst>
      <p:ext uri="{BB962C8B-B14F-4D97-AF65-F5344CB8AC3E}">
        <p14:creationId xmlns:p14="http://schemas.microsoft.com/office/powerpoint/2010/main" val="229234697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Hard links and Soft (symbolic) links</a:t>
            </a:r>
            <a:endParaRPr sz="4556" dirty="0"/>
          </a:p>
        </p:txBody>
      </p:sp>
      <p:sp>
        <p:nvSpPr>
          <p:cNvPr id="1855" name="Shape 1855"/>
          <p:cNvSpPr>
            <a:spLocks noGrp="1"/>
          </p:cNvSpPr>
          <p:nvPr>
            <p:ph type="body" idx="4294967295"/>
          </p:nvPr>
        </p:nvSpPr>
        <p:spPr>
          <a:xfrm>
            <a:off x="1196788" y="1492624"/>
            <a:ext cx="10157012" cy="5257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Hard Link :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A hard link acts as a copy (mirrored) of the selected file. It accesses the data available in the original file.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If earlier selected file is deleted, the hard link to the file will still contain the data of that file.</a:t>
            </a:r>
          </a:p>
          <a:p>
            <a:pPr marL="0" indent="0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sz="1600" b="1" dirty="0"/>
              <a:t>		</a:t>
            </a:r>
            <a:r>
              <a:rPr lang="en-US" sz="2000" b="1" dirty="0"/>
              <a:t>ln /path/to/source /path/to/link</a:t>
            </a:r>
          </a:p>
          <a:p>
            <a:pPr marL="0" indent="0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0000"/>
                </a:solidFill>
              </a:rPr>
              <a:t>Soft Link :</a:t>
            </a: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0000"/>
                </a:solidFill>
              </a:rPr>
              <a:t>A soft link (also known as symbolic link) acts as a pointer or a reference to the file name. It does not access the data available </a:t>
            </a: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0000"/>
                </a:solidFill>
              </a:rPr>
              <a:t>in the original file. If the earlier file is deleted, the soft link will be pointing to a file that does not exist anymore</a:t>
            </a:r>
            <a:endParaRPr lang="en-US" sz="1600" dirty="0">
              <a:solidFill>
                <a:srgbClr val="000000"/>
              </a:solidFill>
            </a:endParaRPr>
          </a:p>
          <a:p>
            <a:pPr marL="857203" lvl="4" indent="0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ln -s /path/to/source /path/to/link</a:t>
            </a:r>
          </a:p>
        </p:txBody>
      </p:sp>
    </p:spTree>
    <p:extLst>
      <p:ext uri="{BB962C8B-B14F-4D97-AF65-F5344CB8AC3E}">
        <p14:creationId xmlns:p14="http://schemas.microsoft.com/office/powerpoint/2010/main" val="192796018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Allocation</a:t>
            </a:r>
          </a:p>
        </p:txBody>
      </p:sp>
      <p:sp>
        <p:nvSpPr>
          <p:cNvPr id="1198" name="Shape 1198"/>
          <p:cNvSpPr>
            <a:spLocks noGrp="1"/>
          </p:cNvSpPr>
          <p:nvPr>
            <p:ph type="body" idx="4294967295"/>
          </p:nvPr>
        </p:nvSpPr>
        <p:spPr>
          <a:xfrm>
            <a:off x="1902523" y="1630777"/>
            <a:ext cx="7804547" cy="371809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How do we find free data blocks or free inodes?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Free list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Bitmaps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Tradeoffs</a:t>
            </a:r>
            <a:r>
              <a:rPr lang="en-US" sz="2672" dirty="0">
                <a:solidFill>
                  <a:srgbClr val="333333"/>
                </a:solidFill>
              </a:rPr>
              <a:t>!</a:t>
            </a:r>
            <a:endParaRPr sz="2672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5305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Bitmaps</a:t>
            </a:r>
            <a:r>
              <a:rPr lang="en-US" sz="4556" dirty="0"/>
              <a:t>?</a:t>
            </a:r>
            <a:endParaRPr sz="4556" dirty="0"/>
          </a:p>
        </p:txBody>
      </p:sp>
      <p:grpSp>
        <p:nvGrpSpPr>
          <p:cNvPr id="83" name="Group 82"/>
          <p:cNvGrpSpPr/>
          <p:nvPr/>
        </p:nvGrpSpPr>
        <p:grpSpPr>
          <a:xfrm>
            <a:off x="2318805" y="2023906"/>
            <a:ext cx="7127336" cy="3204813"/>
            <a:chOff x="1544523" y="2888174"/>
            <a:chExt cx="10136655" cy="4557957"/>
          </a:xfrm>
        </p:grpSpPr>
        <p:sp>
          <p:nvSpPr>
            <p:cNvPr id="1201" name="Shape 1201"/>
            <p:cNvSpPr/>
            <p:nvPr/>
          </p:nvSpPr>
          <p:spPr>
            <a:xfrm>
              <a:off x="1649521" y="3422095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0</a:t>
              </a: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5758333" y="3422095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7</a:t>
              </a: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7062407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7649380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8236353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8823326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9410300" y="2888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9997273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0584246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1171219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7159842" y="3422095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8</a:t>
              </a: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1163657" y="3422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15</a:t>
              </a: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52086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139059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726032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3313005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3899979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486952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073925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5660898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44523" y="4565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16</a:t>
              </a: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5653336" y="4565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23</a:t>
              </a: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7062407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7649381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8236353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8823327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9410300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9997273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0584247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1171219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7054844" y="4565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24</a:t>
              </a: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1163657" y="4565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31</a:t>
              </a: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552086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2139059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2726032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3313005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899979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486952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5073925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5660898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544523" y="5708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32</a:t>
              </a: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5653336" y="5708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39</a:t>
              </a: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7062407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7649381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8236353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8823327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9410300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9997273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0584247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1171219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7054844" y="5708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40</a:t>
              </a: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1163657" y="5708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47</a:t>
              </a: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52086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2139059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2726032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3313005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3899979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486952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073925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660898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544523" y="685109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48</a:t>
              </a: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653336" y="685109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55</a:t>
              </a: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7062407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7649381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8236353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8823327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9410300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9997273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0584247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1171219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7054844" y="685109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56</a:t>
              </a: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1163657" y="685109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63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552086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2139059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2726032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3313005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3899979" y="288817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486952" y="288817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5073925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5660898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7832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69" dirty="0"/>
              <a:t>Opportunity for Inconsistency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339464" y="1970522"/>
            <a:ext cx="7127336" cy="3204813"/>
            <a:chOff x="1431543" y="2585164"/>
            <a:chExt cx="10136655" cy="4557957"/>
          </a:xfrm>
        </p:grpSpPr>
        <p:sp>
          <p:nvSpPr>
            <p:cNvPr id="1447" name="Shape 1447"/>
            <p:cNvSpPr/>
            <p:nvPr/>
          </p:nvSpPr>
          <p:spPr>
            <a:xfrm>
              <a:off x="1536541" y="3119085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0</a:t>
              </a: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5645353" y="3119085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7</a:t>
              </a: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6949427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7536400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8123373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8710346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9297320" y="2585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9884293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10471266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11058239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7046862" y="3119085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8</a:t>
              </a: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1050677" y="3119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15</a:t>
              </a: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439106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026079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613052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3200025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3786999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73972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960945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5547918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431543" y="4262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16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5540356" y="4262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23</a:t>
              </a: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6949427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7536401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8123373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8710347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9297320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9884293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0471267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1058239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6941864" y="4262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24</a:t>
              </a: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1050677" y="4262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31</a:t>
              </a: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439106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2026079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613052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3200025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786999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4373972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4960945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47918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431543" y="5405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32</a:t>
              </a: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540356" y="5405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39</a:t>
              </a: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6949427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7536401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8123373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8710347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9297320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9884293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0471267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1058239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6941864" y="5405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40</a:t>
              </a: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1050677" y="5405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47</a:t>
              </a: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439106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2026079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613052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3200025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3786999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4373972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4960945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5547918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431543" y="65480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48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5540356" y="65480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55</a:t>
              </a: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6949427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7536401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8123373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8710347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9297320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9884293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0471267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1058239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6941864" y="65480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56</a:t>
              </a: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11050677" y="65480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63</a:t>
              </a: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439106" y="258516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26079" y="2585164"/>
              <a:ext cx="507455" cy="562381"/>
            </a:xfrm>
            <a:prstGeom prst="rect">
              <a:avLst/>
            </a:prstGeom>
            <a:solidFill>
              <a:srgbClr val="971817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613052" y="2585164"/>
              <a:ext cx="507455" cy="562381"/>
            </a:xfrm>
            <a:prstGeom prst="rect">
              <a:avLst/>
            </a:prstGeom>
            <a:solidFill>
              <a:srgbClr val="BC8027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3200025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3786999" y="258516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4373972" y="258516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4960945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5547918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8D2C35-C650-07FA-7F61-1F5B7D8CC719}"/>
              </a:ext>
            </a:extLst>
          </p:cNvPr>
          <p:cNvSpPr txBox="1"/>
          <p:nvPr/>
        </p:nvSpPr>
        <p:spPr>
          <a:xfrm>
            <a:off x="2757497" y="5560623"/>
            <a:ext cx="605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(Need file system checking)</a:t>
            </a:r>
          </a:p>
        </p:txBody>
      </p:sp>
    </p:spTree>
    <p:extLst>
      <p:ext uri="{BB962C8B-B14F-4D97-AF65-F5344CB8AC3E}">
        <p14:creationId xmlns:p14="http://schemas.microsoft.com/office/powerpoint/2010/main" val="264408330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Superblock</a:t>
            </a:r>
          </a:p>
        </p:txBody>
      </p:sp>
      <p:sp>
        <p:nvSpPr>
          <p:cNvPr id="1532" name="Shape 1532"/>
          <p:cNvSpPr>
            <a:spLocks noGrp="1"/>
          </p:cNvSpPr>
          <p:nvPr>
            <p:ph type="body" idx="4294967295"/>
          </p:nvPr>
        </p:nvSpPr>
        <p:spPr>
          <a:xfrm>
            <a:off x="1902523" y="1553121"/>
            <a:ext cx="8504166" cy="4436102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Need to know basic FS </a:t>
            </a:r>
            <a:r>
              <a:rPr lang="en-US" sz="2672" dirty="0">
                <a:solidFill>
                  <a:srgbClr val="333333"/>
                </a:solidFill>
              </a:rPr>
              <a:t>configuration </a:t>
            </a:r>
            <a:r>
              <a:rPr sz="2672" dirty="0">
                <a:solidFill>
                  <a:srgbClr val="333333"/>
                </a:solidFill>
              </a:rPr>
              <a:t>metadata, like: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block size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</a:t>
            </a:r>
            <a:r>
              <a:rPr lang="en-US" sz="2672" dirty="0">
                <a:solidFill>
                  <a:srgbClr val="333333"/>
                </a:solidFill>
              </a:rPr>
              <a:t># of inodes</a:t>
            </a: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Store this in superblock</a:t>
            </a:r>
          </a:p>
        </p:txBody>
      </p:sp>
    </p:spTree>
    <p:extLst>
      <p:ext uri="{BB962C8B-B14F-4D97-AF65-F5344CB8AC3E}">
        <p14:creationId xmlns:p14="http://schemas.microsoft.com/office/powerpoint/2010/main" val="171598238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>
            <a:spLocks noGrp="1"/>
          </p:cNvSpPr>
          <p:nvPr>
            <p:ph type="title"/>
          </p:nvPr>
        </p:nvSpPr>
        <p:spPr>
          <a:xfrm>
            <a:off x="2303463" y="63500"/>
            <a:ext cx="8259481" cy="12827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Superblock</a:t>
            </a:r>
            <a:r>
              <a:rPr lang="en-US" sz="4556" dirty="0"/>
              <a:t> – Real FS (also FUSE)</a:t>
            </a:r>
            <a:endParaRPr sz="4556" dirty="0"/>
          </a:p>
        </p:txBody>
      </p:sp>
      <p:sp>
        <p:nvSpPr>
          <p:cNvPr id="1532" name="Shape 1532"/>
          <p:cNvSpPr>
            <a:spLocks noGrp="1"/>
          </p:cNvSpPr>
          <p:nvPr>
            <p:ph type="body" idx="4294967295"/>
          </p:nvPr>
        </p:nvSpPr>
        <p:spPr>
          <a:xfrm>
            <a:off x="1902523" y="1553121"/>
            <a:ext cx="8504166" cy="44361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Struct superblock{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 	 start address of inode bitmap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   start address of data block bitmap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   start address of inode region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   start address of data block region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   //Anything else that is required 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}</a:t>
            </a:r>
            <a:endParaRPr sz="2672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2478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Shape 1616"/>
          <p:cNvSpPr>
            <a:spLocks noGrp="1"/>
          </p:cNvSpPr>
          <p:nvPr>
            <p:ph type="title"/>
          </p:nvPr>
        </p:nvSpPr>
        <p:spPr>
          <a:xfrm>
            <a:off x="2193726" y="279582"/>
            <a:ext cx="7804547" cy="769302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Super</a:t>
            </a:r>
            <a:r>
              <a:rPr lang="en-US" sz="4556" dirty="0"/>
              <a:t>b</a:t>
            </a:r>
            <a:r>
              <a:rPr sz="4556" dirty="0"/>
              <a:t>lock</a:t>
            </a:r>
          </a:p>
        </p:txBody>
      </p:sp>
      <p:sp>
        <p:nvSpPr>
          <p:cNvPr id="1617" name="Shape 1617"/>
          <p:cNvSpPr/>
          <p:nvPr/>
        </p:nvSpPr>
        <p:spPr>
          <a:xfrm>
            <a:off x="2594651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0</a:t>
            </a:r>
          </a:p>
        </p:txBody>
      </p:sp>
      <p:sp>
        <p:nvSpPr>
          <p:cNvPr id="1618" name="Shape 1618"/>
          <p:cNvSpPr/>
          <p:nvPr/>
        </p:nvSpPr>
        <p:spPr>
          <a:xfrm>
            <a:off x="5483660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7</a:t>
            </a:r>
          </a:p>
        </p:txBody>
      </p:sp>
      <p:sp>
        <p:nvSpPr>
          <p:cNvPr id="1619" name="Shape 1619"/>
          <p:cNvSpPr/>
          <p:nvPr/>
        </p:nvSpPr>
        <p:spPr>
          <a:xfrm>
            <a:off x="6410316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0" name="Shape 1620"/>
          <p:cNvSpPr/>
          <p:nvPr/>
        </p:nvSpPr>
        <p:spPr>
          <a:xfrm>
            <a:off x="6823032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1" name="Shape 1621"/>
          <p:cNvSpPr/>
          <p:nvPr/>
        </p:nvSpPr>
        <p:spPr>
          <a:xfrm>
            <a:off x="7235747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2" name="Shape 1622"/>
          <p:cNvSpPr/>
          <p:nvPr/>
        </p:nvSpPr>
        <p:spPr>
          <a:xfrm>
            <a:off x="7648463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3" name="Shape 1623"/>
          <p:cNvSpPr/>
          <p:nvPr/>
        </p:nvSpPr>
        <p:spPr>
          <a:xfrm>
            <a:off x="8061178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4" name="Shape 1624"/>
          <p:cNvSpPr/>
          <p:nvPr/>
        </p:nvSpPr>
        <p:spPr>
          <a:xfrm>
            <a:off x="8473894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5" name="Shape 1625"/>
          <p:cNvSpPr/>
          <p:nvPr/>
        </p:nvSpPr>
        <p:spPr>
          <a:xfrm>
            <a:off x="8886609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6" name="Shape 1626"/>
          <p:cNvSpPr/>
          <p:nvPr/>
        </p:nvSpPr>
        <p:spPr>
          <a:xfrm>
            <a:off x="9299325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7" name="Shape 1627"/>
          <p:cNvSpPr/>
          <p:nvPr/>
        </p:nvSpPr>
        <p:spPr>
          <a:xfrm>
            <a:off x="6469095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8</a:t>
            </a:r>
          </a:p>
        </p:txBody>
      </p:sp>
      <p:sp>
        <p:nvSpPr>
          <p:cNvPr id="1628" name="Shape 1628"/>
          <p:cNvSpPr/>
          <p:nvPr/>
        </p:nvSpPr>
        <p:spPr>
          <a:xfrm>
            <a:off x="9278666" y="1813885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15</a:t>
            </a:r>
          </a:p>
        </p:txBody>
      </p:sp>
      <p:sp>
        <p:nvSpPr>
          <p:cNvPr id="1629" name="Shape 1629"/>
          <p:cNvSpPr/>
          <p:nvPr/>
        </p:nvSpPr>
        <p:spPr>
          <a:xfrm>
            <a:off x="253587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0" name="Shape 1630"/>
          <p:cNvSpPr/>
          <p:nvPr/>
        </p:nvSpPr>
        <p:spPr>
          <a:xfrm>
            <a:off x="294858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1" name="Shape 1631"/>
          <p:cNvSpPr/>
          <p:nvPr/>
        </p:nvSpPr>
        <p:spPr>
          <a:xfrm>
            <a:off x="336130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2" name="Shape 1632"/>
          <p:cNvSpPr/>
          <p:nvPr/>
        </p:nvSpPr>
        <p:spPr>
          <a:xfrm>
            <a:off x="3774018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3" name="Shape 1633"/>
          <p:cNvSpPr/>
          <p:nvPr/>
        </p:nvSpPr>
        <p:spPr>
          <a:xfrm>
            <a:off x="418673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4" name="Shape 1634"/>
          <p:cNvSpPr/>
          <p:nvPr/>
        </p:nvSpPr>
        <p:spPr>
          <a:xfrm>
            <a:off x="459944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5" name="Shape 1635"/>
          <p:cNvSpPr/>
          <p:nvPr/>
        </p:nvSpPr>
        <p:spPr>
          <a:xfrm>
            <a:off x="501216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6" name="Shape 1636"/>
          <p:cNvSpPr/>
          <p:nvPr/>
        </p:nvSpPr>
        <p:spPr>
          <a:xfrm>
            <a:off x="5424880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7" name="Shape 1637"/>
          <p:cNvSpPr/>
          <p:nvPr/>
        </p:nvSpPr>
        <p:spPr>
          <a:xfrm>
            <a:off x="2515212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16</a:t>
            </a:r>
          </a:p>
        </p:txBody>
      </p:sp>
      <p:sp>
        <p:nvSpPr>
          <p:cNvPr id="1638" name="Shape 1638"/>
          <p:cNvSpPr/>
          <p:nvPr/>
        </p:nvSpPr>
        <p:spPr>
          <a:xfrm>
            <a:off x="5404221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23</a:t>
            </a:r>
          </a:p>
        </p:txBody>
      </p:sp>
      <p:sp>
        <p:nvSpPr>
          <p:cNvPr id="1639" name="Shape 1639"/>
          <p:cNvSpPr/>
          <p:nvPr/>
        </p:nvSpPr>
        <p:spPr>
          <a:xfrm>
            <a:off x="6410316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0" name="Shape 1640"/>
          <p:cNvSpPr/>
          <p:nvPr/>
        </p:nvSpPr>
        <p:spPr>
          <a:xfrm>
            <a:off x="682303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1" name="Shape 1641"/>
          <p:cNvSpPr/>
          <p:nvPr/>
        </p:nvSpPr>
        <p:spPr>
          <a:xfrm>
            <a:off x="723574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2" name="Shape 1642"/>
          <p:cNvSpPr/>
          <p:nvPr/>
        </p:nvSpPr>
        <p:spPr>
          <a:xfrm>
            <a:off x="764846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3" name="Shape 1643"/>
          <p:cNvSpPr/>
          <p:nvPr/>
        </p:nvSpPr>
        <p:spPr>
          <a:xfrm>
            <a:off x="806117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4" name="Shape 1644"/>
          <p:cNvSpPr/>
          <p:nvPr/>
        </p:nvSpPr>
        <p:spPr>
          <a:xfrm>
            <a:off x="8473894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5" name="Shape 1645"/>
          <p:cNvSpPr/>
          <p:nvPr/>
        </p:nvSpPr>
        <p:spPr>
          <a:xfrm>
            <a:off x="888660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6" name="Shape 1646"/>
          <p:cNvSpPr/>
          <p:nvPr/>
        </p:nvSpPr>
        <p:spPr>
          <a:xfrm>
            <a:off x="929932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7" name="Shape 1647"/>
          <p:cNvSpPr/>
          <p:nvPr/>
        </p:nvSpPr>
        <p:spPr>
          <a:xfrm>
            <a:off x="6389658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24</a:t>
            </a:r>
          </a:p>
        </p:txBody>
      </p:sp>
      <p:sp>
        <p:nvSpPr>
          <p:cNvPr id="1648" name="Shape 1648"/>
          <p:cNvSpPr/>
          <p:nvPr/>
        </p:nvSpPr>
        <p:spPr>
          <a:xfrm>
            <a:off x="9278666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31</a:t>
            </a:r>
          </a:p>
        </p:txBody>
      </p:sp>
      <p:sp>
        <p:nvSpPr>
          <p:cNvPr id="1649" name="Shape 1649"/>
          <p:cNvSpPr/>
          <p:nvPr/>
        </p:nvSpPr>
        <p:spPr>
          <a:xfrm>
            <a:off x="253587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0" name="Shape 1650"/>
          <p:cNvSpPr/>
          <p:nvPr/>
        </p:nvSpPr>
        <p:spPr>
          <a:xfrm>
            <a:off x="294858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1" name="Shape 1651"/>
          <p:cNvSpPr/>
          <p:nvPr/>
        </p:nvSpPr>
        <p:spPr>
          <a:xfrm>
            <a:off x="336130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2" name="Shape 1652"/>
          <p:cNvSpPr/>
          <p:nvPr/>
        </p:nvSpPr>
        <p:spPr>
          <a:xfrm>
            <a:off x="3774018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3" name="Shape 1653"/>
          <p:cNvSpPr/>
          <p:nvPr/>
        </p:nvSpPr>
        <p:spPr>
          <a:xfrm>
            <a:off x="418673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4" name="Shape 1654"/>
          <p:cNvSpPr/>
          <p:nvPr/>
        </p:nvSpPr>
        <p:spPr>
          <a:xfrm>
            <a:off x="459944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5" name="Shape 1655"/>
          <p:cNvSpPr/>
          <p:nvPr/>
        </p:nvSpPr>
        <p:spPr>
          <a:xfrm>
            <a:off x="501216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6" name="Shape 1656"/>
          <p:cNvSpPr/>
          <p:nvPr/>
        </p:nvSpPr>
        <p:spPr>
          <a:xfrm>
            <a:off x="5424880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7" name="Shape 1657"/>
          <p:cNvSpPr/>
          <p:nvPr/>
        </p:nvSpPr>
        <p:spPr>
          <a:xfrm>
            <a:off x="2515212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32</a:t>
            </a:r>
          </a:p>
        </p:txBody>
      </p:sp>
      <p:sp>
        <p:nvSpPr>
          <p:cNvPr id="1658" name="Shape 1658"/>
          <p:cNvSpPr/>
          <p:nvPr/>
        </p:nvSpPr>
        <p:spPr>
          <a:xfrm>
            <a:off x="5404221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39</a:t>
            </a:r>
          </a:p>
        </p:txBody>
      </p:sp>
      <p:sp>
        <p:nvSpPr>
          <p:cNvPr id="1659" name="Shape 1659"/>
          <p:cNvSpPr/>
          <p:nvPr/>
        </p:nvSpPr>
        <p:spPr>
          <a:xfrm>
            <a:off x="6410316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0" name="Shape 1660"/>
          <p:cNvSpPr/>
          <p:nvPr/>
        </p:nvSpPr>
        <p:spPr>
          <a:xfrm>
            <a:off x="682303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1" name="Shape 1661"/>
          <p:cNvSpPr/>
          <p:nvPr/>
        </p:nvSpPr>
        <p:spPr>
          <a:xfrm>
            <a:off x="723574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2" name="Shape 1662"/>
          <p:cNvSpPr/>
          <p:nvPr/>
        </p:nvSpPr>
        <p:spPr>
          <a:xfrm>
            <a:off x="764846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3" name="Shape 1663"/>
          <p:cNvSpPr/>
          <p:nvPr/>
        </p:nvSpPr>
        <p:spPr>
          <a:xfrm>
            <a:off x="806117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4" name="Shape 1664"/>
          <p:cNvSpPr/>
          <p:nvPr/>
        </p:nvSpPr>
        <p:spPr>
          <a:xfrm>
            <a:off x="8473894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5" name="Shape 1665"/>
          <p:cNvSpPr/>
          <p:nvPr/>
        </p:nvSpPr>
        <p:spPr>
          <a:xfrm>
            <a:off x="888660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6" name="Shape 1666"/>
          <p:cNvSpPr/>
          <p:nvPr/>
        </p:nvSpPr>
        <p:spPr>
          <a:xfrm>
            <a:off x="929932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7" name="Shape 1667"/>
          <p:cNvSpPr/>
          <p:nvPr/>
        </p:nvSpPr>
        <p:spPr>
          <a:xfrm>
            <a:off x="6389658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40</a:t>
            </a:r>
          </a:p>
        </p:txBody>
      </p:sp>
      <p:sp>
        <p:nvSpPr>
          <p:cNvPr id="1668" name="Shape 1668"/>
          <p:cNvSpPr/>
          <p:nvPr/>
        </p:nvSpPr>
        <p:spPr>
          <a:xfrm>
            <a:off x="9278666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47</a:t>
            </a:r>
          </a:p>
        </p:txBody>
      </p:sp>
      <p:sp>
        <p:nvSpPr>
          <p:cNvPr id="1669" name="Shape 1669"/>
          <p:cNvSpPr/>
          <p:nvPr/>
        </p:nvSpPr>
        <p:spPr>
          <a:xfrm>
            <a:off x="253587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0" name="Shape 1670"/>
          <p:cNvSpPr/>
          <p:nvPr/>
        </p:nvSpPr>
        <p:spPr>
          <a:xfrm>
            <a:off x="294858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1" name="Shape 1671"/>
          <p:cNvSpPr/>
          <p:nvPr/>
        </p:nvSpPr>
        <p:spPr>
          <a:xfrm>
            <a:off x="336130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2" name="Shape 1672"/>
          <p:cNvSpPr/>
          <p:nvPr/>
        </p:nvSpPr>
        <p:spPr>
          <a:xfrm>
            <a:off x="3774018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3" name="Shape 1673"/>
          <p:cNvSpPr/>
          <p:nvPr/>
        </p:nvSpPr>
        <p:spPr>
          <a:xfrm>
            <a:off x="418673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4" name="Shape 1674"/>
          <p:cNvSpPr/>
          <p:nvPr/>
        </p:nvSpPr>
        <p:spPr>
          <a:xfrm>
            <a:off x="459944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5" name="Shape 1675"/>
          <p:cNvSpPr/>
          <p:nvPr/>
        </p:nvSpPr>
        <p:spPr>
          <a:xfrm>
            <a:off x="501216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6" name="Shape 1676"/>
          <p:cNvSpPr/>
          <p:nvPr/>
        </p:nvSpPr>
        <p:spPr>
          <a:xfrm>
            <a:off x="5424880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7" name="Shape 1677"/>
          <p:cNvSpPr/>
          <p:nvPr/>
        </p:nvSpPr>
        <p:spPr>
          <a:xfrm>
            <a:off x="2515212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48</a:t>
            </a:r>
          </a:p>
        </p:txBody>
      </p:sp>
      <p:sp>
        <p:nvSpPr>
          <p:cNvPr id="1678" name="Shape 1678"/>
          <p:cNvSpPr/>
          <p:nvPr/>
        </p:nvSpPr>
        <p:spPr>
          <a:xfrm>
            <a:off x="5404221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55</a:t>
            </a:r>
          </a:p>
        </p:txBody>
      </p:sp>
      <p:sp>
        <p:nvSpPr>
          <p:cNvPr id="1679" name="Shape 1679"/>
          <p:cNvSpPr/>
          <p:nvPr/>
        </p:nvSpPr>
        <p:spPr>
          <a:xfrm>
            <a:off x="6410316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0" name="Shape 1680"/>
          <p:cNvSpPr/>
          <p:nvPr/>
        </p:nvSpPr>
        <p:spPr>
          <a:xfrm>
            <a:off x="682303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1" name="Shape 1681"/>
          <p:cNvSpPr/>
          <p:nvPr/>
        </p:nvSpPr>
        <p:spPr>
          <a:xfrm>
            <a:off x="723574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2" name="Shape 1682"/>
          <p:cNvSpPr/>
          <p:nvPr/>
        </p:nvSpPr>
        <p:spPr>
          <a:xfrm>
            <a:off x="764846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3" name="Shape 1683"/>
          <p:cNvSpPr/>
          <p:nvPr/>
        </p:nvSpPr>
        <p:spPr>
          <a:xfrm>
            <a:off x="806117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4" name="Shape 1684"/>
          <p:cNvSpPr/>
          <p:nvPr/>
        </p:nvSpPr>
        <p:spPr>
          <a:xfrm>
            <a:off x="8473894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5" name="Shape 1685"/>
          <p:cNvSpPr/>
          <p:nvPr/>
        </p:nvSpPr>
        <p:spPr>
          <a:xfrm>
            <a:off x="888660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6" name="Shape 1686"/>
          <p:cNvSpPr/>
          <p:nvPr/>
        </p:nvSpPr>
        <p:spPr>
          <a:xfrm>
            <a:off x="929932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7" name="Shape 1687"/>
          <p:cNvSpPr/>
          <p:nvPr/>
        </p:nvSpPr>
        <p:spPr>
          <a:xfrm>
            <a:off x="6389658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56</a:t>
            </a:r>
          </a:p>
        </p:txBody>
      </p:sp>
      <p:sp>
        <p:nvSpPr>
          <p:cNvPr id="1688" name="Shape 1688"/>
          <p:cNvSpPr/>
          <p:nvPr/>
        </p:nvSpPr>
        <p:spPr>
          <a:xfrm>
            <a:off x="9278666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63</a:t>
            </a:r>
          </a:p>
        </p:txBody>
      </p:sp>
      <p:sp>
        <p:nvSpPr>
          <p:cNvPr id="1689" name="Shape 1689"/>
          <p:cNvSpPr/>
          <p:nvPr/>
        </p:nvSpPr>
        <p:spPr>
          <a:xfrm>
            <a:off x="2535872" y="1438472"/>
            <a:ext cx="356804" cy="395424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S</a:t>
            </a:r>
          </a:p>
        </p:txBody>
      </p:sp>
      <p:sp>
        <p:nvSpPr>
          <p:cNvPr id="1690" name="Shape 1690"/>
          <p:cNvSpPr/>
          <p:nvPr/>
        </p:nvSpPr>
        <p:spPr>
          <a:xfrm>
            <a:off x="2948587" y="1438472"/>
            <a:ext cx="356804" cy="395424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691" name="Shape 1691"/>
          <p:cNvSpPr/>
          <p:nvPr/>
        </p:nvSpPr>
        <p:spPr>
          <a:xfrm>
            <a:off x="3361303" y="1438472"/>
            <a:ext cx="356804" cy="395424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92" name="Shape 1692"/>
          <p:cNvSpPr/>
          <p:nvPr/>
        </p:nvSpPr>
        <p:spPr>
          <a:xfrm>
            <a:off x="3774018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693" name="Shape 1693"/>
          <p:cNvSpPr/>
          <p:nvPr/>
        </p:nvSpPr>
        <p:spPr>
          <a:xfrm>
            <a:off x="4186733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694" name="Shape 1694"/>
          <p:cNvSpPr/>
          <p:nvPr/>
        </p:nvSpPr>
        <p:spPr>
          <a:xfrm>
            <a:off x="4599449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695" name="Shape 1695"/>
          <p:cNvSpPr/>
          <p:nvPr/>
        </p:nvSpPr>
        <p:spPr>
          <a:xfrm>
            <a:off x="5012165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696" name="Shape 1696"/>
          <p:cNvSpPr/>
          <p:nvPr/>
        </p:nvSpPr>
        <p:spPr>
          <a:xfrm>
            <a:off x="5424880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7109150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Shape 1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On-Disk </a:t>
            </a:r>
            <a:r>
              <a:rPr sz="4556" dirty="0"/>
              <a:t>Structure</a:t>
            </a:r>
            <a:r>
              <a:rPr lang="en-US" sz="4556" dirty="0"/>
              <a:t>s</a:t>
            </a:r>
            <a:endParaRPr sz="4556" dirty="0"/>
          </a:p>
        </p:txBody>
      </p:sp>
      <p:sp>
        <p:nvSpPr>
          <p:cNvPr id="1749" name="Shape 1749"/>
          <p:cNvSpPr/>
          <p:nvPr/>
        </p:nvSpPr>
        <p:spPr>
          <a:xfrm>
            <a:off x="3729852" y="1633015"/>
            <a:ext cx="2860429" cy="106297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391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1750" name="Shape 1750"/>
          <p:cNvSpPr/>
          <p:nvPr/>
        </p:nvSpPr>
        <p:spPr>
          <a:xfrm>
            <a:off x="2588468" y="2914999"/>
            <a:ext cx="2860429" cy="106297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FFFFFF"/>
                </a:solidFill>
              </a:rPr>
              <a:t>Data Block</a:t>
            </a:r>
            <a:br>
              <a:rPr lang="en-US" sz="2391" dirty="0">
                <a:solidFill>
                  <a:srgbClr val="FFFFFF"/>
                </a:solidFill>
              </a:rPr>
            </a:br>
            <a:endParaRPr sz="2391" dirty="0">
              <a:solidFill>
                <a:srgbClr val="FFFFFF"/>
              </a:solidFill>
            </a:endParaRPr>
          </a:p>
        </p:txBody>
      </p:sp>
      <p:sp>
        <p:nvSpPr>
          <p:cNvPr id="1751" name="Shape 1751"/>
          <p:cNvSpPr/>
          <p:nvPr/>
        </p:nvSpPr>
        <p:spPr>
          <a:xfrm>
            <a:off x="3072731" y="5328035"/>
            <a:ext cx="2860429" cy="106297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391">
                <a:solidFill>
                  <a:srgbClr val="FFFFFF"/>
                </a:solidFill>
              </a:rPr>
              <a:t>Inode Table</a:t>
            </a:r>
          </a:p>
        </p:txBody>
      </p:sp>
      <p:sp>
        <p:nvSpPr>
          <p:cNvPr id="1752" name="Shape 1752"/>
          <p:cNvSpPr/>
          <p:nvPr/>
        </p:nvSpPr>
        <p:spPr>
          <a:xfrm>
            <a:off x="6793028" y="2211467"/>
            <a:ext cx="2860429" cy="106297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391">
                <a:solidFill>
                  <a:srgbClr val="FFFFFF"/>
                </a:solidFill>
              </a:rPr>
              <a:t>Data Bitmap</a:t>
            </a:r>
          </a:p>
        </p:txBody>
      </p:sp>
      <p:sp>
        <p:nvSpPr>
          <p:cNvPr id="1753" name="Shape 1753"/>
          <p:cNvSpPr/>
          <p:nvPr/>
        </p:nvSpPr>
        <p:spPr>
          <a:xfrm>
            <a:off x="5933159" y="3929246"/>
            <a:ext cx="2908166" cy="106297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391">
                <a:solidFill>
                  <a:srgbClr val="FFFFFF"/>
                </a:solidFill>
              </a:rPr>
              <a:t>Inode Bitmap</a:t>
            </a:r>
          </a:p>
        </p:txBody>
      </p:sp>
      <p:sp>
        <p:nvSpPr>
          <p:cNvPr id="1754" name="Shape 1754"/>
          <p:cNvSpPr/>
          <p:nvPr/>
        </p:nvSpPr>
        <p:spPr>
          <a:xfrm>
            <a:off x="2603832" y="3502941"/>
            <a:ext cx="1414851" cy="426305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directories</a:t>
            </a:r>
          </a:p>
        </p:txBody>
      </p:sp>
      <p:sp>
        <p:nvSpPr>
          <p:cNvPr id="1755" name="Shape 1755"/>
          <p:cNvSpPr/>
          <p:nvPr/>
        </p:nvSpPr>
        <p:spPr>
          <a:xfrm>
            <a:off x="4129449" y="3502941"/>
            <a:ext cx="1252751" cy="426305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indirects</a:t>
            </a:r>
          </a:p>
        </p:txBody>
      </p:sp>
    </p:spTree>
    <p:extLst>
      <p:ext uri="{BB962C8B-B14F-4D97-AF65-F5344CB8AC3E}">
        <p14:creationId xmlns:p14="http://schemas.microsoft.com/office/powerpoint/2010/main" val="185109844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Part 2 : </a:t>
            </a:r>
            <a:r>
              <a:rPr sz="4556" dirty="0"/>
              <a:t>Operations</a:t>
            </a:r>
          </a:p>
        </p:txBody>
      </p:sp>
      <p:sp>
        <p:nvSpPr>
          <p:cNvPr id="1855" name="Shape 1855"/>
          <p:cNvSpPr>
            <a:spLocks noGrp="1"/>
          </p:cNvSpPr>
          <p:nvPr>
            <p:ph type="body" idx="4294967295"/>
          </p:nvPr>
        </p:nvSpPr>
        <p:spPr>
          <a:xfrm>
            <a:off x="2174283" y="1582242"/>
            <a:ext cx="7358063" cy="501852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FFFFFF"/>
                </a:solidFill>
              </a:rPr>
              <a:t> </a:t>
            </a:r>
            <a:r>
              <a:rPr sz="2391" dirty="0">
                <a:solidFill>
                  <a:srgbClr val="333333"/>
                </a:solidFill>
              </a:rPr>
              <a:t>- create</a:t>
            </a:r>
            <a:r>
              <a:rPr lang="en-US" sz="2391" dirty="0">
                <a:solidFill>
                  <a:srgbClr val="333333"/>
                </a:solidFill>
              </a:rPr>
              <a:t> file</a:t>
            </a:r>
            <a:endParaRPr sz="239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333333"/>
                </a:solidFill>
              </a:rPr>
              <a:t> - write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333333"/>
                </a:solidFill>
              </a:rPr>
              <a:t> - open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333333"/>
                </a:solidFill>
              </a:rPr>
              <a:t> - read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333333"/>
                </a:solidFill>
              </a:rPr>
              <a:t> - close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40D03-8227-7A14-9B73-BEC78FA4D467}"/>
              </a:ext>
            </a:extLst>
          </p:cNvPr>
          <p:cNvSpPr txBox="1"/>
          <p:nvPr/>
        </p:nvSpPr>
        <p:spPr>
          <a:xfrm>
            <a:off x="1169895" y="4437529"/>
            <a:ext cx="10183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How do they affect the data structures in the filesystem? </a:t>
            </a:r>
          </a:p>
        </p:txBody>
      </p:sp>
    </p:spTree>
    <p:extLst>
      <p:ext uri="{BB962C8B-B14F-4D97-AF65-F5344CB8AC3E}">
        <p14:creationId xmlns:p14="http://schemas.microsoft.com/office/powerpoint/2010/main" val="29473936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F0BA-5DB4-DD87-01A0-EFC75D61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</a:t>
            </a:r>
          </a:p>
        </p:txBody>
      </p:sp>
      <p:pic>
        <p:nvPicPr>
          <p:cNvPr id="4" name="Picture 3" descr="A circular object with numbers and a black dot&#10;&#10;Description automatically generated">
            <a:extLst>
              <a:ext uri="{FF2B5EF4-FFF2-40B4-BE49-F238E27FC236}">
                <a16:creationId xmlns:a16="http://schemas.microsoft.com/office/drawing/2014/main" id="{E01AAA27-95A4-3F67-1782-7EFAB06EB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398" y="571759"/>
            <a:ext cx="2489566" cy="2114923"/>
          </a:xfrm>
          <a:prstGeom prst="rect">
            <a:avLst/>
          </a:prstGeom>
        </p:spPr>
      </p:pic>
      <p:pic>
        <p:nvPicPr>
          <p:cNvPr id="6" name="Picture 5" descr="A diagram of a spinning wheel&#10;&#10;Description automatically generated">
            <a:extLst>
              <a:ext uri="{FF2B5EF4-FFF2-40B4-BE49-F238E27FC236}">
                <a16:creationId xmlns:a16="http://schemas.microsoft.com/office/drawing/2014/main" id="{C093FE9E-0695-B808-C461-3677942E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21" y="165435"/>
            <a:ext cx="2683939" cy="2407024"/>
          </a:xfrm>
          <a:prstGeom prst="rect">
            <a:avLst/>
          </a:prstGeom>
        </p:spPr>
      </p:pic>
      <p:pic>
        <p:nvPicPr>
          <p:cNvPr id="8" name="Picture 7" descr="A circular diagram of a spinning wheel&#10;&#10;Description automatically generated">
            <a:extLst>
              <a:ext uri="{FF2B5EF4-FFF2-40B4-BE49-F238E27FC236}">
                <a16:creationId xmlns:a16="http://schemas.microsoft.com/office/drawing/2014/main" id="{736748F9-89BC-CC72-9B48-BF03C8C2F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291" y="3046299"/>
            <a:ext cx="3391624" cy="3577636"/>
          </a:xfrm>
          <a:prstGeom prst="rect">
            <a:avLst/>
          </a:prstGeom>
        </p:spPr>
      </p:pic>
      <p:pic>
        <p:nvPicPr>
          <p:cNvPr id="10" name="Picture 9" descr="A diagram of a spinning wheel&#10;&#10;Description automatically generated">
            <a:extLst>
              <a:ext uri="{FF2B5EF4-FFF2-40B4-BE49-F238E27FC236}">
                <a16:creationId xmlns:a16="http://schemas.microsoft.com/office/drawing/2014/main" id="{E3D63713-06C2-2381-0259-0361A815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994" y="2614873"/>
            <a:ext cx="4033901" cy="4033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FEA2A4-1D64-5CB3-ECC7-2C2552EF6058}"/>
              </a:ext>
            </a:extLst>
          </p:cNvPr>
          <p:cNvSpPr txBox="1"/>
          <p:nvPr/>
        </p:nvSpPr>
        <p:spPr>
          <a:xfrm>
            <a:off x="4686031" y="443131"/>
            <a:ext cx="15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6C6B31-8471-E434-EE7B-A7D70E5417E3}"/>
              </a:ext>
            </a:extLst>
          </p:cNvPr>
          <p:cNvCxnSpPr>
            <a:stCxn id="11" idx="2"/>
          </p:cNvCxnSpPr>
          <p:nvPr/>
        </p:nvCxnSpPr>
        <p:spPr>
          <a:xfrm flipH="1">
            <a:off x="5136776" y="1027906"/>
            <a:ext cx="322461" cy="1823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0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Shape 1999"/>
          <p:cNvSpPr/>
          <p:nvPr/>
        </p:nvSpPr>
        <p:spPr>
          <a:xfrm>
            <a:off x="2958122" y="876054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000" name="Shape 2000"/>
          <p:cNvSpPr/>
          <p:nvPr/>
        </p:nvSpPr>
        <p:spPr>
          <a:xfrm>
            <a:off x="3882611" y="876054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001" name="Shape 2001"/>
          <p:cNvSpPr/>
          <p:nvPr/>
        </p:nvSpPr>
        <p:spPr>
          <a:xfrm>
            <a:off x="5031627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002" name="Shape 2002"/>
          <p:cNvSpPr/>
          <p:nvPr/>
        </p:nvSpPr>
        <p:spPr>
          <a:xfrm>
            <a:off x="6020999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003" name="Shape 2003"/>
          <p:cNvSpPr/>
          <p:nvPr/>
        </p:nvSpPr>
        <p:spPr>
          <a:xfrm>
            <a:off x="6917860" y="876054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004" name="Shape 2004"/>
          <p:cNvSpPr/>
          <p:nvPr/>
        </p:nvSpPr>
        <p:spPr>
          <a:xfrm>
            <a:off x="7816595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005" name="Shape 2005"/>
          <p:cNvSpPr/>
          <p:nvPr/>
        </p:nvSpPr>
        <p:spPr>
          <a:xfrm>
            <a:off x="8805968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006" name="Shape 2006"/>
          <p:cNvSpPr/>
          <p:nvPr/>
        </p:nvSpPr>
        <p:spPr>
          <a:xfrm>
            <a:off x="2819354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007" name="Shape 2007"/>
          <p:cNvSpPr/>
          <p:nvPr/>
        </p:nvSpPr>
        <p:spPr>
          <a:xfrm>
            <a:off x="3806351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008" name="Shape 2008"/>
          <p:cNvSpPr/>
          <p:nvPr/>
        </p:nvSpPr>
        <p:spPr>
          <a:xfrm>
            <a:off x="4932115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009" name="Shape 2009"/>
          <p:cNvSpPr/>
          <p:nvPr/>
        </p:nvSpPr>
        <p:spPr>
          <a:xfrm>
            <a:off x="5882107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010" name="Shape 2010"/>
          <p:cNvSpPr/>
          <p:nvPr/>
        </p:nvSpPr>
        <p:spPr>
          <a:xfrm>
            <a:off x="6792719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011" name="Shape 2011"/>
          <p:cNvSpPr/>
          <p:nvPr/>
        </p:nvSpPr>
        <p:spPr>
          <a:xfrm>
            <a:off x="7779591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012" name="Shape 2012"/>
          <p:cNvSpPr/>
          <p:nvPr/>
        </p:nvSpPr>
        <p:spPr>
          <a:xfrm>
            <a:off x="8729583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013" name="Shape 2013"/>
          <p:cNvSpPr/>
          <p:nvPr/>
        </p:nvSpPr>
        <p:spPr>
          <a:xfrm>
            <a:off x="2639518" y="1651992"/>
            <a:ext cx="6912964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14" name="Shape 2014"/>
          <p:cNvSpPr/>
          <p:nvPr/>
        </p:nvSpPr>
        <p:spPr>
          <a:xfrm flipV="1">
            <a:off x="4848096" y="939344"/>
            <a:ext cx="1" cy="279750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15" name="Shape 2015"/>
          <p:cNvSpPr/>
          <p:nvPr/>
        </p:nvSpPr>
        <p:spPr>
          <a:xfrm flipV="1">
            <a:off x="7627439" y="939344"/>
            <a:ext cx="1" cy="279751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16" name="Shape 2016"/>
          <p:cNvSpPr/>
          <p:nvPr/>
        </p:nvSpPr>
        <p:spPr>
          <a:xfrm>
            <a:off x="4991431" y="241775"/>
            <a:ext cx="209999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create /foo/bar</a:t>
            </a:r>
          </a:p>
        </p:txBody>
      </p:sp>
      <p:sp>
        <p:nvSpPr>
          <p:cNvPr id="2017" name="Shape 2017"/>
          <p:cNvSpPr/>
          <p:nvPr/>
        </p:nvSpPr>
        <p:spPr>
          <a:xfrm>
            <a:off x="4989997" y="1661866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018" name="Shape 2018"/>
          <p:cNvSpPr/>
          <p:nvPr/>
        </p:nvSpPr>
        <p:spPr>
          <a:xfrm>
            <a:off x="7758200" y="1929757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019" name="Shape 2019"/>
          <p:cNvSpPr/>
          <p:nvPr/>
        </p:nvSpPr>
        <p:spPr>
          <a:xfrm>
            <a:off x="5882966" y="2197648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020" name="Shape 2020"/>
          <p:cNvSpPr/>
          <p:nvPr/>
        </p:nvSpPr>
        <p:spPr>
          <a:xfrm>
            <a:off x="8749396" y="2465538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021" name="Shape 2021"/>
          <p:cNvSpPr/>
          <p:nvPr/>
        </p:nvSpPr>
        <p:spPr>
          <a:xfrm>
            <a:off x="3927364" y="2733429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022" name="Shape 2022"/>
          <p:cNvSpPr/>
          <p:nvPr/>
        </p:nvSpPr>
        <p:spPr>
          <a:xfrm>
            <a:off x="3918237" y="3001320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  <p:sp>
        <p:nvSpPr>
          <p:cNvPr id="2023" name="Shape 2023"/>
          <p:cNvSpPr/>
          <p:nvPr/>
        </p:nvSpPr>
        <p:spPr>
          <a:xfrm>
            <a:off x="6874161" y="3626398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024" name="Shape 2024"/>
          <p:cNvSpPr/>
          <p:nvPr/>
        </p:nvSpPr>
        <p:spPr>
          <a:xfrm>
            <a:off x="6865034" y="3894288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  <p:sp>
        <p:nvSpPr>
          <p:cNvPr id="2025" name="Shape 2025"/>
          <p:cNvSpPr/>
          <p:nvPr/>
        </p:nvSpPr>
        <p:spPr>
          <a:xfrm>
            <a:off x="8715831" y="3269210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  <p:sp>
        <p:nvSpPr>
          <p:cNvPr id="2026" name="Shape 2026"/>
          <p:cNvSpPr/>
          <p:nvPr/>
        </p:nvSpPr>
        <p:spPr>
          <a:xfrm>
            <a:off x="5882769" y="4251476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49480" y="5528216"/>
            <a:ext cx="52645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Helvetica" pitchFamily="2" charset="0"/>
              </a:rPr>
              <a:t>What needs to be read and written?</a:t>
            </a:r>
          </a:p>
        </p:txBody>
      </p:sp>
    </p:spTree>
    <p:extLst>
      <p:ext uri="{BB962C8B-B14F-4D97-AF65-F5344CB8AC3E}">
        <p14:creationId xmlns:p14="http://schemas.microsoft.com/office/powerpoint/2010/main" val="3842909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" grpId="0" animBg="1"/>
      <p:bldP spid="2018" grpId="0" animBg="1"/>
      <p:bldP spid="2019" grpId="0" animBg="1"/>
      <p:bldP spid="2020" grpId="0" animBg="1"/>
      <p:bldP spid="2021" grpId="0" animBg="1"/>
      <p:bldP spid="2022" grpId="0" animBg="1"/>
      <p:bldP spid="2023" grpId="0" animBg="1"/>
      <p:bldP spid="2024" grpId="0" animBg="1"/>
      <p:bldP spid="2025" grpId="0" animBg="1"/>
      <p:bldP spid="20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Shape 2290"/>
          <p:cNvSpPr/>
          <p:nvPr/>
        </p:nvSpPr>
        <p:spPr>
          <a:xfrm>
            <a:off x="2600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291" name="Shape 2291"/>
          <p:cNvSpPr/>
          <p:nvPr/>
        </p:nvSpPr>
        <p:spPr>
          <a:xfrm>
            <a:off x="3525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292" name="Shape 2292"/>
          <p:cNvSpPr/>
          <p:nvPr/>
        </p:nvSpPr>
        <p:spPr>
          <a:xfrm>
            <a:off x="4674439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293" name="Shape 2293"/>
          <p:cNvSpPr/>
          <p:nvPr/>
        </p:nvSpPr>
        <p:spPr>
          <a:xfrm>
            <a:off x="5663812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294" name="Shape 2294"/>
          <p:cNvSpPr/>
          <p:nvPr/>
        </p:nvSpPr>
        <p:spPr>
          <a:xfrm>
            <a:off x="6560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295" name="Shape 2295"/>
          <p:cNvSpPr/>
          <p:nvPr/>
        </p:nvSpPr>
        <p:spPr>
          <a:xfrm>
            <a:off x="7459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296" name="Shape 2296"/>
          <p:cNvSpPr/>
          <p:nvPr/>
        </p:nvSpPr>
        <p:spPr>
          <a:xfrm>
            <a:off x="8448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297" name="Shape 2297"/>
          <p:cNvSpPr/>
          <p:nvPr/>
        </p:nvSpPr>
        <p:spPr>
          <a:xfrm>
            <a:off x="2462166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298" name="Shape 2298"/>
          <p:cNvSpPr/>
          <p:nvPr/>
        </p:nvSpPr>
        <p:spPr>
          <a:xfrm>
            <a:off x="3449163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299" name="Shape 2299"/>
          <p:cNvSpPr/>
          <p:nvPr/>
        </p:nvSpPr>
        <p:spPr>
          <a:xfrm>
            <a:off x="4574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300" name="Shape 2300"/>
          <p:cNvSpPr/>
          <p:nvPr/>
        </p:nvSpPr>
        <p:spPr>
          <a:xfrm>
            <a:off x="5524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301" name="Shape 2301"/>
          <p:cNvSpPr/>
          <p:nvPr/>
        </p:nvSpPr>
        <p:spPr>
          <a:xfrm>
            <a:off x="6435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302" name="Shape 2302"/>
          <p:cNvSpPr/>
          <p:nvPr/>
        </p:nvSpPr>
        <p:spPr>
          <a:xfrm>
            <a:off x="7422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303" name="Shape 2303"/>
          <p:cNvSpPr/>
          <p:nvPr/>
        </p:nvSpPr>
        <p:spPr>
          <a:xfrm>
            <a:off x="8372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304" name="Shape 2304"/>
          <p:cNvSpPr/>
          <p:nvPr/>
        </p:nvSpPr>
        <p:spPr>
          <a:xfrm>
            <a:off x="2282330" y="2009180"/>
            <a:ext cx="7618785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05" name="Shape 2305"/>
          <p:cNvSpPr/>
          <p:nvPr/>
        </p:nvSpPr>
        <p:spPr>
          <a:xfrm flipV="1">
            <a:off x="4490909" y="1296531"/>
            <a:ext cx="1" cy="279750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06" name="Shape 2306"/>
          <p:cNvSpPr/>
          <p:nvPr/>
        </p:nvSpPr>
        <p:spPr>
          <a:xfrm flipV="1">
            <a:off x="7270251" y="1296531"/>
            <a:ext cx="1" cy="279751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07" name="Shape 2307"/>
          <p:cNvSpPr/>
          <p:nvPr/>
        </p:nvSpPr>
        <p:spPr>
          <a:xfrm>
            <a:off x="5090928" y="241775"/>
            <a:ext cx="194405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open /foo/bar</a:t>
            </a:r>
          </a:p>
        </p:txBody>
      </p:sp>
      <p:sp>
        <p:nvSpPr>
          <p:cNvPr id="2308" name="Shape 2308"/>
          <p:cNvSpPr/>
          <p:nvPr/>
        </p:nvSpPr>
        <p:spPr>
          <a:xfrm>
            <a:off x="9176068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309" name="Shape 2309"/>
          <p:cNvSpPr/>
          <p:nvPr/>
        </p:nvSpPr>
        <p:spPr>
          <a:xfrm>
            <a:off x="9238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310" name="Shape 2310"/>
          <p:cNvSpPr/>
          <p:nvPr/>
        </p:nvSpPr>
        <p:spPr>
          <a:xfrm>
            <a:off x="4632810" y="2036913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311" name="Shape 2311"/>
          <p:cNvSpPr/>
          <p:nvPr/>
        </p:nvSpPr>
        <p:spPr>
          <a:xfrm>
            <a:off x="7472450" y="2394101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312" name="Shape 2312"/>
          <p:cNvSpPr/>
          <p:nvPr/>
        </p:nvSpPr>
        <p:spPr>
          <a:xfrm>
            <a:off x="5597216" y="2661991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313" name="Shape 2313"/>
          <p:cNvSpPr/>
          <p:nvPr/>
        </p:nvSpPr>
        <p:spPr>
          <a:xfrm>
            <a:off x="8454716" y="3019179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314" name="Shape 2314"/>
          <p:cNvSpPr/>
          <p:nvPr/>
        </p:nvSpPr>
        <p:spPr>
          <a:xfrm>
            <a:off x="6490185" y="3287070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127590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0" grpId="0" animBg="1"/>
      <p:bldP spid="2311" grpId="0" animBg="1"/>
      <p:bldP spid="2312" grpId="0" animBg="1"/>
      <p:bldP spid="2313" grpId="0" animBg="1"/>
      <p:bldP spid="23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Shape 2146"/>
          <p:cNvSpPr/>
          <p:nvPr/>
        </p:nvSpPr>
        <p:spPr>
          <a:xfrm>
            <a:off x="2600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147" name="Shape 2147"/>
          <p:cNvSpPr/>
          <p:nvPr/>
        </p:nvSpPr>
        <p:spPr>
          <a:xfrm>
            <a:off x="3525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148" name="Shape 2148"/>
          <p:cNvSpPr/>
          <p:nvPr/>
        </p:nvSpPr>
        <p:spPr>
          <a:xfrm>
            <a:off x="4674439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149" name="Shape 2149"/>
          <p:cNvSpPr/>
          <p:nvPr/>
        </p:nvSpPr>
        <p:spPr>
          <a:xfrm>
            <a:off x="5663812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150" name="Shape 2150"/>
          <p:cNvSpPr/>
          <p:nvPr/>
        </p:nvSpPr>
        <p:spPr>
          <a:xfrm>
            <a:off x="6560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151" name="Shape 2151"/>
          <p:cNvSpPr/>
          <p:nvPr/>
        </p:nvSpPr>
        <p:spPr>
          <a:xfrm>
            <a:off x="7459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152" name="Shape 2152"/>
          <p:cNvSpPr/>
          <p:nvPr/>
        </p:nvSpPr>
        <p:spPr>
          <a:xfrm>
            <a:off x="8448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153" name="Shape 2153"/>
          <p:cNvSpPr/>
          <p:nvPr/>
        </p:nvSpPr>
        <p:spPr>
          <a:xfrm>
            <a:off x="2462166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154" name="Shape 2154"/>
          <p:cNvSpPr/>
          <p:nvPr/>
        </p:nvSpPr>
        <p:spPr>
          <a:xfrm>
            <a:off x="3449163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155" name="Shape 2155"/>
          <p:cNvSpPr/>
          <p:nvPr/>
        </p:nvSpPr>
        <p:spPr>
          <a:xfrm>
            <a:off x="4574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156" name="Shape 2156"/>
          <p:cNvSpPr/>
          <p:nvPr/>
        </p:nvSpPr>
        <p:spPr>
          <a:xfrm>
            <a:off x="5524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157" name="Shape 2157"/>
          <p:cNvSpPr/>
          <p:nvPr/>
        </p:nvSpPr>
        <p:spPr>
          <a:xfrm>
            <a:off x="6435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158" name="Shape 2158"/>
          <p:cNvSpPr/>
          <p:nvPr/>
        </p:nvSpPr>
        <p:spPr>
          <a:xfrm>
            <a:off x="7422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159" name="Shape 2159"/>
          <p:cNvSpPr/>
          <p:nvPr/>
        </p:nvSpPr>
        <p:spPr>
          <a:xfrm>
            <a:off x="8372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160" name="Shape 2160"/>
          <p:cNvSpPr/>
          <p:nvPr/>
        </p:nvSpPr>
        <p:spPr>
          <a:xfrm>
            <a:off x="2282330" y="2009180"/>
            <a:ext cx="7618785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161" name="Shape 2161"/>
          <p:cNvSpPr/>
          <p:nvPr/>
        </p:nvSpPr>
        <p:spPr>
          <a:xfrm flipV="1">
            <a:off x="4490909" y="1296531"/>
            <a:ext cx="1" cy="279750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162" name="Shape 2162"/>
          <p:cNvSpPr/>
          <p:nvPr/>
        </p:nvSpPr>
        <p:spPr>
          <a:xfrm flipV="1">
            <a:off x="7270251" y="1296531"/>
            <a:ext cx="1" cy="279751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163" name="Shape 2163"/>
          <p:cNvSpPr/>
          <p:nvPr/>
        </p:nvSpPr>
        <p:spPr>
          <a:xfrm>
            <a:off x="2073352" y="241775"/>
            <a:ext cx="777661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write to /foo/bar</a:t>
            </a:r>
            <a:r>
              <a:rPr lang="en-US" sz="2531" dirty="0"/>
              <a:t> (assume file exists and has been opened)</a:t>
            </a:r>
            <a:endParaRPr sz="2531" dirty="0"/>
          </a:p>
        </p:txBody>
      </p:sp>
      <p:sp>
        <p:nvSpPr>
          <p:cNvPr id="2164" name="Shape 2164"/>
          <p:cNvSpPr/>
          <p:nvPr/>
        </p:nvSpPr>
        <p:spPr>
          <a:xfrm>
            <a:off x="9238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165" name="Shape 2165"/>
          <p:cNvSpPr/>
          <p:nvPr/>
        </p:nvSpPr>
        <p:spPr>
          <a:xfrm>
            <a:off x="9176068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166" name="Shape 2166"/>
          <p:cNvSpPr/>
          <p:nvPr/>
        </p:nvSpPr>
        <p:spPr>
          <a:xfrm>
            <a:off x="6493414" y="2036913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167" name="Shape 2167"/>
          <p:cNvSpPr/>
          <p:nvPr/>
        </p:nvSpPr>
        <p:spPr>
          <a:xfrm>
            <a:off x="2564352" y="2304804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168" name="Shape 2168"/>
          <p:cNvSpPr/>
          <p:nvPr/>
        </p:nvSpPr>
        <p:spPr>
          <a:xfrm>
            <a:off x="2555225" y="2661991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  <p:sp>
        <p:nvSpPr>
          <p:cNvPr id="2169" name="Shape 2169"/>
          <p:cNvSpPr/>
          <p:nvPr/>
        </p:nvSpPr>
        <p:spPr>
          <a:xfrm>
            <a:off x="9163193" y="2929882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  <p:sp>
        <p:nvSpPr>
          <p:cNvPr id="2170" name="Shape 2170"/>
          <p:cNvSpPr/>
          <p:nvPr/>
        </p:nvSpPr>
        <p:spPr>
          <a:xfrm>
            <a:off x="6484287" y="3197773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006363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6" grpId="0" animBg="1"/>
      <p:bldP spid="2167" grpId="0" animBg="1"/>
      <p:bldP spid="2168" grpId="0" animBg="1"/>
      <p:bldP spid="2169" grpId="0" animBg="1"/>
      <p:bldP spid="217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Shape 2385"/>
          <p:cNvSpPr/>
          <p:nvPr/>
        </p:nvSpPr>
        <p:spPr>
          <a:xfrm>
            <a:off x="2600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386" name="Shape 2386"/>
          <p:cNvSpPr/>
          <p:nvPr/>
        </p:nvSpPr>
        <p:spPr>
          <a:xfrm>
            <a:off x="3525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387" name="Shape 2387"/>
          <p:cNvSpPr/>
          <p:nvPr/>
        </p:nvSpPr>
        <p:spPr>
          <a:xfrm>
            <a:off x="4674439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388" name="Shape 2388"/>
          <p:cNvSpPr/>
          <p:nvPr/>
        </p:nvSpPr>
        <p:spPr>
          <a:xfrm>
            <a:off x="5663812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389" name="Shape 2389"/>
          <p:cNvSpPr/>
          <p:nvPr/>
        </p:nvSpPr>
        <p:spPr>
          <a:xfrm>
            <a:off x="6560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390" name="Shape 2390"/>
          <p:cNvSpPr/>
          <p:nvPr/>
        </p:nvSpPr>
        <p:spPr>
          <a:xfrm>
            <a:off x="7459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391" name="Shape 2391"/>
          <p:cNvSpPr/>
          <p:nvPr/>
        </p:nvSpPr>
        <p:spPr>
          <a:xfrm>
            <a:off x="8448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392" name="Shape 2392"/>
          <p:cNvSpPr/>
          <p:nvPr/>
        </p:nvSpPr>
        <p:spPr>
          <a:xfrm>
            <a:off x="2462166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393" name="Shape 2393"/>
          <p:cNvSpPr/>
          <p:nvPr/>
        </p:nvSpPr>
        <p:spPr>
          <a:xfrm>
            <a:off x="3449163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394" name="Shape 2394"/>
          <p:cNvSpPr/>
          <p:nvPr/>
        </p:nvSpPr>
        <p:spPr>
          <a:xfrm>
            <a:off x="4574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395" name="Shape 2395"/>
          <p:cNvSpPr/>
          <p:nvPr/>
        </p:nvSpPr>
        <p:spPr>
          <a:xfrm>
            <a:off x="5524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396" name="Shape 2396"/>
          <p:cNvSpPr/>
          <p:nvPr/>
        </p:nvSpPr>
        <p:spPr>
          <a:xfrm>
            <a:off x="6435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397" name="Shape 2397"/>
          <p:cNvSpPr/>
          <p:nvPr/>
        </p:nvSpPr>
        <p:spPr>
          <a:xfrm>
            <a:off x="7422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398" name="Shape 2398"/>
          <p:cNvSpPr/>
          <p:nvPr/>
        </p:nvSpPr>
        <p:spPr>
          <a:xfrm>
            <a:off x="8372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399" name="Shape 2399"/>
          <p:cNvSpPr/>
          <p:nvPr/>
        </p:nvSpPr>
        <p:spPr>
          <a:xfrm>
            <a:off x="2282330" y="2009180"/>
            <a:ext cx="7618785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00" name="Shape 2400"/>
          <p:cNvSpPr/>
          <p:nvPr/>
        </p:nvSpPr>
        <p:spPr>
          <a:xfrm flipV="1">
            <a:off x="4490909" y="1296531"/>
            <a:ext cx="1" cy="279750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01" name="Shape 2401"/>
          <p:cNvSpPr/>
          <p:nvPr/>
        </p:nvSpPr>
        <p:spPr>
          <a:xfrm flipV="1">
            <a:off x="7270251" y="1296531"/>
            <a:ext cx="1" cy="279751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02" name="Shape 2402"/>
          <p:cNvSpPr/>
          <p:nvPr/>
        </p:nvSpPr>
        <p:spPr>
          <a:xfrm>
            <a:off x="3891936" y="241775"/>
            <a:ext cx="425610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read /foo/bar</a:t>
            </a:r>
            <a:r>
              <a:rPr lang="en-US" sz="2531" dirty="0"/>
              <a:t> – assume opened</a:t>
            </a:r>
            <a:endParaRPr sz="2531" dirty="0"/>
          </a:p>
        </p:txBody>
      </p:sp>
      <p:sp>
        <p:nvSpPr>
          <p:cNvPr id="2403" name="Shape 2403"/>
          <p:cNvSpPr/>
          <p:nvPr/>
        </p:nvSpPr>
        <p:spPr>
          <a:xfrm>
            <a:off x="9176068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404" name="Shape 2404"/>
          <p:cNvSpPr/>
          <p:nvPr/>
        </p:nvSpPr>
        <p:spPr>
          <a:xfrm>
            <a:off x="9238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405" name="Shape 2405"/>
          <p:cNvSpPr/>
          <p:nvPr/>
        </p:nvSpPr>
        <p:spPr>
          <a:xfrm>
            <a:off x="6493414" y="2036913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406" name="Shape 2406"/>
          <p:cNvSpPr/>
          <p:nvPr/>
        </p:nvSpPr>
        <p:spPr>
          <a:xfrm>
            <a:off x="9171442" y="2411960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407" name="Shape 2407"/>
          <p:cNvSpPr/>
          <p:nvPr/>
        </p:nvSpPr>
        <p:spPr>
          <a:xfrm>
            <a:off x="6484287" y="2751288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884027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5" grpId="0" animBg="1"/>
      <p:bldP spid="2406" grpId="0" animBg="1"/>
      <p:bldP spid="240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Shape 2433"/>
          <p:cNvSpPr/>
          <p:nvPr/>
        </p:nvSpPr>
        <p:spPr>
          <a:xfrm>
            <a:off x="2600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434" name="Shape 2434"/>
          <p:cNvSpPr/>
          <p:nvPr/>
        </p:nvSpPr>
        <p:spPr>
          <a:xfrm>
            <a:off x="3525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435" name="Shape 2435"/>
          <p:cNvSpPr/>
          <p:nvPr/>
        </p:nvSpPr>
        <p:spPr>
          <a:xfrm>
            <a:off x="4674439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436" name="Shape 2436"/>
          <p:cNvSpPr/>
          <p:nvPr/>
        </p:nvSpPr>
        <p:spPr>
          <a:xfrm>
            <a:off x="5663812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437" name="Shape 2437"/>
          <p:cNvSpPr/>
          <p:nvPr/>
        </p:nvSpPr>
        <p:spPr>
          <a:xfrm>
            <a:off x="6560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438" name="Shape 2438"/>
          <p:cNvSpPr/>
          <p:nvPr/>
        </p:nvSpPr>
        <p:spPr>
          <a:xfrm>
            <a:off x="7459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439" name="Shape 2439"/>
          <p:cNvSpPr/>
          <p:nvPr/>
        </p:nvSpPr>
        <p:spPr>
          <a:xfrm>
            <a:off x="8448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440" name="Shape 2440"/>
          <p:cNvSpPr/>
          <p:nvPr/>
        </p:nvSpPr>
        <p:spPr>
          <a:xfrm>
            <a:off x="2462166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441" name="Shape 2441"/>
          <p:cNvSpPr/>
          <p:nvPr/>
        </p:nvSpPr>
        <p:spPr>
          <a:xfrm>
            <a:off x="3449163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442" name="Shape 2442"/>
          <p:cNvSpPr/>
          <p:nvPr/>
        </p:nvSpPr>
        <p:spPr>
          <a:xfrm>
            <a:off x="4574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443" name="Shape 2443"/>
          <p:cNvSpPr/>
          <p:nvPr/>
        </p:nvSpPr>
        <p:spPr>
          <a:xfrm>
            <a:off x="5524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444" name="Shape 2444"/>
          <p:cNvSpPr/>
          <p:nvPr/>
        </p:nvSpPr>
        <p:spPr>
          <a:xfrm>
            <a:off x="6435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445" name="Shape 2445"/>
          <p:cNvSpPr/>
          <p:nvPr/>
        </p:nvSpPr>
        <p:spPr>
          <a:xfrm>
            <a:off x="7422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446" name="Shape 2446"/>
          <p:cNvSpPr/>
          <p:nvPr/>
        </p:nvSpPr>
        <p:spPr>
          <a:xfrm>
            <a:off x="8372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447" name="Shape 2447"/>
          <p:cNvSpPr/>
          <p:nvPr/>
        </p:nvSpPr>
        <p:spPr>
          <a:xfrm>
            <a:off x="2282330" y="2009180"/>
            <a:ext cx="7618785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48" name="Shape 2448"/>
          <p:cNvSpPr/>
          <p:nvPr/>
        </p:nvSpPr>
        <p:spPr>
          <a:xfrm flipV="1">
            <a:off x="4490909" y="1296531"/>
            <a:ext cx="1" cy="279750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49" name="Shape 2449"/>
          <p:cNvSpPr/>
          <p:nvPr/>
        </p:nvSpPr>
        <p:spPr>
          <a:xfrm flipV="1">
            <a:off x="7270251" y="1296531"/>
            <a:ext cx="1" cy="279751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50" name="Shape 2450"/>
          <p:cNvSpPr/>
          <p:nvPr/>
        </p:nvSpPr>
        <p:spPr>
          <a:xfrm>
            <a:off x="5073086" y="241775"/>
            <a:ext cx="19424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close /foo/bar</a:t>
            </a:r>
          </a:p>
        </p:txBody>
      </p:sp>
      <p:sp>
        <p:nvSpPr>
          <p:cNvPr id="2451" name="Shape 2451"/>
          <p:cNvSpPr/>
          <p:nvPr/>
        </p:nvSpPr>
        <p:spPr>
          <a:xfrm>
            <a:off x="9176068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452" name="Shape 2452"/>
          <p:cNvSpPr/>
          <p:nvPr/>
        </p:nvSpPr>
        <p:spPr>
          <a:xfrm>
            <a:off x="9238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453" name="Shape 2453"/>
          <p:cNvSpPr/>
          <p:nvPr/>
        </p:nvSpPr>
        <p:spPr>
          <a:xfrm>
            <a:off x="4488236" y="4191654"/>
            <a:ext cx="296722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nothing to do on disk!</a:t>
            </a:r>
          </a:p>
        </p:txBody>
      </p:sp>
    </p:spTree>
    <p:extLst>
      <p:ext uri="{BB962C8B-B14F-4D97-AF65-F5344CB8AC3E}">
        <p14:creationId xmlns:p14="http://schemas.microsoft.com/office/powerpoint/2010/main" val="4123588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Shape 24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Efficiency</a:t>
            </a:r>
          </a:p>
        </p:txBody>
      </p:sp>
      <p:sp>
        <p:nvSpPr>
          <p:cNvPr id="2461" name="Shape 2461"/>
          <p:cNvSpPr>
            <a:spLocks noGrp="1"/>
          </p:cNvSpPr>
          <p:nvPr>
            <p:ph type="body" idx="4294967295"/>
          </p:nvPr>
        </p:nvSpPr>
        <p:spPr>
          <a:xfrm>
            <a:off x="1873405" y="1737554"/>
            <a:ext cx="7804547" cy="3523878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dirty="0">
                <a:solidFill>
                  <a:srgbClr val="333333"/>
                </a:solidFill>
              </a:rPr>
              <a:t>How can we avoid this excessive I/O for basic ops?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0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dirty="0">
                <a:solidFill>
                  <a:srgbClr val="333333"/>
                </a:solidFill>
              </a:rPr>
              <a:t>Cache for: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dirty="0">
                <a:solidFill>
                  <a:srgbClr val="333333"/>
                </a:solidFill>
              </a:rPr>
              <a:t> - reads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dirty="0">
                <a:solidFill>
                  <a:srgbClr val="333333"/>
                </a:solidFill>
              </a:rPr>
              <a:t> - write buffering</a:t>
            </a:r>
          </a:p>
        </p:txBody>
      </p:sp>
    </p:spTree>
    <p:extLst>
      <p:ext uri="{BB962C8B-B14F-4D97-AF65-F5344CB8AC3E}">
        <p14:creationId xmlns:p14="http://schemas.microsoft.com/office/powerpoint/2010/main" val="2897770448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Shape 248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Write Buffering</a:t>
            </a:r>
          </a:p>
        </p:txBody>
      </p:sp>
      <p:sp>
        <p:nvSpPr>
          <p:cNvPr id="2482" name="Shape 2482"/>
          <p:cNvSpPr>
            <a:spLocks noGrp="1"/>
          </p:cNvSpPr>
          <p:nvPr>
            <p:ph type="body" idx="4294967295"/>
          </p:nvPr>
        </p:nvSpPr>
        <p:spPr>
          <a:xfrm>
            <a:off x="1844289" y="1601656"/>
            <a:ext cx="7804547" cy="47661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Why does procrastination help?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Overwrites, deletes, scheduling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Shared structs (e.g., bitmaps+dirs) often overwritten.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We decide: how much to buffer, how long to buffer…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 - tradeoff</a:t>
            </a:r>
            <a:r>
              <a:rPr lang="en-US" sz="2531" dirty="0">
                <a:solidFill>
                  <a:srgbClr val="333333"/>
                </a:solidFill>
              </a:rPr>
              <a:t> durability vs. performance</a:t>
            </a:r>
            <a:endParaRPr sz="253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93812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CB32-5898-7F5A-AE45-55D0EC6F5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allocate file data to disk blocks?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D2A22-B957-8945-1D70-8A81809B3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313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Allocation Strategies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4706" y="1504587"/>
            <a:ext cx="9695329" cy="502822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Many different approaches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Contiguous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Extent-based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Linked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File-allocation Tables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Indexed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Multi-level Indexed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Questions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Amount of fragmentation (internal and external)</a:t>
            </a:r>
            <a:br>
              <a:rPr lang="en-US" sz="1969" dirty="0"/>
            </a:br>
            <a:r>
              <a:rPr lang="en-US" sz="1969" dirty="0"/>
              <a:t>	 – </a:t>
            </a:r>
            <a:r>
              <a:rPr lang="en-US" sz="1969" dirty="0" err="1"/>
              <a:t>freespace</a:t>
            </a:r>
            <a:r>
              <a:rPr lang="en-US" sz="1969" dirty="0"/>
              <a:t> that can’t be used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Ability to grow file over time?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Performance of sequential accesses (contiguous layout)?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Speed to find data blocks for random accesses?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Wasted space for meta-data overhead (everything that isn’t data)?</a:t>
            </a:r>
          </a:p>
          <a:p>
            <a:pPr lvl="2">
              <a:lnSpc>
                <a:spcPct val="90000"/>
              </a:lnSpc>
            </a:pPr>
            <a:r>
              <a:rPr lang="en-US" sz="1758" dirty="0"/>
              <a:t>Meta-data must be stored persistently too!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9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E4B6604-B1F0-DE40-A94C-69F6515940E6}"/>
              </a:ext>
            </a:extLst>
          </p:cNvPr>
          <p:cNvGrpSpPr/>
          <p:nvPr/>
        </p:nvGrpSpPr>
        <p:grpSpPr>
          <a:xfrm>
            <a:off x="4819512" y="3244078"/>
            <a:ext cx="3200400" cy="457200"/>
            <a:chOff x="4660053" y="4604832"/>
            <a:chExt cx="4551680" cy="650240"/>
          </a:xfrm>
        </p:grpSpPr>
        <p:sp>
          <p:nvSpPr>
            <p:cNvPr id="33" name="Rectangle 12">
              <a:extLst>
                <a:ext uri="{FF2B5EF4-FFF2-40B4-BE49-F238E27FC236}">
                  <a16:creationId xmlns:a16="http://schemas.microsoft.com/office/drawing/2014/main" id="{48754633-163D-DD4D-B7B6-3953DAE9C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05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999026AA-B113-054F-AFEC-A2796C48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029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032C739D-1977-7845-AA66-9B0DC039D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053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FBB67C79-BA48-174E-90E5-427B07032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77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B6F611F3-3E70-B747-9345-714371231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101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8" name="Rectangle 19">
              <a:extLst>
                <a:ext uri="{FF2B5EF4-FFF2-40B4-BE49-F238E27FC236}">
                  <a16:creationId xmlns:a16="http://schemas.microsoft.com/office/drawing/2014/main" id="{EC3AE6B9-2AEE-6447-BB18-DBFB77C3B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125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0">
              <a:extLst>
                <a:ext uri="{FF2B5EF4-FFF2-40B4-BE49-F238E27FC236}">
                  <a16:creationId xmlns:a16="http://schemas.microsoft.com/office/drawing/2014/main" id="{46EA592B-F204-634B-AC5C-92A3B7BF3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149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Contiguous Allocation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85173"/>
            <a:ext cx="8534400" cy="17526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each file to contiguous sectors on disk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Meta-data: 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OS allocates by finding sufficient free space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Must predict future size of file; Should space be reserved?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Example: IBM OS/360</a:t>
            </a:r>
          </a:p>
        </p:txBody>
      </p:sp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20574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25146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2971800" y="323777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4" name="Rectangle 10"/>
          <p:cNvSpPr>
            <a:spLocks noChangeArrowheads="1"/>
          </p:cNvSpPr>
          <p:nvPr/>
        </p:nvSpPr>
        <p:spPr bwMode="auto">
          <a:xfrm>
            <a:off x="3429000" y="323777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5" name="Rectangle 11"/>
          <p:cNvSpPr>
            <a:spLocks noChangeArrowheads="1"/>
          </p:cNvSpPr>
          <p:nvPr/>
        </p:nvSpPr>
        <p:spPr bwMode="auto">
          <a:xfrm>
            <a:off x="3886200" y="3237773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43434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B41E92E-D74F-F545-ACD7-ADADF4D026AE}"/>
              </a:ext>
            </a:extLst>
          </p:cNvPr>
          <p:cNvGrpSpPr/>
          <p:nvPr/>
        </p:nvGrpSpPr>
        <p:grpSpPr>
          <a:xfrm>
            <a:off x="4800600" y="3237773"/>
            <a:ext cx="3200400" cy="457200"/>
            <a:chOff x="4660053" y="4604832"/>
            <a:chExt cx="4551680" cy="650240"/>
          </a:xfrm>
        </p:grpSpPr>
        <p:sp>
          <p:nvSpPr>
            <p:cNvPr id="359436" name="Rectangle 12"/>
            <p:cNvSpPr>
              <a:spLocks noChangeArrowheads="1"/>
            </p:cNvSpPr>
            <p:nvPr/>
          </p:nvSpPr>
          <p:spPr bwMode="auto">
            <a:xfrm>
              <a:off x="466005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38" name="Rectangle 14"/>
            <p:cNvSpPr>
              <a:spLocks noChangeArrowheads="1"/>
            </p:cNvSpPr>
            <p:nvPr/>
          </p:nvSpPr>
          <p:spPr bwMode="auto">
            <a:xfrm>
              <a:off x="531029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39" name="Rectangle 15"/>
            <p:cNvSpPr>
              <a:spLocks noChangeArrowheads="1"/>
            </p:cNvSpPr>
            <p:nvPr/>
          </p:nvSpPr>
          <p:spPr bwMode="auto">
            <a:xfrm>
              <a:off x="596053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40" name="Rectangle 16"/>
            <p:cNvSpPr>
              <a:spLocks noChangeArrowheads="1"/>
            </p:cNvSpPr>
            <p:nvPr/>
          </p:nvSpPr>
          <p:spPr bwMode="auto">
            <a:xfrm>
              <a:off x="6610773" y="4604832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59441" name="Rectangle 17"/>
            <p:cNvSpPr>
              <a:spLocks noChangeArrowheads="1"/>
            </p:cNvSpPr>
            <p:nvPr/>
          </p:nvSpPr>
          <p:spPr bwMode="auto">
            <a:xfrm>
              <a:off x="726101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59443" name="Rectangle 19"/>
            <p:cNvSpPr>
              <a:spLocks noChangeArrowheads="1"/>
            </p:cNvSpPr>
            <p:nvPr/>
          </p:nvSpPr>
          <p:spPr bwMode="auto">
            <a:xfrm>
              <a:off x="791125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59444" name="Rectangle 20"/>
            <p:cNvSpPr>
              <a:spLocks noChangeArrowheads="1"/>
            </p:cNvSpPr>
            <p:nvPr/>
          </p:nvSpPr>
          <p:spPr bwMode="auto">
            <a:xfrm>
              <a:off x="8561493" y="4604832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</a:t>
              </a:r>
            </a:p>
          </p:txBody>
        </p:sp>
      </p:grpSp>
      <p:sp>
        <p:nvSpPr>
          <p:cNvPr id="359446" name="Rectangle 22"/>
          <p:cNvSpPr>
            <a:spLocks noChangeArrowheads="1"/>
          </p:cNvSpPr>
          <p:nvPr/>
        </p:nvSpPr>
        <p:spPr bwMode="auto">
          <a:xfrm>
            <a:off x="80010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447" name="Rectangle 23"/>
          <p:cNvSpPr>
            <a:spLocks noChangeArrowheads="1"/>
          </p:cNvSpPr>
          <p:nvPr/>
        </p:nvSpPr>
        <p:spPr bwMode="auto">
          <a:xfrm>
            <a:off x="8458200" y="323777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600200" y="4114800"/>
            <a:ext cx="4800600" cy="233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Wasted space for meta-data?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95805" y="6296166"/>
            <a:ext cx="3794629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Little overhead for meta-data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95805" y="513916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Excellent performance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995805" y="5724508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Simple calculation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995805" y="4114800"/>
            <a:ext cx="4572000" cy="5922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- Horrible external </a:t>
            </a:r>
            <a:r>
              <a:rPr lang="en-US" dirty="0" err="1">
                <a:latin typeface="Helvetica" pitchFamily="2" charset="0"/>
                <a:ea typeface="ＭＳ Ｐゴシック" charset="-128"/>
              </a:rPr>
              <a:t>frag</a:t>
            </a:r>
            <a:r>
              <a:rPr lang="en-US" dirty="0">
                <a:latin typeface="Helvetica" pitchFamily="2" charset="0"/>
                <a:ea typeface="ＭＳ Ｐゴシック" charset="-128"/>
              </a:rPr>
              <a:t>  (needs periodic compaction)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995805" y="4603417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- May not be able to without moving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8147" y="1855084"/>
            <a:ext cx="3571106" cy="3650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969" dirty="0"/>
              <a:t>Starting block and size of file</a:t>
            </a:r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8915400" y="323858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9372600" y="323858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1614487" y="323285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9815512" y="3232853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5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6C34-1019-0C7B-73D8-CDC5D0B8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Filesystems</a:t>
            </a: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AB322FCF-4E79-A387-EB8B-D322D9B1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80" y="2541495"/>
            <a:ext cx="4816367" cy="3655278"/>
          </a:xfrm>
          <a:prstGeom prst="rect">
            <a:avLst/>
          </a:prstGeom>
        </p:spPr>
      </p:pic>
      <p:sp>
        <p:nvSpPr>
          <p:cNvPr id="5" name="Shape 42">
            <a:extLst>
              <a:ext uri="{FF2B5EF4-FFF2-40B4-BE49-F238E27FC236}">
                <a16:creationId xmlns:a16="http://schemas.microsoft.com/office/drawing/2014/main" id="{65A28C64-4A97-A328-EE74-857ABBC21F4F}"/>
              </a:ext>
            </a:extLst>
          </p:cNvPr>
          <p:cNvSpPr txBox="1">
            <a:spLocks/>
          </p:cNvSpPr>
          <p:nvPr/>
        </p:nvSpPr>
        <p:spPr>
          <a:xfrm>
            <a:off x="1308847" y="1899361"/>
            <a:ext cx="8682318" cy="429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>
                <a:solidFill>
                  <a:srgbClr val="000000"/>
                </a:solidFill>
              </a:rPr>
              <a:t>Abstractions over blocks of data</a:t>
            </a:r>
          </a:p>
          <a:p>
            <a:pP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endParaRPr lang="en-IN" sz="2672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>
                <a:solidFill>
                  <a:srgbClr val="000000"/>
                </a:solidFill>
              </a:rPr>
              <a:t>Flat mapping of name to blocks? E.g. hash table</a:t>
            </a:r>
          </a:p>
          <a:p>
            <a:pP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endParaRPr lang="en-IN" sz="2672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>
                <a:solidFill>
                  <a:srgbClr val="000000"/>
                </a:solidFill>
              </a:rPr>
              <a:t>Something a bit more flexible:</a:t>
            </a:r>
          </a:p>
          <a:p>
            <a:pP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>
                <a:solidFill>
                  <a:srgbClr val="000000"/>
                </a:solidFill>
              </a:rPr>
              <a:t>A </a:t>
            </a:r>
            <a:r>
              <a:rPr lang="en-IN" sz="2672" dirty="0">
                <a:solidFill>
                  <a:srgbClr val="C00000"/>
                </a:solidFill>
              </a:rPr>
              <a:t>hierarchy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78097-7231-173E-3E70-DAD3B57FD2FA}"/>
              </a:ext>
            </a:extLst>
          </p:cNvPr>
          <p:cNvSpPr txBox="1"/>
          <p:nvPr/>
        </p:nvSpPr>
        <p:spPr>
          <a:xfrm>
            <a:off x="291353" y="5096435"/>
            <a:ext cx="7552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" pitchFamily="2" charset="0"/>
              </a:rPr>
              <a:t>creat</a:t>
            </a:r>
            <a:r>
              <a:rPr lang="en-US" sz="2400" dirty="0">
                <a:latin typeface="Courier" pitchFamily="2" charset="0"/>
              </a:rPr>
              <a:t>(), open(), </a:t>
            </a:r>
          </a:p>
          <a:p>
            <a:pPr algn="ctr"/>
            <a:r>
              <a:rPr lang="en-US" sz="2400" dirty="0">
                <a:latin typeface="Courier" pitchFamily="2" charset="0"/>
              </a:rPr>
              <a:t>read(), write(),</a:t>
            </a:r>
          </a:p>
          <a:p>
            <a:pPr algn="ctr"/>
            <a:r>
              <a:rPr lang="en-US" sz="2400" dirty="0" err="1">
                <a:latin typeface="Courier" pitchFamily="2" charset="0"/>
              </a:rPr>
              <a:t>mkdir</a:t>
            </a:r>
            <a:r>
              <a:rPr lang="en-US" sz="2400" dirty="0">
                <a:latin typeface="Courier" pitchFamily="2" charset="0"/>
              </a:rPr>
              <a:t>(), </a:t>
            </a:r>
            <a:r>
              <a:rPr lang="en-US" sz="2400" dirty="0" err="1">
                <a:latin typeface="Courier" pitchFamily="2" charset="0"/>
              </a:rPr>
              <a:t>readdir</a:t>
            </a:r>
            <a:r>
              <a:rPr lang="en-US" sz="2400" dirty="0">
                <a:latin typeface="Courier" pitchFamily="2" charset="0"/>
              </a:rPr>
              <a:t>(), …</a:t>
            </a:r>
          </a:p>
          <a:p>
            <a:pPr algn="ctr"/>
            <a:r>
              <a:rPr lang="en-US" sz="2400" dirty="0">
                <a:latin typeface="Courier" pitchFamily="2" charset="0"/>
              </a:rPr>
              <a:t>link(), unlink()</a:t>
            </a:r>
          </a:p>
        </p:txBody>
      </p:sp>
    </p:spTree>
    <p:extLst>
      <p:ext uri="{BB962C8B-B14F-4D97-AF65-F5344CB8AC3E}">
        <p14:creationId xmlns:p14="http://schemas.microsoft.com/office/powerpoint/2010/main" val="362746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# of Extents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14293"/>
            <a:ext cx="8458200" cy="9906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multiple contiguous regions (extents) per file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Meta-data:</a:t>
            </a:r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6794205" y="3222726"/>
            <a:ext cx="3624558" cy="33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1969" dirty="0">
              <a:ea typeface="ＭＳ Ｐゴシック" charset="-128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074863" y="3313526"/>
            <a:ext cx="6858000" cy="457200"/>
            <a:chOff x="783450" y="3684693"/>
            <a:chExt cx="9753600" cy="650240"/>
          </a:xfrm>
        </p:grpSpPr>
        <p:sp>
          <p:nvSpPr>
            <p:cNvPr id="360454" name="Rectangle 6"/>
            <p:cNvSpPr>
              <a:spLocks noChangeArrowheads="1"/>
            </p:cNvSpPr>
            <p:nvPr/>
          </p:nvSpPr>
          <p:spPr bwMode="auto">
            <a:xfrm>
              <a:off x="78345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0456" name="Rectangle 8"/>
            <p:cNvSpPr>
              <a:spLocks noChangeArrowheads="1"/>
            </p:cNvSpPr>
            <p:nvPr/>
          </p:nvSpPr>
          <p:spPr bwMode="auto">
            <a:xfrm>
              <a:off x="208393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7" name="Rectangle 9"/>
            <p:cNvSpPr>
              <a:spLocks noChangeArrowheads="1"/>
            </p:cNvSpPr>
            <p:nvPr/>
          </p:nvSpPr>
          <p:spPr bwMode="auto">
            <a:xfrm>
              <a:off x="273417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8" name="Rectangle 10"/>
            <p:cNvSpPr>
              <a:spLocks noChangeArrowheads="1"/>
            </p:cNvSpPr>
            <p:nvPr/>
          </p:nvSpPr>
          <p:spPr bwMode="auto">
            <a:xfrm>
              <a:off x="3384410" y="3684693"/>
              <a:ext cx="650240" cy="650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0459" name="Rectangle 11"/>
            <p:cNvSpPr>
              <a:spLocks noChangeArrowheads="1"/>
            </p:cNvSpPr>
            <p:nvPr/>
          </p:nvSpPr>
          <p:spPr bwMode="auto">
            <a:xfrm>
              <a:off x="468489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1" name="Rectangle 13"/>
            <p:cNvSpPr>
              <a:spLocks noChangeArrowheads="1"/>
            </p:cNvSpPr>
            <p:nvPr/>
          </p:nvSpPr>
          <p:spPr bwMode="auto">
            <a:xfrm>
              <a:off x="533513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2" name="Rectangle 14"/>
            <p:cNvSpPr>
              <a:spLocks noChangeArrowheads="1"/>
            </p:cNvSpPr>
            <p:nvPr/>
          </p:nvSpPr>
          <p:spPr bwMode="auto">
            <a:xfrm>
              <a:off x="598537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3" name="Rectangle 15"/>
            <p:cNvSpPr>
              <a:spLocks noChangeArrowheads="1"/>
            </p:cNvSpPr>
            <p:nvPr/>
          </p:nvSpPr>
          <p:spPr bwMode="auto">
            <a:xfrm>
              <a:off x="663561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64" name="Rectangle 16"/>
            <p:cNvSpPr>
              <a:spLocks noChangeArrowheads="1"/>
            </p:cNvSpPr>
            <p:nvPr/>
          </p:nvSpPr>
          <p:spPr bwMode="auto">
            <a:xfrm>
              <a:off x="728585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65" name="Rectangle 17"/>
            <p:cNvSpPr>
              <a:spLocks noChangeArrowheads="1"/>
            </p:cNvSpPr>
            <p:nvPr/>
          </p:nvSpPr>
          <p:spPr bwMode="auto">
            <a:xfrm>
              <a:off x="793609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66" name="Rectangle 18"/>
            <p:cNvSpPr>
              <a:spLocks noChangeArrowheads="1"/>
            </p:cNvSpPr>
            <p:nvPr/>
          </p:nvSpPr>
          <p:spPr bwMode="auto">
            <a:xfrm>
              <a:off x="8586330" y="3684693"/>
              <a:ext cx="650240" cy="65024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0485" name="Rectangle 37"/>
            <p:cNvSpPr>
              <a:spLocks noChangeArrowheads="1"/>
            </p:cNvSpPr>
            <p:nvPr/>
          </p:nvSpPr>
          <p:spPr bwMode="auto">
            <a:xfrm>
              <a:off x="923657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86" name="Rectangle 38"/>
            <p:cNvSpPr>
              <a:spLocks noChangeArrowheads="1"/>
            </p:cNvSpPr>
            <p:nvPr/>
          </p:nvSpPr>
          <p:spPr bwMode="auto">
            <a:xfrm>
              <a:off x="9886810" y="3684693"/>
              <a:ext cx="650240" cy="650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0488" name="Rectangle 40"/>
            <p:cNvSpPr>
              <a:spLocks noChangeArrowheads="1"/>
            </p:cNvSpPr>
            <p:nvPr/>
          </p:nvSpPr>
          <p:spPr bwMode="auto">
            <a:xfrm>
              <a:off x="143369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0489" name="Rectangle 41"/>
            <p:cNvSpPr>
              <a:spLocks noChangeArrowheads="1"/>
            </p:cNvSpPr>
            <p:nvPr/>
          </p:nvSpPr>
          <p:spPr bwMode="auto">
            <a:xfrm>
              <a:off x="4034650" y="3684693"/>
              <a:ext cx="650240" cy="650240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1439" tIns="45719" rIns="91439" bIns="45719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</p:grp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2074863" y="2594009"/>
            <a:ext cx="6858000" cy="457200"/>
            <a:chOff x="336" y="1920"/>
            <a:chExt cx="4320" cy="288"/>
          </a:xfrm>
        </p:grpSpPr>
        <p:sp>
          <p:nvSpPr>
            <p:cNvPr id="21" name="Rectangle 5"/>
            <p:cNvSpPr>
              <a:spLocks noChangeArrowheads="1"/>
            </p:cNvSpPr>
            <p:nvPr/>
          </p:nvSpPr>
          <p:spPr bwMode="auto">
            <a:xfrm>
              <a:off x="336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624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912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1200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488" y="192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064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1776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28" name="Rectangle 14"/>
            <p:cNvSpPr>
              <a:spLocks noChangeArrowheads="1"/>
            </p:cNvSpPr>
            <p:nvPr/>
          </p:nvSpPr>
          <p:spPr bwMode="auto">
            <a:xfrm>
              <a:off x="2352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29" name="Rectangle 15"/>
            <p:cNvSpPr>
              <a:spLocks noChangeArrowheads="1"/>
            </p:cNvSpPr>
            <p:nvPr/>
          </p:nvSpPr>
          <p:spPr bwMode="auto">
            <a:xfrm>
              <a:off x="2640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2928" y="192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3216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3504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3" name="Rectangle 20"/>
            <p:cNvSpPr>
              <a:spLocks noChangeArrowheads="1"/>
            </p:cNvSpPr>
            <p:nvPr/>
          </p:nvSpPr>
          <p:spPr bwMode="auto">
            <a:xfrm>
              <a:off x="3792" y="192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4080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5" name="Rectangle 23"/>
            <p:cNvSpPr>
              <a:spLocks noChangeArrowheads="1"/>
            </p:cNvSpPr>
            <p:nvPr/>
          </p:nvSpPr>
          <p:spPr bwMode="auto">
            <a:xfrm>
              <a:off x="4368" y="1920"/>
              <a:ext cx="28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sp>
        <p:nvSpPr>
          <p:cNvPr id="37" name="Rectangle 36"/>
          <p:cNvSpPr/>
          <p:nvPr/>
        </p:nvSpPr>
        <p:spPr>
          <a:xfrm>
            <a:off x="1600200" y="4114800"/>
            <a:ext cx="4800600" cy="233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Wasted space for meta-data?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95805" y="6296166"/>
            <a:ext cx="4281941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Still small overhead for meta-data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95805" y="513916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Still good performance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95805" y="5724508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Still simple calculation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95805" y="411480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- Helps external fragmentation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95805" y="4603417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- Can grow (until run out of extents)</a:t>
            </a:r>
          </a:p>
        </p:txBody>
      </p:sp>
      <p:sp>
        <p:nvSpPr>
          <p:cNvPr id="2" name="Rectangle 1"/>
          <p:cNvSpPr/>
          <p:nvPr/>
        </p:nvSpPr>
        <p:spPr>
          <a:xfrm>
            <a:off x="3334462" y="1881869"/>
            <a:ext cx="5816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000" dirty="0"/>
              <a:t>Small array (2-6) designating each extent 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Each entry: starting block and size</a:t>
            </a:r>
          </a:p>
        </p:txBody>
      </p:sp>
    </p:spTree>
    <p:extLst>
      <p:ext uri="{BB962C8B-B14F-4D97-AF65-F5344CB8AC3E}">
        <p14:creationId xmlns:p14="http://schemas.microsoft.com/office/powerpoint/2010/main" val="260534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Allocation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3100" y="1447801"/>
            <a:ext cx="8458200" cy="12192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linked-list of </a:t>
            </a:r>
            <a:r>
              <a:rPr lang="en-US" b="1" dirty="0"/>
              <a:t>fixed-sized </a:t>
            </a:r>
            <a:r>
              <a:rPr lang="en-US" dirty="0"/>
              <a:t>blocks (multiple sectors)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Meta-data: </a:t>
            </a:r>
            <a:br>
              <a:rPr lang="en-US" sz="1969" dirty="0">
                <a:solidFill>
                  <a:schemeClr val="tx1"/>
                </a:solidFill>
              </a:rPr>
            </a:br>
            <a:endParaRPr lang="en-US" sz="1969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Examples: TOPS-10, Alto</a:t>
            </a:r>
          </a:p>
        </p:txBody>
      </p:sp>
      <p:sp>
        <p:nvSpPr>
          <p:cNvPr id="361476" name="Rectangle 4"/>
          <p:cNvSpPr>
            <a:spLocks noChangeArrowheads="1"/>
          </p:cNvSpPr>
          <p:nvPr/>
        </p:nvSpPr>
        <p:spPr bwMode="auto">
          <a:xfrm>
            <a:off x="1714500" y="3416866"/>
            <a:ext cx="84582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endParaRPr lang="en-US" sz="1969" dirty="0">
              <a:ea typeface="ＭＳ Ｐゴシック" charset="-128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943100" y="2667001"/>
            <a:ext cx="8229600" cy="609600"/>
            <a:chOff x="288" y="1584"/>
            <a:chExt cx="5184" cy="384"/>
          </a:xfrm>
        </p:grpSpPr>
        <p:sp>
          <p:nvSpPr>
            <p:cNvPr id="361477" name="Rectangle 5"/>
            <p:cNvSpPr>
              <a:spLocks noChangeArrowheads="1"/>
            </p:cNvSpPr>
            <p:nvPr/>
          </p:nvSpPr>
          <p:spPr bwMode="auto"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78" name="Rectangle 6"/>
            <p:cNvSpPr>
              <a:spLocks noChangeArrowheads="1"/>
            </p:cNvSpPr>
            <p:nvPr/>
          </p:nvSpPr>
          <p:spPr bwMode="auto"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79" name="Rectangle 7"/>
            <p:cNvSpPr>
              <a:spLocks noChangeArrowheads="1"/>
            </p:cNvSpPr>
            <p:nvPr/>
          </p:nvSpPr>
          <p:spPr bwMode="auto"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80" name="Rectangle 8"/>
            <p:cNvSpPr>
              <a:spLocks noChangeArrowheads="1"/>
            </p:cNvSpPr>
            <p:nvPr/>
          </p:nvSpPr>
          <p:spPr bwMode="auto"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1481" name="Rectangle 9"/>
            <p:cNvSpPr>
              <a:spLocks noChangeArrowheads="1"/>
            </p:cNvSpPr>
            <p:nvPr/>
          </p:nvSpPr>
          <p:spPr bwMode="auto"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2" name="Rectangle 10"/>
            <p:cNvSpPr>
              <a:spLocks noChangeArrowheads="1"/>
            </p:cNvSpPr>
            <p:nvPr/>
          </p:nvSpPr>
          <p:spPr bwMode="auto"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3" name="Rectangle 11"/>
            <p:cNvSpPr>
              <a:spLocks noChangeArrowheads="1"/>
            </p:cNvSpPr>
            <p:nvPr/>
          </p:nvSpPr>
          <p:spPr bwMode="auto"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4" name="Rectangle 12"/>
            <p:cNvSpPr>
              <a:spLocks noChangeArrowheads="1"/>
            </p:cNvSpPr>
            <p:nvPr/>
          </p:nvSpPr>
          <p:spPr bwMode="auto"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5" name="Rectangle 13"/>
            <p:cNvSpPr>
              <a:spLocks noChangeArrowheads="1"/>
            </p:cNvSpPr>
            <p:nvPr/>
          </p:nvSpPr>
          <p:spPr bwMode="auto"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6" name="Rectangle 14"/>
            <p:cNvSpPr>
              <a:spLocks noChangeArrowheads="1"/>
            </p:cNvSpPr>
            <p:nvPr/>
          </p:nvSpPr>
          <p:spPr bwMode="auto"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7" name="Rectangle 15"/>
            <p:cNvSpPr>
              <a:spLocks noChangeArrowheads="1"/>
            </p:cNvSpPr>
            <p:nvPr/>
          </p:nvSpPr>
          <p:spPr bwMode="auto"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1488" name="Rectangle 16"/>
            <p:cNvSpPr>
              <a:spLocks noChangeArrowheads="1"/>
            </p:cNvSpPr>
            <p:nvPr/>
          </p:nvSpPr>
          <p:spPr bwMode="auto"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89" name="Rectangle 17"/>
            <p:cNvSpPr>
              <a:spLocks noChangeArrowheads="1"/>
            </p:cNvSpPr>
            <p:nvPr/>
          </p:nvSpPr>
          <p:spPr bwMode="auto"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90" name="Rectangle 18"/>
            <p:cNvSpPr>
              <a:spLocks noChangeArrowheads="1"/>
            </p:cNvSpPr>
            <p:nvPr/>
          </p:nvSpPr>
          <p:spPr bwMode="auto"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1" name="Rectangle 19"/>
            <p:cNvSpPr>
              <a:spLocks noChangeArrowheads="1"/>
            </p:cNvSpPr>
            <p:nvPr/>
          </p:nvSpPr>
          <p:spPr bwMode="auto"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2" name="Rectangle 20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4" name="Rectangle 22"/>
            <p:cNvSpPr>
              <a:spLocks noChangeArrowheads="1"/>
            </p:cNvSpPr>
            <p:nvPr/>
          </p:nvSpPr>
          <p:spPr bwMode="auto"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1495" name="Rectangle 23"/>
            <p:cNvSpPr>
              <a:spLocks noChangeArrowheads="1"/>
            </p:cNvSpPr>
            <p:nvPr/>
          </p:nvSpPr>
          <p:spPr bwMode="auto"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1496" name="Freeform 24"/>
            <p:cNvSpPr>
              <a:spLocks/>
            </p:cNvSpPr>
            <p:nvPr/>
          </p:nvSpPr>
          <p:spPr bwMode="auto">
            <a:xfrm>
              <a:off x="52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497" name="Freeform 25"/>
            <p:cNvSpPr>
              <a:spLocks/>
            </p:cNvSpPr>
            <p:nvPr/>
          </p:nvSpPr>
          <p:spPr bwMode="auto">
            <a:xfrm>
              <a:off x="110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498" name="Freeform 26"/>
            <p:cNvSpPr>
              <a:spLocks/>
            </p:cNvSpPr>
            <p:nvPr/>
          </p:nvSpPr>
          <p:spPr bwMode="auto">
            <a:xfrm>
              <a:off x="139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499" name="Freeform 27"/>
            <p:cNvSpPr>
              <a:spLocks/>
            </p:cNvSpPr>
            <p:nvPr/>
          </p:nvSpPr>
          <p:spPr bwMode="auto">
            <a:xfrm>
              <a:off x="225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0" name="Freeform 28"/>
            <p:cNvSpPr>
              <a:spLocks/>
            </p:cNvSpPr>
            <p:nvPr/>
          </p:nvSpPr>
          <p:spPr bwMode="auto">
            <a:xfrm>
              <a:off x="254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1" name="Freeform 29"/>
            <p:cNvSpPr>
              <a:spLocks/>
            </p:cNvSpPr>
            <p:nvPr/>
          </p:nvSpPr>
          <p:spPr bwMode="auto">
            <a:xfrm>
              <a:off x="283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2" name="Freeform 30"/>
            <p:cNvSpPr>
              <a:spLocks/>
            </p:cNvSpPr>
            <p:nvPr/>
          </p:nvSpPr>
          <p:spPr bwMode="auto">
            <a:xfrm>
              <a:off x="422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3" name="Freeform 31"/>
            <p:cNvSpPr>
              <a:spLocks/>
            </p:cNvSpPr>
            <p:nvPr/>
          </p:nvSpPr>
          <p:spPr bwMode="auto">
            <a:xfrm>
              <a:off x="3120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4" name="Freeform 32"/>
            <p:cNvSpPr>
              <a:spLocks/>
            </p:cNvSpPr>
            <p:nvPr/>
          </p:nvSpPr>
          <p:spPr bwMode="auto">
            <a:xfrm>
              <a:off x="4512" y="1584"/>
              <a:ext cx="43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5" name="Freeform 33"/>
            <p:cNvSpPr>
              <a:spLocks/>
            </p:cNvSpPr>
            <p:nvPr/>
          </p:nvSpPr>
          <p:spPr bwMode="auto">
            <a:xfrm>
              <a:off x="816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6" name="Freeform 34"/>
            <p:cNvSpPr>
              <a:spLocks/>
            </p:cNvSpPr>
            <p:nvPr/>
          </p:nvSpPr>
          <p:spPr bwMode="auto">
            <a:xfrm>
              <a:off x="1968" y="1584"/>
              <a:ext cx="268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7" name="Freeform 35"/>
            <p:cNvSpPr>
              <a:spLocks/>
            </p:cNvSpPr>
            <p:nvPr/>
          </p:nvSpPr>
          <p:spPr bwMode="auto">
            <a:xfrm>
              <a:off x="4848" y="1584"/>
              <a:ext cx="432" cy="4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8" name="Freeform 36"/>
            <p:cNvSpPr>
              <a:spLocks/>
            </p:cNvSpPr>
            <p:nvPr/>
          </p:nvSpPr>
          <p:spPr bwMode="auto">
            <a:xfrm>
              <a:off x="340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1509" name="Freeform 37"/>
            <p:cNvSpPr>
              <a:spLocks/>
            </p:cNvSpPr>
            <p:nvPr/>
          </p:nvSpPr>
          <p:spPr bwMode="auto">
            <a:xfrm>
              <a:off x="369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767138" y="3416866"/>
            <a:ext cx="5633662" cy="2586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sz="2000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sz="2000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sz="2000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sz="2000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sz="2000" dirty="0">
                <a:latin typeface="Helvetica" pitchFamily="2" charset="0"/>
              </a:rPr>
              <a:t>Wasted space for meta-data?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95805" y="5598232"/>
            <a:ext cx="417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- Waste pointer per block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95805" y="444122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+/- Depends on data layout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95805" y="502657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- Ridiculously poor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75310" y="3431885"/>
            <a:ext cx="5297152" cy="64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12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+ No external frag (use any block</a:t>
            </a:r>
            <a:r>
              <a:rPr lang="en-US" sz="2000">
                <a:latin typeface="Helvetica" pitchFamily="2" charset="0"/>
                <a:ea typeface="ＭＳ Ｐゴシック" charset="-128"/>
              </a:rPr>
              <a:t>); internal?</a:t>
            </a:r>
            <a:endParaRPr lang="en-US" sz="2000" dirty="0">
              <a:latin typeface="Helvetica" pitchFamily="2" charset="0"/>
              <a:ea typeface="ＭＳ Ｐゴシック" charset="-128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95805" y="390548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  <a:ea typeface="ＭＳ Ｐゴシック" charset="-128"/>
              </a:rPr>
              <a:t>+ Can grow easily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866900" y="6513261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Helvetica" pitchFamily="2" charset="0"/>
              </a:rPr>
              <a:t>Trade-off: Block size (does not need to equal sector size)</a:t>
            </a:r>
          </a:p>
        </p:txBody>
      </p:sp>
      <p:sp>
        <p:nvSpPr>
          <p:cNvPr id="3" name="Rectangle 2"/>
          <p:cNvSpPr/>
          <p:nvPr/>
        </p:nvSpPr>
        <p:spPr>
          <a:xfrm>
            <a:off x="4093746" y="1813532"/>
            <a:ext cx="6764754" cy="61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969" dirty="0">
                <a:latin typeface="Helvetica" pitchFamily="2" charset="0"/>
              </a:rPr>
              <a:t>Location of first block of file</a:t>
            </a:r>
          </a:p>
          <a:p>
            <a:pPr lvl="2">
              <a:lnSpc>
                <a:spcPct val="90000"/>
              </a:lnSpc>
            </a:pPr>
            <a:r>
              <a:rPr lang="en-US" sz="1828" dirty="0">
                <a:latin typeface="Helvetica" pitchFamily="2" charset="0"/>
              </a:rPr>
              <a:t>Each block also contains pointer to next block</a:t>
            </a:r>
          </a:p>
        </p:txBody>
      </p:sp>
    </p:spTree>
    <p:extLst>
      <p:ext uri="{BB962C8B-B14F-4D97-AF65-F5344CB8AC3E}">
        <p14:creationId xmlns:p14="http://schemas.microsoft.com/office/powerpoint/2010/main" val="33276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File-Allocation Table (FAT)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447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Variation of Linked allocation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Keep linked-list information for all files in on-disk FAT table </a:t>
            </a:r>
          </a:p>
          <a:p>
            <a:pPr lvl="1">
              <a:lnSpc>
                <a:spcPct val="90000"/>
              </a:lnSpc>
            </a:pPr>
            <a:r>
              <a:rPr lang="en-US" sz="1969" dirty="0">
                <a:solidFill>
                  <a:schemeClr val="tx1"/>
                </a:solidFill>
              </a:rPr>
              <a:t>Meta-data: Location of first block of file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And, FAT table  itself</a:t>
            </a:r>
          </a:p>
        </p:txBody>
      </p:sp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1752600" y="3924301"/>
            <a:ext cx="8458200" cy="2666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solidFill>
                  <a:srgbClr val="333333"/>
                </a:solidFill>
                <a:latin typeface="Helvetica" pitchFamily="2" charset="0"/>
              </a:rPr>
              <a:t>Draw corresponding FAT Table?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solidFill>
                  <a:srgbClr val="333333"/>
                </a:solidFill>
                <a:latin typeface="Helvetica" pitchFamily="2" charset="0"/>
              </a:rPr>
              <a:t>Comparison to Linked Allocation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Same basic advantages and disadvantages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Disadvantage: Read from two disk locations for every data read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Optimization: Cache FAT in main memory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Advantage: Greatly improves random accesses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solidFill>
                  <a:srgbClr val="333333"/>
                </a:solidFill>
                <a:latin typeface="Helvetica" pitchFamily="2" charset="0"/>
                <a:ea typeface="ＭＳ Ｐゴシック" charset="-128"/>
              </a:rPr>
              <a:t>What portions should be cached?  Scale with larger file systems?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828800" y="3048000"/>
            <a:ext cx="8229600" cy="609600"/>
            <a:chOff x="288" y="1584"/>
            <a:chExt cx="5184" cy="384"/>
          </a:xfrm>
        </p:grpSpPr>
        <p:sp>
          <p:nvSpPr>
            <p:cNvPr id="362502" name="Rectangle 6"/>
            <p:cNvSpPr>
              <a:spLocks noChangeArrowheads="1"/>
            </p:cNvSpPr>
            <p:nvPr/>
          </p:nvSpPr>
          <p:spPr bwMode="auto">
            <a:xfrm>
              <a:off x="28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03" name="Rectangle 7"/>
            <p:cNvSpPr>
              <a:spLocks noChangeArrowheads="1"/>
            </p:cNvSpPr>
            <p:nvPr/>
          </p:nvSpPr>
          <p:spPr bwMode="auto">
            <a:xfrm>
              <a:off x="864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4" name="Rectangle 8"/>
            <p:cNvSpPr>
              <a:spLocks noChangeArrowheads="1"/>
            </p:cNvSpPr>
            <p:nvPr/>
          </p:nvSpPr>
          <p:spPr bwMode="auto">
            <a:xfrm>
              <a:off x="1152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5" name="Rectangle 9"/>
            <p:cNvSpPr>
              <a:spLocks noChangeArrowheads="1"/>
            </p:cNvSpPr>
            <p:nvPr/>
          </p:nvSpPr>
          <p:spPr bwMode="auto">
            <a:xfrm>
              <a:off x="1440" y="1680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362506" name="Rectangle 10"/>
            <p:cNvSpPr>
              <a:spLocks noChangeArrowheads="1"/>
            </p:cNvSpPr>
            <p:nvPr/>
          </p:nvSpPr>
          <p:spPr bwMode="auto">
            <a:xfrm>
              <a:off x="201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7" name="Rectangle 11"/>
            <p:cNvSpPr>
              <a:spLocks noChangeArrowheads="1"/>
            </p:cNvSpPr>
            <p:nvPr/>
          </p:nvSpPr>
          <p:spPr bwMode="auto">
            <a:xfrm>
              <a:off x="2304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8" name="Rectangle 12"/>
            <p:cNvSpPr>
              <a:spLocks noChangeArrowheads="1"/>
            </p:cNvSpPr>
            <p:nvPr/>
          </p:nvSpPr>
          <p:spPr bwMode="auto">
            <a:xfrm>
              <a:off x="259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09" name="Rectangle 13"/>
            <p:cNvSpPr>
              <a:spLocks noChangeArrowheads="1"/>
            </p:cNvSpPr>
            <p:nvPr/>
          </p:nvSpPr>
          <p:spPr bwMode="auto">
            <a:xfrm>
              <a:off x="288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0" name="Rectangle 14"/>
            <p:cNvSpPr>
              <a:spLocks noChangeArrowheads="1"/>
            </p:cNvSpPr>
            <p:nvPr/>
          </p:nvSpPr>
          <p:spPr bwMode="auto">
            <a:xfrm>
              <a:off x="3168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1" name="Rectangle 15"/>
            <p:cNvSpPr>
              <a:spLocks noChangeArrowheads="1"/>
            </p:cNvSpPr>
            <p:nvPr/>
          </p:nvSpPr>
          <p:spPr bwMode="auto">
            <a:xfrm>
              <a:off x="3456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2" name="Rectangle 16"/>
            <p:cNvSpPr>
              <a:spLocks noChangeArrowheads="1"/>
            </p:cNvSpPr>
            <p:nvPr/>
          </p:nvSpPr>
          <p:spPr bwMode="auto">
            <a:xfrm>
              <a:off x="3744" y="1680"/>
              <a:ext cx="288" cy="288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362513" name="Rectangle 17"/>
            <p:cNvSpPr>
              <a:spLocks noChangeArrowheads="1"/>
            </p:cNvSpPr>
            <p:nvPr/>
          </p:nvSpPr>
          <p:spPr bwMode="auto">
            <a:xfrm>
              <a:off x="4032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4" name="Rectangle 18"/>
            <p:cNvSpPr>
              <a:spLocks noChangeArrowheads="1"/>
            </p:cNvSpPr>
            <p:nvPr/>
          </p:nvSpPr>
          <p:spPr bwMode="auto">
            <a:xfrm>
              <a:off x="4320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15" name="Rectangle 19"/>
            <p:cNvSpPr>
              <a:spLocks noChangeArrowheads="1"/>
            </p:cNvSpPr>
            <p:nvPr/>
          </p:nvSpPr>
          <p:spPr bwMode="auto">
            <a:xfrm>
              <a:off x="576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6" name="Rectangle 20"/>
            <p:cNvSpPr>
              <a:spLocks noChangeArrowheads="1"/>
            </p:cNvSpPr>
            <p:nvPr/>
          </p:nvSpPr>
          <p:spPr bwMode="auto">
            <a:xfrm>
              <a:off x="172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7" name="Rectangle 21"/>
            <p:cNvSpPr>
              <a:spLocks noChangeArrowheads="1"/>
            </p:cNvSpPr>
            <p:nvPr/>
          </p:nvSpPr>
          <p:spPr bwMode="auto">
            <a:xfrm>
              <a:off x="4608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8" name="Rectangle 22"/>
            <p:cNvSpPr>
              <a:spLocks noChangeArrowheads="1"/>
            </p:cNvSpPr>
            <p:nvPr/>
          </p:nvSpPr>
          <p:spPr bwMode="auto">
            <a:xfrm>
              <a:off x="5184" y="1680"/>
              <a:ext cx="288" cy="288"/>
            </a:xfrm>
            <a:prstGeom prst="rect">
              <a:avLst/>
            </a:prstGeom>
            <a:solidFill>
              <a:srgbClr val="FF00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362519" name="Rectangle 23"/>
            <p:cNvSpPr>
              <a:spLocks noChangeArrowheads="1"/>
            </p:cNvSpPr>
            <p:nvPr/>
          </p:nvSpPr>
          <p:spPr bwMode="auto">
            <a:xfrm>
              <a:off x="4896" y="1680"/>
              <a:ext cx="288" cy="28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266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362520" name="Freeform 24"/>
            <p:cNvSpPr>
              <a:spLocks/>
            </p:cNvSpPr>
            <p:nvPr/>
          </p:nvSpPr>
          <p:spPr bwMode="auto">
            <a:xfrm>
              <a:off x="52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1" name="Freeform 25"/>
            <p:cNvSpPr>
              <a:spLocks/>
            </p:cNvSpPr>
            <p:nvPr/>
          </p:nvSpPr>
          <p:spPr bwMode="auto">
            <a:xfrm>
              <a:off x="110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2" name="Freeform 26"/>
            <p:cNvSpPr>
              <a:spLocks/>
            </p:cNvSpPr>
            <p:nvPr/>
          </p:nvSpPr>
          <p:spPr bwMode="auto">
            <a:xfrm>
              <a:off x="139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3" name="Freeform 27"/>
            <p:cNvSpPr>
              <a:spLocks/>
            </p:cNvSpPr>
            <p:nvPr/>
          </p:nvSpPr>
          <p:spPr bwMode="auto">
            <a:xfrm>
              <a:off x="225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4" name="Freeform 28"/>
            <p:cNvSpPr>
              <a:spLocks/>
            </p:cNvSpPr>
            <p:nvPr/>
          </p:nvSpPr>
          <p:spPr bwMode="auto">
            <a:xfrm>
              <a:off x="254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5" name="Freeform 29"/>
            <p:cNvSpPr>
              <a:spLocks/>
            </p:cNvSpPr>
            <p:nvPr/>
          </p:nvSpPr>
          <p:spPr bwMode="auto">
            <a:xfrm>
              <a:off x="2832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6" name="Freeform 30"/>
            <p:cNvSpPr>
              <a:spLocks/>
            </p:cNvSpPr>
            <p:nvPr/>
          </p:nvSpPr>
          <p:spPr bwMode="auto">
            <a:xfrm>
              <a:off x="4224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7" name="Freeform 31"/>
            <p:cNvSpPr>
              <a:spLocks/>
            </p:cNvSpPr>
            <p:nvPr/>
          </p:nvSpPr>
          <p:spPr bwMode="auto">
            <a:xfrm>
              <a:off x="3120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8" name="Freeform 32"/>
            <p:cNvSpPr>
              <a:spLocks/>
            </p:cNvSpPr>
            <p:nvPr/>
          </p:nvSpPr>
          <p:spPr bwMode="auto">
            <a:xfrm>
              <a:off x="4512" y="1584"/>
              <a:ext cx="432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29" name="Freeform 33"/>
            <p:cNvSpPr>
              <a:spLocks/>
            </p:cNvSpPr>
            <p:nvPr/>
          </p:nvSpPr>
          <p:spPr bwMode="auto">
            <a:xfrm>
              <a:off x="816" y="1584"/>
              <a:ext cx="100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0" name="Freeform 34"/>
            <p:cNvSpPr>
              <a:spLocks/>
            </p:cNvSpPr>
            <p:nvPr/>
          </p:nvSpPr>
          <p:spPr bwMode="auto">
            <a:xfrm>
              <a:off x="1968" y="1584"/>
              <a:ext cx="2688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1" name="Freeform 35"/>
            <p:cNvSpPr>
              <a:spLocks/>
            </p:cNvSpPr>
            <p:nvPr/>
          </p:nvSpPr>
          <p:spPr bwMode="auto">
            <a:xfrm>
              <a:off x="4848" y="1584"/>
              <a:ext cx="432" cy="4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2" name="Freeform 36"/>
            <p:cNvSpPr>
              <a:spLocks/>
            </p:cNvSpPr>
            <p:nvPr/>
          </p:nvSpPr>
          <p:spPr bwMode="auto">
            <a:xfrm>
              <a:off x="3408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  <p:sp>
          <p:nvSpPr>
            <p:cNvPr id="362533" name="Freeform 37"/>
            <p:cNvSpPr>
              <a:spLocks/>
            </p:cNvSpPr>
            <p:nvPr/>
          </p:nvSpPr>
          <p:spPr bwMode="auto">
            <a:xfrm>
              <a:off x="3696" y="1584"/>
              <a:ext cx="96" cy="96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48" y="0"/>
                </a:cxn>
                <a:cxn ang="0">
                  <a:pos x="96" y="96"/>
                </a:cxn>
              </a:cxnLst>
              <a:rect l="0" t="0" r="r" b="b"/>
              <a:pathLst>
                <a:path w="96" h="96">
                  <a:moveTo>
                    <a:pt x="0" y="96"/>
                  </a:moveTo>
                  <a:cubicBezTo>
                    <a:pt x="16" y="48"/>
                    <a:pt x="32" y="0"/>
                    <a:pt x="48" y="0"/>
                  </a:cubicBezTo>
                  <a:cubicBezTo>
                    <a:pt x="64" y="0"/>
                    <a:pt x="80" y="48"/>
                    <a:pt x="96" y="96"/>
                  </a:cubicBezTo>
                </a:path>
              </a:pathLst>
            </a:custGeom>
            <a:noFill/>
            <a:ln w="25400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66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0807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 Allocation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1"/>
            <a:ext cx="8458200" cy="106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Allocate fixed-sized blocks for each file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Meta-data: </a:t>
            </a:r>
          </a:p>
          <a:p>
            <a:pPr lvl="1">
              <a:lnSpc>
                <a:spcPct val="90000"/>
              </a:lnSpc>
            </a:pPr>
            <a:r>
              <a:rPr lang="en-US" sz="1828" dirty="0"/>
              <a:t>Allocate space for </a:t>
            </a:r>
            <a:r>
              <a:rPr lang="en-US" sz="1828" dirty="0" err="1"/>
              <a:t>ptrs</a:t>
            </a:r>
            <a:r>
              <a:rPr lang="en-US" sz="1828" dirty="0"/>
              <a:t> at file creation time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63524" name="Rectangle 4"/>
          <p:cNvSpPr>
            <a:spLocks noChangeArrowheads="1"/>
          </p:cNvSpPr>
          <p:nvPr/>
        </p:nvSpPr>
        <p:spPr bwMode="auto">
          <a:xfrm>
            <a:off x="1676400" y="4114800"/>
            <a:ext cx="8458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latin typeface="Helvetica" pitchFamily="2" charset="0"/>
              </a:rPr>
              <a:t>Advantages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No external fragmentation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Files can be easily grown up to max file size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Supports random access</a:t>
            </a: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latin typeface="Helvetica" pitchFamily="2" charset="0"/>
              </a:rPr>
              <a:t>Disadvantages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Large overhead for meta-data: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latin typeface="Helvetica" pitchFamily="2" charset="0"/>
                <a:ea typeface="ＭＳ Ｐゴシック" charset="-128"/>
              </a:rPr>
              <a:t>Wastes space for unneeded pointers (most files are small!)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1969" dirty="0">
              <a:latin typeface="Helvetica" pitchFamily="2" charset="0"/>
              <a:ea typeface="ＭＳ Ｐゴシック" charset="-128"/>
            </a:endParaRPr>
          </a:p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endParaRPr lang="en-US" sz="2391" dirty="0">
              <a:latin typeface="Helvetica" pitchFamily="2" charset="0"/>
            </a:endParaRPr>
          </a:p>
        </p:txBody>
      </p:sp>
      <p:sp>
        <p:nvSpPr>
          <p:cNvPr id="363526" name="Rectangle 6"/>
          <p:cNvSpPr>
            <a:spLocks noChangeArrowheads="1"/>
          </p:cNvSpPr>
          <p:nvPr/>
        </p:nvSpPr>
        <p:spPr bwMode="auto">
          <a:xfrm>
            <a:off x="18288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2743200" y="3200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3200400" y="3200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3657600" y="32004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3530" name="Rectangle 10"/>
          <p:cNvSpPr>
            <a:spLocks noChangeArrowheads="1"/>
          </p:cNvSpPr>
          <p:nvPr/>
        </p:nvSpPr>
        <p:spPr bwMode="auto">
          <a:xfrm>
            <a:off x="45720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1" name="Rectangle 11"/>
          <p:cNvSpPr>
            <a:spLocks noChangeArrowheads="1"/>
          </p:cNvSpPr>
          <p:nvPr/>
        </p:nvSpPr>
        <p:spPr bwMode="auto">
          <a:xfrm>
            <a:off x="50292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2" name="Rectangle 12"/>
          <p:cNvSpPr>
            <a:spLocks noChangeArrowheads="1"/>
          </p:cNvSpPr>
          <p:nvPr/>
        </p:nvSpPr>
        <p:spPr bwMode="auto">
          <a:xfrm>
            <a:off x="54864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59436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4" name="Rectangle 14"/>
          <p:cNvSpPr>
            <a:spLocks noChangeArrowheads="1"/>
          </p:cNvSpPr>
          <p:nvPr/>
        </p:nvSpPr>
        <p:spPr bwMode="auto">
          <a:xfrm>
            <a:off x="6400800" y="3200400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5" name="Rectangle 15"/>
          <p:cNvSpPr>
            <a:spLocks noChangeArrowheads="1"/>
          </p:cNvSpPr>
          <p:nvPr/>
        </p:nvSpPr>
        <p:spPr bwMode="auto">
          <a:xfrm>
            <a:off x="6858000" y="3200400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6" name="Rectangle 16"/>
          <p:cNvSpPr>
            <a:spLocks noChangeArrowheads="1"/>
          </p:cNvSpPr>
          <p:nvPr/>
        </p:nvSpPr>
        <p:spPr bwMode="auto">
          <a:xfrm>
            <a:off x="7315200" y="3200400"/>
            <a:ext cx="457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3537" name="Rectangle 17"/>
          <p:cNvSpPr>
            <a:spLocks noChangeArrowheads="1"/>
          </p:cNvSpPr>
          <p:nvPr/>
        </p:nvSpPr>
        <p:spPr bwMode="auto">
          <a:xfrm>
            <a:off x="77724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8" name="Rectangle 18"/>
          <p:cNvSpPr>
            <a:spLocks noChangeArrowheads="1"/>
          </p:cNvSpPr>
          <p:nvPr/>
        </p:nvSpPr>
        <p:spPr bwMode="auto">
          <a:xfrm>
            <a:off x="82296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63539" name="Rectangle 19"/>
          <p:cNvSpPr>
            <a:spLocks noChangeArrowheads="1"/>
          </p:cNvSpPr>
          <p:nvPr/>
        </p:nvSpPr>
        <p:spPr bwMode="auto">
          <a:xfrm>
            <a:off x="22860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0" name="Rectangle 20"/>
          <p:cNvSpPr>
            <a:spLocks noChangeArrowheads="1"/>
          </p:cNvSpPr>
          <p:nvPr/>
        </p:nvSpPr>
        <p:spPr bwMode="auto">
          <a:xfrm>
            <a:off x="41148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1" name="Rectangle 21"/>
          <p:cNvSpPr>
            <a:spLocks noChangeArrowheads="1"/>
          </p:cNvSpPr>
          <p:nvPr/>
        </p:nvSpPr>
        <p:spPr bwMode="auto">
          <a:xfrm>
            <a:off x="86868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2" name="Rectangle 22"/>
          <p:cNvSpPr>
            <a:spLocks noChangeArrowheads="1"/>
          </p:cNvSpPr>
          <p:nvPr/>
        </p:nvSpPr>
        <p:spPr bwMode="auto">
          <a:xfrm>
            <a:off x="9601200" y="3200400"/>
            <a:ext cx="457200" cy="457200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63543" name="Rectangle 23"/>
          <p:cNvSpPr>
            <a:spLocks noChangeArrowheads="1"/>
          </p:cNvSpPr>
          <p:nvPr/>
        </p:nvSpPr>
        <p:spPr bwMode="auto">
          <a:xfrm>
            <a:off x="9144000" y="3200400"/>
            <a:ext cx="4572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266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" name="Rectangle 1"/>
          <p:cNvSpPr/>
          <p:nvPr/>
        </p:nvSpPr>
        <p:spPr>
          <a:xfrm>
            <a:off x="3657600" y="1888604"/>
            <a:ext cx="4501553" cy="3665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1969" dirty="0">
                <a:latin typeface="Helvetica" pitchFamily="2" charset="0"/>
              </a:rPr>
              <a:t>Fixed-sized array of block pointers</a:t>
            </a:r>
          </a:p>
        </p:txBody>
      </p:sp>
    </p:spTree>
    <p:extLst>
      <p:ext uri="{BB962C8B-B14F-4D97-AF65-F5344CB8AC3E}">
        <p14:creationId xmlns:p14="http://schemas.microsoft.com/office/powerpoint/2010/main" val="13539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Indexing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24000"/>
            <a:ext cx="8458200" cy="144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Variation of Indexed Allocation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Dynamically allocate hierarchy of pointers to blocks as needed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Meta-data: Small number of pointers allocated statically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Additional pointers to blocks of pointers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Examples: UNIX FFS-based file systems, ext2, ext3</a:t>
            </a:r>
          </a:p>
        </p:txBody>
      </p:sp>
      <p:sp>
        <p:nvSpPr>
          <p:cNvPr id="364548" name="Rectangle 4"/>
          <p:cNvSpPr>
            <a:spLocks noChangeArrowheads="1"/>
          </p:cNvSpPr>
          <p:nvPr/>
        </p:nvSpPr>
        <p:spPr bwMode="auto">
          <a:xfrm>
            <a:off x="1981200" y="4800600"/>
            <a:ext cx="8458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latin typeface="Helvetica" pitchFamily="2" charset="0"/>
              </a:rPr>
              <a:t>Comparison to Indexed Allocation</a:t>
            </a:r>
          </a:p>
          <a:p>
            <a:pPr marL="742912" lvl="1" indent="-285736">
              <a:lnSpc>
                <a:spcPct val="6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Advantage: Does not waste space for unneeded pointers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latin typeface="Helvetica" pitchFamily="2" charset="0"/>
                <a:ea typeface="ＭＳ Ｐゴシック" charset="-128"/>
              </a:rPr>
              <a:t>Still fast access for small files</a:t>
            </a:r>
          </a:p>
          <a:p>
            <a:pPr marL="1142942" lvl="2" indent="-228588">
              <a:lnSpc>
                <a:spcPct val="3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latin typeface="Helvetica" pitchFamily="2" charset="0"/>
                <a:ea typeface="ＭＳ Ｐゴシック" charset="-128"/>
              </a:rPr>
              <a:t>Can grow to what size??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latin typeface="Helvetica" pitchFamily="2" charset="0"/>
                <a:ea typeface="ＭＳ Ｐゴシック" charset="-128"/>
              </a:rPr>
              <a:t>Disadvantage: Need to read indirect blocks of pointers to calculate addresses (extra disk read)</a:t>
            </a:r>
          </a:p>
          <a:p>
            <a:pPr marL="1142942" lvl="2" indent="-228588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sz="1828" dirty="0">
                <a:latin typeface="Helvetica" pitchFamily="2" charset="0"/>
                <a:ea typeface="ＭＳ Ｐゴシック" charset="-128"/>
              </a:rPr>
              <a:t>Keep indirect blocks cached in main memory</a:t>
            </a:r>
          </a:p>
        </p:txBody>
      </p:sp>
      <p:sp>
        <p:nvSpPr>
          <p:cNvPr id="364549" name="Rectangle 5"/>
          <p:cNvSpPr>
            <a:spLocks noChangeArrowheads="1"/>
          </p:cNvSpPr>
          <p:nvPr/>
        </p:nvSpPr>
        <p:spPr bwMode="auto">
          <a:xfrm>
            <a:off x="2514600" y="3352801"/>
            <a:ext cx="914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0" name="Rectangle 6"/>
          <p:cNvSpPr>
            <a:spLocks noChangeArrowheads="1"/>
          </p:cNvSpPr>
          <p:nvPr/>
        </p:nvSpPr>
        <p:spPr bwMode="auto">
          <a:xfrm>
            <a:off x="4495800" y="3733801"/>
            <a:ext cx="685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1" name="Rectangle 7"/>
          <p:cNvSpPr>
            <a:spLocks noChangeArrowheads="1"/>
          </p:cNvSpPr>
          <p:nvPr/>
        </p:nvSpPr>
        <p:spPr bwMode="auto">
          <a:xfrm>
            <a:off x="2514600" y="3581401"/>
            <a:ext cx="914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2" name="Rectangle 8"/>
          <p:cNvSpPr>
            <a:spLocks noChangeArrowheads="1"/>
          </p:cNvSpPr>
          <p:nvPr/>
        </p:nvSpPr>
        <p:spPr bwMode="auto">
          <a:xfrm>
            <a:off x="2514600" y="3886200"/>
            <a:ext cx="914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3" name="Rectangle 9"/>
          <p:cNvSpPr>
            <a:spLocks noChangeArrowheads="1"/>
          </p:cNvSpPr>
          <p:nvPr/>
        </p:nvSpPr>
        <p:spPr bwMode="auto">
          <a:xfrm>
            <a:off x="2514600" y="4191000"/>
            <a:ext cx="914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4" name="Rectangle 10"/>
          <p:cNvSpPr>
            <a:spLocks noChangeArrowheads="1"/>
          </p:cNvSpPr>
          <p:nvPr/>
        </p:nvSpPr>
        <p:spPr bwMode="auto">
          <a:xfrm>
            <a:off x="2514600" y="4495801"/>
            <a:ext cx="9144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5" name="Rectangle 11"/>
          <p:cNvSpPr>
            <a:spLocks noChangeArrowheads="1"/>
          </p:cNvSpPr>
          <p:nvPr/>
        </p:nvSpPr>
        <p:spPr bwMode="auto">
          <a:xfrm>
            <a:off x="4038600" y="35814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6" name="Rectangle 12"/>
          <p:cNvSpPr>
            <a:spLocks noChangeArrowheads="1"/>
          </p:cNvSpPr>
          <p:nvPr/>
        </p:nvSpPr>
        <p:spPr bwMode="auto">
          <a:xfrm>
            <a:off x="3657600" y="33528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7" name="Rectangle 13"/>
          <p:cNvSpPr>
            <a:spLocks noChangeArrowheads="1"/>
          </p:cNvSpPr>
          <p:nvPr/>
        </p:nvSpPr>
        <p:spPr bwMode="auto">
          <a:xfrm>
            <a:off x="3657600" y="37338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8" name="Line 14"/>
          <p:cNvSpPr>
            <a:spLocks noChangeShapeType="1"/>
          </p:cNvSpPr>
          <p:nvPr/>
        </p:nvSpPr>
        <p:spPr bwMode="auto">
          <a:xfrm flipV="1">
            <a:off x="3429000" y="3505200"/>
            <a:ext cx="2286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59" name="Line 15"/>
          <p:cNvSpPr>
            <a:spLocks noChangeShapeType="1"/>
          </p:cNvSpPr>
          <p:nvPr/>
        </p:nvSpPr>
        <p:spPr bwMode="auto">
          <a:xfrm flipV="1">
            <a:off x="3352800" y="3657600"/>
            <a:ext cx="7620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 flipV="1">
            <a:off x="3352800" y="3886200"/>
            <a:ext cx="3810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1" name="Rectangle 17"/>
          <p:cNvSpPr>
            <a:spLocks noChangeArrowheads="1"/>
          </p:cNvSpPr>
          <p:nvPr/>
        </p:nvSpPr>
        <p:spPr bwMode="auto">
          <a:xfrm>
            <a:off x="3962400" y="38862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2" name="Line 18"/>
          <p:cNvSpPr>
            <a:spLocks noChangeShapeType="1"/>
          </p:cNvSpPr>
          <p:nvPr/>
        </p:nvSpPr>
        <p:spPr bwMode="auto">
          <a:xfrm flipV="1">
            <a:off x="3429001" y="4038600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4" name="Rectangle 20"/>
          <p:cNvSpPr>
            <a:spLocks noChangeArrowheads="1"/>
          </p:cNvSpPr>
          <p:nvPr/>
        </p:nvSpPr>
        <p:spPr bwMode="auto">
          <a:xfrm>
            <a:off x="4495800" y="38862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5" name="Rectangle 21"/>
          <p:cNvSpPr>
            <a:spLocks noChangeArrowheads="1"/>
          </p:cNvSpPr>
          <p:nvPr/>
        </p:nvSpPr>
        <p:spPr bwMode="auto">
          <a:xfrm>
            <a:off x="4495800" y="41910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6" name="Line 22"/>
          <p:cNvSpPr>
            <a:spLocks noChangeShapeType="1"/>
          </p:cNvSpPr>
          <p:nvPr/>
        </p:nvSpPr>
        <p:spPr bwMode="auto">
          <a:xfrm>
            <a:off x="3429000" y="4267200"/>
            <a:ext cx="10668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7" name="Rectangle 23"/>
          <p:cNvSpPr>
            <a:spLocks noChangeArrowheads="1"/>
          </p:cNvSpPr>
          <p:nvPr/>
        </p:nvSpPr>
        <p:spPr bwMode="auto">
          <a:xfrm>
            <a:off x="5791200" y="37338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8" name="Rectangle 24"/>
          <p:cNvSpPr>
            <a:spLocks noChangeArrowheads="1"/>
          </p:cNvSpPr>
          <p:nvPr/>
        </p:nvSpPr>
        <p:spPr bwMode="auto">
          <a:xfrm>
            <a:off x="5410200" y="35052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69" name="Rectangle 25"/>
          <p:cNvSpPr>
            <a:spLocks noChangeArrowheads="1"/>
          </p:cNvSpPr>
          <p:nvPr/>
        </p:nvSpPr>
        <p:spPr bwMode="auto">
          <a:xfrm>
            <a:off x="5410200" y="38862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0" name="Line 26"/>
          <p:cNvSpPr>
            <a:spLocks noChangeShapeType="1"/>
          </p:cNvSpPr>
          <p:nvPr/>
        </p:nvSpPr>
        <p:spPr bwMode="auto">
          <a:xfrm flipV="1">
            <a:off x="5181600" y="3657600"/>
            <a:ext cx="2286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1" name="Line 27"/>
          <p:cNvSpPr>
            <a:spLocks noChangeShapeType="1"/>
          </p:cNvSpPr>
          <p:nvPr/>
        </p:nvSpPr>
        <p:spPr bwMode="auto">
          <a:xfrm flipV="1">
            <a:off x="5105400" y="3810001"/>
            <a:ext cx="7620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2" name="Line 28"/>
          <p:cNvSpPr>
            <a:spLocks noChangeShapeType="1"/>
          </p:cNvSpPr>
          <p:nvPr/>
        </p:nvSpPr>
        <p:spPr bwMode="auto">
          <a:xfrm flipV="1">
            <a:off x="5105401" y="4038600"/>
            <a:ext cx="3810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3" name="Rectangle 29"/>
          <p:cNvSpPr>
            <a:spLocks noChangeArrowheads="1"/>
          </p:cNvSpPr>
          <p:nvPr/>
        </p:nvSpPr>
        <p:spPr bwMode="auto">
          <a:xfrm>
            <a:off x="5715000" y="40386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4" name="Line 30"/>
          <p:cNvSpPr>
            <a:spLocks noChangeShapeType="1"/>
          </p:cNvSpPr>
          <p:nvPr/>
        </p:nvSpPr>
        <p:spPr bwMode="auto">
          <a:xfrm flipV="1">
            <a:off x="5181600" y="4191001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5" name="Line 31"/>
          <p:cNvSpPr>
            <a:spLocks noChangeShapeType="1"/>
          </p:cNvSpPr>
          <p:nvPr/>
        </p:nvSpPr>
        <p:spPr bwMode="auto">
          <a:xfrm flipV="1">
            <a:off x="5181600" y="4343400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6" name="Rectangle 32"/>
          <p:cNvSpPr>
            <a:spLocks noChangeArrowheads="1"/>
          </p:cNvSpPr>
          <p:nvPr/>
        </p:nvSpPr>
        <p:spPr bwMode="auto">
          <a:xfrm>
            <a:off x="5715000" y="42672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7" name="Rectangle 33"/>
          <p:cNvSpPr>
            <a:spLocks noChangeArrowheads="1"/>
          </p:cNvSpPr>
          <p:nvPr/>
        </p:nvSpPr>
        <p:spPr bwMode="auto">
          <a:xfrm>
            <a:off x="7696200" y="3429000"/>
            <a:ext cx="685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8" name="Rectangle 34"/>
          <p:cNvSpPr>
            <a:spLocks noChangeArrowheads="1"/>
          </p:cNvSpPr>
          <p:nvPr/>
        </p:nvSpPr>
        <p:spPr bwMode="auto">
          <a:xfrm>
            <a:off x="7696200" y="3581401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79" name="Rectangle 35"/>
          <p:cNvSpPr>
            <a:spLocks noChangeArrowheads="1"/>
          </p:cNvSpPr>
          <p:nvPr/>
        </p:nvSpPr>
        <p:spPr bwMode="auto">
          <a:xfrm>
            <a:off x="7696200" y="38862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0" name="Rectangle 36"/>
          <p:cNvSpPr>
            <a:spLocks noChangeArrowheads="1"/>
          </p:cNvSpPr>
          <p:nvPr/>
        </p:nvSpPr>
        <p:spPr bwMode="auto">
          <a:xfrm>
            <a:off x="8991600" y="34290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1" name="Rectangle 37"/>
          <p:cNvSpPr>
            <a:spLocks noChangeArrowheads="1"/>
          </p:cNvSpPr>
          <p:nvPr/>
        </p:nvSpPr>
        <p:spPr bwMode="auto">
          <a:xfrm>
            <a:off x="8610600" y="32004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2" name="Rectangle 38"/>
          <p:cNvSpPr>
            <a:spLocks noChangeArrowheads="1"/>
          </p:cNvSpPr>
          <p:nvPr/>
        </p:nvSpPr>
        <p:spPr bwMode="auto">
          <a:xfrm>
            <a:off x="8610600" y="35814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3" name="Line 39"/>
          <p:cNvSpPr>
            <a:spLocks noChangeShapeType="1"/>
          </p:cNvSpPr>
          <p:nvPr/>
        </p:nvSpPr>
        <p:spPr bwMode="auto">
          <a:xfrm flipV="1">
            <a:off x="8382000" y="3352801"/>
            <a:ext cx="2286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4" name="Line 40"/>
          <p:cNvSpPr>
            <a:spLocks noChangeShapeType="1"/>
          </p:cNvSpPr>
          <p:nvPr/>
        </p:nvSpPr>
        <p:spPr bwMode="auto">
          <a:xfrm flipV="1">
            <a:off x="8305800" y="3505200"/>
            <a:ext cx="7620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5" name="Line 41"/>
          <p:cNvSpPr>
            <a:spLocks noChangeShapeType="1"/>
          </p:cNvSpPr>
          <p:nvPr/>
        </p:nvSpPr>
        <p:spPr bwMode="auto">
          <a:xfrm flipV="1">
            <a:off x="8305801" y="3733801"/>
            <a:ext cx="3810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6" name="Rectangle 42"/>
          <p:cNvSpPr>
            <a:spLocks noChangeArrowheads="1"/>
          </p:cNvSpPr>
          <p:nvPr/>
        </p:nvSpPr>
        <p:spPr bwMode="auto">
          <a:xfrm>
            <a:off x="8915400" y="37338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7" name="Line 43"/>
          <p:cNvSpPr>
            <a:spLocks noChangeShapeType="1"/>
          </p:cNvSpPr>
          <p:nvPr/>
        </p:nvSpPr>
        <p:spPr bwMode="auto">
          <a:xfrm flipV="1">
            <a:off x="8382000" y="3886200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8" name="Line 44"/>
          <p:cNvSpPr>
            <a:spLocks noChangeShapeType="1"/>
          </p:cNvSpPr>
          <p:nvPr/>
        </p:nvSpPr>
        <p:spPr bwMode="auto">
          <a:xfrm flipV="1">
            <a:off x="8382000" y="4038600"/>
            <a:ext cx="533400" cy="762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89" name="Rectangle 45"/>
          <p:cNvSpPr>
            <a:spLocks noChangeArrowheads="1"/>
          </p:cNvSpPr>
          <p:nvPr/>
        </p:nvSpPr>
        <p:spPr bwMode="auto">
          <a:xfrm>
            <a:off x="8915400" y="3962400"/>
            <a:ext cx="228600" cy="228600"/>
          </a:xfrm>
          <a:prstGeom prst="rect">
            <a:avLst/>
          </a:prstGeom>
          <a:solidFill>
            <a:srgbClr val="FF00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0" name="Rectangle 46"/>
          <p:cNvSpPr>
            <a:spLocks noChangeArrowheads="1"/>
          </p:cNvSpPr>
          <p:nvPr/>
        </p:nvSpPr>
        <p:spPr bwMode="auto">
          <a:xfrm>
            <a:off x="6781800" y="3581400"/>
            <a:ext cx="685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1" name="Rectangle 47"/>
          <p:cNvSpPr>
            <a:spLocks noChangeArrowheads="1"/>
          </p:cNvSpPr>
          <p:nvPr/>
        </p:nvSpPr>
        <p:spPr bwMode="auto">
          <a:xfrm>
            <a:off x="6781800" y="37338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2" name="Rectangle 48"/>
          <p:cNvSpPr>
            <a:spLocks noChangeArrowheads="1"/>
          </p:cNvSpPr>
          <p:nvPr/>
        </p:nvSpPr>
        <p:spPr bwMode="auto">
          <a:xfrm>
            <a:off x="6781800" y="4038601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3" name="Line 49"/>
          <p:cNvSpPr>
            <a:spLocks noChangeShapeType="1"/>
          </p:cNvSpPr>
          <p:nvPr/>
        </p:nvSpPr>
        <p:spPr bwMode="auto">
          <a:xfrm flipV="1">
            <a:off x="7467600" y="3505200"/>
            <a:ext cx="228600" cy="15240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4" name="Freeform 50"/>
          <p:cNvSpPr>
            <a:spLocks/>
          </p:cNvSpPr>
          <p:nvPr/>
        </p:nvSpPr>
        <p:spPr bwMode="auto">
          <a:xfrm>
            <a:off x="3429000" y="4038601"/>
            <a:ext cx="3352800" cy="7239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200" y="432"/>
              </a:cxn>
              <a:cxn ang="0">
                <a:pos x="1776" y="384"/>
              </a:cxn>
              <a:cxn ang="0">
                <a:pos x="2112" y="0"/>
              </a:cxn>
            </a:cxnLst>
            <a:rect l="0" t="0" r="r" b="b"/>
            <a:pathLst>
              <a:path w="2112" h="456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5" name="Text Box 51"/>
          <p:cNvSpPr txBox="1">
            <a:spLocks noChangeArrowheads="1"/>
          </p:cNvSpPr>
          <p:nvPr/>
        </p:nvSpPr>
        <p:spPr bwMode="auto">
          <a:xfrm>
            <a:off x="4369438" y="3352800"/>
            <a:ext cx="968405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/>
              <a:t>indirect</a:t>
            </a:r>
            <a:endParaRPr lang="en-US" sz="1266" dirty="0"/>
          </a:p>
        </p:txBody>
      </p:sp>
      <p:sp>
        <p:nvSpPr>
          <p:cNvPr id="364596" name="Text Box 52"/>
          <p:cNvSpPr txBox="1">
            <a:spLocks noChangeArrowheads="1"/>
          </p:cNvSpPr>
          <p:nvPr/>
        </p:nvSpPr>
        <p:spPr bwMode="auto">
          <a:xfrm>
            <a:off x="6579238" y="2971801"/>
            <a:ext cx="968405" cy="69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/>
              <a:t>double</a:t>
            </a:r>
            <a:br>
              <a:rPr lang="en-US" sz="1969" dirty="0"/>
            </a:br>
            <a:r>
              <a:rPr lang="en-US" sz="1969" dirty="0"/>
              <a:t>indirect</a:t>
            </a:r>
            <a:endParaRPr lang="en-US" sz="1266" dirty="0"/>
          </a:p>
        </p:txBody>
      </p:sp>
      <p:sp>
        <p:nvSpPr>
          <p:cNvPr id="364597" name="Text Box 53"/>
          <p:cNvSpPr txBox="1">
            <a:spLocks noChangeArrowheads="1"/>
          </p:cNvSpPr>
          <p:nvPr/>
        </p:nvSpPr>
        <p:spPr bwMode="auto">
          <a:xfrm>
            <a:off x="7569838" y="3124200"/>
            <a:ext cx="968405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/>
              <a:t>indirect</a:t>
            </a:r>
            <a:endParaRPr lang="en-US" sz="1266" dirty="0"/>
          </a:p>
        </p:txBody>
      </p:sp>
      <p:sp>
        <p:nvSpPr>
          <p:cNvPr id="364598" name="Rectangle 54"/>
          <p:cNvSpPr>
            <a:spLocks noChangeArrowheads="1"/>
          </p:cNvSpPr>
          <p:nvPr/>
        </p:nvSpPr>
        <p:spPr bwMode="auto">
          <a:xfrm>
            <a:off x="9296400" y="4038600"/>
            <a:ext cx="6858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599" name="Rectangle 55"/>
          <p:cNvSpPr>
            <a:spLocks noChangeArrowheads="1"/>
          </p:cNvSpPr>
          <p:nvPr/>
        </p:nvSpPr>
        <p:spPr bwMode="auto">
          <a:xfrm>
            <a:off x="9296400" y="4191000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600" name="Rectangle 56"/>
          <p:cNvSpPr>
            <a:spLocks noChangeArrowheads="1"/>
          </p:cNvSpPr>
          <p:nvPr/>
        </p:nvSpPr>
        <p:spPr bwMode="auto">
          <a:xfrm>
            <a:off x="9296400" y="4495801"/>
            <a:ext cx="685800" cy="152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602" name="Freeform 58"/>
          <p:cNvSpPr>
            <a:spLocks/>
          </p:cNvSpPr>
          <p:nvPr/>
        </p:nvSpPr>
        <p:spPr bwMode="auto">
          <a:xfrm>
            <a:off x="3429001" y="4191000"/>
            <a:ext cx="5791200" cy="7239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1200" y="432"/>
              </a:cxn>
              <a:cxn ang="0">
                <a:pos x="1776" y="384"/>
              </a:cxn>
              <a:cxn ang="0">
                <a:pos x="2112" y="0"/>
              </a:cxn>
            </a:cxnLst>
            <a:rect l="0" t="0" r="r" b="b"/>
            <a:pathLst>
              <a:path w="2112" h="456">
                <a:moveTo>
                  <a:pt x="0" y="240"/>
                </a:moveTo>
                <a:cubicBezTo>
                  <a:pt x="452" y="324"/>
                  <a:pt x="904" y="408"/>
                  <a:pt x="1200" y="432"/>
                </a:cubicBezTo>
                <a:cubicBezTo>
                  <a:pt x="1496" y="456"/>
                  <a:pt x="1624" y="456"/>
                  <a:pt x="1776" y="384"/>
                </a:cubicBezTo>
                <a:cubicBezTo>
                  <a:pt x="1928" y="312"/>
                  <a:pt x="2020" y="156"/>
                  <a:pt x="2112" y="0"/>
                </a:cubicBezTo>
              </a:path>
            </a:pathLst>
          </a:custGeom>
          <a:noFill/>
          <a:ln w="25400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endParaRPr lang="en-US" sz="1266"/>
          </a:p>
        </p:txBody>
      </p:sp>
      <p:sp>
        <p:nvSpPr>
          <p:cNvPr id="364604" name="Text Box 60"/>
          <p:cNvSpPr txBox="1">
            <a:spLocks noChangeArrowheads="1"/>
          </p:cNvSpPr>
          <p:nvPr/>
        </p:nvSpPr>
        <p:spPr bwMode="auto">
          <a:xfrm>
            <a:off x="9170038" y="3429001"/>
            <a:ext cx="968405" cy="69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/>
              <a:t>triple</a:t>
            </a:r>
            <a:br>
              <a:rPr lang="en-US" sz="1969" dirty="0"/>
            </a:br>
            <a:r>
              <a:rPr lang="en-US" sz="1969" dirty="0"/>
              <a:t>indirect</a:t>
            </a:r>
            <a:endParaRPr lang="en-US" sz="1266" dirty="0"/>
          </a:p>
        </p:txBody>
      </p:sp>
    </p:spTree>
    <p:extLst>
      <p:ext uri="{BB962C8B-B14F-4D97-AF65-F5344CB8AC3E}">
        <p14:creationId xmlns:p14="http://schemas.microsoft.com/office/powerpoint/2010/main" val="2195728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# of Extents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14293"/>
            <a:ext cx="8458200" cy="206487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Modern file systems: </a:t>
            </a:r>
            <a:br>
              <a:rPr lang="en-US" dirty="0"/>
            </a:br>
            <a:r>
              <a:rPr lang="en-US" dirty="0"/>
              <a:t>Dynamic multiple contiguous regions (extents) per file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Organize extents into multi-level tree structure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Each leaf node: starting block and contiguous size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Minimizes meta-data overhead when have few extents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Allows growth beyond fixed number of extents</a:t>
            </a:r>
          </a:p>
          <a:p>
            <a:pPr lvl="1">
              <a:lnSpc>
                <a:spcPct val="90000"/>
              </a:lnSpc>
            </a:pPr>
            <a:endParaRPr lang="en-US" sz="1969" dirty="0"/>
          </a:p>
        </p:txBody>
      </p:sp>
      <p:sp>
        <p:nvSpPr>
          <p:cNvPr id="360452" name="Rectangle 4"/>
          <p:cNvSpPr>
            <a:spLocks noChangeArrowheads="1"/>
          </p:cNvSpPr>
          <p:nvPr/>
        </p:nvSpPr>
        <p:spPr bwMode="auto">
          <a:xfrm>
            <a:off x="6794205" y="3222726"/>
            <a:ext cx="3624558" cy="3382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endParaRPr lang="en-US" sz="1969" dirty="0">
              <a:ea typeface="ＭＳ Ｐゴシック" charset="-128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00200" y="4114800"/>
            <a:ext cx="4800600" cy="23373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Fragmentation (internal and external)?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Ability to grow file over time?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Seek cost for sequential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Speed to calculate random accesses?</a:t>
            </a:r>
          </a:p>
          <a:p>
            <a:pPr lvl="1" algn="l">
              <a:lnSpc>
                <a:spcPct val="90000"/>
              </a:lnSpc>
            </a:pPr>
            <a:endParaRPr lang="en-US" dirty="0">
              <a:latin typeface="Helvetica" pitchFamily="2" charset="0"/>
            </a:endParaRPr>
          </a:p>
          <a:p>
            <a:pPr lvl="1" algn="l">
              <a:lnSpc>
                <a:spcPct val="90000"/>
              </a:lnSpc>
            </a:pPr>
            <a:r>
              <a:rPr lang="en-US" dirty="0">
                <a:latin typeface="Helvetica" pitchFamily="2" charset="0"/>
              </a:rPr>
              <a:t>Wasted space for meta-data?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995805" y="6296166"/>
            <a:ext cx="3474028" cy="3429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Relatively small overhead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95805" y="513916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Still good performance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995805" y="5724508"/>
            <a:ext cx="4572000" cy="592278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+/- Some calculations depending on size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995805" y="4114800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Both reasonable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995805" y="4603417"/>
            <a:ext cx="4572000" cy="342979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12" lvl="1" indent="-285736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Helvetica" pitchFamily="2" charset="0"/>
                <a:ea typeface="ＭＳ Ｐゴシック" charset="-128"/>
              </a:rPr>
              <a:t>+ Can grow </a:t>
            </a:r>
          </a:p>
        </p:txBody>
      </p:sp>
    </p:spTree>
    <p:extLst>
      <p:ext uri="{BB962C8B-B14F-4D97-AF65-F5344CB8AC3E}">
        <p14:creationId xmlns:p14="http://schemas.microsoft.com/office/powerpoint/2010/main" val="75473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Multi-Level</a:t>
            </a:r>
            <a:br>
              <a:rPr lang="en-US" dirty="0"/>
            </a:br>
            <a:r>
              <a:rPr lang="en-US" dirty="0"/>
              <a:t>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63" y="1811882"/>
            <a:ext cx="8142999" cy="4297363"/>
          </a:xfrm>
        </p:spPr>
        <p:txBody>
          <a:bodyPr/>
          <a:lstStyle/>
          <a:p>
            <a:pPr>
              <a:buNone/>
            </a:pPr>
            <a:r>
              <a:rPr lang="en-US" dirty="0"/>
              <a:t>Simple approach</a:t>
            </a:r>
          </a:p>
          <a:p>
            <a:pPr>
              <a:buNone/>
            </a:pPr>
            <a:r>
              <a:rPr lang="en-US" dirty="0"/>
              <a:t>More complex file systems build from these basic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9741928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2" name="Shape 25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Summary/Future</a:t>
            </a:r>
          </a:p>
        </p:txBody>
      </p:sp>
      <p:sp>
        <p:nvSpPr>
          <p:cNvPr id="2543" name="Shape 2543"/>
          <p:cNvSpPr>
            <a:spLocks noGrp="1"/>
          </p:cNvSpPr>
          <p:nvPr>
            <p:ph type="body" idx="4294967295"/>
          </p:nvPr>
        </p:nvSpPr>
        <p:spPr>
          <a:xfrm>
            <a:off x="1913787" y="1776382"/>
            <a:ext cx="8362839" cy="466991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We’ve described a very simple FS.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basic on-disk structures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the basic ops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Future questions: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- how to handle </a:t>
            </a:r>
            <a:r>
              <a:rPr sz="2672" b="1" dirty="0">
                <a:solidFill>
                  <a:srgbClr val="333333"/>
                </a:solidFill>
              </a:rPr>
              <a:t>crashes</a:t>
            </a:r>
            <a:r>
              <a:rPr sz="2672" dirty="0">
                <a:solidFill>
                  <a:srgbClr val="333333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692425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Shape 16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Summary</a:t>
            </a:r>
          </a:p>
        </p:txBody>
      </p:sp>
      <p:sp>
        <p:nvSpPr>
          <p:cNvPr id="1699" name="Shape 1699"/>
          <p:cNvSpPr>
            <a:spLocks noGrp="1"/>
          </p:cNvSpPr>
          <p:nvPr>
            <p:ph type="body" idx="4294967295"/>
          </p:nvPr>
        </p:nvSpPr>
        <p:spPr>
          <a:xfrm>
            <a:off x="2040806" y="1587252"/>
            <a:ext cx="8627194" cy="50262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Using multiple types of name provides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 - convenience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 - efficiency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Mount and link features provide flexibility.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Special calls (fsync, rename) let developers communicate special requirements to</a:t>
            </a:r>
            <a:r>
              <a:rPr lang="en-US" sz="2672" dirty="0"/>
              <a:t> file system</a:t>
            </a:r>
            <a:endParaRPr sz="267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/>
              <a:t>Filesystems</a:t>
            </a:r>
            <a:endParaRPr sz="4500" dirty="0"/>
          </a:p>
        </p:txBody>
      </p:sp>
      <p:sp>
        <p:nvSpPr>
          <p:cNvPr id="4" name="Why are file systems useful?…">
            <a:extLst>
              <a:ext uri="{FF2B5EF4-FFF2-40B4-BE49-F238E27FC236}">
                <a16:creationId xmlns:a16="http://schemas.microsoft.com/office/drawing/2014/main" id="{BFE21E69-CBAE-6F45-89BE-9DB5D1F36815}"/>
              </a:ext>
            </a:extLst>
          </p:cNvPr>
          <p:cNvSpPr txBox="1"/>
          <p:nvPr/>
        </p:nvSpPr>
        <p:spPr>
          <a:xfrm>
            <a:off x="1761644" y="1546555"/>
            <a:ext cx="5142434" cy="1543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Why are file systems useful?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- Durability across restarts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- Naming and organization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- Sharing among programs and users</a:t>
            </a:r>
          </a:p>
        </p:txBody>
      </p:sp>
      <p:sp>
        <p:nvSpPr>
          <p:cNvPr id="5" name="Why interesting?…">
            <a:extLst>
              <a:ext uri="{FF2B5EF4-FFF2-40B4-BE49-F238E27FC236}">
                <a16:creationId xmlns:a16="http://schemas.microsoft.com/office/drawing/2014/main" id="{96C2B75B-2099-9E49-BF81-7095B47FF624}"/>
              </a:ext>
            </a:extLst>
          </p:cNvPr>
          <p:cNvSpPr txBox="1"/>
          <p:nvPr/>
        </p:nvSpPr>
        <p:spPr>
          <a:xfrm>
            <a:off x="1761643" y="3301929"/>
            <a:ext cx="5426487" cy="264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Why interesting?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- Crash recovery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- Performance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- API design for sharing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- Security for sharing</a:t>
            </a:r>
          </a:p>
          <a:p>
            <a:pPr marL="332061" indent="-332061" defTabSz="8929">
              <a:buSzPct val="145000"/>
              <a:buChar char="-"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Abstraction is useful: pipes, devices, </a:t>
            </a:r>
          </a:p>
          <a:p>
            <a:pPr marL="644589" lvl="1" indent="-332061" defTabSz="8929">
              <a:buSzPct val="145000"/>
              <a:buChar char="-"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/proc, /</a:t>
            </a:r>
            <a:r>
              <a:rPr sz="2391" dirty="0" err="1">
                <a:latin typeface="Helvetica" pitchFamily="2" charset="0"/>
              </a:rPr>
              <a:t>afs</a:t>
            </a:r>
            <a:r>
              <a:rPr sz="2391" dirty="0">
                <a:latin typeface="Helvetica" pitchFamily="2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6745206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/>
              <a:t>Filesystems</a:t>
            </a:r>
            <a:endParaRPr sz="4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95E630-5F58-F046-A2CB-2E4C381FD391}"/>
              </a:ext>
            </a:extLst>
          </p:cNvPr>
          <p:cNvSpPr/>
          <p:nvPr/>
        </p:nvSpPr>
        <p:spPr>
          <a:xfrm>
            <a:off x="1922009" y="1621745"/>
            <a:ext cx="7082518" cy="413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391" dirty="0">
                <a:latin typeface="Gill Sans MT" panose="020B0502020104020203" pitchFamily="34" charset="77"/>
              </a:rPr>
              <a:t>API example -- UNIX/</a:t>
            </a:r>
            <a:r>
              <a:rPr lang="en-US" sz="2391" dirty="0" err="1">
                <a:latin typeface="Gill Sans MT" panose="020B0502020104020203" pitchFamily="34" charset="77"/>
              </a:rPr>
              <a:t>Posix</a:t>
            </a:r>
            <a:r>
              <a:rPr lang="en-US" sz="2391" dirty="0">
                <a:latin typeface="Gill Sans MT" panose="020B0502020104020203" pitchFamily="34" charset="77"/>
              </a:rPr>
              <a:t>/Linux/xv6/&amp;c: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endParaRPr lang="en-US" sz="2391" dirty="0"/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sz="2391" dirty="0">
                <a:latin typeface="Gill Sans MT" panose="020B0502020104020203" pitchFamily="34" charset="77"/>
              </a:rPr>
              <a:t>- </a:t>
            </a:r>
            <a:r>
              <a:rPr lang="en-US" sz="2391" dirty="0" err="1">
                <a:latin typeface="Gill Sans MT" panose="020B0502020104020203" pitchFamily="34" charset="77"/>
              </a:rPr>
              <a:t>fd</a:t>
            </a:r>
            <a:r>
              <a:rPr lang="en-US" sz="2391" dirty="0">
                <a:latin typeface="Gill Sans MT" panose="020B0502020104020203" pitchFamily="34" charset="77"/>
              </a:rPr>
              <a:t> = open("x/y", -);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sz="2391" dirty="0">
                <a:latin typeface="Gill Sans MT" panose="020B0502020104020203" pitchFamily="34" charset="77"/>
              </a:rPr>
              <a:t>- write(</a:t>
            </a:r>
            <a:r>
              <a:rPr lang="en-US" sz="2391" dirty="0" err="1">
                <a:latin typeface="Gill Sans MT" panose="020B0502020104020203" pitchFamily="34" charset="77"/>
              </a:rPr>
              <a:t>fd</a:t>
            </a:r>
            <a:r>
              <a:rPr lang="en-US" sz="2391" dirty="0">
                <a:latin typeface="Gill Sans MT" panose="020B0502020104020203" pitchFamily="34" charset="77"/>
              </a:rPr>
              <a:t>, "</a:t>
            </a:r>
            <a:r>
              <a:rPr lang="en-US" sz="2391" dirty="0" err="1">
                <a:latin typeface="Gill Sans MT" panose="020B0502020104020203" pitchFamily="34" charset="77"/>
              </a:rPr>
              <a:t>abc</a:t>
            </a:r>
            <a:r>
              <a:rPr lang="en-US" sz="2391" dirty="0">
                <a:latin typeface="Gill Sans MT" panose="020B0502020104020203" pitchFamily="34" charset="77"/>
              </a:rPr>
              <a:t>", 3);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sz="2391" dirty="0">
                <a:latin typeface="Gill Sans MT" panose="020B0502020104020203" pitchFamily="34" charset="77"/>
              </a:rPr>
              <a:t>- link("x/y", "x/z");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sz="2391" dirty="0">
                <a:latin typeface="Gill Sans MT" panose="020B0502020104020203" pitchFamily="34" charset="77"/>
              </a:rPr>
              <a:t>- unlink("x/y");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endParaRPr lang="en-US" sz="2391" dirty="0">
              <a:latin typeface="Gill Sans MT" panose="020B0502020104020203" pitchFamily="34" charset="77"/>
            </a:endParaRP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sz="2391" dirty="0">
                <a:latin typeface="Gill Sans MT" panose="020B0502020104020203" pitchFamily="34" charset="77"/>
              </a:rPr>
              <a:t>- Plan 9 OS (Bell labs) - Attempts to structure entire OS as a filesystem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endParaRPr lang="en-US" sz="2391" dirty="0">
              <a:latin typeface="Gill Sans MT" panose="020B0502020104020203" pitchFamily="34" charset="77"/>
            </a:endParaRP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sz="2391" dirty="0">
                <a:latin typeface="Gill Sans MT" panose="020B0502020104020203" pitchFamily="34" charset="77"/>
              </a:rPr>
              <a:t>- http://plan9.bell-labs.com/plan9/</a:t>
            </a:r>
          </a:p>
        </p:txBody>
      </p:sp>
    </p:spTree>
    <p:extLst>
      <p:ext uri="{BB962C8B-B14F-4D97-AF65-F5344CB8AC3E}">
        <p14:creationId xmlns:p14="http://schemas.microsoft.com/office/powerpoint/2010/main" val="40268717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BA4C-ACCA-2AEF-ED1A-D596F1E0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filesystems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6035-6136-5AE7-D02F-73EF6F130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69" indent="-609569" algn="l"/>
            <a:r>
              <a:rPr lang="en-US" dirty="0"/>
              <a:t>What </a:t>
            </a:r>
            <a:r>
              <a:rPr lang="en-US" b="1" dirty="0"/>
              <a:t>on-disk structures </a:t>
            </a:r>
            <a:r>
              <a:rPr lang="en-US" dirty="0"/>
              <a:t>to represent files and directories?</a:t>
            </a:r>
          </a:p>
          <a:p>
            <a:pPr marL="1066745" lvl="1" indent="-609569" algn="l"/>
            <a:r>
              <a:rPr lang="en-US" sz="2000" dirty="0">
                <a:solidFill>
                  <a:schemeClr val="tx1"/>
                </a:solidFill>
              </a:rPr>
              <a:t>Contiguous, Extents, Linked, FAT, Indexed, Multi-level indexed</a:t>
            </a:r>
          </a:p>
          <a:p>
            <a:pPr marL="1066745" lvl="1" indent="-609569" algn="l"/>
            <a:r>
              <a:rPr lang="en-US" sz="2000" dirty="0">
                <a:solidFill>
                  <a:schemeClr val="tx1"/>
                </a:solidFill>
              </a:rPr>
              <a:t>Which are good for different </a:t>
            </a:r>
            <a:r>
              <a:rPr lang="en-US" sz="2000" b="1" dirty="0">
                <a:solidFill>
                  <a:schemeClr val="tx1"/>
                </a:solidFill>
              </a:rPr>
              <a:t>metrics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  <a:endParaRPr lang="en-US" dirty="0"/>
          </a:p>
          <a:p>
            <a:pPr marL="609569" indent="-609569" algn="l"/>
            <a:r>
              <a:rPr lang="en-US" dirty="0"/>
              <a:t>What disk </a:t>
            </a:r>
            <a:r>
              <a:rPr lang="en-US" b="1" dirty="0"/>
              <a:t>operations</a:t>
            </a:r>
            <a:r>
              <a:rPr lang="en-US" dirty="0"/>
              <a:t> are needed for:</a:t>
            </a:r>
          </a:p>
          <a:p>
            <a:pPr marL="609569" indent="-609569" algn="l"/>
            <a:r>
              <a:rPr lang="en-US" dirty="0"/>
              <a:t>	make directory</a:t>
            </a:r>
          </a:p>
          <a:p>
            <a:pPr marL="609569" indent="-609569" algn="l"/>
            <a:r>
              <a:rPr lang="en-US" dirty="0"/>
              <a:t>	open file</a:t>
            </a:r>
          </a:p>
          <a:p>
            <a:pPr marL="609569" indent="-609569" algn="l"/>
            <a:r>
              <a:rPr lang="en-US" dirty="0"/>
              <a:t>	write/read file</a:t>
            </a:r>
          </a:p>
          <a:p>
            <a:pPr marL="609569" indent="-609569" algn="l"/>
            <a:r>
              <a:rPr lang="en-US" dirty="0"/>
              <a:t>	close file</a:t>
            </a:r>
          </a:p>
        </p:txBody>
      </p:sp>
    </p:spTree>
    <p:extLst>
      <p:ext uri="{BB962C8B-B14F-4D97-AF65-F5344CB8AC3E}">
        <p14:creationId xmlns:p14="http://schemas.microsoft.com/office/powerpoint/2010/main" val="354015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FS </a:t>
            </a:r>
            <a:r>
              <a:rPr sz="4556" dirty="0"/>
              <a:t>Implementation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4294967295"/>
          </p:nvPr>
        </p:nvSpPr>
        <p:spPr>
          <a:xfrm>
            <a:off x="1877383" y="1698727"/>
            <a:ext cx="8198569" cy="479526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1. On-disk structures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    - how do</a:t>
            </a:r>
            <a:r>
              <a:rPr lang="en-US" sz="2672" dirty="0">
                <a:solidFill>
                  <a:srgbClr val="333333"/>
                </a:solidFill>
              </a:rPr>
              <a:t>es file system </a:t>
            </a:r>
            <a:r>
              <a:rPr sz="2672" dirty="0">
                <a:solidFill>
                  <a:srgbClr val="333333"/>
                </a:solidFill>
              </a:rPr>
              <a:t>represent files, directories?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2. Access methods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    - what steps must reads/writes take?</a:t>
            </a:r>
          </a:p>
        </p:txBody>
      </p:sp>
    </p:spTree>
    <p:extLst>
      <p:ext uri="{BB962C8B-B14F-4D97-AF65-F5344CB8AC3E}">
        <p14:creationId xmlns:p14="http://schemas.microsoft.com/office/powerpoint/2010/main" val="19944438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3290</Words>
  <Application>Microsoft Macintosh PowerPoint</Application>
  <PresentationFormat>Widescreen</PresentationFormat>
  <Paragraphs>1633</Paragraphs>
  <Slides>58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Calibri</vt:lpstr>
      <vt:lpstr>Courier</vt:lpstr>
      <vt:lpstr>Gill Sans MT</vt:lpstr>
      <vt:lpstr>Helvetica</vt:lpstr>
      <vt:lpstr>Malgun Gothic</vt:lpstr>
      <vt:lpstr>Menlo</vt:lpstr>
      <vt:lpstr>Times</vt:lpstr>
      <vt:lpstr>Office Theme</vt:lpstr>
      <vt:lpstr>PowerPoint Presentation</vt:lpstr>
      <vt:lpstr>PowerPoint Presentation</vt:lpstr>
      <vt:lpstr>Motivation</vt:lpstr>
      <vt:lpstr>Disk</vt:lpstr>
      <vt:lpstr>Filesystems</vt:lpstr>
      <vt:lpstr>Filesystems</vt:lpstr>
      <vt:lpstr>Filesystems</vt:lpstr>
      <vt:lpstr>Questions for filesystems</vt:lpstr>
      <vt:lpstr>FS Implementation</vt:lpstr>
      <vt:lpstr>Part 1: Disk Structures</vt:lpstr>
      <vt:lpstr>Persistent Store</vt:lpstr>
      <vt:lpstr>Similarity to Memory?</vt:lpstr>
      <vt:lpstr>On-Disk Structures</vt:lpstr>
      <vt:lpstr>FS Structs: Empty Disk</vt:lpstr>
      <vt:lpstr>Data Blocks</vt:lpstr>
      <vt:lpstr>Inodes</vt:lpstr>
      <vt:lpstr>One Inode Block</vt:lpstr>
      <vt:lpstr>Inode</vt:lpstr>
      <vt:lpstr>Inodes</vt:lpstr>
      <vt:lpstr>Inode</vt:lpstr>
      <vt:lpstr>PowerPoint Presentation</vt:lpstr>
      <vt:lpstr>PowerPoint Presentation</vt:lpstr>
      <vt:lpstr>PowerPoint Presentation</vt:lpstr>
      <vt:lpstr>Inode</vt:lpstr>
      <vt:lpstr>PowerPoint Presentation</vt:lpstr>
      <vt:lpstr>PowerPoint Presentation</vt:lpstr>
      <vt:lpstr>PowerPoint Presentation</vt:lpstr>
      <vt:lpstr>File Organization: The inode</vt:lpstr>
      <vt:lpstr>Directories</vt:lpstr>
      <vt:lpstr>Simple Directory List Example</vt:lpstr>
      <vt:lpstr>Hard links and Soft (symbolic) links</vt:lpstr>
      <vt:lpstr>Allocation</vt:lpstr>
      <vt:lpstr>Bitmaps?</vt:lpstr>
      <vt:lpstr>Opportunity for Inconsistency</vt:lpstr>
      <vt:lpstr>Superblock</vt:lpstr>
      <vt:lpstr>Superblock – Real FS (also FUSE)</vt:lpstr>
      <vt:lpstr>Superblock</vt:lpstr>
      <vt:lpstr>On-Disk Structures</vt:lpstr>
      <vt:lpstr>Part 2 :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Efficiency</vt:lpstr>
      <vt:lpstr>Write Buffering</vt:lpstr>
      <vt:lpstr>How to allocate file data to disk blocks?</vt:lpstr>
      <vt:lpstr>Allocation Strategies</vt:lpstr>
      <vt:lpstr>Contiguous Allocation</vt:lpstr>
      <vt:lpstr>Small # of Extents</vt:lpstr>
      <vt:lpstr>Linked Allocation</vt:lpstr>
      <vt:lpstr>File-Allocation Table (FAT)</vt:lpstr>
      <vt:lpstr>Indexed Allocation</vt:lpstr>
      <vt:lpstr>Multi-Level Indexing</vt:lpstr>
      <vt:lpstr>Flexible # of Extents</vt:lpstr>
      <vt:lpstr>Assume Multi-Level Indexing</vt:lpstr>
      <vt:lpstr>Summary/Future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3541</cp:revision>
  <dcterms:created xsi:type="dcterms:W3CDTF">2019-01-23T03:40:12Z</dcterms:created>
  <dcterms:modified xsi:type="dcterms:W3CDTF">2023-11-29T13:04:39Z</dcterms:modified>
</cp:coreProperties>
</file>