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306" r:id="rId5"/>
    <p:sldId id="408" r:id="rId6"/>
    <p:sldId id="409" r:id="rId7"/>
    <p:sldId id="41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400" r:id="rId56"/>
    <p:sldId id="401" r:id="rId57"/>
    <p:sldId id="402" r:id="rId58"/>
    <p:sldId id="403" r:id="rId59"/>
  </p:sldIdLst>
  <p:sldSz cx="13004800" cy="9753600"/>
  <p:notesSz cx="6858000" cy="9144000"/>
  <p:embeddedFontLst>
    <p:embeddedFont>
      <p:font typeface="Avenir" panose="02000503020000020003" pitchFamily="2" charset="0"/>
      <p:regular r:id="rId61"/>
      <p:italic r:id="rId62"/>
    </p:embeddedFont>
    <p:embeddedFont>
      <p:font typeface="charter" panose="02040503050506020203" pitchFamily="18" charset="0"/>
      <p:regular r:id="rId63"/>
      <p:bold r:id="rId64"/>
      <p:italic r:id="rId65"/>
      <p:boldItalic r:id="rId66"/>
    </p:embeddedFont>
    <p:embeddedFont>
      <p:font typeface="Gill Sans" panose="020B0502020104020203" pitchFamily="34" charset="-79"/>
      <p:regular r:id="rId67"/>
      <p:bold r:id="rId68"/>
    </p:embeddedFont>
    <p:embeddedFont>
      <p:font typeface="Gill Sans MT" panose="020B0502020104020203" pitchFamily="34" charset="77"/>
      <p:regular r:id="rId69"/>
      <p:bold r:id="rId70"/>
      <p:italic r:id="rId71"/>
      <p:boldItalic r:id="rId72"/>
    </p:embeddedFont>
    <p:embeddedFont>
      <p:font typeface="Helvetica Neue" panose="02000503000000020004" pitchFamily="2" charset="0"/>
      <p:regular r:id="rId73"/>
      <p:bold r:id="rId74"/>
      <p:italic r:id="rId75"/>
      <p:boldItalic r:id="rId76"/>
    </p:embeddedFont>
    <p:embeddedFont>
      <p:font typeface="Libre Baskerville" panose="02000000000000000000" pitchFamily="2" charset="0"/>
      <p:regular r:id="rId77"/>
      <p:bold r:id="rId78"/>
      <p:italic r:id="rId79"/>
    </p:embeddedFont>
    <p:embeddedFont>
      <p:font typeface="Lustria" panose="02000603060000020004" pitchFamily="2" charset="0"/>
      <p:regular r:id="rId80"/>
    </p:embeddedFont>
    <p:embeddedFont>
      <p:font typeface="Malgun Gothic" panose="020B0503020000020004" pitchFamily="34" charset="-127"/>
      <p:regular r:id="rId81"/>
      <p:bold r:id="rId82"/>
    </p:embeddedFont>
    <p:embeddedFont>
      <p:font typeface="Permanent Marker" panose="02000000000000000000" pitchFamily="2" charset="0"/>
      <p:regular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gmlbkfcqvov75gxbR7BoaIDxg8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3B4CF1-EDE7-4FAD-95AB-EF343B4C9991}">
  <a:tblStyle styleId="{DD3B4CF1-EDE7-4FAD-95AB-EF343B4C9991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tcBdr/>
        <a:fill>
          <a:solidFill>
            <a:srgbClr val="F2F2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F2F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84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4.fntdata"/><Relationship Id="rId79" Type="http://schemas.openxmlformats.org/officeDocument/2006/relationships/font" Target="fonts/font1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font" Target="fonts/font20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83" Type="http://schemas.openxmlformats.org/officeDocument/2006/relationships/font" Target="fonts/font23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font" Target="fonts/font18.fntdata"/><Relationship Id="rId81" Type="http://schemas.openxmlformats.org/officeDocument/2006/relationships/font" Target="fonts/font21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6.fntdata"/><Relationship Id="rId87" Type="http://schemas.openxmlformats.org/officeDocument/2006/relationships/theme" Target="theme/theme1.xml"/><Relationship Id="rId61" Type="http://schemas.openxmlformats.org/officeDocument/2006/relationships/font" Target="fonts/font1.fntdata"/><Relationship Id="rId8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56623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56623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>
                <a:solidFill>
                  <a:schemeClr val="dk1"/>
                </a:solidFill>
              </a:rPr>
              <a:t>Larger --&gt; ??</a:t>
            </a:r>
            <a:endParaRPr/>
          </a:p>
          <a:p>
            <a:pPr marL="1056623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>
                <a:solidFill>
                  <a:schemeClr val="dk1"/>
                </a:solidFill>
              </a:rPr>
              <a:t>Smaller --&gt; ??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56623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17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8" name="Google Shape;1588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42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86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2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2" descr="Overlay-FullBackground.jpg"/>
          <p:cNvPicPr preferRelativeResize="0"/>
          <p:nvPr/>
        </p:nvPicPr>
        <p:blipFill rotWithShape="1">
          <a:blip r:embed="rId3">
            <a:alphaModFix/>
          </a:blip>
          <a:srcRect t="23334"/>
          <a:stretch/>
        </p:blipFill>
        <p:spPr>
          <a:xfrm>
            <a:off x="0" y="2027486"/>
            <a:ext cx="13004800" cy="77261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" name="Google Shape;14;p52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2"/>
          <p:cNvSpPr txBox="1"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>
                <a:solidFill>
                  <a:schemeClr val="dk2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>
                <a:solidFill>
                  <a:schemeClr val="dk2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133"/>
              <a:buChar char="•"/>
              <a:defRPr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52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1" descr="Overlay-FullBackground.jpg"/>
          <p:cNvPicPr preferRelativeResize="0"/>
          <p:nvPr/>
        </p:nvPicPr>
        <p:blipFill rotWithShape="1">
          <a:blip r:embed="rId2">
            <a:alphaModFix/>
          </a:blip>
          <a:srcRect l="50000"/>
          <a:stretch/>
        </p:blipFill>
        <p:spPr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1" descr="overlay-ruleShadow.png"/>
          <p:cNvPicPr preferRelativeResize="0"/>
          <p:nvPr/>
        </p:nvPicPr>
        <p:blipFill rotWithShape="1">
          <a:blip r:embed="rId3">
            <a:alphaModFix/>
          </a:blip>
          <a:srcRect r="25031"/>
          <a:stretch/>
        </p:blipFill>
        <p:spPr>
          <a:xfrm rot="-54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1"/>
          <p:cNvSpPr txBox="1"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84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body" idx="1"/>
          </p:nvPr>
        </p:nvSpPr>
        <p:spPr>
          <a:xfrm>
            <a:off x="6921104" y="388340"/>
            <a:ext cx="5631078" cy="832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60"/>
              <a:buChar char="•"/>
              <a:defRPr sz="2560">
                <a:solidFill>
                  <a:schemeClr val="dk1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 sz="2347">
                <a:solidFill>
                  <a:schemeClr val="dk1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>
                <a:solidFill>
                  <a:schemeClr val="dk1"/>
                </a:solidFill>
              </a:defRPr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>
                <a:solidFill>
                  <a:schemeClr val="dk1"/>
                </a:solidFill>
              </a:defRPr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>
                <a:solidFill>
                  <a:schemeClr val="dk1"/>
                </a:solidFill>
              </a:defRPr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84" name="Google Shape;84;p61"/>
          <p:cNvSpPr txBox="1">
            <a:spLocks noGrp="1"/>
          </p:cNvSpPr>
          <p:nvPr>
            <p:ph type="body" idx="2"/>
          </p:nvPr>
        </p:nvSpPr>
        <p:spPr>
          <a:xfrm>
            <a:off x="429160" y="2809039"/>
            <a:ext cx="5635413" cy="45516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1920" b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1280"/>
              <a:buNone/>
              <a:defRPr sz="1280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960"/>
              <a:buNone/>
              <a:defRPr sz="960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dt" idx="10"/>
          </p:nvPr>
        </p:nvSpPr>
        <p:spPr>
          <a:xfrm>
            <a:off x="3793068" y="9040144"/>
            <a:ext cx="2307449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2691271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1"/>
          <p:cNvSpPr txBox="1">
            <a:spLocks noGrp="1"/>
          </p:cNvSpPr>
          <p:nvPr>
            <p:ph type="sldNum" idx="12"/>
          </p:nvPr>
        </p:nvSpPr>
        <p:spPr>
          <a:xfrm>
            <a:off x="2691272" y="8175414"/>
            <a:ext cx="1083733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lvl="1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lvl="2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lvl="3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lvl="4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lvl="5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lvl="6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lvl="7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lvl="8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2" descr="Overlay-FullBackground.jpg"/>
          <p:cNvPicPr preferRelativeResize="0"/>
          <p:nvPr/>
        </p:nvPicPr>
        <p:blipFill rotWithShape="1">
          <a:blip r:embed="rId2">
            <a:alphaModFix/>
          </a:blip>
          <a:srcRect l="50000"/>
          <a:stretch/>
        </p:blipFill>
        <p:spPr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2" descr="overlay-ruleShadow.png"/>
          <p:cNvPicPr preferRelativeResize="0"/>
          <p:nvPr/>
        </p:nvPicPr>
        <p:blipFill rotWithShape="1">
          <a:blip r:embed="rId3">
            <a:alphaModFix/>
          </a:blip>
          <a:srcRect r="25031"/>
          <a:stretch/>
        </p:blipFill>
        <p:spPr>
          <a:xfrm rot="-54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2"/>
          <p:cNvSpPr txBox="1"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40"/>
              <a:buFont typeface="Gill Sans"/>
              <a:buNone/>
              <a:defRPr sz="384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2"/>
          <p:cNvSpPr>
            <a:spLocks noGrp="1"/>
          </p:cNvSpPr>
          <p:nvPr>
            <p:ph type="pic" idx="2"/>
          </p:nvPr>
        </p:nvSpPr>
        <p:spPr>
          <a:xfrm>
            <a:off x="6918554" y="376758"/>
            <a:ext cx="5631078" cy="9000087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algn="tl" rotWithShape="0">
              <a:schemeClr val="lt1">
                <a:alpha val="40000"/>
              </a:schemeClr>
            </a:outerShdw>
          </a:effectLst>
        </p:spPr>
      </p:sp>
      <p:sp>
        <p:nvSpPr>
          <p:cNvPr id="93" name="Google Shape;93;p62"/>
          <p:cNvSpPr txBox="1">
            <a:spLocks noGrp="1"/>
          </p:cNvSpPr>
          <p:nvPr>
            <p:ph type="body" idx="1"/>
          </p:nvPr>
        </p:nvSpPr>
        <p:spPr>
          <a:xfrm>
            <a:off x="429159" y="2802917"/>
            <a:ext cx="5631078" cy="45516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/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1280"/>
              <a:buNone/>
              <a:defRPr sz="1280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960"/>
              <a:buNone/>
              <a:defRPr sz="960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94" name="Google Shape;94;p62"/>
          <p:cNvSpPr txBox="1">
            <a:spLocks noGrp="1"/>
          </p:cNvSpPr>
          <p:nvPr>
            <p:ph type="dt" idx="10"/>
          </p:nvPr>
        </p:nvSpPr>
        <p:spPr>
          <a:xfrm>
            <a:off x="3797583" y="9040144"/>
            <a:ext cx="2314223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2"/>
          <p:cNvSpPr txBox="1">
            <a:spLocks noGrp="1"/>
          </p:cNvSpPr>
          <p:nvPr>
            <p:ph type="ftr" idx="11"/>
          </p:nvPr>
        </p:nvSpPr>
        <p:spPr>
          <a:xfrm>
            <a:off x="343182" y="9040144"/>
            <a:ext cx="2693530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2"/>
          <p:cNvSpPr txBox="1">
            <a:spLocks noGrp="1"/>
          </p:cNvSpPr>
          <p:nvPr>
            <p:ph type="sldNum" idx="12"/>
          </p:nvPr>
        </p:nvSpPr>
        <p:spPr>
          <a:xfrm>
            <a:off x="2691272" y="8161869"/>
            <a:ext cx="1079218" cy="81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lvl="1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0" lvl="2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0" lvl="3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0" lvl="4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0" lvl="5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0" lvl="6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0" lvl="7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0" lvl="8" indent="0" algn="ctr">
              <a:spcBef>
                <a:spcPts val="0"/>
              </a:spcBef>
              <a:buNone/>
              <a:defRPr sz="384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>
  <p:cSld name="Picture above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63" descr="Overlay-FullBackgroun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3"/>
          <p:cNvSpPr txBox="1"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84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3"/>
          <p:cNvSpPr>
            <a:spLocks noGrp="1"/>
          </p:cNvSpPr>
          <p:nvPr>
            <p:ph type="pic" idx="2"/>
          </p:nvPr>
        </p:nvSpPr>
        <p:spPr>
          <a:xfrm>
            <a:off x="487680" y="377139"/>
            <a:ext cx="12029440" cy="525827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algn="tl" rotWithShape="0">
              <a:schemeClr val="lt1">
                <a:alpha val="40000"/>
              </a:schemeClr>
            </a:outerShdw>
          </a:effectLst>
        </p:spPr>
      </p:sp>
      <p:sp>
        <p:nvSpPr>
          <p:cNvPr id="101" name="Google Shape;101;p63"/>
          <p:cNvSpPr txBox="1">
            <a:spLocks noGrp="1"/>
          </p:cNvSpPr>
          <p:nvPr>
            <p:ph type="body" idx="1"/>
          </p:nvPr>
        </p:nvSpPr>
        <p:spPr>
          <a:xfrm>
            <a:off x="1083735" y="7171767"/>
            <a:ext cx="10837333" cy="16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2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1280"/>
              <a:buNone/>
              <a:defRPr sz="1280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960"/>
              <a:buNone/>
              <a:defRPr sz="960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102" name="Google Shape;102;p63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3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4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4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4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5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5" descr="Overlay-FullBackground.jpg"/>
          <p:cNvPicPr preferRelativeResize="0"/>
          <p:nvPr/>
        </p:nvPicPr>
        <p:blipFill rotWithShape="1">
          <a:blip r:embed="rId3">
            <a:alphaModFix/>
          </a:blip>
          <a:srcRect t="23334"/>
          <a:stretch/>
        </p:blipFill>
        <p:spPr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5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5"/>
          <p:cNvSpPr txBox="1">
            <a:spLocks noGrp="1"/>
          </p:cNvSpPr>
          <p:nvPr>
            <p:ph type="body" idx="1"/>
          </p:nvPr>
        </p:nvSpPr>
        <p:spPr>
          <a:xfrm rot="5400000">
            <a:off x="3445371" y="264163"/>
            <a:ext cx="6111805" cy="1078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>
                <a:solidFill>
                  <a:schemeClr val="dk2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>
                <a:solidFill>
                  <a:schemeClr val="dk2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133"/>
              <a:buChar char="•"/>
              <a:defRPr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65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5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5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6" descr="Overlay-FullBackground.jpg"/>
          <p:cNvPicPr preferRelativeResize="0"/>
          <p:nvPr/>
        </p:nvPicPr>
        <p:blipFill rotWithShape="1">
          <a:blip r:embed="rId2">
            <a:alphaModFix/>
          </a:blip>
          <a:srcRect r="14718"/>
          <a:stretch/>
        </p:blipFill>
        <p:spPr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6" descr="overlay-ruleShadow.png"/>
          <p:cNvPicPr preferRelativeResize="0"/>
          <p:nvPr/>
        </p:nvPicPr>
        <p:blipFill rotWithShape="1">
          <a:blip r:embed="rId3">
            <a:alphaModFix/>
          </a:blip>
          <a:srcRect r="25031"/>
          <a:stretch/>
        </p:blipFill>
        <p:spPr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6"/>
          <p:cNvSpPr txBox="1">
            <a:spLocks noGrp="1"/>
          </p:cNvSpPr>
          <p:nvPr>
            <p:ph type="title"/>
          </p:nvPr>
        </p:nvSpPr>
        <p:spPr>
          <a:xfrm rot="5400000">
            <a:off x="7998179" y="3814518"/>
            <a:ext cx="8062525" cy="173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6"/>
          <p:cNvSpPr txBox="1">
            <a:spLocks noGrp="1"/>
          </p:cNvSpPr>
          <p:nvPr>
            <p:ph type="body" idx="1"/>
          </p:nvPr>
        </p:nvSpPr>
        <p:spPr>
          <a:xfrm rot="5400000">
            <a:off x="1616569" y="142242"/>
            <a:ext cx="8062525" cy="907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66"/>
          <p:cNvSpPr txBox="1">
            <a:spLocks noGrp="1"/>
          </p:cNvSpPr>
          <p:nvPr>
            <p:ph type="dt" idx="10"/>
          </p:nvPr>
        </p:nvSpPr>
        <p:spPr>
          <a:xfrm>
            <a:off x="11270828" y="9040144"/>
            <a:ext cx="1517227" cy="519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8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6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6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67"/>
          <p:cNvSpPr txBox="1">
            <a:spLocks noGrp="1"/>
          </p:cNvSpPr>
          <p:nvPr>
            <p:ph type="body" idx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rgbClr val="92D050"/>
              </a:buClr>
              <a:buSzPts val="2560"/>
              <a:buChar char="•"/>
              <a:defRPr>
                <a:solidFill>
                  <a:srgbClr val="92D050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>
                <a:solidFill>
                  <a:schemeClr val="dk1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Bullets">
  <p:cSld name="1_Title &amp; Bulle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8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8"/>
          <p:cNvSpPr txBox="1">
            <a:spLocks noGrp="1"/>
          </p:cNvSpPr>
          <p:nvPr>
            <p:ph type="body" idx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60"/>
              <a:buChar char="•"/>
              <a:defRPr>
                <a:solidFill>
                  <a:schemeClr val="dk1"/>
                </a:solidFill>
              </a:defRPr>
            </a:lvl1pPr>
            <a:lvl2pPr marL="914400" lvl="1" indent="-377634" algn="l">
              <a:spcBef>
                <a:spcPts val="640"/>
              </a:spcBef>
              <a:spcAft>
                <a:spcPts val="0"/>
              </a:spcAft>
              <a:buSzPts val="2347"/>
              <a:buChar char="•"/>
              <a:defRPr>
                <a:solidFill>
                  <a:schemeClr val="dk1"/>
                </a:solidFill>
              </a:defRPr>
            </a:lvl2pPr>
            <a:lvl3pPr marL="1371600" lvl="2" indent="-364045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3" descr="Overlay-FullBackground.jpg"/>
          <p:cNvPicPr preferRelativeResize="0"/>
          <p:nvPr/>
        </p:nvPicPr>
        <p:blipFill rotWithShape="1">
          <a:blip r:embed="rId2">
            <a:alphaModFix/>
          </a:blip>
          <a:srcRect t="50000"/>
          <a:stretch/>
        </p:blipFill>
        <p:spPr>
          <a:xfrm>
            <a:off x="0" y="4876800"/>
            <a:ext cx="13004800" cy="48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1" name="Google Shape;21;p53" descr="overlay-ruleShad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3"/>
          <p:cNvSpPr txBox="1"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>
                <a:solidFill>
                  <a:schemeClr val="dk1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347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4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4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4" descr="Overlay-FullBackground.jpg"/>
          <p:cNvPicPr preferRelativeResize="0"/>
          <p:nvPr/>
        </p:nvPicPr>
        <p:blipFill rotWithShape="1">
          <a:blip r:embed="rId3">
            <a:alphaModFix/>
          </a:blip>
          <a:srcRect t="21045"/>
          <a:stretch/>
        </p:blipFill>
        <p:spPr>
          <a:xfrm>
            <a:off x="0" y="2059095"/>
            <a:ext cx="13004800" cy="77012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31800" algn="ctr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2pPr>
            <a:lvl3pPr marL="1371600" lvl="2" indent="-4318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31800" algn="ctr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4pPr>
            <a:lvl5pPr marL="2286000" lvl="4" indent="-4318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6" descr="Overlay-FullBackgroun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396" y="0"/>
            <a:ext cx="13004800" cy="9753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50800" dir="5400000" algn="ctr" rotWithShape="0">
              <a:schemeClr val="lt1"/>
            </a:outerShdw>
          </a:effectLst>
        </p:spPr>
      </p:pic>
      <p:sp>
        <p:nvSpPr>
          <p:cNvPr id="39" name="Google Shape;39;p56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7" descr="Overlay-FullBackground.jpg"/>
          <p:cNvPicPr preferRelativeResize="0"/>
          <p:nvPr/>
        </p:nvPicPr>
        <p:blipFill rotWithShape="1">
          <a:blip r:embed="rId2">
            <a:alphaModFix/>
          </a:blip>
          <a:srcRect t="50000"/>
          <a:stretch/>
        </p:blipFill>
        <p:spPr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7" descr="overlay-ruleShad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7"/>
          <p:cNvSpPr txBox="1"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7"/>
          <p:cNvSpPr txBox="1"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1920">
                <a:solidFill>
                  <a:schemeClr val="dk2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347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4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7"/>
          <p:cNvSpPr>
            <a:spLocks noGrp="1"/>
          </p:cNvSpPr>
          <p:nvPr>
            <p:ph type="pic" idx="2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57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8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8" descr="Overlay-FullBackground.jpg"/>
          <p:cNvPicPr preferRelativeResize="0"/>
          <p:nvPr/>
        </p:nvPicPr>
        <p:blipFill rotWithShape="1">
          <a:blip r:embed="rId3">
            <a:alphaModFix/>
          </a:blip>
          <a:srcRect t="66667"/>
          <a:stretch/>
        </p:blipFill>
        <p:spPr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8"/>
          <p:cNvSpPr txBox="1"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20"/>
              <a:buFont typeface="Gill Sans"/>
              <a:buNone/>
              <a:defRPr sz="512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Lustria"/>
              <a:buNone/>
              <a:defRPr sz="192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1920"/>
              <a:buNone/>
              <a:defRPr sz="192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1493"/>
              <a:buNone/>
              <a:defRPr sz="1493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99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99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99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99"/>
              </a:spcBef>
              <a:spcAft>
                <a:spcPts val="0"/>
              </a:spcAft>
              <a:buClr>
                <a:schemeClr val="lt1"/>
              </a:buClr>
              <a:buSzPts val="1493"/>
              <a:buNone/>
              <a:defRPr sz="149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59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9" descr="Overlay-FullBackground.jpg"/>
          <p:cNvPicPr preferRelativeResize="0"/>
          <p:nvPr/>
        </p:nvPicPr>
        <p:blipFill rotWithShape="1">
          <a:blip r:embed="rId3">
            <a:alphaModFix/>
          </a:blip>
          <a:srcRect t="23334"/>
          <a:stretch/>
        </p:blipFill>
        <p:spPr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9"/>
          <p:cNvSpPr txBox="1"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 txBox="1">
            <a:spLocks noGrp="1"/>
          </p:cNvSpPr>
          <p:nvPr>
            <p:ph type="body" idx="1"/>
          </p:nvPr>
        </p:nvSpPr>
        <p:spPr>
          <a:xfrm>
            <a:off x="1108570" y="2600962"/>
            <a:ext cx="5071872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2pPr>
            <a:lvl3pPr marL="1371600" lvl="2" indent="-35051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64" name="Google Shape;64;p59"/>
          <p:cNvSpPr txBox="1">
            <a:spLocks noGrp="1"/>
          </p:cNvSpPr>
          <p:nvPr>
            <p:ph type="body" idx="2"/>
          </p:nvPr>
        </p:nvSpPr>
        <p:spPr>
          <a:xfrm>
            <a:off x="6822103" y="2600962"/>
            <a:ext cx="5071872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2pPr>
            <a:lvl3pPr marL="1371600" lvl="2" indent="-35051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65" name="Google Shape;65;p59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9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0" descr="overlay-rule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0" descr="Overlay-FullBackground.jpg"/>
          <p:cNvPicPr preferRelativeResize="0"/>
          <p:nvPr/>
        </p:nvPicPr>
        <p:blipFill rotWithShape="1">
          <a:blip r:embed="rId3">
            <a:alphaModFix/>
          </a:blip>
          <a:srcRect t="23334"/>
          <a:stretch/>
        </p:blipFill>
        <p:spPr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0"/>
          <p:cNvSpPr txBox="1"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2987" b="0"/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2133"/>
              <a:buNone/>
              <a:defRPr sz="2133" b="1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1707"/>
              <a:buNone/>
              <a:defRPr sz="1707" b="1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body" idx="2"/>
          </p:nvPr>
        </p:nvSpPr>
        <p:spPr>
          <a:xfrm>
            <a:off x="1108570" y="3404199"/>
            <a:ext cx="5071872" cy="530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2pPr>
            <a:lvl3pPr marL="1371600" lvl="2" indent="-35051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3"/>
          </p:nvPr>
        </p:nvSpPr>
        <p:spPr>
          <a:xfrm>
            <a:off x="6822103" y="2167468"/>
            <a:ext cx="5071872" cy="119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87"/>
              <a:buNone/>
              <a:defRPr sz="2987" b="0"/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SzPts val="2133"/>
              <a:buNone/>
              <a:defRPr sz="2133" b="1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640"/>
              </a:spcBef>
              <a:spcAft>
                <a:spcPts val="0"/>
              </a:spcAft>
              <a:buSzPts val="1707"/>
              <a:buNone/>
              <a:defRPr sz="1707" b="1"/>
            </a:lvl4pPr>
            <a:lvl5pPr marL="2286000" lvl="4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body" idx="4"/>
          </p:nvPr>
        </p:nvSpPr>
        <p:spPr>
          <a:xfrm>
            <a:off x="6822103" y="3404199"/>
            <a:ext cx="5071872" cy="530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2pPr>
            <a:lvl3pPr marL="1371600" lvl="2" indent="-35051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50519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1920"/>
            </a:lvl4pPr>
            <a:lvl5pPr marL="2286000" lvl="4" indent="-35052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lt1"/>
              </a:buClr>
              <a:buSzPts val="1707"/>
              <a:buChar char="•"/>
              <a:defRPr sz="1707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ctr">
              <a:spcBef>
                <a:spcPts val="0"/>
              </a:spcBef>
              <a:buNone/>
              <a:defRPr sz="128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88627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20" b="0" i="0" u="none" strike="noStrike" cap="non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51"/>
          <p:cNvSpPr txBox="1"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60"/>
              <a:buFont typeface="Lustria"/>
              <a:buChar char="•"/>
              <a:defRPr sz="256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77634" algn="l" rtl="0">
              <a:spcBef>
                <a:spcPts val="640"/>
              </a:spcBef>
              <a:spcAft>
                <a:spcPts val="0"/>
              </a:spcAft>
              <a:buClr>
                <a:srgbClr val="858585"/>
              </a:buClr>
              <a:buSzPts val="2347"/>
              <a:buFont typeface="Lustria"/>
              <a:buChar char="•"/>
              <a:defRPr sz="234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404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Lustria"/>
              <a:buChar char="•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spcBef>
                <a:spcPts val="640"/>
              </a:spcBef>
              <a:spcAft>
                <a:spcPts val="0"/>
              </a:spcAft>
              <a:buClr>
                <a:srgbClr val="858585"/>
              </a:buClr>
              <a:buSzPts val="1800"/>
              <a:buFont typeface="Lustria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stria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64045" algn="l" rtl="0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64045" algn="l" rtl="0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64045" algn="l" rtl="0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64045" algn="l" rtl="0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51"/>
          <p:cNvSpPr txBox="1">
            <a:spLocks noGrp="1"/>
          </p:cNvSpPr>
          <p:nvPr>
            <p:ph type="dt" idx="10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51"/>
          <p:cNvSpPr txBox="1">
            <a:spLocks noGrp="1"/>
          </p:cNvSpPr>
          <p:nvPr>
            <p:ph type="ftr" idx="11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51"/>
          <p:cNvSpPr txBox="1">
            <a:spLocks noGrp="1"/>
          </p:cNvSpPr>
          <p:nvPr>
            <p:ph type="sldNum" idx="12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28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36" name="Google Shape;136;p1"/>
          <p:cNvSpPr txBox="1">
            <a:spLocks noGrp="1"/>
          </p:cNvSpPr>
          <p:nvPr>
            <p:ph type="body" idx="1"/>
          </p:nvPr>
        </p:nvSpPr>
        <p:spPr>
          <a:xfrm>
            <a:off x="758614" y="2167467"/>
            <a:ext cx="11812693" cy="704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Last quiz  (next week)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Project 4 posted tonight</a:t>
            </a:r>
            <a:endParaRPr/>
          </a:p>
          <a:p>
            <a:pPr marL="27087" lvl="0" indent="-2708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Gill Sans"/>
              <a:buChar char="-"/>
            </a:pPr>
            <a:r>
              <a:rPr lang="en-US"/>
              <a:t> Due May 1st</a:t>
            </a:r>
            <a:endParaRPr/>
          </a:p>
          <a:p>
            <a:pPr marL="27087" lvl="0" indent="-2708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Gill Sans"/>
              <a:buChar char="-"/>
            </a:pPr>
            <a:r>
              <a:rPr lang="en-US"/>
              <a:t>  Please attend recitations and office hours to ask all your questions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Read as we go along!</a:t>
            </a:r>
            <a:endParaRPr/>
          </a:p>
          <a:p>
            <a:pPr marL="877139" lvl="1" indent="-457199" algn="l" rtl="0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Chapter 40-44</a:t>
            </a:r>
            <a:endParaRPr/>
          </a:p>
          <a:p>
            <a:pPr marL="419940" lvl="1" indent="0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419940" lvl="1" indent="0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877139" lvl="1" indent="-308165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877139" lvl="1" indent="-308165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Similarity to Memory?</a:t>
            </a:r>
            <a:endParaRPr/>
          </a:p>
        </p:txBody>
      </p:sp>
      <p:sp>
        <p:nvSpPr>
          <p:cNvPr id="249" name="Google Shape;249;p6"/>
          <p:cNvSpPr txBox="1">
            <a:spLocks noGrp="1"/>
          </p:cNvSpPr>
          <p:nvPr>
            <p:ph type="body" idx="1"/>
          </p:nvPr>
        </p:nvSpPr>
        <p:spPr>
          <a:xfrm>
            <a:off x="270933" y="2546772"/>
            <a:ext cx="10295467" cy="1083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58601" lvl="0" indent="-7586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</a:rPr>
              <a:t>Same principle: 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map logical abstraction to physical resource</a:t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250" name="Google Shape;250;p6"/>
          <p:cNvGrpSpPr/>
          <p:nvPr/>
        </p:nvGrpSpPr>
        <p:grpSpPr>
          <a:xfrm>
            <a:off x="1159130" y="5041685"/>
            <a:ext cx="1083733" cy="2600960"/>
            <a:chOff x="576" y="1920"/>
            <a:chExt cx="480" cy="1152"/>
          </a:xfrm>
        </p:grpSpPr>
        <p:sp>
          <p:nvSpPr>
            <p:cNvPr id="251" name="Google Shape;251;p6"/>
            <p:cNvSpPr/>
            <p:nvPr/>
          </p:nvSpPr>
          <p:spPr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57" name="Google Shape;257;p6"/>
          <p:cNvSpPr txBox="1"/>
          <p:nvPr/>
        </p:nvSpPr>
        <p:spPr>
          <a:xfrm>
            <a:off x="681854" y="7751019"/>
            <a:ext cx="1627369" cy="5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4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Process 1</a:t>
            </a:r>
            <a:endParaRPr/>
          </a:p>
        </p:txBody>
      </p:sp>
      <p:grpSp>
        <p:nvGrpSpPr>
          <p:cNvPr id="258" name="Google Shape;258;p6"/>
          <p:cNvGrpSpPr/>
          <p:nvPr/>
        </p:nvGrpSpPr>
        <p:grpSpPr>
          <a:xfrm>
            <a:off x="2817707" y="5852160"/>
            <a:ext cx="1083733" cy="2600960"/>
            <a:chOff x="576" y="1920"/>
            <a:chExt cx="480" cy="1152"/>
          </a:xfrm>
        </p:grpSpPr>
        <p:sp>
          <p:nvSpPr>
            <p:cNvPr id="259" name="Google Shape;259;p6"/>
            <p:cNvSpPr/>
            <p:nvPr/>
          </p:nvSpPr>
          <p:spPr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65" name="Google Shape;265;p6"/>
          <p:cNvSpPr txBox="1"/>
          <p:nvPr/>
        </p:nvSpPr>
        <p:spPr>
          <a:xfrm>
            <a:off x="2701676" y="8453121"/>
            <a:ext cx="1627369" cy="5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4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Process 2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665362" y="8950390"/>
            <a:ext cx="60564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Logical View: Address Spaces</a:t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10837334" y="9320107"/>
            <a:ext cx="1083733" cy="4334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8" name="Google Shape;268;p6"/>
          <p:cNvSpPr txBox="1"/>
          <p:nvPr/>
        </p:nvSpPr>
        <p:spPr>
          <a:xfrm rot="-5400000">
            <a:off x="10244250" y="5049667"/>
            <a:ext cx="4128053" cy="8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2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Physical View</a:t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4443307" y="5310294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4443307" y="574378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4443307" y="6177280"/>
            <a:ext cx="1083733" cy="4334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43307" y="6610774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4443307" y="7477760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4443307" y="704426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4218902" y="7911254"/>
            <a:ext cx="1627369" cy="53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4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Process 3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10837334" y="205909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10837334" y="249258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10837334" y="2926080"/>
            <a:ext cx="1083733" cy="4334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10837334" y="335957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10837334" y="4226560"/>
            <a:ext cx="1083733" cy="4334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10837334" y="379306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10837334" y="4660054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10837334" y="5093547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10837334" y="5527040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10837334" y="596053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10837334" y="6827520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10837334" y="6394027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10837334" y="7152640"/>
            <a:ext cx="1083733" cy="43349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10837334" y="7586134"/>
            <a:ext cx="1083733" cy="43349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10837334" y="8019627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10837334" y="8453120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10837334" y="888661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10837334" y="1625600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10837334" y="1192107"/>
            <a:ext cx="1083733" cy="43349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10837334" y="758614"/>
            <a:ext cx="1083733" cy="43349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12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96" name="Google Shape;296;p6"/>
          <p:cNvCxnSpPr/>
          <p:nvPr/>
        </p:nvCxnSpPr>
        <p:spPr>
          <a:xfrm rot="10800000" flipH="1">
            <a:off x="5527040" y="2709333"/>
            <a:ext cx="5310293" cy="28177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6"/>
          <p:cNvCxnSpPr/>
          <p:nvPr/>
        </p:nvCxnSpPr>
        <p:spPr>
          <a:xfrm rot="10800000" flipH="1">
            <a:off x="5527040" y="5743787"/>
            <a:ext cx="5201920" cy="1083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6"/>
          <p:cNvCxnSpPr/>
          <p:nvPr/>
        </p:nvCxnSpPr>
        <p:spPr>
          <a:xfrm rot="10800000" flipH="1">
            <a:off x="5527040" y="6719147"/>
            <a:ext cx="5310293" cy="5418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6"/>
          <p:cNvCxnSpPr/>
          <p:nvPr/>
        </p:nvCxnSpPr>
        <p:spPr>
          <a:xfrm rot="10800000" flipH="1">
            <a:off x="5418667" y="7369387"/>
            <a:ext cx="5527040" cy="3251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6"/>
          <p:cNvCxnSpPr/>
          <p:nvPr/>
        </p:nvCxnSpPr>
        <p:spPr>
          <a:xfrm rot="10800000" flipH="1">
            <a:off x="5527040" y="4118187"/>
            <a:ext cx="5310293" cy="27093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Strategies</a:t>
            </a:r>
            <a:endParaRPr/>
          </a:p>
        </p:txBody>
      </p:sp>
      <p:sp>
        <p:nvSpPr>
          <p:cNvPr id="306" name="Google Shape;306;p7"/>
          <p:cNvSpPr txBox="1">
            <a:spLocks noGrp="1"/>
          </p:cNvSpPr>
          <p:nvPr>
            <p:ph type="body" idx="1"/>
          </p:nvPr>
        </p:nvSpPr>
        <p:spPr>
          <a:xfrm>
            <a:off x="455522" y="2139857"/>
            <a:ext cx="11438453" cy="715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Many different approaches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Contiguous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Extent-based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Linked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File-allocation Tables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Indexed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Multi-level Indexed</a:t>
            </a:r>
            <a:endParaRPr/>
          </a:p>
          <a:p>
            <a:pPr marL="301407" lvl="0" indent="-301407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Questions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Amount of fragmentation (internal and external)</a:t>
            </a:r>
            <a:br>
              <a:rPr lang="en-US" sz="2800"/>
            </a:br>
            <a:r>
              <a:rPr lang="en-US" sz="2800"/>
              <a:t>	 – freespace that can’t be used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Ability to grow file over time?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Performance of sequential accesses (contiguous layout)?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Speed to find data blocks for random accesses?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Wasted space for meta-data overhead (everything that isn’t data)?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500"/>
              <a:buChar char="•"/>
            </a:pPr>
            <a:r>
              <a:rPr lang="en-US" sz="2500"/>
              <a:t>Meta-data must be stored persistently too!</a:t>
            </a:r>
            <a:endParaRPr/>
          </a:p>
          <a:p>
            <a:pPr marL="301407" lvl="0" indent="-138846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4686950" y="4613800"/>
            <a:ext cx="4551680" cy="650240"/>
            <a:chOff x="4660053" y="4604832"/>
            <a:chExt cx="4551680" cy="650240"/>
          </a:xfrm>
        </p:grpSpPr>
        <p:sp>
          <p:nvSpPr>
            <p:cNvPr id="312" name="Google Shape;312;p8"/>
            <p:cNvSpPr/>
            <p:nvPr/>
          </p:nvSpPr>
          <p:spPr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19" name="Google Shape;319;p8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Contiguous Allocation</a:t>
            </a:r>
            <a:endParaRPr/>
          </a:p>
        </p:txBody>
      </p:sp>
      <p:sp>
        <p:nvSpPr>
          <p:cNvPr id="320" name="Google Shape;320;p8"/>
          <p:cNvSpPr txBox="1">
            <a:spLocks noGrp="1"/>
          </p:cNvSpPr>
          <p:nvPr>
            <p:ph type="body" idx="1"/>
          </p:nvPr>
        </p:nvSpPr>
        <p:spPr>
          <a:xfrm>
            <a:off x="325120" y="2112245"/>
            <a:ext cx="12137813" cy="249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>
                <a:solidFill>
                  <a:schemeClr val="dk1"/>
                </a:solidFill>
              </a:rPr>
              <a:t>Allocate each file to contiguous sectors on disk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Meta-data: 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OS allocates by finding sufficient free space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Must predict future size of file; Should space be reserved?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Example: IBM OS/360</a:t>
            </a:r>
            <a:endParaRPr/>
          </a:p>
        </p:txBody>
      </p:sp>
      <p:sp>
        <p:nvSpPr>
          <p:cNvPr id="321" name="Google Shape;321;p8"/>
          <p:cNvSpPr/>
          <p:nvPr/>
        </p:nvSpPr>
        <p:spPr>
          <a:xfrm>
            <a:off x="75861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140885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3" name="Google Shape;323;p8"/>
          <p:cNvSpPr/>
          <p:nvPr/>
        </p:nvSpPr>
        <p:spPr>
          <a:xfrm>
            <a:off x="2059093" y="4604832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324" name="Google Shape;324;p8"/>
          <p:cNvSpPr/>
          <p:nvPr/>
        </p:nvSpPr>
        <p:spPr>
          <a:xfrm>
            <a:off x="2709333" y="4604832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325" name="Google Shape;325;p8"/>
          <p:cNvSpPr/>
          <p:nvPr/>
        </p:nvSpPr>
        <p:spPr>
          <a:xfrm>
            <a:off x="3359573" y="4604832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326" name="Google Shape;326;p8"/>
          <p:cNvSpPr/>
          <p:nvPr/>
        </p:nvSpPr>
        <p:spPr>
          <a:xfrm>
            <a:off x="400981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327" name="Google Shape;327;p8"/>
          <p:cNvGrpSpPr/>
          <p:nvPr/>
        </p:nvGrpSpPr>
        <p:grpSpPr>
          <a:xfrm>
            <a:off x="4660053" y="4604832"/>
            <a:ext cx="4551680" cy="650240"/>
            <a:chOff x="4660053" y="4604832"/>
            <a:chExt cx="4551680" cy="650240"/>
          </a:xfrm>
        </p:grpSpPr>
        <p:sp>
          <p:nvSpPr>
            <p:cNvPr id="328" name="Google Shape;328;p8"/>
            <p:cNvSpPr/>
            <p:nvPr/>
          </p:nvSpPr>
          <p:spPr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</p:grpSp>
      <p:sp>
        <p:nvSpPr>
          <p:cNvPr id="335" name="Google Shape;335;p8"/>
          <p:cNvSpPr/>
          <p:nvPr/>
        </p:nvSpPr>
        <p:spPr>
          <a:xfrm>
            <a:off x="921173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9861973" y="4604832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Fragmentation (internal and external)?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Ability to grow file over time?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Seek cost for sequential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Speed to calculate random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Wasted space for meta-data?</a:t>
            </a:r>
            <a:endParaRPr/>
          </a:p>
        </p:txBody>
      </p:sp>
      <p:sp>
        <p:nvSpPr>
          <p:cNvPr id="338" name="Google Shape;338;p8"/>
          <p:cNvSpPr/>
          <p:nvPr/>
        </p:nvSpPr>
        <p:spPr>
          <a:xfrm>
            <a:off x="6359900" y="8954547"/>
            <a:ext cx="4955203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Little overhead for meta-data</a:t>
            </a:r>
            <a:endParaRPr/>
          </a:p>
        </p:txBody>
      </p:sp>
      <p:sp>
        <p:nvSpPr>
          <p:cNvPr id="339" name="Google Shape;339;p8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+ Excellent performance</a:t>
            </a:r>
            <a:endParaRPr/>
          </a:p>
        </p:txBody>
      </p:sp>
      <p:sp>
        <p:nvSpPr>
          <p:cNvPr id="340" name="Google Shape;340;p8"/>
          <p:cNvSpPr/>
          <p:nvPr/>
        </p:nvSpPr>
        <p:spPr>
          <a:xfrm>
            <a:off x="6359900" y="814152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+ Simple calculation</a:t>
            </a:r>
            <a:endParaRPr/>
          </a:p>
        </p:txBody>
      </p:sp>
      <p:sp>
        <p:nvSpPr>
          <p:cNvPr id="341" name="Google Shape;341;p8"/>
          <p:cNvSpPr/>
          <p:nvPr/>
        </p:nvSpPr>
        <p:spPr>
          <a:xfrm>
            <a:off x="6359900" y="5852160"/>
            <a:ext cx="6502400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0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 Horrible external frag  (needs periodic compaction)</a:t>
            </a:r>
            <a:endParaRPr/>
          </a:p>
        </p:txBody>
      </p:sp>
      <p:sp>
        <p:nvSpPr>
          <p:cNvPr id="342" name="Google Shape;342;p8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921F07"/>
                </a:solidFill>
                <a:latin typeface="Lustria"/>
                <a:ea typeface="Lustria"/>
                <a:cs typeface="Lustria"/>
                <a:sym typeface="Lustria"/>
              </a:rPr>
              <a:t>- May not be able to without moving </a:t>
            </a:r>
            <a:endParaRPr/>
          </a:p>
        </p:txBody>
      </p:sp>
      <p:sp>
        <p:nvSpPr>
          <p:cNvPr id="343" name="Google Shape;343;p8"/>
          <p:cNvSpPr/>
          <p:nvPr/>
        </p:nvSpPr>
        <p:spPr>
          <a:xfrm>
            <a:off x="2907231" y="2638342"/>
            <a:ext cx="4806124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Starting block and size of file</a:t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10512213" y="4605985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11162453" y="4605985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128693" y="4597835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11792373" y="4597835"/>
            <a:ext cx="650240" cy="65024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# of Extents</a:t>
            </a:r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body" idx="1"/>
          </p:nvPr>
        </p:nvSpPr>
        <p:spPr>
          <a:xfrm>
            <a:off x="433493" y="2153661"/>
            <a:ext cx="12029440" cy="140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Allocate multiple contiguous regions (extents) per file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Meta-data:</a:t>
            </a:r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7495402" y="4583433"/>
            <a:ext cx="5154927" cy="481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1056623" marR="0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"/>
              <a:buNone/>
            </a:pPr>
            <a:endParaRPr sz="2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355" name="Google Shape;355;p9"/>
          <p:cNvGrpSpPr/>
          <p:nvPr/>
        </p:nvGrpSpPr>
        <p:grpSpPr>
          <a:xfrm>
            <a:off x="783450" y="4712570"/>
            <a:ext cx="9753600" cy="650240"/>
            <a:chOff x="783450" y="3684693"/>
            <a:chExt cx="9753600" cy="650240"/>
          </a:xfrm>
        </p:grpSpPr>
        <p:sp>
          <p:nvSpPr>
            <p:cNvPr id="356" name="Google Shape;356;p9"/>
            <p:cNvSpPr/>
            <p:nvPr/>
          </p:nvSpPr>
          <p:spPr>
            <a:xfrm>
              <a:off x="7834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208393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273417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38441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68489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33513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9853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6356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8585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93609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58633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92365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98868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43369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40346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0025" tIns="65000" rIns="130025" bIns="6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</p:grpSp>
      <p:grpSp>
        <p:nvGrpSpPr>
          <p:cNvPr id="371" name="Google Shape;371;p9"/>
          <p:cNvGrpSpPr/>
          <p:nvPr/>
        </p:nvGrpSpPr>
        <p:grpSpPr>
          <a:xfrm>
            <a:off x="783450" y="3689257"/>
            <a:ext cx="9753600" cy="650240"/>
            <a:chOff x="336" y="1920"/>
            <a:chExt cx="4320" cy="288"/>
          </a:xfrm>
        </p:grpSpPr>
        <p:sp>
          <p:nvSpPr>
            <p:cNvPr id="372" name="Google Shape;372;p9"/>
            <p:cNvSpPr/>
            <p:nvPr/>
          </p:nvSpPr>
          <p:spPr>
            <a:xfrm>
              <a:off x="336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24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912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200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1488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064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776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2352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640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928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216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504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792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4080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368" y="1920"/>
              <a:ext cx="288" cy="288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87" name="Google Shape;387;p9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Fragmentation (internal and external)?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Ability to grow file over time?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Seek cost for sequential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Speed to calculate random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Wasted space for meta-data?</a:t>
            </a:r>
            <a:endParaRPr/>
          </a:p>
        </p:txBody>
      </p:sp>
      <p:sp>
        <p:nvSpPr>
          <p:cNvPr id="388" name="Google Shape;388;p9"/>
          <p:cNvSpPr/>
          <p:nvPr/>
        </p:nvSpPr>
        <p:spPr>
          <a:xfrm>
            <a:off x="6359900" y="8954547"/>
            <a:ext cx="5636504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Still small overhead for meta-data</a:t>
            </a:r>
            <a:endParaRPr/>
          </a:p>
        </p:txBody>
      </p:sp>
      <p:sp>
        <p:nvSpPr>
          <p:cNvPr id="389" name="Google Shape;389;p9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Still good performance</a:t>
            </a:r>
            <a:endParaRPr/>
          </a:p>
        </p:txBody>
      </p:sp>
      <p:sp>
        <p:nvSpPr>
          <p:cNvPr id="390" name="Google Shape;390;p9"/>
          <p:cNvSpPr/>
          <p:nvPr/>
        </p:nvSpPr>
        <p:spPr>
          <a:xfrm>
            <a:off x="6359900" y="814152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Still simple calculation</a:t>
            </a:r>
            <a:endParaRPr/>
          </a:p>
        </p:txBody>
      </p:sp>
      <p:sp>
        <p:nvSpPr>
          <p:cNvPr id="391" name="Google Shape;391;p9"/>
          <p:cNvSpPr/>
          <p:nvPr/>
        </p:nvSpPr>
        <p:spPr>
          <a:xfrm>
            <a:off x="6359900" y="5852160"/>
            <a:ext cx="6502400" cy="37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0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 Helps external fragmentation</a:t>
            </a:r>
            <a:endParaRPr/>
          </a:p>
        </p:txBody>
      </p:sp>
      <p:sp>
        <p:nvSpPr>
          <p:cNvPr id="392" name="Google Shape;392;p9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921F07"/>
                </a:solidFill>
                <a:latin typeface="Lustria"/>
                <a:ea typeface="Lustria"/>
                <a:cs typeface="Lustria"/>
                <a:sym typeface="Lustria"/>
              </a:rPr>
              <a:t>- Can grow (until run out of extents)</a:t>
            </a:r>
            <a:endParaRPr/>
          </a:p>
        </p:txBody>
      </p:sp>
      <p:sp>
        <p:nvSpPr>
          <p:cNvPr id="393" name="Google Shape;393;p9"/>
          <p:cNvSpPr/>
          <p:nvPr/>
        </p:nvSpPr>
        <p:spPr>
          <a:xfrm>
            <a:off x="2574879" y="2676436"/>
            <a:ext cx="8272985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Small array (2-6) designating each extent </a:t>
            </a:r>
            <a:endParaRPr/>
          </a:p>
          <a:p>
            <a:pPr marL="0" marR="0" lvl="2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Each entry: starting block and size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Allocation</a:t>
            </a:r>
            <a:endParaRPr/>
          </a:p>
        </p:txBody>
      </p:sp>
      <p:sp>
        <p:nvSpPr>
          <p:cNvPr id="399" name="Google Shape;399;p10"/>
          <p:cNvSpPr txBox="1">
            <a:spLocks noGrp="1"/>
          </p:cNvSpPr>
          <p:nvPr>
            <p:ph type="body" idx="1"/>
          </p:nvPr>
        </p:nvSpPr>
        <p:spPr>
          <a:xfrm>
            <a:off x="596054" y="2059094"/>
            <a:ext cx="12029440" cy="173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Allocate linked-list of </a:t>
            </a:r>
            <a:r>
              <a:rPr lang="en-US" b="1"/>
              <a:t>fixed-sized </a:t>
            </a:r>
            <a:r>
              <a:rPr lang="en-US"/>
              <a:t>blocks (multiple sectors)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Meta-data: </a:t>
            </a:r>
            <a:br>
              <a:rPr lang="en-US" sz="2800"/>
            </a:br>
            <a:endParaRPr sz="2800"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Examples: TOPS-10, Alto</a:t>
            </a:r>
            <a:endParaRPr/>
          </a:p>
        </p:txBody>
      </p:sp>
      <p:sp>
        <p:nvSpPr>
          <p:cNvPr id="400" name="Google Shape;400;p10"/>
          <p:cNvSpPr/>
          <p:nvPr/>
        </p:nvSpPr>
        <p:spPr>
          <a:xfrm>
            <a:off x="270934" y="4859543"/>
            <a:ext cx="12029440" cy="531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401" name="Google Shape;401;p10"/>
          <p:cNvGrpSpPr/>
          <p:nvPr/>
        </p:nvGrpSpPr>
        <p:grpSpPr>
          <a:xfrm>
            <a:off x="596054" y="3793067"/>
            <a:ext cx="11704320" cy="866987"/>
            <a:chOff x="288" y="1584"/>
            <a:chExt cx="5184" cy="384"/>
          </a:xfrm>
        </p:grpSpPr>
        <p:sp>
          <p:nvSpPr>
            <p:cNvPr id="402" name="Google Shape;402;p10"/>
            <p:cNvSpPr/>
            <p:nvPr/>
          </p:nvSpPr>
          <p:spPr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28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110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1392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2256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254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2832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422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3120" y="1584"/>
              <a:ext cx="100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4512" y="1584"/>
              <a:ext cx="432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816" y="1584"/>
              <a:ext cx="100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1968" y="1584"/>
              <a:ext cx="268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4848" y="1584"/>
              <a:ext cx="432" cy="48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3408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3696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434" name="Google Shape;434;p10"/>
          <p:cNvSpPr/>
          <p:nvPr/>
        </p:nvSpPr>
        <p:spPr>
          <a:xfrm>
            <a:off x="108373" y="4859543"/>
            <a:ext cx="6827520" cy="3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Fragmentation (internal and external)?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Ability to grow file over time?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Seek cost for sequential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Speed to calculate random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Wasted space for meta-data?</a:t>
            </a:r>
            <a:endParaRPr/>
          </a:p>
        </p:txBody>
      </p:sp>
      <p:sp>
        <p:nvSpPr>
          <p:cNvPr id="435" name="Google Shape;435;p10"/>
          <p:cNvSpPr/>
          <p:nvPr/>
        </p:nvSpPr>
        <p:spPr>
          <a:xfrm>
            <a:off x="6359900" y="7961930"/>
            <a:ext cx="5940474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921F07"/>
                </a:solidFill>
                <a:latin typeface="Lustria"/>
                <a:ea typeface="Lustria"/>
                <a:cs typeface="Lustria"/>
                <a:sym typeface="Lustria"/>
              </a:rPr>
              <a:t>- Waste pointer per block</a:t>
            </a:r>
            <a:endParaRPr/>
          </a:p>
        </p:txBody>
      </p:sp>
      <p:sp>
        <p:nvSpPr>
          <p:cNvPr id="436" name="Google Shape;436;p10"/>
          <p:cNvSpPr/>
          <p:nvPr/>
        </p:nvSpPr>
        <p:spPr>
          <a:xfrm>
            <a:off x="6359900" y="6316410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+/- Depends on data layout</a:t>
            </a:r>
            <a:endParaRPr/>
          </a:p>
        </p:txBody>
      </p:sp>
      <p:sp>
        <p:nvSpPr>
          <p:cNvPr id="437" name="Google Shape;437;p10"/>
          <p:cNvSpPr/>
          <p:nvPr/>
        </p:nvSpPr>
        <p:spPr>
          <a:xfrm>
            <a:off x="6359900" y="7148905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 Ridiculously poor</a:t>
            </a:r>
            <a:endParaRPr/>
          </a:p>
        </p:txBody>
      </p:sp>
      <p:sp>
        <p:nvSpPr>
          <p:cNvPr id="438" name="Google Shape;438;p10"/>
          <p:cNvSpPr/>
          <p:nvPr/>
        </p:nvSpPr>
        <p:spPr>
          <a:xfrm>
            <a:off x="6330751" y="4880903"/>
            <a:ext cx="753372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0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+ No external frag (use any block); internal?</a:t>
            </a:r>
            <a:endParaRPr sz="24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6359900" y="5554465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Can grow easily</a:t>
            </a:r>
            <a:endParaRPr/>
          </a:p>
        </p:txBody>
      </p:sp>
      <p:sp>
        <p:nvSpPr>
          <p:cNvPr id="440" name="Google Shape;440;p10"/>
          <p:cNvSpPr/>
          <p:nvPr/>
        </p:nvSpPr>
        <p:spPr>
          <a:xfrm>
            <a:off x="487681" y="8853354"/>
            <a:ext cx="11162453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Trade-off: Block size (does not need to equal sector size)</a:t>
            </a:r>
            <a:endParaRPr/>
          </a:p>
        </p:txBody>
      </p:sp>
      <p:sp>
        <p:nvSpPr>
          <p:cNvPr id="441" name="Google Shape;441;p10"/>
          <p:cNvSpPr/>
          <p:nvPr/>
        </p:nvSpPr>
        <p:spPr>
          <a:xfrm>
            <a:off x="2137523" y="2505966"/>
            <a:ext cx="7995384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Location of first block of file</a:t>
            </a:r>
            <a:endParaRPr/>
          </a:p>
          <a:p>
            <a:pPr marL="0" marR="0" lvl="2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Each block also contains pointer to next block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File-Allocation Table (FAT)</a:t>
            </a:r>
            <a:endParaRPr/>
          </a:p>
        </p:txBody>
      </p:sp>
      <p:sp>
        <p:nvSpPr>
          <p:cNvPr id="447" name="Google Shape;447;p11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029440" cy="205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Variation of Linked allocation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Keep linked-list information for all files in on-disk FAT table 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Meta-data: Location of first block of file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en-US" sz="2600"/>
              <a:t>And, FAT table  itself</a:t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325120" y="5581227"/>
            <a:ext cx="12029440" cy="3792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Draw corresponding FAT Table?</a:t>
            </a:r>
            <a:endParaRPr/>
          </a:p>
          <a:p>
            <a:pPr marL="487671" marR="0" lvl="0" indent="-487671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Comparison to Linked Allocation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Same basic advantages and disadvantages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Disadvantage: Read from two disk locations for every data read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Optimization: Cache FAT in main memory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Advantage: Greatly improves random accesses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What portions should be cached?  Scale with larger file systems?</a:t>
            </a:r>
            <a:endParaRPr/>
          </a:p>
        </p:txBody>
      </p:sp>
      <p:grpSp>
        <p:nvGrpSpPr>
          <p:cNvPr id="449" name="Google Shape;449;p11"/>
          <p:cNvGrpSpPr/>
          <p:nvPr/>
        </p:nvGrpSpPr>
        <p:grpSpPr>
          <a:xfrm>
            <a:off x="433493" y="4334933"/>
            <a:ext cx="11704320" cy="866987"/>
            <a:chOff x="288" y="1584"/>
            <a:chExt cx="5184" cy="384"/>
          </a:xfrm>
        </p:grpSpPr>
        <p:sp>
          <p:nvSpPr>
            <p:cNvPr id="450" name="Google Shape;450;p11"/>
            <p:cNvSpPr/>
            <p:nvPr/>
          </p:nvSpPr>
          <p:spPr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D</a:t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528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110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392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2256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254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832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224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3120" y="1584"/>
              <a:ext cx="100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4512" y="1584"/>
              <a:ext cx="432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816" y="1584"/>
              <a:ext cx="100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1968" y="1584"/>
              <a:ext cx="2688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4848" y="1584"/>
              <a:ext cx="432" cy="48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3408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3696" y="1584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2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Indexed Allocation</a:t>
            </a:r>
            <a:endParaRPr/>
          </a:p>
        </p:txBody>
      </p:sp>
      <p:sp>
        <p:nvSpPr>
          <p:cNvPr id="487" name="Google Shape;487;p12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029440" cy="151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Allocate fixed-sized blocks for each file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Meta-data: 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Allocate space for ptrs at file creation time</a:t>
            </a:r>
            <a:endParaRPr/>
          </a:p>
          <a:p>
            <a:pPr marL="301407" lvl="0" indent="-138846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/>
          </a:p>
        </p:txBody>
      </p:sp>
      <p:sp>
        <p:nvSpPr>
          <p:cNvPr id="488" name="Google Shape;488;p12"/>
          <p:cNvSpPr/>
          <p:nvPr/>
        </p:nvSpPr>
        <p:spPr>
          <a:xfrm>
            <a:off x="216747" y="5852160"/>
            <a:ext cx="12029440" cy="379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Advantages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 external fragmentation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Files can be easily grown up to max file size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Supports random access</a:t>
            </a:r>
            <a:endParaRPr/>
          </a:p>
          <a:p>
            <a:pPr marL="487671" marR="0" lvl="0" indent="-487671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Disadvantages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Large overhead for meta-data: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Wastes space for unneeded pointers (most files are small!)</a:t>
            </a:r>
            <a:endParaRPr/>
          </a:p>
          <a:p>
            <a:pPr marL="1056623" marR="0" lvl="1" indent="-2285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"/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87671" marR="0" lvl="0" indent="-487671" algn="l" rtl="0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43349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490" name="Google Shape;490;p12"/>
          <p:cNvSpPr/>
          <p:nvPr/>
        </p:nvSpPr>
        <p:spPr>
          <a:xfrm>
            <a:off x="1733973" y="4551680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491" name="Google Shape;491;p12"/>
          <p:cNvSpPr/>
          <p:nvPr/>
        </p:nvSpPr>
        <p:spPr>
          <a:xfrm>
            <a:off x="2384213" y="4551680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492" name="Google Shape;492;p12"/>
          <p:cNvSpPr/>
          <p:nvPr/>
        </p:nvSpPr>
        <p:spPr>
          <a:xfrm>
            <a:off x="3034453" y="4551680"/>
            <a:ext cx="650240" cy="65024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493" name="Google Shape;493;p12"/>
          <p:cNvSpPr/>
          <p:nvPr/>
        </p:nvSpPr>
        <p:spPr>
          <a:xfrm>
            <a:off x="433493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494" name="Google Shape;494;p12"/>
          <p:cNvSpPr/>
          <p:nvPr/>
        </p:nvSpPr>
        <p:spPr>
          <a:xfrm>
            <a:off x="498517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495" name="Google Shape;495;p12"/>
          <p:cNvSpPr/>
          <p:nvPr/>
        </p:nvSpPr>
        <p:spPr>
          <a:xfrm>
            <a:off x="563541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496" name="Google Shape;496;p12"/>
          <p:cNvSpPr/>
          <p:nvPr/>
        </p:nvSpPr>
        <p:spPr>
          <a:xfrm>
            <a:off x="628565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497" name="Google Shape;497;p12"/>
          <p:cNvSpPr/>
          <p:nvPr/>
        </p:nvSpPr>
        <p:spPr>
          <a:xfrm>
            <a:off x="6935893" y="4551680"/>
            <a:ext cx="650240" cy="65024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/>
          </a:p>
        </p:txBody>
      </p:sp>
      <p:sp>
        <p:nvSpPr>
          <p:cNvPr id="498" name="Google Shape;498;p12"/>
          <p:cNvSpPr/>
          <p:nvPr/>
        </p:nvSpPr>
        <p:spPr>
          <a:xfrm>
            <a:off x="7586133" y="4551680"/>
            <a:ext cx="650240" cy="65024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/>
          </a:p>
        </p:txBody>
      </p:sp>
      <p:sp>
        <p:nvSpPr>
          <p:cNvPr id="499" name="Google Shape;499;p12"/>
          <p:cNvSpPr/>
          <p:nvPr/>
        </p:nvSpPr>
        <p:spPr>
          <a:xfrm>
            <a:off x="8236373" y="4551680"/>
            <a:ext cx="650240" cy="65024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endParaRPr/>
          </a:p>
        </p:txBody>
      </p:sp>
      <p:sp>
        <p:nvSpPr>
          <p:cNvPr id="500" name="Google Shape;500;p12"/>
          <p:cNvSpPr/>
          <p:nvPr/>
        </p:nvSpPr>
        <p:spPr>
          <a:xfrm>
            <a:off x="888661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501" name="Google Shape;501;p12"/>
          <p:cNvSpPr/>
          <p:nvPr/>
        </p:nvSpPr>
        <p:spPr>
          <a:xfrm>
            <a:off x="953685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502" name="Google Shape;502;p12"/>
          <p:cNvSpPr/>
          <p:nvPr/>
        </p:nvSpPr>
        <p:spPr>
          <a:xfrm>
            <a:off x="108373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503" name="Google Shape;503;p12"/>
          <p:cNvSpPr/>
          <p:nvPr/>
        </p:nvSpPr>
        <p:spPr>
          <a:xfrm>
            <a:off x="368469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504" name="Google Shape;504;p12"/>
          <p:cNvSpPr/>
          <p:nvPr/>
        </p:nvSpPr>
        <p:spPr>
          <a:xfrm>
            <a:off x="1018709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505" name="Google Shape;505;p12"/>
          <p:cNvSpPr/>
          <p:nvPr/>
        </p:nvSpPr>
        <p:spPr>
          <a:xfrm>
            <a:off x="11487573" y="4551680"/>
            <a:ext cx="650240" cy="65024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</a:t>
            </a:r>
            <a:endParaRPr/>
          </a:p>
        </p:txBody>
      </p:sp>
      <p:sp>
        <p:nvSpPr>
          <p:cNvPr id="506" name="Google Shape;506;p12"/>
          <p:cNvSpPr/>
          <p:nvPr/>
        </p:nvSpPr>
        <p:spPr>
          <a:xfrm>
            <a:off x="10837333" y="4551680"/>
            <a:ext cx="650240" cy="65024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507" name="Google Shape;507;p12"/>
          <p:cNvSpPr/>
          <p:nvPr/>
        </p:nvSpPr>
        <p:spPr>
          <a:xfrm>
            <a:off x="3034453" y="2686014"/>
            <a:ext cx="565892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Fixed-sized array of block pointers</a:t>
            </a: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Multi-Level Indexing</a:t>
            </a:r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029440" cy="205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7656"/>
              <a:buNone/>
            </a:pPr>
            <a:r>
              <a:rPr lang="en-US"/>
              <a:t>Variation of Indexed Allocation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Dynamically allocate hierarchy of pointers to blocks as needed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Meta-data: Small number of pointers allocated statically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2600"/>
              <a:t>Additional pointers to blocks of pointers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Examples: UNIX FFS-based file systems, ext2, ext3</a:t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650240" y="6827520"/>
            <a:ext cx="12029440" cy="30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487671" marR="0" lvl="0" indent="-48767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Comparison to Indexed Allocation</a:t>
            </a:r>
            <a:endParaRPr/>
          </a:p>
          <a:p>
            <a:pPr marL="1056623" marR="0" lvl="1" indent="-406394" algn="l" rtl="0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Advantage: Does not waste space for unneeded pointers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Still fast access for small files</a:t>
            </a:r>
            <a:endParaRPr/>
          </a:p>
          <a:p>
            <a:pPr marL="1625575" marR="0" lvl="2" indent="-325115" algn="l" rtl="0">
              <a:lnSpc>
                <a:spcPct val="3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Can grow to what size??</a:t>
            </a:r>
            <a:endParaRPr/>
          </a:p>
          <a:p>
            <a:pPr marL="1056623" marR="0" lvl="1" indent="-406394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Disadvantage: Need to read indirect blocks of pointers to calculate addresses (extra disk read)</a:t>
            </a:r>
            <a:endParaRPr/>
          </a:p>
          <a:p>
            <a:pPr marL="1625575" marR="0" lvl="2" indent="-325115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ustria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Keep indirect blocks cached in main memory</a:t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1408853" y="4768427"/>
            <a:ext cx="1300480" cy="18423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16" name="Google Shape;516;p13"/>
          <p:cNvSpPr/>
          <p:nvPr/>
        </p:nvSpPr>
        <p:spPr>
          <a:xfrm>
            <a:off x="4226560" y="5310294"/>
            <a:ext cx="975360" cy="1083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17" name="Google Shape;517;p13"/>
          <p:cNvSpPr/>
          <p:nvPr/>
        </p:nvSpPr>
        <p:spPr>
          <a:xfrm>
            <a:off x="1408853" y="5093547"/>
            <a:ext cx="130048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18" name="Google Shape;518;p13"/>
          <p:cNvSpPr/>
          <p:nvPr/>
        </p:nvSpPr>
        <p:spPr>
          <a:xfrm>
            <a:off x="1408853" y="5527040"/>
            <a:ext cx="130048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19" name="Google Shape;519;p13"/>
          <p:cNvSpPr/>
          <p:nvPr/>
        </p:nvSpPr>
        <p:spPr>
          <a:xfrm>
            <a:off x="1408853" y="5960533"/>
            <a:ext cx="130048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0" name="Google Shape;520;p13"/>
          <p:cNvSpPr/>
          <p:nvPr/>
        </p:nvSpPr>
        <p:spPr>
          <a:xfrm>
            <a:off x="1408853" y="6394027"/>
            <a:ext cx="130048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1" name="Google Shape;521;p13"/>
          <p:cNvSpPr/>
          <p:nvPr/>
        </p:nvSpPr>
        <p:spPr>
          <a:xfrm>
            <a:off x="3576320" y="509354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2" name="Google Shape;522;p13"/>
          <p:cNvSpPr/>
          <p:nvPr/>
        </p:nvSpPr>
        <p:spPr>
          <a:xfrm>
            <a:off x="3034453" y="476842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3034453" y="531029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24" name="Google Shape;524;p13"/>
          <p:cNvCxnSpPr/>
          <p:nvPr/>
        </p:nvCxnSpPr>
        <p:spPr>
          <a:xfrm rot="10800000" flipH="1">
            <a:off x="2709333" y="4985173"/>
            <a:ext cx="325120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13"/>
          <p:cNvCxnSpPr/>
          <p:nvPr/>
        </p:nvCxnSpPr>
        <p:spPr>
          <a:xfrm rot="10800000" flipH="1">
            <a:off x="2600960" y="5201920"/>
            <a:ext cx="1083733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13"/>
          <p:cNvCxnSpPr/>
          <p:nvPr/>
        </p:nvCxnSpPr>
        <p:spPr>
          <a:xfrm rot="10800000" flipH="1">
            <a:off x="2600960" y="5527040"/>
            <a:ext cx="541867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7" name="Google Shape;527;p13"/>
          <p:cNvSpPr/>
          <p:nvPr/>
        </p:nvSpPr>
        <p:spPr>
          <a:xfrm>
            <a:off x="3467947" y="5527040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28" name="Google Shape;528;p13"/>
          <p:cNvCxnSpPr/>
          <p:nvPr/>
        </p:nvCxnSpPr>
        <p:spPr>
          <a:xfrm rot="10800000" flipH="1">
            <a:off x="2709334" y="5743787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9" name="Google Shape;529;p13"/>
          <p:cNvSpPr/>
          <p:nvPr/>
        </p:nvSpPr>
        <p:spPr>
          <a:xfrm>
            <a:off x="4226560" y="5527040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30" name="Google Shape;530;p13"/>
          <p:cNvSpPr/>
          <p:nvPr/>
        </p:nvSpPr>
        <p:spPr>
          <a:xfrm>
            <a:off x="4226560" y="5960533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31" name="Google Shape;531;p13"/>
          <p:cNvCxnSpPr/>
          <p:nvPr/>
        </p:nvCxnSpPr>
        <p:spPr>
          <a:xfrm>
            <a:off x="2709333" y="6068907"/>
            <a:ext cx="1517227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13"/>
          <p:cNvSpPr/>
          <p:nvPr/>
        </p:nvSpPr>
        <p:spPr>
          <a:xfrm>
            <a:off x="6068907" y="531029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33" name="Google Shape;533;p13"/>
          <p:cNvSpPr/>
          <p:nvPr/>
        </p:nvSpPr>
        <p:spPr>
          <a:xfrm>
            <a:off x="5527040" y="498517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34" name="Google Shape;534;p13"/>
          <p:cNvSpPr/>
          <p:nvPr/>
        </p:nvSpPr>
        <p:spPr>
          <a:xfrm>
            <a:off x="5527040" y="5527040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35" name="Google Shape;535;p13"/>
          <p:cNvCxnSpPr/>
          <p:nvPr/>
        </p:nvCxnSpPr>
        <p:spPr>
          <a:xfrm rot="10800000" flipH="1">
            <a:off x="5201920" y="5201920"/>
            <a:ext cx="325120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13"/>
          <p:cNvCxnSpPr/>
          <p:nvPr/>
        </p:nvCxnSpPr>
        <p:spPr>
          <a:xfrm rot="10800000" flipH="1">
            <a:off x="5093547" y="5418667"/>
            <a:ext cx="1083733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p13"/>
          <p:cNvCxnSpPr/>
          <p:nvPr/>
        </p:nvCxnSpPr>
        <p:spPr>
          <a:xfrm rot="10800000" flipH="1">
            <a:off x="5093547" y="5743787"/>
            <a:ext cx="541867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8" name="Google Shape;538;p13"/>
          <p:cNvSpPr/>
          <p:nvPr/>
        </p:nvSpPr>
        <p:spPr>
          <a:xfrm>
            <a:off x="5960533" y="574378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39" name="Google Shape;539;p13"/>
          <p:cNvCxnSpPr/>
          <p:nvPr/>
        </p:nvCxnSpPr>
        <p:spPr>
          <a:xfrm rot="10800000" flipH="1">
            <a:off x="5201920" y="5960534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13"/>
          <p:cNvCxnSpPr/>
          <p:nvPr/>
        </p:nvCxnSpPr>
        <p:spPr>
          <a:xfrm rot="10800000" flipH="1">
            <a:off x="5201920" y="6177280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1" name="Google Shape;541;p13"/>
          <p:cNvSpPr/>
          <p:nvPr/>
        </p:nvSpPr>
        <p:spPr>
          <a:xfrm>
            <a:off x="5960533" y="606890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2" name="Google Shape;542;p13"/>
          <p:cNvSpPr/>
          <p:nvPr/>
        </p:nvSpPr>
        <p:spPr>
          <a:xfrm>
            <a:off x="8778240" y="4876800"/>
            <a:ext cx="975360" cy="1083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3" name="Google Shape;543;p13"/>
          <p:cNvSpPr/>
          <p:nvPr/>
        </p:nvSpPr>
        <p:spPr>
          <a:xfrm>
            <a:off x="8778240" y="5093547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4" name="Google Shape;544;p13"/>
          <p:cNvSpPr/>
          <p:nvPr/>
        </p:nvSpPr>
        <p:spPr>
          <a:xfrm>
            <a:off x="8778240" y="5527040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5" name="Google Shape;545;p13"/>
          <p:cNvSpPr/>
          <p:nvPr/>
        </p:nvSpPr>
        <p:spPr>
          <a:xfrm>
            <a:off x="10620587" y="4876800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6" name="Google Shape;546;p13"/>
          <p:cNvSpPr/>
          <p:nvPr/>
        </p:nvSpPr>
        <p:spPr>
          <a:xfrm>
            <a:off x="10078720" y="4551680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47" name="Google Shape;547;p13"/>
          <p:cNvSpPr/>
          <p:nvPr/>
        </p:nvSpPr>
        <p:spPr>
          <a:xfrm>
            <a:off x="10078720" y="5093547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48" name="Google Shape;548;p13"/>
          <p:cNvCxnSpPr/>
          <p:nvPr/>
        </p:nvCxnSpPr>
        <p:spPr>
          <a:xfrm rot="10800000" flipH="1">
            <a:off x="9753600" y="4768427"/>
            <a:ext cx="325120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13"/>
          <p:cNvCxnSpPr/>
          <p:nvPr/>
        </p:nvCxnSpPr>
        <p:spPr>
          <a:xfrm rot="10800000" flipH="1">
            <a:off x="9645227" y="4985173"/>
            <a:ext cx="1083733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" name="Google Shape;550;p13"/>
          <p:cNvCxnSpPr/>
          <p:nvPr/>
        </p:nvCxnSpPr>
        <p:spPr>
          <a:xfrm rot="10800000" flipH="1">
            <a:off x="9645227" y="5310294"/>
            <a:ext cx="541867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1" name="Google Shape;551;p13"/>
          <p:cNvSpPr/>
          <p:nvPr/>
        </p:nvSpPr>
        <p:spPr>
          <a:xfrm>
            <a:off x="10512213" y="531029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52" name="Google Shape;552;p13"/>
          <p:cNvCxnSpPr/>
          <p:nvPr/>
        </p:nvCxnSpPr>
        <p:spPr>
          <a:xfrm rot="10800000" flipH="1">
            <a:off x="9753600" y="5527040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13"/>
          <p:cNvCxnSpPr/>
          <p:nvPr/>
        </p:nvCxnSpPr>
        <p:spPr>
          <a:xfrm rot="10800000" flipH="1">
            <a:off x="9753600" y="5743787"/>
            <a:ext cx="758613" cy="10837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" name="Google Shape;554;p13"/>
          <p:cNvSpPr/>
          <p:nvPr/>
        </p:nvSpPr>
        <p:spPr>
          <a:xfrm>
            <a:off x="10512213" y="5635413"/>
            <a:ext cx="325120" cy="32512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5" name="Google Shape;555;p13"/>
          <p:cNvSpPr/>
          <p:nvPr/>
        </p:nvSpPr>
        <p:spPr>
          <a:xfrm>
            <a:off x="7477760" y="5093547"/>
            <a:ext cx="975360" cy="1083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6" name="Google Shape;556;p13"/>
          <p:cNvSpPr/>
          <p:nvPr/>
        </p:nvSpPr>
        <p:spPr>
          <a:xfrm>
            <a:off x="7477760" y="5310293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57" name="Google Shape;557;p13"/>
          <p:cNvSpPr/>
          <p:nvPr/>
        </p:nvSpPr>
        <p:spPr>
          <a:xfrm>
            <a:off x="7477760" y="5743787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58" name="Google Shape;558;p13"/>
          <p:cNvCxnSpPr/>
          <p:nvPr/>
        </p:nvCxnSpPr>
        <p:spPr>
          <a:xfrm rot="10800000" flipH="1">
            <a:off x="8453120" y="4985173"/>
            <a:ext cx="325120" cy="216747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9" name="Google Shape;559;p13"/>
          <p:cNvSpPr/>
          <p:nvPr/>
        </p:nvSpPr>
        <p:spPr>
          <a:xfrm>
            <a:off x="2709333" y="5743787"/>
            <a:ext cx="4768427" cy="1029547"/>
          </a:xfrm>
          <a:custGeom>
            <a:avLst/>
            <a:gdLst/>
            <a:ahLst/>
            <a:cxnLst/>
            <a:rect l="l" t="t" r="r" b="b"/>
            <a:pathLst>
              <a:path w="2112" h="456" extrusionOk="0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0" name="Google Shape;560;p13"/>
          <p:cNvSpPr txBox="1"/>
          <p:nvPr/>
        </p:nvSpPr>
        <p:spPr>
          <a:xfrm>
            <a:off x="3793066" y="4768427"/>
            <a:ext cx="1683397" cy="56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</a:t>
            </a:r>
            <a:endParaRPr sz="36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1" name="Google Shape;561;p13"/>
          <p:cNvSpPr txBox="1"/>
          <p:nvPr/>
        </p:nvSpPr>
        <p:spPr>
          <a:xfrm>
            <a:off x="6806755" y="4226561"/>
            <a:ext cx="1812535" cy="99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double</a:t>
            </a:r>
            <a:b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</a:t>
            </a:r>
            <a:endParaRPr sz="36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2" name="Google Shape;562;p13"/>
          <p:cNvSpPr txBox="1"/>
          <p:nvPr/>
        </p:nvSpPr>
        <p:spPr>
          <a:xfrm>
            <a:off x="8327591" y="4352665"/>
            <a:ext cx="1805315" cy="56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</a:t>
            </a:r>
            <a:endParaRPr sz="36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3" name="Google Shape;563;p13"/>
          <p:cNvSpPr/>
          <p:nvPr/>
        </p:nvSpPr>
        <p:spPr>
          <a:xfrm>
            <a:off x="11054080" y="5743787"/>
            <a:ext cx="975360" cy="108373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4" name="Google Shape;564;p13"/>
          <p:cNvSpPr/>
          <p:nvPr/>
        </p:nvSpPr>
        <p:spPr>
          <a:xfrm>
            <a:off x="11054080" y="5960533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5" name="Google Shape;565;p13"/>
          <p:cNvSpPr/>
          <p:nvPr/>
        </p:nvSpPr>
        <p:spPr>
          <a:xfrm>
            <a:off x="11054080" y="6394027"/>
            <a:ext cx="975360" cy="21674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6" name="Google Shape;566;p13"/>
          <p:cNvSpPr/>
          <p:nvPr/>
        </p:nvSpPr>
        <p:spPr>
          <a:xfrm>
            <a:off x="2709334" y="5960533"/>
            <a:ext cx="8236373" cy="1029547"/>
          </a:xfrm>
          <a:custGeom>
            <a:avLst/>
            <a:gdLst/>
            <a:ahLst/>
            <a:cxnLst/>
            <a:rect l="l" t="t" r="r" b="b"/>
            <a:pathLst>
              <a:path w="2112" h="456" extrusionOk="0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67" name="Google Shape;567;p13"/>
          <p:cNvSpPr txBox="1"/>
          <p:nvPr/>
        </p:nvSpPr>
        <p:spPr>
          <a:xfrm>
            <a:off x="10874364" y="4876801"/>
            <a:ext cx="1676177" cy="99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triple</a:t>
            </a:r>
            <a:b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</a:t>
            </a:r>
            <a:endParaRPr sz="36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4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Flexible # of Extents</a:t>
            </a:r>
            <a:endParaRPr/>
          </a:p>
        </p:txBody>
      </p:sp>
      <p:sp>
        <p:nvSpPr>
          <p:cNvPr id="573" name="Google Shape;573;p14"/>
          <p:cNvSpPr txBox="1">
            <a:spLocks noGrp="1"/>
          </p:cNvSpPr>
          <p:nvPr>
            <p:ph type="body" idx="1"/>
          </p:nvPr>
        </p:nvSpPr>
        <p:spPr>
          <a:xfrm>
            <a:off x="433493" y="2153661"/>
            <a:ext cx="12029440" cy="293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Modern file systems: </a:t>
            </a:r>
            <a:br>
              <a:rPr lang="en-US"/>
            </a:br>
            <a:r>
              <a:rPr lang="en-US"/>
              <a:t>Dynamic multiple contiguous regions (extents) per file</a:t>
            </a:r>
            <a:endParaRPr/>
          </a:p>
          <a:p>
            <a:pPr marL="616361" lvl="1" indent="-3149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Organize extents into multi-level tree structure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en-US" sz="2600"/>
              <a:t>Each leaf node: starting block and contiguous size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en-US" sz="2600"/>
              <a:t>Minimizes meta-data overhead when have few extents</a:t>
            </a:r>
            <a:endParaRPr/>
          </a:p>
          <a:p>
            <a:pPr marL="917768" lvl="2" indent="-301407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Char char="•"/>
            </a:pPr>
            <a:r>
              <a:rPr lang="en-US" sz="2600"/>
              <a:t>Allows growth beyond fixed number of extents</a:t>
            </a:r>
            <a:endParaRPr/>
          </a:p>
          <a:p>
            <a:pPr marL="616361" lvl="1" indent="-137154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574" name="Google Shape;574;p14"/>
          <p:cNvSpPr/>
          <p:nvPr/>
        </p:nvSpPr>
        <p:spPr>
          <a:xfrm>
            <a:off x="7495402" y="4583433"/>
            <a:ext cx="5154927" cy="481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t" anchorCtr="0">
            <a:noAutofit/>
          </a:bodyPr>
          <a:lstStyle/>
          <a:p>
            <a:pPr marL="1056623" marR="0" lvl="1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"/>
              <a:buNone/>
            </a:pPr>
            <a:endParaRPr sz="2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75" name="Google Shape;575;p14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Fragmentation (internal and external)?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Ability to grow file over time?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Seek cost for sequential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Speed to calculate random accesses?</a:t>
            </a:r>
            <a:endParaRPr/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1" indent="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Wasted space for meta-data?</a:t>
            </a:r>
            <a:endParaRPr/>
          </a:p>
        </p:txBody>
      </p:sp>
      <p:sp>
        <p:nvSpPr>
          <p:cNvPr id="576" name="Google Shape;576;p14"/>
          <p:cNvSpPr/>
          <p:nvPr/>
        </p:nvSpPr>
        <p:spPr>
          <a:xfrm>
            <a:off x="6359900" y="8954547"/>
            <a:ext cx="444224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Relatively small overhead</a:t>
            </a:r>
            <a:endParaRPr/>
          </a:p>
        </p:txBody>
      </p:sp>
      <p:sp>
        <p:nvSpPr>
          <p:cNvPr id="577" name="Google Shape;577;p14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 Still good performance</a:t>
            </a:r>
            <a:endParaRPr/>
          </a:p>
        </p:txBody>
      </p:sp>
      <p:sp>
        <p:nvSpPr>
          <p:cNvPr id="578" name="Google Shape;578;p14"/>
          <p:cNvSpPr/>
          <p:nvPr/>
        </p:nvSpPr>
        <p:spPr>
          <a:xfrm>
            <a:off x="6359900" y="8141522"/>
            <a:ext cx="6502400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+/- Some calculations depending on size</a:t>
            </a:r>
            <a:endParaRPr/>
          </a:p>
        </p:txBody>
      </p:sp>
      <p:sp>
        <p:nvSpPr>
          <p:cNvPr id="579" name="Google Shape;579;p14"/>
          <p:cNvSpPr/>
          <p:nvPr/>
        </p:nvSpPr>
        <p:spPr>
          <a:xfrm>
            <a:off x="6359900" y="5852160"/>
            <a:ext cx="650240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0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+ Both reasonable</a:t>
            </a:r>
            <a:endParaRPr/>
          </a:p>
        </p:txBody>
      </p:sp>
      <p:sp>
        <p:nvSpPr>
          <p:cNvPr id="580" name="Google Shape;580;p14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56623" marR="0" lvl="1" indent="-4063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+ Can grow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5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Assume Multi-Level</a:t>
            </a:r>
            <a:br>
              <a:rPr lang="en-US"/>
            </a:br>
            <a:r>
              <a:rPr lang="en-US"/>
              <a:t>Indexing</a:t>
            </a:r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body" idx="1"/>
          </p:nvPr>
        </p:nvSpPr>
        <p:spPr>
          <a:xfrm>
            <a:off x="1108570" y="2576898"/>
            <a:ext cx="1158115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Simple approach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</a:pPr>
            <a:r>
              <a:rPr lang="en-US"/>
              <a:t>More complex file systems build from these basic data structures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>
            <a:spLocks noGrp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System Implementation</a:t>
            </a:r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1"/>
          </p:nvPr>
        </p:nvSpPr>
        <p:spPr>
          <a:xfrm>
            <a:off x="541867" y="5079999"/>
            <a:ext cx="12029440" cy="4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66972" lvl="0" indent="-866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b="1"/>
              <a:t>Questions answered in this lecture: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What </a:t>
            </a:r>
            <a:r>
              <a:rPr lang="en-US" b="1"/>
              <a:t>on-disk structures </a:t>
            </a:r>
            <a:r>
              <a:rPr lang="en-US"/>
              <a:t>to represent files and directories?</a:t>
            </a:r>
            <a:endParaRPr/>
          </a:p>
          <a:p>
            <a:pPr marL="1517203" lvl="1" indent="-866973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2"/>
                </a:solidFill>
              </a:rPr>
              <a:t>Contiguous, Extents, Linked, FAT, Indexed, Multi-level indexed</a:t>
            </a:r>
            <a:endParaRPr/>
          </a:p>
          <a:p>
            <a:pPr marL="1517203" lvl="1" indent="-866973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2"/>
                </a:solidFill>
              </a:rPr>
              <a:t>Which are good for different </a:t>
            </a:r>
            <a:r>
              <a:rPr lang="en-US" sz="2400" b="1">
                <a:solidFill>
                  <a:schemeClr val="dk2"/>
                </a:solidFill>
              </a:rPr>
              <a:t>metrics</a:t>
            </a:r>
            <a:r>
              <a:rPr lang="en-US" sz="2400">
                <a:solidFill>
                  <a:schemeClr val="dk2"/>
                </a:solidFill>
              </a:rPr>
              <a:t>?</a:t>
            </a:r>
            <a:endParaRPr sz="1900">
              <a:solidFill>
                <a:schemeClr val="dk2"/>
              </a:solidFill>
            </a:endParaRPr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What disk </a:t>
            </a:r>
            <a:r>
              <a:rPr lang="en-US" b="1"/>
              <a:t>operations</a:t>
            </a:r>
            <a:r>
              <a:rPr lang="en-US"/>
              <a:t> are needed for: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	make directory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	open file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	write/read file</a:t>
            </a:r>
            <a:endParaRPr/>
          </a:p>
          <a:p>
            <a:pPr marL="866972" lvl="0" indent="-86697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/>
              <a:t>	close file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4101349" y="138564"/>
            <a:ext cx="5608320" cy="8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1304636" y="1287298"/>
            <a:ext cx="48768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 Operating Systems Design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9970348" y="1343773"/>
            <a:ext cx="2600959" cy="4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871B9-7701-2691-AC2E-8FD20241DD1A}"/>
              </a:ext>
            </a:extLst>
          </p:cNvPr>
          <p:cNvSpPr txBox="1"/>
          <p:nvPr/>
        </p:nvSpPr>
        <p:spPr>
          <a:xfrm>
            <a:off x="3252866" y="4725410"/>
            <a:ext cx="6505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6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On-Disk Structures</a:t>
            </a:r>
            <a:endParaRPr/>
          </a:p>
        </p:txBody>
      </p:sp>
      <p:sp>
        <p:nvSpPr>
          <p:cNvPr id="592" name="Google Shape;592;p16"/>
          <p:cNvSpPr txBox="1">
            <a:spLocks noGrp="1"/>
          </p:cNvSpPr>
          <p:nvPr>
            <p:ph type="body" idx="4294967295"/>
          </p:nvPr>
        </p:nvSpPr>
        <p:spPr>
          <a:xfrm>
            <a:off x="794175" y="2333133"/>
            <a:ext cx="11099800" cy="71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- data block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inode table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indirect block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directories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data bitmap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inode bitmap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superblock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FS Structs: Empty Disk</a:t>
            </a:r>
            <a:endParaRPr/>
          </a:p>
        </p:txBody>
      </p:sp>
      <p:grpSp>
        <p:nvGrpSpPr>
          <p:cNvPr id="598" name="Google Shape;598;p17"/>
          <p:cNvGrpSpPr/>
          <p:nvPr/>
        </p:nvGrpSpPr>
        <p:grpSpPr>
          <a:xfrm>
            <a:off x="1130389" y="3028595"/>
            <a:ext cx="10141713" cy="4557956"/>
            <a:chOff x="1511061" y="3169365"/>
            <a:chExt cx="10141713" cy="4557956"/>
          </a:xfrm>
        </p:grpSpPr>
        <p:sp>
          <p:nvSpPr>
            <p:cNvPr id="599" name="Google Shape;599;p17"/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1616059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5724871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7126379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1130195" y="3703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1511061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619874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021383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11130195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1511061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619874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7021383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11130195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511061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5619874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7021383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11130195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</p:grpSp>
      <p:sp>
        <p:nvSpPr>
          <p:cNvPr id="679" name="Google Shape;679;p17"/>
          <p:cNvSpPr txBox="1"/>
          <p:nvPr/>
        </p:nvSpPr>
        <p:spPr>
          <a:xfrm>
            <a:off x="3751118" y="8174830"/>
            <a:ext cx="53716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Assume each block is 4KB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8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Data Blocks</a:t>
            </a:r>
            <a:endParaRPr/>
          </a:p>
        </p:txBody>
      </p:sp>
      <p:grpSp>
        <p:nvGrpSpPr>
          <p:cNvPr id="685" name="Google Shape;685;p18"/>
          <p:cNvGrpSpPr/>
          <p:nvPr/>
        </p:nvGrpSpPr>
        <p:grpSpPr>
          <a:xfrm>
            <a:off x="1130389" y="3188825"/>
            <a:ext cx="10141713" cy="4557956"/>
            <a:chOff x="1431543" y="2045826"/>
            <a:chExt cx="10141713" cy="4557956"/>
          </a:xfrm>
        </p:grpSpPr>
        <p:sp>
          <p:nvSpPr>
            <p:cNvPr id="686" name="Google Shape;686;p18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</p:grpSp>
      <p:sp>
        <p:nvSpPr>
          <p:cNvPr id="766" name="Google Shape;766;p18"/>
          <p:cNvSpPr txBox="1"/>
          <p:nvPr/>
        </p:nvSpPr>
        <p:spPr>
          <a:xfrm>
            <a:off x="578604" y="8412329"/>
            <a:ext cx="111780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Not actual layout : Examine better layout in next lecture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Purpose: Relative number of each time of block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9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Inodes</a:t>
            </a:r>
            <a:endParaRPr/>
          </a:p>
        </p:txBody>
      </p:sp>
      <p:grpSp>
        <p:nvGrpSpPr>
          <p:cNvPr id="772" name="Google Shape;772;p19"/>
          <p:cNvGrpSpPr/>
          <p:nvPr/>
        </p:nvGrpSpPr>
        <p:grpSpPr>
          <a:xfrm>
            <a:off x="1460925" y="2823704"/>
            <a:ext cx="10141713" cy="4557956"/>
            <a:chOff x="1431543" y="2045826"/>
            <a:chExt cx="10141713" cy="4557956"/>
          </a:xfrm>
        </p:grpSpPr>
        <p:sp>
          <p:nvSpPr>
            <p:cNvPr id="773" name="Google Shape;773;p19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"/>
          <p:cNvSpPr/>
          <p:nvPr/>
        </p:nvSpPr>
        <p:spPr>
          <a:xfrm>
            <a:off x="7146375" y="2935954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/>
          </a:p>
        </p:txBody>
      </p:sp>
      <p:sp>
        <p:nvSpPr>
          <p:cNvPr id="858" name="Google Shape;858;p20"/>
          <p:cNvSpPr/>
          <p:nvPr/>
        </p:nvSpPr>
        <p:spPr>
          <a:xfrm>
            <a:off x="8482011" y="2935954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endParaRPr/>
          </a:p>
        </p:txBody>
      </p:sp>
      <p:sp>
        <p:nvSpPr>
          <p:cNvPr id="859" name="Google Shape;859;p20"/>
          <p:cNvSpPr/>
          <p:nvPr/>
        </p:nvSpPr>
        <p:spPr>
          <a:xfrm>
            <a:off x="9826832" y="2926770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r>
            <a:endParaRPr/>
          </a:p>
        </p:txBody>
      </p:sp>
      <p:sp>
        <p:nvSpPr>
          <p:cNvPr id="860" name="Google Shape;860;p20"/>
          <p:cNvSpPr/>
          <p:nvPr/>
        </p:nvSpPr>
        <p:spPr>
          <a:xfrm>
            <a:off x="11162469" y="2926770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r>
            <a:endParaRPr/>
          </a:p>
        </p:txBody>
      </p:sp>
      <p:sp>
        <p:nvSpPr>
          <p:cNvPr id="861" name="Google Shape;861;p20"/>
          <p:cNvSpPr/>
          <p:nvPr/>
        </p:nvSpPr>
        <p:spPr>
          <a:xfrm>
            <a:off x="7146375" y="4424798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/>
          </a:p>
        </p:txBody>
      </p:sp>
      <p:sp>
        <p:nvSpPr>
          <p:cNvPr id="862" name="Google Shape;862;p20"/>
          <p:cNvSpPr/>
          <p:nvPr/>
        </p:nvSpPr>
        <p:spPr>
          <a:xfrm>
            <a:off x="8482011" y="4424798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/>
          </a:p>
        </p:txBody>
      </p:sp>
      <p:sp>
        <p:nvSpPr>
          <p:cNvPr id="863" name="Google Shape;863;p20"/>
          <p:cNvSpPr/>
          <p:nvPr/>
        </p:nvSpPr>
        <p:spPr>
          <a:xfrm>
            <a:off x="9826833" y="4415614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</a:t>
            </a:r>
            <a:endParaRPr/>
          </a:p>
        </p:txBody>
      </p:sp>
      <p:sp>
        <p:nvSpPr>
          <p:cNvPr id="864" name="Google Shape;864;p20"/>
          <p:cNvSpPr/>
          <p:nvPr/>
        </p:nvSpPr>
        <p:spPr>
          <a:xfrm>
            <a:off x="11162469" y="4415614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</a:t>
            </a:r>
            <a:endParaRPr/>
          </a:p>
        </p:txBody>
      </p:sp>
      <p:sp>
        <p:nvSpPr>
          <p:cNvPr id="865" name="Google Shape;865;p20"/>
          <p:cNvSpPr/>
          <p:nvPr/>
        </p:nvSpPr>
        <p:spPr>
          <a:xfrm>
            <a:off x="7137191" y="5910127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/>
          </a:p>
        </p:txBody>
      </p:sp>
      <p:sp>
        <p:nvSpPr>
          <p:cNvPr id="866" name="Google Shape;866;p20"/>
          <p:cNvSpPr/>
          <p:nvPr/>
        </p:nvSpPr>
        <p:spPr>
          <a:xfrm>
            <a:off x="8472827" y="5910127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</a:t>
            </a:r>
            <a:endParaRPr/>
          </a:p>
        </p:txBody>
      </p:sp>
      <p:sp>
        <p:nvSpPr>
          <p:cNvPr id="867" name="Google Shape;867;p20"/>
          <p:cNvSpPr/>
          <p:nvPr/>
        </p:nvSpPr>
        <p:spPr>
          <a:xfrm>
            <a:off x="9817648" y="5913643"/>
            <a:ext cx="1282530" cy="1421348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/>
          </a:p>
        </p:txBody>
      </p:sp>
      <p:sp>
        <p:nvSpPr>
          <p:cNvPr id="868" name="Google Shape;868;p20"/>
          <p:cNvSpPr/>
          <p:nvPr/>
        </p:nvSpPr>
        <p:spPr>
          <a:xfrm>
            <a:off x="11153284" y="5913643"/>
            <a:ext cx="1282530" cy="1421348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r>
            <a:endParaRPr/>
          </a:p>
        </p:txBody>
      </p:sp>
      <p:sp>
        <p:nvSpPr>
          <p:cNvPr id="869" name="Google Shape;869;p20"/>
          <p:cNvSpPr/>
          <p:nvPr/>
        </p:nvSpPr>
        <p:spPr>
          <a:xfrm>
            <a:off x="7137191" y="7398971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</a:t>
            </a:r>
            <a:endParaRPr/>
          </a:p>
        </p:txBody>
      </p:sp>
      <p:sp>
        <p:nvSpPr>
          <p:cNvPr id="870" name="Google Shape;870;p20"/>
          <p:cNvSpPr/>
          <p:nvPr/>
        </p:nvSpPr>
        <p:spPr>
          <a:xfrm>
            <a:off x="8472827" y="7398971"/>
            <a:ext cx="1282530" cy="1421349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</a:t>
            </a:r>
            <a:endParaRPr/>
          </a:p>
        </p:txBody>
      </p:sp>
      <p:sp>
        <p:nvSpPr>
          <p:cNvPr id="871" name="Google Shape;871;p20"/>
          <p:cNvSpPr/>
          <p:nvPr/>
        </p:nvSpPr>
        <p:spPr>
          <a:xfrm>
            <a:off x="9817648" y="7402487"/>
            <a:ext cx="1282530" cy="1421348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endParaRPr/>
          </a:p>
        </p:txBody>
      </p:sp>
      <p:sp>
        <p:nvSpPr>
          <p:cNvPr id="872" name="Google Shape;872;p20"/>
          <p:cNvSpPr/>
          <p:nvPr/>
        </p:nvSpPr>
        <p:spPr>
          <a:xfrm>
            <a:off x="11153284" y="7402487"/>
            <a:ext cx="1282530" cy="1421348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/>
          </a:p>
        </p:txBody>
      </p:sp>
      <p:sp>
        <p:nvSpPr>
          <p:cNvPr id="873" name="Google Shape;873;p20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One Inode Block</a:t>
            </a:r>
            <a:endParaRPr/>
          </a:p>
        </p:txBody>
      </p:sp>
      <p:sp>
        <p:nvSpPr>
          <p:cNvPr id="874" name="Google Shape;874;p20"/>
          <p:cNvSpPr txBox="1">
            <a:spLocks noGrp="1"/>
          </p:cNvSpPr>
          <p:nvPr>
            <p:ph type="body" idx="4294967295"/>
          </p:nvPr>
        </p:nvSpPr>
        <p:spPr>
          <a:xfrm>
            <a:off x="483129" y="2443577"/>
            <a:ext cx="6349697" cy="609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Each inode is typically 256 bytes (depends on the FS, maybe 128 bytes)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4KB disk block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16 inodes per inode block.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</a:t>
            </a: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1549213" y="2705882"/>
            <a:ext cx="4550422" cy="4494007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(file or dir?)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uid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(owner)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rwx (permissions)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 (i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bytes)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 (access)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</a:t>
            </a: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 (create)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links_count (# paths)</a:t>
            </a: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addrs[N] (N data blocks)</a:t>
            </a:r>
            <a:endParaRPr sz="2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2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Inodes</a:t>
            </a:r>
            <a:endParaRPr/>
          </a:p>
        </p:txBody>
      </p:sp>
      <p:grpSp>
        <p:nvGrpSpPr>
          <p:cNvPr id="886" name="Google Shape;886;p22"/>
          <p:cNvGrpSpPr/>
          <p:nvPr/>
        </p:nvGrpSpPr>
        <p:grpSpPr>
          <a:xfrm>
            <a:off x="1431543" y="2637398"/>
            <a:ext cx="10141713" cy="4557956"/>
            <a:chOff x="1431543" y="2045826"/>
            <a:chExt cx="10141713" cy="4557956"/>
          </a:xfrm>
        </p:grpSpPr>
        <p:sp>
          <p:nvSpPr>
            <p:cNvPr id="887" name="Google Shape;887;p22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cxnSp>
          <p:nvCxnSpPr>
            <p:cNvPr id="967" name="Google Shape;967;p22"/>
            <p:cNvCxnSpPr/>
            <p:nvPr/>
          </p:nvCxnSpPr>
          <p:spPr>
            <a:xfrm flipH="1">
              <a:off x="2007029" y="2681856"/>
              <a:ext cx="1281305" cy="1587937"/>
            </a:xfrm>
            <a:prstGeom prst="straightConnector1">
              <a:avLst/>
            </a:prstGeom>
            <a:noFill/>
            <a:ln w="38100" cap="flat" cmpd="sng">
              <a:solidFill>
                <a:srgbClr val="FF26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968" name="Google Shape;968;p22"/>
            <p:cNvCxnSpPr/>
            <p:nvPr/>
          </p:nvCxnSpPr>
          <p:spPr>
            <a:xfrm flipH="1">
              <a:off x="2063014" y="2681856"/>
              <a:ext cx="1301520" cy="2742977"/>
            </a:xfrm>
            <a:prstGeom prst="straightConnector1">
              <a:avLst/>
            </a:prstGeom>
            <a:noFill/>
            <a:ln w="38100" cap="flat" cmpd="sng">
              <a:solidFill>
                <a:srgbClr val="FF26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969" name="Google Shape;969;p22"/>
            <p:cNvCxnSpPr/>
            <p:nvPr/>
          </p:nvCxnSpPr>
          <p:spPr>
            <a:xfrm>
              <a:off x="4126533" y="2681856"/>
              <a:ext cx="2777631" cy="1576100"/>
            </a:xfrm>
            <a:prstGeom prst="straightConnector1">
              <a:avLst/>
            </a:prstGeom>
            <a:noFill/>
            <a:ln w="38100" cap="flat" cmpd="sng">
              <a:solidFill>
                <a:srgbClr val="FF26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970" name="Google Shape;970;p22"/>
            <p:cNvCxnSpPr/>
            <p:nvPr/>
          </p:nvCxnSpPr>
          <p:spPr>
            <a:xfrm>
              <a:off x="5904533" y="2681855"/>
              <a:ext cx="2168703" cy="2688782"/>
            </a:xfrm>
            <a:prstGeom prst="straightConnector1">
              <a:avLst/>
            </a:prstGeom>
            <a:noFill/>
            <a:ln w="38100" cap="flat" cmpd="sng">
              <a:solidFill>
                <a:srgbClr val="FF26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3"/>
          <p:cNvSpPr/>
          <p:nvPr/>
        </p:nvSpPr>
        <p:spPr>
          <a:xfrm>
            <a:off x="1397267" y="2926770"/>
            <a:ext cx="4550422" cy="4494007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rwx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links_count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addrs[N]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</a:t>
            </a:r>
            <a:endParaRPr/>
          </a:p>
        </p:txBody>
      </p:sp>
      <p:sp>
        <p:nvSpPr>
          <p:cNvPr id="977" name="Google Shape;977;p23"/>
          <p:cNvSpPr/>
          <p:nvPr/>
        </p:nvSpPr>
        <p:spPr>
          <a:xfrm>
            <a:off x="6288222" y="3313325"/>
            <a:ext cx="5955650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Assume single level (just pointers to data blocks)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33333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What is max file size?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Assume 256-byte inodes (all can be used for pointers)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Assume 4-byte addrs</a:t>
            </a:r>
            <a:endParaRPr sz="3200">
              <a:solidFill>
                <a:srgbClr val="333333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33333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How to get larger files?</a:t>
            </a:r>
            <a:endParaRPr/>
          </a:p>
        </p:txBody>
      </p:sp>
      <p:sp>
        <p:nvSpPr>
          <p:cNvPr id="978" name="Google Shape;978;p23"/>
          <p:cNvSpPr/>
          <p:nvPr/>
        </p:nvSpPr>
        <p:spPr>
          <a:xfrm>
            <a:off x="3037022" y="8110183"/>
            <a:ext cx="65024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256 / 4 =  64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64 * 4K = 256 KB!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4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</p:txBody>
      </p:sp>
      <p:sp>
        <p:nvSpPr>
          <p:cNvPr id="984" name="Google Shape;984;p24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5" name="Google Shape;985;p24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6" name="Google Shape;986;p24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7" name="Google Shape;987;p24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8" name="Google Shape;988;p24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989" name="Google Shape;989;p24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990" name="Google Shape;990;p24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991" name="Google Shape;991;p24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cxnSp>
        <p:nvCxnSpPr>
          <p:cNvPr id="992" name="Google Shape;992;p24"/>
          <p:cNvCxnSpPr/>
          <p:nvPr/>
        </p:nvCxnSpPr>
        <p:spPr>
          <a:xfrm>
            <a:off x="7137399" y="1672067"/>
            <a:ext cx="2505382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93" name="Google Shape;993;p24"/>
          <p:cNvCxnSpPr/>
          <p:nvPr/>
        </p:nvCxnSpPr>
        <p:spPr>
          <a:xfrm flipH="1">
            <a:off x="3327400" y="1672067"/>
            <a:ext cx="2505381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94" name="Google Shape;994;p24"/>
          <p:cNvCxnSpPr/>
          <p:nvPr/>
        </p:nvCxnSpPr>
        <p:spPr>
          <a:xfrm>
            <a:off x="6692899" y="1659367"/>
            <a:ext cx="1168208" cy="106153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995" name="Google Shape;995;p24"/>
          <p:cNvCxnSpPr/>
          <p:nvPr/>
        </p:nvCxnSpPr>
        <p:spPr>
          <a:xfrm flipH="1">
            <a:off x="5400794" y="1659367"/>
            <a:ext cx="851087" cy="1115327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5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</p:txBody>
      </p:sp>
      <p:sp>
        <p:nvSpPr>
          <p:cNvPr id="1001" name="Google Shape;1001;p25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2" name="Google Shape;1002;p25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3" name="Google Shape;1003;p25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4" name="Google Shape;1004;p25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5" name="Google Shape;1005;p25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sp>
        <p:nvSpPr>
          <p:cNvPr id="1006" name="Google Shape;1006;p25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sp>
        <p:nvSpPr>
          <p:cNvPr id="1007" name="Google Shape;1007;p25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sp>
        <p:nvSpPr>
          <p:cNvPr id="1008" name="Google Shape;1008;p25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cxnSp>
        <p:nvCxnSpPr>
          <p:cNvPr id="1009" name="Google Shape;1009;p25"/>
          <p:cNvCxnSpPr/>
          <p:nvPr/>
        </p:nvCxnSpPr>
        <p:spPr>
          <a:xfrm>
            <a:off x="7137399" y="1672067"/>
            <a:ext cx="2505382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0" name="Google Shape;1010;p25"/>
          <p:cNvCxnSpPr/>
          <p:nvPr/>
        </p:nvCxnSpPr>
        <p:spPr>
          <a:xfrm flipH="1">
            <a:off x="3327400" y="1672067"/>
            <a:ext cx="2505381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1" name="Google Shape;1011;p25"/>
          <p:cNvCxnSpPr/>
          <p:nvPr/>
        </p:nvCxnSpPr>
        <p:spPr>
          <a:xfrm>
            <a:off x="6692899" y="1659367"/>
            <a:ext cx="1168208" cy="106153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2" name="Google Shape;1012;p25"/>
          <p:cNvCxnSpPr/>
          <p:nvPr/>
        </p:nvCxnSpPr>
        <p:spPr>
          <a:xfrm flipH="1">
            <a:off x="5400794" y="1659367"/>
            <a:ext cx="851087" cy="1115327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13" name="Google Shape;1013;p25"/>
          <p:cNvSpPr/>
          <p:nvPr/>
        </p:nvSpPr>
        <p:spPr>
          <a:xfrm>
            <a:off x="14662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14" name="Google Shape;1014;p25"/>
          <p:cNvSpPr/>
          <p:nvPr/>
        </p:nvSpPr>
        <p:spPr>
          <a:xfrm>
            <a:off x="18726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15" name="Google Shape;1015;p25"/>
          <p:cNvSpPr/>
          <p:nvPr/>
        </p:nvSpPr>
        <p:spPr>
          <a:xfrm>
            <a:off x="22790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16" name="Google Shape;1016;p25"/>
          <p:cNvSpPr/>
          <p:nvPr/>
        </p:nvSpPr>
        <p:spPr>
          <a:xfrm>
            <a:off x="26854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17" name="Google Shape;1017;p25"/>
          <p:cNvCxnSpPr/>
          <p:nvPr/>
        </p:nvCxnSpPr>
        <p:spPr>
          <a:xfrm>
            <a:off x="29565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8" name="Google Shape;1018;p25"/>
          <p:cNvCxnSpPr/>
          <p:nvPr/>
        </p:nvCxnSpPr>
        <p:spPr>
          <a:xfrm flipH="1">
            <a:off x="10602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19" name="Google Shape;1019;p25"/>
          <p:cNvCxnSpPr/>
          <p:nvPr/>
        </p:nvCxnSpPr>
        <p:spPr>
          <a:xfrm>
            <a:off x="25120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20" name="Google Shape;1020;p25"/>
          <p:cNvCxnSpPr/>
          <p:nvPr/>
        </p:nvCxnSpPr>
        <p:spPr>
          <a:xfrm flipH="1">
            <a:off x="18663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21" name="Google Shape;1021;p25"/>
          <p:cNvSpPr/>
          <p:nvPr/>
        </p:nvSpPr>
        <p:spPr>
          <a:xfrm>
            <a:off x="42602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2" name="Google Shape;1022;p25"/>
          <p:cNvSpPr/>
          <p:nvPr/>
        </p:nvSpPr>
        <p:spPr>
          <a:xfrm>
            <a:off x="46666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3" name="Google Shape;1023;p25"/>
          <p:cNvSpPr/>
          <p:nvPr/>
        </p:nvSpPr>
        <p:spPr>
          <a:xfrm>
            <a:off x="50730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4" name="Google Shape;1024;p25"/>
          <p:cNvSpPr/>
          <p:nvPr/>
        </p:nvSpPr>
        <p:spPr>
          <a:xfrm>
            <a:off x="54794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25" name="Google Shape;1025;p25"/>
          <p:cNvCxnSpPr/>
          <p:nvPr/>
        </p:nvCxnSpPr>
        <p:spPr>
          <a:xfrm>
            <a:off x="57505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26" name="Google Shape;1026;p25"/>
          <p:cNvCxnSpPr/>
          <p:nvPr/>
        </p:nvCxnSpPr>
        <p:spPr>
          <a:xfrm flipH="1">
            <a:off x="38542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27" name="Google Shape;1027;p25"/>
          <p:cNvCxnSpPr/>
          <p:nvPr/>
        </p:nvCxnSpPr>
        <p:spPr>
          <a:xfrm>
            <a:off x="53060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28" name="Google Shape;1028;p25"/>
          <p:cNvCxnSpPr/>
          <p:nvPr/>
        </p:nvCxnSpPr>
        <p:spPr>
          <a:xfrm flipH="1">
            <a:off x="46603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29" name="Google Shape;1029;p25"/>
          <p:cNvSpPr/>
          <p:nvPr/>
        </p:nvSpPr>
        <p:spPr>
          <a:xfrm>
            <a:off x="70542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0" name="Google Shape;1030;p25"/>
          <p:cNvSpPr/>
          <p:nvPr/>
        </p:nvSpPr>
        <p:spPr>
          <a:xfrm>
            <a:off x="74606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1" name="Google Shape;1031;p25"/>
          <p:cNvSpPr/>
          <p:nvPr/>
        </p:nvSpPr>
        <p:spPr>
          <a:xfrm>
            <a:off x="78670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2" name="Google Shape;1032;p25"/>
          <p:cNvSpPr/>
          <p:nvPr/>
        </p:nvSpPr>
        <p:spPr>
          <a:xfrm>
            <a:off x="82734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33" name="Google Shape;1033;p25"/>
          <p:cNvCxnSpPr/>
          <p:nvPr/>
        </p:nvCxnSpPr>
        <p:spPr>
          <a:xfrm>
            <a:off x="85445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34" name="Google Shape;1034;p25"/>
          <p:cNvCxnSpPr/>
          <p:nvPr/>
        </p:nvCxnSpPr>
        <p:spPr>
          <a:xfrm flipH="1">
            <a:off x="66482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35" name="Google Shape;1035;p25"/>
          <p:cNvCxnSpPr/>
          <p:nvPr/>
        </p:nvCxnSpPr>
        <p:spPr>
          <a:xfrm>
            <a:off x="81000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36" name="Google Shape;1036;p25"/>
          <p:cNvCxnSpPr/>
          <p:nvPr/>
        </p:nvCxnSpPr>
        <p:spPr>
          <a:xfrm flipH="1">
            <a:off x="74543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37" name="Google Shape;1037;p25"/>
          <p:cNvSpPr/>
          <p:nvPr/>
        </p:nvSpPr>
        <p:spPr>
          <a:xfrm>
            <a:off x="98609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8" name="Google Shape;1038;p25"/>
          <p:cNvSpPr/>
          <p:nvPr/>
        </p:nvSpPr>
        <p:spPr>
          <a:xfrm>
            <a:off x="102673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9" name="Google Shape;1039;p25"/>
          <p:cNvSpPr/>
          <p:nvPr/>
        </p:nvSpPr>
        <p:spPr>
          <a:xfrm>
            <a:off x="106737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40" name="Google Shape;1040;p25"/>
          <p:cNvSpPr/>
          <p:nvPr/>
        </p:nvSpPr>
        <p:spPr>
          <a:xfrm>
            <a:off x="110801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41" name="Google Shape;1041;p25"/>
          <p:cNvCxnSpPr/>
          <p:nvPr/>
        </p:nvCxnSpPr>
        <p:spPr>
          <a:xfrm>
            <a:off x="113512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42" name="Google Shape;1042;p25"/>
          <p:cNvCxnSpPr/>
          <p:nvPr/>
        </p:nvCxnSpPr>
        <p:spPr>
          <a:xfrm flipH="1">
            <a:off x="94549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43" name="Google Shape;1043;p25"/>
          <p:cNvCxnSpPr/>
          <p:nvPr/>
        </p:nvCxnSpPr>
        <p:spPr>
          <a:xfrm>
            <a:off x="109067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44" name="Google Shape;1044;p25"/>
          <p:cNvCxnSpPr/>
          <p:nvPr/>
        </p:nvCxnSpPr>
        <p:spPr>
          <a:xfrm flipH="1">
            <a:off x="102610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45" name="Google Shape;1045;p25"/>
          <p:cNvSpPr/>
          <p:nvPr/>
        </p:nvSpPr>
        <p:spPr>
          <a:xfrm>
            <a:off x="184691" y="6756312"/>
            <a:ext cx="5505964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Indirect blocks are stored in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regular data blocks.</a:t>
            </a:r>
            <a:endParaRPr/>
          </a:p>
        </p:txBody>
      </p:sp>
      <p:sp>
        <p:nvSpPr>
          <p:cNvPr id="1046" name="Google Shape;1046;p25"/>
          <p:cNvSpPr/>
          <p:nvPr/>
        </p:nvSpPr>
        <p:spPr>
          <a:xfrm>
            <a:off x="7928719" y="6756312"/>
            <a:ext cx="4729385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what if we want 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optimize for small files?</a:t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FS Implementation</a:t>
            </a:r>
            <a:endParaRPr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4294967295"/>
          </p:nvPr>
        </p:nvSpPr>
        <p:spPr>
          <a:xfrm>
            <a:off x="502588" y="2415966"/>
            <a:ext cx="11660187" cy="681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1. On-disk structures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  - how does file system represent files, directories?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2. Access methods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  - what steps must reads/writes take?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6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</a:t>
            </a:r>
            <a:endParaRPr/>
          </a:p>
        </p:txBody>
      </p:sp>
      <p:sp>
        <p:nvSpPr>
          <p:cNvPr id="1052" name="Google Shape;1052;p26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3" name="Google Shape;1053;p26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4" name="Google Shape;1054;p26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5" name="Google Shape;1055;p26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6" name="Google Shape;1056;p26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</a:t>
            </a:r>
            <a:endParaRPr/>
          </a:p>
        </p:txBody>
      </p:sp>
      <p:cxnSp>
        <p:nvCxnSpPr>
          <p:cNvPr id="1057" name="Google Shape;1057;p26"/>
          <p:cNvCxnSpPr/>
          <p:nvPr/>
        </p:nvCxnSpPr>
        <p:spPr>
          <a:xfrm>
            <a:off x="7137399" y="1672067"/>
            <a:ext cx="2505382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58" name="Google Shape;1058;p26"/>
          <p:cNvCxnSpPr/>
          <p:nvPr/>
        </p:nvCxnSpPr>
        <p:spPr>
          <a:xfrm flipH="1">
            <a:off x="3327400" y="1672067"/>
            <a:ext cx="2505381" cy="114345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59" name="Google Shape;1059;p26"/>
          <p:cNvCxnSpPr/>
          <p:nvPr/>
        </p:nvCxnSpPr>
        <p:spPr>
          <a:xfrm>
            <a:off x="6692899" y="1659367"/>
            <a:ext cx="1168208" cy="106153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60" name="Google Shape;1060;p26"/>
          <p:cNvCxnSpPr/>
          <p:nvPr/>
        </p:nvCxnSpPr>
        <p:spPr>
          <a:xfrm flipH="1">
            <a:off x="5400794" y="1659367"/>
            <a:ext cx="851087" cy="1115327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61" name="Google Shape;1061;p26"/>
          <p:cNvSpPr/>
          <p:nvPr/>
        </p:nvSpPr>
        <p:spPr>
          <a:xfrm>
            <a:off x="98609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62" name="Google Shape;1062;p26"/>
          <p:cNvSpPr/>
          <p:nvPr/>
        </p:nvSpPr>
        <p:spPr>
          <a:xfrm>
            <a:off x="102673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63" name="Google Shape;1063;p26"/>
          <p:cNvSpPr/>
          <p:nvPr/>
        </p:nvSpPr>
        <p:spPr>
          <a:xfrm>
            <a:off x="106737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64" name="Google Shape;1064;p26"/>
          <p:cNvSpPr/>
          <p:nvPr/>
        </p:nvSpPr>
        <p:spPr>
          <a:xfrm>
            <a:off x="11080191" y="4259667"/>
            <a:ext cx="409482" cy="40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65" name="Google Shape;1065;p26"/>
          <p:cNvCxnSpPr/>
          <p:nvPr/>
        </p:nvCxnSpPr>
        <p:spPr>
          <a:xfrm>
            <a:off x="11351243" y="4421315"/>
            <a:ext cx="637501" cy="1088384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66" name="Google Shape;1066;p26"/>
          <p:cNvCxnSpPr/>
          <p:nvPr/>
        </p:nvCxnSpPr>
        <p:spPr>
          <a:xfrm flipH="1">
            <a:off x="9454940" y="4421315"/>
            <a:ext cx="591685" cy="1088400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67" name="Google Shape;1067;p26"/>
          <p:cNvCxnSpPr/>
          <p:nvPr/>
        </p:nvCxnSpPr>
        <p:spPr>
          <a:xfrm>
            <a:off x="10906743" y="4408615"/>
            <a:ext cx="425630" cy="1110718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068" name="Google Shape;1068;p26"/>
          <p:cNvCxnSpPr/>
          <p:nvPr/>
        </p:nvCxnSpPr>
        <p:spPr>
          <a:xfrm flipH="1">
            <a:off x="10261014" y="4408615"/>
            <a:ext cx="204711" cy="1108351"/>
          </a:xfrm>
          <a:prstGeom prst="straightConnector1">
            <a:avLst/>
          </a:prstGeom>
          <a:noFill/>
          <a:ln w="38100" cap="flat" cmpd="sng">
            <a:solidFill>
              <a:srgbClr val="FF26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69" name="Google Shape;1069;p26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1070" name="Google Shape;1070;p26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1071" name="Google Shape;1071;p26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/>
          </a:p>
        </p:txBody>
      </p:sp>
      <p:sp>
        <p:nvSpPr>
          <p:cNvPr id="1072" name="Google Shape;1072;p26"/>
          <p:cNvSpPr/>
          <p:nvPr/>
        </p:nvSpPr>
        <p:spPr>
          <a:xfrm>
            <a:off x="4074098" y="6513168"/>
            <a:ext cx="3998791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Better for small files</a:t>
            </a:r>
            <a:endParaRPr sz="36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7"/>
          <p:cNvSpPr/>
          <p:nvPr/>
        </p:nvSpPr>
        <p:spPr>
          <a:xfrm>
            <a:off x="1397266" y="2926770"/>
            <a:ext cx="6043439" cy="6306877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uid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rwx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Blocks (optional)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ctime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links_count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direct_ptr[N]</a:t>
            </a:r>
            <a:endParaRPr sz="32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indirect_ptr[N+X]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//Some stat structure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8" name="Google Shape;1078;p2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Inode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  <a:endParaRPr/>
          </a:p>
        </p:txBody>
      </p:sp>
      <p:sp>
        <p:nvSpPr>
          <p:cNvPr id="1085" name="Google Shape;1085;p28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86" name="Google Shape;1086;p28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87" name="Google Shape;1087;p28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88" name="Google Shape;1088;p28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89" name="Google Shape;1089;p28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0" name="Google Shape;1090;p28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1" name="Google Shape;1091;p28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2" name="Google Shape;1092;p28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3" name="Google Shape;1093;p28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  <p:sp>
        <p:nvSpPr>
          <p:cNvPr id="1094" name="Google Shape;1094;p28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</p:txBody>
      </p:sp>
      <p:sp>
        <p:nvSpPr>
          <p:cNvPr id="1095" name="Google Shape;1095;p28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6" name="Google Shape;1096;p28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7" name="Google Shape;1097;p28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8" name="Google Shape;1098;p28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099" name="Google Shape;1099;p28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0" name="Google Shape;1100;p28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1" name="Google Shape;1101;p28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2" name="Google Shape;1102;p28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3" name="Google Shape;1103;p28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16</a:t>
            </a:r>
            <a:endParaRPr/>
          </a:p>
        </p:txBody>
      </p:sp>
      <p:sp>
        <p:nvSpPr>
          <p:cNvPr id="1104" name="Google Shape;1104;p28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/>
          </a:p>
        </p:txBody>
      </p:sp>
      <p:sp>
        <p:nvSpPr>
          <p:cNvPr id="1105" name="Google Shape;1105;p28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6" name="Google Shape;1106;p28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7" name="Google Shape;1107;p28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8" name="Google Shape;1108;p28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09" name="Google Shape;1109;p28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0" name="Google Shape;1110;p28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1" name="Google Shape;1111;p28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2" name="Google Shape;1112;p28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3" name="Google Shape;1113;p28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24</a:t>
            </a:r>
            <a:endParaRPr/>
          </a:p>
        </p:txBody>
      </p:sp>
      <p:sp>
        <p:nvSpPr>
          <p:cNvPr id="1114" name="Google Shape;1114;p28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31</a:t>
            </a:r>
            <a:endParaRPr/>
          </a:p>
        </p:txBody>
      </p:sp>
      <p:sp>
        <p:nvSpPr>
          <p:cNvPr id="1115" name="Google Shape;1115;p28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6" name="Google Shape;1116;p28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7" name="Google Shape;1117;p28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8" name="Google Shape;1118;p28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19" name="Google Shape;1119;p28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0" name="Google Shape;1120;p28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1" name="Google Shape;1121;p28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2" name="Google Shape;1122;p28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3" name="Google Shape;1123;p28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/>
          </a:p>
        </p:txBody>
      </p:sp>
      <p:sp>
        <p:nvSpPr>
          <p:cNvPr id="1124" name="Google Shape;1124;p28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39</a:t>
            </a:r>
            <a:endParaRPr/>
          </a:p>
        </p:txBody>
      </p:sp>
      <p:sp>
        <p:nvSpPr>
          <p:cNvPr id="1125" name="Google Shape;1125;p28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6" name="Google Shape;1126;p28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7" name="Google Shape;1127;p28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8" name="Google Shape;1128;p28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29" name="Google Shape;1129;p28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0" name="Google Shape;1130;p28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1" name="Google Shape;1131;p28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2" name="Google Shape;1132;p28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3" name="Google Shape;1133;p28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40</a:t>
            </a:r>
            <a:endParaRPr/>
          </a:p>
        </p:txBody>
      </p:sp>
      <p:sp>
        <p:nvSpPr>
          <p:cNvPr id="1134" name="Google Shape;1134;p28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47</a:t>
            </a:r>
            <a:endParaRPr/>
          </a:p>
        </p:txBody>
      </p:sp>
      <p:sp>
        <p:nvSpPr>
          <p:cNvPr id="1135" name="Google Shape;1135;p28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6" name="Google Shape;1136;p28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7" name="Google Shape;1137;p28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8" name="Google Shape;1138;p28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39" name="Google Shape;1139;p28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0" name="Google Shape;1140;p28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1" name="Google Shape;1141;p28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2" name="Google Shape;1142;p28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3" name="Google Shape;1143;p28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48</a:t>
            </a:r>
            <a:endParaRPr/>
          </a:p>
        </p:txBody>
      </p:sp>
      <p:sp>
        <p:nvSpPr>
          <p:cNvPr id="1144" name="Google Shape;1144;p28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55</a:t>
            </a:r>
            <a:endParaRPr/>
          </a:p>
        </p:txBody>
      </p:sp>
      <p:sp>
        <p:nvSpPr>
          <p:cNvPr id="1145" name="Google Shape;1145;p28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6" name="Google Shape;1146;p28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7" name="Google Shape;1147;p28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8" name="Google Shape;1148;p28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49" name="Google Shape;1149;p28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0" name="Google Shape;1150;p28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1" name="Google Shape;1151;p28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2" name="Google Shape;1152;p28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3" name="Google Shape;1153;p28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56</a:t>
            </a:r>
            <a:endParaRPr/>
          </a:p>
        </p:txBody>
      </p:sp>
      <p:sp>
        <p:nvSpPr>
          <p:cNvPr id="1154" name="Google Shape;1154;p28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63</a:t>
            </a:r>
            <a:endParaRPr/>
          </a:p>
        </p:txBody>
      </p:sp>
      <p:sp>
        <p:nvSpPr>
          <p:cNvPr id="1155" name="Google Shape;1155;p28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6" name="Google Shape;1156;p28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7" name="Google Shape;1157;p28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58" name="Google Shape;1158;p28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59" name="Google Shape;1159;p28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60" name="Google Shape;1160;p28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61" name="Google Shape;1161;p28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62" name="Google Shape;1162;p28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163" name="Google Shape;1163;p28"/>
          <p:cNvSpPr/>
          <p:nvPr/>
        </p:nvSpPr>
        <p:spPr>
          <a:xfrm>
            <a:off x="1352372" y="335221"/>
            <a:ext cx="876522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Assume 256 byte inodes (16 inodes/block).  </a:t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What is offset for inode with number 0?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9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169" name="Google Shape;1169;p29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  <a:endParaRPr/>
          </a:p>
        </p:txBody>
      </p:sp>
      <p:sp>
        <p:nvSpPr>
          <p:cNvPr id="1170" name="Google Shape;1170;p29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1" name="Google Shape;1171;p29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2" name="Google Shape;1172;p29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3" name="Google Shape;1173;p29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4" name="Google Shape;1174;p29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5" name="Google Shape;1175;p29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6" name="Google Shape;1176;p29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7" name="Google Shape;1177;p29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78" name="Google Shape;1178;p29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  <p:sp>
        <p:nvSpPr>
          <p:cNvPr id="1179" name="Google Shape;1179;p29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</p:txBody>
      </p:sp>
      <p:sp>
        <p:nvSpPr>
          <p:cNvPr id="1180" name="Google Shape;1180;p29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1" name="Google Shape;1181;p29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2" name="Google Shape;1182;p29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3" name="Google Shape;1183;p29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4" name="Google Shape;1184;p29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5" name="Google Shape;1185;p29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6" name="Google Shape;1186;p29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7" name="Google Shape;1187;p29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88" name="Google Shape;1188;p29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16</a:t>
            </a:r>
            <a:endParaRPr/>
          </a:p>
        </p:txBody>
      </p:sp>
      <p:sp>
        <p:nvSpPr>
          <p:cNvPr id="1189" name="Google Shape;1189;p29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/>
          </a:p>
        </p:txBody>
      </p:sp>
      <p:sp>
        <p:nvSpPr>
          <p:cNvPr id="1190" name="Google Shape;1190;p29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1" name="Google Shape;1191;p29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2" name="Google Shape;1192;p29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3" name="Google Shape;1193;p29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4" name="Google Shape;1194;p29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5" name="Google Shape;1195;p29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6" name="Google Shape;1196;p29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7" name="Google Shape;1197;p29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198" name="Google Shape;1198;p29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24</a:t>
            </a:r>
            <a:endParaRPr/>
          </a:p>
        </p:txBody>
      </p:sp>
      <p:sp>
        <p:nvSpPr>
          <p:cNvPr id="1199" name="Google Shape;1199;p29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31</a:t>
            </a:r>
            <a:endParaRPr/>
          </a:p>
        </p:txBody>
      </p:sp>
      <p:sp>
        <p:nvSpPr>
          <p:cNvPr id="1200" name="Google Shape;1200;p29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1" name="Google Shape;1201;p29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2" name="Google Shape;1202;p29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3" name="Google Shape;1203;p29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4" name="Google Shape;1204;p29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5" name="Google Shape;1205;p29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6" name="Google Shape;1206;p29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7" name="Google Shape;1207;p29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08" name="Google Shape;1208;p29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/>
          </a:p>
        </p:txBody>
      </p:sp>
      <p:sp>
        <p:nvSpPr>
          <p:cNvPr id="1209" name="Google Shape;1209;p29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39</a:t>
            </a:r>
            <a:endParaRPr/>
          </a:p>
        </p:txBody>
      </p:sp>
      <p:sp>
        <p:nvSpPr>
          <p:cNvPr id="1210" name="Google Shape;1210;p29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1" name="Google Shape;1211;p29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2" name="Google Shape;1212;p29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3" name="Google Shape;1213;p29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4" name="Google Shape;1214;p29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5" name="Google Shape;1215;p29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6" name="Google Shape;1216;p29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7" name="Google Shape;1217;p29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18" name="Google Shape;1218;p29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40</a:t>
            </a:r>
            <a:endParaRPr/>
          </a:p>
        </p:txBody>
      </p:sp>
      <p:sp>
        <p:nvSpPr>
          <p:cNvPr id="1219" name="Google Shape;1219;p29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47</a:t>
            </a:r>
            <a:endParaRPr/>
          </a:p>
        </p:txBody>
      </p:sp>
      <p:sp>
        <p:nvSpPr>
          <p:cNvPr id="1220" name="Google Shape;1220;p29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1" name="Google Shape;1221;p29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2" name="Google Shape;1222;p29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3" name="Google Shape;1223;p29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4" name="Google Shape;1224;p29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5" name="Google Shape;1225;p29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6" name="Google Shape;1226;p29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7" name="Google Shape;1227;p29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28" name="Google Shape;1228;p29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48</a:t>
            </a:r>
            <a:endParaRPr/>
          </a:p>
        </p:txBody>
      </p:sp>
      <p:sp>
        <p:nvSpPr>
          <p:cNvPr id="1229" name="Google Shape;1229;p29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55</a:t>
            </a:r>
            <a:endParaRPr/>
          </a:p>
        </p:txBody>
      </p:sp>
      <p:sp>
        <p:nvSpPr>
          <p:cNvPr id="1230" name="Google Shape;1230;p29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1" name="Google Shape;1231;p29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2" name="Google Shape;1232;p29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3" name="Google Shape;1233;p29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4" name="Google Shape;1234;p29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5" name="Google Shape;1235;p29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6" name="Google Shape;1236;p29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7" name="Google Shape;1237;p29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38" name="Google Shape;1238;p29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56</a:t>
            </a:r>
            <a:endParaRPr/>
          </a:p>
        </p:txBody>
      </p:sp>
      <p:sp>
        <p:nvSpPr>
          <p:cNvPr id="1239" name="Google Shape;1239;p29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63</a:t>
            </a:r>
            <a:endParaRPr/>
          </a:p>
        </p:txBody>
      </p:sp>
      <p:sp>
        <p:nvSpPr>
          <p:cNvPr id="1240" name="Google Shape;1240;p29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41" name="Google Shape;1241;p29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42" name="Google Shape;1242;p29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43" name="Google Shape;1243;p29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4" name="Google Shape;1244;p29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5" name="Google Shape;1245;p29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6" name="Google Shape;1246;p29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7" name="Google Shape;1247;p29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248" name="Google Shape;1248;p29"/>
          <p:cNvSpPr/>
          <p:nvPr/>
        </p:nvSpPr>
        <p:spPr>
          <a:xfrm>
            <a:off x="1352372" y="335221"/>
            <a:ext cx="9500507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Assume 256 byte </a:t>
            </a: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inodes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(16 </a:t>
            </a:r>
            <a:r>
              <a:rPr lang="en-US" sz="3200" dirty="0" err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inodes</a:t>
            </a:r>
            <a: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/block).  </a:t>
            </a:r>
            <a:br>
              <a:rPr lang="en-US" sz="32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3600" dirty="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What is offset for </a:t>
            </a:r>
            <a:r>
              <a:rPr lang="en-US" sz="3600" dirty="0" err="1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r>
              <a:rPr lang="en-US" sz="3600" dirty="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 with number 4?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30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254" name="Google Shape;1254;p30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  <a:endParaRPr/>
          </a:p>
        </p:txBody>
      </p:sp>
      <p:sp>
        <p:nvSpPr>
          <p:cNvPr id="1255" name="Google Shape;1255;p30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56" name="Google Shape;1256;p30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57" name="Google Shape;1257;p30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58" name="Google Shape;1258;p30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59" name="Google Shape;1259;p30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0" name="Google Shape;1260;p30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1" name="Google Shape;1261;p30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2" name="Google Shape;1262;p30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3" name="Google Shape;1263;p30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  <p:sp>
        <p:nvSpPr>
          <p:cNvPr id="1264" name="Google Shape;1264;p30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</p:txBody>
      </p:sp>
      <p:sp>
        <p:nvSpPr>
          <p:cNvPr id="1265" name="Google Shape;1265;p30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6" name="Google Shape;1266;p30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7" name="Google Shape;1267;p30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8" name="Google Shape;1268;p30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69" name="Google Shape;1269;p30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0" name="Google Shape;1270;p30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1" name="Google Shape;1271;p30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2" name="Google Shape;1272;p30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3" name="Google Shape;1273;p30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16</a:t>
            </a:r>
            <a:endParaRPr/>
          </a:p>
        </p:txBody>
      </p:sp>
      <p:sp>
        <p:nvSpPr>
          <p:cNvPr id="1274" name="Google Shape;1274;p30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/>
          </a:p>
        </p:txBody>
      </p:sp>
      <p:sp>
        <p:nvSpPr>
          <p:cNvPr id="1275" name="Google Shape;1275;p30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6" name="Google Shape;1276;p30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7" name="Google Shape;1277;p30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8" name="Google Shape;1278;p30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79" name="Google Shape;1279;p30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0" name="Google Shape;1280;p30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1" name="Google Shape;1281;p30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2" name="Google Shape;1282;p30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3" name="Google Shape;1283;p30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24</a:t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31</a:t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7" name="Google Shape;1287;p30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8" name="Google Shape;1288;p30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89" name="Google Shape;1289;p30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0" name="Google Shape;1290;p30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1" name="Google Shape;1291;p30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2" name="Google Shape;1292;p30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3" name="Google Shape;1293;p30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/>
          </a:p>
        </p:txBody>
      </p:sp>
      <p:sp>
        <p:nvSpPr>
          <p:cNvPr id="1294" name="Google Shape;1294;p30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39</a:t>
            </a:r>
            <a:endParaRPr/>
          </a:p>
        </p:txBody>
      </p:sp>
      <p:sp>
        <p:nvSpPr>
          <p:cNvPr id="1295" name="Google Shape;1295;p30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6" name="Google Shape;1296;p30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7" name="Google Shape;1297;p30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8" name="Google Shape;1298;p30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299" name="Google Shape;1299;p30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0" name="Google Shape;1300;p30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1" name="Google Shape;1301;p30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2" name="Google Shape;1302;p30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3" name="Google Shape;1303;p30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40</a:t>
            </a:r>
            <a:endParaRPr/>
          </a:p>
        </p:txBody>
      </p:sp>
      <p:sp>
        <p:nvSpPr>
          <p:cNvPr id="1304" name="Google Shape;1304;p30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47</a:t>
            </a:r>
            <a:endParaRPr/>
          </a:p>
        </p:txBody>
      </p:sp>
      <p:sp>
        <p:nvSpPr>
          <p:cNvPr id="1305" name="Google Shape;1305;p30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6" name="Google Shape;1306;p30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7" name="Google Shape;1307;p30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8" name="Google Shape;1308;p30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09" name="Google Shape;1309;p30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0" name="Google Shape;1310;p30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1" name="Google Shape;1311;p30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2" name="Google Shape;1312;p30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3" name="Google Shape;1313;p30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48</a:t>
            </a:r>
            <a:endParaRPr/>
          </a:p>
        </p:txBody>
      </p:sp>
      <p:sp>
        <p:nvSpPr>
          <p:cNvPr id="1314" name="Google Shape;1314;p30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55</a:t>
            </a:r>
            <a:endParaRPr/>
          </a:p>
        </p:txBody>
      </p:sp>
      <p:sp>
        <p:nvSpPr>
          <p:cNvPr id="1315" name="Google Shape;1315;p30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6" name="Google Shape;1316;p30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7" name="Google Shape;1317;p30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8" name="Google Shape;1318;p30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19" name="Google Shape;1319;p30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0" name="Google Shape;1320;p30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1" name="Google Shape;1321;p30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2" name="Google Shape;1322;p30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3" name="Google Shape;1323;p30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56</a:t>
            </a:r>
            <a:endParaRPr/>
          </a:p>
        </p:txBody>
      </p:sp>
      <p:sp>
        <p:nvSpPr>
          <p:cNvPr id="1324" name="Google Shape;1324;p30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63</a:t>
            </a:r>
            <a:endParaRPr/>
          </a:p>
        </p:txBody>
      </p:sp>
      <p:sp>
        <p:nvSpPr>
          <p:cNvPr id="1325" name="Google Shape;1325;p30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6" name="Google Shape;1326;p30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7" name="Google Shape;1327;p30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328" name="Google Shape;1328;p30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29" name="Google Shape;1329;p30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30" name="Google Shape;1330;p30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31" name="Google Shape;1331;p30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32" name="Google Shape;1332;p30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333" name="Google Shape;1333;p30"/>
          <p:cNvSpPr/>
          <p:nvPr/>
        </p:nvSpPr>
        <p:spPr>
          <a:xfrm>
            <a:off x="1352372" y="335221"/>
            <a:ext cx="876522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Assume 256 byte inodes (16 inodes/block).  </a:t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What is offset for inode with number 40?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Organization: The inode</a:t>
            </a:r>
            <a:endParaRPr/>
          </a:p>
        </p:txBody>
      </p:sp>
      <p:sp>
        <p:nvSpPr>
          <p:cNvPr id="1339" name="Google Shape;1339;p31"/>
          <p:cNvSpPr txBox="1">
            <a:spLocks noGrp="1"/>
          </p:cNvSpPr>
          <p:nvPr>
            <p:ph type="body" idx="1"/>
          </p:nvPr>
        </p:nvSpPr>
        <p:spPr>
          <a:xfrm>
            <a:off x="72410" y="2129440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•"/>
            </a:pPr>
            <a:r>
              <a:rPr lang="en-US"/>
              <a:t>Each inode is referred to by inode number.</a:t>
            </a:r>
            <a:endParaRPr/>
          </a:p>
          <a:p>
            <a:pPr marL="616361" lvl="1" indent="-314954" algn="l" rtl="0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by inode number, File system calculate where the inode is on the disk.</a:t>
            </a:r>
            <a:endParaRPr/>
          </a:p>
          <a:p>
            <a:pPr marL="616361" lvl="1" indent="-314954" algn="l" rtl="0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Ex) inode number: 32</a:t>
            </a:r>
            <a:endParaRPr/>
          </a:p>
          <a:p>
            <a:pPr marL="917768" lvl="2" indent="-301407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/>
              <a:t>Calculate the offset into the inode region (32 x sizeof(inode) (256 bytes) = 8192</a:t>
            </a:r>
            <a:endParaRPr/>
          </a:p>
          <a:p>
            <a:pPr marL="917768" lvl="2" indent="-301407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en-US"/>
              <a:t>Add start address of the inode table(12 KB) + inode region(8 KB) = 20 KB</a:t>
            </a:r>
            <a:endParaRPr/>
          </a:p>
          <a:p>
            <a:pPr marL="616361" lvl="1" indent="-165919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616361" lvl="1" indent="-165919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616361" lvl="1" indent="-165919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  <a:p>
            <a:pPr marL="616361" lvl="1" indent="-165919" algn="l" rtl="0">
              <a:spcBef>
                <a:spcPts val="640"/>
              </a:spcBef>
              <a:spcAft>
                <a:spcPts val="0"/>
              </a:spcAft>
              <a:buSzPts val="2347"/>
              <a:buNone/>
            </a:pPr>
            <a:endParaRPr/>
          </a:p>
        </p:txBody>
      </p:sp>
      <p:sp>
        <p:nvSpPr>
          <p:cNvPr id="1340" name="Google Shape;1340;p31"/>
          <p:cNvSpPr txBox="1">
            <a:spLocks noGrp="1"/>
          </p:cNvSpPr>
          <p:nvPr>
            <p:ph type="ftr" idx="11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Youjip Won</a:t>
            </a:r>
            <a:endParaRPr sz="10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1" name="Google Shape;1341;p31"/>
          <p:cNvSpPr txBox="1"/>
          <p:nvPr/>
        </p:nvSpPr>
        <p:spPr>
          <a:xfrm>
            <a:off x="61133" y="7075327"/>
            <a:ext cx="699483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2" name="Google Shape;1342;p31"/>
          <p:cNvGraphicFramePr/>
          <p:nvPr/>
        </p:nvGraphicFramePr>
        <p:xfrm>
          <a:off x="152895" y="5619604"/>
          <a:ext cx="12699125" cy="1484150"/>
        </p:xfrm>
        <a:graphic>
          <a:graphicData uri="http://schemas.openxmlformats.org/drawingml/2006/table">
            <a:tbl>
              <a:tblPr firstRow="1" bandRow="1">
                <a:noFill/>
                <a:tableStyleId>{DD3B4CF1-EDE7-4FAD-95AB-EF343B4C9991}</a:tableStyleId>
              </a:tblPr>
              <a:tblGrid>
                <a:gridCol w="15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68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07225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Super</a:t>
                      </a:r>
                      <a:endParaRPr sz="17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i-bmap</a:t>
                      </a:r>
                      <a:endParaRPr sz="1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EFE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d-bmap</a:t>
                      </a:r>
                      <a:endParaRPr sz="17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0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30050" marR="130050" marT="65025" marB="650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61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62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63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79</a:t>
                      </a:r>
                      <a:endParaRPr/>
                    </a:p>
                  </a:txBody>
                  <a:tcPr marL="13550" marR="13550" marT="1355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43" name="Google Shape;1343;p31"/>
          <p:cNvCxnSpPr/>
          <p:nvPr/>
        </p:nvCxnSpPr>
        <p:spPr>
          <a:xfrm>
            <a:off x="165490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4" name="Google Shape;1344;p31"/>
          <p:cNvCxnSpPr/>
          <p:nvPr/>
        </p:nvCxnSpPr>
        <p:spPr>
          <a:xfrm>
            <a:off x="1737625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5" name="Google Shape;1345;p31"/>
          <p:cNvCxnSpPr/>
          <p:nvPr/>
        </p:nvCxnSpPr>
        <p:spPr>
          <a:xfrm>
            <a:off x="3345223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6" name="Google Shape;1346;p31"/>
          <p:cNvCxnSpPr/>
          <p:nvPr/>
        </p:nvCxnSpPr>
        <p:spPr>
          <a:xfrm>
            <a:off x="4929670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7" name="Google Shape;1347;p31"/>
          <p:cNvCxnSpPr/>
          <p:nvPr/>
        </p:nvCxnSpPr>
        <p:spPr>
          <a:xfrm>
            <a:off x="6514118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8" name="Google Shape;1348;p31"/>
          <p:cNvCxnSpPr/>
          <p:nvPr/>
        </p:nvCxnSpPr>
        <p:spPr>
          <a:xfrm>
            <a:off x="8098564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49" name="Google Shape;1349;p31"/>
          <p:cNvCxnSpPr/>
          <p:nvPr/>
        </p:nvCxnSpPr>
        <p:spPr>
          <a:xfrm>
            <a:off x="9683012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50" name="Google Shape;1350;p31"/>
          <p:cNvCxnSpPr/>
          <p:nvPr/>
        </p:nvCxnSpPr>
        <p:spPr>
          <a:xfrm>
            <a:off x="11267459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51" name="Google Shape;1351;p31"/>
          <p:cNvCxnSpPr/>
          <p:nvPr/>
        </p:nvCxnSpPr>
        <p:spPr>
          <a:xfrm>
            <a:off x="12851905" y="5231709"/>
            <a:ext cx="0" cy="48296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52" name="Google Shape;1352;p31"/>
          <p:cNvSpPr txBox="1"/>
          <p:nvPr/>
        </p:nvSpPr>
        <p:spPr>
          <a:xfrm>
            <a:off x="5171053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0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3" name="Google Shape;1353;p31"/>
          <p:cNvSpPr txBox="1"/>
          <p:nvPr/>
        </p:nvSpPr>
        <p:spPr>
          <a:xfrm>
            <a:off x="6712732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1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1354;p31"/>
          <p:cNvSpPr txBox="1"/>
          <p:nvPr/>
        </p:nvSpPr>
        <p:spPr>
          <a:xfrm>
            <a:off x="8367840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2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1355;p31"/>
          <p:cNvSpPr txBox="1"/>
          <p:nvPr/>
        </p:nvSpPr>
        <p:spPr>
          <a:xfrm>
            <a:off x="9904011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3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1356;p31"/>
          <p:cNvSpPr txBox="1"/>
          <p:nvPr/>
        </p:nvSpPr>
        <p:spPr>
          <a:xfrm>
            <a:off x="11542593" y="5257663"/>
            <a:ext cx="1206902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iblock 4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1357;p31"/>
          <p:cNvSpPr txBox="1"/>
          <p:nvPr/>
        </p:nvSpPr>
        <p:spPr>
          <a:xfrm>
            <a:off x="1399228" y="7075327"/>
            <a:ext cx="699483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358;p31"/>
          <p:cNvSpPr txBox="1"/>
          <p:nvPr/>
        </p:nvSpPr>
        <p:spPr>
          <a:xfrm>
            <a:off x="3020413" y="7075327"/>
            <a:ext cx="699483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9" name="Google Shape;1359;p31"/>
          <p:cNvSpPr txBox="1"/>
          <p:nvPr/>
        </p:nvSpPr>
        <p:spPr>
          <a:xfrm>
            <a:off x="4322682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0" name="Google Shape;1360;p31"/>
          <p:cNvSpPr txBox="1"/>
          <p:nvPr/>
        </p:nvSpPr>
        <p:spPr>
          <a:xfrm>
            <a:off x="6092754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1" name="Google Shape;1361;p31"/>
          <p:cNvSpPr txBox="1"/>
          <p:nvPr/>
        </p:nvSpPr>
        <p:spPr>
          <a:xfrm>
            <a:off x="7731336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2" name="Google Shape;1362;p31"/>
          <p:cNvSpPr txBox="1"/>
          <p:nvPr/>
        </p:nvSpPr>
        <p:spPr>
          <a:xfrm>
            <a:off x="9267507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3" name="Google Shape;1363;p31"/>
          <p:cNvSpPr txBox="1"/>
          <p:nvPr/>
        </p:nvSpPr>
        <p:spPr>
          <a:xfrm>
            <a:off x="10803678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28KB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4" name="Google Shape;1364;p31"/>
          <p:cNvSpPr txBox="1"/>
          <p:nvPr/>
        </p:nvSpPr>
        <p:spPr>
          <a:xfrm>
            <a:off x="12237437" y="7075327"/>
            <a:ext cx="1024114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32KB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5" name="Google Shape;1365;p31"/>
          <p:cNvSpPr txBox="1"/>
          <p:nvPr/>
        </p:nvSpPr>
        <p:spPr>
          <a:xfrm>
            <a:off x="5556806" y="4786644"/>
            <a:ext cx="2096010" cy="39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Inode table</a:t>
            </a:r>
            <a:endParaRPr sz="199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2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Directories</a:t>
            </a:r>
            <a:endParaRPr/>
          </a:p>
        </p:txBody>
      </p:sp>
      <p:sp>
        <p:nvSpPr>
          <p:cNvPr id="1371" name="Google Shape;1371;p32"/>
          <p:cNvSpPr txBox="1">
            <a:spLocks noGrp="1"/>
          </p:cNvSpPr>
          <p:nvPr>
            <p:ph type="body" idx="4294967295"/>
          </p:nvPr>
        </p:nvSpPr>
        <p:spPr>
          <a:xfrm>
            <a:off x="469325" y="2402160"/>
            <a:ext cx="12069308" cy="703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File systems vary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Common design: </a:t>
            </a:r>
            <a:br>
              <a:rPr lang="en-US" sz="3800">
                <a:solidFill>
                  <a:srgbClr val="333333"/>
                </a:solidFill>
              </a:rPr>
            </a:br>
            <a:r>
              <a:rPr lang="en-US" sz="3800">
                <a:solidFill>
                  <a:srgbClr val="333333"/>
                </a:solidFill>
              </a:rPr>
              <a:t>Store directory entries in data blocks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	Large directories just use multiple data blocks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	Use bit in inode to distinguish directories from files</a:t>
            </a: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Various formats could be used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 - lists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 - b-trees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3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Simple Directory List Example</a:t>
            </a:r>
            <a:endParaRPr/>
          </a:p>
        </p:txBody>
      </p:sp>
      <p:cxnSp>
        <p:nvCxnSpPr>
          <p:cNvPr id="1377" name="Google Shape;1377;p33"/>
          <p:cNvCxnSpPr/>
          <p:nvPr/>
        </p:nvCxnSpPr>
        <p:spPr>
          <a:xfrm>
            <a:off x="3776809" y="2811863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78" name="Google Shape;1378;p33"/>
          <p:cNvSpPr/>
          <p:nvPr/>
        </p:nvSpPr>
        <p:spPr>
          <a:xfrm>
            <a:off x="3776809" y="2214172"/>
            <a:ext cx="1210213" cy="55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valid</a:t>
            </a:r>
            <a:endParaRPr dirty="0"/>
          </a:p>
        </p:txBody>
      </p:sp>
      <p:sp>
        <p:nvSpPr>
          <p:cNvPr id="1379" name="Google Shape;1379;p33"/>
          <p:cNvSpPr/>
          <p:nvPr/>
        </p:nvSpPr>
        <p:spPr>
          <a:xfrm>
            <a:off x="5561567" y="2211444"/>
            <a:ext cx="1119394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name</a:t>
            </a:r>
            <a:endParaRPr dirty="0"/>
          </a:p>
        </p:txBody>
      </p:sp>
      <p:sp>
        <p:nvSpPr>
          <p:cNvPr id="1380" name="Google Shape;1380;p33"/>
          <p:cNvSpPr/>
          <p:nvPr/>
        </p:nvSpPr>
        <p:spPr>
          <a:xfrm>
            <a:off x="7165800" y="2211444"/>
            <a:ext cx="1171985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 dirty="0"/>
          </a:p>
        </p:txBody>
      </p:sp>
      <p:cxnSp>
        <p:nvCxnSpPr>
          <p:cNvPr id="1381" name="Google Shape;1381;p33"/>
          <p:cNvCxnSpPr/>
          <p:nvPr/>
        </p:nvCxnSpPr>
        <p:spPr>
          <a:xfrm>
            <a:off x="3776809" y="3319864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82" name="Google Shape;1382;p33"/>
          <p:cNvCxnSpPr/>
          <p:nvPr/>
        </p:nvCxnSpPr>
        <p:spPr>
          <a:xfrm>
            <a:off x="3776809" y="3827864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83" name="Google Shape;1383;p33"/>
          <p:cNvCxnSpPr/>
          <p:nvPr/>
        </p:nvCxnSpPr>
        <p:spPr>
          <a:xfrm>
            <a:off x="3776809" y="4335864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84" name="Google Shape;1384;p33"/>
          <p:cNvCxnSpPr/>
          <p:nvPr/>
        </p:nvCxnSpPr>
        <p:spPr>
          <a:xfrm flipH="1">
            <a:off x="3776809" y="2811863"/>
            <a:ext cx="1" cy="2032002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85" name="Google Shape;1385;p33"/>
          <p:cNvSpPr/>
          <p:nvPr/>
        </p:nvSpPr>
        <p:spPr>
          <a:xfrm>
            <a:off x="4351354" y="2771036"/>
            <a:ext cx="29871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  <p:sp>
        <p:nvSpPr>
          <p:cNvPr id="1386" name="Google Shape;1386;p33"/>
          <p:cNvSpPr/>
          <p:nvPr/>
        </p:nvSpPr>
        <p:spPr>
          <a:xfrm>
            <a:off x="4351354" y="3279036"/>
            <a:ext cx="29871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  <p:sp>
        <p:nvSpPr>
          <p:cNvPr id="1387" name="Google Shape;1387;p33"/>
          <p:cNvSpPr/>
          <p:nvPr/>
        </p:nvSpPr>
        <p:spPr>
          <a:xfrm>
            <a:off x="4351354" y="3787036"/>
            <a:ext cx="29871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  <p:sp>
        <p:nvSpPr>
          <p:cNvPr id="1388" name="Google Shape;1388;p33"/>
          <p:cNvSpPr/>
          <p:nvPr/>
        </p:nvSpPr>
        <p:spPr>
          <a:xfrm>
            <a:off x="6046406" y="2771036"/>
            <a:ext cx="210607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.</a:t>
            </a:r>
            <a:endParaRPr/>
          </a:p>
        </p:txBody>
      </p:sp>
      <p:sp>
        <p:nvSpPr>
          <p:cNvPr id="1389" name="Google Shape;1389;p33"/>
          <p:cNvSpPr/>
          <p:nvPr/>
        </p:nvSpPr>
        <p:spPr>
          <a:xfrm>
            <a:off x="5988641" y="3281764"/>
            <a:ext cx="326137" cy="55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..</a:t>
            </a:r>
            <a:endParaRPr/>
          </a:p>
        </p:txBody>
      </p:sp>
      <p:sp>
        <p:nvSpPr>
          <p:cNvPr id="1390" name="Google Shape;1390;p33"/>
          <p:cNvSpPr/>
          <p:nvPr/>
        </p:nvSpPr>
        <p:spPr>
          <a:xfrm>
            <a:off x="5561568" y="3789764"/>
            <a:ext cx="912088" cy="55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 dirty="0"/>
          </a:p>
        </p:txBody>
      </p:sp>
      <p:sp>
        <p:nvSpPr>
          <p:cNvPr id="1391" name="Google Shape;1391;p33"/>
          <p:cNvSpPr/>
          <p:nvPr/>
        </p:nvSpPr>
        <p:spPr>
          <a:xfrm>
            <a:off x="7545361" y="2771036"/>
            <a:ext cx="692497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134</a:t>
            </a:r>
            <a:endParaRPr/>
          </a:p>
        </p:txBody>
      </p:sp>
      <p:sp>
        <p:nvSpPr>
          <p:cNvPr id="1392" name="Google Shape;1392;p33"/>
          <p:cNvSpPr/>
          <p:nvPr/>
        </p:nvSpPr>
        <p:spPr>
          <a:xfrm>
            <a:off x="7316398" y="3279036"/>
            <a:ext cx="822626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35</a:t>
            </a:r>
            <a:endParaRPr dirty="0"/>
          </a:p>
        </p:txBody>
      </p:sp>
      <p:sp>
        <p:nvSpPr>
          <p:cNvPr id="1393" name="Google Shape;1393;p33"/>
          <p:cNvSpPr/>
          <p:nvPr/>
        </p:nvSpPr>
        <p:spPr>
          <a:xfrm>
            <a:off x="7377402" y="3787036"/>
            <a:ext cx="761622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80</a:t>
            </a:r>
            <a:endParaRPr dirty="0"/>
          </a:p>
        </p:txBody>
      </p:sp>
      <p:cxnSp>
        <p:nvCxnSpPr>
          <p:cNvPr id="1394" name="Google Shape;1394;p33"/>
          <p:cNvCxnSpPr/>
          <p:nvPr/>
        </p:nvCxnSpPr>
        <p:spPr>
          <a:xfrm>
            <a:off x="3776809" y="4843864"/>
            <a:ext cx="4943182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95" name="Google Shape;1395;p33"/>
          <p:cNvCxnSpPr/>
          <p:nvPr/>
        </p:nvCxnSpPr>
        <p:spPr>
          <a:xfrm flipH="1">
            <a:off x="5300809" y="2811863"/>
            <a:ext cx="1" cy="2032002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96" name="Google Shape;1396;p33"/>
          <p:cNvCxnSpPr/>
          <p:nvPr/>
        </p:nvCxnSpPr>
        <p:spPr>
          <a:xfrm>
            <a:off x="6951809" y="2811863"/>
            <a:ext cx="1" cy="2032002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97" name="Google Shape;1397;p33"/>
          <p:cNvCxnSpPr/>
          <p:nvPr/>
        </p:nvCxnSpPr>
        <p:spPr>
          <a:xfrm>
            <a:off x="8729809" y="2811863"/>
            <a:ext cx="1" cy="2032002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98" name="Google Shape;1398;p33"/>
          <p:cNvSpPr/>
          <p:nvPr/>
        </p:nvSpPr>
        <p:spPr>
          <a:xfrm>
            <a:off x="4351354" y="4295036"/>
            <a:ext cx="29871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  <p:sp>
        <p:nvSpPr>
          <p:cNvPr id="1399" name="Google Shape;1399;p33"/>
          <p:cNvSpPr/>
          <p:nvPr/>
        </p:nvSpPr>
        <p:spPr>
          <a:xfrm>
            <a:off x="5561567" y="4295036"/>
            <a:ext cx="904331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 dirty="0"/>
          </a:p>
        </p:txBody>
      </p:sp>
      <p:sp>
        <p:nvSpPr>
          <p:cNvPr id="1400" name="Google Shape;1400;p33"/>
          <p:cNvSpPr/>
          <p:nvPr/>
        </p:nvSpPr>
        <p:spPr>
          <a:xfrm>
            <a:off x="7429964" y="4295036"/>
            <a:ext cx="709060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 dirty="0"/>
          </a:p>
        </p:txBody>
      </p:sp>
      <p:sp>
        <p:nvSpPr>
          <p:cNvPr id="1401" name="Google Shape;1401;p33"/>
          <p:cNvSpPr/>
          <p:nvPr/>
        </p:nvSpPr>
        <p:spPr>
          <a:xfrm>
            <a:off x="5124042" y="5268320"/>
            <a:ext cx="373513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333333"/>
                </a:solidFill>
                <a:latin typeface="Lustria"/>
                <a:ea typeface="Lustria"/>
                <a:cs typeface="Lustria"/>
                <a:sym typeface="Lustria"/>
              </a:rPr>
              <a:t>unlink(“foo”)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4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Allocation</a:t>
            </a:r>
            <a:endParaRPr/>
          </a:p>
        </p:txBody>
      </p:sp>
      <p:sp>
        <p:nvSpPr>
          <p:cNvPr id="1407" name="Google Shape;1407;p34"/>
          <p:cNvSpPr txBox="1">
            <a:spLocks noGrp="1"/>
          </p:cNvSpPr>
          <p:nvPr>
            <p:ph type="body" idx="4294967295"/>
          </p:nvPr>
        </p:nvSpPr>
        <p:spPr>
          <a:xfrm>
            <a:off x="538344" y="2319327"/>
            <a:ext cx="110998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How do we find free data blocks or free inodes?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Free list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Bitmaps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>
                <a:solidFill>
                  <a:srgbClr val="333333"/>
                </a:solidFill>
              </a:rPr>
              <a:t>Tradeoffs in next lecture…</a:t>
            </a:r>
            <a:endParaRPr sz="3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5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Bitmaps?</a:t>
            </a:r>
            <a:endParaRPr sz="64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13" name="Google Shape;1413;p35"/>
          <p:cNvGrpSpPr/>
          <p:nvPr/>
        </p:nvGrpSpPr>
        <p:grpSpPr>
          <a:xfrm>
            <a:off x="1130389" y="2878443"/>
            <a:ext cx="10141713" cy="4557956"/>
            <a:chOff x="1544523" y="2888174"/>
            <a:chExt cx="10141713" cy="4557956"/>
          </a:xfrm>
        </p:grpSpPr>
        <p:sp>
          <p:nvSpPr>
            <p:cNvPr id="1414" name="Google Shape;1414;p35"/>
            <p:cNvSpPr/>
            <p:nvPr/>
          </p:nvSpPr>
          <p:spPr>
            <a:xfrm>
              <a:off x="1649521" y="342209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5758333" y="342209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7062407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649380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823635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882332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9410300" y="2888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999727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1058424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11171219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7159841" y="342209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11163657" y="3422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1552086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213905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2726032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31300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899979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4486952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507392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5660898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1544523" y="4565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5653336" y="4565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706240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7649381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823635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882332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9410300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999727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10584247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1117121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7054845" y="4565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11163657" y="4565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1552086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213905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2726032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331300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3899979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4486952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507392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5660898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1544523" y="5708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5653336" y="5708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706240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7649381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23635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82332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9410300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999727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10584247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1117121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7054845" y="5708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11163657" y="5708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1552086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213905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2726032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331300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3899979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4486952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507392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5660898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1544523" y="6851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5653336" y="6851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06240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7649381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823635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882332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9410300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999727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10584247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1117121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7054845" y="6851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11163657" y="685109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1552086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2139059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2726032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331300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3899979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4486952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507392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5660898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0" y="2600325"/>
            <a:ext cx="10785475" cy="61118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What good is a computer without any I/O devices?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keyboard, display, disks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We want: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H/W</a:t>
            </a:r>
            <a:r>
              <a:rPr sz="3800" dirty="0"/>
              <a:t> that will let us plug in different devices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</a:t>
            </a: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OS</a:t>
            </a:r>
            <a:r>
              <a:rPr sz="3800" dirty="0"/>
              <a:t> that can interact with different combinations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6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6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Opportunity for Inconsistency (fsck)</a:t>
            </a:r>
            <a:endParaRPr/>
          </a:p>
        </p:txBody>
      </p:sp>
      <p:grpSp>
        <p:nvGrpSpPr>
          <p:cNvPr id="1499" name="Google Shape;1499;p36"/>
          <p:cNvGrpSpPr/>
          <p:nvPr/>
        </p:nvGrpSpPr>
        <p:grpSpPr>
          <a:xfrm>
            <a:off x="1159771" y="2802520"/>
            <a:ext cx="10141713" cy="4557956"/>
            <a:chOff x="1431543" y="2585164"/>
            <a:chExt cx="10141713" cy="4557956"/>
          </a:xfrm>
        </p:grpSpPr>
        <p:sp>
          <p:nvSpPr>
            <p:cNvPr id="1500" name="Google Shape;1500;p36"/>
            <p:cNvSpPr/>
            <p:nvPr/>
          </p:nvSpPr>
          <p:spPr>
            <a:xfrm>
              <a:off x="1536541" y="311908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5645353" y="311908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6949427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7536400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812337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871034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9297320" y="2585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988429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1047126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11058239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7046861" y="3119085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11050677" y="3119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1439106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202607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2613052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320002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3786999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4373972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496094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5547918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1431543" y="4262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5540356" y="4262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694942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7536401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812337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871034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9297320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988429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10471267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1105823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6941865" y="4262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11050677" y="4262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1439106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202607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2613052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320002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3786999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4373972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496094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5547918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1431543" y="5405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5540356" y="5405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694942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7536401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812337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871034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9297320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988429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8" name="Google Shape;1548;p36"/>
            <p:cNvSpPr/>
            <p:nvPr/>
          </p:nvSpPr>
          <p:spPr>
            <a:xfrm>
              <a:off x="10471267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49" name="Google Shape;1549;p36"/>
            <p:cNvSpPr/>
            <p:nvPr/>
          </p:nvSpPr>
          <p:spPr>
            <a:xfrm>
              <a:off x="1105823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6941865" y="5405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11050677" y="5405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1552" name="Google Shape;1552;p36"/>
            <p:cNvSpPr/>
            <p:nvPr/>
          </p:nvSpPr>
          <p:spPr>
            <a:xfrm>
              <a:off x="1439106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202607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2613052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320002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3786999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4373972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496094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5547918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1431543" y="6548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5540356" y="6548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694942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7536401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812337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871034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9297320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988429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10471267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1105823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6941865" y="6548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11050677" y="6548085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1439106" y="258516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2026079" y="2585164"/>
              <a:ext cx="507455" cy="562381"/>
            </a:xfrm>
            <a:prstGeom prst="rect">
              <a:avLst/>
            </a:prstGeom>
            <a:solidFill>
              <a:srgbClr val="971817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613052" y="2585164"/>
              <a:ext cx="507455" cy="562381"/>
            </a:xfrm>
            <a:prstGeom prst="rect">
              <a:avLst/>
            </a:prstGeom>
            <a:solidFill>
              <a:srgbClr val="BC8027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320002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3786999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4373972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496094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5547918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3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Superblock</a:t>
            </a:r>
            <a:endParaRPr/>
          </a:p>
        </p:txBody>
      </p:sp>
      <p:sp>
        <p:nvSpPr>
          <p:cNvPr id="1585" name="Google Shape;1585;p37"/>
          <p:cNvSpPr txBox="1">
            <a:spLocks noGrp="1"/>
          </p:cNvSpPr>
          <p:nvPr>
            <p:ph type="body" idx="4294967295"/>
          </p:nvPr>
        </p:nvSpPr>
        <p:spPr>
          <a:xfrm>
            <a:off x="538344" y="2208883"/>
            <a:ext cx="12094814" cy="630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Need to know basic FS configuration metadata, like: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block size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# of inodes</a:t>
            </a: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Store this in superblock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8"/>
          <p:cNvSpPr txBox="1">
            <a:spLocks noGrp="1"/>
          </p:cNvSpPr>
          <p:nvPr>
            <p:ph type="title"/>
          </p:nvPr>
        </p:nvSpPr>
        <p:spPr>
          <a:xfrm>
            <a:off x="1108570" y="90311"/>
            <a:ext cx="11746817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Superblock – Real FS (also FUSE)</a:t>
            </a:r>
            <a:endParaRPr sz="64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1" name="Google Shape;1591;p38"/>
          <p:cNvSpPr txBox="1">
            <a:spLocks noGrp="1"/>
          </p:cNvSpPr>
          <p:nvPr>
            <p:ph type="body" idx="4294967295"/>
          </p:nvPr>
        </p:nvSpPr>
        <p:spPr>
          <a:xfrm>
            <a:off x="538344" y="2208883"/>
            <a:ext cx="12094814" cy="630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Struct superblock{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	 start address of inode bitmap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start address of data block bitmap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start address of inode region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start address of data block region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  //Anything else that is required 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}</a:t>
            </a:r>
            <a:endParaRPr sz="3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39"/>
          <p:cNvSpPr txBox="1">
            <a:spLocks noGrp="1"/>
          </p:cNvSpPr>
          <p:nvPr>
            <p:ph type="title"/>
          </p:nvPr>
        </p:nvSpPr>
        <p:spPr>
          <a:xfrm>
            <a:off x="952500" y="109071"/>
            <a:ext cx="11099800" cy="109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Super Block</a:t>
            </a:r>
            <a:endParaRPr/>
          </a:p>
        </p:txBody>
      </p:sp>
      <p:sp>
        <p:nvSpPr>
          <p:cNvPr id="1597" name="Google Shape;1597;p39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598" name="Google Shape;1598;p39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7</a:t>
            </a:r>
            <a:endParaRPr/>
          </a:p>
        </p:txBody>
      </p:sp>
      <p:sp>
        <p:nvSpPr>
          <p:cNvPr id="1599" name="Google Shape;1599;p39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0" name="Google Shape;1600;p39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1" name="Google Shape;1601;p39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2" name="Google Shape;1602;p39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3" name="Google Shape;1603;p39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4" name="Google Shape;1604;p39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5" name="Google Shape;1605;p39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6" name="Google Shape;1606;p39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07" name="Google Shape;1607;p39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8</a:t>
            </a:r>
            <a:endParaRPr/>
          </a:p>
        </p:txBody>
      </p:sp>
      <p:sp>
        <p:nvSpPr>
          <p:cNvPr id="1608" name="Google Shape;1608;p39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15</a:t>
            </a:r>
            <a:endParaRPr/>
          </a:p>
        </p:txBody>
      </p:sp>
      <p:sp>
        <p:nvSpPr>
          <p:cNvPr id="1609" name="Google Shape;1609;p39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0" name="Google Shape;1610;p39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1" name="Google Shape;1611;p39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2" name="Google Shape;1612;p39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3" name="Google Shape;1613;p39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4" name="Google Shape;1614;p39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5" name="Google Shape;1615;p39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6" name="Google Shape;1616;p39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17" name="Google Shape;1617;p39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16</a:t>
            </a:r>
            <a:endParaRPr/>
          </a:p>
        </p:txBody>
      </p:sp>
      <p:sp>
        <p:nvSpPr>
          <p:cNvPr id="1618" name="Google Shape;1618;p39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23</a:t>
            </a:r>
            <a:endParaRPr/>
          </a:p>
        </p:txBody>
      </p:sp>
      <p:sp>
        <p:nvSpPr>
          <p:cNvPr id="1619" name="Google Shape;1619;p39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0" name="Google Shape;1620;p39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1" name="Google Shape;1621;p39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2" name="Google Shape;1622;p39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3" name="Google Shape;1623;p39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4" name="Google Shape;1624;p39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5" name="Google Shape;1625;p39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6" name="Google Shape;1626;p39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27" name="Google Shape;1627;p39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24</a:t>
            </a:r>
            <a:endParaRPr/>
          </a:p>
        </p:txBody>
      </p:sp>
      <p:sp>
        <p:nvSpPr>
          <p:cNvPr id="1628" name="Google Shape;1628;p39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31</a:t>
            </a:r>
            <a:endParaRPr/>
          </a:p>
        </p:txBody>
      </p:sp>
      <p:sp>
        <p:nvSpPr>
          <p:cNvPr id="1629" name="Google Shape;1629;p39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0" name="Google Shape;1630;p39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1" name="Google Shape;1631;p39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2" name="Google Shape;1632;p39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3" name="Google Shape;1633;p39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4" name="Google Shape;1634;p39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5" name="Google Shape;1635;p39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6" name="Google Shape;1636;p39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37" name="Google Shape;1637;p39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/>
          </a:p>
        </p:txBody>
      </p:sp>
      <p:sp>
        <p:nvSpPr>
          <p:cNvPr id="1638" name="Google Shape;1638;p39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39</a:t>
            </a:r>
            <a:endParaRPr/>
          </a:p>
        </p:txBody>
      </p:sp>
      <p:sp>
        <p:nvSpPr>
          <p:cNvPr id="1639" name="Google Shape;1639;p39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0" name="Google Shape;1640;p39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1" name="Google Shape;1641;p39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2" name="Google Shape;1642;p39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3" name="Google Shape;1643;p39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4" name="Google Shape;1644;p39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5" name="Google Shape;1645;p39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6" name="Google Shape;1646;p39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47" name="Google Shape;1647;p39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40</a:t>
            </a:r>
            <a:endParaRPr/>
          </a:p>
        </p:txBody>
      </p:sp>
      <p:sp>
        <p:nvSpPr>
          <p:cNvPr id="1648" name="Google Shape;1648;p39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47</a:t>
            </a:r>
            <a:endParaRPr/>
          </a:p>
        </p:txBody>
      </p:sp>
      <p:sp>
        <p:nvSpPr>
          <p:cNvPr id="1649" name="Google Shape;1649;p39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0" name="Google Shape;1650;p39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1" name="Google Shape;1651;p39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2" name="Google Shape;1652;p39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3" name="Google Shape;1653;p39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4" name="Google Shape;1654;p39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5" name="Google Shape;1655;p39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6" name="Google Shape;1656;p39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57" name="Google Shape;1657;p39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48</a:t>
            </a:r>
            <a:endParaRPr/>
          </a:p>
        </p:txBody>
      </p:sp>
      <p:sp>
        <p:nvSpPr>
          <p:cNvPr id="1658" name="Google Shape;1658;p39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55</a:t>
            </a:r>
            <a:endParaRPr/>
          </a:p>
        </p:txBody>
      </p:sp>
      <p:sp>
        <p:nvSpPr>
          <p:cNvPr id="1659" name="Google Shape;1659;p39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0" name="Google Shape;1660;p39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1" name="Google Shape;1661;p39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2" name="Google Shape;1662;p39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3" name="Google Shape;1663;p39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4" name="Google Shape;1664;p39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5" name="Google Shape;1665;p39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6" name="Google Shape;1666;p39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67" name="Google Shape;1667;p39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56</a:t>
            </a:r>
            <a:endParaRPr/>
          </a:p>
        </p:txBody>
      </p:sp>
      <p:sp>
        <p:nvSpPr>
          <p:cNvPr id="1668" name="Google Shape;1668;p39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63</a:t>
            </a:r>
            <a:endParaRPr/>
          </a:p>
        </p:txBody>
      </p:sp>
      <p:sp>
        <p:nvSpPr>
          <p:cNvPr id="1669" name="Google Shape;1669;p39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747C1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  <p:sp>
        <p:nvSpPr>
          <p:cNvPr id="1670" name="Google Shape;1670;p39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97181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1" name="Google Shape;1671;p39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BC8027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/>
          </a:p>
        </p:txBody>
      </p:sp>
      <p:sp>
        <p:nvSpPr>
          <p:cNvPr id="1672" name="Google Shape;1672;p39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3" name="Google Shape;1673;p39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4" name="Google Shape;1674;p39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5" name="Google Shape;1675;p39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  <p:sp>
        <p:nvSpPr>
          <p:cNvPr id="1676" name="Google Shape;1676;p39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40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On-Disk Structures</a:t>
            </a:r>
            <a:endParaRPr sz="64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2" name="Google Shape;1682;p40"/>
          <p:cNvSpPr/>
          <p:nvPr/>
        </p:nvSpPr>
        <p:spPr>
          <a:xfrm>
            <a:off x="3137211" y="2322509"/>
            <a:ext cx="4068165" cy="1511781"/>
          </a:xfrm>
          <a:prstGeom prst="rect">
            <a:avLst/>
          </a:prstGeom>
          <a:solidFill>
            <a:srgbClr val="0065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Block</a:t>
            </a:r>
            <a:endParaRPr/>
          </a:p>
        </p:txBody>
      </p:sp>
      <p:sp>
        <p:nvSpPr>
          <p:cNvPr id="1683" name="Google Shape;1683;p40"/>
          <p:cNvSpPr/>
          <p:nvPr/>
        </p:nvSpPr>
        <p:spPr>
          <a:xfrm>
            <a:off x="1513910" y="4145776"/>
            <a:ext cx="4068165" cy="1511781"/>
          </a:xfrm>
          <a:prstGeom prst="rect">
            <a:avLst/>
          </a:prstGeom>
          <a:solidFill>
            <a:srgbClr val="0065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Block</a:t>
            </a:r>
            <a:b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4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4" name="Google Shape;1684;p40"/>
          <p:cNvSpPr/>
          <p:nvPr/>
        </p:nvSpPr>
        <p:spPr>
          <a:xfrm>
            <a:off x="2202639" y="7577649"/>
            <a:ext cx="4068165" cy="1511781"/>
          </a:xfrm>
          <a:prstGeom prst="rect">
            <a:avLst/>
          </a:prstGeom>
          <a:solidFill>
            <a:srgbClr val="0065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 Table</a:t>
            </a:r>
            <a:endParaRPr/>
          </a:p>
        </p:txBody>
      </p:sp>
      <p:sp>
        <p:nvSpPr>
          <p:cNvPr id="1685" name="Google Shape;1685;p40"/>
          <p:cNvSpPr/>
          <p:nvPr/>
        </p:nvSpPr>
        <p:spPr>
          <a:xfrm>
            <a:off x="7493728" y="3145197"/>
            <a:ext cx="4068165" cy="1511781"/>
          </a:xfrm>
          <a:prstGeom prst="rect">
            <a:avLst/>
          </a:prstGeom>
          <a:solidFill>
            <a:srgbClr val="BC80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Bitmap</a:t>
            </a:r>
            <a:endParaRPr/>
          </a:p>
        </p:txBody>
      </p:sp>
      <p:sp>
        <p:nvSpPr>
          <p:cNvPr id="1686" name="Google Shape;1686;p40"/>
          <p:cNvSpPr/>
          <p:nvPr/>
        </p:nvSpPr>
        <p:spPr>
          <a:xfrm>
            <a:off x="6270804" y="5588261"/>
            <a:ext cx="4136058" cy="1511781"/>
          </a:xfrm>
          <a:prstGeom prst="rect">
            <a:avLst/>
          </a:prstGeom>
          <a:solidFill>
            <a:srgbClr val="BC802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Inode Bitmap</a:t>
            </a:r>
            <a:endParaRPr/>
          </a:p>
        </p:txBody>
      </p:sp>
      <p:sp>
        <p:nvSpPr>
          <p:cNvPr id="1687" name="Google Shape;1687;p40"/>
          <p:cNvSpPr/>
          <p:nvPr/>
        </p:nvSpPr>
        <p:spPr>
          <a:xfrm>
            <a:off x="1535761" y="4981961"/>
            <a:ext cx="2012232" cy="606300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directories</a:t>
            </a:r>
            <a:endParaRPr/>
          </a:p>
        </p:txBody>
      </p:sp>
      <p:sp>
        <p:nvSpPr>
          <p:cNvPr id="1688" name="Google Shape;1688;p40"/>
          <p:cNvSpPr/>
          <p:nvPr/>
        </p:nvSpPr>
        <p:spPr>
          <a:xfrm>
            <a:off x="3705527" y="4981961"/>
            <a:ext cx="1781690" cy="606300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indirects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1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Part 2 : Operations</a:t>
            </a:r>
            <a:endParaRPr/>
          </a:p>
        </p:txBody>
      </p:sp>
      <p:sp>
        <p:nvSpPr>
          <p:cNvPr id="1694" name="Google Shape;1694;p41"/>
          <p:cNvSpPr txBox="1">
            <a:spLocks noGrp="1"/>
          </p:cNvSpPr>
          <p:nvPr>
            <p:ph type="body" idx="4294967295"/>
          </p:nvPr>
        </p:nvSpPr>
        <p:spPr>
          <a:xfrm>
            <a:off x="924847" y="2250300"/>
            <a:ext cx="10464800" cy="713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</a:pP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n-US" sz="3400">
                <a:solidFill>
                  <a:srgbClr val="333333"/>
                </a:solidFill>
              </a:rPr>
              <a:t>- create file</a:t>
            </a:r>
            <a:endParaRPr sz="34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400"/>
              <a:buNone/>
            </a:pPr>
            <a:r>
              <a:rPr lang="en-US" sz="3400">
                <a:solidFill>
                  <a:srgbClr val="333333"/>
                </a:solidFill>
              </a:rPr>
              <a:t> - write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400"/>
              <a:buNone/>
            </a:pPr>
            <a:r>
              <a:rPr lang="en-US" sz="3400">
                <a:solidFill>
                  <a:srgbClr val="333333"/>
                </a:solidFill>
              </a:rPr>
              <a:t> - open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400"/>
              <a:buNone/>
            </a:pPr>
            <a:r>
              <a:rPr lang="en-US" sz="3400">
                <a:solidFill>
                  <a:srgbClr val="333333"/>
                </a:solidFill>
              </a:rPr>
              <a:t> - read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400"/>
              <a:buNone/>
            </a:pPr>
            <a:r>
              <a:rPr lang="en-US" sz="3400">
                <a:solidFill>
                  <a:srgbClr val="333333"/>
                </a:solidFill>
              </a:rPr>
              <a:t> - close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42"/>
          <p:cNvSpPr/>
          <p:nvPr/>
        </p:nvSpPr>
        <p:spPr>
          <a:xfrm>
            <a:off x="1781057" y="1246028"/>
            <a:ext cx="108443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00" name="Google Shape;1700;p42"/>
          <p:cNvSpPr/>
          <p:nvPr/>
        </p:nvSpPr>
        <p:spPr>
          <a:xfrm>
            <a:off x="3040216" y="1246028"/>
            <a:ext cx="131790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01" name="Google Shape;1701;p42"/>
          <p:cNvSpPr/>
          <p:nvPr/>
        </p:nvSpPr>
        <p:spPr>
          <a:xfrm>
            <a:off x="4763001" y="1246028"/>
            <a:ext cx="94622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02" name="Google Shape;1702;p42"/>
          <p:cNvSpPr/>
          <p:nvPr/>
        </p:nvSpPr>
        <p:spPr>
          <a:xfrm>
            <a:off x="6205180" y="1246028"/>
            <a:ext cx="79913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03" name="Google Shape;1703;p42"/>
          <p:cNvSpPr/>
          <p:nvPr/>
        </p:nvSpPr>
        <p:spPr>
          <a:xfrm>
            <a:off x="7468467" y="1246028"/>
            <a:ext cx="85050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04" name="Google Shape;1704;p42"/>
          <p:cNvSpPr/>
          <p:nvPr/>
        </p:nvSpPr>
        <p:spPr>
          <a:xfrm>
            <a:off x="8723845" y="1246028"/>
            <a:ext cx="94622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10166024" y="1246028"/>
            <a:ext cx="79913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1124262" y="1627028"/>
            <a:ext cx="193859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 dirty="0"/>
          </a:p>
        </p:txBody>
      </p:sp>
      <p:sp>
        <p:nvSpPr>
          <p:cNvPr id="1707" name="Google Shape;1707;p42"/>
          <p:cNvSpPr/>
          <p:nvPr/>
        </p:nvSpPr>
        <p:spPr>
          <a:xfrm>
            <a:off x="2863840" y="1627028"/>
            <a:ext cx="160274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08" name="Google Shape;1708;p42"/>
          <p:cNvSpPr/>
          <p:nvPr/>
        </p:nvSpPr>
        <p:spPr>
          <a:xfrm>
            <a:off x="4532844" y="1627028"/>
            <a:ext cx="131790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09" name="Google Shape;1709;p42"/>
          <p:cNvSpPr/>
          <p:nvPr/>
        </p:nvSpPr>
        <p:spPr>
          <a:xfrm>
            <a:off x="5883944" y="1627028"/>
            <a:ext cx="131790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10" name="Google Shape;1710;p42"/>
          <p:cNvSpPr/>
          <p:nvPr/>
        </p:nvSpPr>
        <p:spPr>
          <a:xfrm>
            <a:off x="7179037" y="1627028"/>
            <a:ext cx="131790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11" name="Google Shape;1711;p42"/>
          <p:cNvSpPr/>
          <p:nvPr/>
        </p:nvSpPr>
        <p:spPr>
          <a:xfrm>
            <a:off x="8638258" y="1627028"/>
            <a:ext cx="108443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12" name="Google Shape;1712;p42"/>
          <p:cNvSpPr/>
          <p:nvPr/>
        </p:nvSpPr>
        <p:spPr>
          <a:xfrm>
            <a:off x="9989358" y="1627028"/>
            <a:ext cx="108443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713" name="Google Shape;1713;p42"/>
          <p:cNvCxnSpPr>
            <a:cxnSpLocks/>
          </p:cNvCxnSpPr>
          <p:nvPr/>
        </p:nvCxnSpPr>
        <p:spPr>
          <a:xfrm>
            <a:off x="-1491886" y="2349500"/>
            <a:ext cx="12910171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14" name="Google Shape;1714;p42"/>
          <p:cNvCxnSpPr>
            <a:cxnSpLocks/>
          </p:cNvCxnSpPr>
          <p:nvPr/>
        </p:nvCxnSpPr>
        <p:spPr>
          <a:xfrm flipV="1">
            <a:off x="4727602" y="1335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15" name="Google Shape;1715;p42"/>
          <p:cNvCxnSpPr>
            <a:cxnSpLocks/>
          </p:cNvCxnSpPr>
          <p:nvPr/>
        </p:nvCxnSpPr>
        <p:spPr>
          <a:xfrm flipV="1">
            <a:off x="8680445" y="1335956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16" name="Google Shape;1716;p42"/>
          <p:cNvSpPr/>
          <p:nvPr/>
        </p:nvSpPr>
        <p:spPr>
          <a:xfrm>
            <a:off x="3947709" y="343812"/>
            <a:ext cx="412563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create /foo/bar</a:t>
            </a:r>
            <a:endParaRPr/>
          </a:p>
        </p:txBody>
      </p:sp>
      <p:sp>
        <p:nvSpPr>
          <p:cNvPr id="1717" name="Google Shape;1717;p42"/>
          <p:cNvSpPr/>
          <p:nvPr/>
        </p:nvSpPr>
        <p:spPr>
          <a:xfrm>
            <a:off x="4666716" y="2363628"/>
            <a:ext cx="110171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18" name="Google Shape;1718;p42"/>
          <p:cNvSpPr/>
          <p:nvPr/>
        </p:nvSpPr>
        <p:spPr>
          <a:xfrm>
            <a:off x="8603716" y="2744628"/>
            <a:ext cx="110171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19" name="Google Shape;1719;p42"/>
          <p:cNvSpPr/>
          <p:nvPr/>
        </p:nvSpPr>
        <p:spPr>
          <a:xfrm>
            <a:off x="5936716" y="3125628"/>
            <a:ext cx="110171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20" name="Google Shape;1720;p42"/>
          <p:cNvSpPr/>
          <p:nvPr/>
        </p:nvSpPr>
        <p:spPr>
          <a:xfrm>
            <a:off x="10013416" y="3506628"/>
            <a:ext cx="110171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21" name="Google Shape;1721;p42"/>
          <p:cNvSpPr/>
          <p:nvPr/>
        </p:nvSpPr>
        <p:spPr>
          <a:xfrm>
            <a:off x="3155416" y="3887628"/>
            <a:ext cx="110171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22" name="Google Shape;1722;p42"/>
          <p:cNvSpPr/>
          <p:nvPr/>
        </p:nvSpPr>
        <p:spPr>
          <a:xfrm>
            <a:off x="3134310" y="4268628"/>
            <a:ext cx="113580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23" name="Google Shape;1723;p42"/>
          <p:cNvSpPr/>
          <p:nvPr/>
        </p:nvSpPr>
        <p:spPr>
          <a:xfrm>
            <a:off x="7346416" y="5157628"/>
            <a:ext cx="110171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24" name="Google Shape;1724;p42"/>
          <p:cNvSpPr/>
          <p:nvPr/>
        </p:nvSpPr>
        <p:spPr>
          <a:xfrm>
            <a:off x="7325310" y="5538628"/>
            <a:ext cx="113580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25" name="Google Shape;1725;p42"/>
          <p:cNvSpPr/>
          <p:nvPr/>
        </p:nvSpPr>
        <p:spPr>
          <a:xfrm>
            <a:off x="9957554" y="4649628"/>
            <a:ext cx="113580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26" name="Google Shape;1726;p42"/>
          <p:cNvSpPr/>
          <p:nvPr/>
        </p:nvSpPr>
        <p:spPr>
          <a:xfrm>
            <a:off x="5928310" y="6046629"/>
            <a:ext cx="113580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27" name="Google Shape;1727;p42"/>
          <p:cNvSpPr txBox="1"/>
          <p:nvPr/>
        </p:nvSpPr>
        <p:spPr>
          <a:xfrm>
            <a:off x="947447" y="7862352"/>
            <a:ext cx="93004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What needs to be read and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3"/>
          <p:cNvSpPr/>
          <p:nvPr/>
        </p:nvSpPr>
        <p:spPr>
          <a:xfrm>
            <a:off x="1419965" y="1754028"/>
            <a:ext cx="93753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33" name="Google Shape;1733;p43"/>
          <p:cNvSpPr/>
          <p:nvPr/>
        </p:nvSpPr>
        <p:spPr>
          <a:xfrm>
            <a:off x="2710752" y="1754028"/>
            <a:ext cx="113937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34" name="Google Shape;1734;p43"/>
          <p:cNvSpPr/>
          <p:nvPr/>
        </p:nvSpPr>
        <p:spPr>
          <a:xfrm>
            <a:off x="4383185" y="1754028"/>
            <a:ext cx="81804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35" name="Google Shape;1735;p43"/>
          <p:cNvSpPr/>
          <p:nvPr/>
        </p:nvSpPr>
        <p:spPr>
          <a:xfrm>
            <a:off x="5805438" y="1754028"/>
            <a:ext cx="69087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36" name="Google Shape;1736;p43"/>
          <p:cNvSpPr/>
          <p:nvPr/>
        </p:nvSpPr>
        <p:spPr>
          <a:xfrm>
            <a:off x="7075685" y="1754028"/>
            <a:ext cx="73528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37" name="Google Shape;1737;p43"/>
          <p:cNvSpPr/>
          <p:nvPr/>
        </p:nvSpPr>
        <p:spPr>
          <a:xfrm>
            <a:off x="8344029" y="1754028"/>
            <a:ext cx="81804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38" name="Google Shape;1738;p43"/>
          <p:cNvSpPr/>
          <p:nvPr/>
        </p:nvSpPr>
        <p:spPr>
          <a:xfrm>
            <a:off x="9766282" y="1754028"/>
            <a:ext cx="69087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39" name="Google Shape;1739;p43"/>
          <p:cNvSpPr/>
          <p:nvPr/>
        </p:nvSpPr>
        <p:spPr>
          <a:xfrm>
            <a:off x="1169233" y="2135028"/>
            <a:ext cx="138562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40" name="Google Shape;1740;p43"/>
          <p:cNvSpPr/>
          <p:nvPr/>
        </p:nvSpPr>
        <p:spPr>
          <a:xfrm>
            <a:off x="2572962" y="2135028"/>
            <a:ext cx="138562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41" name="Google Shape;1741;p43"/>
          <p:cNvSpPr/>
          <p:nvPr/>
        </p:nvSpPr>
        <p:spPr>
          <a:xfrm>
            <a:off x="4203380" y="2135028"/>
            <a:ext cx="11393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42" name="Google Shape;1742;p43"/>
          <p:cNvSpPr/>
          <p:nvPr/>
        </p:nvSpPr>
        <p:spPr>
          <a:xfrm>
            <a:off x="5554480" y="2135028"/>
            <a:ext cx="11393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43" name="Google Shape;1743;p43"/>
          <p:cNvSpPr/>
          <p:nvPr/>
        </p:nvSpPr>
        <p:spPr>
          <a:xfrm>
            <a:off x="6849573" y="2135028"/>
            <a:ext cx="113937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44" name="Google Shape;1744;p43"/>
          <p:cNvSpPr/>
          <p:nvPr/>
        </p:nvSpPr>
        <p:spPr>
          <a:xfrm>
            <a:off x="8277166" y="2135028"/>
            <a:ext cx="93753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45" name="Google Shape;1745;p43"/>
          <p:cNvSpPr/>
          <p:nvPr/>
        </p:nvSpPr>
        <p:spPr>
          <a:xfrm>
            <a:off x="9628266" y="2135028"/>
            <a:ext cx="93753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746" name="Google Shape;1746;p43"/>
          <p:cNvCxnSpPr>
            <a:cxnSpLocks/>
          </p:cNvCxnSpPr>
          <p:nvPr/>
        </p:nvCxnSpPr>
        <p:spPr>
          <a:xfrm>
            <a:off x="-386695" y="2857500"/>
            <a:ext cx="12300814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47" name="Google Shape;1747;p43"/>
          <p:cNvCxnSpPr>
            <a:cxnSpLocks/>
          </p:cNvCxnSpPr>
          <p:nvPr/>
        </p:nvCxnSpPr>
        <p:spPr>
          <a:xfrm flipV="1">
            <a:off x="4219602" y="1843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48" name="Google Shape;1748;p43"/>
          <p:cNvCxnSpPr>
            <a:cxnSpLocks/>
          </p:cNvCxnSpPr>
          <p:nvPr/>
        </p:nvCxnSpPr>
        <p:spPr>
          <a:xfrm flipV="1">
            <a:off x="8172445" y="1843956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49" name="Google Shape;1749;p43"/>
          <p:cNvSpPr/>
          <p:nvPr/>
        </p:nvSpPr>
        <p:spPr>
          <a:xfrm>
            <a:off x="4686382" y="343812"/>
            <a:ext cx="324545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open /foo/bar</a:t>
            </a:r>
            <a:endParaRPr/>
          </a:p>
        </p:txBody>
      </p:sp>
      <p:sp>
        <p:nvSpPr>
          <p:cNvPr id="1750" name="Google Shape;1750;p43"/>
          <p:cNvSpPr/>
          <p:nvPr/>
        </p:nvSpPr>
        <p:spPr>
          <a:xfrm>
            <a:off x="10771266" y="2135028"/>
            <a:ext cx="93753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51" name="Google Shape;1751;p43"/>
          <p:cNvSpPr/>
          <p:nvPr/>
        </p:nvSpPr>
        <p:spPr>
          <a:xfrm>
            <a:off x="10884436" y="1754028"/>
            <a:ext cx="735284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52" name="Google Shape;1752;p43"/>
          <p:cNvSpPr/>
          <p:nvPr/>
        </p:nvSpPr>
        <p:spPr>
          <a:xfrm>
            <a:off x="4307965" y="2897028"/>
            <a:ext cx="95246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53" name="Google Shape;1753;p43"/>
          <p:cNvSpPr/>
          <p:nvPr/>
        </p:nvSpPr>
        <p:spPr>
          <a:xfrm>
            <a:off x="8346565" y="3405028"/>
            <a:ext cx="95246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54" name="Google Shape;1754;p43"/>
          <p:cNvSpPr/>
          <p:nvPr/>
        </p:nvSpPr>
        <p:spPr>
          <a:xfrm>
            <a:off x="5679565" y="3786028"/>
            <a:ext cx="95246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55" name="Google Shape;1755;p43"/>
          <p:cNvSpPr/>
          <p:nvPr/>
        </p:nvSpPr>
        <p:spPr>
          <a:xfrm>
            <a:off x="9743565" y="4294028"/>
            <a:ext cx="95246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56" name="Google Shape;1756;p43"/>
          <p:cNvSpPr/>
          <p:nvPr/>
        </p:nvSpPr>
        <p:spPr>
          <a:xfrm>
            <a:off x="6949565" y="4675028"/>
            <a:ext cx="95246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44"/>
          <p:cNvSpPr/>
          <p:nvPr/>
        </p:nvSpPr>
        <p:spPr>
          <a:xfrm>
            <a:off x="1389537" y="1754028"/>
            <a:ext cx="96795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62" name="Google Shape;1762;p44"/>
          <p:cNvSpPr/>
          <p:nvPr/>
        </p:nvSpPr>
        <p:spPr>
          <a:xfrm>
            <a:off x="2673773" y="1754028"/>
            <a:ext cx="117635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63" name="Google Shape;1763;p44"/>
          <p:cNvSpPr/>
          <p:nvPr/>
        </p:nvSpPr>
        <p:spPr>
          <a:xfrm>
            <a:off x="4356635" y="1754028"/>
            <a:ext cx="84459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64" name="Google Shape;1764;p44"/>
          <p:cNvSpPr/>
          <p:nvPr/>
        </p:nvSpPr>
        <p:spPr>
          <a:xfrm>
            <a:off x="5783016" y="1754028"/>
            <a:ext cx="71330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65" name="Google Shape;1765;p44"/>
          <p:cNvSpPr/>
          <p:nvPr/>
        </p:nvSpPr>
        <p:spPr>
          <a:xfrm>
            <a:off x="7051821" y="1754028"/>
            <a:ext cx="75914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66" name="Google Shape;1766;p44"/>
          <p:cNvSpPr/>
          <p:nvPr/>
        </p:nvSpPr>
        <p:spPr>
          <a:xfrm>
            <a:off x="8317479" y="1754028"/>
            <a:ext cx="84459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67" name="Google Shape;1767;p44"/>
          <p:cNvSpPr/>
          <p:nvPr/>
        </p:nvSpPr>
        <p:spPr>
          <a:xfrm>
            <a:off x="9743860" y="1754028"/>
            <a:ext cx="71330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68" name="Google Shape;1768;p44"/>
          <p:cNvSpPr/>
          <p:nvPr/>
        </p:nvSpPr>
        <p:spPr>
          <a:xfrm>
            <a:off x="1124263" y="2135028"/>
            <a:ext cx="143059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69" name="Google Shape;1769;p44"/>
          <p:cNvSpPr/>
          <p:nvPr/>
        </p:nvSpPr>
        <p:spPr>
          <a:xfrm>
            <a:off x="2527991" y="2135028"/>
            <a:ext cx="143059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70" name="Google Shape;1770;p44"/>
          <p:cNvSpPr/>
          <p:nvPr/>
        </p:nvSpPr>
        <p:spPr>
          <a:xfrm>
            <a:off x="4166402" y="2135028"/>
            <a:ext cx="117635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71" name="Google Shape;1771;p44"/>
          <p:cNvSpPr/>
          <p:nvPr/>
        </p:nvSpPr>
        <p:spPr>
          <a:xfrm>
            <a:off x="5517502" y="2135028"/>
            <a:ext cx="117635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72" name="Google Shape;1772;p44"/>
          <p:cNvSpPr/>
          <p:nvPr/>
        </p:nvSpPr>
        <p:spPr>
          <a:xfrm>
            <a:off x="6812595" y="2135028"/>
            <a:ext cx="117635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73" name="Google Shape;1773;p44"/>
          <p:cNvSpPr/>
          <p:nvPr/>
        </p:nvSpPr>
        <p:spPr>
          <a:xfrm>
            <a:off x="8246738" y="2135028"/>
            <a:ext cx="96795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74" name="Google Shape;1774;p44"/>
          <p:cNvSpPr/>
          <p:nvPr/>
        </p:nvSpPr>
        <p:spPr>
          <a:xfrm>
            <a:off x="9597838" y="2135028"/>
            <a:ext cx="96795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775" name="Google Shape;1775;p44"/>
          <p:cNvCxnSpPr>
            <a:cxnSpLocks/>
          </p:cNvCxnSpPr>
          <p:nvPr/>
        </p:nvCxnSpPr>
        <p:spPr>
          <a:xfrm>
            <a:off x="-785924" y="2857500"/>
            <a:ext cx="12700043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76" name="Google Shape;1776;p44"/>
          <p:cNvCxnSpPr>
            <a:cxnSpLocks/>
          </p:cNvCxnSpPr>
          <p:nvPr/>
        </p:nvCxnSpPr>
        <p:spPr>
          <a:xfrm flipV="1">
            <a:off x="4219602" y="1843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77" name="Google Shape;1777;p44"/>
          <p:cNvCxnSpPr>
            <a:cxnSpLocks/>
          </p:cNvCxnSpPr>
          <p:nvPr/>
        </p:nvCxnSpPr>
        <p:spPr>
          <a:xfrm flipV="1">
            <a:off x="8172445" y="1843956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78" name="Google Shape;1778;p44"/>
          <p:cNvSpPr/>
          <p:nvPr/>
        </p:nvSpPr>
        <p:spPr>
          <a:xfrm>
            <a:off x="-406254" y="238658"/>
            <a:ext cx="1341105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 to /foo/bar (assume file exists and has been opened)</a:t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9" name="Google Shape;1779;p44"/>
          <p:cNvSpPr/>
          <p:nvPr/>
        </p:nvSpPr>
        <p:spPr>
          <a:xfrm>
            <a:off x="10860572" y="1754028"/>
            <a:ext cx="75914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80" name="Google Shape;1780;p44"/>
          <p:cNvSpPr/>
          <p:nvPr/>
        </p:nvSpPr>
        <p:spPr>
          <a:xfrm>
            <a:off x="10740838" y="2135028"/>
            <a:ext cx="96795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81" name="Google Shape;1781;p44"/>
          <p:cNvSpPr/>
          <p:nvPr/>
        </p:nvSpPr>
        <p:spPr>
          <a:xfrm>
            <a:off x="6923245" y="2897028"/>
            <a:ext cx="98337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82" name="Google Shape;1782;p44"/>
          <p:cNvSpPr/>
          <p:nvPr/>
        </p:nvSpPr>
        <p:spPr>
          <a:xfrm>
            <a:off x="1335245" y="3278028"/>
            <a:ext cx="983379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783" name="Google Shape;1783;p44"/>
          <p:cNvSpPr/>
          <p:nvPr/>
        </p:nvSpPr>
        <p:spPr>
          <a:xfrm>
            <a:off x="1317799" y="3786028"/>
            <a:ext cx="101380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84" name="Google Shape;1784;p44"/>
          <p:cNvSpPr/>
          <p:nvPr/>
        </p:nvSpPr>
        <p:spPr>
          <a:xfrm>
            <a:off x="10715799" y="4167028"/>
            <a:ext cx="101380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  <p:sp>
        <p:nvSpPr>
          <p:cNvPr id="1785" name="Google Shape;1785;p44"/>
          <p:cNvSpPr/>
          <p:nvPr/>
        </p:nvSpPr>
        <p:spPr>
          <a:xfrm>
            <a:off x="6905799" y="4548028"/>
            <a:ext cx="101380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5"/>
          <p:cNvSpPr/>
          <p:nvPr/>
        </p:nvSpPr>
        <p:spPr>
          <a:xfrm>
            <a:off x="1430109" y="1754028"/>
            <a:ext cx="92738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791" name="Google Shape;1791;p45"/>
          <p:cNvSpPr/>
          <p:nvPr/>
        </p:nvSpPr>
        <p:spPr>
          <a:xfrm>
            <a:off x="2723078" y="1754028"/>
            <a:ext cx="112704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792" name="Google Shape;1792;p45"/>
          <p:cNvSpPr/>
          <p:nvPr/>
        </p:nvSpPr>
        <p:spPr>
          <a:xfrm>
            <a:off x="4392035" y="1754028"/>
            <a:ext cx="80919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93" name="Google Shape;1793;p45"/>
          <p:cNvSpPr/>
          <p:nvPr/>
        </p:nvSpPr>
        <p:spPr>
          <a:xfrm>
            <a:off x="5812912" y="1754028"/>
            <a:ext cx="68340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94" name="Google Shape;1794;p45"/>
          <p:cNvSpPr/>
          <p:nvPr/>
        </p:nvSpPr>
        <p:spPr>
          <a:xfrm>
            <a:off x="7083639" y="1754028"/>
            <a:ext cx="72733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795" name="Google Shape;1795;p45"/>
          <p:cNvSpPr/>
          <p:nvPr/>
        </p:nvSpPr>
        <p:spPr>
          <a:xfrm>
            <a:off x="8352879" y="1754028"/>
            <a:ext cx="80919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796" name="Google Shape;1796;p45"/>
          <p:cNvSpPr/>
          <p:nvPr/>
        </p:nvSpPr>
        <p:spPr>
          <a:xfrm>
            <a:off x="9773756" y="1754028"/>
            <a:ext cx="68340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797" name="Google Shape;1797;p45"/>
          <p:cNvSpPr/>
          <p:nvPr/>
        </p:nvSpPr>
        <p:spPr>
          <a:xfrm>
            <a:off x="1184223" y="2135028"/>
            <a:ext cx="137063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98" name="Google Shape;1798;p45"/>
          <p:cNvSpPr/>
          <p:nvPr/>
        </p:nvSpPr>
        <p:spPr>
          <a:xfrm>
            <a:off x="2587952" y="2135028"/>
            <a:ext cx="137063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799" name="Google Shape;1799;p45"/>
          <p:cNvSpPr/>
          <p:nvPr/>
        </p:nvSpPr>
        <p:spPr>
          <a:xfrm>
            <a:off x="4215706" y="2135028"/>
            <a:ext cx="112704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00" name="Google Shape;1800;p45"/>
          <p:cNvSpPr/>
          <p:nvPr/>
        </p:nvSpPr>
        <p:spPr>
          <a:xfrm>
            <a:off x="5566806" y="2135028"/>
            <a:ext cx="112704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01" name="Google Shape;1801;p45"/>
          <p:cNvSpPr/>
          <p:nvPr/>
        </p:nvSpPr>
        <p:spPr>
          <a:xfrm>
            <a:off x="6861899" y="2135028"/>
            <a:ext cx="112704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02" name="Google Shape;1802;p45"/>
          <p:cNvSpPr/>
          <p:nvPr/>
        </p:nvSpPr>
        <p:spPr>
          <a:xfrm>
            <a:off x="8287309" y="2135028"/>
            <a:ext cx="92738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03" name="Google Shape;1803;p45"/>
          <p:cNvSpPr/>
          <p:nvPr/>
        </p:nvSpPr>
        <p:spPr>
          <a:xfrm>
            <a:off x="9638410" y="2135028"/>
            <a:ext cx="92738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804" name="Google Shape;1804;p45"/>
          <p:cNvCxnSpPr>
            <a:cxnSpLocks/>
          </p:cNvCxnSpPr>
          <p:nvPr/>
        </p:nvCxnSpPr>
        <p:spPr>
          <a:xfrm>
            <a:off x="-253622" y="2857500"/>
            <a:ext cx="12167741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05" name="Google Shape;1805;p45"/>
          <p:cNvCxnSpPr>
            <a:cxnSpLocks/>
          </p:cNvCxnSpPr>
          <p:nvPr/>
        </p:nvCxnSpPr>
        <p:spPr>
          <a:xfrm flipV="1">
            <a:off x="4219602" y="1843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06" name="Google Shape;1806;p45"/>
          <p:cNvCxnSpPr>
            <a:cxnSpLocks/>
          </p:cNvCxnSpPr>
          <p:nvPr/>
        </p:nvCxnSpPr>
        <p:spPr>
          <a:xfrm flipV="1">
            <a:off x="8172445" y="1843956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07" name="Google Shape;1807;p45"/>
          <p:cNvSpPr/>
          <p:nvPr/>
        </p:nvSpPr>
        <p:spPr>
          <a:xfrm>
            <a:off x="2596975" y="343812"/>
            <a:ext cx="7040102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 /foo/bar – assume opened</a:t>
            </a:r>
            <a:endParaRPr sz="3600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08" name="Google Shape;1808;p45"/>
          <p:cNvSpPr/>
          <p:nvPr/>
        </p:nvSpPr>
        <p:spPr>
          <a:xfrm>
            <a:off x="10781410" y="2135028"/>
            <a:ext cx="92738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09" name="Google Shape;1809;p45"/>
          <p:cNvSpPr/>
          <p:nvPr/>
        </p:nvSpPr>
        <p:spPr>
          <a:xfrm>
            <a:off x="10892390" y="1754028"/>
            <a:ext cx="72733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810" name="Google Shape;1810;p45"/>
          <p:cNvSpPr/>
          <p:nvPr/>
        </p:nvSpPr>
        <p:spPr>
          <a:xfrm>
            <a:off x="6964463" y="2897028"/>
            <a:ext cx="942162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811" name="Google Shape;1811;p45"/>
          <p:cNvSpPr/>
          <p:nvPr/>
        </p:nvSpPr>
        <p:spPr>
          <a:xfrm>
            <a:off x="10773213" y="3430428"/>
            <a:ext cx="94216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read</a:t>
            </a:r>
            <a:endParaRPr/>
          </a:p>
        </p:txBody>
      </p:sp>
      <p:sp>
        <p:nvSpPr>
          <p:cNvPr id="1812" name="Google Shape;1812;p45"/>
          <p:cNvSpPr/>
          <p:nvPr/>
        </p:nvSpPr>
        <p:spPr>
          <a:xfrm>
            <a:off x="6948291" y="3913028"/>
            <a:ext cx="971313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write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00" dirty="0">
                <a:solidFill>
                  <a:srgbClr val="FFFFFF"/>
                </a:solidFill>
              </a:rPr>
              <a:t>File System Trend</a:t>
            </a:r>
            <a:endParaRPr sz="6400" dirty="0">
              <a:solidFill>
                <a:srgbClr val="FFFFFF"/>
              </a:solidFill>
            </a:endParaRPr>
          </a:p>
        </p:txBody>
      </p:sp>
      <p:sp>
        <p:nvSpPr>
          <p:cNvPr id="4" name="Why are file systems useful?…">
            <a:extLst>
              <a:ext uri="{FF2B5EF4-FFF2-40B4-BE49-F238E27FC236}">
                <a16:creationId xmlns:a16="http://schemas.microsoft.com/office/drawing/2014/main" id="{BFE21E69-CBAE-6F45-89BE-9DB5D1F36815}"/>
              </a:ext>
            </a:extLst>
          </p:cNvPr>
          <p:cNvSpPr txBox="1"/>
          <p:nvPr/>
        </p:nvSpPr>
        <p:spPr>
          <a:xfrm>
            <a:off x="337982" y="2199636"/>
            <a:ext cx="6541855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Why are file systems useful?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Durability across restarts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Naming and organization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Sharing among programs and users</a:t>
            </a:r>
          </a:p>
        </p:txBody>
      </p:sp>
      <p:sp>
        <p:nvSpPr>
          <p:cNvPr id="5" name="Why interesting?…">
            <a:extLst>
              <a:ext uri="{FF2B5EF4-FFF2-40B4-BE49-F238E27FC236}">
                <a16:creationId xmlns:a16="http://schemas.microsoft.com/office/drawing/2014/main" id="{96C2B75B-2099-9E49-BF81-7095B47FF624}"/>
              </a:ext>
            </a:extLst>
          </p:cNvPr>
          <p:cNvSpPr txBox="1"/>
          <p:nvPr/>
        </p:nvSpPr>
        <p:spPr>
          <a:xfrm>
            <a:off x="337982" y="4696236"/>
            <a:ext cx="7026924" cy="376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Why interesting?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Crash recovery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Performance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API design for sharing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- Security for sharing</a:t>
            </a:r>
          </a:p>
          <a:p>
            <a:pPr marL="472281" indent="-472281" algn="l" defTabSz="12700">
              <a:buSzPct val="145000"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Abstraction is useful: pipes, devices, </a:t>
            </a:r>
          </a:p>
          <a:p>
            <a:pPr marL="916781" lvl="1" indent="-472281" algn="l" defTabSz="12700">
              <a:buSzPct val="145000"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/proc, /</a:t>
            </a:r>
            <a:r>
              <a:rPr dirty="0" err="1">
                <a:solidFill>
                  <a:schemeClr val="tx1"/>
                </a:solidFill>
                <a:latin typeface="Gill Sans MT" panose="020B0502020104020203" pitchFamily="34" charset="77"/>
              </a:rPr>
              <a:t>afs</a:t>
            </a:r>
            <a:r>
              <a:rPr dirty="0">
                <a:solidFill>
                  <a:schemeClr val="tx1"/>
                </a:solidFill>
                <a:latin typeface="Gill Sans MT" panose="020B0502020104020203" pitchFamily="34" charset="77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7452064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46"/>
          <p:cNvSpPr/>
          <p:nvPr/>
        </p:nvSpPr>
        <p:spPr>
          <a:xfrm>
            <a:off x="1430109" y="1754028"/>
            <a:ext cx="92738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18" name="Google Shape;1818;p46"/>
          <p:cNvSpPr/>
          <p:nvPr/>
        </p:nvSpPr>
        <p:spPr>
          <a:xfrm>
            <a:off x="2723078" y="1754028"/>
            <a:ext cx="112704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19" name="Google Shape;1819;p46"/>
          <p:cNvSpPr/>
          <p:nvPr/>
        </p:nvSpPr>
        <p:spPr>
          <a:xfrm>
            <a:off x="4392035" y="1754028"/>
            <a:ext cx="80919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820" name="Google Shape;1820;p46"/>
          <p:cNvSpPr/>
          <p:nvPr/>
        </p:nvSpPr>
        <p:spPr>
          <a:xfrm>
            <a:off x="5812912" y="1754028"/>
            <a:ext cx="68340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821" name="Google Shape;1821;p46"/>
          <p:cNvSpPr/>
          <p:nvPr/>
        </p:nvSpPr>
        <p:spPr>
          <a:xfrm>
            <a:off x="7083639" y="1754028"/>
            <a:ext cx="72733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822" name="Google Shape;1822;p46"/>
          <p:cNvSpPr/>
          <p:nvPr/>
        </p:nvSpPr>
        <p:spPr>
          <a:xfrm>
            <a:off x="8352879" y="1754028"/>
            <a:ext cx="80919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/>
          </a:p>
        </p:txBody>
      </p:sp>
      <p:sp>
        <p:nvSpPr>
          <p:cNvPr id="1823" name="Google Shape;1823;p46"/>
          <p:cNvSpPr/>
          <p:nvPr/>
        </p:nvSpPr>
        <p:spPr>
          <a:xfrm>
            <a:off x="9773756" y="1754028"/>
            <a:ext cx="683405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foo</a:t>
            </a:r>
            <a:endParaRPr/>
          </a:p>
        </p:txBody>
      </p:sp>
      <p:sp>
        <p:nvSpPr>
          <p:cNvPr id="1824" name="Google Shape;1824;p46"/>
          <p:cNvSpPr/>
          <p:nvPr/>
        </p:nvSpPr>
        <p:spPr>
          <a:xfrm>
            <a:off x="1184223" y="2135028"/>
            <a:ext cx="1370631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825" name="Google Shape;1825;p46"/>
          <p:cNvSpPr/>
          <p:nvPr/>
        </p:nvSpPr>
        <p:spPr>
          <a:xfrm>
            <a:off x="2587952" y="2135028"/>
            <a:ext cx="137063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bitmap</a:t>
            </a:r>
            <a:endParaRPr/>
          </a:p>
        </p:txBody>
      </p:sp>
      <p:sp>
        <p:nvSpPr>
          <p:cNvPr id="1826" name="Google Shape;1826;p46"/>
          <p:cNvSpPr/>
          <p:nvPr/>
        </p:nvSpPr>
        <p:spPr>
          <a:xfrm>
            <a:off x="4215706" y="2135028"/>
            <a:ext cx="112704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27" name="Google Shape;1827;p46"/>
          <p:cNvSpPr/>
          <p:nvPr/>
        </p:nvSpPr>
        <p:spPr>
          <a:xfrm>
            <a:off x="5566806" y="2135028"/>
            <a:ext cx="112704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28" name="Google Shape;1828;p46"/>
          <p:cNvSpPr/>
          <p:nvPr/>
        </p:nvSpPr>
        <p:spPr>
          <a:xfrm>
            <a:off x="6861899" y="2135028"/>
            <a:ext cx="112704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inode</a:t>
            </a:r>
            <a:endParaRPr/>
          </a:p>
        </p:txBody>
      </p:sp>
      <p:sp>
        <p:nvSpPr>
          <p:cNvPr id="1829" name="Google Shape;1829;p46"/>
          <p:cNvSpPr/>
          <p:nvPr/>
        </p:nvSpPr>
        <p:spPr>
          <a:xfrm>
            <a:off x="8287309" y="2135028"/>
            <a:ext cx="927387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30" name="Google Shape;1830;p46"/>
          <p:cNvSpPr/>
          <p:nvPr/>
        </p:nvSpPr>
        <p:spPr>
          <a:xfrm>
            <a:off x="9638410" y="2135028"/>
            <a:ext cx="92738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cxnSp>
        <p:nvCxnSpPr>
          <p:cNvPr id="1831" name="Google Shape;1831;p46"/>
          <p:cNvCxnSpPr>
            <a:cxnSpLocks/>
          </p:cNvCxnSpPr>
          <p:nvPr/>
        </p:nvCxnSpPr>
        <p:spPr>
          <a:xfrm>
            <a:off x="-253622" y="2857500"/>
            <a:ext cx="12167741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32" name="Google Shape;1832;p46"/>
          <p:cNvCxnSpPr>
            <a:cxnSpLocks/>
          </p:cNvCxnSpPr>
          <p:nvPr/>
        </p:nvCxnSpPr>
        <p:spPr>
          <a:xfrm flipV="1">
            <a:off x="4219602" y="1843955"/>
            <a:ext cx="1" cy="397868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33" name="Google Shape;1833;p46"/>
          <p:cNvCxnSpPr>
            <a:cxnSpLocks/>
          </p:cNvCxnSpPr>
          <p:nvPr/>
        </p:nvCxnSpPr>
        <p:spPr>
          <a:xfrm flipV="1">
            <a:off x="8172445" y="1843956"/>
            <a:ext cx="1" cy="397868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34" name="Google Shape;1834;p46"/>
          <p:cNvSpPr/>
          <p:nvPr/>
        </p:nvSpPr>
        <p:spPr>
          <a:xfrm>
            <a:off x="4689878" y="343812"/>
            <a:ext cx="3267333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close /foo/bar</a:t>
            </a:r>
            <a:endParaRPr/>
          </a:p>
        </p:txBody>
      </p:sp>
      <p:sp>
        <p:nvSpPr>
          <p:cNvPr id="1835" name="Google Shape;1835;p46"/>
          <p:cNvSpPr/>
          <p:nvPr/>
        </p:nvSpPr>
        <p:spPr>
          <a:xfrm>
            <a:off x="10781410" y="2135028"/>
            <a:ext cx="927388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data</a:t>
            </a:r>
            <a:endParaRPr/>
          </a:p>
        </p:txBody>
      </p:sp>
      <p:sp>
        <p:nvSpPr>
          <p:cNvPr id="1836" name="Google Shape;1836;p46"/>
          <p:cNvSpPr/>
          <p:nvPr/>
        </p:nvSpPr>
        <p:spPr>
          <a:xfrm>
            <a:off x="10892390" y="1754028"/>
            <a:ext cx="727330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Lustria"/>
                <a:ea typeface="Lustria"/>
                <a:cs typeface="Lustria"/>
                <a:sym typeface="Lustria"/>
              </a:rPr>
              <a:t>bar</a:t>
            </a:r>
            <a:endParaRPr/>
          </a:p>
        </p:txBody>
      </p:sp>
      <p:sp>
        <p:nvSpPr>
          <p:cNvPr id="1837" name="Google Shape;1837;p46"/>
          <p:cNvSpPr/>
          <p:nvPr/>
        </p:nvSpPr>
        <p:spPr>
          <a:xfrm>
            <a:off x="3655066" y="5961418"/>
            <a:ext cx="512176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8A433"/>
                </a:solidFill>
                <a:latin typeface="Lustria"/>
                <a:ea typeface="Lustria"/>
                <a:cs typeface="Lustria"/>
                <a:sym typeface="Lustria"/>
              </a:rPr>
              <a:t>nothing to do on disk!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47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Efficiency</a:t>
            </a:r>
            <a:endParaRPr/>
          </a:p>
        </p:txBody>
      </p:sp>
      <p:sp>
        <p:nvSpPr>
          <p:cNvPr id="1843" name="Google Shape;1843;p47"/>
          <p:cNvSpPr txBox="1">
            <a:spLocks noGrp="1"/>
          </p:cNvSpPr>
          <p:nvPr>
            <p:ph type="body" idx="4294967295"/>
          </p:nvPr>
        </p:nvSpPr>
        <p:spPr>
          <a:xfrm>
            <a:off x="496932" y="2471188"/>
            <a:ext cx="11099800" cy="501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None/>
            </a:pPr>
            <a:r>
              <a:rPr lang="en-US" sz="3700">
                <a:solidFill>
                  <a:srgbClr val="333333"/>
                </a:solidFill>
              </a:rPr>
              <a:t>How can we avoid this excessive I/O for basic ops?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</a:pPr>
            <a:endParaRPr sz="37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700"/>
              <a:buNone/>
            </a:pPr>
            <a:r>
              <a:rPr lang="en-US" sz="3700">
                <a:solidFill>
                  <a:srgbClr val="333333"/>
                </a:solidFill>
              </a:rPr>
              <a:t>Cache for: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700"/>
              <a:buNone/>
            </a:pPr>
            <a:r>
              <a:rPr lang="en-US" sz="3700">
                <a:solidFill>
                  <a:srgbClr val="333333"/>
                </a:solidFill>
              </a:rPr>
              <a:t> - reads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700"/>
              <a:buNone/>
            </a:pPr>
            <a:r>
              <a:rPr lang="en-US" sz="3700">
                <a:solidFill>
                  <a:srgbClr val="333333"/>
                </a:solidFill>
              </a:rPr>
              <a:t> - write buffering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48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Write Buffering</a:t>
            </a:r>
            <a:endParaRPr/>
          </a:p>
        </p:txBody>
      </p:sp>
      <p:sp>
        <p:nvSpPr>
          <p:cNvPr id="1849" name="Google Shape;1849;p48"/>
          <p:cNvSpPr txBox="1">
            <a:spLocks noGrp="1"/>
          </p:cNvSpPr>
          <p:nvPr>
            <p:ph type="body" idx="4294967295"/>
          </p:nvPr>
        </p:nvSpPr>
        <p:spPr>
          <a:xfrm>
            <a:off x="455522" y="2277911"/>
            <a:ext cx="11099800" cy="677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Why does procrastination help?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sz="36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Overwrites, deletes, scheduling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sz="36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Shared structs (e.g., bitmaps+dirs) often overwritten.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sz="36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We decide: how much to buffer, how long to buffer…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 - tradeoffs?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49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Summary/Future</a:t>
            </a:r>
            <a:endParaRPr/>
          </a:p>
        </p:txBody>
      </p:sp>
      <p:sp>
        <p:nvSpPr>
          <p:cNvPr id="1855" name="Google Shape;1855;p49"/>
          <p:cNvSpPr txBox="1">
            <a:spLocks noGrp="1"/>
          </p:cNvSpPr>
          <p:nvPr>
            <p:ph type="body" idx="4294967295"/>
          </p:nvPr>
        </p:nvSpPr>
        <p:spPr>
          <a:xfrm>
            <a:off x="554364" y="2526409"/>
            <a:ext cx="11893816" cy="664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We’ve described a very simple FS.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basic on-disk structures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the basic ops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Future questions: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how to allocate </a:t>
            </a:r>
            <a:r>
              <a:rPr lang="en-US" sz="3800" b="1">
                <a:solidFill>
                  <a:srgbClr val="333333"/>
                </a:solidFill>
              </a:rPr>
              <a:t>efficiently </a:t>
            </a:r>
            <a:r>
              <a:rPr lang="en-US" sz="3800">
                <a:solidFill>
                  <a:srgbClr val="333333"/>
                </a:solidFill>
              </a:rPr>
              <a:t>to obtain good performance from disk?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800"/>
              <a:buNone/>
            </a:pPr>
            <a:r>
              <a:rPr lang="en-US" sz="3800">
                <a:solidFill>
                  <a:srgbClr val="333333"/>
                </a:solidFill>
              </a:rPr>
              <a:t> - how to handle </a:t>
            </a:r>
            <a:r>
              <a:rPr lang="en-US" sz="3800" b="1">
                <a:solidFill>
                  <a:srgbClr val="333333"/>
                </a:solidFill>
              </a:rPr>
              <a:t>crashes</a:t>
            </a:r>
            <a:r>
              <a:rPr lang="en-US" sz="3800">
                <a:solidFill>
                  <a:srgbClr val="333333"/>
                </a:solidFill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50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  <a:endParaRPr/>
          </a:p>
        </p:txBody>
      </p:sp>
      <p:sp>
        <p:nvSpPr>
          <p:cNvPr id="1861" name="Google Shape;1861;p50"/>
          <p:cNvSpPr txBox="1">
            <a:spLocks noGrp="1"/>
          </p:cNvSpPr>
          <p:nvPr>
            <p:ph type="body" idx="4294967295"/>
          </p:nvPr>
        </p:nvSpPr>
        <p:spPr>
          <a:xfrm>
            <a:off x="735013" y="2257425"/>
            <a:ext cx="12269787" cy="71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Using multiple types of name provides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 - convenience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 - efficiency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Mount and link features provide flexibility.</a:t>
            </a:r>
            <a:endParaRPr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endParaRPr sz="3800"/>
          </a:p>
          <a:p>
            <a:pPr marL="0" lvl="0" indent="0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</a:pPr>
            <a:r>
              <a:rPr lang="en-US" sz="3800"/>
              <a:t>Special calls (fsync, rename) let developers communicate special requirements to file system</a:t>
            </a:r>
            <a:endParaRPr sz="3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FUSE Filesystem</a:t>
            </a:r>
            <a:endParaRPr sz="648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F9BAF-B686-4DEF-82B3-7669B675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1387"/>
            <a:ext cx="13004800" cy="40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2782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FUSE Filesystem</a:t>
            </a:r>
            <a:endParaRPr sz="648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CDE958-6566-46CE-81A2-0224DAB5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87" y="2503045"/>
            <a:ext cx="8680732" cy="67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7208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FUSE Filesystem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5FADA-E013-4BF5-B615-9B1E05C31503}"/>
              </a:ext>
            </a:extLst>
          </p:cNvPr>
          <p:cNvSpPr txBox="1"/>
          <p:nvPr/>
        </p:nvSpPr>
        <p:spPr>
          <a:xfrm>
            <a:off x="1879392" y="2484463"/>
            <a:ext cx="650198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getattr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2.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readdir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offset)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3.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mknod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mode, dev)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4. unlink(self, path)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5. read(self, path, size, offset)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6. write(self, path,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buf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, offset)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7. release(self, path, flags)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8. open(self, path, flags)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9. truncate(self, path, size)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10.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utime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times)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11.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mkdir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mode)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12.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rmdir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13. rename(self,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pathfrom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pathto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14.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fsync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isfsyncfile</a:t>
            </a:r>
            <a:endParaRPr lang="en-US" sz="32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425911977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FUSE Filesystem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DE10E-4BA4-44EE-84C8-2C26728B3F89}"/>
              </a:ext>
            </a:extLst>
          </p:cNvPr>
          <p:cNvSpPr txBox="1"/>
          <p:nvPr/>
        </p:nvSpPr>
        <p:spPr>
          <a:xfrm>
            <a:off x="425346" y="2106117"/>
            <a:ext cx="7279598" cy="794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static struct </a:t>
            </a:r>
            <a:r>
              <a:rPr lang="en-US" sz="3000" dirty="0" err="1">
                <a:solidFill>
                  <a:schemeClr val="bg1"/>
                </a:solidFill>
              </a:rPr>
              <a:t>fuse_operations</a:t>
            </a:r>
            <a:r>
              <a:rPr lang="en-US" sz="3000" dirty="0">
                <a:solidFill>
                  <a:schemeClr val="bg1"/>
                </a:solidFill>
              </a:rPr>
              <a:t> ops = {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init</a:t>
            </a:r>
            <a:r>
              <a:rPr lang="en-US" sz="3000" dirty="0">
                <a:solidFill>
                  <a:schemeClr val="bg1"/>
                </a:solidFill>
              </a:rPr>
              <a:t>           = </a:t>
            </a:r>
            <a:r>
              <a:rPr lang="en-US" sz="3000" dirty="0" err="1">
                <a:solidFill>
                  <a:schemeClr val="bg1"/>
                </a:solidFill>
              </a:rPr>
              <a:t>fuse_init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.destroy        = </a:t>
            </a:r>
            <a:r>
              <a:rPr lang="en-US" sz="3000" dirty="0" err="1">
                <a:solidFill>
                  <a:schemeClr val="bg1"/>
                </a:solidFill>
              </a:rPr>
              <a:t>fuse_destroy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.</a:t>
            </a:r>
            <a:r>
              <a:rPr lang="en-US" sz="3000" dirty="0" err="1">
                <a:solidFill>
                  <a:schemeClr val="bg1"/>
                </a:solidFill>
              </a:rPr>
              <a:t>getattr</a:t>
            </a:r>
            <a:r>
              <a:rPr lang="en-US" sz="3000" dirty="0">
                <a:solidFill>
                  <a:schemeClr val="bg1"/>
                </a:solidFill>
              </a:rPr>
              <a:t>        = </a:t>
            </a:r>
            <a:r>
              <a:rPr lang="en-US" sz="3000" dirty="0" err="1">
                <a:solidFill>
                  <a:schemeClr val="bg1"/>
                </a:solidFill>
              </a:rPr>
              <a:t>fuse_getattr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readdir</a:t>
            </a:r>
            <a:r>
              <a:rPr lang="en-US" sz="3000" dirty="0">
                <a:solidFill>
                  <a:schemeClr val="bg1"/>
                </a:solidFill>
              </a:rPr>
              <a:t>        = </a:t>
            </a:r>
            <a:r>
              <a:rPr lang="en-US" sz="3000" dirty="0" err="1">
                <a:solidFill>
                  <a:schemeClr val="bg1"/>
                </a:solidFill>
              </a:rPr>
              <a:t>fuse_readdir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opendir</a:t>
            </a:r>
            <a:r>
              <a:rPr lang="en-US" sz="3000" dirty="0">
                <a:solidFill>
                  <a:schemeClr val="bg1"/>
                </a:solidFill>
              </a:rPr>
              <a:t>        = </a:t>
            </a:r>
            <a:r>
              <a:rPr lang="en-US" sz="3000" dirty="0" err="1">
                <a:solidFill>
                  <a:schemeClr val="bg1"/>
                </a:solidFill>
              </a:rPr>
              <a:t>fuse_opendir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releasedir</a:t>
            </a:r>
            <a:r>
              <a:rPr lang="en-US" sz="3000" dirty="0">
                <a:solidFill>
                  <a:schemeClr val="bg1"/>
                </a:solidFill>
              </a:rPr>
              <a:t>     = </a:t>
            </a:r>
            <a:r>
              <a:rPr lang="en-US" sz="3000" dirty="0" err="1">
                <a:solidFill>
                  <a:schemeClr val="bg1"/>
                </a:solidFill>
              </a:rPr>
              <a:t>fuse_releasedir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mkdir</a:t>
            </a:r>
            <a:r>
              <a:rPr lang="en-US" sz="3000" dirty="0">
                <a:solidFill>
                  <a:schemeClr val="bg1"/>
                </a:solidFill>
              </a:rPr>
              <a:t>          = </a:t>
            </a:r>
            <a:r>
              <a:rPr lang="en-US" sz="3000" dirty="0" err="1">
                <a:solidFill>
                  <a:schemeClr val="bg1"/>
                </a:solidFill>
              </a:rPr>
              <a:t>fuse_mkdir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rmdir</a:t>
            </a:r>
            <a:r>
              <a:rPr lang="en-US" sz="3000" dirty="0">
                <a:solidFill>
                  <a:schemeClr val="bg1"/>
                </a:solidFill>
              </a:rPr>
              <a:t>          = </a:t>
            </a:r>
            <a:r>
              <a:rPr lang="en-US" sz="3000" dirty="0" err="1">
                <a:solidFill>
                  <a:schemeClr val="bg1"/>
                </a:solidFill>
              </a:rPr>
              <a:t>fuse_rmdir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.create         = </a:t>
            </a:r>
            <a:r>
              <a:rPr lang="en-US" sz="3000" dirty="0" err="1">
                <a:solidFill>
                  <a:schemeClr val="bg1"/>
                </a:solidFill>
              </a:rPr>
              <a:t>fuse_create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.open           = </a:t>
            </a:r>
            <a:r>
              <a:rPr lang="en-US" sz="3000" dirty="0" err="1">
                <a:solidFill>
                  <a:schemeClr val="bg1"/>
                </a:solidFill>
              </a:rPr>
              <a:t>fuse_open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.read           = </a:t>
            </a:r>
            <a:r>
              <a:rPr lang="en-US" sz="3000" dirty="0" err="1">
                <a:solidFill>
                  <a:schemeClr val="bg1"/>
                </a:solidFill>
              </a:rPr>
              <a:t>fuse_read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.write          = </a:t>
            </a:r>
            <a:r>
              <a:rPr lang="en-US" sz="3000" dirty="0" err="1">
                <a:solidFill>
                  <a:schemeClr val="bg1"/>
                </a:solidFill>
              </a:rPr>
              <a:t>fuse_write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.unlink         = </a:t>
            </a:r>
            <a:r>
              <a:rPr lang="en-US" sz="3000" dirty="0" err="1">
                <a:solidFill>
                  <a:schemeClr val="bg1"/>
                </a:solidFill>
              </a:rPr>
              <a:t>fuse_unlink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.truncate   = </a:t>
            </a:r>
            <a:r>
              <a:rPr lang="en-US" sz="3000" dirty="0" err="1">
                <a:solidFill>
                  <a:schemeClr val="bg1"/>
                </a:solidFill>
              </a:rPr>
              <a:t>fuse_truncate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.flush      = </a:t>
            </a:r>
            <a:r>
              <a:rPr lang="en-US" sz="3000" dirty="0" err="1">
                <a:solidFill>
                  <a:schemeClr val="bg1"/>
                </a:solidFill>
              </a:rPr>
              <a:t>fuse_flush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740229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00" dirty="0">
                <a:solidFill>
                  <a:srgbClr val="FFFFFF"/>
                </a:solidFill>
              </a:rPr>
              <a:t>File System Trend</a:t>
            </a:r>
            <a:endParaRPr sz="6400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5E630-5F58-F046-A2CB-2E4C381FD391}"/>
              </a:ext>
            </a:extLst>
          </p:cNvPr>
          <p:cNvSpPr/>
          <p:nvPr/>
        </p:nvSpPr>
        <p:spPr>
          <a:xfrm>
            <a:off x="566058" y="2306482"/>
            <a:ext cx="1007291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API example -- UNIX/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Posix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/Linux/xv6/&amp;c: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solidFill>
                <a:schemeClr val="tx1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fd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 = open("x/y", -);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write(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fd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, "</a:t>
            </a:r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77"/>
              </a:rPr>
              <a:t>abc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", 3);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link("x/y", "x/z");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unlink("x/y");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Plan 9 OS (Bell labs) - Attempts to structure entire OS as a filesystem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77"/>
              </a:rPr>
              <a:t>- http://plan9.bell-labs.com/plan9/</a:t>
            </a:r>
          </a:p>
        </p:txBody>
      </p:sp>
    </p:spTree>
    <p:extLst>
      <p:ext uri="{BB962C8B-B14F-4D97-AF65-F5344CB8AC3E}">
        <p14:creationId xmlns:p14="http://schemas.microsoft.com/office/powerpoint/2010/main" val="40268717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00" dirty="0">
                <a:solidFill>
                  <a:schemeClr val="bg1"/>
                </a:solidFill>
              </a:rPr>
              <a:t>File System Trend</a:t>
            </a:r>
            <a:endParaRPr sz="6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2B088186-93F6-344C-9B41-9C7DB27AE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45470"/>
              </p:ext>
            </p:extLst>
          </p:nvPr>
        </p:nvGraphicFramePr>
        <p:xfrm>
          <a:off x="1868454" y="2743200"/>
          <a:ext cx="5758281" cy="6072794"/>
        </p:xfrm>
        <a:graphic>
          <a:graphicData uri="http://schemas.openxmlformats.org/drawingml/2006/table">
            <a:tbl>
              <a:tblPr firstRow="1" bandRow="1"/>
              <a:tblGrid>
                <a:gridCol w="181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85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Location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Layer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Virtual File System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61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Buffer Cache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6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File System </a:t>
                      </a:r>
                      <a:endParaRPr lang="en-US" sz="2600" b="0" dirty="0">
                        <a:solidFill>
                          <a:schemeClr val="bg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sz="2600" b="0" dirty="0" err="1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inode</a:t>
                      </a: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, directory, path)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6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0" dirty="0">
                          <a:solidFill>
                            <a:schemeClr val="bg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Log/Journal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Disk Driver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865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Disk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600" b="1" dirty="0">
                          <a:solidFill>
                            <a:schemeClr val="tx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Disk Firmware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Lets discuss file system organization">
            <a:extLst>
              <a:ext uri="{FF2B5EF4-FFF2-40B4-BE49-F238E27FC236}">
                <a16:creationId xmlns:a16="http://schemas.microsoft.com/office/drawing/2014/main" id="{54909DB7-E9B1-204B-A9D6-E6B2444B921C}"/>
              </a:ext>
            </a:extLst>
          </p:cNvPr>
          <p:cNvSpPr txBox="1"/>
          <p:nvPr/>
        </p:nvSpPr>
        <p:spPr>
          <a:xfrm>
            <a:off x="930268" y="8966651"/>
            <a:ext cx="1114426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 b="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Lets discuss file system organization 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EC86B3D5-F8F0-5A44-A779-B4E03B0AC00F}"/>
              </a:ext>
            </a:extLst>
          </p:cNvPr>
          <p:cNvSpPr/>
          <p:nvPr/>
        </p:nvSpPr>
        <p:spPr>
          <a:xfrm>
            <a:off x="7851963" y="3083491"/>
            <a:ext cx="1" cy="27081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CE005ACF-E58E-0F43-B6AD-7555124731C8}"/>
              </a:ext>
            </a:extLst>
          </p:cNvPr>
          <p:cNvSpPr/>
          <p:nvPr/>
        </p:nvSpPr>
        <p:spPr>
          <a:xfrm>
            <a:off x="7851964" y="6107823"/>
            <a:ext cx="1" cy="27081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write(fd, &quot;abc&quot;, 3);">
            <a:extLst>
              <a:ext uri="{FF2B5EF4-FFF2-40B4-BE49-F238E27FC236}">
                <a16:creationId xmlns:a16="http://schemas.microsoft.com/office/drawing/2014/main" id="{DBC7C310-FCA1-754D-BC45-F2278C7757B6}"/>
              </a:ext>
            </a:extLst>
          </p:cNvPr>
          <p:cNvSpPr txBox="1"/>
          <p:nvPr/>
        </p:nvSpPr>
        <p:spPr>
          <a:xfrm>
            <a:off x="2278386" y="2049409"/>
            <a:ext cx="5360442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write(</a:t>
            </a:r>
            <a:r>
              <a:rPr dirty="0" err="1">
                <a:solidFill>
                  <a:schemeClr val="tx1"/>
                </a:solidFill>
              </a:rPr>
              <a:t>fd</a:t>
            </a:r>
            <a:r>
              <a:rPr dirty="0">
                <a:solidFill>
                  <a:schemeClr val="tx1"/>
                </a:solidFill>
              </a:rPr>
              <a:t>, "</a:t>
            </a:r>
            <a:r>
              <a:rPr dirty="0" err="1">
                <a:solidFill>
                  <a:schemeClr val="tx1"/>
                </a:solidFill>
              </a:rPr>
              <a:t>abc</a:t>
            </a:r>
            <a:r>
              <a:rPr dirty="0">
                <a:solidFill>
                  <a:schemeClr val="tx1"/>
                </a:solidFill>
              </a:rPr>
              <a:t>", 3);</a:t>
            </a:r>
          </a:p>
        </p:txBody>
      </p:sp>
    </p:spTree>
    <p:extLst>
      <p:ext uri="{BB962C8B-B14F-4D97-AF65-F5344CB8AC3E}">
        <p14:creationId xmlns:p14="http://schemas.microsoft.com/office/powerpoint/2010/main" val="1994255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Part 1:</a:t>
            </a:r>
            <a:br>
              <a:rPr lang="en-US" sz="7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7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Disk Structures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Persistent Store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4294967295"/>
          </p:nvPr>
        </p:nvSpPr>
        <p:spPr>
          <a:xfrm>
            <a:off x="510737" y="2484994"/>
            <a:ext cx="12188656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1407" lvl="0" indent="-301407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Given: large array of blocks on disk</a:t>
            </a:r>
            <a:endParaRPr sz="3600">
              <a:solidFill>
                <a:srgbClr val="333333"/>
              </a:solidFill>
            </a:endParaRPr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333333"/>
              </a:buClr>
              <a:buSzPts val="3600"/>
              <a:buNone/>
            </a:pPr>
            <a:r>
              <a:rPr lang="en-US" sz="3600">
                <a:solidFill>
                  <a:srgbClr val="333333"/>
                </a:solidFill>
              </a:rPr>
              <a:t>Want: some structure to map files to disk blocks</a:t>
            </a:r>
            <a:endParaRPr/>
          </a:p>
          <a:p>
            <a:pPr marL="301407" lvl="0" indent="-301407" algn="l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endParaRPr sz="3600">
              <a:solidFill>
                <a:srgbClr val="333333"/>
              </a:solidFill>
            </a:endParaRPr>
          </a:p>
        </p:txBody>
      </p:sp>
      <p:grpSp>
        <p:nvGrpSpPr>
          <p:cNvPr id="163" name="Google Shape;163;p5"/>
          <p:cNvGrpSpPr/>
          <p:nvPr/>
        </p:nvGrpSpPr>
        <p:grpSpPr>
          <a:xfrm>
            <a:off x="1430416" y="4660172"/>
            <a:ext cx="10141713" cy="4557956"/>
            <a:chOff x="1511061" y="3169365"/>
            <a:chExt cx="10141713" cy="4557956"/>
          </a:xfrm>
        </p:grpSpPr>
        <p:sp>
          <p:nvSpPr>
            <p:cNvPr id="164" name="Google Shape;164;p5"/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616059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724871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7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126379" y="3703286"/>
              <a:ext cx="3125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8</a:t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1130195" y="3703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15</a:t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511061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16</a:t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619874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23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7021383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24</a:t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1130195" y="4846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31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511061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619874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39</a:t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021383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40</a:t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1130195" y="5989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47</a:t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511061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48</a:t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5619874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7021383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56</a:t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1130195" y="7132286"/>
              <a:ext cx="522579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63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Precedent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3423</Words>
  <Application>Microsoft Macintosh PowerPoint</Application>
  <PresentationFormat>Custom</PresentationFormat>
  <Paragraphs>1665</Paragraphs>
  <Slides>58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Gill Sans</vt:lpstr>
      <vt:lpstr>Lustria</vt:lpstr>
      <vt:lpstr>charter</vt:lpstr>
      <vt:lpstr>Permanent Marker</vt:lpstr>
      <vt:lpstr>Helvetica</vt:lpstr>
      <vt:lpstr>Times</vt:lpstr>
      <vt:lpstr>Arial</vt:lpstr>
      <vt:lpstr>Libre Baskerville</vt:lpstr>
      <vt:lpstr>Menlo</vt:lpstr>
      <vt:lpstr>Helvetica Neue</vt:lpstr>
      <vt:lpstr>Gill Sans MT</vt:lpstr>
      <vt:lpstr>Avenir</vt:lpstr>
      <vt:lpstr>Malgun Gothic</vt:lpstr>
      <vt:lpstr>1_Precedent</vt:lpstr>
      <vt:lpstr>Announcements</vt:lpstr>
      <vt:lpstr>File System Implementation</vt:lpstr>
      <vt:lpstr>FS Implementation</vt:lpstr>
      <vt:lpstr>Motivation</vt:lpstr>
      <vt:lpstr>File System Trend</vt:lpstr>
      <vt:lpstr>File System Trend</vt:lpstr>
      <vt:lpstr>File System Trend</vt:lpstr>
      <vt:lpstr>Part 1: Disk Structures</vt:lpstr>
      <vt:lpstr>Persistent Store</vt:lpstr>
      <vt:lpstr>Similarity to Memory?</vt:lpstr>
      <vt:lpstr>Allocation Strategies</vt:lpstr>
      <vt:lpstr>Contiguous Allocation</vt:lpstr>
      <vt:lpstr>Small # of Extents</vt:lpstr>
      <vt:lpstr>Linked Allocation</vt:lpstr>
      <vt:lpstr>File-Allocation Table (FAT)</vt:lpstr>
      <vt:lpstr>Indexed Allocation</vt:lpstr>
      <vt:lpstr>Multi-Level Indexing</vt:lpstr>
      <vt:lpstr>Flexible # of Extents</vt:lpstr>
      <vt:lpstr>Assume Multi-Level Indexing</vt:lpstr>
      <vt:lpstr>On-Disk Structures</vt:lpstr>
      <vt:lpstr>FS Structs: Empty Disk</vt:lpstr>
      <vt:lpstr>Data Blocks</vt:lpstr>
      <vt:lpstr>Inodes</vt:lpstr>
      <vt:lpstr>One Inode Block</vt:lpstr>
      <vt:lpstr>Inode</vt:lpstr>
      <vt:lpstr>Inodes</vt:lpstr>
      <vt:lpstr>Inode</vt:lpstr>
      <vt:lpstr>PowerPoint Presentation</vt:lpstr>
      <vt:lpstr>PowerPoint Presentation</vt:lpstr>
      <vt:lpstr>PowerPoint Presentation</vt:lpstr>
      <vt:lpstr>Inode</vt:lpstr>
      <vt:lpstr>PowerPoint Presentation</vt:lpstr>
      <vt:lpstr>PowerPoint Presentation</vt:lpstr>
      <vt:lpstr>PowerPoint Presentation</vt:lpstr>
      <vt:lpstr>File Organization: The inode</vt:lpstr>
      <vt:lpstr>Directories</vt:lpstr>
      <vt:lpstr>Simple Directory List Example</vt:lpstr>
      <vt:lpstr>Allocation</vt:lpstr>
      <vt:lpstr>Bitmaps?</vt:lpstr>
      <vt:lpstr>Opportunity for Inconsistency (fsck)</vt:lpstr>
      <vt:lpstr>Superblock</vt:lpstr>
      <vt:lpstr>Superblock – Real FS (also FUSE)</vt:lpstr>
      <vt:lpstr>Super Block</vt:lpstr>
      <vt:lpstr>On-Disk Structures</vt:lpstr>
      <vt:lpstr>Part 2 :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Efficiency</vt:lpstr>
      <vt:lpstr>Write Buffering</vt:lpstr>
      <vt:lpstr>Summary/Future</vt:lpstr>
      <vt:lpstr>Summary</vt:lpstr>
      <vt:lpstr>FUSE Filesystem</vt:lpstr>
      <vt:lpstr>FUSE Filesystem</vt:lpstr>
      <vt:lpstr>FUSE Filesystem</vt:lpstr>
      <vt:lpstr>FUSE Filesystem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cp:lastModifiedBy>Sudarsun Kannan</cp:lastModifiedBy>
  <cp:revision>5</cp:revision>
  <dcterms:created xsi:type="dcterms:W3CDTF">2015-10-31T21:46:51Z</dcterms:created>
  <dcterms:modified xsi:type="dcterms:W3CDTF">2023-04-19T21:25:27Z</dcterms:modified>
</cp:coreProperties>
</file>