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8"/>
  </p:notesMasterIdLst>
  <p:sldIdLst>
    <p:sldId id="397" r:id="rId2"/>
    <p:sldId id="366" r:id="rId3"/>
    <p:sldId id="269" r:id="rId4"/>
    <p:sldId id="400" r:id="rId5"/>
    <p:sldId id="401" r:id="rId6"/>
    <p:sldId id="402" r:id="rId7"/>
    <p:sldId id="403" r:id="rId8"/>
    <p:sldId id="270" r:id="rId9"/>
    <p:sldId id="271" r:id="rId10"/>
    <p:sldId id="396" r:id="rId11"/>
    <p:sldId id="275" r:id="rId12"/>
    <p:sldId id="276" r:id="rId13"/>
    <p:sldId id="277" r:id="rId14"/>
    <p:sldId id="280" r:id="rId15"/>
    <p:sldId id="282" r:id="rId16"/>
    <p:sldId id="284" r:id="rId17"/>
    <p:sldId id="291" r:id="rId18"/>
    <p:sldId id="293" r:id="rId19"/>
    <p:sldId id="295" r:id="rId20"/>
    <p:sldId id="296" r:id="rId21"/>
    <p:sldId id="299" r:id="rId22"/>
    <p:sldId id="399" r:id="rId23"/>
    <p:sldId id="300" r:id="rId24"/>
    <p:sldId id="301" r:id="rId25"/>
    <p:sldId id="302" r:id="rId26"/>
    <p:sldId id="263" r:id="rId27"/>
    <p:sldId id="305" r:id="rId28"/>
    <p:sldId id="306" r:id="rId29"/>
    <p:sldId id="310" r:id="rId30"/>
    <p:sldId id="311" r:id="rId31"/>
    <p:sldId id="314" r:id="rId32"/>
    <p:sldId id="316" r:id="rId33"/>
    <p:sldId id="398" r:id="rId34"/>
    <p:sldId id="318" r:id="rId35"/>
    <p:sldId id="326" r:id="rId36"/>
    <p:sldId id="336" r:id="rId37"/>
    <p:sldId id="343" r:id="rId38"/>
    <p:sldId id="357" r:id="rId39"/>
    <p:sldId id="350" r:id="rId40"/>
    <p:sldId id="362" r:id="rId41"/>
    <p:sldId id="365" r:id="rId42"/>
    <p:sldId id="368" r:id="rId43"/>
    <p:sldId id="405" r:id="rId44"/>
    <p:sldId id="374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83" r:id="rId55"/>
    <p:sldId id="364" r:id="rId56"/>
    <p:sldId id="404" r:id="rId57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6259"/>
  </p:normalViewPr>
  <p:slideViewPr>
    <p:cSldViewPr snapToGrid="0" snapToObjects="1">
      <p:cViewPr varScale="1">
        <p:scale>
          <a:sx n="74" d="100"/>
          <a:sy n="74" d="100"/>
        </p:scale>
        <p:origin x="2272" y="18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8768865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41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1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2800" dirty="0">
              <a:solidFill>
                <a:schemeClr val="tx1"/>
              </a:solidFill>
              <a:ea typeface="ＭＳ Ｐゴシック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0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ＭＳ Ｐゴシック" charset="-128"/>
              </a:rPr>
              <a:t>Larger --&gt; ??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ＭＳ Ｐゴシック" charset="-128"/>
              </a:rPr>
              <a:t>Smaller --&gt; 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6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2800" dirty="0">
              <a:solidFill>
                <a:schemeClr val="tx1"/>
              </a:solidFill>
              <a:ea typeface="ＭＳ Ｐゴシック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2728460"/>
            <a:ext cx="10785405" cy="2090702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4946924"/>
            <a:ext cx="10785404" cy="2492587"/>
          </a:xfrm>
        </p:spPr>
        <p:txBody>
          <a:bodyPr/>
          <a:lstStyle>
            <a:lvl1pPr marL="0" indent="0" algn="ctr">
              <a:spcBef>
                <a:spcPts val="640"/>
              </a:spcBef>
              <a:buNone/>
              <a:defRPr sz="192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41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buNone/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8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2560"/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lang="en-US" dirty="0"/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583" y="9040144"/>
            <a:ext cx="2314223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4"/>
            <a:ext cx="2693530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61869"/>
            <a:ext cx="1079218" cy="817316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84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5" y="5743787"/>
            <a:ext cx="10837333" cy="1408853"/>
          </a:xfrm>
        </p:spPr>
        <p:txBody>
          <a:bodyPr anchor="b" anchorCtr="0">
            <a:normAutofit/>
          </a:bodyPr>
          <a:lstStyle>
            <a:lvl1pPr algn="ctr">
              <a:defRPr sz="384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975340" rtl="0" eaLnBrk="1" latinLnBrk="0" hangingPunct="1">
              <a:spcBef>
                <a:spcPts val="2133"/>
              </a:spcBef>
              <a:buFont typeface="Calisto MT" pitchFamily="18" charset="0"/>
              <a:buNone/>
              <a:defRPr sz="256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5" y="7171767"/>
            <a:ext cx="10837333" cy="1606475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920">
                <a:solidFill>
                  <a:schemeClr val="bg1"/>
                </a:solidFill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76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217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490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6289042" y="4785361"/>
            <a:ext cx="9749084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5" y="650242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2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8" y="9040144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298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rgbClr val="92D050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53627444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7905418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  <a:lvl2pPr algn="ctr">
              <a:defRPr sz="3200"/>
            </a:lvl2pPr>
            <a:lvl3pPr algn="ctr">
              <a:defRPr sz="3200"/>
            </a:lvl3pPr>
            <a:lvl4pPr algn="ctr">
              <a:defRPr sz="3200"/>
            </a:lvl4pPr>
            <a:lvl5pPr algn="ctr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1869577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9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1122249"/>
            <a:ext cx="10785405" cy="2090702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6719149"/>
            <a:ext cx="10785404" cy="1969845"/>
          </a:xfrm>
        </p:spPr>
        <p:txBody>
          <a:bodyPr anchor="ctr"/>
          <a:lstStyle>
            <a:lvl1pPr marL="0" indent="0" algn="ctr">
              <a:spcBef>
                <a:spcPts val="320"/>
              </a:spcBef>
              <a:buNone/>
              <a:defRPr sz="192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700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170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60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4226562"/>
            <a:ext cx="10785404" cy="1937173"/>
          </a:xfrm>
        </p:spPr>
        <p:txBody>
          <a:bodyPr anchor="b" anchorCtr="0"/>
          <a:lstStyle>
            <a:lvl1pPr algn="ctr" defTabSz="97534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6719148"/>
            <a:ext cx="10785404" cy="1988969"/>
          </a:xfrm>
        </p:spPr>
        <p:txBody>
          <a:bodyPr/>
          <a:lstStyle>
            <a:lvl1pPr marL="0" indent="0" algn="ctr" defTabSz="975340" rtl="0" eaLnBrk="1" latinLnBrk="0" hangingPunct="1">
              <a:spcBef>
                <a:spcPts val="640"/>
              </a:spcBef>
              <a:buFont typeface="Calisto MT" pitchFamily="18" charset="0"/>
              <a:buNone/>
              <a:defRPr sz="192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4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1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6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35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02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69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3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29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13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45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2059095"/>
            <a:ext cx="13004800" cy="770128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28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6" y="0"/>
            <a:ext cx="13004800" cy="975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42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60" y="388338"/>
            <a:ext cx="5635413" cy="2403870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40"/>
            <a:ext cx="5631078" cy="8324427"/>
          </a:xfrm>
        </p:spPr>
        <p:txBody>
          <a:bodyPr/>
          <a:lstStyle>
            <a:lvl1pPr>
              <a:defRPr sz="2560">
                <a:solidFill>
                  <a:schemeClr val="bg1"/>
                </a:solidFill>
              </a:defRPr>
            </a:lvl1pPr>
            <a:lvl2pPr>
              <a:defRPr sz="2347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920">
                <a:solidFill>
                  <a:schemeClr val="bg1"/>
                </a:solidFill>
              </a:defRPr>
            </a:lvl4pPr>
            <a:lvl5pPr>
              <a:defRPr sz="1920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60" y="2809039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975340" rtl="0" eaLnBrk="1" latinLnBrk="0" hangingPunct="1">
              <a:lnSpc>
                <a:spcPct val="110000"/>
              </a:lnSpc>
              <a:spcBef>
                <a:spcPts val="2133"/>
              </a:spcBef>
              <a:buNone/>
              <a:defRPr sz="192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8" y="9040144"/>
            <a:ext cx="230744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3" y="9040144"/>
            <a:ext cx="2691271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75414"/>
            <a:ext cx="1083733" cy="819573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78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2600962"/>
            <a:ext cx="10785404" cy="61118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8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925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48767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975340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46301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195068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01407" indent="-301407" algn="l" rtl="0" eaLnBrk="0" fontAlgn="base" hangingPunct="0">
        <a:spcBef>
          <a:spcPts val="2133"/>
        </a:spcBef>
        <a:spcAft>
          <a:spcPct val="0"/>
        </a:spcAft>
        <a:buFont typeface="Calisto MT" charset="0"/>
        <a:buChar char="•"/>
        <a:defRPr sz="256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616361" indent="-314954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sz="2347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917768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sz="2133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1219176" indent="-301407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1520583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2682186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16985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657528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14519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8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5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2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69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6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614" y="2167467"/>
            <a:ext cx="11812693" cy="7044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Project 4 posted</a:t>
            </a:r>
          </a:p>
          <a:p>
            <a:pPr marL="0" indent="0">
              <a:buNone/>
            </a:pPr>
            <a:r>
              <a:rPr lang="en-US" dirty="0"/>
              <a:t>Exam on May 6</a:t>
            </a:r>
            <a:r>
              <a:rPr lang="en-US" baseline="30000" dirty="0"/>
              <a:t>th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24-hours to solve; so would be posted May 11th (11pm) and due by May 12</a:t>
            </a:r>
            <a:r>
              <a:rPr lang="en-US" baseline="30000" dirty="0"/>
              <a:t>th   </a:t>
            </a:r>
            <a:r>
              <a:rPr lang="en-US" dirty="0"/>
              <a:t>11pm</a:t>
            </a:r>
            <a:r>
              <a:rPr lang="en-US" baseline="30000" dirty="0"/>
              <a:t> </a:t>
            </a:r>
          </a:p>
          <a:p>
            <a:pPr marL="0" indent="0">
              <a:buNone/>
            </a:pPr>
            <a:r>
              <a:rPr lang="en-US" dirty="0"/>
              <a:t>Project 4 posted</a:t>
            </a:r>
          </a:p>
          <a:p>
            <a:pPr marL="0" indent="0">
              <a:buNone/>
            </a:pPr>
            <a:r>
              <a:rPr lang="en-US" dirty="0"/>
              <a:t> - Due May 3rd</a:t>
            </a:r>
          </a:p>
          <a:p>
            <a:pPr marL="0" indent="0">
              <a:buNone/>
            </a:pPr>
            <a:r>
              <a:rPr lang="en-US" dirty="0"/>
              <a:t>  - Attending recitations required to solve the project</a:t>
            </a:r>
          </a:p>
          <a:p>
            <a:pPr marL="0" indent="0">
              <a:buNone/>
            </a:pPr>
            <a:r>
              <a:rPr lang="en-US" dirty="0"/>
              <a:t>Read as we go along!</a:t>
            </a:r>
          </a:p>
          <a:p>
            <a:pPr marL="877140" lvl="1" indent="-457200"/>
            <a:r>
              <a:rPr lang="en-US" dirty="0"/>
              <a:t>Chapter 40</a:t>
            </a:r>
          </a:p>
          <a:p>
            <a:pPr marL="419940" lvl="1" indent="0">
              <a:buNone/>
            </a:pPr>
            <a:endParaRPr lang="en-US" dirty="0"/>
          </a:p>
          <a:p>
            <a:pPr marL="419940" lvl="1" indent="0">
              <a:buNone/>
            </a:pPr>
            <a:endParaRPr lang="en-US" dirty="0"/>
          </a:p>
          <a:p>
            <a:pPr marL="877140" lvl="1" indent="-457200"/>
            <a:endParaRPr lang="en-US" dirty="0"/>
          </a:p>
          <a:p>
            <a:pPr marL="87714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27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to Memory?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70933" y="2546772"/>
            <a:ext cx="10295467" cy="1083734"/>
          </a:xfrm>
          <a:noFill/>
          <a:ln/>
        </p:spPr>
        <p:txBody>
          <a:bodyPr>
            <a:normAutofit/>
          </a:bodyPr>
          <a:lstStyle/>
          <a:p>
            <a:pPr marL="758601" indent="-758601">
              <a:lnSpc>
                <a:spcPct val="90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Same principle: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map logical abstraction to physical resource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2" name="Group 231"/>
          <p:cNvGrpSpPr>
            <a:grpSpLocks/>
          </p:cNvGrpSpPr>
          <p:nvPr/>
        </p:nvGrpSpPr>
        <p:grpSpPr bwMode="auto">
          <a:xfrm>
            <a:off x="1159130" y="5041685"/>
            <a:ext cx="1083733" cy="2600960"/>
            <a:chOff x="576" y="1920"/>
            <a:chExt cx="480" cy="1152"/>
          </a:xfrm>
        </p:grpSpPr>
        <p:sp>
          <p:nvSpPr>
            <p:cNvPr id="6368" name="Rectangle 224"/>
            <p:cNvSpPr>
              <a:spLocks noChangeArrowheads="1"/>
            </p:cNvSpPr>
            <p:nvPr/>
          </p:nvSpPr>
          <p:spPr bwMode="auto">
            <a:xfrm>
              <a:off x="576" y="192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  <p:sp>
          <p:nvSpPr>
            <p:cNvPr id="6369" name="Rectangle 225"/>
            <p:cNvSpPr>
              <a:spLocks noChangeArrowheads="1"/>
            </p:cNvSpPr>
            <p:nvPr/>
          </p:nvSpPr>
          <p:spPr bwMode="auto">
            <a:xfrm>
              <a:off x="576" y="2112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  <p:sp>
          <p:nvSpPr>
            <p:cNvPr id="6370" name="Rectangle 226"/>
            <p:cNvSpPr>
              <a:spLocks noChangeArrowheads="1"/>
            </p:cNvSpPr>
            <p:nvPr/>
          </p:nvSpPr>
          <p:spPr bwMode="auto">
            <a:xfrm>
              <a:off x="576" y="2304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  <p:sp>
          <p:nvSpPr>
            <p:cNvPr id="6371" name="Rectangle 227"/>
            <p:cNvSpPr>
              <a:spLocks noChangeArrowheads="1"/>
            </p:cNvSpPr>
            <p:nvPr/>
          </p:nvSpPr>
          <p:spPr bwMode="auto">
            <a:xfrm>
              <a:off x="576" y="249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  <p:sp>
          <p:nvSpPr>
            <p:cNvPr id="6372" name="Rectangle 228"/>
            <p:cNvSpPr>
              <a:spLocks noChangeArrowheads="1"/>
            </p:cNvSpPr>
            <p:nvPr/>
          </p:nvSpPr>
          <p:spPr bwMode="auto">
            <a:xfrm>
              <a:off x="576" y="288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  <p:sp>
          <p:nvSpPr>
            <p:cNvPr id="6373" name="Rectangle 229"/>
            <p:cNvSpPr>
              <a:spLocks noChangeArrowheads="1"/>
            </p:cNvSpPr>
            <p:nvPr/>
          </p:nvSpPr>
          <p:spPr bwMode="auto">
            <a:xfrm>
              <a:off x="576" y="268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</p:grpSp>
      <p:sp>
        <p:nvSpPr>
          <p:cNvPr id="6374" name="Text Box 230"/>
          <p:cNvSpPr txBox="1">
            <a:spLocks noChangeArrowheads="1"/>
          </p:cNvSpPr>
          <p:nvPr/>
        </p:nvSpPr>
        <p:spPr bwMode="auto">
          <a:xfrm>
            <a:off x="681854" y="7751019"/>
            <a:ext cx="1627369" cy="530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44" dirty="0">
                <a:solidFill>
                  <a:schemeClr val="bg1"/>
                </a:solidFill>
              </a:rPr>
              <a:t>Process 1</a:t>
            </a:r>
          </a:p>
        </p:txBody>
      </p: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2817707" y="5852160"/>
            <a:ext cx="1083733" cy="2600960"/>
            <a:chOff x="576" y="1920"/>
            <a:chExt cx="480" cy="1152"/>
          </a:xfrm>
        </p:grpSpPr>
        <p:sp>
          <p:nvSpPr>
            <p:cNvPr id="6384" name="Rectangle 240"/>
            <p:cNvSpPr>
              <a:spLocks noChangeArrowheads="1"/>
            </p:cNvSpPr>
            <p:nvPr/>
          </p:nvSpPr>
          <p:spPr bwMode="auto">
            <a:xfrm>
              <a:off x="576" y="1920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  <p:sp>
          <p:nvSpPr>
            <p:cNvPr id="6385" name="Rectangle 241"/>
            <p:cNvSpPr>
              <a:spLocks noChangeArrowheads="1"/>
            </p:cNvSpPr>
            <p:nvPr/>
          </p:nvSpPr>
          <p:spPr bwMode="auto">
            <a:xfrm>
              <a:off x="576" y="2112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  <p:sp>
          <p:nvSpPr>
            <p:cNvPr id="6386" name="Rectangle 242"/>
            <p:cNvSpPr>
              <a:spLocks noChangeArrowheads="1"/>
            </p:cNvSpPr>
            <p:nvPr/>
          </p:nvSpPr>
          <p:spPr bwMode="auto">
            <a:xfrm>
              <a:off x="576" y="2304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  <p:sp>
          <p:nvSpPr>
            <p:cNvPr id="6387" name="Rectangle 243"/>
            <p:cNvSpPr>
              <a:spLocks noChangeArrowheads="1"/>
            </p:cNvSpPr>
            <p:nvPr/>
          </p:nvSpPr>
          <p:spPr bwMode="auto">
            <a:xfrm>
              <a:off x="576" y="2496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  <p:sp>
          <p:nvSpPr>
            <p:cNvPr id="6388" name="Rectangle 244"/>
            <p:cNvSpPr>
              <a:spLocks noChangeArrowheads="1"/>
            </p:cNvSpPr>
            <p:nvPr/>
          </p:nvSpPr>
          <p:spPr bwMode="auto">
            <a:xfrm>
              <a:off x="576" y="2880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  <p:sp>
          <p:nvSpPr>
            <p:cNvPr id="6389" name="Rectangle 245"/>
            <p:cNvSpPr>
              <a:spLocks noChangeArrowheads="1"/>
            </p:cNvSpPr>
            <p:nvPr/>
          </p:nvSpPr>
          <p:spPr bwMode="auto">
            <a:xfrm>
              <a:off x="576" y="2688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5120">
                <a:solidFill>
                  <a:schemeClr val="bg1"/>
                </a:solidFill>
              </a:endParaRPr>
            </a:p>
          </p:txBody>
        </p:sp>
      </p:grpSp>
      <p:sp>
        <p:nvSpPr>
          <p:cNvPr id="6390" name="Text Box 246"/>
          <p:cNvSpPr txBox="1">
            <a:spLocks noChangeArrowheads="1"/>
          </p:cNvSpPr>
          <p:nvPr/>
        </p:nvSpPr>
        <p:spPr bwMode="auto">
          <a:xfrm>
            <a:off x="2701676" y="8453121"/>
            <a:ext cx="1627369" cy="530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44">
                <a:solidFill>
                  <a:schemeClr val="bg1"/>
                </a:solidFill>
              </a:rPr>
              <a:t>Process 2</a:t>
            </a:r>
          </a:p>
        </p:txBody>
      </p:sp>
      <p:sp>
        <p:nvSpPr>
          <p:cNvPr id="6393" name="Text Box 249"/>
          <p:cNvSpPr txBox="1">
            <a:spLocks noChangeArrowheads="1"/>
          </p:cNvSpPr>
          <p:nvPr/>
        </p:nvSpPr>
        <p:spPr bwMode="auto">
          <a:xfrm>
            <a:off x="665362" y="8950390"/>
            <a:ext cx="60564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Logical View: Address Spaces</a:t>
            </a:r>
          </a:p>
        </p:txBody>
      </p:sp>
      <p:sp>
        <p:nvSpPr>
          <p:cNvPr id="6416" name="Rectangle 272"/>
          <p:cNvSpPr>
            <a:spLocks noChangeArrowheads="1"/>
          </p:cNvSpPr>
          <p:nvPr/>
        </p:nvSpPr>
        <p:spPr bwMode="auto">
          <a:xfrm>
            <a:off x="10837334" y="9320107"/>
            <a:ext cx="1083733" cy="43349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21" name="Text Box 277"/>
          <p:cNvSpPr txBox="1">
            <a:spLocks noChangeArrowheads="1"/>
          </p:cNvSpPr>
          <p:nvPr/>
        </p:nvSpPr>
        <p:spPr bwMode="auto">
          <a:xfrm rot="-5400000">
            <a:off x="10244250" y="5049667"/>
            <a:ext cx="4128053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5120" dirty="0">
                <a:solidFill>
                  <a:schemeClr val="bg1"/>
                </a:solidFill>
              </a:rPr>
              <a:t>Physical View</a:t>
            </a:r>
          </a:p>
        </p:txBody>
      </p:sp>
      <p:sp>
        <p:nvSpPr>
          <p:cNvPr id="6377" name="Rectangle 233"/>
          <p:cNvSpPr>
            <a:spLocks noChangeArrowheads="1"/>
          </p:cNvSpPr>
          <p:nvPr/>
        </p:nvSpPr>
        <p:spPr bwMode="auto">
          <a:xfrm>
            <a:off x="4443307" y="5310294"/>
            <a:ext cx="1083733" cy="43349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378" name="Rectangle 234"/>
          <p:cNvSpPr>
            <a:spLocks noChangeArrowheads="1"/>
          </p:cNvSpPr>
          <p:nvPr/>
        </p:nvSpPr>
        <p:spPr bwMode="auto">
          <a:xfrm>
            <a:off x="4443307" y="5743787"/>
            <a:ext cx="1083733" cy="43349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379" name="Rectangle 235"/>
          <p:cNvSpPr>
            <a:spLocks noChangeArrowheads="1"/>
          </p:cNvSpPr>
          <p:nvPr/>
        </p:nvSpPr>
        <p:spPr bwMode="auto">
          <a:xfrm>
            <a:off x="4443307" y="6177280"/>
            <a:ext cx="1083733" cy="43349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380" name="Rectangle 236"/>
          <p:cNvSpPr>
            <a:spLocks noChangeArrowheads="1"/>
          </p:cNvSpPr>
          <p:nvPr/>
        </p:nvSpPr>
        <p:spPr bwMode="auto">
          <a:xfrm>
            <a:off x="4443307" y="6610774"/>
            <a:ext cx="1083733" cy="43349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381" name="Rectangle 237"/>
          <p:cNvSpPr>
            <a:spLocks noChangeArrowheads="1"/>
          </p:cNvSpPr>
          <p:nvPr/>
        </p:nvSpPr>
        <p:spPr bwMode="auto">
          <a:xfrm>
            <a:off x="4443307" y="7477760"/>
            <a:ext cx="1083733" cy="43349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382" name="Rectangle 238"/>
          <p:cNvSpPr>
            <a:spLocks noChangeArrowheads="1"/>
          </p:cNvSpPr>
          <p:nvPr/>
        </p:nvSpPr>
        <p:spPr bwMode="auto">
          <a:xfrm>
            <a:off x="4443307" y="7044267"/>
            <a:ext cx="1083733" cy="43349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391" name="Text Box 247"/>
          <p:cNvSpPr txBox="1">
            <a:spLocks noChangeArrowheads="1"/>
          </p:cNvSpPr>
          <p:nvPr/>
        </p:nvSpPr>
        <p:spPr bwMode="auto">
          <a:xfrm>
            <a:off x="4218902" y="7911254"/>
            <a:ext cx="1627369" cy="530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44">
                <a:solidFill>
                  <a:schemeClr val="bg1"/>
                </a:solidFill>
              </a:rPr>
              <a:t>Process 3</a:t>
            </a:r>
          </a:p>
        </p:txBody>
      </p:sp>
      <p:sp>
        <p:nvSpPr>
          <p:cNvPr id="6398" name="Rectangle 254"/>
          <p:cNvSpPr>
            <a:spLocks noChangeArrowheads="1"/>
          </p:cNvSpPr>
          <p:nvPr/>
        </p:nvSpPr>
        <p:spPr bwMode="auto">
          <a:xfrm>
            <a:off x="10837334" y="2059094"/>
            <a:ext cx="1083733" cy="4334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399" name="Rectangle 255"/>
          <p:cNvSpPr>
            <a:spLocks noChangeArrowheads="1"/>
          </p:cNvSpPr>
          <p:nvPr/>
        </p:nvSpPr>
        <p:spPr bwMode="auto">
          <a:xfrm>
            <a:off x="10837334" y="2492587"/>
            <a:ext cx="1083733" cy="43349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00" name="Rectangle 256"/>
          <p:cNvSpPr>
            <a:spLocks noChangeArrowheads="1"/>
          </p:cNvSpPr>
          <p:nvPr/>
        </p:nvSpPr>
        <p:spPr bwMode="auto">
          <a:xfrm>
            <a:off x="10837334" y="2926080"/>
            <a:ext cx="1083733" cy="43349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01" name="Rectangle 257"/>
          <p:cNvSpPr>
            <a:spLocks noChangeArrowheads="1"/>
          </p:cNvSpPr>
          <p:nvPr/>
        </p:nvSpPr>
        <p:spPr bwMode="auto">
          <a:xfrm>
            <a:off x="10837334" y="3359574"/>
            <a:ext cx="1083733" cy="4334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02" name="Rectangle 258"/>
          <p:cNvSpPr>
            <a:spLocks noChangeArrowheads="1"/>
          </p:cNvSpPr>
          <p:nvPr/>
        </p:nvSpPr>
        <p:spPr bwMode="auto">
          <a:xfrm>
            <a:off x="10837334" y="4226560"/>
            <a:ext cx="1083733" cy="43349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03" name="Rectangle 259"/>
          <p:cNvSpPr>
            <a:spLocks noChangeArrowheads="1"/>
          </p:cNvSpPr>
          <p:nvPr/>
        </p:nvSpPr>
        <p:spPr bwMode="auto">
          <a:xfrm>
            <a:off x="10837334" y="3793067"/>
            <a:ext cx="1083733" cy="43349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05" name="Rectangle 261"/>
          <p:cNvSpPr>
            <a:spLocks noChangeArrowheads="1"/>
          </p:cNvSpPr>
          <p:nvPr/>
        </p:nvSpPr>
        <p:spPr bwMode="auto">
          <a:xfrm>
            <a:off x="10837334" y="4660054"/>
            <a:ext cx="1083733" cy="43349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06" name="Rectangle 262"/>
          <p:cNvSpPr>
            <a:spLocks noChangeArrowheads="1"/>
          </p:cNvSpPr>
          <p:nvPr/>
        </p:nvSpPr>
        <p:spPr bwMode="auto">
          <a:xfrm>
            <a:off x="10837334" y="5093547"/>
            <a:ext cx="1083733" cy="43349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07" name="Rectangle 263"/>
          <p:cNvSpPr>
            <a:spLocks noChangeArrowheads="1"/>
          </p:cNvSpPr>
          <p:nvPr/>
        </p:nvSpPr>
        <p:spPr bwMode="auto">
          <a:xfrm>
            <a:off x="10837334" y="5527040"/>
            <a:ext cx="1083733" cy="43349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08" name="Rectangle 264"/>
          <p:cNvSpPr>
            <a:spLocks noChangeArrowheads="1"/>
          </p:cNvSpPr>
          <p:nvPr/>
        </p:nvSpPr>
        <p:spPr bwMode="auto">
          <a:xfrm>
            <a:off x="10837334" y="5960534"/>
            <a:ext cx="1083733" cy="4334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09" name="Rectangle 265"/>
          <p:cNvSpPr>
            <a:spLocks noChangeArrowheads="1"/>
          </p:cNvSpPr>
          <p:nvPr/>
        </p:nvSpPr>
        <p:spPr bwMode="auto">
          <a:xfrm>
            <a:off x="10837334" y="6827520"/>
            <a:ext cx="1083733" cy="43349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10" name="Rectangle 266"/>
          <p:cNvSpPr>
            <a:spLocks noChangeArrowheads="1"/>
          </p:cNvSpPr>
          <p:nvPr/>
        </p:nvSpPr>
        <p:spPr bwMode="auto">
          <a:xfrm>
            <a:off x="10837334" y="6394027"/>
            <a:ext cx="1083733" cy="43349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12" name="Rectangle 268"/>
          <p:cNvSpPr>
            <a:spLocks noChangeArrowheads="1"/>
          </p:cNvSpPr>
          <p:nvPr/>
        </p:nvSpPr>
        <p:spPr bwMode="auto">
          <a:xfrm>
            <a:off x="10837334" y="7152640"/>
            <a:ext cx="1083733" cy="43349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13" name="Rectangle 269"/>
          <p:cNvSpPr>
            <a:spLocks noChangeArrowheads="1"/>
          </p:cNvSpPr>
          <p:nvPr/>
        </p:nvSpPr>
        <p:spPr bwMode="auto">
          <a:xfrm>
            <a:off x="10837334" y="7586134"/>
            <a:ext cx="1083733" cy="43349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14" name="Rectangle 270"/>
          <p:cNvSpPr>
            <a:spLocks noChangeArrowheads="1"/>
          </p:cNvSpPr>
          <p:nvPr/>
        </p:nvSpPr>
        <p:spPr bwMode="auto">
          <a:xfrm>
            <a:off x="10837334" y="8019627"/>
            <a:ext cx="1083733" cy="43349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15" name="Rectangle 271"/>
          <p:cNvSpPr>
            <a:spLocks noChangeArrowheads="1"/>
          </p:cNvSpPr>
          <p:nvPr/>
        </p:nvSpPr>
        <p:spPr bwMode="auto">
          <a:xfrm>
            <a:off x="10837334" y="8453120"/>
            <a:ext cx="1083733" cy="4334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17" name="Rectangle 273"/>
          <p:cNvSpPr>
            <a:spLocks noChangeArrowheads="1"/>
          </p:cNvSpPr>
          <p:nvPr/>
        </p:nvSpPr>
        <p:spPr bwMode="auto">
          <a:xfrm>
            <a:off x="10837334" y="8886614"/>
            <a:ext cx="1083733" cy="4334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18" name="Rectangle 274"/>
          <p:cNvSpPr>
            <a:spLocks noChangeArrowheads="1"/>
          </p:cNvSpPr>
          <p:nvPr/>
        </p:nvSpPr>
        <p:spPr bwMode="auto">
          <a:xfrm>
            <a:off x="10837334" y="1625600"/>
            <a:ext cx="1083733" cy="43349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19" name="Rectangle 275"/>
          <p:cNvSpPr>
            <a:spLocks noChangeArrowheads="1"/>
          </p:cNvSpPr>
          <p:nvPr/>
        </p:nvSpPr>
        <p:spPr bwMode="auto">
          <a:xfrm>
            <a:off x="10837334" y="1192107"/>
            <a:ext cx="1083733" cy="43349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20" name="Rectangle 276"/>
          <p:cNvSpPr>
            <a:spLocks noChangeArrowheads="1"/>
          </p:cNvSpPr>
          <p:nvPr/>
        </p:nvSpPr>
        <p:spPr bwMode="auto">
          <a:xfrm>
            <a:off x="10837334" y="758614"/>
            <a:ext cx="1083733" cy="4334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23" name="Line 279"/>
          <p:cNvSpPr>
            <a:spLocks noChangeShapeType="1"/>
          </p:cNvSpPr>
          <p:nvPr/>
        </p:nvSpPr>
        <p:spPr bwMode="auto">
          <a:xfrm flipV="1">
            <a:off x="5527040" y="2709333"/>
            <a:ext cx="5310293" cy="281770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24" name="Line 280"/>
          <p:cNvSpPr>
            <a:spLocks noChangeShapeType="1"/>
          </p:cNvSpPr>
          <p:nvPr/>
        </p:nvSpPr>
        <p:spPr bwMode="auto">
          <a:xfrm flipV="1">
            <a:off x="5527040" y="5743787"/>
            <a:ext cx="5201920" cy="10837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26" name="Line 282"/>
          <p:cNvSpPr>
            <a:spLocks noChangeShapeType="1"/>
          </p:cNvSpPr>
          <p:nvPr/>
        </p:nvSpPr>
        <p:spPr bwMode="auto">
          <a:xfrm flipV="1">
            <a:off x="5527040" y="6719147"/>
            <a:ext cx="5310293" cy="54186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27" name="Line 283"/>
          <p:cNvSpPr>
            <a:spLocks noChangeShapeType="1"/>
          </p:cNvSpPr>
          <p:nvPr/>
        </p:nvSpPr>
        <p:spPr bwMode="auto">
          <a:xfrm flipV="1">
            <a:off x="5418667" y="7369387"/>
            <a:ext cx="5527040" cy="32512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  <p:sp>
        <p:nvSpPr>
          <p:cNvPr id="6428" name="Line 284"/>
          <p:cNvSpPr>
            <a:spLocks noChangeShapeType="1"/>
          </p:cNvSpPr>
          <p:nvPr/>
        </p:nvSpPr>
        <p:spPr bwMode="auto">
          <a:xfrm flipV="1">
            <a:off x="5527040" y="4118187"/>
            <a:ext cx="5310293" cy="270933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512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7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On-Disk </a:t>
            </a:r>
            <a:r>
              <a:rPr sz="6480" dirty="0">
                <a:solidFill>
                  <a:srgbClr val="FFFFFF"/>
                </a:solidFill>
              </a:rPr>
              <a:t>Structures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4294967295"/>
          </p:nvPr>
        </p:nvSpPr>
        <p:spPr>
          <a:xfrm>
            <a:off x="794175" y="2333133"/>
            <a:ext cx="11099800" cy="710984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- data block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inode table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indirect block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directories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data bitmap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inode bitmap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superblock</a:t>
            </a:r>
          </a:p>
        </p:txBody>
      </p:sp>
    </p:spTree>
    <p:extLst>
      <p:ext uri="{BB962C8B-B14F-4D97-AF65-F5344CB8AC3E}">
        <p14:creationId xmlns:p14="http://schemas.microsoft.com/office/powerpoint/2010/main" val="189325128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FS Structs: Empty Disk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130389" y="3028595"/>
            <a:ext cx="10141713" cy="4557956"/>
            <a:chOff x="1511061" y="3169365"/>
            <a:chExt cx="10141713" cy="4557956"/>
          </a:xfrm>
        </p:grpSpPr>
        <p:sp>
          <p:nvSpPr>
            <p:cNvPr id="201" name="Shape 201"/>
            <p:cNvSpPr/>
            <p:nvPr/>
          </p:nvSpPr>
          <p:spPr>
            <a:xfrm>
              <a:off x="151862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210559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2692570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327954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3866517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4453490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504046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5627436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1616059" y="3703286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5724871" y="3703286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7028945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7615918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820289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878986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9376838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996381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1055078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1113775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7126379" y="3703286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11130195" y="3703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1518624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210559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2692570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327954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3866517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4453490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504046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5627436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1511061" y="4846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5619874" y="4846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23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702894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7615919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820289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878986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9376838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996381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10550785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8" name="Shape 238"/>
            <p:cNvSpPr/>
            <p:nvPr/>
          </p:nvSpPr>
          <p:spPr>
            <a:xfrm>
              <a:off x="1113775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7021383" y="4846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24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11130195" y="4846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31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1518624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210559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2692570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327954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3866517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4453490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504046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5627436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1511061" y="5989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32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5619874" y="5989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39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702894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7615919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820289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878986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9376838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996381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10550785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1113775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7021383" y="5989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11130195" y="5989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47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1518624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210559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2692570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327954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3866517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4453490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504046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5627436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1511061" y="7132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48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5619874" y="7132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55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702894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2" name="Shape 272"/>
            <p:cNvSpPr/>
            <p:nvPr/>
          </p:nvSpPr>
          <p:spPr>
            <a:xfrm>
              <a:off x="7615919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820289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878986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9376838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6" name="Shape 276"/>
            <p:cNvSpPr/>
            <p:nvPr/>
          </p:nvSpPr>
          <p:spPr>
            <a:xfrm>
              <a:off x="996381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7" name="Shape 277"/>
            <p:cNvSpPr/>
            <p:nvPr/>
          </p:nvSpPr>
          <p:spPr>
            <a:xfrm>
              <a:off x="10550785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1113775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9" name="Shape 279"/>
            <p:cNvSpPr/>
            <p:nvPr/>
          </p:nvSpPr>
          <p:spPr>
            <a:xfrm>
              <a:off x="7021383" y="7132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56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11130195" y="7132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63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3751118" y="8174830"/>
            <a:ext cx="537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Assume each block is 4KB</a:t>
            </a:r>
          </a:p>
        </p:txBody>
      </p:sp>
    </p:spTree>
    <p:extLst>
      <p:ext uri="{BB962C8B-B14F-4D97-AF65-F5344CB8AC3E}">
        <p14:creationId xmlns:p14="http://schemas.microsoft.com/office/powerpoint/2010/main" val="101006312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Data Blocks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130389" y="3188825"/>
            <a:ext cx="10141713" cy="4557956"/>
            <a:chOff x="1431543" y="2045826"/>
            <a:chExt cx="10141713" cy="4557956"/>
          </a:xfrm>
        </p:grpSpPr>
        <p:sp>
          <p:nvSpPr>
            <p:cNvPr id="283" name="Shape 283"/>
            <p:cNvSpPr/>
            <p:nvPr/>
          </p:nvSpPr>
          <p:spPr>
            <a:xfrm>
              <a:off x="1536541" y="2579747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5645353" y="2579747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6949427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7536400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812337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871034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9297320" y="2045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988429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1047126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11058239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x="7046861" y="2579747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11050677" y="2579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1439106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202607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2613052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320002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3786999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4373972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01" name="Shape 301"/>
            <p:cNvSpPr/>
            <p:nvPr/>
          </p:nvSpPr>
          <p:spPr>
            <a:xfrm>
              <a:off x="496094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5547918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1431543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5540356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23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694942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7536401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812337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871034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9297320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988429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10471267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1105823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6941865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24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11050677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31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1439106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16" name="Shape 316"/>
            <p:cNvSpPr/>
            <p:nvPr/>
          </p:nvSpPr>
          <p:spPr>
            <a:xfrm>
              <a:off x="202607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2613052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320002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3786999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4373972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21" name="Shape 321"/>
            <p:cNvSpPr/>
            <p:nvPr/>
          </p:nvSpPr>
          <p:spPr>
            <a:xfrm>
              <a:off x="496094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5547918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1431543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32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5540356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39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694942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7536401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812337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871034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9297320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30" name="Shape 330"/>
            <p:cNvSpPr/>
            <p:nvPr/>
          </p:nvSpPr>
          <p:spPr>
            <a:xfrm>
              <a:off x="988429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0471267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1105823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6941865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11050677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47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1439106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202607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2613052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320002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3786999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4373972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496094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5547918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1431543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48</a:t>
              </a:r>
            </a:p>
          </p:txBody>
        </p:sp>
        <p:sp>
          <p:nvSpPr>
            <p:cNvPr id="344" name="Shape 344"/>
            <p:cNvSpPr/>
            <p:nvPr/>
          </p:nvSpPr>
          <p:spPr>
            <a:xfrm>
              <a:off x="5540356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55</a:t>
              </a:r>
            </a:p>
          </p:txBody>
        </p:sp>
        <p:sp>
          <p:nvSpPr>
            <p:cNvPr id="345" name="Shape 345"/>
            <p:cNvSpPr/>
            <p:nvPr/>
          </p:nvSpPr>
          <p:spPr>
            <a:xfrm>
              <a:off x="694942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46" name="Shape 346"/>
            <p:cNvSpPr/>
            <p:nvPr/>
          </p:nvSpPr>
          <p:spPr>
            <a:xfrm>
              <a:off x="7536401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812337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871034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49" name="Shape 349"/>
            <p:cNvSpPr/>
            <p:nvPr/>
          </p:nvSpPr>
          <p:spPr>
            <a:xfrm>
              <a:off x="9297320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50" name="Shape 350"/>
            <p:cNvSpPr/>
            <p:nvPr/>
          </p:nvSpPr>
          <p:spPr>
            <a:xfrm>
              <a:off x="988429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51" name="Shape 351"/>
            <p:cNvSpPr/>
            <p:nvPr/>
          </p:nvSpPr>
          <p:spPr>
            <a:xfrm>
              <a:off x="10471267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52" name="Shape 352"/>
            <p:cNvSpPr/>
            <p:nvPr/>
          </p:nvSpPr>
          <p:spPr>
            <a:xfrm>
              <a:off x="1105823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6941865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56</a:t>
              </a:r>
            </a:p>
          </p:txBody>
        </p:sp>
        <p:sp>
          <p:nvSpPr>
            <p:cNvPr id="354" name="Shape 354"/>
            <p:cNvSpPr/>
            <p:nvPr/>
          </p:nvSpPr>
          <p:spPr>
            <a:xfrm>
              <a:off x="11050677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63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1439106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2026079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2613052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3200025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3786999" y="2045826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4373972" y="2045826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4960945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5547918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8604" y="8412329"/>
            <a:ext cx="11178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 actual layout : Examine better layout in next lecture</a:t>
            </a:r>
          </a:p>
          <a:p>
            <a:r>
              <a:rPr lang="en-US" dirty="0">
                <a:solidFill>
                  <a:schemeClr val="bg1"/>
                </a:solidFill>
              </a:rPr>
              <a:t>Purpose: Relative number of each time of block  </a:t>
            </a:r>
          </a:p>
        </p:txBody>
      </p:sp>
    </p:spTree>
    <p:extLst>
      <p:ext uri="{BB962C8B-B14F-4D97-AF65-F5344CB8AC3E}">
        <p14:creationId xmlns:p14="http://schemas.microsoft.com/office/powerpoint/2010/main" val="225198906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Inodes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460925" y="2823704"/>
            <a:ext cx="10141713" cy="4557956"/>
            <a:chOff x="1431543" y="2045826"/>
            <a:chExt cx="10141713" cy="4557956"/>
          </a:xfrm>
        </p:grpSpPr>
        <p:sp>
          <p:nvSpPr>
            <p:cNvPr id="371" name="Shape 371"/>
            <p:cNvSpPr/>
            <p:nvPr/>
          </p:nvSpPr>
          <p:spPr>
            <a:xfrm>
              <a:off x="1536541" y="2579747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5645353" y="2579747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6949427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7536400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812337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76" name="Shape 376"/>
            <p:cNvSpPr/>
            <p:nvPr/>
          </p:nvSpPr>
          <p:spPr>
            <a:xfrm>
              <a:off x="871034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9297320" y="2045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988429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79" name="Shape 379"/>
            <p:cNvSpPr/>
            <p:nvPr/>
          </p:nvSpPr>
          <p:spPr>
            <a:xfrm>
              <a:off x="1047126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11058239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7046861" y="2579747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11050677" y="2579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383" name="Shape 383"/>
            <p:cNvSpPr/>
            <p:nvPr/>
          </p:nvSpPr>
          <p:spPr>
            <a:xfrm>
              <a:off x="1439106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84" name="Shape 384"/>
            <p:cNvSpPr/>
            <p:nvPr/>
          </p:nvSpPr>
          <p:spPr>
            <a:xfrm>
              <a:off x="202607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85" name="Shape 385"/>
            <p:cNvSpPr/>
            <p:nvPr/>
          </p:nvSpPr>
          <p:spPr>
            <a:xfrm>
              <a:off x="2613052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320002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87" name="Shape 387"/>
            <p:cNvSpPr/>
            <p:nvPr/>
          </p:nvSpPr>
          <p:spPr>
            <a:xfrm>
              <a:off x="3786999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4373972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496094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90" name="Shape 390"/>
            <p:cNvSpPr/>
            <p:nvPr/>
          </p:nvSpPr>
          <p:spPr>
            <a:xfrm>
              <a:off x="5547918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91" name="Shape 391"/>
            <p:cNvSpPr/>
            <p:nvPr/>
          </p:nvSpPr>
          <p:spPr>
            <a:xfrm>
              <a:off x="1431543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5540356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23</a:t>
              </a:r>
            </a:p>
          </p:txBody>
        </p:sp>
        <p:sp>
          <p:nvSpPr>
            <p:cNvPr id="393" name="Shape 393"/>
            <p:cNvSpPr/>
            <p:nvPr/>
          </p:nvSpPr>
          <p:spPr>
            <a:xfrm>
              <a:off x="694942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94" name="Shape 394"/>
            <p:cNvSpPr/>
            <p:nvPr/>
          </p:nvSpPr>
          <p:spPr>
            <a:xfrm>
              <a:off x="7536401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95" name="Shape 395"/>
            <p:cNvSpPr/>
            <p:nvPr/>
          </p:nvSpPr>
          <p:spPr>
            <a:xfrm>
              <a:off x="812337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96" name="Shape 396"/>
            <p:cNvSpPr/>
            <p:nvPr/>
          </p:nvSpPr>
          <p:spPr>
            <a:xfrm>
              <a:off x="871034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97" name="Shape 397"/>
            <p:cNvSpPr/>
            <p:nvPr/>
          </p:nvSpPr>
          <p:spPr>
            <a:xfrm>
              <a:off x="9297320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98" name="Shape 398"/>
            <p:cNvSpPr/>
            <p:nvPr/>
          </p:nvSpPr>
          <p:spPr>
            <a:xfrm>
              <a:off x="988429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399" name="Shape 399"/>
            <p:cNvSpPr/>
            <p:nvPr/>
          </p:nvSpPr>
          <p:spPr>
            <a:xfrm>
              <a:off x="10471267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00" name="Shape 400"/>
            <p:cNvSpPr/>
            <p:nvPr/>
          </p:nvSpPr>
          <p:spPr>
            <a:xfrm>
              <a:off x="1105823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6941865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24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11050677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31</a:t>
              </a:r>
            </a:p>
          </p:txBody>
        </p:sp>
        <p:sp>
          <p:nvSpPr>
            <p:cNvPr id="403" name="Shape 403"/>
            <p:cNvSpPr/>
            <p:nvPr/>
          </p:nvSpPr>
          <p:spPr>
            <a:xfrm>
              <a:off x="1439106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x="202607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2613052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320002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3786999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4373972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496094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5547918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1431543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32</a:t>
              </a:r>
            </a:p>
          </p:txBody>
        </p:sp>
        <p:sp>
          <p:nvSpPr>
            <p:cNvPr id="412" name="Shape 412"/>
            <p:cNvSpPr/>
            <p:nvPr/>
          </p:nvSpPr>
          <p:spPr>
            <a:xfrm>
              <a:off x="5540356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39</a:t>
              </a:r>
            </a:p>
          </p:txBody>
        </p:sp>
        <p:sp>
          <p:nvSpPr>
            <p:cNvPr id="413" name="Shape 413"/>
            <p:cNvSpPr/>
            <p:nvPr/>
          </p:nvSpPr>
          <p:spPr>
            <a:xfrm>
              <a:off x="694942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14" name="Shape 414"/>
            <p:cNvSpPr/>
            <p:nvPr/>
          </p:nvSpPr>
          <p:spPr>
            <a:xfrm>
              <a:off x="7536401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812337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871034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9297320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988429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10471267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1105823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6941865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11050677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47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1439106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202607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2613052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320002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3786999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28" name="Shape 428"/>
            <p:cNvSpPr/>
            <p:nvPr/>
          </p:nvSpPr>
          <p:spPr>
            <a:xfrm>
              <a:off x="4373972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29" name="Shape 429"/>
            <p:cNvSpPr/>
            <p:nvPr/>
          </p:nvSpPr>
          <p:spPr>
            <a:xfrm>
              <a:off x="496094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30" name="Shape 430"/>
            <p:cNvSpPr/>
            <p:nvPr/>
          </p:nvSpPr>
          <p:spPr>
            <a:xfrm>
              <a:off x="5547918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1431543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48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5540356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55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694942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34" name="Shape 434"/>
            <p:cNvSpPr/>
            <p:nvPr/>
          </p:nvSpPr>
          <p:spPr>
            <a:xfrm>
              <a:off x="7536401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35" name="Shape 435"/>
            <p:cNvSpPr/>
            <p:nvPr/>
          </p:nvSpPr>
          <p:spPr>
            <a:xfrm>
              <a:off x="812337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36" name="Shape 436"/>
            <p:cNvSpPr/>
            <p:nvPr/>
          </p:nvSpPr>
          <p:spPr>
            <a:xfrm>
              <a:off x="871034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37" name="Shape 437"/>
            <p:cNvSpPr/>
            <p:nvPr/>
          </p:nvSpPr>
          <p:spPr>
            <a:xfrm>
              <a:off x="9297320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38" name="Shape 438"/>
            <p:cNvSpPr/>
            <p:nvPr/>
          </p:nvSpPr>
          <p:spPr>
            <a:xfrm>
              <a:off x="988429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39" name="Shape 439"/>
            <p:cNvSpPr/>
            <p:nvPr/>
          </p:nvSpPr>
          <p:spPr>
            <a:xfrm>
              <a:off x="10471267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40" name="Shape 440"/>
            <p:cNvSpPr/>
            <p:nvPr/>
          </p:nvSpPr>
          <p:spPr>
            <a:xfrm>
              <a:off x="1105823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441" name="Shape 441"/>
            <p:cNvSpPr/>
            <p:nvPr/>
          </p:nvSpPr>
          <p:spPr>
            <a:xfrm>
              <a:off x="6941865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56</a:t>
              </a:r>
            </a:p>
          </p:txBody>
        </p:sp>
        <p:sp>
          <p:nvSpPr>
            <p:cNvPr id="442" name="Shape 442"/>
            <p:cNvSpPr/>
            <p:nvPr/>
          </p:nvSpPr>
          <p:spPr>
            <a:xfrm>
              <a:off x="11050677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63</a:t>
              </a:r>
            </a:p>
          </p:txBody>
        </p:sp>
        <p:sp>
          <p:nvSpPr>
            <p:cNvPr id="443" name="Shape 443"/>
            <p:cNvSpPr/>
            <p:nvPr/>
          </p:nvSpPr>
          <p:spPr>
            <a:xfrm>
              <a:off x="1439106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4" name="Shape 444"/>
            <p:cNvSpPr/>
            <p:nvPr/>
          </p:nvSpPr>
          <p:spPr>
            <a:xfrm>
              <a:off x="2026079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5" name="Shape 445"/>
            <p:cNvSpPr/>
            <p:nvPr/>
          </p:nvSpPr>
          <p:spPr>
            <a:xfrm>
              <a:off x="2613052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320002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447" name="Shape 447"/>
            <p:cNvSpPr/>
            <p:nvPr/>
          </p:nvSpPr>
          <p:spPr>
            <a:xfrm>
              <a:off x="3786999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448" name="Shape 448"/>
            <p:cNvSpPr/>
            <p:nvPr/>
          </p:nvSpPr>
          <p:spPr>
            <a:xfrm>
              <a:off x="4373972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449" name="Shape 449"/>
            <p:cNvSpPr/>
            <p:nvPr/>
          </p:nvSpPr>
          <p:spPr>
            <a:xfrm>
              <a:off x="496094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450" name="Shape 450"/>
            <p:cNvSpPr/>
            <p:nvPr/>
          </p:nvSpPr>
          <p:spPr>
            <a:xfrm>
              <a:off x="5547918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06018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/>
        </p:nvSpPr>
        <p:spPr>
          <a:xfrm>
            <a:off x="7146375" y="2935954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16</a:t>
            </a:r>
          </a:p>
        </p:txBody>
      </p:sp>
      <p:sp>
        <p:nvSpPr>
          <p:cNvPr id="536" name="Shape 536"/>
          <p:cNvSpPr/>
          <p:nvPr/>
        </p:nvSpPr>
        <p:spPr>
          <a:xfrm>
            <a:off x="8482011" y="2935954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17</a:t>
            </a:r>
          </a:p>
        </p:txBody>
      </p:sp>
      <p:sp>
        <p:nvSpPr>
          <p:cNvPr id="537" name="Shape 537"/>
          <p:cNvSpPr/>
          <p:nvPr/>
        </p:nvSpPr>
        <p:spPr>
          <a:xfrm>
            <a:off x="9826832" y="2926770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18</a:t>
            </a:r>
          </a:p>
        </p:txBody>
      </p:sp>
      <p:sp>
        <p:nvSpPr>
          <p:cNvPr id="538" name="Shape 538"/>
          <p:cNvSpPr/>
          <p:nvPr/>
        </p:nvSpPr>
        <p:spPr>
          <a:xfrm>
            <a:off x="11162469" y="2926770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19</a:t>
            </a:r>
          </a:p>
        </p:txBody>
      </p:sp>
      <p:sp>
        <p:nvSpPr>
          <p:cNvPr id="539" name="Shape 539"/>
          <p:cNvSpPr/>
          <p:nvPr/>
        </p:nvSpPr>
        <p:spPr>
          <a:xfrm>
            <a:off x="7146375" y="4424798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</a:t>
            </a:r>
          </a:p>
        </p:txBody>
      </p:sp>
      <p:sp>
        <p:nvSpPr>
          <p:cNvPr id="540" name="Shape 540"/>
          <p:cNvSpPr/>
          <p:nvPr/>
        </p:nvSpPr>
        <p:spPr>
          <a:xfrm>
            <a:off x="8482011" y="4424798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  <a:endParaRPr sz="32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21</a:t>
            </a:r>
          </a:p>
        </p:txBody>
      </p:sp>
      <p:sp>
        <p:nvSpPr>
          <p:cNvPr id="541" name="Shape 541"/>
          <p:cNvSpPr/>
          <p:nvPr/>
        </p:nvSpPr>
        <p:spPr>
          <a:xfrm>
            <a:off x="9826833" y="4415614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22</a:t>
            </a:r>
          </a:p>
        </p:txBody>
      </p:sp>
      <p:sp>
        <p:nvSpPr>
          <p:cNvPr id="542" name="Shape 542"/>
          <p:cNvSpPr/>
          <p:nvPr/>
        </p:nvSpPr>
        <p:spPr>
          <a:xfrm>
            <a:off x="11162469" y="4415614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23</a:t>
            </a:r>
          </a:p>
        </p:txBody>
      </p:sp>
      <p:sp>
        <p:nvSpPr>
          <p:cNvPr id="543" name="Shape 543"/>
          <p:cNvSpPr/>
          <p:nvPr/>
        </p:nvSpPr>
        <p:spPr>
          <a:xfrm>
            <a:off x="7137191" y="5910127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24</a:t>
            </a:r>
          </a:p>
        </p:txBody>
      </p:sp>
      <p:sp>
        <p:nvSpPr>
          <p:cNvPr id="544" name="Shape 544"/>
          <p:cNvSpPr/>
          <p:nvPr/>
        </p:nvSpPr>
        <p:spPr>
          <a:xfrm>
            <a:off x="8472827" y="5910127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25</a:t>
            </a:r>
          </a:p>
        </p:txBody>
      </p:sp>
      <p:sp>
        <p:nvSpPr>
          <p:cNvPr id="545" name="Shape 545"/>
          <p:cNvSpPr/>
          <p:nvPr/>
        </p:nvSpPr>
        <p:spPr>
          <a:xfrm>
            <a:off x="9817648" y="5913643"/>
            <a:ext cx="1282530" cy="1421348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26</a:t>
            </a:r>
          </a:p>
        </p:txBody>
      </p:sp>
      <p:sp>
        <p:nvSpPr>
          <p:cNvPr id="546" name="Shape 546"/>
          <p:cNvSpPr/>
          <p:nvPr/>
        </p:nvSpPr>
        <p:spPr>
          <a:xfrm>
            <a:off x="11153284" y="5913643"/>
            <a:ext cx="1282530" cy="1421348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27</a:t>
            </a:r>
          </a:p>
        </p:txBody>
      </p:sp>
      <p:sp>
        <p:nvSpPr>
          <p:cNvPr id="547" name="Shape 547"/>
          <p:cNvSpPr/>
          <p:nvPr/>
        </p:nvSpPr>
        <p:spPr>
          <a:xfrm>
            <a:off x="7137191" y="7398971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28</a:t>
            </a:r>
          </a:p>
        </p:txBody>
      </p:sp>
      <p:sp>
        <p:nvSpPr>
          <p:cNvPr id="548" name="Shape 548"/>
          <p:cNvSpPr/>
          <p:nvPr/>
        </p:nvSpPr>
        <p:spPr>
          <a:xfrm>
            <a:off x="8472827" y="7398971"/>
            <a:ext cx="1282530" cy="14213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29</a:t>
            </a:r>
          </a:p>
        </p:txBody>
      </p:sp>
      <p:sp>
        <p:nvSpPr>
          <p:cNvPr id="549" name="Shape 549"/>
          <p:cNvSpPr/>
          <p:nvPr/>
        </p:nvSpPr>
        <p:spPr>
          <a:xfrm>
            <a:off x="9817648" y="7402487"/>
            <a:ext cx="1282530" cy="1421348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30</a:t>
            </a:r>
          </a:p>
        </p:txBody>
      </p:sp>
      <p:sp>
        <p:nvSpPr>
          <p:cNvPr id="550" name="Shape 550"/>
          <p:cNvSpPr/>
          <p:nvPr/>
        </p:nvSpPr>
        <p:spPr>
          <a:xfrm>
            <a:off x="11153284" y="7402487"/>
            <a:ext cx="1282530" cy="1421348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31</a:t>
            </a:r>
          </a:p>
        </p:txBody>
      </p:sp>
      <p:sp>
        <p:nvSpPr>
          <p:cNvPr id="552" name="Shape 5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One </a:t>
            </a:r>
            <a:r>
              <a:rPr sz="6480" dirty="0" err="1">
                <a:solidFill>
                  <a:srgbClr val="FFFFFF"/>
                </a:solidFill>
              </a:rPr>
              <a:t>Inode</a:t>
            </a:r>
            <a:r>
              <a:rPr sz="6480" dirty="0">
                <a:solidFill>
                  <a:srgbClr val="FFFFFF"/>
                </a:solidFill>
              </a:rPr>
              <a:t> Block</a:t>
            </a:r>
          </a:p>
        </p:txBody>
      </p:sp>
      <p:sp>
        <p:nvSpPr>
          <p:cNvPr id="551" name="Shape 551"/>
          <p:cNvSpPr>
            <a:spLocks noGrp="1"/>
          </p:cNvSpPr>
          <p:nvPr>
            <p:ph type="body" idx="4294967295"/>
          </p:nvPr>
        </p:nvSpPr>
        <p:spPr>
          <a:xfrm>
            <a:off x="483129" y="2443577"/>
            <a:ext cx="6349697" cy="609884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Each </a:t>
            </a:r>
            <a:r>
              <a:rPr lang="en-US" sz="3800" dirty="0" err="1">
                <a:solidFill>
                  <a:srgbClr val="333333"/>
                </a:solidFill>
              </a:rPr>
              <a:t>in</a:t>
            </a:r>
            <a:r>
              <a:rPr sz="3800" dirty="0" err="1">
                <a:solidFill>
                  <a:srgbClr val="333333"/>
                </a:solidFill>
              </a:rPr>
              <a:t>ode</a:t>
            </a:r>
            <a:r>
              <a:rPr lang="en-US" sz="3800" dirty="0">
                <a:solidFill>
                  <a:srgbClr val="333333"/>
                </a:solidFill>
              </a:rPr>
              <a:t> is</a:t>
            </a:r>
            <a:r>
              <a:rPr sz="3800" dirty="0">
                <a:solidFill>
                  <a:srgbClr val="333333"/>
                </a:solidFill>
              </a:rPr>
              <a:t> typically 256 bytes (depends on the FS</a:t>
            </a:r>
            <a:r>
              <a:rPr lang="en-US" sz="3800" dirty="0">
                <a:solidFill>
                  <a:srgbClr val="333333"/>
                </a:solidFill>
              </a:rPr>
              <a:t>, maybe 128 bytes</a:t>
            </a:r>
            <a:r>
              <a:rPr sz="3800" dirty="0">
                <a:solidFill>
                  <a:srgbClr val="333333"/>
                </a:solidFill>
              </a:rPr>
              <a:t>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4KB disk block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16 inodes per inode block.</a:t>
            </a:r>
          </a:p>
        </p:txBody>
      </p:sp>
    </p:spTree>
    <p:extLst>
      <p:ext uri="{BB962C8B-B14F-4D97-AF65-F5344CB8AC3E}">
        <p14:creationId xmlns:p14="http://schemas.microsoft.com/office/powerpoint/2010/main" val="107813552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575" name="Shape 575"/>
          <p:cNvSpPr/>
          <p:nvPr/>
        </p:nvSpPr>
        <p:spPr>
          <a:xfrm>
            <a:off x="1549213" y="2705882"/>
            <a:ext cx="4550422" cy="4494007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sz="320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yp</a:t>
            </a:r>
            <a:r>
              <a:rPr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e</a:t>
            </a:r>
            <a:r>
              <a:rPr lang="en-US"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(file or dir?)</a:t>
            </a:r>
            <a:endParaRPr sz="32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ui</a:t>
            </a:r>
            <a:r>
              <a:rPr sz="3200" b="1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rPr lang="en-US"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(owner)</a:t>
            </a:r>
            <a:endParaRPr sz="32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r</a:t>
            </a:r>
            <a:r>
              <a:rPr sz="32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wx</a:t>
            </a:r>
            <a:r>
              <a:rPr lang="en-US"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(permissions)</a:t>
            </a:r>
            <a:endParaRPr sz="32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s</a:t>
            </a:r>
            <a:r>
              <a:rPr sz="320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ize</a:t>
            </a:r>
            <a:r>
              <a:rPr lang="en-US" sz="320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(i</a:t>
            </a:r>
            <a:r>
              <a:rPr lang="en-US"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 bytes)</a:t>
            </a:r>
            <a:endParaRPr sz="32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sz="320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</a:t>
            </a:r>
            <a:r>
              <a:rPr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me</a:t>
            </a:r>
            <a:r>
              <a:rPr lang="en-US"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(access)</a:t>
            </a:r>
            <a:endParaRPr sz="32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rPr sz="3200" b="1" dirty="0" err="1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ti</a:t>
            </a:r>
            <a:r>
              <a:rPr sz="320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me</a:t>
            </a:r>
            <a:r>
              <a:rPr lang="en-US"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(create)</a:t>
            </a:r>
            <a:endParaRPr sz="32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links_count</a:t>
            </a:r>
            <a:r>
              <a:rPr lang="en-US" sz="32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(# paths)</a:t>
            </a:r>
            <a:endParaRPr sz="32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addrs[N]</a:t>
            </a:r>
            <a:r>
              <a:rPr lang="en-US" sz="280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 (N data blocks)</a:t>
            </a:r>
            <a:endParaRPr sz="28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436598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Inodes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1431543" y="2637398"/>
            <a:ext cx="10141713" cy="4557956"/>
            <a:chOff x="1431543" y="2045826"/>
            <a:chExt cx="10141713" cy="4557956"/>
          </a:xfrm>
        </p:grpSpPr>
        <p:sp>
          <p:nvSpPr>
            <p:cNvPr id="608" name="Shape 608"/>
            <p:cNvSpPr/>
            <p:nvPr/>
          </p:nvSpPr>
          <p:spPr>
            <a:xfrm>
              <a:off x="1536541" y="2579747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09" name="Shape 609"/>
            <p:cNvSpPr/>
            <p:nvPr/>
          </p:nvSpPr>
          <p:spPr>
            <a:xfrm>
              <a:off x="5645353" y="2579747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610" name="Shape 610"/>
            <p:cNvSpPr/>
            <p:nvPr/>
          </p:nvSpPr>
          <p:spPr>
            <a:xfrm>
              <a:off x="6949427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11" name="Shape 611"/>
            <p:cNvSpPr/>
            <p:nvPr/>
          </p:nvSpPr>
          <p:spPr>
            <a:xfrm>
              <a:off x="7536400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12" name="Shape 612"/>
            <p:cNvSpPr/>
            <p:nvPr/>
          </p:nvSpPr>
          <p:spPr>
            <a:xfrm>
              <a:off x="812337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13" name="Shape 613"/>
            <p:cNvSpPr/>
            <p:nvPr/>
          </p:nvSpPr>
          <p:spPr>
            <a:xfrm>
              <a:off x="871034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14" name="Shape 614"/>
            <p:cNvSpPr/>
            <p:nvPr/>
          </p:nvSpPr>
          <p:spPr>
            <a:xfrm>
              <a:off x="9297320" y="2045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15" name="Shape 615"/>
            <p:cNvSpPr/>
            <p:nvPr/>
          </p:nvSpPr>
          <p:spPr>
            <a:xfrm>
              <a:off x="988429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16" name="Shape 616"/>
            <p:cNvSpPr/>
            <p:nvPr/>
          </p:nvSpPr>
          <p:spPr>
            <a:xfrm>
              <a:off x="1047126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17" name="Shape 617"/>
            <p:cNvSpPr/>
            <p:nvPr/>
          </p:nvSpPr>
          <p:spPr>
            <a:xfrm>
              <a:off x="11058239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18" name="Shape 618"/>
            <p:cNvSpPr/>
            <p:nvPr/>
          </p:nvSpPr>
          <p:spPr>
            <a:xfrm>
              <a:off x="7046861" y="2579747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619" name="Shape 619"/>
            <p:cNvSpPr/>
            <p:nvPr/>
          </p:nvSpPr>
          <p:spPr>
            <a:xfrm>
              <a:off x="11050677" y="2579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620" name="Shape 620"/>
            <p:cNvSpPr/>
            <p:nvPr/>
          </p:nvSpPr>
          <p:spPr>
            <a:xfrm>
              <a:off x="1439106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21" name="Shape 621"/>
            <p:cNvSpPr/>
            <p:nvPr/>
          </p:nvSpPr>
          <p:spPr>
            <a:xfrm>
              <a:off x="202607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22" name="Shape 622"/>
            <p:cNvSpPr/>
            <p:nvPr/>
          </p:nvSpPr>
          <p:spPr>
            <a:xfrm>
              <a:off x="2613052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23" name="Shape 623"/>
            <p:cNvSpPr/>
            <p:nvPr/>
          </p:nvSpPr>
          <p:spPr>
            <a:xfrm>
              <a:off x="320002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24" name="Shape 624"/>
            <p:cNvSpPr/>
            <p:nvPr/>
          </p:nvSpPr>
          <p:spPr>
            <a:xfrm>
              <a:off x="3786999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25" name="Shape 625"/>
            <p:cNvSpPr/>
            <p:nvPr/>
          </p:nvSpPr>
          <p:spPr>
            <a:xfrm>
              <a:off x="4373972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26" name="Shape 626"/>
            <p:cNvSpPr/>
            <p:nvPr/>
          </p:nvSpPr>
          <p:spPr>
            <a:xfrm>
              <a:off x="496094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27" name="Shape 627"/>
            <p:cNvSpPr/>
            <p:nvPr/>
          </p:nvSpPr>
          <p:spPr>
            <a:xfrm>
              <a:off x="5547918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28" name="Shape 628"/>
            <p:cNvSpPr/>
            <p:nvPr/>
          </p:nvSpPr>
          <p:spPr>
            <a:xfrm>
              <a:off x="1431543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629" name="Shape 629"/>
            <p:cNvSpPr/>
            <p:nvPr/>
          </p:nvSpPr>
          <p:spPr>
            <a:xfrm>
              <a:off x="5540356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23</a:t>
              </a:r>
            </a:p>
          </p:txBody>
        </p:sp>
        <p:sp>
          <p:nvSpPr>
            <p:cNvPr id="630" name="Shape 630"/>
            <p:cNvSpPr/>
            <p:nvPr/>
          </p:nvSpPr>
          <p:spPr>
            <a:xfrm>
              <a:off x="694942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31" name="Shape 631"/>
            <p:cNvSpPr/>
            <p:nvPr/>
          </p:nvSpPr>
          <p:spPr>
            <a:xfrm>
              <a:off x="7536401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32" name="Shape 632"/>
            <p:cNvSpPr/>
            <p:nvPr/>
          </p:nvSpPr>
          <p:spPr>
            <a:xfrm>
              <a:off x="812337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33" name="Shape 633"/>
            <p:cNvSpPr/>
            <p:nvPr/>
          </p:nvSpPr>
          <p:spPr>
            <a:xfrm>
              <a:off x="871034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34" name="Shape 634"/>
            <p:cNvSpPr/>
            <p:nvPr/>
          </p:nvSpPr>
          <p:spPr>
            <a:xfrm>
              <a:off x="9297320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35" name="Shape 635"/>
            <p:cNvSpPr/>
            <p:nvPr/>
          </p:nvSpPr>
          <p:spPr>
            <a:xfrm>
              <a:off x="988429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36" name="Shape 636"/>
            <p:cNvSpPr/>
            <p:nvPr/>
          </p:nvSpPr>
          <p:spPr>
            <a:xfrm>
              <a:off x="10471267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37" name="Shape 637"/>
            <p:cNvSpPr/>
            <p:nvPr/>
          </p:nvSpPr>
          <p:spPr>
            <a:xfrm>
              <a:off x="1105823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38" name="Shape 638"/>
            <p:cNvSpPr/>
            <p:nvPr/>
          </p:nvSpPr>
          <p:spPr>
            <a:xfrm>
              <a:off x="6941865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24</a:t>
              </a:r>
            </a:p>
          </p:txBody>
        </p:sp>
        <p:sp>
          <p:nvSpPr>
            <p:cNvPr id="639" name="Shape 639"/>
            <p:cNvSpPr/>
            <p:nvPr/>
          </p:nvSpPr>
          <p:spPr>
            <a:xfrm>
              <a:off x="11050677" y="3722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31</a:t>
              </a:r>
            </a:p>
          </p:txBody>
        </p:sp>
        <p:sp>
          <p:nvSpPr>
            <p:cNvPr id="640" name="Shape 640"/>
            <p:cNvSpPr/>
            <p:nvPr/>
          </p:nvSpPr>
          <p:spPr>
            <a:xfrm>
              <a:off x="1439106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41" name="Shape 641"/>
            <p:cNvSpPr/>
            <p:nvPr/>
          </p:nvSpPr>
          <p:spPr>
            <a:xfrm>
              <a:off x="202607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42" name="Shape 642"/>
            <p:cNvSpPr/>
            <p:nvPr/>
          </p:nvSpPr>
          <p:spPr>
            <a:xfrm>
              <a:off x="2613052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43" name="Shape 643"/>
            <p:cNvSpPr/>
            <p:nvPr/>
          </p:nvSpPr>
          <p:spPr>
            <a:xfrm>
              <a:off x="320002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44" name="Shape 644"/>
            <p:cNvSpPr/>
            <p:nvPr/>
          </p:nvSpPr>
          <p:spPr>
            <a:xfrm>
              <a:off x="3786999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45" name="Shape 645"/>
            <p:cNvSpPr/>
            <p:nvPr/>
          </p:nvSpPr>
          <p:spPr>
            <a:xfrm>
              <a:off x="4373972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46" name="Shape 646"/>
            <p:cNvSpPr/>
            <p:nvPr/>
          </p:nvSpPr>
          <p:spPr>
            <a:xfrm>
              <a:off x="496094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47" name="Shape 647"/>
            <p:cNvSpPr/>
            <p:nvPr/>
          </p:nvSpPr>
          <p:spPr>
            <a:xfrm>
              <a:off x="5547918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48" name="Shape 648"/>
            <p:cNvSpPr/>
            <p:nvPr/>
          </p:nvSpPr>
          <p:spPr>
            <a:xfrm>
              <a:off x="1431543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32</a:t>
              </a:r>
            </a:p>
          </p:txBody>
        </p:sp>
        <p:sp>
          <p:nvSpPr>
            <p:cNvPr id="649" name="Shape 649"/>
            <p:cNvSpPr/>
            <p:nvPr/>
          </p:nvSpPr>
          <p:spPr>
            <a:xfrm>
              <a:off x="5540356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39</a:t>
              </a:r>
            </a:p>
          </p:txBody>
        </p:sp>
        <p:sp>
          <p:nvSpPr>
            <p:cNvPr id="650" name="Shape 650"/>
            <p:cNvSpPr/>
            <p:nvPr/>
          </p:nvSpPr>
          <p:spPr>
            <a:xfrm>
              <a:off x="694942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51" name="Shape 651"/>
            <p:cNvSpPr/>
            <p:nvPr/>
          </p:nvSpPr>
          <p:spPr>
            <a:xfrm>
              <a:off x="7536401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52" name="Shape 652"/>
            <p:cNvSpPr/>
            <p:nvPr/>
          </p:nvSpPr>
          <p:spPr>
            <a:xfrm>
              <a:off x="812337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53" name="Shape 653"/>
            <p:cNvSpPr/>
            <p:nvPr/>
          </p:nvSpPr>
          <p:spPr>
            <a:xfrm>
              <a:off x="871034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54" name="Shape 654"/>
            <p:cNvSpPr/>
            <p:nvPr/>
          </p:nvSpPr>
          <p:spPr>
            <a:xfrm>
              <a:off x="9297320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55" name="Shape 655"/>
            <p:cNvSpPr/>
            <p:nvPr/>
          </p:nvSpPr>
          <p:spPr>
            <a:xfrm>
              <a:off x="988429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56" name="Shape 656"/>
            <p:cNvSpPr/>
            <p:nvPr/>
          </p:nvSpPr>
          <p:spPr>
            <a:xfrm>
              <a:off x="10471267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57" name="Shape 657"/>
            <p:cNvSpPr/>
            <p:nvPr/>
          </p:nvSpPr>
          <p:spPr>
            <a:xfrm>
              <a:off x="1105823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58" name="Shape 658"/>
            <p:cNvSpPr/>
            <p:nvPr/>
          </p:nvSpPr>
          <p:spPr>
            <a:xfrm>
              <a:off x="6941865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659" name="Shape 659"/>
            <p:cNvSpPr/>
            <p:nvPr/>
          </p:nvSpPr>
          <p:spPr>
            <a:xfrm>
              <a:off x="11050677" y="4865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47</a:t>
              </a:r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9106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61" name="Shape 661"/>
            <p:cNvSpPr/>
            <p:nvPr/>
          </p:nvSpPr>
          <p:spPr>
            <a:xfrm>
              <a:off x="202607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62" name="Shape 662"/>
            <p:cNvSpPr/>
            <p:nvPr/>
          </p:nvSpPr>
          <p:spPr>
            <a:xfrm>
              <a:off x="2613052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63" name="Shape 663"/>
            <p:cNvSpPr/>
            <p:nvPr/>
          </p:nvSpPr>
          <p:spPr>
            <a:xfrm>
              <a:off x="320002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64" name="Shape 664"/>
            <p:cNvSpPr/>
            <p:nvPr/>
          </p:nvSpPr>
          <p:spPr>
            <a:xfrm>
              <a:off x="3786999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65" name="Shape 665"/>
            <p:cNvSpPr/>
            <p:nvPr/>
          </p:nvSpPr>
          <p:spPr>
            <a:xfrm>
              <a:off x="4373972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66" name="Shape 666"/>
            <p:cNvSpPr/>
            <p:nvPr/>
          </p:nvSpPr>
          <p:spPr>
            <a:xfrm>
              <a:off x="496094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67" name="Shape 667"/>
            <p:cNvSpPr/>
            <p:nvPr/>
          </p:nvSpPr>
          <p:spPr>
            <a:xfrm>
              <a:off x="5547918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1543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48</a:t>
              </a:r>
            </a:p>
          </p:txBody>
        </p:sp>
        <p:sp>
          <p:nvSpPr>
            <p:cNvPr id="669" name="Shape 669"/>
            <p:cNvSpPr/>
            <p:nvPr/>
          </p:nvSpPr>
          <p:spPr>
            <a:xfrm>
              <a:off x="5540356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55</a:t>
              </a:r>
            </a:p>
          </p:txBody>
        </p:sp>
        <p:sp>
          <p:nvSpPr>
            <p:cNvPr id="670" name="Shape 670"/>
            <p:cNvSpPr/>
            <p:nvPr/>
          </p:nvSpPr>
          <p:spPr>
            <a:xfrm>
              <a:off x="694942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71" name="Shape 671"/>
            <p:cNvSpPr/>
            <p:nvPr/>
          </p:nvSpPr>
          <p:spPr>
            <a:xfrm>
              <a:off x="7536401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72" name="Shape 672"/>
            <p:cNvSpPr/>
            <p:nvPr/>
          </p:nvSpPr>
          <p:spPr>
            <a:xfrm>
              <a:off x="812337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73" name="Shape 673"/>
            <p:cNvSpPr/>
            <p:nvPr/>
          </p:nvSpPr>
          <p:spPr>
            <a:xfrm>
              <a:off x="871034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74" name="Shape 674"/>
            <p:cNvSpPr/>
            <p:nvPr/>
          </p:nvSpPr>
          <p:spPr>
            <a:xfrm>
              <a:off x="9297320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75" name="Shape 675"/>
            <p:cNvSpPr/>
            <p:nvPr/>
          </p:nvSpPr>
          <p:spPr>
            <a:xfrm>
              <a:off x="988429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76" name="Shape 676"/>
            <p:cNvSpPr/>
            <p:nvPr/>
          </p:nvSpPr>
          <p:spPr>
            <a:xfrm>
              <a:off x="10471267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77" name="Shape 677"/>
            <p:cNvSpPr/>
            <p:nvPr/>
          </p:nvSpPr>
          <p:spPr>
            <a:xfrm>
              <a:off x="1105823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678" name="Shape 678"/>
            <p:cNvSpPr/>
            <p:nvPr/>
          </p:nvSpPr>
          <p:spPr>
            <a:xfrm>
              <a:off x="6941865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56</a:t>
              </a:r>
            </a:p>
          </p:txBody>
        </p:sp>
        <p:sp>
          <p:nvSpPr>
            <p:cNvPr id="679" name="Shape 679"/>
            <p:cNvSpPr/>
            <p:nvPr/>
          </p:nvSpPr>
          <p:spPr>
            <a:xfrm>
              <a:off x="11050677" y="6008747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63</a:t>
              </a:r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9106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81" name="Shape 681"/>
            <p:cNvSpPr/>
            <p:nvPr/>
          </p:nvSpPr>
          <p:spPr>
            <a:xfrm>
              <a:off x="2026079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82" name="Shape 682"/>
            <p:cNvSpPr/>
            <p:nvPr/>
          </p:nvSpPr>
          <p:spPr>
            <a:xfrm>
              <a:off x="2613052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83" name="Shape 683"/>
            <p:cNvSpPr/>
            <p:nvPr/>
          </p:nvSpPr>
          <p:spPr>
            <a:xfrm>
              <a:off x="320002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684" name="Shape 684"/>
            <p:cNvSpPr/>
            <p:nvPr/>
          </p:nvSpPr>
          <p:spPr>
            <a:xfrm>
              <a:off x="3786999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685" name="Shape 685"/>
            <p:cNvSpPr/>
            <p:nvPr/>
          </p:nvSpPr>
          <p:spPr>
            <a:xfrm>
              <a:off x="4373972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686" name="Shape 686"/>
            <p:cNvSpPr/>
            <p:nvPr/>
          </p:nvSpPr>
          <p:spPr>
            <a:xfrm>
              <a:off x="496094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687" name="Shape 687"/>
            <p:cNvSpPr/>
            <p:nvPr/>
          </p:nvSpPr>
          <p:spPr>
            <a:xfrm>
              <a:off x="5547918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688" name="Shape 688"/>
            <p:cNvSpPr/>
            <p:nvPr/>
          </p:nvSpPr>
          <p:spPr>
            <a:xfrm flipH="1">
              <a:off x="2007029" y="2681856"/>
              <a:ext cx="1281305" cy="1587937"/>
            </a:xfrm>
            <a:prstGeom prst="line">
              <a:avLst/>
            </a:prstGeom>
            <a:ln w="38100">
              <a:solidFill>
                <a:srgbClr val="FF2600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 flipH="1">
              <a:off x="2063014" y="2681856"/>
              <a:ext cx="1301520" cy="2742977"/>
            </a:xfrm>
            <a:prstGeom prst="line">
              <a:avLst/>
            </a:prstGeom>
            <a:ln w="38100">
              <a:solidFill>
                <a:srgbClr val="FF2600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26533" y="2681856"/>
              <a:ext cx="2777631" cy="1576100"/>
            </a:xfrm>
            <a:prstGeom prst="line">
              <a:avLst/>
            </a:prstGeom>
            <a:ln w="38100">
              <a:solidFill>
                <a:srgbClr val="FF2600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5904533" y="2681855"/>
              <a:ext cx="2168703" cy="2688782"/>
            </a:xfrm>
            <a:prstGeom prst="line">
              <a:avLst/>
            </a:prstGeom>
            <a:ln w="38100">
              <a:solidFill>
                <a:srgbClr val="FF2600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883992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1397267" y="2926770"/>
            <a:ext cx="4550422" cy="4494007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type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uid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rwx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size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time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ctime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links_count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addrs[N]</a:t>
            </a:r>
          </a:p>
        </p:txBody>
      </p:sp>
      <p:sp>
        <p:nvSpPr>
          <p:cNvPr id="699" name="Shape 6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701" name="Shape 701"/>
          <p:cNvSpPr/>
          <p:nvPr/>
        </p:nvSpPr>
        <p:spPr>
          <a:xfrm>
            <a:off x="6288222" y="3313325"/>
            <a:ext cx="5955650" cy="4431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Assume single level (just pointers to data blocks)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32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What is </a:t>
            </a:r>
            <a:r>
              <a:rPr lang="en-US" sz="3200" dirty="0">
                <a:solidFill>
                  <a:srgbClr val="333333"/>
                </a:solidFill>
              </a:rPr>
              <a:t>max </a:t>
            </a:r>
            <a:r>
              <a:rPr sz="3200" dirty="0">
                <a:solidFill>
                  <a:srgbClr val="333333"/>
                </a:solidFill>
              </a:rPr>
              <a:t>file size?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As</a:t>
            </a:r>
            <a:r>
              <a:rPr sz="3200" dirty="0">
                <a:solidFill>
                  <a:srgbClr val="333333"/>
                </a:solidFill>
              </a:rPr>
              <a:t>sume 256-byte </a:t>
            </a:r>
            <a:r>
              <a:rPr sz="3200" dirty="0" err="1">
                <a:solidFill>
                  <a:srgbClr val="333333"/>
                </a:solidFill>
              </a:rPr>
              <a:t>inodes</a:t>
            </a:r>
            <a:r>
              <a:rPr lang="en-US" sz="3200" dirty="0">
                <a:solidFill>
                  <a:srgbClr val="333333"/>
                </a:solidFill>
              </a:rPr>
              <a:t> (all can be used for pointers)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Assume 4-byte </a:t>
            </a:r>
            <a:r>
              <a:rPr lang="en-US" sz="3200" dirty="0" err="1">
                <a:solidFill>
                  <a:srgbClr val="333333"/>
                </a:solidFill>
              </a:rPr>
              <a:t>addrs</a:t>
            </a:r>
            <a:endParaRPr lang="en-US" sz="32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32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How to get larger files?</a:t>
            </a:r>
          </a:p>
        </p:txBody>
      </p:sp>
      <p:sp>
        <p:nvSpPr>
          <p:cNvPr id="2" name="Rectangle 1"/>
          <p:cNvSpPr/>
          <p:nvPr/>
        </p:nvSpPr>
        <p:spPr>
          <a:xfrm>
            <a:off x="3037022" y="8110183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256 / 4 =  64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64 * 4K = 256 KB!</a:t>
            </a:r>
          </a:p>
        </p:txBody>
      </p:sp>
    </p:spTree>
    <p:extLst>
      <p:ext uri="{BB962C8B-B14F-4D97-AF65-F5344CB8AC3E}">
        <p14:creationId xmlns:p14="http://schemas.microsoft.com/office/powerpoint/2010/main" val="3343084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/>
        </p:nvSpPr>
        <p:spPr>
          <a:xfrm>
            <a:off x="5537171" y="126237"/>
            <a:ext cx="1930458" cy="190652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707" name="Shape 707"/>
          <p:cNvSpPr/>
          <p:nvPr/>
        </p:nvSpPr>
        <p:spPr>
          <a:xfrm>
            <a:off x="56471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60535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64599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68663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1354766" y="2826224"/>
            <a:ext cx="1930458" cy="1906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712" name="Shape 712"/>
          <p:cNvSpPr/>
          <p:nvPr/>
        </p:nvSpPr>
        <p:spPr>
          <a:xfrm>
            <a:off x="4143036" y="2826224"/>
            <a:ext cx="1930458" cy="1906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713" name="Shape 713"/>
          <p:cNvSpPr/>
          <p:nvPr/>
        </p:nvSpPr>
        <p:spPr>
          <a:xfrm>
            <a:off x="6931306" y="2826224"/>
            <a:ext cx="1930458" cy="1906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714" name="Shape 714"/>
          <p:cNvSpPr/>
          <p:nvPr/>
        </p:nvSpPr>
        <p:spPr>
          <a:xfrm>
            <a:off x="9719576" y="2826224"/>
            <a:ext cx="1930458" cy="1906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715" name="Shape 715"/>
          <p:cNvSpPr/>
          <p:nvPr/>
        </p:nvSpPr>
        <p:spPr>
          <a:xfrm>
            <a:off x="7137399" y="1672067"/>
            <a:ext cx="2505382" cy="114345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16" name="Shape 716"/>
          <p:cNvSpPr/>
          <p:nvPr/>
        </p:nvSpPr>
        <p:spPr>
          <a:xfrm flipH="1">
            <a:off x="3327400" y="1672067"/>
            <a:ext cx="2505381" cy="114345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6692899" y="1659367"/>
            <a:ext cx="1168208" cy="106153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18" name="Shape 718"/>
          <p:cNvSpPr/>
          <p:nvPr/>
        </p:nvSpPr>
        <p:spPr>
          <a:xfrm flipH="1">
            <a:off x="5400794" y="1659367"/>
            <a:ext cx="851087" cy="1115327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6895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926080"/>
            <a:ext cx="11054080" cy="1625600"/>
          </a:xfrm>
        </p:spPr>
        <p:txBody>
          <a:bodyPr/>
          <a:lstStyle/>
          <a:p>
            <a:r>
              <a:rPr lang="en-US" dirty="0"/>
              <a:t>File System Implementation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1867" y="5079999"/>
            <a:ext cx="12029440" cy="4357300"/>
          </a:xfrm>
        </p:spPr>
        <p:txBody>
          <a:bodyPr>
            <a:normAutofit/>
          </a:bodyPr>
          <a:lstStyle/>
          <a:p>
            <a:pPr marL="866973" indent="-866973" algn="l"/>
            <a:r>
              <a:rPr lang="en-US" b="1" dirty="0"/>
              <a:t>Questions answered in this lecture:</a:t>
            </a:r>
          </a:p>
          <a:p>
            <a:pPr marL="866973" indent="-866973" algn="l"/>
            <a:r>
              <a:rPr lang="en-US" dirty="0"/>
              <a:t>What </a:t>
            </a:r>
            <a:r>
              <a:rPr lang="en-US" b="1" dirty="0"/>
              <a:t>on-disk structures </a:t>
            </a:r>
            <a:r>
              <a:rPr lang="en-US" dirty="0"/>
              <a:t>to represent files and directories?</a:t>
            </a:r>
          </a:p>
          <a:p>
            <a:pPr marL="1517203" lvl="1" indent="-866973" algn="l"/>
            <a:r>
              <a:rPr lang="en-US" sz="2400" dirty="0">
                <a:solidFill>
                  <a:schemeClr val="bg2"/>
                </a:solidFill>
              </a:rPr>
              <a:t>Contiguous, Extents, Linked, FAT, Indexed, Multi-level indexed</a:t>
            </a:r>
          </a:p>
          <a:p>
            <a:pPr marL="1517203" lvl="1" indent="-866973" algn="l"/>
            <a:r>
              <a:rPr lang="en-US" sz="2400" dirty="0">
                <a:solidFill>
                  <a:schemeClr val="bg2"/>
                </a:solidFill>
              </a:rPr>
              <a:t>Which are good for different </a:t>
            </a:r>
            <a:r>
              <a:rPr lang="en-US" sz="2400" b="1" dirty="0">
                <a:solidFill>
                  <a:schemeClr val="bg2"/>
                </a:solidFill>
              </a:rPr>
              <a:t>metrics</a:t>
            </a:r>
            <a:r>
              <a:rPr lang="en-US" sz="2400" dirty="0">
                <a:solidFill>
                  <a:schemeClr val="bg2"/>
                </a:solidFill>
              </a:rPr>
              <a:t>?</a:t>
            </a:r>
            <a:endParaRPr lang="en-US" sz="1900" dirty="0">
              <a:solidFill>
                <a:schemeClr val="bg2"/>
              </a:solidFill>
            </a:endParaRPr>
          </a:p>
          <a:p>
            <a:pPr marL="866973" indent="-866973" algn="l"/>
            <a:endParaRPr lang="en-US" dirty="0"/>
          </a:p>
          <a:p>
            <a:pPr marL="866973" indent="-866973" algn="l"/>
            <a:r>
              <a:rPr lang="en-US" dirty="0"/>
              <a:t>What disk </a:t>
            </a:r>
            <a:r>
              <a:rPr lang="en-US" b="1" dirty="0"/>
              <a:t>operations</a:t>
            </a:r>
            <a:r>
              <a:rPr lang="en-US" dirty="0"/>
              <a:t> are needed for:</a:t>
            </a:r>
          </a:p>
          <a:p>
            <a:pPr marL="866973" indent="-866973" algn="l"/>
            <a:r>
              <a:rPr lang="en-US" dirty="0"/>
              <a:t>	make directory</a:t>
            </a:r>
          </a:p>
          <a:p>
            <a:pPr marL="866973" indent="-866973" algn="l"/>
            <a:r>
              <a:rPr lang="en-US" dirty="0"/>
              <a:t>	open file</a:t>
            </a:r>
          </a:p>
          <a:p>
            <a:pPr marL="866973" indent="-866973" algn="l"/>
            <a:r>
              <a:rPr lang="en-US" dirty="0"/>
              <a:t>	write/read file</a:t>
            </a:r>
          </a:p>
          <a:p>
            <a:pPr marL="866973" indent="-866973" algn="l"/>
            <a:r>
              <a:rPr lang="en-US" dirty="0"/>
              <a:t>	close file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63FDA39-63DB-FD4C-AABB-8471D2317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49" y="138564"/>
            <a:ext cx="5608320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RUTGERS UNIVERSITY</a:t>
            </a:r>
            <a:b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</a:b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Computer Sciences Department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78F1DA1F-43D0-194F-88BF-E43545327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10" y="1343773"/>
            <a:ext cx="6074597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CS 416/518 Operating Systems Design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30A508F9-10C0-2F48-BE1C-D26220FF9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348" y="1343773"/>
            <a:ext cx="2600959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560" dirty="0" err="1">
                <a:solidFill>
                  <a:schemeClr val="tx1"/>
                </a:solidFill>
                <a:latin typeface="Gill Sans MT" panose="020B0502020104020203" pitchFamily="34" charset="77"/>
              </a:rPr>
              <a:t>Sudarsun</a:t>
            </a: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 Kannan</a:t>
            </a:r>
          </a:p>
        </p:txBody>
      </p:sp>
    </p:spTree>
    <p:extLst>
      <p:ext uri="{BB962C8B-B14F-4D97-AF65-F5344CB8AC3E}">
        <p14:creationId xmlns:p14="http://schemas.microsoft.com/office/powerpoint/2010/main" val="548239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/>
        </p:nvSpPr>
        <p:spPr>
          <a:xfrm>
            <a:off x="5537171" y="126237"/>
            <a:ext cx="1930458" cy="190652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721" name="Shape 721"/>
          <p:cNvSpPr/>
          <p:nvPr/>
        </p:nvSpPr>
        <p:spPr>
          <a:xfrm>
            <a:off x="56471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2" name="Shape 722"/>
          <p:cNvSpPr/>
          <p:nvPr/>
        </p:nvSpPr>
        <p:spPr>
          <a:xfrm>
            <a:off x="60535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3" name="Shape 723"/>
          <p:cNvSpPr/>
          <p:nvPr/>
        </p:nvSpPr>
        <p:spPr>
          <a:xfrm>
            <a:off x="64599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4" name="Shape 724"/>
          <p:cNvSpPr/>
          <p:nvPr/>
        </p:nvSpPr>
        <p:spPr>
          <a:xfrm>
            <a:off x="68663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1354766" y="2826224"/>
            <a:ext cx="1930458" cy="1906525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indirect</a:t>
            </a:r>
          </a:p>
        </p:txBody>
      </p:sp>
      <p:sp>
        <p:nvSpPr>
          <p:cNvPr id="726" name="Shape 726"/>
          <p:cNvSpPr/>
          <p:nvPr/>
        </p:nvSpPr>
        <p:spPr>
          <a:xfrm>
            <a:off x="4143036" y="2826224"/>
            <a:ext cx="1930458" cy="1906525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indirect</a:t>
            </a:r>
          </a:p>
        </p:txBody>
      </p:sp>
      <p:sp>
        <p:nvSpPr>
          <p:cNvPr id="727" name="Shape 727"/>
          <p:cNvSpPr/>
          <p:nvPr/>
        </p:nvSpPr>
        <p:spPr>
          <a:xfrm>
            <a:off x="6931306" y="2826224"/>
            <a:ext cx="1930458" cy="1906525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indirect</a:t>
            </a:r>
          </a:p>
        </p:txBody>
      </p:sp>
      <p:sp>
        <p:nvSpPr>
          <p:cNvPr id="728" name="Shape 728"/>
          <p:cNvSpPr/>
          <p:nvPr/>
        </p:nvSpPr>
        <p:spPr>
          <a:xfrm>
            <a:off x="9719576" y="2826224"/>
            <a:ext cx="1930458" cy="1906525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indirect</a:t>
            </a:r>
          </a:p>
        </p:txBody>
      </p:sp>
      <p:sp>
        <p:nvSpPr>
          <p:cNvPr id="729" name="Shape 729"/>
          <p:cNvSpPr/>
          <p:nvPr/>
        </p:nvSpPr>
        <p:spPr>
          <a:xfrm>
            <a:off x="7137399" y="1672067"/>
            <a:ext cx="2505382" cy="114345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0" name="Shape 730"/>
          <p:cNvSpPr/>
          <p:nvPr/>
        </p:nvSpPr>
        <p:spPr>
          <a:xfrm flipH="1">
            <a:off x="3327400" y="1672067"/>
            <a:ext cx="2505381" cy="114345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1" name="Shape 731"/>
          <p:cNvSpPr/>
          <p:nvPr/>
        </p:nvSpPr>
        <p:spPr>
          <a:xfrm>
            <a:off x="6692899" y="1659367"/>
            <a:ext cx="1168208" cy="106153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2" name="Shape 732"/>
          <p:cNvSpPr/>
          <p:nvPr/>
        </p:nvSpPr>
        <p:spPr>
          <a:xfrm flipH="1">
            <a:off x="5400794" y="1659367"/>
            <a:ext cx="851087" cy="1115327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14662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4" name="Shape 734"/>
          <p:cNvSpPr/>
          <p:nvPr/>
        </p:nvSpPr>
        <p:spPr>
          <a:xfrm>
            <a:off x="18726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5" name="Shape 735"/>
          <p:cNvSpPr/>
          <p:nvPr/>
        </p:nvSpPr>
        <p:spPr>
          <a:xfrm>
            <a:off x="22790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26854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2956543" y="4421315"/>
            <a:ext cx="637501" cy="108838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8" name="Shape 738"/>
          <p:cNvSpPr/>
          <p:nvPr/>
        </p:nvSpPr>
        <p:spPr>
          <a:xfrm flipH="1">
            <a:off x="1060240" y="4421315"/>
            <a:ext cx="591685" cy="108840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39" name="Shape 739"/>
          <p:cNvSpPr/>
          <p:nvPr/>
        </p:nvSpPr>
        <p:spPr>
          <a:xfrm>
            <a:off x="2512043" y="4408615"/>
            <a:ext cx="425630" cy="1110718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0" name="Shape 740"/>
          <p:cNvSpPr/>
          <p:nvPr/>
        </p:nvSpPr>
        <p:spPr>
          <a:xfrm flipH="1">
            <a:off x="1866314" y="4408615"/>
            <a:ext cx="204711" cy="110835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42602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46666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50730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54794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5750543" y="4421315"/>
            <a:ext cx="637501" cy="108838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6" name="Shape 746"/>
          <p:cNvSpPr/>
          <p:nvPr/>
        </p:nvSpPr>
        <p:spPr>
          <a:xfrm flipH="1">
            <a:off x="3854240" y="4421315"/>
            <a:ext cx="591685" cy="108840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5306043" y="4408615"/>
            <a:ext cx="425630" cy="1110718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8" name="Shape 748"/>
          <p:cNvSpPr/>
          <p:nvPr/>
        </p:nvSpPr>
        <p:spPr>
          <a:xfrm flipH="1">
            <a:off x="4660314" y="4408615"/>
            <a:ext cx="204711" cy="110835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70542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74606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78670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82734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3" name="Shape 753"/>
          <p:cNvSpPr/>
          <p:nvPr/>
        </p:nvSpPr>
        <p:spPr>
          <a:xfrm>
            <a:off x="8544543" y="4421315"/>
            <a:ext cx="637501" cy="108838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54" name="Shape 754"/>
          <p:cNvSpPr/>
          <p:nvPr/>
        </p:nvSpPr>
        <p:spPr>
          <a:xfrm flipH="1">
            <a:off x="6648240" y="4421315"/>
            <a:ext cx="591685" cy="108840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55" name="Shape 755"/>
          <p:cNvSpPr/>
          <p:nvPr/>
        </p:nvSpPr>
        <p:spPr>
          <a:xfrm>
            <a:off x="8100043" y="4408615"/>
            <a:ext cx="425630" cy="1110718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56" name="Shape 756"/>
          <p:cNvSpPr/>
          <p:nvPr/>
        </p:nvSpPr>
        <p:spPr>
          <a:xfrm flipH="1">
            <a:off x="7454314" y="4408615"/>
            <a:ext cx="204711" cy="110835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98609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8" name="Shape 758"/>
          <p:cNvSpPr/>
          <p:nvPr/>
        </p:nvSpPr>
        <p:spPr>
          <a:xfrm>
            <a:off x="102673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106737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110801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11351243" y="4421315"/>
            <a:ext cx="637501" cy="108838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62" name="Shape 762"/>
          <p:cNvSpPr/>
          <p:nvPr/>
        </p:nvSpPr>
        <p:spPr>
          <a:xfrm flipH="1">
            <a:off x="9454940" y="4421315"/>
            <a:ext cx="591685" cy="108840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10906743" y="4408615"/>
            <a:ext cx="425630" cy="1110718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764" name="Shape 764"/>
          <p:cNvSpPr/>
          <p:nvPr/>
        </p:nvSpPr>
        <p:spPr>
          <a:xfrm flipH="1">
            <a:off x="10261014" y="4408615"/>
            <a:ext cx="204711" cy="110835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" name="Shape 811"/>
          <p:cNvSpPr/>
          <p:nvPr/>
        </p:nvSpPr>
        <p:spPr>
          <a:xfrm>
            <a:off x="184691" y="6756312"/>
            <a:ext cx="550596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Indirect</a:t>
            </a:r>
            <a:r>
              <a:rPr lang="en-US" sz="3600" dirty="0">
                <a:solidFill>
                  <a:schemeClr val="bg1"/>
                </a:solidFill>
              </a:rPr>
              <a:t> blocks</a:t>
            </a:r>
            <a:r>
              <a:rPr sz="3600" dirty="0">
                <a:solidFill>
                  <a:schemeClr val="bg1"/>
                </a:solidFill>
              </a:rPr>
              <a:t> are stored in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regular data blocks.</a:t>
            </a:r>
          </a:p>
        </p:txBody>
      </p:sp>
      <p:sp>
        <p:nvSpPr>
          <p:cNvPr id="48" name="Shape 858"/>
          <p:cNvSpPr/>
          <p:nvPr/>
        </p:nvSpPr>
        <p:spPr>
          <a:xfrm>
            <a:off x="7928719" y="6756312"/>
            <a:ext cx="472938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what if we want to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optimize for small files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  <a:endParaRPr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158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5537171" y="126237"/>
            <a:ext cx="1930458" cy="190652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861" name="Shape 861"/>
          <p:cNvSpPr/>
          <p:nvPr/>
        </p:nvSpPr>
        <p:spPr>
          <a:xfrm>
            <a:off x="56471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2" name="Shape 862"/>
          <p:cNvSpPr/>
          <p:nvPr/>
        </p:nvSpPr>
        <p:spPr>
          <a:xfrm>
            <a:off x="60535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64599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6866348" y="1510419"/>
            <a:ext cx="409481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5" name="Shape 865"/>
          <p:cNvSpPr/>
          <p:nvPr/>
        </p:nvSpPr>
        <p:spPr>
          <a:xfrm>
            <a:off x="9719576" y="2826224"/>
            <a:ext cx="1930458" cy="1906525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indirect</a:t>
            </a:r>
          </a:p>
        </p:txBody>
      </p:sp>
      <p:sp>
        <p:nvSpPr>
          <p:cNvPr id="866" name="Shape 866"/>
          <p:cNvSpPr/>
          <p:nvPr/>
        </p:nvSpPr>
        <p:spPr>
          <a:xfrm>
            <a:off x="7137399" y="1672067"/>
            <a:ext cx="2505382" cy="114345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67" name="Shape 867"/>
          <p:cNvSpPr/>
          <p:nvPr/>
        </p:nvSpPr>
        <p:spPr>
          <a:xfrm flipH="1">
            <a:off x="3327400" y="1672067"/>
            <a:ext cx="2505381" cy="114345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68" name="Shape 868"/>
          <p:cNvSpPr/>
          <p:nvPr/>
        </p:nvSpPr>
        <p:spPr>
          <a:xfrm>
            <a:off x="6692899" y="1659367"/>
            <a:ext cx="1168208" cy="106153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69" name="Shape 869"/>
          <p:cNvSpPr/>
          <p:nvPr/>
        </p:nvSpPr>
        <p:spPr>
          <a:xfrm flipH="1">
            <a:off x="5400794" y="1659367"/>
            <a:ext cx="851087" cy="1115327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98609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102673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106737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11080191" y="4259667"/>
            <a:ext cx="409482" cy="404405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11351243" y="4421315"/>
            <a:ext cx="637501" cy="108838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75" name="Shape 875"/>
          <p:cNvSpPr/>
          <p:nvPr/>
        </p:nvSpPr>
        <p:spPr>
          <a:xfrm flipH="1">
            <a:off x="9454940" y="4421315"/>
            <a:ext cx="591685" cy="108840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76" name="Shape 876"/>
          <p:cNvSpPr/>
          <p:nvPr/>
        </p:nvSpPr>
        <p:spPr>
          <a:xfrm>
            <a:off x="10906743" y="4408615"/>
            <a:ext cx="425630" cy="1110718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77" name="Shape 877"/>
          <p:cNvSpPr/>
          <p:nvPr/>
        </p:nvSpPr>
        <p:spPr>
          <a:xfrm flipH="1">
            <a:off x="10261014" y="4408615"/>
            <a:ext cx="204711" cy="110835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78" name="Shape 878"/>
          <p:cNvSpPr/>
          <p:nvPr/>
        </p:nvSpPr>
        <p:spPr>
          <a:xfrm>
            <a:off x="1354766" y="2826224"/>
            <a:ext cx="1930458" cy="1906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879" name="Shape 879"/>
          <p:cNvSpPr/>
          <p:nvPr/>
        </p:nvSpPr>
        <p:spPr>
          <a:xfrm>
            <a:off x="4143036" y="2826224"/>
            <a:ext cx="1930458" cy="1906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880" name="Shape 880"/>
          <p:cNvSpPr/>
          <p:nvPr/>
        </p:nvSpPr>
        <p:spPr>
          <a:xfrm>
            <a:off x="6931306" y="2826224"/>
            <a:ext cx="1930458" cy="1906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881" name="Shape 881"/>
          <p:cNvSpPr/>
          <p:nvPr/>
        </p:nvSpPr>
        <p:spPr>
          <a:xfrm>
            <a:off x="4074098" y="6513168"/>
            <a:ext cx="399879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Better for small files</a:t>
            </a:r>
            <a:endParaRPr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00010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1397266" y="2926770"/>
            <a:ext cx="6043439" cy="6306877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3200" b="1" dirty="0">
                <a:solidFill>
                  <a:schemeClr val="tx1"/>
                </a:solidFill>
                <a:latin typeface="Helvetica"/>
                <a:sym typeface="Helvetica"/>
              </a:rPr>
              <a:t>type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3200" b="1" dirty="0" err="1">
                <a:solidFill>
                  <a:schemeClr val="tx1"/>
                </a:solidFill>
                <a:latin typeface="Helvetica"/>
                <a:sym typeface="Helvetica"/>
              </a:rPr>
              <a:t>uid</a:t>
            </a:r>
            <a:endParaRPr sz="3200" b="1" dirty="0">
              <a:solidFill>
                <a:schemeClr val="tx1"/>
              </a:solidFill>
              <a:latin typeface="Helvetica"/>
              <a:sym typeface="Helvetica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3200" b="1" dirty="0" err="1">
                <a:solidFill>
                  <a:schemeClr val="tx1"/>
                </a:solidFill>
                <a:latin typeface="Helvetica"/>
                <a:sym typeface="Helvetica"/>
              </a:rPr>
              <a:t>rwx</a:t>
            </a:r>
            <a:endParaRPr sz="3200" b="1" dirty="0">
              <a:solidFill>
                <a:schemeClr val="tx1"/>
              </a:solidFill>
              <a:latin typeface="Helvetica"/>
              <a:sym typeface="Helvetica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3200" b="1" dirty="0">
                <a:solidFill>
                  <a:schemeClr val="tx1"/>
                </a:solidFill>
                <a:latin typeface="Helvetica"/>
                <a:sym typeface="Helvetica"/>
              </a:rPr>
              <a:t>size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tx1"/>
                </a:solidFill>
                <a:latin typeface="Helvetica"/>
                <a:sym typeface="Helvetica"/>
              </a:rPr>
              <a:t>B</a:t>
            </a:r>
            <a:r>
              <a:rPr sz="3200" b="1" dirty="0">
                <a:solidFill>
                  <a:schemeClr val="tx1"/>
                </a:solidFill>
                <a:latin typeface="Helvetica"/>
                <a:sym typeface="Helvetica"/>
              </a:rPr>
              <a:t>locks</a:t>
            </a:r>
            <a:r>
              <a:rPr lang="en-US" sz="3200" b="1" dirty="0">
                <a:solidFill>
                  <a:schemeClr val="tx1"/>
                </a:solidFill>
                <a:latin typeface="Helvetica"/>
                <a:sym typeface="Helvetica"/>
              </a:rPr>
              <a:t> (optional)</a:t>
            </a:r>
            <a:endParaRPr sz="3200" b="1" dirty="0">
              <a:solidFill>
                <a:schemeClr val="tx1"/>
              </a:solidFill>
              <a:latin typeface="Helvetica"/>
              <a:sym typeface="Helvetica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3200" b="1" dirty="0">
                <a:solidFill>
                  <a:schemeClr val="tx1"/>
                </a:solidFill>
                <a:latin typeface="Helvetica"/>
                <a:sym typeface="Helvetica"/>
              </a:rPr>
              <a:t>time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3200" b="1" dirty="0" err="1">
                <a:solidFill>
                  <a:schemeClr val="tx1"/>
                </a:solidFill>
                <a:latin typeface="Helvetica"/>
                <a:sym typeface="Helvetica"/>
              </a:rPr>
              <a:t>ctime</a:t>
            </a:r>
            <a:endParaRPr sz="3200" b="1" dirty="0">
              <a:solidFill>
                <a:schemeClr val="tx1"/>
              </a:solidFill>
              <a:latin typeface="Helvetica"/>
              <a:sym typeface="Helvetica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3200" b="1" dirty="0" err="1">
                <a:solidFill>
                  <a:schemeClr val="tx1"/>
                </a:solidFill>
                <a:latin typeface="Helvetica"/>
                <a:sym typeface="Helvetica"/>
              </a:rPr>
              <a:t>links_count</a:t>
            </a:r>
            <a:endParaRPr sz="3200" b="1" dirty="0">
              <a:solidFill>
                <a:schemeClr val="tx1"/>
              </a:solidFill>
              <a:latin typeface="Helvetica"/>
              <a:sym typeface="Helvetica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b="1" dirty="0" err="1">
                <a:solidFill>
                  <a:schemeClr val="tx1"/>
                </a:solidFill>
                <a:latin typeface="Helvetica"/>
              </a:rPr>
              <a:t>direct_ptr</a:t>
            </a:r>
            <a:r>
              <a:rPr sz="3200" b="1" dirty="0">
                <a:solidFill>
                  <a:schemeClr val="tx1"/>
                </a:solidFill>
                <a:latin typeface="Helvetica"/>
                <a:sym typeface="Helvetica"/>
              </a:rPr>
              <a:t>[N]</a:t>
            </a:r>
            <a:endParaRPr lang="en-US" sz="3200" b="1" dirty="0">
              <a:solidFill>
                <a:schemeClr val="tx1"/>
              </a:solidFill>
              <a:latin typeface="Helvetica"/>
              <a:sym typeface="Helvetica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b="1" dirty="0" err="1">
                <a:solidFill>
                  <a:schemeClr val="tx1"/>
                </a:solidFill>
                <a:latin typeface="Helvetica"/>
              </a:rPr>
              <a:t>indirect_ptr</a:t>
            </a:r>
            <a:r>
              <a:rPr lang="en-US" sz="3200" b="1" dirty="0">
                <a:solidFill>
                  <a:schemeClr val="tx1"/>
                </a:solidFill>
                <a:latin typeface="Helvetica"/>
              </a:rPr>
              <a:t>[N+X]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tx1"/>
                </a:solidFill>
                <a:latin typeface="Helvetica"/>
                <a:sym typeface="Helvetica"/>
              </a:rPr>
              <a:t>//Some stat structure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20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99" name="Shape 6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Inode</a:t>
            </a:r>
          </a:p>
        </p:txBody>
      </p:sp>
    </p:spTree>
    <p:extLst>
      <p:ext uri="{BB962C8B-B14F-4D97-AF65-F5344CB8AC3E}">
        <p14:creationId xmlns:p14="http://schemas.microsoft.com/office/powerpoint/2010/main" val="178542894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/>
          <p:nvPr/>
        </p:nvSpPr>
        <p:spPr>
          <a:xfrm>
            <a:off x="1522704" y="2585164"/>
            <a:ext cx="34025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84" name="Shape 884"/>
          <p:cNvSpPr/>
          <p:nvPr/>
        </p:nvSpPr>
        <p:spPr>
          <a:xfrm>
            <a:off x="5631516" y="2585164"/>
            <a:ext cx="34025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85" name="Shape 885"/>
          <p:cNvSpPr/>
          <p:nvPr/>
        </p:nvSpPr>
        <p:spPr>
          <a:xfrm>
            <a:off x="6949427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86" name="Shape 886"/>
          <p:cNvSpPr/>
          <p:nvPr/>
        </p:nvSpPr>
        <p:spPr>
          <a:xfrm>
            <a:off x="7536400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87" name="Shape 887"/>
          <p:cNvSpPr/>
          <p:nvPr/>
        </p:nvSpPr>
        <p:spPr>
          <a:xfrm>
            <a:off x="8123373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88" name="Shape 888"/>
          <p:cNvSpPr/>
          <p:nvPr/>
        </p:nvSpPr>
        <p:spPr>
          <a:xfrm>
            <a:off x="8710346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89" name="Shape 889"/>
          <p:cNvSpPr/>
          <p:nvPr/>
        </p:nvSpPr>
        <p:spPr>
          <a:xfrm>
            <a:off x="9297320" y="2045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90" name="Shape 890"/>
          <p:cNvSpPr/>
          <p:nvPr/>
        </p:nvSpPr>
        <p:spPr>
          <a:xfrm>
            <a:off x="9884293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91" name="Shape 891"/>
          <p:cNvSpPr/>
          <p:nvPr/>
        </p:nvSpPr>
        <p:spPr>
          <a:xfrm>
            <a:off x="10471266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92" name="Shape 892"/>
          <p:cNvSpPr/>
          <p:nvPr/>
        </p:nvSpPr>
        <p:spPr>
          <a:xfrm>
            <a:off x="11058239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93" name="Shape 893"/>
          <p:cNvSpPr/>
          <p:nvPr/>
        </p:nvSpPr>
        <p:spPr>
          <a:xfrm>
            <a:off x="7033024" y="2585164"/>
            <a:ext cx="3402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894" name="Shape 894"/>
          <p:cNvSpPr/>
          <p:nvPr/>
        </p:nvSpPr>
        <p:spPr>
          <a:xfrm>
            <a:off x="11028858" y="2585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895" name="Shape 895"/>
          <p:cNvSpPr/>
          <p:nvPr/>
        </p:nvSpPr>
        <p:spPr>
          <a:xfrm>
            <a:off x="1439106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96" name="Shape 896"/>
          <p:cNvSpPr/>
          <p:nvPr/>
        </p:nvSpPr>
        <p:spPr>
          <a:xfrm>
            <a:off x="2026079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97" name="Shape 897"/>
          <p:cNvSpPr/>
          <p:nvPr/>
        </p:nvSpPr>
        <p:spPr>
          <a:xfrm>
            <a:off x="2613052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98" name="Shape 898"/>
          <p:cNvSpPr/>
          <p:nvPr/>
        </p:nvSpPr>
        <p:spPr>
          <a:xfrm>
            <a:off x="3200025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99" name="Shape 899"/>
          <p:cNvSpPr/>
          <p:nvPr/>
        </p:nvSpPr>
        <p:spPr>
          <a:xfrm>
            <a:off x="3786999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00" name="Shape 900"/>
          <p:cNvSpPr/>
          <p:nvPr/>
        </p:nvSpPr>
        <p:spPr>
          <a:xfrm>
            <a:off x="4373972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01" name="Shape 901"/>
          <p:cNvSpPr/>
          <p:nvPr/>
        </p:nvSpPr>
        <p:spPr>
          <a:xfrm>
            <a:off x="4960945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02" name="Shape 902"/>
          <p:cNvSpPr/>
          <p:nvPr/>
        </p:nvSpPr>
        <p:spPr>
          <a:xfrm>
            <a:off x="5547918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03" name="Shape 903"/>
          <p:cNvSpPr/>
          <p:nvPr/>
        </p:nvSpPr>
        <p:spPr>
          <a:xfrm>
            <a:off x="1409724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16</a:t>
            </a:r>
          </a:p>
        </p:txBody>
      </p:sp>
      <p:sp>
        <p:nvSpPr>
          <p:cNvPr id="904" name="Shape 904"/>
          <p:cNvSpPr/>
          <p:nvPr/>
        </p:nvSpPr>
        <p:spPr>
          <a:xfrm>
            <a:off x="5518537" y="3728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23</a:t>
            </a:r>
          </a:p>
        </p:txBody>
      </p:sp>
      <p:sp>
        <p:nvSpPr>
          <p:cNvPr id="905" name="Shape 905"/>
          <p:cNvSpPr/>
          <p:nvPr/>
        </p:nvSpPr>
        <p:spPr>
          <a:xfrm>
            <a:off x="6949427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06" name="Shape 906"/>
          <p:cNvSpPr/>
          <p:nvPr/>
        </p:nvSpPr>
        <p:spPr>
          <a:xfrm>
            <a:off x="7536401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07" name="Shape 907"/>
          <p:cNvSpPr/>
          <p:nvPr/>
        </p:nvSpPr>
        <p:spPr>
          <a:xfrm>
            <a:off x="8123373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08" name="Shape 908"/>
          <p:cNvSpPr/>
          <p:nvPr/>
        </p:nvSpPr>
        <p:spPr>
          <a:xfrm>
            <a:off x="8710347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09" name="Shape 909"/>
          <p:cNvSpPr/>
          <p:nvPr/>
        </p:nvSpPr>
        <p:spPr>
          <a:xfrm>
            <a:off x="9297320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10" name="Shape 910"/>
          <p:cNvSpPr/>
          <p:nvPr/>
        </p:nvSpPr>
        <p:spPr>
          <a:xfrm>
            <a:off x="9884293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11" name="Shape 911"/>
          <p:cNvSpPr/>
          <p:nvPr/>
        </p:nvSpPr>
        <p:spPr>
          <a:xfrm>
            <a:off x="10471267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12" name="Shape 912"/>
          <p:cNvSpPr/>
          <p:nvPr/>
        </p:nvSpPr>
        <p:spPr>
          <a:xfrm>
            <a:off x="11058239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13" name="Shape 913"/>
          <p:cNvSpPr/>
          <p:nvPr/>
        </p:nvSpPr>
        <p:spPr>
          <a:xfrm>
            <a:off x="6920046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24</a:t>
            </a:r>
          </a:p>
        </p:txBody>
      </p:sp>
      <p:sp>
        <p:nvSpPr>
          <p:cNvPr id="914" name="Shape 914"/>
          <p:cNvSpPr/>
          <p:nvPr/>
        </p:nvSpPr>
        <p:spPr>
          <a:xfrm>
            <a:off x="11028858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31</a:t>
            </a:r>
          </a:p>
        </p:txBody>
      </p:sp>
      <p:sp>
        <p:nvSpPr>
          <p:cNvPr id="915" name="Shape 915"/>
          <p:cNvSpPr/>
          <p:nvPr/>
        </p:nvSpPr>
        <p:spPr>
          <a:xfrm>
            <a:off x="1439106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16" name="Shape 916"/>
          <p:cNvSpPr/>
          <p:nvPr/>
        </p:nvSpPr>
        <p:spPr>
          <a:xfrm>
            <a:off x="2026079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17" name="Shape 917"/>
          <p:cNvSpPr/>
          <p:nvPr/>
        </p:nvSpPr>
        <p:spPr>
          <a:xfrm>
            <a:off x="2613052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18" name="Shape 918"/>
          <p:cNvSpPr/>
          <p:nvPr/>
        </p:nvSpPr>
        <p:spPr>
          <a:xfrm>
            <a:off x="3200025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19" name="Shape 919"/>
          <p:cNvSpPr/>
          <p:nvPr/>
        </p:nvSpPr>
        <p:spPr>
          <a:xfrm>
            <a:off x="3786999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20" name="Shape 920"/>
          <p:cNvSpPr/>
          <p:nvPr/>
        </p:nvSpPr>
        <p:spPr>
          <a:xfrm>
            <a:off x="4373972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21" name="Shape 921"/>
          <p:cNvSpPr/>
          <p:nvPr/>
        </p:nvSpPr>
        <p:spPr>
          <a:xfrm>
            <a:off x="4960945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22" name="Shape 922"/>
          <p:cNvSpPr/>
          <p:nvPr/>
        </p:nvSpPr>
        <p:spPr>
          <a:xfrm>
            <a:off x="5547918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23" name="Shape 923"/>
          <p:cNvSpPr/>
          <p:nvPr/>
        </p:nvSpPr>
        <p:spPr>
          <a:xfrm>
            <a:off x="1409724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32</a:t>
            </a:r>
          </a:p>
        </p:txBody>
      </p:sp>
      <p:sp>
        <p:nvSpPr>
          <p:cNvPr id="924" name="Shape 924"/>
          <p:cNvSpPr/>
          <p:nvPr/>
        </p:nvSpPr>
        <p:spPr>
          <a:xfrm>
            <a:off x="5518537" y="4871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925" name="Shape 925"/>
          <p:cNvSpPr/>
          <p:nvPr/>
        </p:nvSpPr>
        <p:spPr>
          <a:xfrm>
            <a:off x="6949427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26" name="Shape 926"/>
          <p:cNvSpPr/>
          <p:nvPr/>
        </p:nvSpPr>
        <p:spPr>
          <a:xfrm>
            <a:off x="7536401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27" name="Shape 927"/>
          <p:cNvSpPr/>
          <p:nvPr/>
        </p:nvSpPr>
        <p:spPr>
          <a:xfrm>
            <a:off x="8123373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28" name="Shape 928"/>
          <p:cNvSpPr/>
          <p:nvPr/>
        </p:nvSpPr>
        <p:spPr>
          <a:xfrm>
            <a:off x="8710347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29" name="Shape 929"/>
          <p:cNvSpPr/>
          <p:nvPr/>
        </p:nvSpPr>
        <p:spPr>
          <a:xfrm>
            <a:off x="9297320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30" name="Shape 930"/>
          <p:cNvSpPr/>
          <p:nvPr/>
        </p:nvSpPr>
        <p:spPr>
          <a:xfrm>
            <a:off x="9884293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31" name="Shape 931"/>
          <p:cNvSpPr/>
          <p:nvPr/>
        </p:nvSpPr>
        <p:spPr>
          <a:xfrm>
            <a:off x="10471267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32" name="Shape 932"/>
          <p:cNvSpPr/>
          <p:nvPr/>
        </p:nvSpPr>
        <p:spPr>
          <a:xfrm>
            <a:off x="11058239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33" name="Shape 933"/>
          <p:cNvSpPr/>
          <p:nvPr/>
        </p:nvSpPr>
        <p:spPr>
          <a:xfrm>
            <a:off x="6920046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934" name="Shape 934"/>
          <p:cNvSpPr/>
          <p:nvPr/>
        </p:nvSpPr>
        <p:spPr>
          <a:xfrm>
            <a:off x="11028858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47</a:t>
            </a:r>
          </a:p>
        </p:txBody>
      </p:sp>
      <p:sp>
        <p:nvSpPr>
          <p:cNvPr id="935" name="Shape 935"/>
          <p:cNvSpPr/>
          <p:nvPr/>
        </p:nvSpPr>
        <p:spPr>
          <a:xfrm>
            <a:off x="1439106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36" name="Shape 936"/>
          <p:cNvSpPr/>
          <p:nvPr/>
        </p:nvSpPr>
        <p:spPr>
          <a:xfrm>
            <a:off x="2026079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37" name="Shape 937"/>
          <p:cNvSpPr/>
          <p:nvPr/>
        </p:nvSpPr>
        <p:spPr>
          <a:xfrm>
            <a:off x="2613052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38" name="Shape 938"/>
          <p:cNvSpPr/>
          <p:nvPr/>
        </p:nvSpPr>
        <p:spPr>
          <a:xfrm>
            <a:off x="3200025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39" name="Shape 939"/>
          <p:cNvSpPr/>
          <p:nvPr/>
        </p:nvSpPr>
        <p:spPr>
          <a:xfrm>
            <a:off x="3786999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40" name="Shape 940"/>
          <p:cNvSpPr/>
          <p:nvPr/>
        </p:nvSpPr>
        <p:spPr>
          <a:xfrm>
            <a:off x="4373972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41" name="Shape 941"/>
          <p:cNvSpPr/>
          <p:nvPr/>
        </p:nvSpPr>
        <p:spPr>
          <a:xfrm>
            <a:off x="4960945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42" name="Shape 942"/>
          <p:cNvSpPr/>
          <p:nvPr/>
        </p:nvSpPr>
        <p:spPr>
          <a:xfrm>
            <a:off x="5547918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43" name="Shape 943"/>
          <p:cNvSpPr/>
          <p:nvPr/>
        </p:nvSpPr>
        <p:spPr>
          <a:xfrm>
            <a:off x="1409724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48</a:t>
            </a:r>
          </a:p>
        </p:txBody>
      </p:sp>
      <p:sp>
        <p:nvSpPr>
          <p:cNvPr id="944" name="Shape 944"/>
          <p:cNvSpPr/>
          <p:nvPr/>
        </p:nvSpPr>
        <p:spPr>
          <a:xfrm>
            <a:off x="5518537" y="6014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55</a:t>
            </a:r>
          </a:p>
        </p:txBody>
      </p:sp>
      <p:sp>
        <p:nvSpPr>
          <p:cNvPr id="945" name="Shape 945"/>
          <p:cNvSpPr/>
          <p:nvPr/>
        </p:nvSpPr>
        <p:spPr>
          <a:xfrm>
            <a:off x="6949427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46" name="Shape 946"/>
          <p:cNvSpPr/>
          <p:nvPr/>
        </p:nvSpPr>
        <p:spPr>
          <a:xfrm>
            <a:off x="7536401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47" name="Shape 947"/>
          <p:cNvSpPr/>
          <p:nvPr/>
        </p:nvSpPr>
        <p:spPr>
          <a:xfrm>
            <a:off x="8123373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48" name="Shape 948"/>
          <p:cNvSpPr/>
          <p:nvPr/>
        </p:nvSpPr>
        <p:spPr>
          <a:xfrm>
            <a:off x="8710347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49" name="Shape 949"/>
          <p:cNvSpPr/>
          <p:nvPr/>
        </p:nvSpPr>
        <p:spPr>
          <a:xfrm>
            <a:off x="9297320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50" name="Shape 950"/>
          <p:cNvSpPr/>
          <p:nvPr/>
        </p:nvSpPr>
        <p:spPr>
          <a:xfrm>
            <a:off x="9884293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51" name="Shape 951"/>
          <p:cNvSpPr/>
          <p:nvPr/>
        </p:nvSpPr>
        <p:spPr>
          <a:xfrm>
            <a:off x="10471267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52" name="Shape 952"/>
          <p:cNvSpPr/>
          <p:nvPr/>
        </p:nvSpPr>
        <p:spPr>
          <a:xfrm>
            <a:off x="11058239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53" name="Shape 953"/>
          <p:cNvSpPr/>
          <p:nvPr/>
        </p:nvSpPr>
        <p:spPr>
          <a:xfrm>
            <a:off x="6920046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56</a:t>
            </a:r>
          </a:p>
        </p:txBody>
      </p:sp>
      <p:sp>
        <p:nvSpPr>
          <p:cNvPr id="954" name="Shape 954"/>
          <p:cNvSpPr/>
          <p:nvPr/>
        </p:nvSpPr>
        <p:spPr>
          <a:xfrm>
            <a:off x="11028858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63</a:t>
            </a:r>
          </a:p>
        </p:txBody>
      </p:sp>
      <p:sp>
        <p:nvSpPr>
          <p:cNvPr id="955" name="Shape 955"/>
          <p:cNvSpPr/>
          <p:nvPr/>
        </p:nvSpPr>
        <p:spPr>
          <a:xfrm>
            <a:off x="1439106" y="2045826"/>
            <a:ext cx="507455" cy="562381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56" name="Shape 956"/>
          <p:cNvSpPr/>
          <p:nvPr/>
        </p:nvSpPr>
        <p:spPr>
          <a:xfrm>
            <a:off x="2026079" y="2045826"/>
            <a:ext cx="507455" cy="562381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57" name="Shape 957"/>
          <p:cNvSpPr/>
          <p:nvPr/>
        </p:nvSpPr>
        <p:spPr>
          <a:xfrm>
            <a:off x="2613052" y="2045826"/>
            <a:ext cx="507455" cy="562381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58" name="Shape 958"/>
          <p:cNvSpPr/>
          <p:nvPr/>
        </p:nvSpPr>
        <p:spPr>
          <a:xfrm>
            <a:off x="3200025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959" name="Shape 959"/>
          <p:cNvSpPr/>
          <p:nvPr/>
        </p:nvSpPr>
        <p:spPr>
          <a:xfrm>
            <a:off x="3786999" y="2045826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960" name="Shape 960"/>
          <p:cNvSpPr/>
          <p:nvPr/>
        </p:nvSpPr>
        <p:spPr>
          <a:xfrm>
            <a:off x="4373972" y="2045826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961" name="Shape 961"/>
          <p:cNvSpPr/>
          <p:nvPr/>
        </p:nvSpPr>
        <p:spPr>
          <a:xfrm>
            <a:off x="4960945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962" name="Shape 962"/>
          <p:cNvSpPr/>
          <p:nvPr/>
        </p:nvSpPr>
        <p:spPr>
          <a:xfrm>
            <a:off x="5547918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963" name="Shape 963"/>
          <p:cNvSpPr/>
          <p:nvPr/>
        </p:nvSpPr>
        <p:spPr>
          <a:xfrm>
            <a:off x="1352372" y="335221"/>
            <a:ext cx="876522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Assume 256 byte inodes</a:t>
            </a:r>
            <a:r>
              <a:rPr lang="en-US" sz="3600" dirty="0">
                <a:solidFill>
                  <a:srgbClr val="FFFFFF"/>
                </a:solidFill>
              </a:rPr>
              <a:t> (16 inodes/block)</a:t>
            </a:r>
            <a:r>
              <a:rPr sz="3600" dirty="0">
                <a:solidFill>
                  <a:srgbClr val="FFFFFF"/>
                </a:solidFill>
              </a:rPr>
              <a:t>.  </a:t>
            </a:r>
            <a:endParaRPr lang="en-US" sz="3600"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What is offset for inode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 number 0?</a:t>
            </a:r>
          </a:p>
        </p:txBody>
      </p:sp>
    </p:spTree>
    <p:extLst>
      <p:ext uri="{BB962C8B-B14F-4D97-AF65-F5344CB8AC3E}">
        <p14:creationId xmlns:p14="http://schemas.microsoft.com/office/powerpoint/2010/main" val="108257462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/>
          <p:nvPr/>
        </p:nvSpPr>
        <p:spPr>
          <a:xfrm>
            <a:off x="1522704" y="2585164"/>
            <a:ext cx="34025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966" name="Shape 966"/>
          <p:cNvSpPr/>
          <p:nvPr/>
        </p:nvSpPr>
        <p:spPr>
          <a:xfrm>
            <a:off x="5631516" y="2585164"/>
            <a:ext cx="34025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967" name="Shape 967"/>
          <p:cNvSpPr/>
          <p:nvPr/>
        </p:nvSpPr>
        <p:spPr>
          <a:xfrm>
            <a:off x="6949427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68" name="Shape 968"/>
          <p:cNvSpPr/>
          <p:nvPr/>
        </p:nvSpPr>
        <p:spPr>
          <a:xfrm>
            <a:off x="7536400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69" name="Shape 969"/>
          <p:cNvSpPr/>
          <p:nvPr/>
        </p:nvSpPr>
        <p:spPr>
          <a:xfrm>
            <a:off x="8123373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70" name="Shape 970"/>
          <p:cNvSpPr/>
          <p:nvPr/>
        </p:nvSpPr>
        <p:spPr>
          <a:xfrm>
            <a:off x="8710346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71" name="Shape 971"/>
          <p:cNvSpPr/>
          <p:nvPr/>
        </p:nvSpPr>
        <p:spPr>
          <a:xfrm>
            <a:off x="9297320" y="2045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72" name="Shape 972"/>
          <p:cNvSpPr/>
          <p:nvPr/>
        </p:nvSpPr>
        <p:spPr>
          <a:xfrm>
            <a:off x="9884293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73" name="Shape 973"/>
          <p:cNvSpPr/>
          <p:nvPr/>
        </p:nvSpPr>
        <p:spPr>
          <a:xfrm>
            <a:off x="10471266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74" name="Shape 974"/>
          <p:cNvSpPr/>
          <p:nvPr/>
        </p:nvSpPr>
        <p:spPr>
          <a:xfrm>
            <a:off x="11058239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75" name="Shape 975"/>
          <p:cNvSpPr/>
          <p:nvPr/>
        </p:nvSpPr>
        <p:spPr>
          <a:xfrm>
            <a:off x="7033024" y="2585164"/>
            <a:ext cx="3402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976" name="Shape 976"/>
          <p:cNvSpPr/>
          <p:nvPr/>
        </p:nvSpPr>
        <p:spPr>
          <a:xfrm>
            <a:off x="11028858" y="2585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977" name="Shape 977"/>
          <p:cNvSpPr/>
          <p:nvPr/>
        </p:nvSpPr>
        <p:spPr>
          <a:xfrm>
            <a:off x="1439106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78" name="Shape 978"/>
          <p:cNvSpPr/>
          <p:nvPr/>
        </p:nvSpPr>
        <p:spPr>
          <a:xfrm>
            <a:off x="2026079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79" name="Shape 979"/>
          <p:cNvSpPr/>
          <p:nvPr/>
        </p:nvSpPr>
        <p:spPr>
          <a:xfrm>
            <a:off x="2613052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80" name="Shape 980"/>
          <p:cNvSpPr/>
          <p:nvPr/>
        </p:nvSpPr>
        <p:spPr>
          <a:xfrm>
            <a:off x="3200025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81" name="Shape 981"/>
          <p:cNvSpPr/>
          <p:nvPr/>
        </p:nvSpPr>
        <p:spPr>
          <a:xfrm>
            <a:off x="3786999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82" name="Shape 982"/>
          <p:cNvSpPr/>
          <p:nvPr/>
        </p:nvSpPr>
        <p:spPr>
          <a:xfrm>
            <a:off x="4373972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83" name="Shape 983"/>
          <p:cNvSpPr/>
          <p:nvPr/>
        </p:nvSpPr>
        <p:spPr>
          <a:xfrm>
            <a:off x="4960945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84" name="Shape 984"/>
          <p:cNvSpPr/>
          <p:nvPr/>
        </p:nvSpPr>
        <p:spPr>
          <a:xfrm>
            <a:off x="5547918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85" name="Shape 985"/>
          <p:cNvSpPr/>
          <p:nvPr/>
        </p:nvSpPr>
        <p:spPr>
          <a:xfrm>
            <a:off x="1409724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16</a:t>
            </a:r>
          </a:p>
        </p:txBody>
      </p:sp>
      <p:sp>
        <p:nvSpPr>
          <p:cNvPr id="986" name="Shape 986"/>
          <p:cNvSpPr/>
          <p:nvPr/>
        </p:nvSpPr>
        <p:spPr>
          <a:xfrm>
            <a:off x="5518537" y="3728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23</a:t>
            </a:r>
          </a:p>
        </p:txBody>
      </p:sp>
      <p:sp>
        <p:nvSpPr>
          <p:cNvPr id="987" name="Shape 987"/>
          <p:cNvSpPr/>
          <p:nvPr/>
        </p:nvSpPr>
        <p:spPr>
          <a:xfrm>
            <a:off x="6949427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88" name="Shape 988"/>
          <p:cNvSpPr/>
          <p:nvPr/>
        </p:nvSpPr>
        <p:spPr>
          <a:xfrm>
            <a:off x="7536401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89" name="Shape 989"/>
          <p:cNvSpPr/>
          <p:nvPr/>
        </p:nvSpPr>
        <p:spPr>
          <a:xfrm>
            <a:off x="8123373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90" name="Shape 990"/>
          <p:cNvSpPr/>
          <p:nvPr/>
        </p:nvSpPr>
        <p:spPr>
          <a:xfrm>
            <a:off x="8710347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91" name="Shape 991"/>
          <p:cNvSpPr/>
          <p:nvPr/>
        </p:nvSpPr>
        <p:spPr>
          <a:xfrm>
            <a:off x="9297320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92" name="Shape 992"/>
          <p:cNvSpPr/>
          <p:nvPr/>
        </p:nvSpPr>
        <p:spPr>
          <a:xfrm>
            <a:off x="9884293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93" name="Shape 993"/>
          <p:cNvSpPr/>
          <p:nvPr/>
        </p:nvSpPr>
        <p:spPr>
          <a:xfrm>
            <a:off x="10471267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94" name="Shape 994"/>
          <p:cNvSpPr/>
          <p:nvPr/>
        </p:nvSpPr>
        <p:spPr>
          <a:xfrm>
            <a:off x="11058239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95" name="Shape 995"/>
          <p:cNvSpPr/>
          <p:nvPr/>
        </p:nvSpPr>
        <p:spPr>
          <a:xfrm>
            <a:off x="6920046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24</a:t>
            </a:r>
          </a:p>
        </p:txBody>
      </p:sp>
      <p:sp>
        <p:nvSpPr>
          <p:cNvPr id="996" name="Shape 996"/>
          <p:cNvSpPr/>
          <p:nvPr/>
        </p:nvSpPr>
        <p:spPr>
          <a:xfrm>
            <a:off x="11028858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31</a:t>
            </a:r>
          </a:p>
        </p:txBody>
      </p:sp>
      <p:sp>
        <p:nvSpPr>
          <p:cNvPr id="997" name="Shape 997"/>
          <p:cNvSpPr/>
          <p:nvPr/>
        </p:nvSpPr>
        <p:spPr>
          <a:xfrm>
            <a:off x="1439106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98" name="Shape 998"/>
          <p:cNvSpPr/>
          <p:nvPr/>
        </p:nvSpPr>
        <p:spPr>
          <a:xfrm>
            <a:off x="2026079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999" name="Shape 999"/>
          <p:cNvSpPr/>
          <p:nvPr/>
        </p:nvSpPr>
        <p:spPr>
          <a:xfrm>
            <a:off x="2613052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00" name="Shape 1000"/>
          <p:cNvSpPr/>
          <p:nvPr/>
        </p:nvSpPr>
        <p:spPr>
          <a:xfrm>
            <a:off x="3200025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01" name="Shape 1001"/>
          <p:cNvSpPr/>
          <p:nvPr/>
        </p:nvSpPr>
        <p:spPr>
          <a:xfrm>
            <a:off x="3786999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02" name="Shape 1002"/>
          <p:cNvSpPr/>
          <p:nvPr/>
        </p:nvSpPr>
        <p:spPr>
          <a:xfrm>
            <a:off x="4373972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03" name="Shape 1003"/>
          <p:cNvSpPr/>
          <p:nvPr/>
        </p:nvSpPr>
        <p:spPr>
          <a:xfrm>
            <a:off x="4960945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04" name="Shape 1004"/>
          <p:cNvSpPr/>
          <p:nvPr/>
        </p:nvSpPr>
        <p:spPr>
          <a:xfrm>
            <a:off x="5547918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05" name="Shape 1005"/>
          <p:cNvSpPr/>
          <p:nvPr/>
        </p:nvSpPr>
        <p:spPr>
          <a:xfrm>
            <a:off x="1409724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32</a:t>
            </a:r>
          </a:p>
        </p:txBody>
      </p:sp>
      <p:sp>
        <p:nvSpPr>
          <p:cNvPr id="1006" name="Shape 1006"/>
          <p:cNvSpPr/>
          <p:nvPr/>
        </p:nvSpPr>
        <p:spPr>
          <a:xfrm>
            <a:off x="5518537" y="4871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1007" name="Shape 1007"/>
          <p:cNvSpPr/>
          <p:nvPr/>
        </p:nvSpPr>
        <p:spPr>
          <a:xfrm>
            <a:off x="6949427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08" name="Shape 1008"/>
          <p:cNvSpPr/>
          <p:nvPr/>
        </p:nvSpPr>
        <p:spPr>
          <a:xfrm>
            <a:off x="7536401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09" name="Shape 1009"/>
          <p:cNvSpPr/>
          <p:nvPr/>
        </p:nvSpPr>
        <p:spPr>
          <a:xfrm>
            <a:off x="8123373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10" name="Shape 1010"/>
          <p:cNvSpPr/>
          <p:nvPr/>
        </p:nvSpPr>
        <p:spPr>
          <a:xfrm>
            <a:off x="8710347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11" name="Shape 1011"/>
          <p:cNvSpPr/>
          <p:nvPr/>
        </p:nvSpPr>
        <p:spPr>
          <a:xfrm>
            <a:off x="9297320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12" name="Shape 1012"/>
          <p:cNvSpPr/>
          <p:nvPr/>
        </p:nvSpPr>
        <p:spPr>
          <a:xfrm>
            <a:off x="9884293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13" name="Shape 1013"/>
          <p:cNvSpPr/>
          <p:nvPr/>
        </p:nvSpPr>
        <p:spPr>
          <a:xfrm>
            <a:off x="10471267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14" name="Shape 1014"/>
          <p:cNvSpPr/>
          <p:nvPr/>
        </p:nvSpPr>
        <p:spPr>
          <a:xfrm>
            <a:off x="11058239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15" name="Shape 1015"/>
          <p:cNvSpPr/>
          <p:nvPr/>
        </p:nvSpPr>
        <p:spPr>
          <a:xfrm>
            <a:off x="6920046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1016" name="Shape 1016"/>
          <p:cNvSpPr/>
          <p:nvPr/>
        </p:nvSpPr>
        <p:spPr>
          <a:xfrm>
            <a:off x="11028858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47</a:t>
            </a:r>
          </a:p>
        </p:txBody>
      </p:sp>
      <p:sp>
        <p:nvSpPr>
          <p:cNvPr id="1017" name="Shape 1017"/>
          <p:cNvSpPr/>
          <p:nvPr/>
        </p:nvSpPr>
        <p:spPr>
          <a:xfrm>
            <a:off x="1439106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18" name="Shape 1018"/>
          <p:cNvSpPr/>
          <p:nvPr/>
        </p:nvSpPr>
        <p:spPr>
          <a:xfrm>
            <a:off x="2026079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19" name="Shape 1019"/>
          <p:cNvSpPr/>
          <p:nvPr/>
        </p:nvSpPr>
        <p:spPr>
          <a:xfrm>
            <a:off x="2613052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20" name="Shape 1020"/>
          <p:cNvSpPr/>
          <p:nvPr/>
        </p:nvSpPr>
        <p:spPr>
          <a:xfrm>
            <a:off x="3200025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21" name="Shape 1021"/>
          <p:cNvSpPr/>
          <p:nvPr/>
        </p:nvSpPr>
        <p:spPr>
          <a:xfrm>
            <a:off x="3786999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22" name="Shape 1022"/>
          <p:cNvSpPr/>
          <p:nvPr/>
        </p:nvSpPr>
        <p:spPr>
          <a:xfrm>
            <a:off x="4373972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23" name="Shape 1023"/>
          <p:cNvSpPr/>
          <p:nvPr/>
        </p:nvSpPr>
        <p:spPr>
          <a:xfrm>
            <a:off x="4960945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24" name="Shape 1024"/>
          <p:cNvSpPr/>
          <p:nvPr/>
        </p:nvSpPr>
        <p:spPr>
          <a:xfrm>
            <a:off x="5547918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25" name="Shape 1025"/>
          <p:cNvSpPr/>
          <p:nvPr/>
        </p:nvSpPr>
        <p:spPr>
          <a:xfrm>
            <a:off x="1409724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48</a:t>
            </a:r>
          </a:p>
        </p:txBody>
      </p:sp>
      <p:sp>
        <p:nvSpPr>
          <p:cNvPr id="1026" name="Shape 1026"/>
          <p:cNvSpPr/>
          <p:nvPr/>
        </p:nvSpPr>
        <p:spPr>
          <a:xfrm>
            <a:off x="5518537" y="6014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55</a:t>
            </a:r>
          </a:p>
        </p:txBody>
      </p:sp>
      <p:sp>
        <p:nvSpPr>
          <p:cNvPr id="1027" name="Shape 1027"/>
          <p:cNvSpPr/>
          <p:nvPr/>
        </p:nvSpPr>
        <p:spPr>
          <a:xfrm>
            <a:off x="6949427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28" name="Shape 1028"/>
          <p:cNvSpPr/>
          <p:nvPr/>
        </p:nvSpPr>
        <p:spPr>
          <a:xfrm>
            <a:off x="7536401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29" name="Shape 1029"/>
          <p:cNvSpPr/>
          <p:nvPr/>
        </p:nvSpPr>
        <p:spPr>
          <a:xfrm>
            <a:off x="8123373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30" name="Shape 1030"/>
          <p:cNvSpPr/>
          <p:nvPr/>
        </p:nvSpPr>
        <p:spPr>
          <a:xfrm>
            <a:off x="8710347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31" name="Shape 1031"/>
          <p:cNvSpPr/>
          <p:nvPr/>
        </p:nvSpPr>
        <p:spPr>
          <a:xfrm>
            <a:off x="9297320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32" name="Shape 1032"/>
          <p:cNvSpPr/>
          <p:nvPr/>
        </p:nvSpPr>
        <p:spPr>
          <a:xfrm>
            <a:off x="9884293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33" name="Shape 1033"/>
          <p:cNvSpPr/>
          <p:nvPr/>
        </p:nvSpPr>
        <p:spPr>
          <a:xfrm>
            <a:off x="10471267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34" name="Shape 1034"/>
          <p:cNvSpPr/>
          <p:nvPr/>
        </p:nvSpPr>
        <p:spPr>
          <a:xfrm>
            <a:off x="11058239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35" name="Shape 1035"/>
          <p:cNvSpPr/>
          <p:nvPr/>
        </p:nvSpPr>
        <p:spPr>
          <a:xfrm>
            <a:off x="6920046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56</a:t>
            </a:r>
          </a:p>
        </p:txBody>
      </p:sp>
      <p:sp>
        <p:nvSpPr>
          <p:cNvPr id="1036" name="Shape 1036"/>
          <p:cNvSpPr/>
          <p:nvPr/>
        </p:nvSpPr>
        <p:spPr>
          <a:xfrm>
            <a:off x="11028858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63</a:t>
            </a:r>
          </a:p>
        </p:txBody>
      </p:sp>
      <p:sp>
        <p:nvSpPr>
          <p:cNvPr id="1037" name="Shape 1037"/>
          <p:cNvSpPr/>
          <p:nvPr/>
        </p:nvSpPr>
        <p:spPr>
          <a:xfrm>
            <a:off x="1439106" y="2045826"/>
            <a:ext cx="507455" cy="562381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38" name="Shape 1038"/>
          <p:cNvSpPr/>
          <p:nvPr/>
        </p:nvSpPr>
        <p:spPr>
          <a:xfrm>
            <a:off x="2026079" y="2045826"/>
            <a:ext cx="507455" cy="562381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39" name="Shape 1039"/>
          <p:cNvSpPr/>
          <p:nvPr/>
        </p:nvSpPr>
        <p:spPr>
          <a:xfrm>
            <a:off x="2613052" y="2045826"/>
            <a:ext cx="507455" cy="562381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40" name="Shape 1040"/>
          <p:cNvSpPr/>
          <p:nvPr/>
        </p:nvSpPr>
        <p:spPr>
          <a:xfrm>
            <a:off x="3200025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41" name="Shape 1041"/>
          <p:cNvSpPr/>
          <p:nvPr/>
        </p:nvSpPr>
        <p:spPr>
          <a:xfrm>
            <a:off x="3786999" y="2045826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42" name="Shape 1042"/>
          <p:cNvSpPr/>
          <p:nvPr/>
        </p:nvSpPr>
        <p:spPr>
          <a:xfrm>
            <a:off x="4373972" y="2045826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43" name="Shape 1043"/>
          <p:cNvSpPr/>
          <p:nvPr/>
        </p:nvSpPr>
        <p:spPr>
          <a:xfrm>
            <a:off x="4960945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44" name="Shape 1044"/>
          <p:cNvSpPr/>
          <p:nvPr/>
        </p:nvSpPr>
        <p:spPr>
          <a:xfrm>
            <a:off x="5547918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45" name="Shape 1045"/>
          <p:cNvSpPr/>
          <p:nvPr/>
        </p:nvSpPr>
        <p:spPr>
          <a:xfrm>
            <a:off x="1352372" y="335221"/>
            <a:ext cx="8191345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Assume 256 byte </a:t>
            </a:r>
            <a:r>
              <a:rPr sz="3200" dirty="0">
                <a:solidFill>
                  <a:schemeClr val="tx1"/>
                </a:solidFill>
              </a:rPr>
              <a:t>inodes</a:t>
            </a:r>
            <a:r>
              <a:rPr lang="en-US" sz="3200" dirty="0">
                <a:solidFill>
                  <a:schemeClr val="tx1"/>
                </a:solidFill>
              </a:rPr>
              <a:t> (16 inodes/block)</a:t>
            </a:r>
            <a:r>
              <a:rPr sz="3200" dirty="0">
                <a:solidFill>
                  <a:schemeClr val="tx1"/>
                </a:solidFill>
              </a:rPr>
              <a:t>. 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sz="3600" dirty="0">
                <a:solidFill>
                  <a:srgbClr val="FFFFFF"/>
                </a:solidFill>
              </a:rPr>
              <a:t>What is offset for inode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 number 4?</a:t>
            </a:r>
          </a:p>
        </p:txBody>
      </p:sp>
    </p:spTree>
    <p:extLst>
      <p:ext uri="{BB962C8B-B14F-4D97-AF65-F5344CB8AC3E}">
        <p14:creationId xmlns:p14="http://schemas.microsoft.com/office/powerpoint/2010/main" val="297975223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/>
          <p:nvPr/>
        </p:nvSpPr>
        <p:spPr>
          <a:xfrm>
            <a:off x="1522704" y="2585164"/>
            <a:ext cx="34025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48" name="Shape 1048"/>
          <p:cNvSpPr/>
          <p:nvPr/>
        </p:nvSpPr>
        <p:spPr>
          <a:xfrm>
            <a:off x="5631516" y="2585164"/>
            <a:ext cx="34025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049" name="Shape 1049"/>
          <p:cNvSpPr/>
          <p:nvPr/>
        </p:nvSpPr>
        <p:spPr>
          <a:xfrm>
            <a:off x="6949427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50" name="Shape 1050"/>
          <p:cNvSpPr/>
          <p:nvPr/>
        </p:nvSpPr>
        <p:spPr>
          <a:xfrm>
            <a:off x="7536400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51" name="Shape 1051"/>
          <p:cNvSpPr/>
          <p:nvPr/>
        </p:nvSpPr>
        <p:spPr>
          <a:xfrm>
            <a:off x="8123373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52" name="Shape 1052"/>
          <p:cNvSpPr/>
          <p:nvPr/>
        </p:nvSpPr>
        <p:spPr>
          <a:xfrm>
            <a:off x="8710346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53" name="Shape 1053"/>
          <p:cNvSpPr/>
          <p:nvPr/>
        </p:nvSpPr>
        <p:spPr>
          <a:xfrm>
            <a:off x="9297320" y="2045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54" name="Shape 1054"/>
          <p:cNvSpPr/>
          <p:nvPr/>
        </p:nvSpPr>
        <p:spPr>
          <a:xfrm>
            <a:off x="9884293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55" name="Shape 1055"/>
          <p:cNvSpPr/>
          <p:nvPr/>
        </p:nvSpPr>
        <p:spPr>
          <a:xfrm>
            <a:off x="10471266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56" name="Shape 1056"/>
          <p:cNvSpPr/>
          <p:nvPr/>
        </p:nvSpPr>
        <p:spPr>
          <a:xfrm>
            <a:off x="11058239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57" name="Shape 1057"/>
          <p:cNvSpPr/>
          <p:nvPr/>
        </p:nvSpPr>
        <p:spPr>
          <a:xfrm>
            <a:off x="7033024" y="2585164"/>
            <a:ext cx="3402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058" name="Shape 1058"/>
          <p:cNvSpPr/>
          <p:nvPr/>
        </p:nvSpPr>
        <p:spPr>
          <a:xfrm>
            <a:off x="11028858" y="2585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059" name="Shape 1059"/>
          <p:cNvSpPr/>
          <p:nvPr/>
        </p:nvSpPr>
        <p:spPr>
          <a:xfrm>
            <a:off x="1439106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60" name="Shape 1060"/>
          <p:cNvSpPr/>
          <p:nvPr/>
        </p:nvSpPr>
        <p:spPr>
          <a:xfrm>
            <a:off x="2026079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61" name="Shape 1061"/>
          <p:cNvSpPr/>
          <p:nvPr/>
        </p:nvSpPr>
        <p:spPr>
          <a:xfrm>
            <a:off x="2613052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62" name="Shape 1062"/>
          <p:cNvSpPr/>
          <p:nvPr/>
        </p:nvSpPr>
        <p:spPr>
          <a:xfrm>
            <a:off x="3200025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63" name="Shape 1063"/>
          <p:cNvSpPr/>
          <p:nvPr/>
        </p:nvSpPr>
        <p:spPr>
          <a:xfrm>
            <a:off x="3786999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64" name="Shape 1064"/>
          <p:cNvSpPr/>
          <p:nvPr/>
        </p:nvSpPr>
        <p:spPr>
          <a:xfrm>
            <a:off x="4373972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65" name="Shape 1065"/>
          <p:cNvSpPr/>
          <p:nvPr/>
        </p:nvSpPr>
        <p:spPr>
          <a:xfrm>
            <a:off x="4960945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66" name="Shape 1066"/>
          <p:cNvSpPr/>
          <p:nvPr/>
        </p:nvSpPr>
        <p:spPr>
          <a:xfrm>
            <a:off x="5547918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67" name="Shape 1067"/>
          <p:cNvSpPr/>
          <p:nvPr/>
        </p:nvSpPr>
        <p:spPr>
          <a:xfrm>
            <a:off x="1409724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16</a:t>
            </a:r>
          </a:p>
        </p:txBody>
      </p:sp>
      <p:sp>
        <p:nvSpPr>
          <p:cNvPr id="1068" name="Shape 1068"/>
          <p:cNvSpPr/>
          <p:nvPr/>
        </p:nvSpPr>
        <p:spPr>
          <a:xfrm>
            <a:off x="5518537" y="3728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23</a:t>
            </a:r>
          </a:p>
        </p:txBody>
      </p:sp>
      <p:sp>
        <p:nvSpPr>
          <p:cNvPr id="1069" name="Shape 1069"/>
          <p:cNvSpPr/>
          <p:nvPr/>
        </p:nvSpPr>
        <p:spPr>
          <a:xfrm>
            <a:off x="6949427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70" name="Shape 1070"/>
          <p:cNvSpPr/>
          <p:nvPr/>
        </p:nvSpPr>
        <p:spPr>
          <a:xfrm>
            <a:off x="7536401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71" name="Shape 1071"/>
          <p:cNvSpPr/>
          <p:nvPr/>
        </p:nvSpPr>
        <p:spPr>
          <a:xfrm>
            <a:off x="8123373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72" name="Shape 1072"/>
          <p:cNvSpPr/>
          <p:nvPr/>
        </p:nvSpPr>
        <p:spPr>
          <a:xfrm>
            <a:off x="8710347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73" name="Shape 1073"/>
          <p:cNvSpPr/>
          <p:nvPr/>
        </p:nvSpPr>
        <p:spPr>
          <a:xfrm>
            <a:off x="9297320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74" name="Shape 1074"/>
          <p:cNvSpPr/>
          <p:nvPr/>
        </p:nvSpPr>
        <p:spPr>
          <a:xfrm>
            <a:off x="9884293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75" name="Shape 1075"/>
          <p:cNvSpPr/>
          <p:nvPr/>
        </p:nvSpPr>
        <p:spPr>
          <a:xfrm>
            <a:off x="10471267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76" name="Shape 1076"/>
          <p:cNvSpPr/>
          <p:nvPr/>
        </p:nvSpPr>
        <p:spPr>
          <a:xfrm>
            <a:off x="11058239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77" name="Shape 1077"/>
          <p:cNvSpPr/>
          <p:nvPr/>
        </p:nvSpPr>
        <p:spPr>
          <a:xfrm>
            <a:off x="6920046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24</a:t>
            </a:r>
          </a:p>
        </p:txBody>
      </p:sp>
      <p:sp>
        <p:nvSpPr>
          <p:cNvPr id="1078" name="Shape 1078"/>
          <p:cNvSpPr/>
          <p:nvPr/>
        </p:nvSpPr>
        <p:spPr>
          <a:xfrm>
            <a:off x="11028858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31</a:t>
            </a:r>
          </a:p>
        </p:txBody>
      </p:sp>
      <p:sp>
        <p:nvSpPr>
          <p:cNvPr id="1079" name="Shape 1079"/>
          <p:cNvSpPr/>
          <p:nvPr/>
        </p:nvSpPr>
        <p:spPr>
          <a:xfrm>
            <a:off x="1439106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80" name="Shape 1080"/>
          <p:cNvSpPr/>
          <p:nvPr/>
        </p:nvSpPr>
        <p:spPr>
          <a:xfrm>
            <a:off x="2026079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81" name="Shape 1081"/>
          <p:cNvSpPr/>
          <p:nvPr/>
        </p:nvSpPr>
        <p:spPr>
          <a:xfrm>
            <a:off x="2613052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82" name="Shape 1082"/>
          <p:cNvSpPr/>
          <p:nvPr/>
        </p:nvSpPr>
        <p:spPr>
          <a:xfrm>
            <a:off x="3200025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83" name="Shape 1083"/>
          <p:cNvSpPr/>
          <p:nvPr/>
        </p:nvSpPr>
        <p:spPr>
          <a:xfrm>
            <a:off x="3786999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84" name="Shape 1084"/>
          <p:cNvSpPr/>
          <p:nvPr/>
        </p:nvSpPr>
        <p:spPr>
          <a:xfrm>
            <a:off x="4373972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85" name="Shape 1085"/>
          <p:cNvSpPr/>
          <p:nvPr/>
        </p:nvSpPr>
        <p:spPr>
          <a:xfrm>
            <a:off x="4960945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86" name="Shape 1086"/>
          <p:cNvSpPr/>
          <p:nvPr/>
        </p:nvSpPr>
        <p:spPr>
          <a:xfrm>
            <a:off x="5547918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87" name="Shape 1087"/>
          <p:cNvSpPr/>
          <p:nvPr/>
        </p:nvSpPr>
        <p:spPr>
          <a:xfrm>
            <a:off x="1409724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32</a:t>
            </a:r>
          </a:p>
        </p:txBody>
      </p:sp>
      <p:sp>
        <p:nvSpPr>
          <p:cNvPr id="1088" name="Shape 1088"/>
          <p:cNvSpPr/>
          <p:nvPr/>
        </p:nvSpPr>
        <p:spPr>
          <a:xfrm>
            <a:off x="5518537" y="4871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1089" name="Shape 1089"/>
          <p:cNvSpPr/>
          <p:nvPr/>
        </p:nvSpPr>
        <p:spPr>
          <a:xfrm>
            <a:off x="6949427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90" name="Shape 1090"/>
          <p:cNvSpPr/>
          <p:nvPr/>
        </p:nvSpPr>
        <p:spPr>
          <a:xfrm>
            <a:off x="7536401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91" name="Shape 1091"/>
          <p:cNvSpPr/>
          <p:nvPr/>
        </p:nvSpPr>
        <p:spPr>
          <a:xfrm>
            <a:off x="8123373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92" name="Shape 1092"/>
          <p:cNvSpPr/>
          <p:nvPr/>
        </p:nvSpPr>
        <p:spPr>
          <a:xfrm>
            <a:off x="8710347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93" name="Shape 1093"/>
          <p:cNvSpPr/>
          <p:nvPr/>
        </p:nvSpPr>
        <p:spPr>
          <a:xfrm>
            <a:off x="9297320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94" name="Shape 1094"/>
          <p:cNvSpPr/>
          <p:nvPr/>
        </p:nvSpPr>
        <p:spPr>
          <a:xfrm>
            <a:off x="9884293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95" name="Shape 1095"/>
          <p:cNvSpPr/>
          <p:nvPr/>
        </p:nvSpPr>
        <p:spPr>
          <a:xfrm>
            <a:off x="10471267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96" name="Shape 1096"/>
          <p:cNvSpPr/>
          <p:nvPr/>
        </p:nvSpPr>
        <p:spPr>
          <a:xfrm>
            <a:off x="11058239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97" name="Shape 1097"/>
          <p:cNvSpPr/>
          <p:nvPr/>
        </p:nvSpPr>
        <p:spPr>
          <a:xfrm>
            <a:off x="6920046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1098" name="Shape 1098"/>
          <p:cNvSpPr/>
          <p:nvPr/>
        </p:nvSpPr>
        <p:spPr>
          <a:xfrm>
            <a:off x="11028858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47</a:t>
            </a:r>
          </a:p>
        </p:txBody>
      </p:sp>
      <p:sp>
        <p:nvSpPr>
          <p:cNvPr id="1099" name="Shape 1099"/>
          <p:cNvSpPr/>
          <p:nvPr/>
        </p:nvSpPr>
        <p:spPr>
          <a:xfrm>
            <a:off x="1439106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00" name="Shape 1100"/>
          <p:cNvSpPr/>
          <p:nvPr/>
        </p:nvSpPr>
        <p:spPr>
          <a:xfrm>
            <a:off x="2026079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01" name="Shape 1101"/>
          <p:cNvSpPr/>
          <p:nvPr/>
        </p:nvSpPr>
        <p:spPr>
          <a:xfrm>
            <a:off x="2613052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02" name="Shape 1102"/>
          <p:cNvSpPr/>
          <p:nvPr/>
        </p:nvSpPr>
        <p:spPr>
          <a:xfrm>
            <a:off x="3200025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03" name="Shape 1103"/>
          <p:cNvSpPr/>
          <p:nvPr/>
        </p:nvSpPr>
        <p:spPr>
          <a:xfrm>
            <a:off x="3786999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373972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05" name="Shape 1105"/>
          <p:cNvSpPr/>
          <p:nvPr/>
        </p:nvSpPr>
        <p:spPr>
          <a:xfrm>
            <a:off x="4960945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06" name="Shape 1106"/>
          <p:cNvSpPr/>
          <p:nvPr/>
        </p:nvSpPr>
        <p:spPr>
          <a:xfrm>
            <a:off x="5547918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07" name="Shape 1107"/>
          <p:cNvSpPr/>
          <p:nvPr/>
        </p:nvSpPr>
        <p:spPr>
          <a:xfrm>
            <a:off x="1409724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48</a:t>
            </a:r>
          </a:p>
        </p:txBody>
      </p:sp>
      <p:sp>
        <p:nvSpPr>
          <p:cNvPr id="1108" name="Shape 1108"/>
          <p:cNvSpPr/>
          <p:nvPr/>
        </p:nvSpPr>
        <p:spPr>
          <a:xfrm>
            <a:off x="5518537" y="6014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55</a:t>
            </a:r>
          </a:p>
        </p:txBody>
      </p:sp>
      <p:sp>
        <p:nvSpPr>
          <p:cNvPr id="1109" name="Shape 1109"/>
          <p:cNvSpPr/>
          <p:nvPr/>
        </p:nvSpPr>
        <p:spPr>
          <a:xfrm>
            <a:off x="6949427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10" name="Shape 1110"/>
          <p:cNvSpPr/>
          <p:nvPr/>
        </p:nvSpPr>
        <p:spPr>
          <a:xfrm>
            <a:off x="7536401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11" name="Shape 1111"/>
          <p:cNvSpPr/>
          <p:nvPr/>
        </p:nvSpPr>
        <p:spPr>
          <a:xfrm>
            <a:off x="8123373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12" name="Shape 1112"/>
          <p:cNvSpPr/>
          <p:nvPr/>
        </p:nvSpPr>
        <p:spPr>
          <a:xfrm>
            <a:off x="8710347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13" name="Shape 1113"/>
          <p:cNvSpPr/>
          <p:nvPr/>
        </p:nvSpPr>
        <p:spPr>
          <a:xfrm>
            <a:off x="9297320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14" name="Shape 1114"/>
          <p:cNvSpPr/>
          <p:nvPr/>
        </p:nvSpPr>
        <p:spPr>
          <a:xfrm>
            <a:off x="9884293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15" name="Shape 1115"/>
          <p:cNvSpPr/>
          <p:nvPr/>
        </p:nvSpPr>
        <p:spPr>
          <a:xfrm>
            <a:off x="10471267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16" name="Shape 1116"/>
          <p:cNvSpPr/>
          <p:nvPr/>
        </p:nvSpPr>
        <p:spPr>
          <a:xfrm>
            <a:off x="11058239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17" name="Shape 1117"/>
          <p:cNvSpPr/>
          <p:nvPr/>
        </p:nvSpPr>
        <p:spPr>
          <a:xfrm>
            <a:off x="6920046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56</a:t>
            </a:r>
          </a:p>
        </p:txBody>
      </p:sp>
      <p:sp>
        <p:nvSpPr>
          <p:cNvPr id="1118" name="Shape 1118"/>
          <p:cNvSpPr/>
          <p:nvPr/>
        </p:nvSpPr>
        <p:spPr>
          <a:xfrm>
            <a:off x="11028858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63</a:t>
            </a:r>
          </a:p>
        </p:txBody>
      </p:sp>
      <p:sp>
        <p:nvSpPr>
          <p:cNvPr id="1119" name="Shape 1119"/>
          <p:cNvSpPr/>
          <p:nvPr/>
        </p:nvSpPr>
        <p:spPr>
          <a:xfrm>
            <a:off x="1439106" y="2045826"/>
            <a:ext cx="507455" cy="562381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20" name="Shape 1120"/>
          <p:cNvSpPr/>
          <p:nvPr/>
        </p:nvSpPr>
        <p:spPr>
          <a:xfrm>
            <a:off x="2026079" y="2045826"/>
            <a:ext cx="507455" cy="562381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21" name="Shape 1121"/>
          <p:cNvSpPr/>
          <p:nvPr/>
        </p:nvSpPr>
        <p:spPr>
          <a:xfrm>
            <a:off x="2613052" y="2045826"/>
            <a:ext cx="507455" cy="562381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22" name="Shape 1122"/>
          <p:cNvSpPr/>
          <p:nvPr/>
        </p:nvSpPr>
        <p:spPr>
          <a:xfrm>
            <a:off x="3200025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123" name="Shape 1123"/>
          <p:cNvSpPr/>
          <p:nvPr/>
        </p:nvSpPr>
        <p:spPr>
          <a:xfrm>
            <a:off x="3786999" y="2045826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124" name="Shape 1124"/>
          <p:cNvSpPr/>
          <p:nvPr/>
        </p:nvSpPr>
        <p:spPr>
          <a:xfrm>
            <a:off x="4373972" y="2045826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125" name="Shape 1125"/>
          <p:cNvSpPr/>
          <p:nvPr/>
        </p:nvSpPr>
        <p:spPr>
          <a:xfrm>
            <a:off x="4960945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126" name="Shape 1126"/>
          <p:cNvSpPr/>
          <p:nvPr/>
        </p:nvSpPr>
        <p:spPr>
          <a:xfrm>
            <a:off x="5547918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127" name="Shape 1127"/>
          <p:cNvSpPr/>
          <p:nvPr/>
        </p:nvSpPr>
        <p:spPr>
          <a:xfrm>
            <a:off x="1352372" y="335221"/>
            <a:ext cx="876522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Assume 256 byte inodes</a:t>
            </a:r>
            <a:r>
              <a:rPr lang="en-US" sz="3600" dirty="0">
                <a:solidFill>
                  <a:srgbClr val="FFFFFF"/>
                </a:solidFill>
              </a:rPr>
              <a:t> (16 inodes/block)</a:t>
            </a:r>
            <a:r>
              <a:rPr sz="3600" dirty="0">
                <a:solidFill>
                  <a:srgbClr val="FFFFFF"/>
                </a:solidFill>
              </a:rPr>
              <a:t>.  </a:t>
            </a:r>
            <a:endParaRPr lang="en-US" sz="3600" dirty="0">
              <a:solidFill>
                <a:srgbClr val="FFFFFF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What is offset for inode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with number 40?</a:t>
            </a:r>
          </a:p>
        </p:txBody>
      </p:sp>
    </p:spTree>
    <p:extLst>
      <p:ext uri="{BB962C8B-B14F-4D97-AF65-F5344CB8AC3E}">
        <p14:creationId xmlns:p14="http://schemas.microsoft.com/office/powerpoint/2010/main" val="113456191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410" y="2129440"/>
            <a:ext cx="10785404" cy="6111805"/>
          </a:xfrm>
        </p:spPr>
        <p:txBody>
          <a:bodyPr/>
          <a:lstStyle/>
          <a:p>
            <a:r>
              <a:rPr lang="en-US" altLang="ko-KR" dirty="0"/>
              <a:t>Each </a:t>
            </a:r>
            <a:r>
              <a:rPr lang="en-US" altLang="ko-KR" dirty="0" err="1"/>
              <a:t>inode</a:t>
            </a:r>
            <a:r>
              <a:rPr lang="en-US" altLang="ko-KR" dirty="0"/>
              <a:t> is referred to by </a:t>
            </a:r>
            <a:r>
              <a:rPr lang="en-US" altLang="ko-KR" dirty="0" err="1"/>
              <a:t>inode</a:t>
            </a:r>
            <a:r>
              <a:rPr lang="en-US" altLang="ko-KR" dirty="0"/>
              <a:t> number.</a:t>
            </a:r>
          </a:p>
          <a:p>
            <a:pPr lvl="1"/>
            <a:r>
              <a:rPr lang="en-US" altLang="ko-KR" dirty="0"/>
              <a:t>by </a:t>
            </a:r>
            <a:r>
              <a:rPr lang="en-US" altLang="ko-KR" dirty="0" err="1"/>
              <a:t>inode</a:t>
            </a:r>
            <a:r>
              <a:rPr lang="en-US" altLang="ko-KR" dirty="0"/>
              <a:t> number, File system calculate where the </a:t>
            </a:r>
            <a:r>
              <a:rPr lang="en-US" altLang="ko-KR" dirty="0" err="1"/>
              <a:t>inode</a:t>
            </a:r>
            <a:r>
              <a:rPr lang="en-US" altLang="ko-KR" dirty="0"/>
              <a:t> is on the disk.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Ex)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number: 32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Calculate the offset into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 (32 x </a:t>
            </a:r>
            <a:r>
              <a:rPr lang="en-US" altLang="ko-KR" dirty="0" err="1"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) (256 bytes) = 8192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Add start address of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table(12 KB) +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region(8 KB) = 20 KB</a:t>
            </a: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133" y="7075327"/>
            <a:ext cx="699483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0KB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30399"/>
              </p:ext>
            </p:extLst>
          </p:nvPr>
        </p:nvGraphicFramePr>
        <p:xfrm>
          <a:off x="152895" y="5619604"/>
          <a:ext cx="12699048" cy="148416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87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684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0723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  <a:endParaRPr lang="ko-KR" altLang="en-US" sz="1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i-bmap</a:t>
                      </a:r>
                      <a:endParaRPr lang="ko-KR" altLang="en-US" sz="1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</a:t>
                      </a:r>
                      <a:r>
                        <a:rPr lang="en-US" altLang="ko-KR" sz="17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bmap</a:t>
                      </a:r>
                      <a:endParaRPr lang="ko-KR" altLang="en-US" sz="17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35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49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51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64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66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67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39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52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53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54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68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69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71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43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56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57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58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59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72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73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74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46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47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61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62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76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77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78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79</a:t>
                      </a:r>
                    </a:p>
                  </a:txBody>
                  <a:tcPr marL="13547" marR="13547" marT="135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1" name="직선 연결선 50"/>
          <p:cNvCxnSpPr/>
          <p:nvPr/>
        </p:nvCxnSpPr>
        <p:spPr>
          <a:xfrm>
            <a:off x="165490" y="5231709"/>
            <a:ext cx="0" cy="48296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737625" y="5231709"/>
            <a:ext cx="0" cy="48296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345223" y="5231709"/>
            <a:ext cx="0" cy="48296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929670" y="5231709"/>
            <a:ext cx="0" cy="48296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514118" y="5231709"/>
            <a:ext cx="0" cy="48296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8098564" y="5231709"/>
            <a:ext cx="0" cy="48296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9683012" y="5231709"/>
            <a:ext cx="0" cy="48296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11267459" y="5231709"/>
            <a:ext cx="0" cy="48296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2851905" y="5231709"/>
            <a:ext cx="0" cy="48296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71053" y="5257663"/>
            <a:ext cx="1206902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99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12732" y="5257663"/>
            <a:ext cx="1206902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99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67840" y="5257663"/>
            <a:ext cx="1206902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99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904011" y="5257663"/>
            <a:ext cx="1206902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99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542593" y="5257663"/>
            <a:ext cx="1206902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99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99228" y="7075327"/>
            <a:ext cx="699483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4KB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20413" y="7075327"/>
            <a:ext cx="699483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8KB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22682" y="7075327"/>
            <a:ext cx="1024114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12KB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092754" y="7075327"/>
            <a:ext cx="1024114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16KB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731336" y="7075327"/>
            <a:ext cx="1024114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20KB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67507" y="7075327"/>
            <a:ext cx="1024114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24KB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803678" y="7075327"/>
            <a:ext cx="1024114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28KB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2237437" y="7075327"/>
            <a:ext cx="1024114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32KB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56806" y="4786644"/>
            <a:ext cx="2096010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99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99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table</a:t>
            </a:r>
            <a:endParaRPr lang="ko-KR" altLang="en-US" sz="199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461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Shape 1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Directories</a:t>
            </a:r>
          </a:p>
        </p:txBody>
      </p:sp>
      <p:sp>
        <p:nvSpPr>
          <p:cNvPr id="1136" name="Shape 1136"/>
          <p:cNvSpPr>
            <a:spLocks noGrp="1"/>
          </p:cNvSpPr>
          <p:nvPr>
            <p:ph type="body" idx="4294967295"/>
          </p:nvPr>
        </p:nvSpPr>
        <p:spPr>
          <a:xfrm>
            <a:off x="469325" y="2402160"/>
            <a:ext cx="12069308" cy="703059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File systems vary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Common design: </a:t>
            </a:r>
            <a:br>
              <a:rPr lang="en-US" sz="3800" dirty="0">
                <a:solidFill>
                  <a:srgbClr val="333333"/>
                </a:solidFill>
              </a:rPr>
            </a:br>
            <a:r>
              <a:rPr lang="en-US" sz="3800" dirty="0">
                <a:solidFill>
                  <a:srgbClr val="333333"/>
                </a:solidFill>
              </a:rPr>
              <a:t>S</a:t>
            </a:r>
            <a:r>
              <a:rPr sz="3800" dirty="0">
                <a:solidFill>
                  <a:srgbClr val="333333"/>
                </a:solidFill>
              </a:rPr>
              <a:t>tore directory entries in </a:t>
            </a:r>
            <a:r>
              <a:rPr lang="en-US" sz="3800" dirty="0">
                <a:solidFill>
                  <a:srgbClr val="333333"/>
                </a:solidFill>
              </a:rPr>
              <a:t>data blocks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	Large directories just use multiple data blocks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	Use bit in </a:t>
            </a:r>
            <a:r>
              <a:rPr lang="en-US" sz="3800" dirty="0" err="1">
                <a:solidFill>
                  <a:srgbClr val="333333"/>
                </a:solidFill>
              </a:rPr>
              <a:t>inode</a:t>
            </a:r>
            <a:r>
              <a:rPr lang="en-US" sz="3800" dirty="0">
                <a:solidFill>
                  <a:srgbClr val="333333"/>
                </a:solidFill>
              </a:rPr>
              <a:t> to distinguish directories from files</a:t>
            </a: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Various formats could be used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lists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b-trees</a:t>
            </a:r>
          </a:p>
        </p:txBody>
      </p:sp>
    </p:spTree>
    <p:extLst>
      <p:ext uri="{BB962C8B-B14F-4D97-AF65-F5344CB8AC3E}">
        <p14:creationId xmlns:p14="http://schemas.microsoft.com/office/powerpoint/2010/main" val="325942872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Shape 1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Simple </a:t>
            </a:r>
            <a:r>
              <a:rPr lang="en-US" sz="6480" dirty="0">
                <a:solidFill>
                  <a:srgbClr val="FFFFFF"/>
                </a:solidFill>
              </a:rPr>
              <a:t>Directory </a:t>
            </a:r>
            <a:r>
              <a:rPr sz="6480" dirty="0">
                <a:solidFill>
                  <a:srgbClr val="FFFFFF"/>
                </a:solidFill>
              </a:rPr>
              <a:t>List Example</a:t>
            </a:r>
          </a:p>
        </p:txBody>
      </p:sp>
      <p:sp>
        <p:nvSpPr>
          <p:cNvPr id="1139" name="Shape 1139"/>
          <p:cNvSpPr/>
          <p:nvPr/>
        </p:nvSpPr>
        <p:spPr>
          <a:xfrm>
            <a:off x="3776809" y="2811863"/>
            <a:ext cx="494318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140" name="Shape 1140"/>
          <p:cNvSpPr/>
          <p:nvPr/>
        </p:nvSpPr>
        <p:spPr>
          <a:xfrm>
            <a:off x="4068430" y="2214172"/>
            <a:ext cx="91859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valid</a:t>
            </a:r>
          </a:p>
        </p:txBody>
      </p:sp>
      <p:sp>
        <p:nvSpPr>
          <p:cNvPr id="1141" name="Shape 1141"/>
          <p:cNvSpPr/>
          <p:nvPr/>
        </p:nvSpPr>
        <p:spPr>
          <a:xfrm>
            <a:off x="5676491" y="2211444"/>
            <a:ext cx="1004469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name</a:t>
            </a:r>
          </a:p>
        </p:txBody>
      </p:sp>
      <p:sp>
        <p:nvSpPr>
          <p:cNvPr id="1142" name="Shape 1142"/>
          <p:cNvSpPr/>
          <p:nvPr/>
        </p:nvSpPr>
        <p:spPr>
          <a:xfrm>
            <a:off x="7321669" y="2211444"/>
            <a:ext cx="101611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inode</a:t>
            </a:r>
          </a:p>
        </p:txBody>
      </p:sp>
      <p:sp>
        <p:nvSpPr>
          <p:cNvPr id="1143" name="Shape 1143"/>
          <p:cNvSpPr/>
          <p:nvPr/>
        </p:nvSpPr>
        <p:spPr>
          <a:xfrm>
            <a:off x="3776809" y="3319864"/>
            <a:ext cx="494318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144" name="Shape 1144"/>
          <p:cNvSpPr/>
          <p:nvPr/>
        </p:nvSpPr>
        <p:spPr>
          <a:xfrm>
            <a:off x="3776809" y="3827864"/>
            <a:ext cx="494318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145" name="Shape 1145"/>
          <p:cNvSpPr/>
          <p:nvPr/>
        </p:nvSpPr>
        <p:spPr>
          <a:xfrm>
            <a:off x="3776809" y="4335864"/>
            <a:ext cx="494318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146" name="Shape 1146"/>
          <p:cNvSpPr/>
          <p:nvPr/>
        </p:nvSpPr>
        <p:spPr>
          <a:xfrm flipH="1">
            <a:off x="3776809" y="2811863"/>
            <a:ext cx="1" cy="203200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147" name="Shape 1147"/>
          <p:cNvSpPr/>
          <p:nvPr/>
        </p:nvSpPr>
        <p:spPr>
          <a:xfrm>
            <a:off x="4351354" y="2771036"/>
            <a:ext cx="29871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1148" name="Shape 1148"/>
          <p:cNvSpPr/>
          <p:nvPr/>
        </p:nvSpPr>
        <p:spPr>
          <a:xfrm>
            <a:off x="4351354" y="3279036"/>
            <a:ext cx="29871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1149" name="Shape 1149"/>
          <p:cNvSpPr/>
          <p:nvPr/>
        </p:nvSpPr>
        <p:spPr>
          <a:xfrm>
            <a:off x="4351354" y="3787036"/>
            <a:ext cx="29871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1150" name="Shape 1150"/>
          <p:cNvSpPr/>
          <p:nvPr/>
        </p:nvSpPr>
        <p:spPr>
          <a:xfrm>
            <a:off x="6046406" y="2771036"/>
            <a:ext cx="21060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988641" y="3281764"/>
            <a:ext cx="32613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..</a:t>
            </a:r>
          </a:p>
        </p:txBody>
      </p:sp>
      <p:sp>
        <p:nvSpPr>
          <p:cNvPr id="1152" name="Shape 1152"/>
          <p:cNvSpPr/>
          <p:nvPr/>
        </p:nvSpPr>
        <p:spPr>
          <a:xfrm>
            <a:off x="5829764" y="3789764"/>
            <a:ext cx="64389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foo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545361" y="2771036"/>
            <a:ext cx="69249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134</a:t>
            </a:r>
          </a:p>
        </p:txBody>
      </p:sp>
      <p:sp>
        <p:nvSpPr>
          <p:cNvPr id="1154" name="Shape 1154"/>
          <p:cNvSpPr/>
          <p:nvPr/>
        </p:nvSpPr>
        <p:spPr>
          <a:xfrm>
            <a:off x="7644196" y="3279036"/>
            <a:ext cx="49482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35</a:t>
            </a:r>
          </a:p>
        </p:txBody>
      </p:sp>
      <p:sp>
        <p:nvSpPr>
          <p:cNvPr id="1155" name="Shape 1155"/>
          <p:cNvSpPr/>
          <p:nvPr/>
        </p:nvSpPr>
        <p:spPr>
          <a:xfrm>
            <a:off x="7644196" y="3787036"/>
            <a:ext cx="49482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80</a:t>
            </a:r>
          </a:p>
        </p:txBody>
      </p:sp>
      <p:sp>
        <p:nvSpPr>
          <p:cNvPr id="1156" name="Shape 1156"/>
          <p:cNvSpPr/>
          <p:nvPr/>
        </p:nvSpPr>
        <p:spPr>
          <a:xfrm>
            <a:off x="3776809" y="4843864"/>
            <a:ext cx="494318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157" name="Shape 1157"/>
          <p:cNvSpPr/>
          <p:nvPr/>
        </p:nvSpPr>
        <p:spPr>
          <a:xfrm flipH="1">
            <a:off x="5300809" y="2811863"/>
            <a:ext cx="1" cy="203200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158" name="Shape 1158"/>
          <p:cNvSpPr/>
          <p:nvPr/>
        </p:nvSpPr>
        <p:spPr>
          <a:xfrm>
            <a:off x="6951809" y="2811863"/>
            <a:ext cx="1" cy="203200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159" name="Shape 1159"/>
          <p:cNvSpPr/>
          <p:nvPr/>
        </p:nvSpPr>
        <p:spPr>
          <a:xfrm>
            <a:off x="8729809" y="2811863"/>
            <a:ext cx="1" cy="203200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rgbClr val="333333"/>
              </a:solidFill>
            </a:endParaRPr>
          </a:p>
        </p:txBody>
      </p:sp>
      <p:sp>
        <p:nvSpPr>
          <p:cNvPr id="1160" name="Shape 1160"/>
          <p:cNvSpPr/>
          <p:nvPr/>
        </p:nvSpPr>
        <p:spPr>
          <a:xfrm>
            <a:off x="4351354" y="4295036"/>
            <a:ext cx="298710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1161" name="Shape 1161"/>
          <p:cNvSpPr/>
          <p:nvPr/>
        </p:nvSpPr>
        <p:spPr>
          <a:xfrm>
            <a:off x="5837521" y="4295036"/>
            <a:ext cx="62837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bar</a:t>
            </a:r>
          </a:p>
        </p:txBody>
      </p:sp>
      <p:sp>
        <p:nvSpPr>
          <p:cNvPr id="1162" name="Shape 1162"/>
          <p:cNvSpPr/>
          <p:nvPr/>
        </p:nvSpPr>
        <p:spPr>
          <a:xfrm>
            <a:off x="7644196" y="4295036"/>
            <a:ext cx="49482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333333"/>
                </a:solidFill>
              </a:rPr>
              <a:t>23</a:t>
            </a:r>
          </a:p>
        </p:txBody>
      </p:sp>
      <p:sp>
        <p:nvSpPr>
          <p:cNvPr id="27" name="Shape 1189"/>
          <p:cNvSpPr/>
          <p:nvPr/>
        </p:nvSpPr>
        <p:spPr>
          <a:xfrm>
            <a:off x="5124043" y="5268320"/>
            <a:ext cx="275671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unlink(“foo”)</a:t>
            </a:r>
          </a:p>
        </p:txBody>
      </p:sp>
    </p:spTree>
    <p:extLst>
      <p:ext uri="{BB962C8B-B14F-4D97-AF65-F5344CB8AC3E}">
        <p14:creationId xmlns:p14="http://schemas.microsoft.com/office/powerpoint/2010/main" val="229234697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Allocation</a:t>
            </a:r>
          </a:p>
        </p:txBody>
      </p:sp>
      <p:sp>
        <p:nvSpPr>
          <p:cNvPr id="1198" name="Shape 1198"/>
          <p:cNvSpPr>
            <a:spLocks noGrp="1"/>
          </p:cNvSpPr>
          <p:nvPr>
            <p:ph type="body" idx="4294967295"/>
          </p:nvPr>
        </p:nvSpPr>
        <p:spPr>
          <a:xfrm>
            <a:off x="538344" y="2319327"/>
            <a:ext cx="11099800" cy="5287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How do we find free data blocks or free inodes?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Free list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Bitmaps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Tradeoffs</a:t>
            </a:r>
            <a:r>
              <a:rPr lang="en-US" sz="3800" dirty="0">
                <a:solidFill>
                  <a:srgbClr val="333333"/>
                </a:solidFill>
              </a:rPr>
              <a:t> in next lecture…</a:t>
            </a:r>
            <a:endParaRPr sz="3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7530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FS </a:t>
            </a:r>
            <a:r>
              <a:rPr sz="6480" dirty="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4294967295"/>
          </p:nvPr>
        </p:nvSpPr>
        <p:spPr>
          <a:xfrm>
            <a:off x="502588" y="2415966"/>
            <a:ext cx="11660187" cy="681992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1. On-disk structures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    - how do</a:t>
            </a:r>
            <a:r>
              <a:rPr lang="en-US" sz="3800" dirty="0">
                <a:solidFill>
                  <a:srgbClr val="333333"/>
                </a:solidFill>
              </a:rPr>
              <a:t>es file system </a:t>
            </a:r>
            <a:r>
              <a:rPr sz="3800" dirty="0">
                <a:solidFill>
                  <a:srgbClr val="333333"/>
                </a:solidFill>
              </a:rPr>
              <a:t>represent files, directories?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2. Access methods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    - what steps must reads/writes take?</a:t>
            </a:r>
          </a:p>
        </p:txBody>
      </p:sp>
    </p:spTree>
    <p:extLst>
      <p:ext uri="{BB962C8B-B14F-4D97-AF65-F5344CB8AC3E}">
        <p14:creationId xmlns:p14="http://schemas.microsoft.com/office/powerpoint/2010/main" val="199444380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Shape 1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Bitmaps</a:t>
            </a:r>
            <a:r>
              <a:rPr lang="en-US" sz="6480" dirty="0">
                <a:solidFill>
                  <a:srgbClr val="FFFFFF"/>
                </a:solidFill>
              </a:rPr>
              <a:t>?</a:t>
            </a:r>
            <a:endParaRPr sz="6480" dirty="0">
              <a:solidFill>
                <a:srgbClr val="FFFFFF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130389" y="2878443"/>
            <a:ext cx="10141713" cy="4557956"/>
            <a:chOff x="1544523" y="2888174"/>
            <a:chExt cx="10141713" cy="4557956"/>
          </a:xfrm>
        </p:grpSpPr>
        <p:sp>
          <p:nvSpPr>
            <p:cNvPr id="1201" name="Shape 1201"/>
            <p:cNvSpPr/>
            <p:nvPr/>
          </p:nvSpPr>
          <p:spPr>
            <a:xfrm>
              <a:off x="1649521" y="3422095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5758333" y="3422095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7062407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7649380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8236353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8823326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9410300" y="2888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9997273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0584246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1171219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7159841" y="3422095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1163657" y="3422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52086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2139059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726032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3313005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3899979" y="4031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4486952" y="4031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5073925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5660898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44523" y="4565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5653336" y="4565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23</a:t>
              </a: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7062407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7649381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8236353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8823327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9410300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9997273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0584247" y="4031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1171219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7054845" y="4565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24</a:t>
              </a: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1163657" y="4565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31</a:t>
              </a: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552086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2139059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2726032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3313005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899979" y="5174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4486952" y="5174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5073925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5660898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544523" y="5708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32</a:t>
              </a: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5653336" y="5708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39</a:t>
              </a: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7062407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7649381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8236353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8823327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9410300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9997273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0584247" y="5174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1171219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7054845" y="5708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1163657" y="5708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47</a:t>
              </a: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52086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2139059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2726032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3313005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3899979" y="6317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486952" y="6317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5073925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5660898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544523" y="6851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48</a:t>
              </a: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5653336" y="6851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55</a:t>
              </a: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7062407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7649381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8236353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8823327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9410300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9997273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0584247" y="6317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1171219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7054845" y="6851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56</a:t>
              </a: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1163657" y="685109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63</a:t>
              </a: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552086" y="288817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2139059" y="288817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2726032" y="288817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3313005" y="288817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3899979" y="288817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486952" y="288817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5073925" y="288817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5660898" y="288817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7832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Shape 14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360">
                <a:solidFill>
                  <a:srgbClr val="FFFFFF"/>
                </a:solidFill>
              </a:rPr>
              <a:t>Opportunity for Inconsistency (fsck)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1159771" y="2802520"/>
            <a:ext cx="10141713" cy="4557956"/>
            <a:chOff x="1431543" y="2585164"/>
            <a:chExt cx="10141713" cy="4557956"/>
          </a:xfrm>
        </p:grpSpPr>
        <p:sp>
          <p:nvSpPr>
            <p:cNvPr id="1447" name="Shape 1447"/>
            <p:cNvSpPr/>
            <p:nvPr/>
          </p:nvSpPr>
          <p:spPr>
            <a:xfrm>
              <a:off x="1536541" y="3119085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5645353" y="3119085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6949427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7536400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51" name="Shape 1451"/>
            <p:cNvSpPr/>
            <p:nvPr/>
          </p:nvSpPr>
          <p:spPr>
            <a:xfrm>
              <a:off x="8123373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8710346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9297320" y="2585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9884293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10471266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56" name="Shape 1456"/>
            <p:cNvSpPr/>
            <p:nvPr/>
          </p:nvSpPr>
          <p:spPr>
            <a:xfrm>
              <a:off x="11058239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57" name="Shape 1457"/>
            <p:cNvSpPr/>
            <p:nvPr/>
          </p:nvSpPr>
          <p:spPr>
            <a:xfrm>
              <a:off x="7046861" y="3119085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458" name="Shape 1458"/>
            <p:cNvSpPr/>
            <p:nvPr/>
          </p:nvSpPr>
          <p:spPr>
            <a:xfrm>
              <a:off x="11050677" y="3119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1439106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2026079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2613052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3200025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3786999" y="3728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73972" y="3728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960945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5547918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431543" y="4262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5540356" y="4262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23</a:t>
              </a: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6949427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70" name="Shape 1470"/>
            <p:cNvSpPr/>
            <p:nvPr/>
          </p:nvSpPr>
          <p:spPr>
            <a:xfrm>
              <a:off x="7536401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8123373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72" name="Shape 1472"/>
            <p:cNvSpPr/>
            <p:nvPr/>
          </p:nvSpPr>
          <p:spPr>
            <a:xfrm>
              <a:off x="8710347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9297320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9884293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0471267" y="3728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1058239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6941865" y="4262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24</a:t>
              </a: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1050677" y="4262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31</a:t>
              </a: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439106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2026079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81" name="Shape 1481"/>
            <p:cNvSpPr/>
            <p:nvPr/>
          </p:nvSpPr>
          <p:spPr>
            <a:xfrm>
              <a:off x="2613052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3200025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3786999" y="4871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84" name="Shape 1484"/>
            <p:cNvSpPr/>
            <p:nvPr/>
          </p:nvSpPr>
          <p:spPr>
            <a:xfrm>
              <a:off x="4373972" y="4871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4960945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47918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431543" y="5405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32</a:t>
              </a: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540356" y="5405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39</a:t>
              </a:r>
            </a:p>
          </p:txBody>
        </p:sp>
        <p:sp>
          <p:nvSpPr>
            <p:cNvPr id="1489" name="Shape 1489"/>
            <p:cNvSpPr/>
            <p:nvPr/>
          </p:nvSpPr>
          <p:spPr>
            <a:xfrm>
              <a:off x="6949427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90" name="Shape 1490"/>
            <p:cNvSpPr/>
            <p:nvPr/>
          </p:nvSpPr>
          <p:spPr>
            <a:xfrm>
              <a:off x="7536401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8123373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8710347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9297320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94" name="Shape 1494"/>
            <p:cNvSpPr/>
            <p:nvPr/>
          </p:nvSpPr>
          <p:spPr>
            <a:xfrm>
              <a:off x="9884293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0471267" y="4871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1058239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6941865" y="5405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1050677" y="5405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47</a:t>
              </a: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439106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2026079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613052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3200025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3786999" y="6014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4373972" y="6014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4960945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5547918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431543" y="6548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48</a:t>
              </a: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5540356" y="6548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55</a:t>
              </a: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6949427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7536401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8123373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8710347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9297320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9884293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0471267" y="6014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1058239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6941865" y="6548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56</a:t>
              </a:r>
            </a:p>
          </p:txBody>
        </p:sp>
        <p:sp>
          <p:nvSpPr>
            <p:cNvPr id="1518" name="Shape 1518"/>
            <p:cNvSpPr/>
            <p:nvPr/>
          </p:nvSpPr>
          <p:spPr>
            <a:xfrm>
              <a:off x="11050677" y="6548085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63</a:t>
              </a: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1439106" y="258516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26079" y="2585164"/>
              <a:ext cx="507455" cy="562381"/>
            </a:xfrm>
            <a:prstGeom prst="rect">
              <a:avLst/>
            </a:prstGeom>
            <a:solidFill>
              <a:srgbClr val="971817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613052" y="2585164"/>
              <a:ext cx="507455" cy="562381"/>
            </a:xfrm>
            <a:prstGeom prst="rect">
              <a:avLst/>
            </a:prstGeom>
            <a:solidFill>
              <a:srgbClr val="BC8027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522" name="Shape 1522"/>
            <p:cNvSpPr/>
            <p:nvPr/>
          </p:nvSpPr>
          <p:spPr>
            <a:xfrm>
              <a:off x="3200025" y="258516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3786999" y="258516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524" name="Shape 1524"/>
            <p:cNvSpPr/>
            <p:nvPr/>
          </p:nvSpPr>
          <p:spPr>
            <a:xfrm>
              <a:off x="4373972" y="258516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525" name="Shape 1525"/>
            <p:cNvSpPr/>
            <p:nvPr/>
          </p:nvSpPr>
          <p:spPr>
            <a:xfrm>
              <a:off x="4960945" y="258516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5547918" y="258516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rgbClr val="FFFFFF"/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08330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Shape 15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Superblock</a:t>
            </a:r>
          </a:p>
        </p:txBody>
      </p:sp>
      <p:sp>
        <p:nvSpPr>
          <p:cNvPr id="1532" name="Shape 1532"/>
          <p:cNvSpPr>
            <a:spLocks noGrp="1"/>
          </p:cNvSpPr>
          <p:nvPr>
            <p:ph type="body" idx="4294967295"/>
          </p:nvPr>
        </p:nvSpPr>
        <p:spPr>
          <a:xfrm>
            <a:off x="538344" y="2208883"/>
            <a:ext cx="12094814" cy="6309123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Need to know basic FS </a:t>
            </a:r>
            <a:r>
              <a:rPr lang="en-US" sz="3800" dirty="0">
                <a:solidFill>
                  <a:srgbClr val="333333"/>
                </a:solidFill>
              </a:rPr>
              <a:t>configuration </a:t>
            </a:r>
            <a:r>
              <a:rPr sz="3800" dirty="0">
                <a:solidFill>
                  <a:srgbClr val="333333"/>
                </a:solidFill>
              </a:rPr>
              <a:t>metadata, like: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block size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</a:t>
            </a:r>
            <a:r>
              <a:rPr lang="en-US" sz="3800" dirty="0">
                <a:solidFill>
                  <a:srgbClr val="333333"/>
                </a:solidFill>
              </a:rPr>
              <a:t># of inodes</a:t>
            </a: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Store this in superblock</a:t>
            </a:r>
          </a:p>
        </p:txBody>
      </p:sp>
    </p:spTree>
    <p:extLst>
      <p:ext uri="{BB962C8B-B14F-4D97-AF65-F5344CB8AC3E}">
        <p14:creationId xmlns:p14="http://schemas.microsoft.com/office/powerpoint/2010/main" val="171598238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Shape 1531"/>
          <p:cNvSpPr>
            <a:spLocks noGrp="1"/>
          </p:cNvSpPr>
          <p:nvPr>
            <p:ph type="title"/>
          </p:nvPr>
        </p:nvSpPr>
        <p:spPr>
          <a:xfrm>
            <a:off x="1108570" y="90311"/>
            <a:ext cx="11746817" cy="1824284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Superblock</a:t>
            </a:r>
            <a:r>
              <a:rPr lang="en-US" sz="6480" dirty="0">
                <a:solidFill>
                  <a:srgbClr val="FFFFFF"/>
                </a:solidFill>
              </a:rPr>
              <a:t> – Real FS (also FUSE)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1532" name="Shape 1532"/>
          <p:cNvSpPr>
            <a:spLocks noGrp="1"/>
          </p:cNvSpPr>
          <p:nvPr>
            <p:ph type="body" idx="4294967295"/>
          </p:nvPr>
        </p:nvSpPr>
        <p:spPr>
          <a:xfrm>
            <a:off x="538344" y="2208883"/>
            <a:ext cx="12094814" cy="630912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Struct superblock{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 	 start address of inode bitmap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   start address of data block bitmap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   start address of inode region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   start address of data block region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   //Anything else that is required 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}</a:t>
            </a:r>
            <a:endParaRPr sz="3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2478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Shape 1616"/>
          <p:cNvSpPr>
            <a:spLocks noGrp="1"/>
          </p:cNvSpPr>
          <p:nvPr>
            <p:ph type="title"/>
          </p:nvPr>
        </p:nvSpPr>
        <p:spPr>
          <a:xfrm>
            <a:off x="952500" y="109071"/>
            <a:ext cx="11099800" cy="1094119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Super Block</a:t>
            </a:r>
          </a:p>
        </p:txBody>
      </p:sp>
      <p:sp>
        <p:nvSpPr>
          <p:cNvPr id="1617" name="Shape 1617"/>
          <p:cNvSpPr/>
          <p:nvPr/>
        </p:nvSpPr>
        <p:spPr>
          <a:xfrm>
            <a:off x="1522704" y="2585164"/>
            <a:ext cx="34025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618" name="Shape 1618"/>
          <p:cNvSpPr/>
          <p:nvPr/>
        </p:nvSpPr>
        <p:spPr>
          <a:xfrm>
            <a:off x="5631516" y="2585164"/>
            <a:ext cx="340259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619" name="Shape 1619"/>
          <p:cNvSpPr/>
          <p:nvPr/>
        </p:nvSpPr>
        <p:spPr>
          <a:xfrm>
            <a:off x="6949427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20" name="Shape 1620"/>
          <p:cNvSpPr/>
          <p:nvPr/>
        </p:nvSpPr>
        <p:spPr>
          <a:xfrm>
            <a:off x="7536400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21" name="Shape 1621"/>
          <p:cNvSpPr/>
          <p:nvPr/>
        </p:nvSpPr>
        <p:spPr>
          <a:xfrm>
            <a:off x="8123373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22" name="Shape 1622"/>
          <p:cNvSpPr/>
          <p:nvPr/>
        </p:nvSpPr>
        <p:spPr>
          <a:xfrm>
            <a:off x="8710346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23" name="Shape 1623"/>
          <p:cNvSpPr/>
          <p:nvPr/>
        </p:nvSpPr>
        <p:spPr>
          <a:xfrm>
            <a:off x="9297320" y="2045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24" name="Shape 1624"/>
          <p:cNvSpPr/>
          <p:nvPr/>
        </p:nvSpPr>
        <p:spPr>
          <a:xfrm>
            <a:off x="9884293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25" name="Shape 1625"/>
          <p:cNvSpPr/>
          <p:nvPr/>
        </p:nvSpPr>
        <p:spPr>
          <a:xfrm>
            <a:off x="10471266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26" name="Shape 1626"/>
          <p:cNvSpPr/>
          <p:nvPr/>
        </p:nvSpPr>
        <p:spPr>
          <a:xfrm>
            <a:off x="11058239" y="2045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27" name="Shape 1627"/>
          <p:cNvSpPr/>
          <p:nvPr/>
        </p:nvSpPr>
        <p:spPr>
          <a:xfrm>
            <a:off x="7033024" y="2585164"/>
            <a:ext cx="3402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628" name="Shape 1628"/>
          <p:cNvSpPr/>
          <p:nvPr/>
        </p:nvSpPr>
        <p:spPr>
          <a:xfrm>
            <a:off x="11028858" y="2585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629" name="Shape 1629"/>
          <p:cNvSpPr/>
          <p:nvPr/>
        </p:nvSpPr>
        <p:spPr>
          <a:xfrm>
            <a:off x="1439106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30" name="Shape 1630"/>
          <p:cNvSpPr/>
          <p:nvPr/>
        </p:nvSpPr>
        <p:spPr>
          <a:xfrm>
            <a:off x="2026079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31" name="Shape 1631"/>
          <p:cNvSpPr/>
          <p:nvPr/>
        </p:nvSpPr>
        <p:spPr>
          <a:xfrm>
            <a:off x="2613052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32" name="Shape 1632"/>
          <p:cNvSpPr/>
          <p:nvPr/>
        </p:nvSpPr>
        <p:spPr>
          <a:xfrm>
            <a:off x="3200025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33" name="Shape 1633"/>
          <p:cNvSpPr/>
          <p:nvPr/>
        </p:nvSpPr>
        <p:spPr>
          <a:xfrm>
            <a:off x="3786999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34" name="Shape 1634"/>
          <p:cNvSpPr/>
          <p:nvPr/>
        </p:nvSpPr>
        <p:spPr>
          <a:xfrm>
            <a:off x="4373972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35" name="Shape 1635"/>
          <p:cNvSpPr/>
          <p:nvPr/>
        </p:nvSpPr>
        <p:spPr>
          <a:xfrm>
            <a:off x="4960945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36" name="Shape 1636"/>
          <p:cNvSpPr/>
          <p:nvPr/>
        </p:nvSpPr>
        <p:spPr>
          <a:xfrm>
            <a:off x="5547918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37" name="Shape 1637"/>
          <p:cNvSpPr/>
          <p:nvPr/>
        </p:nvSpPr>
        <p:spPr>
          <a:xfrm>
            <a:off x="1409724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16</a:t>
            </a:r>
          </a:p>
        </p:txBody>
      </p:sp>
      <p:sp>
        <p:nvSpPr>
          <p:cNvPr id="1638" name="Shape 1638"/>
          <p:cNvSpPr/>
          <p:nvPr/>
        </p:nvSpPr>
        <p:spPr>
          <a:xfrm>
            <a:off x="5518537" y="3728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23</a:t>
            </a:r>
          </a:p>
        </p:txBody>
      </p:sp>
      <p:sp>
        <p:nvSpPr>
          <p:cNvPr id="1639" name="Shape 1639"/>
          <p:cNvSpPr/>
          <p:nvPr/>
        </p:nvSpPr>
        <p:spPr>
          <a:xfrm>
            <a:off x="6949427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40" name="Shape 1640"/>
          <p:cNvSpPr/>
          <p:nvPr/>
        </p:nvSpPr>
        <p:spPr>
          <a:xfrm>
            <a:off x="7536401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41" name="Shape 1641"/>
          <p:cNvSpPr/>
          <p:nvPr/>
        </p:nvSpPr>
        <p:spPr>
          <a:xfrm>
            <a:off x="8123373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42" name="Shape 1642"/>
          <p:cNvSpPr/>
          <p:nvPr/>
        </p:nvSpPr>
        <p:spPr>
          <a:xfrm>
            <a:off x="8710347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43" name="Shape 1643"/>
          <p:cNvSpPr/>
          <p:nvPr/>
        </p:nvSpPr>
        <p:spPr>
          <a:xfrm>
            <a:off x="9297320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44" name="Shape 1644"/>
          <p:cNvSpPr/>
          <p:nvPr/>
        </p:nvSpPr>
        <p:spPr>
          <a:xfrm>
            <a:off x="9884293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45" name="Shape 1645"/>
          <p:cNvSpPr/>
          <p:nvPr/>
        </p:nvSpPr>
        <p:spPr>
          <a:xfrm>
            <a:off x="10471267" y="3188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46" name="Shape 1646"/>
          <p:cNvSpPr/>
          <p:nvPr/>
        </p:nvSpPr>
        <p:spPr>
          <a:xfrm>
            <a:off x="11058239" y="3188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47" name="Shape 1647"/>
          <p:cNvSpPr/>
          <p:nvPr/>
        </p:nvSpPr>
        <p:spPr>
          <a:xfrm>
            <a:off x="6920046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24</a:t>
            </a:r>
          </a:p>
        </p:txBody>
      </p:sp>
      <p:sp>
        <p:nvSpPr>
          <p:cNvPr id="1648" name="Shape 1648"/>
          <p:cNvSpPr/>
          <p:nvPr/>
        </p:nvSpPr>
        <p:spPr>
          <a:xfrm>
            <a:off x="11028858" y="3728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31</a:t>
            </a:r>
          </a:p>
        </p:txBody>
      </p:sp>
      <p:sp>
        <p:nvSpPr>
          <p:cNvPr id="1649" name="Shape 1649"/>
          <p:cNvSpPr/>
          <p:nvPr/>
        </p:nvSpPr>
        <p:spPr>
          <a:xfrm>
            <a:off x="1439106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50" name="Shape 1650"/>
          <p:cNvSpPr/>
          <p:nvPr/>
        </p:nvSpPr>
        <p:spPr>
          <a:xfrm>
            <a:off x="2026079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51" name="Shape 1651"/>
          <p:cNvSpPr/>
          <p:nvPr/>
        </p:nvSpPr>
        <p:spPr>
          <a:xfrm>
            <a:off x="2613052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52" name="Shape 1652"/>
          <p:cNvSpPr/>
          <p:nvPr/>
        </p:nvSpPr>
        <p:spPr>
          <a:xfrm>
            <a:off x="3200025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53" name="Shape 1653"/>
          <p:cNvSpPr/>
          <p:nvPr/>
        </p:nvSpPr>
        <p:spPr>
          <a:xfrm>
            <a:off x="3786999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54" name="Shape 1654"/>
          <p:cNvSpPr/>
          <p:nvPr/>
        </p:nvSpPr>
        <p:spPr>
          <a:xfrm>
            <a:off x="4373972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55" name="Shape 1655"/>
          <p:cNvSpPr/>
          <p:nvPr/>
        </p:nvSpPr>
        <p:spPr>
          <a:xfrm>
            <a:off x="4960945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56" name="Shape 1656"/>
          <p:cNvSpPr/>
          <p:nvPr/>
        </p:nvSpPr>
        <p:spPr>
          <a:xfrm>
            <a:off x="5547918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57" name="Shape 1657"/>
          <p:cNvSpPr/>
          <p:nvPr/>
        </p:nvSpPr>
        <p:spPr>
          <a:xfrm>
            <a:off x="1409724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32</a:t>
            </a:r>
          </a:p>
        </p:txBody>
      </p:sp>
      <p:sp>
        <p:nvSpPr>
          <p:cNvPr id="1658" name="Shape 1658"/>
          <p:cNvSpPr/>
          <p:nvPr/>
        </p:nvSpPr>
        <p:spPr>
          <a:xfrm>
            <a:off x="5518537" y="4871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39</a:t>
            </a:r>
          </a:p>
        </p:txBody>
      </p:sp>
      <p:sp>
        <p:nvSpPr>
          <p:cNvPr id="1659" name="Shape 1659"/>
          <p:cNvSpPr/>
          <p:nvPr/>
        </p:nvSpPr>
        <p:spPr>
          <a:xfrm>
            <a:off x="6949427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60" name="Shape 1660"/>
          <p:cNvSpPr/>
          <p:nvPr/>
        </p:nvSpPr>
        <p:spPr>
          <a:xfrm>
            <a:off x="7536401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61" name="Shape 1661"/>
          <p:cNvSpPr/>
          <p:nvPr/>
        </p:nvSpPr>
        <p:spPr>
          <a:xfrm>
            <a:off x="8123373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62" name="Shape 1662"/>
          <p:cNvSpPr/>
          <p:nvPr/>
        </p:nvSpPr>
        <p:spPr>
          <a:xfrm>
            <a:off x="8710347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63" name="Shape 1663"/>
          <p:cNvSpPr/>
          <p:nvPr/>
        </p:nvSpPr>
        <p:spPr>
          <a:xfrm>
            <a:off x="9297320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64" name="Shape 1664"/>
          <p:cNvSpPr/>
          <p:nvPr/>
        </p:nvSpPr>
        <p:spPr>
          <a:xfrm>
            <a:off x="9884293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65" name="Shape 1665"/>
          <p:cNvSpPr/>
          <p:nvPr/>
        </p:nvSpPr>
        <p:spPr>
          <a:xfrm>
            <a:off x="10471267" y="4331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66" name="Shape 1666"/>
          <p:cNvSpPr/>
          <p:nvPr/>
        </p:nvSpPr>
        <p:spPr>
          <a:xfrm>
            <a:off x="11058239" y="4331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67" name="Shape 1667"/>
          <p:cNvSpPr/>
          <p:nvPr/>
        </p:nvSpPr>
        <p:spPr>
          <a:xfrm>
            <a:off x="6920046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1668" name="Shape 1668"/>
          <p:cNvSpPr/>
          <p:nvPr/>
        </p:nvSpPr>
        <p:spPr>
          <a:xfrm>
            <a:off x="11028858" y="4871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47</a:t>
            </a:r>
          </a:p>
        </p:txBody>
      </p:sp>
      <p:sp>
        <p:nvSpPr>
          <p:cNvPr id="1669" name="Shape 1669"/>
          <p:cNvSpPr/>
          <p:nvPr/>
        </p:nvSpPr>
        <p:spPr>
          <a:xfrm>
            <a:off x="1439106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70" name="Shape 1670"/>
          <p:cNvSpPr/>
          <p:nvPr/>
        </p:nvSpPr>
        <p:spPr>
          <a:xfrm>
            <a:off x="2026079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71" name="Shape 1671"/>
          <p:cNvSpPr/>
          <p:nvPr/>
        </p:nvSpPr>
        <p:spPr>
          <a:xfrm>
            <a:off x="2613052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72" name="Shape 1672"/>
          <p:cNvSpPr/>
          <p:nvPr/>
        </p:nvSpPr>
        <p:spPr>
          <a:xfrm>
            <a:off x="3200025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73" name="Shape 1673"/>
          <p:cNvSpPr/>
          <p:nvPr/>
        </p:nvSpPr>
        <p:spPr>
          <a:xfrm>
            <a:off x="3786999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74" name="Shape 1674"/>
          <p:cNvSpPr/>
          <p:nvPr/>
        </p:nvSpPr>
        <p:spPr>
          <a:xfrm>
            <a:off x="4373972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75" name="Shape 1675"/>
          <p:cNvSpPr/>
          <p:nvPr/>
        </p:nvSpPr>
        <p:spPr>
          <a:xfrm>
            <a:off x="4960945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76" name="Shape 1676"/>
          <p:cNvSpPr/>
          <p:nvPr/>
        </p:nvSpPr>
        <p:spPr>
          <a:xfrm>
            <a:off x="5547918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77" name="Shape 1677"/>
          <p:cNvSpPr/>
          <p:nvPr/>
        </p:nvSpPr>
        <p:spPr>
          <a:xfrm>
            <a:off x="1409724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48</a:t>
            </a:r>
          </a:p>
        </p:txBody>
      </p:sp>
      <p:sp>
        <p:nvSpPr>
          <p:cNvPr id="1678" name="Shape 1678"/>
          <p:cNvSpPr/>
          <p:nvPr/>
        </p:nvSpPr>
        <p:spPr>
          <a:xfrm>
            <a:off x="5518537" y="6014164"/>
            <a:ext cx="566217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55</a:t>
            </a:r>
          </a:p>
        </p:txBody>
      </p:sp>
      <p:sp>
        <p:nvSpPr>
          <p:cNvPr id="1679" name="Shape 1679"/>
          <p:cNvSpPr/>
          <p:nvPr/>
        </p:nvSpPr>
        <p:spPr>
          <a:xfrm>
            <a:off x="6949427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80" name="Shape 1680"/>
          <p:cNvSpPr/>
          <p:nvPr/>
        </p:nvSpPr>
        <p:spPr>
          <a:xfrm>
            <a:off x="7536401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81" name="Shape 1681"/>
          <p:cNvSpPr/>
          <p:nvPr/>
        </p:nvSpPr>
        <p:spPr>
          <a:xfrm>
            <a:off x="8123373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82" name="Shape 1682"/>
          <p:cNvSpPr/>
          <p:nvPr/>
        </p:nvSpPr>
        <p:spPr>
          <a:xfrm>
            <a:off x="8710347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83" name="Shape 1683"/>
          <p:cNvSpPr/>
          <p:nvPr/>
        </p:nvSpPr>
        <p:spPr>
          <a:xfrm>
            <a:off x="9297320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84" name="Shape 1684"/>
          <p:cNvSpPr/>
          <p:nvPr/>
        </p:nvSpPr>
        <p:spPr>
          <a:xfrm>
            <a:off x="9884293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85" name="Shape 1685"/>
          <p:cNvSpPr/>
          <p:nvPr/>
        </p:nvSpPr>
        <p:spPr>
          <a:xfrm>
            <a:off x="10471267" y="5474826"/>
            <a:ext cx="507454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86" name="Shape 1686"/>
          <p:cNvSpPr/>
          <p:nvPr/>
        </p:nvSpPr>
        <p:spPr>
          <a:xfrm>
            <a:off x="11058239" y="5474826"/>
            <a:ext cx="507455" cy="562381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87" name="Shape 1687"/>
          <p:cNvSpPr/>
          <p:nvPr/>
        </p:nvSpPr>
        <p:spPr>
          <a:xfrm>
            <a:off x="6920046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56</a:t>
            </a:r>
          </a:p>
        </p:txBody>
      </p:sp>
      <p:sp>
        <p:nvSpPr>
          <p:cNvPr id="1688" name="Shape 1688"/>
          <p:cNvSpPr/>
          <p:nvPr/>
        </p:nvSpPr>
        <p:spPr>
          <a:xfrm>
            <a:off x="11028858" y="6014164"/>
            <a:ext cx="56621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63</a:t>
            </a:r>
          </a:p>
        </p:txBody>
      </p:sp>
      <p:sp>
        <p:nvSpPr>
          <p:cNvPr id="1689" name="Shape 1689"/>
          <p:cNvSpPr/>
          <p:nvPr/>
        </p:nvSpPr>
        <p:spPr>
          <a:xfrm>
            <a:off x="1439106" y="2045826"/>
            <a:ext cx="507455" cy="562381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1690" name="Shape 1690"/>
          <p:cNvSpPr/>
          <p:nvPr/>
        </p:nvSpPr>
        <p:spPr>
          <a:xfrm>
            <a:off x="2026079" y="2045826"/>
            <a:ext cx="507455" cy="562381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91" name="Shape 1691"/>
          <p:cNvSpPr/>
          <p:nvPr/>
        </p:nvSpPr>
        <p:spPr>
          <a:xfrm>
            <a:off x="2613052" y="2045826"/>
            <a:ext cx="507455" cy="562381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92" name="Shape 1692"/>
          <p:cNvSpPr/>
          <p:nvPr/>
        </p:nvSpPr>
        <p:spPr>
          <a:xfrm>
            <a:off x="3200025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93" name="Shape 1693"/>
          <p:cNvSpPr/>
          <p:nvPr/>
        </p:nvSpPr>
        <p:spPr>
          <a:xfrm>
            <a:off x="3786999" y="2045826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94" name="Shape 1694"/>
          <p:cNvSpPr/>
          <p:nvPr/>
        </p:nvSpPr>
        <p:spPr>
          <a:xfrm>
            <a:off x="4373972" y="2045826"/>
            <a:ext cx="507454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95" name="Shape 1695"/>
          <p:cNvSpPr/>
          <p:nvPr/>
        </p:nvSpPr>
        <p:spPr>
          <a:xfrm>
            <a:off x="4960945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96" name="Shape 1696"/>
          <p:cNvSpPr/>
          <p:nvPr/>
        </p:nvSpPr>
        <p:spPr>
          <a:xfrm>
            <a:off x="5547918" y="2045826"/>
            <a:ext cx="507455" cy="562381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67109150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Shape 17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On-Disk </a:t>
            </a:r>
            <a:r>
              <a:rPr sz="6480" dirty="0">
                <a:solidFill>
                  <a:srgbClr val="FFFFFF"/>
                </a:solidFill>
              </a:rPr>
              <a:t>Structure</a:t>
            </a:r>
            <a:r>
              <a:rPr lang="en-US" sz="6480" dirty="0">
                <a:solidFill>
                  <a:srgbClr val="FFFFFF"/>
                </a:solidFill>
              </a:rPr>
              <a:t>s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1749" name="Shape 1749"/>
          <p:cNvSpPr/>
          <p:nvPr/>
        </p:nvSpPr>
        <p:spPr>
          <a:xfrm>
            <a:off x="3137211" y="2322509"/>
            <a:ext cx="4068165" cy="151178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>
                <a:solidFill>
                  <a:srgbClr val="FFFFFF"/>
                </a:solidFill>
              </a:rPr>
              <a:t>Super Block</a:t>
            </a:r>
          </a:p>
        </p:txBody>
      </p:sp>
      <p:sp>
        <p:nvSpPr>
          <p:cNvPr id="1750" name="Shape 1750"/>
          <p:cNvSpPr/>
          <p:nvPr/>
        </p:nvSpPr>
        <p:spPr>
          <a:xfrm>
            <a:off x="1513910" y="4145776"/>
            <a:ext cx="4068165" cy="151178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 dirty="0">
                <a:solidFill>
                  <a:srgbClr val="FFFFFF"/>
                </a:solidFill>
              </a:rPr>
              <a:t>Data Block</a:t>
            </a:r>
            <a:br>
              <a:rPr lang="en-US" sz="3400" b="1" dirty="0">
                <a:solidFill>
                  <a:srgbClr val="FFFFFF"/>
                </a:solidFill>
              </a:rPr>
            </a:br>
            <a:endParaRPr sz="3400" b="1" dirty="0">
              <a:solidFill>
                <a:srgbClr val="FFFFFF"/>
              </a:solidFill>
            </a:endParaRPr>
          </a:p>
        </p:txBody>
      </p:sp>
      <p:sp>
        <p:nvSpPr>
          <p:cNvPr id="1751" name="Shape 1751"/>
          <p:cNvSpPr/>
          <p:nvPr/>
        </p:nvSpPr>
        <p:spPr>
          <a:xfrm>
            <a:off x="2202639" y="7577649"/>
            <a:ext cx="4068165" cy="151178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>
                <a:solidFill>
                  <a:srgbClr val="FFFFFF"/>
                </a:solidFill>
              </a:rPr>
              <a:t>Inode Table</a:t>
            </a:r>
          </a:p>
        </p:txBody>
      </p:sp>
      <p:sp>
        <p:nvSpPr>
          <p:cNvPr id="1752" name="Shape 1752"/>
          <p:cNvSpPr/>
          <p:nvPr/>
        </p:nvSpPr>
        <p:spPr>
          <a:xfrm>
            <a:off x="7493728" y="3145197"/>
            <a:ext cx="4068165" cy="151178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>
                <a:solidFill>
                  <a:srgbClr val="FFFFFF"/>
                </a:solidFill>
              </a:rPr>
              <a:t>Data Bitmap</a:t>
            </a:r>
          </a:p>
        </p:txBody>
      </p:sp>
      <p:sp>
        <p:nvSpPr>
          <p:cNvPr id="1753" name="Shape 1753"/>
          <p:cNvSpPr/>
          <p:nvPr/>
        </p:nvSpPr>
        <p:spPr>
          <a:xfrm>
            <a:off x="6270804" y="5588261"/>
            <a:ext cx="4136058" cy="151178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>
                <a:solidFill>
                  <a:srgbClr val="FFFFFF"/>
                </a:solidFill>
              </a:rPr>
              <a:t>Inode Bitmap</a:t>
            </a:r>
          </a:p>
        </p:txBody>
      </p:sp>
      <p:sp>
        <p:nvSpPr>
          <p:cNvPr id="1754" name="Shape 1754"/>
          <p:cNvSpPr/>
          <p:nvPr/>
        </p:nvSpPr>
        <p:spPr>
          <a:xfrm>
            <a:off x="1535761" y="4981961"/>
            <a:ext cx="2012232" cy="60630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directories</a:t>
            </a:r>
          </a:p>
        </p:txBody>
      </p:sp>
      <p:sp>
        <p:nvSpPr>
          <p:cNvPr id="1755" name="Shape 1755"/>
          <p:cNvSpPr/>
          <p:nvPr/>
        </p:nvSpPr>
        <p:spPr>
          <a:xfrm>
            <a:off x="3705527" y="4981961"/>
            <a:ext cx="1781690" cy="606300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1">
                <a:solidFill>
                  <a:srgbClr val="FFFFFF"/>
                </a:solidFill>
              </a:rPr>
              <a:t>indirects</a:t>
            </a:r>
          </a:p>
        </p:txBody>
      </p:sp>
    </p:spTree>
    <p:extLst>
      <p:ext uri="{BB962C8B-B14F-4D97-AF65-F5344CB8AC3E}">
        <p14:creationId xmlns:p14="http://schemas.microsoft.com/office/powerpoint/2010/main" val="185109844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Shape 18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Part 2 : </a:t>
            </a:r>
            <a:r>
              <a:rPr sz="6480" dirty="0">
                <a:solidFill>
                  <a:srgbClr val="FFFFFF"/>
                </a:solidFill>
              </a:rPr>
              <a:t>Operations</a:t>
            </a:r>
          </a:p>
        </p:txBody>
      </p:sp>
      <p:sp>
        <p:nvSpPr>
          <p:cNvPr id="1855" name="Shape 1855"/>
          <p:cNvSpPr>
            <a:spLocks noGrp="1"/>
          </p:cNvSpPr>
          <p:nvPr>
            <p:ph type="body" idx="4294967295"/>
          </p:nvPr>
        </p:nvSpPr>
        <p:spPr>
          <a:xfrm>
            <a:off x="924847" y="2250300"/>
            <a:ext cx="10464800" cy="713745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FFFFFF"/>
                </a:solidFill>
              </a:rPr>
              <a:t> </a:t>
            </a:r>
            <a:r>
              <a:rPr sz="3400" dirty="0">
                <a:solidFill>
                  <a:srgbClr val="333333"/>
                </a:solidFill>
              </a:rPr>
              <a:t>- create</a:t>
            </a:r>
            <a:r>
              <a:rPr lang="en-US" sz="3400" dirty="0">
                <a:solidFill>
                  <a:srgbClr val="333333"/>
                </a:solidFill>
              </a:rPr>
              <a:t> file</a:t>
            </a:r>
            <a:endParaRPr sz="34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333333"/>
                </a:solidFill>
              </a:rPr>
              <a:t> - write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333333"/>
                </a:solidFill>
              </a:rPr>
              <a:t> - open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333333"/>
                </a:solidFill>
              </a:rPr>
              <a:t> - read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400" dirty="0">
                <a:solidFill>
                  <a:srgbClr val="333333"/>
                </a:solidFill>
              </a:rPr>
              <a:t> - close</a:t>
            </a:r>
          </a:p>
        </p:txBody>
      </p:sp>
    </p:spTree>
    <p:extLst>
      <p:ext uri="{BB962C8B-B14F-4D97-AF65-F5344CB8AC3E}">
        <p14:creationId xmlns:p14="http://schemas.microsoft.com/office/powerpoint/2010/main" val="294739364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Shape 1999"/>
          <p:cNvSpPr/>
          <p:nvPr/>
        </p:nvSpPr>
        <p:spPr>
          <a:xfrm>
            <a:off x="2039639" y="1246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000" name="Shape 2000"/>
          <p:cNvSpPr/>
          <p:nvPr/>
        </p:nvSpPr>
        <p:spPr>
          <a:xfrm>
            <a:off x="3354468" y="1246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001" name="Shape 2001"/>
          <p:cNvSpPr/>
          <p:nvPr/>
        </p:nvSpPr>
        <p:spPr>
          <a:xfrm>
            <a:off x="4988625" y="1246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002" name="Shape 2002"/>
          <p:cNvSpPr/>
          <p:nvPr/>
        </p:nvSpPr>
        <p:spPr>
          <a:xfrm>
            <a:off x="6395732" y="1246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003" name="Shape 2003"/>
          <p:cNvSpPr/>
          <p:nvPr/>
        </p:nvSpPr>
        <p:spPr>
          <a:xfrm>
            <a:off x="7671267" y="1246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004" name="Shape 2004"/>
          <p:cNvSpPr/>
          <p:nvPr/>
        </p:nvSpPr>
        <p:spPr>
          <a:xfrm>
            <a:off x="8949469" y="1246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005" name="Shape 2005"/>
          <p:cNvSpPr/>
          <p:nvPr/>
        </p:nvSpPr>
        <p:spPr>
          <a:xfrm>
            <a:off x="10356576" y="1246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006" name="Shape 2006"/>
          <p:cNvSpPr/>
          <p:nvPr/>
        </p:nvSpPr>
        <p:spPr>
          <a:xfrm>
            <a:off x="1842281" y="1627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007" name="Shape 2007"/>
          <p:cNvSpPr/>
          <p:nvPr/>
        </p:nvSpPr>
        <p:spPr>
          <a:xfrm>
            <a:off x="3246010" y="1627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008" name="Shape 2008"/>
          <p:cNvSpPr/>
          <p:nvPr/>
        </p:nvSpPr>
        <p:spPr>
          <a:xfrm>
            <a:off x="4847096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009" name="Shape 2009"/>
          <p:cNvSpPr/>
          <p:nvPr/>
        </p:nvSpPr>
        <p:spPr>
          <a:xfrm>
            <a:off x="6198196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010" name="Shape 2010"/>
          <p:cNvSpPr/>
          <p:nvPr/>
        </p:nvSpPr>
        <p:spPr>
          <a:xfrm>
            <a:off x="7493289" y="1627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011" name="Shape 2011"/>
          <p:cNvSpPr/>
          <p:nvPr/>
        </p:nvSpPr>
        <p:spPr>
          <a:xfrm>
            <a:off x="8896840" y="1627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012" name="Shape 2012"/>
          <p:cNvSpPr/>
          <p:nvPr/>
        </p:nvSpPr>
        <p:spPr>
          <a:xfrm>
            <a:off x="10247940" y="1627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013" name="Shape 2013"/>
          <p:cNvSpPr/>
          <p:nvPr/>
        </p:nvSpPr>
        <p:spPr>
          <a:xfrm>
            <a:off x="1586514" y="2349500"/>
            <a:ext cx="9831771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014" name="Shape 2014"/>
          <p:cNvSpPr/>
          <p:nvPr/>
        </p:nvSpPr>
        <p:spPr>
          <a:xfrm flipV="1">
            <a:off x="4727603" y="1335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015" name="Shape 2015"/>
          <p:cNvSpPr/>
          <p:nvPr/>
        </p:nvSpPr>
        <p:spPr>
          <a:xfrm flipV="1">
            <a:off x="8680446" y="1335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016" name="Shape 2016"/>
          <p:cNvSpPr/>
          <p:nvPr/>
        </p:nvSpPr>
        <p:spPr>
          <a:xfrm>
            <a:off x="4931457" y="343812"/>
            <a:ext cx="314188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tx1"/>
                </a:solidFill>
              </a:rPr>
              <a:t>create /foo/bar</a:t>
            </a:r>
          </a:p>
        </p:txBody>
      </p:sp>
      <p:sp>
        <p:nvSpPr>
          <p:cNvPr id="2017" name="Shape 2017"/>
          <p:cNvSpPr/>
          <p:nvPr/>
        </p:nvSpPr>
        <p:spPr>
          <a:xfrm>
            <a:off x="4929418" y="2363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018" name="Shape 2018"/>
          <p:cNvSpPr/>
          <p:nvPr/>
        </p:nvSpPr>
        <p:spPr>
          <a:xfrm>
            <a:off x="8866418" y="2744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019" name="Shape 2019"/>
          <p:cNvSpPr/>
          <p:nvPr/>
        </p:nvSpPr>
        <p:spPr>
          <a:xfrm>
            <a:off x="6199418" y="3125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020" name="Shape 2020"/>
          <p:cNvSpPr/>
          <p:nvPr/>
        </p:nvSpPr>
        <p:spPr>
          <a:xfrm>
            <a:off x="10276118" y="3506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021" name="Shape 2021"/>
          <p:cNvSpPr/>
          <p:nvPr/>
        </p:nvSpPr>
        <p:spPr>
          <a:xfrm>
            <a:off x="3418118" y="3887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022" name="Shape 2022"/>
          <p:cNvSpPr/>
          <p:nvPr/>
        </p:nvSpPr>
        <p:spPr>
          <a:xfrm>
            <a:off x="3405138" y="42686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2023" name="Shape 2023"/>
          <p:cNvSpPr/>
          <p:nvPr/>
        </p:nvSpPr>
        <p:spPr>
          <a:xfrm>
            <a:off x="7609118" y="51576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024" name="Shape 2024"/>
          <p:cNvSpPr/>
          <p:nvPr/>
        </p:nvSpPr>
        <p:spPr>
          <a:xfrm>
            <a:off x="7596138" y="55386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2025" name="Shape 2025"/>
          <p:cNvSpPr/>
          <p:nvPr/>
        </p:nvSpPr>
        <p:spPr>
          <a:xfrm>
            <a:off x="10228382" y="46496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2026" name="Shape 2026"/>
          <p:cNvSpPr/>
          <p:nvPr/>
        </p:nvSpPr>
        <p:spPr>
          <a:xfrm>
            <a:off x="6199138" y="6046629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65127" y="7862352"/>
            <a:ext cx="7082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needs to be read and written?</a:t>
            </a:r>
          </a:p>
        </p:txBody>
      </p:sp>
    </p:spTree>
    <p:extLst>
      <p:ext uri="{BB962C8B-B14F-4D97-AF65-F5344CB8AC3E}">
        <p14:creationId xmlns:p14="http://schemas.microsoft.com/office/powerpoint/2010/main" val="3842909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" grpId="0" animBg="1"/>
      <p:bldP spid="2018" grpId="0" animBg="1"/>
      <p:bldP spid="2019" grpId="0" animBg="1"/>
      <p:bldP spid="2020" grpId="0" animBg="1"/>
      <p:bldP spid="2021" grpId="0" animBg="1"/>
      <p:bldP spid="2022" grpId="0" animBg="1"/>
      <p:bldP spid="2023" grpId="0" animBg="1"/>
      <p:bldP spid="2024" grpId="0" animBg="1"/>
      <p:bldP spid="2025" grpId="0" animBg="1"/>
      <p:bldP spid="20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Shape 2290"/>
          <p:cNvSpPr/>
          <p:nvPr/>
        </p:nvSpPr>
        <p:spPr>
          <a:xfrm>
            <a:off x="1531639" y="1754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291" name="Shape 2291"/>
          <p:cNvSpPr/>
          <p:nvPr/>
        </p:nvSpPr>
        <p:spPr>
          <a:xfrm>
            <a:off x="2846468" y="1754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292" name="Shape 2292"/>
          <p:cNvSpPr/>
          <p:nvPr/>
        </p:nvSpPr>
        <p:spPr>
          <a:xfrm>
            <a:off x="4480625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293" name="Shape 2293"/>
          <p:cNvSpPr/>
          <p:nvPr/>
        </p:nvSpPr>
        <p:spPr>
          <a:xfrm>
            <a:off x="5887732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294" name="Shape 2294"/>
          <p:cNvSpPr/>
          <p:nvPr/>
        </p:nvSpPr>
        <p:spPr>
          <a:xfrm>
            <a:off x="7163267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295" name="Shape 2295"/>
          <p:cNvSpPr/>
          <p:nvPr/>
        </p:nvSpPr>
        <p:spPr>
          <a:xfrm>
            <a:off x="8441469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296" name="Shape 2296"/>
          <p:cNvSpPr/>
          <p:nvPr/>
        </p:nvSpPr>
        <p:spPr>
          <a:xfrm>
            <a:off x="9848576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297" name="Shape 2297"/>
          <p:cNvSpPr/>
          <p:nvPr/>
        </p:nvSpPr>
        <p:spPr>
          <a:xfrm>
            <a:off x="1334281" y="2135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298" name="Shape 2298"/>
          <p:cNvSpPr/>
          <p:nvPr/>
        </p:nvSpPr>
        <p:spPr>
          <a:xfrm>
            <a:off x="2738010" y="2135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299" name="Shape 2299"/>
          <p:cNvSpPr/>
          <p:nvPr/>
        </p:nvSpPr>
        <p:spPr>
          <a:xfrm>
            <a:off x="43390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300" name="Shape 2300"/>
          <p:cNvSpPr/>
          <p:nvPr/>
        </p:nvSpPr>
        <p:spPr>
          <a:xfrm>
            <a:off x="56901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301" name="Shape 2301"/>
          <p:cNvSpPr/>
          <p:nvPr/>
        </p:nvSpPr>
        <p:spPr>
          <a:xfrm>
            <a:off x="6985289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302" name="Shape 2302"/>
          <p:cNvSpPr/>
          <p:nvPr/>
        </p:nvSpPr>
        <p:spPr>
          <a:xfrm>
            <a:off x="8388840" y="2135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303" name="Shape 2303"/>
          <p:cNvSpPr/>
          <p:nvPr/>
        </p:nvSpPr>
        <p:spPr>
          <a:xfrm>
            <a:off x="9739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304" name="Shape 2304"/>
          <p:cNvSpPr/>
          <p:nvPr/>
        </p:nvSpPr>
        <p:spPr>
          <a:xfrm>
            <a:off x="1078514" y="2857500"/>
            <a:ext cx="1083560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305" name="Shape 2305"/>
          <p:cNvSpPr/>
          <p:nvPr/>
        </p:nvSpPr>
        <p:spPr>
          <a:xfrm flipV="1">
            <a:off x="4219603" y="1843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306" name="Shape 2306"/>
          <p:cNvSpPr/>
          <p:nvPr/>
        </p:nvSpPr>
        <p:spPr>
          <a:xfrm flipV="1">
            <a:off x="8172446" y="1843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307" name="Shape 2307"/>
          <p:cNvSpPr/>
          <p:nvPr/>
        </p:nvSpPr>
        <p:spPr>
          <a:xfrm>
            <a:off x="5072964" y="348256"/>
            <a:ext cx="285887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open /foo/bar</a:t>
            </a:r>
          </a:p>
        </p:txBody>
      </p:sp>
      <p:sp>
        <p:nvSpPr>
          <p:cNvPr id="2308" name="Shape 2308"/>
          <p:cNvSpPr/>
          <p:nvPr/>
        </p:nvSpPr>
        <p:spPr>
          <a:xfrm>
            <a:off x="10882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309" name="Shape 2309"/>
          <p:cNvSpPr/>
          <p:nvPr/>
        </p:nvSpPr>
        <p:spPr>
          <a:xfrm>
            <a:off x="10972018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310" name="Shape 2310"/>
          <p:cNvSpPr/>
          <p:nvPr/>
        </p:nvSpPr>
        <p:spPr>
          <a:xfrm>
            <a:off x="4421418" y="28970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311" name="Shape 2311"/>
          <p:cNvSpPr/>
          <p:nvPr/>
        </p:nvSpPr>
        <p:spPr>
          <a:xfrm>
            <a:off x="8460018" y="34050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312" name="Shape 2312"/>
          <p:cNvSpPr/>
          <p:nvPr/>
        </p:nvSpPr>
        <p:spPr>
          <a:xfrm>
            <a:off x="5793018" y="37860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313" name="Shape 2313"/>
          <p:cNvSpPr/>
          <p:nvPr/>
        </p:nvSpPr>
        <p:spPr>
          <a:xfrm>
            <a:off x="9857018" y="42940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314" name="Shape 2314"/>
          <p:cNvSpPr/>
          <p:nvPr/>
        </p:nvSpPr>
        <p:spPr>
          <a:xfrm>
            <a:off x="7063018" y="46750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127590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0" grpId="0" animBg="1"/>
      <p:bldP spid="2311" grpId="0" animBg="1"/>
      <p:bldP spid="2312" grpId="0" animBg="1"/>
      <p:bldP spid="2313" grpId="0" animBg="1"/>
      <p:bldP spid="23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Shape 2146"/>
          <p:cNvSpPr/>
          <p:nvPr/>
        </p:nvSpPr>
        <p:spPr>
          <a:xfrm>
            <a:off x="1531639" y="1754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147" name="Shape 2147"/>
          <p:cNvSpPr/>
          <p:nvPr/>
        </p:nvSpPr>
        <p:spPr>
          <a:xfrm>
            <a:off x="2846468" y="1754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148" name="Shape 2148"/>
          <p:cNvSpPr/>
          <p:nvPr/>
        </p:nvSpPr>
        <p:spPr>
          <a:xfrm>
            <a:off x="4480625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149" name="Shape 2149"/>
          <p:cNvSpPr/>
          <p:nvPr/>
        </p:nvSpPr>
        <p:spPr>
          <a:xfrm>
            <a:off x="5887732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150" name="Shape 2150"/>
          <p:cNvSpPr/>
          <p:nvPr/>
        </p:nvSpPr>
        <p:spPr>
          <a:xfrm>
            <a:off x="7163267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151" name="Shape 2151"/>
          <p:cNvSpPr/>
          <p:nvPr/>
        </p:nvSpPr>
        <p:spPr>
          <a:xfrm>
            <a:off x="8441469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152" name="Shape 2152"/>
          <p:cNvSpPr/>
          <p:nvPr/>
        </p:nvSpPr>
        <p:spPr>
          <a:xfrm>
            <a:off x="9848576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153" name="Shape 2153"/>
          <p:cNvSpPr/>
          <p:nvPr/>
        </p:nvSpPr>
        <p:spPr>
          <a:xfrm>
            <a:off x="1334281" y="2135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154" name="Shape 2154"/>
          <p:cNvSpPr/>
          <p:nvPr/>
        </p:nvSpPr>
        <p:spPr>
          <a:xfrm>
            <a:off x="2738010" y="2135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155" name="Shape 2155"/>
          <p:cNvSpPr/>
          <p:nvPr/>
        </p:nvSpPr>
        <p:spPr>
          <a:xfrm>
            <a:off x="43390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156" name="Shape 2156"/>
          <p:cNvSpPr/>
          <p:nvPr/>
        </p:nvSpPr>
        <p:spPr>
          <a:xfrm>
            <a:off x="56901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157" name="Shape 2157"/>
          <p:cNvSpPr/>
          <p:nvPr/>
        </p:nvSpPr>
        <p:spPr>
          <a:xfrm>
            <a:off x="6985289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158" name="Shape 2158"/>
          <p:cNvSpPr/>
          <p:nvPr/>
        </p:nvSpPr>
        <p:spPr>
          <a:xfrm>
            <a:off x="8388840" y="2135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159" name="Shape 2159"/>
          <p:cNvSpPr/>
          <p:nvPr/>
        </p:nvSpPr>
        <p:spPr>
          <a:xfrm>
            <a:off x="9739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160" name="Shape 2160"/>
          <p:cNvSpPr/>
          <p:nvPr/>
        </p:nvSpPr>
        <p:spPr>
          <a:xfrm>
            <a:off x="1078514" y="2857500"/>
            <a:ext cx="1083560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161" name="Shape 2161"/>
          <p:cNvSpPr/>
          <p:nvPr/>
        </p:nvSpPr>
        <p:spPr>
          <a:xfrm flipV="1">
            <a:off x="4219603" y="1843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162" name="Shape 2162"/>
          <p:cNvSpPr/>
          <p:nvPr/>
        </p:nvSpPr>
        <p:spPr>
          <a:xfrm flipV="1">
            <a:off x="8172446" y="1843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163" name="Shape 2163"/>
          <p:cNvSpPr/>
          <p:nvPr/>
        </p:nvSpPr>
        <p:spPr>
          <a:xfrm>
            <a:off x="781301" y="343812"/>
            <a:ext cx="114422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write to /foo/bar</a:t>
            </a:r>
            <a:r>
              <a:rPr lang="en-US" sz="3600" dirty="0">
                <a:solidFill>
                  <a:srgbClr val="FFFFFF"/>
                </a:solidFill>
              </a:rPr>
              <a:t> (assume file exists and has been opened)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164" name="Shape 2164"/>
          <p:cNvSpPr/>
          <p:nvPr/>
        </p:nvSpPr>
        <p:spPr>
          <a:xfrm>
            <a:off x="10972018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165" name="Shape 2165"/>
          <p:cNvSpPr/>
          <p:nvPr/>
        </p:nvSpPr>
        <p:spPr>
          <a:xfrm>
            <a:off x="10882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166" name="Shape 2166"/>
          <p:cNvSpPr/>
          <p:nvPr/>
        </p:nvSpPr>
        <p:spPr>
          <a:xfrm>
            <a:off x="7067611" y="2897028"/>
            <a:ext cx="83901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167" name="Shape 2167"/>
          <p:cNvSpPr/>
          <p:nvPr/>
        </p:nvSpPr>
        <p:spPr>
          <a:xfrm>
            <a:off x="1479611" y="3278028"/>
            <a:ext cx="83901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168" name="Shape 2168"/>
          <p:cNvSpPr/>
          <p:nvPr/>
        </p:nvSpPr>
        <p:spPr>
          <a:xfrm>
            <a:off x="1466631" y="37860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2169" name="Shape 2169"/>
          <p:cNvSpPr/>
          <p:nvPr/>
        </p:nvSpPr>
        <p:spPr>
          <a:xfrm>
            <a:off x="10864631" y="41670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write</a:t>
            </a:r>
          </a:p>
        </p:txBody>
      </p:sp>
      <p:sp>
        <p:nvSpPr>
          <p:cNvPr id="2170" name="Shape 2170"/>
          <p:cNvSpPr/>
          <p:nvPr/>
        </p:nvSpPr>
        <p:spPr>
          <a:xfrm>
            <a:off x="7054631" y="45480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006363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6" grpId="0" animBg="1"/>
      <p:bldP spid="2167" grpId="0" animBg="1"/>
      <p:bldP spid="2168" grpId="0" animBg="1"/>
      <p:bldP spid="2169" grpId="0" animBg="1"/>
      <p:bldP spid="21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FUSE Filesystem</a:t>
            </a:r>
            <a:endParaRPr sz="648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F9BAF-B686-4DEF-82B3-7669B675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1387"/>
            <a:ext cx="13004800" cy="401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2782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Shape 2385"/>
          <p:cNvSpPr/>
          <p:nvPr/>
        </p:nvSpPr>
        <p:spPr>
          <a:xfrm>
            <a:off x="1531639" y="1754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386" name="Shape 2386"/>
          <p:cNvSpPr/>
          <p:nvPr/>
        </p:nvSpPr>
        <p:spPr>
          <a:xfrm>
            <a:off x="2846468" y="1754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387" name="Shape 2387"/>
          <p:cNvSpPr/>
          <p:nvPr/>
        </p:nvSpPr>
        <p:spPr>
          <a:xfrm>
            <a:off x="4480625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388" name="Shape 2388"/>
          <p:cNvSpPr/>
          <p:nvPr/>
        </p:nvSpPr>
        <p:spPr>
          <a:xfrm>
            <a:off x="5887732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389" name="Shape 2389"/>
          <p:cNvSpPr/>
          <p:nvPr/>
        </p:nvSpPr>
        <p:spPr>
          <a:xfrm>
            <a:off x="7163267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390" name="Shape 2390"/>
          <p:cNvSpPr/>
          <p:nvPr/>
        </p:nvSpPr>
        <p:spPr>
          <a:xfrm>
            <a:off x="8441469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391" name="Shape 2391"/>
          <p:cNvSpPr/>
          <p:nvPr/>
        </p:nvSpPr>
        <p:spPr>
          <a:xfrm>
            <a:off x="9848576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392" name="Shape 2392"/>
          <p:cNvSpPr/>
          <p:nvPr/>
        </p:nvSpPr>
        <p:spPr>
          <a:xfrm>
            <a:off x="1334281" y="2135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393" name="Shape 2393"/>
          <p:cNvSpPr/>
          <p:nvPr/>
        </p:nvSpPr>
        <p:spPr>
          <a:xfrm>
            <a:off x="2738010" y="2135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394" name="Shape 2394"/>
          <p:cNvSpPr/>
          <p:nvPr/>
        </p:nvSpPr>
        <p:spPr>
          <a:xfrm>
            <a:off x="43390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395" name="Shape 2395"/>
          <p:cNvSpPr/>
          <p:nvPr/>
        </p:nvSpPr>
        <p:spPr>
          <a:xfrm>
            <a:off x="56901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396" name="Shape 2396"/>
          <p:cNvSpPr/>
          <p:nvPr/>
        </p:nvSpPr>
        <p:spPr>
          <a:xfrm>
            <a:off x="6985289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397" name="Shape 2397"/>
          <p:cNvSpPr/>
          <p:nvPr/>
        </p:nvSpPr>
        <p:spPr>
          <a:xfrm>
            <a:off x="8388840" y="2135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398" name="Shape 2398"/>
          <p:cNvSpPr/>
          <p:nvPr/>
        </p:nvSpPr>
        <p:spPr>
          <a:xfrm>
            <a:off x="9739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399" name="Shape 2399"/>
          <p:cNvSpPr/>
          <p:nvPr/>
        </p:nvSpPr>
        <p:spPr>
          <a:xfrm>
            <a:off x="1078514" y="2857500"/>
            <a:ext cx="1083560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400" name="Shape 2400"/>
          <p:cNvSpPr/>
          <p:nvPr/>
        </p:nvSpPr>
        <p:spPr>
          <a:xfrm flipV="1">
            <a:off x="4219603" y="1843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401" name="Shape 2401"/>
          <p:cNvSpPr/>
          <p:nvPr/>
        </p:nvSpPr>
        <p:spPr>
          <a:xfrm flipV="1">
            <a:off x="8172446" y="1843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402" name="Shape 2402"/>
          <p:cNvSpPr/>
          <p:nvPr/>
        </p:nvSpPr>
        <p:spPr>
          <a:xfrm>
            <a:off x="3367731" y="343812"/>
            <a:ext cx="626934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FFFFFF"/>
                </a:solidFill>
              </a:rPr>
              <a:t>read /foo/bar</a:t>
            </a:r>
            <a:r>
              <a:rPr lang="en-US" sz="3600" dirty="0">
                <a:solidFill>
                  <a:srgbClr val="FFFFFF"/>
                </a:solidFill>
              </a:rPr>
              <a:t> – assume opened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403" name="Shape 2403"/>
          <p:cNvSpPr/>
          <p:nvPr/>
        </p:nvSpPr>
        <p:spPr>
          <a:xfrm>
            <a:off x="10882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404" name="Shape 2404"/>
          <p:cNvSpPr/>
          <p:nvPr/>
        </p:nvSpPr>
        <p:spPr>
          <a:xfrm>
            <a:off x="10972018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405" name="Shape 2405"/>
          <p:cNvSpPr/>
          <p:nvPr/>
        </p:nvSpPr>
        <p:spPr>
          <a:xfrm>
            <a:off x="7067611" y="2897028"/>
            <a:ext cx="83901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406" name="Shape 2406"/>
          <p:cNvSpPr/>
          <p:nvPr/>
        </p:nvSpPr>
        <p:spPr>
          <a:xfrm>
            <a:off x="10876362" y="3430428"/>
            <a:ext cx="839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read</a:t>
            </a:r>
          </a:p>
        </p:txBody>
      </p:sp>
      <p:sp>
        <p:nvSpPr>
          <p:cNvPr id="2407" name="Shape 2407"/>
          <p:cNvSpPr/>
          <p:nvPr/>
        </p:nvSpPr>
        <p:spPr>
          <a:xfrm>
            <a:off x="7054631" y="3913028"/>
            <a:ext cx="8649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884027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5" grpId="0" animBg="1"/>
      <p:bldP spid="2406" grpId="0" animBg="1"/>
      <p:bldP spid="240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Shape 2433"/>
          <p:cNvSpPr/>
          <p:nvPr/>
        </p:nvSpPr>
        <p:spPr>
          <a:xfrm>
            <a:off x="1531639" y="1754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434" name="Shape 2434"/>
          <p:cNvSpPr/>
          <p:nvPr/>
        </p:nvSpPr>
        <p:spPr>
          <a:xfrm>
            <a:off x="2846468" y="1754028"/>
            <a:ext cx="10036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435" name="Shape 2435"/>
          <p:cNvSpPr/>
          <p:nvPr/>
        </p:nvSpPr>
        <p:spPr>
          <a:xfrm>
            <a:off x="4480625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436" name="Shape 2436"/>
          <p:cNvSpPr/>
          <p:nvPr/>
        </p:nvSpPr>
        <p:spPr>
          <a:xfrm>
            <a:off x="5887732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437" name="Shape 2437"/>
          <p:cNvSpPr/>
          <p:nvPr/>
        </p:nvSpPr>
        <p:spPr>
          <a:xfrm>
            <a:off x="7163267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438" name="Shape 2438"/>
          <p:cNvSpPr/>
          <p:nvPr/>
        </p:nvSpPr>
        <p:spPr>
          <a:xfrm>
            <a:off x="8441469" y="1754028"/>
            <a:ext cx="72059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root</a:t>
            </a:r>
          </a:p>
        </p:txBody>
      </p:sp>
      <p:sp>
        <p:nvSpPr>
          <p:cNvPr id="2439" name="Shape 2439"/>
          <p:cNvSpPr/>
          <p:nvPr/>
        </p:nvSpPr>
        <p:spPr>
          <a:xfrm>
            <a:off x="9848576" y="1754028"/>
            <a:ext cx="6085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foo</a:t>
            </a:r>
          </a:p>
        </p:txBody>
      </p:sp>
      <p:sp>
        <p:nvSpPr>
          <p:cNvPr id="2440" name="Shape 2440"/>
          <p:cNvSpPr/>
          <p:nvPr/>
        </p:nvSpPr>
        <p:spPr>
          <a:xfrm>
            <a:off x="1334281" y="2135028"/>
            <a:ext cx="122057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441" name="Shape 2441"/>
          <p:cNvSpPr/>
          <p:nvPr/>
        </p:nvSpPr>
        <p:spPr>
          <a:xfrm>
            <a:off x="2738010" y="2135028"/>
            <a:ext cx="122057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bitmap</a:t>
            </a:r>
          </a:p>
        </p:txBody>
      </p:sp>
      <p:sp>
        <p:nvSpPr>
          <p:cNvPr id="2442" name="Shape 2442"/>
          <p:cNvSpPr/>
          <p:nvPr/>
        </p:nvSpPr>
        <p:spPr>
          <a:xfrm>
            <a:off x="43390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443" name="Shape 2443"/>
          <p:cNvSpPr/>
          <p:nvPr/>
        </p:nvSpPr>
        <p:spPr>
          <a:xfrm>
            <a:off x="5690196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444" name="Shape 2444"/>
          <p:cNvSpPr/>
          <p:nvPr/>
        </p:nvSpPr>
        <p:spPr>
          <a:xfrm>
            <a:off x="6985289" y="2135028"/>
            <a:ext cx="10036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2445" name="Shape 2445"/>
          <p:cNvSpPr/>
          <p:nvPr/>
        </p:nvSpPr>
        <p:spPr>
          <a:xfrm>
            <a:off x="8388840" y="2135028"/>
            <a:ext cx="82585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446" name="Shape 2446"/>
          <p:cNvSpPr/>
          <p:nvPr/>
        </p:nvSpPr>
        <p:spPr>
          <a:xfrm>
            <a:off x="9739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447" name="Shape 2447"/>
          <p:cNvSpPr/>
          <p:nvPr/>
        </p:nvSpPr>
        <p:spPr>
          <a:xfrm>
            <a:off x="1078514" y="2857500"/>
            <a:ext cx="1083560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448" name="Shape 2448"/>
          <p:cNvSpPr/>
          <p:nvPr/>
        </p:nvSpPr>
        <p:spPr>
          <a:xfrm flipV="1">
            <a:off x="4219603" y="1843955"/>
            <a:ext cx="1" cy="397868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449" name="Shape 2449"/>
          <p:cNvSpPr/>
          <p:nvPr/>
        </p:nvSpPr>
        <p:spPr>
          <a:xfrm flipV="1">
            <a:off x="8172446" y="1843955"/>
            <a:ext cx="1" cy="397868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2450" name="Shape 2450"/>
          <p:cNvSpPr/>
          <p:nvPr/>
        </p:nvSpPr>
        <p:spPr>
          <a:xfrm>
            <a:off x="5047589" y="348256"/>
            <a:ext cx="290962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close /foo/bar</a:t>
            </a:r>
          </a:p>
        </p:txBody>
      </p:sp>
      <p:sp>
        <p:nvSpPr>
          <p:cNvPr id="2451" name="Shape 2451"/>
          <p:cNvSpPr/>
          <p:nvPr/>
        </p:nvSpPr>
        <p:spPr>
          <a:xfrm>
            <a:off x="10882940" y="2135028"/>
            <a:ext cx="8258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2452" name="Shape 2452"/>
          <p:cNvSpPr/>
          <p:nvPr/>
        </p:nvSpPr>
        <p:spPr>
          <a:xfrm>
            <a:off x="10972018" y="1754028"/>
            <a:ext cx="64770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bar</a:t>
            </a:r>
          </a:p>
        </p:txBody>
      </p:sp>
      <p:sp>
        <p:nvSpPr>
          <p:cNvPr id="2453" name="Shape 2453"/>
          <p:cNvSpPr/>
          <p:nvPr/>
        </p:nvSpPr>
        <p:spPr>
          <a:xfrm>
            <a:off x="4215802" y="5965862"/>
            <a:ext cx="45610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E8A433"/>
                </a:solidFill>
              </a:rPr>
              <a:t>nothing to do on disk!</a:t>
            </a:r>
          </a:p>
        </p:txBody>
      </p:sp>
    </p:spTree>
    <p:extLst>
      <p:ext uri="{BB962C8B-B14F-4D97-AF65-F5344CB8AC3E}">
        <p14:creationId xmlns:p14="http://schemas.microsoft.com/office/powerpoint/2010/main" val="41235887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Shape 24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Efficiency</a:t>
            </a:r>
          </a:p>
        </p:txBody>
      </p:sp>
      <p:sp>
        <p:nvSpPr>
          <p:cNvPr id="2461" name="Shape 2461"/>
          <p:cNvSpPr>
            <a:spLocks noGrp="1"/>
          </p:cNvSpPr>
          <p:nvPr>
            <p:ph type="body" idx="4294967295"/>
          </p:nvPr>
        </p:nvSpPr>
        <p:spPr>
          <a:xfrm>
            <a:off x="496932" y="2471188"/>
            <a:ext cx="11099800" cy="5011738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700" dirty="0">
                <a:solidFill>
                  <a:srgbClr val="333333"/>
                </a:solidFill>
              </a:rPr>
              <a:t>How can we avoid this excessive I/O for basic ops?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7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700" dirty="0">
                <a:solidFill>
                  <a:srgbClr val="333333"/>
                </a:solidFill>
              </a:rPr>
              <a:t>Cache for: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700" dirty="0">
                <a:solidFill>
                  <a:srgbClr val="333333"/>
                </a:solidFill>
              </a:rPr>
              <a:t> - reads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700" dirty="0">
                <a:solidFill>
                  <a:srgbClr val="333333"/>
                </a:solidFill>
              </a:rPr>
              <a:t> - write buffering</a:t>
            </a:r>
          </a:p>
        </p:txBody>
      </p:sp>
    </p:spTree>
    <p:extLst>
      <p:ext uri="{BB962C8B-B14F-4D97-AF65-F5344CB8AC3E}">
        <p14:creationId xmlns:p14="http://schemas.microsoft.com/office/powerpoint/2010/main" val="289777044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Shape 18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Hard links and Short links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1855" name="Shape 1855"/>
          <p:cNvSpPr>
            <a:spLocks noGrp="1"/>
          </p:cNvSpPr>
          <p:nvPr>
            <p:ph type="body" idx="4294967295"/>
          </p:nvPr>
        </p:nvSpPr>
        <p:spPr>
          <a:xfrm>
            <a:off x="924847" y="2250300"/>
            <a:ext cx="11899238" cy="7137454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4700" dirty="0"/>
              <a:t>Hard Link :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700" dirty="0"/>
              <a:t>A hard link acts as a copy (mirrored) of the selected file. It accesses the data available in the original file.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700" dirty="0"/>
              <a:t>If the earlier selected file is deleted, the hard link to the file will still contain the data of that file.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b="1" dirty="0"/>
              <a:t>		</a:t>
            </a:r>
            <a:r>
              <a:rPr lang="en-US" sz="4700" b="1" dirty="0"/>
              <a:t>ln /path/to/source /path/to/link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4700" dirty="0">
                <a:solidFill>
                  <a:srgbClr val="000000"/>
                </a:solidFill>
              </a:rPr>
              <a:t>Soft Link 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700" dirty="0">
                <a:solidFill>
                  <a:srgbClr val="000000"/>
                </a:solidFill>
              </a:rPr>
              <a:t>A soft link (also known as symbolic link) acts as a pointer or a reference to the file name. It does not access the data available 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700" dirty="0">
                <a:solidFill>
                  <a:srgbClr val="000000"/>
                </a:solidFill>
              </a:rPr>
              <a:t>in the original file. If the earlier file is deleted, the soft link will be pointing to a file that does not exist anymore.</a:t>
            </a:r>
          </a:p>
          <a:p>
            <a:pPr marL="1219176" lvl="4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940" dirty="0">
                <a:solidFill>
                  <a:srgbClr val="000000"/>
                </a:solidFill>
              </a:rPr>
              <a:t>	</a:t>
            </a:r>
          </a:p>
          <a:p>
            <a:pPr marL="1219176" lvl="4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4700" dirty="0">
                <a:solidFill>
                  <a:srgbClr val="000000"/>
                </a:solidFill>
              </a:rPr>
              <a:t>	</a:t>
            </a:r>
            <a:r>
              <a:rPr lang="en-US" sz="4700" b="1" dirty="0">
                <a:solidFill>
                  <a:srgbClr val="000000"/>
                </a:solidFill>
              </a:rPr>
              <a:t>ln -s /path/to/source /path/to/link</a:t>
            </a:r>
          </a:p>
        </p:txBody>
      </p:sp>
    </p:spTree>
    <p:extLst>
      <p:ext uri="{BB962C8B-B14F-4D97-AF65-F5344CB8AC3E}">
        <p14:creationId xmlns:p14="http://schemas.microsoft.com/office/powerpoint/2010/main" val="299900469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Shape 2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Write Buffering</a:t>
            </a:r>
          </a:p>
        </p:txBody>
      </p:sp>
      <p:sp>
        <p:nvSpPr>
          <p:cNvPr id="2482" name="Shape 2482"/>
          <p:cNvSpPr>
            <a:spLocks noGrp="1"/>
          </p:cNvSpPr>
          <p:nvPr>
            <p:ph type="body" idx="4294967295"/>
          </p:nvPr>
        </p:nvSpPr>
        <p:spPr>
          <a:xfrm>
            <a:off x="455522" y="2277911"/>
            <a:ext cx="11099800" cy="67785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Why does procrastination help?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Overwrites, deletes, scheduling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Shared structs (e.g., bitmaps+dirs) often overwritten.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We decide: how much to buffer, how long to buffer…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 - tradeoffs?</a:t>
            </a:r>
          </a:p>
        </p:txBody>
      </p:sp>
    </p:spTree>
    <p:extLst>
      <p:ext uri="{BB962C8B-B14F-4D97-AF65-F5344CB8AC3E}">
        <p14:creationId xmlns:p14="http://schemas.microsoft.com/office/powerpoint/2010/main" val="360593812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Strategies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522" y="2139857"/>
            <a:ext cx="11438453" cy="71512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Many different approaches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Contiguous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Extent-based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Linked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File-allocation Tables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Indexed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Multi-level Indexed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Questions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Amount of fragmentation (internal and external)</a:t>
            </a:r>
            <a:br>
              <a:rPr lang="en-US" sz="2800" dirty="0"/>
            </a:br>
            <a:r>
              <a:rPr lang="en-US" sz="2800" dirty="0"/>
              <a:t>	 – </a:t>
            </a:r>
            <a:r>
              <a:rPr lang="en-US" sz="2800" dirty="0" err="1"/>
              <a:t>freespace</a:t>
            </a:r>
            <a:r>
              <a:rPr lang="en-US" sz="2800" dirty="0"/>
              <a:t> that can’t be used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Ability to grow file over time?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Performance of sequential accesses (contiguous layout)?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Speed to find data blocks for random accesses?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Wasted space for meta-data overhead (everything that isn’t data)?</a:t>
            </a:r>
          </a:p>
          <a:p>
            <a:pPr lvl="2">
              <a:lnSpc>
                <a:spcPct val="90000"/>
              </a:lnSpc>
            </a:pPr>
            <a:r>
              <a:rPr lang="en-US" sz="2500" dirty="0"/>
              <a:t>Meta-data must be stored persistently too!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9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E4B6604-B1F0-DE40-A94C-69F6515940E6}"/>
              </a:ext>
            </a:extLst>
          </p:cNvPr>
          <p:cNvGrpSpPr/>
          <p:nvPr/>
        </p:nvGrpSpPr>
        <p:grpSpPr>
          <a:xfrm>
            <a:off x="4686950" y="4613800"/>
            <a:ext cx="4551680" cy="650240"/>
            <a:chOff x="4660053" y="4604832"/>
            <a:chExt cx="4551680" cy="650240"/>
          </a:xfrm>
        </p:grpSpPr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48754633-163D-DD4D-B7B6-3953DAE9C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05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999026AA-B113-054F-AFEC-A2796C480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029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032C739D-1977-7845-AA66-9B0DC039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053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FBB67C79-BA48-174E-90E5-427B07032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77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B6F611F3-3E70-B747-9345-714371231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101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EC3AE6B9-2AEE-6447-BB18-DBFB77C3B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125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0">
              <a:extLst>
                <a:ext uri="{FF2B5EF4-FFF2-40B4-BE49-F238E27FC236}">
                  <a16:creationId xmlns:a16="http://schemas.microsoft.com/office/drawing/2014/main" id="{46EA592B-F204-634B-AC5C-92A3B7BF3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149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Contiguous Allocation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120" y="2112245"/>
            <a:ext cx="12137813" cy="24925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Allocate each file to contiguous sectors on disk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Meta-data: 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OS allocates by finding sufficient free space</a:t>
            </a:r>
          </a:p>
          <a:p>
            <a:pPr lvl="2"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Must predict future size of file; Should space be reserved?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Example: IBM OS/360</a:t>
            </a:r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758613" y="4604832"/>
            <a:ext cx="650240" cy="65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1408853" y="4604832"/>
            <a:ext cx="650240" cy="65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9431" name="Rectangle 7"/>
          <p:cNvSpPr>
            <a:spLocks noChangeArrowheads="1"/>
          </p:cNvSpPr>
          <p:nvPr/>
        </p:nvSpPr>
        <p:spPr bwMode="auto">
          <a:xfrm>
            <a:off x="2059093" y="4604832"/>
            <a:ext cx="650240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9434" name="Rectangle 10"/>
          <p:cNvSpPr>
            <a:spLocks noChangeArrowheads="1"/>
          </p:cNvSpPr>
          <p:nvPr/>
        </p:nvSpPr>
        <p:spPr bwMode="auto">
          <a:xfrm>
            <a:off x="2709333" y="4604832"/>
            <a:ext cx="650240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9435" name="Rectangle 11"/>
          <p:cNvSpPr>
            <a:spLocks noChangeArrowheads="1"/>
          </p:cNvSpPr>
          <p:nvPr/>
        </p:nvSpPr>
        <p:spPr bwMode="auto">
          <a:xfrm>
            <a:off x="3359573" y="4604832"/>
            <a:ext cx="650240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9437" name="Rectangle 13"/>
          <p:cNvSpPr>
            <a:spLocks noChangeArrowheads="1"/>
          </p:cNvSpPr>
          <p:nvPr/>
        </p:nvSpPr>
        <p:spPr bwMode="auto">
          <a:xfrm>
            <a:off x="4009813" y="4604832"/>
            <a:ext cx="650240" cy="65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41E92E-D74F-F545-ACD7-ADADF4D026AE}"/>
              </a:ext>
            </a:extLst>
          </p:cNvPr>
          <p:cNvGrpSpPr/>
          <p:nvPr/>
        </p:nvGrpSpPr>
        <p:grpSpPr>
          <a:xfrm>
            <a:off x="4660053" y="4604832"/>
            <a:ext cx="4551680" cy="650240"/>
            <a:chOff x="4660053" y="4604832"/>
            <a:chExt cx="4551680" cy="650240"/>
          </a:xfrm>
        </p:grpSpPr>
        <p:sp>
          <p:nvSpPr>
            <p:cNvPr id="359436" name="Rectangle 12"/>
            <p:cNvSpPr>
              <a:spLocks noChangeArrowheads="1"/>
            </p:cNvSpPr>
            <p:nvPr/>
          </p:nvSpPr>
          <p:spPr bwMode="auto">
            <a:xfrm>
              <a:off x="466005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9438" name="Rectangle 14"/>
            <p:cNvSpPr>
              <a:spLocks noChangeArrowheads="1"/>
            </p:cNvSpPr>
            <p:nvPr/>
          </p:nvSpPr>
          <p:spPr bwMode="auto">
            <a:xfrm>
              <a:off x="531029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9439" name="Rectangle 15"/>
            <p:cNvSpPr>
              <a:spLocks noChangeArrowheads="1"/>
            </p:cNvSpPr>
            <p:nvPr/>
          </p:nvSpPr>
          <p:spPr bwMode="auto">
            <a:xfrm>
              <a:off x="596053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9440" name="Rectangle 16"/>
            <p:cNvSpPr>
              <a:spLocks noChangeArrowheads="1"/>
            </p:cNvSpPr>
            <p:nvPr/>
          </p:nvSpPr>
          <p:spPr bwMode="auto">
            <a:xfrm>
              <a:off x="661077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9441" name="Rectangle 17"/>
            <p:cNvSpPr>
              <a:spLocks noChangeArrowheads="1"/>
            </p:cNvSpPr>
            <p:nvPr/>
          </p:nvSpPr>
          <p:spPr bwMode="auto">
            <a:xfrm>
              <a:off x="726101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59443" name="Rectangle 19"/>
            <p:cNvSpPr>
              <a:spLocks noChangeArrowheads="1"/>
            </p:cNvSpPr>
            <p:nvPr/>
          </p:nvSpPr>
          <p:spPr bwMode="auto">
            <a:xfrm>
              <a:off x="791125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59444" name="Rectangle 20"/>
            <p:cNvSpPr>
              <a:spLocks noChangeArrowheads="1"/>
            </p:cNvSpPr>
            <p:nvPr/>
          </p:nvSpPr>
          <p:spPr bwMode="auto">
            <a:xfrm>
              <a:off x="856149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359446" name="Rectangle 22"/>
          <p:cNvSpPr>
            <a:spLocks noChangeArrowheads="1"/>
          </p:cNvSpPr>
          <p:nvPr/>
        </p:nvSpPr>
        <p:spPr bwMode="auto">
          <a:xfrm>
            <a:off x="9211733" y="4604832"/>
            <a:ext cx="650240" cy="65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9447" name="Rectangle 23"/>
          <p:cNvSpPr>
            <a:spLocks noChangeArrowheads="1"/>
          </p:cNvSpPr>
          <p:nvPr/>
        </p:nvSpPr>
        <p:spPr bwMode="auto">
          <a:xfrm>
            <a:off x="9861973" y="4604832"/>
            <a:ext cx="650240" cy="65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373" y="5852160"/>
            <a:ext cx="682752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Fragmentation (internal and external)?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Ability to grow file over time?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Seek cost for sequential accesses?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Speed to calculate random accesses?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Wasted space for meta-data?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59900" y="8954547"/>
            <a:ext cx="4955203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+ Little overhead for meta-data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59900" y="7309027"/>
            <a:ext cx="6502400" cy="487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chemeClr val="bg1"/>
                </a:solidFill>
                <a:ea typeface="ＭＳ Ｐゴシック" charset="-128"/>
              </a:rPr>
              <a:t>+ Excellent performance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59900" y="8141522"/>
            <a:ext cx="6502400" cy="487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chemeClr val="bg1"/>
                </a:solidFill>
                <a:ea typeface="ＭＳ Ｐゴシック" charset="-128"/>
              </a:rPr>
              <a:t>+ Simple calculation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59900" y="5852160"/>
            <a:ext cx="6502400" cy="3744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bg1"/>
                </a:solidFill>
                <a:ea typeface="ＭＳ Ｐゴシック" charset="-128"/>
              </a:rPr>
              <a:t>- Horrible external </a:t>
            </a:r>
            <a:r>
              <a:rPr lang="en-US" sz="2000" dirty="0" err="1">
                <a:solidFill>
                  <a:schemeClr val="bg1"/>
                </a:solidFill>
                <a:ea typeface="ＭＳ Ｐゴシック" charset="-128"/>
              </a:rPr>
              <a:t>frag</a:t>
            </a:r>
            <a:r>
              <a:rPr lang="en-US" sz="2000" dirty="0">
                <a:solidFill>
                  <a:schemeClr val="bg1"/>
                </a:solidFill>
                <a:ea typeface="ＭＳ Ｐゴシック" charset="-128"/>
              </a:rPr>
              <a:t>  (needs periodic compaction)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359900" y="6547082"/>
            <a:ext cx="6502400" cy="487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921F07"/>
                </a:solidFill>
                <a:ea typeface="ＭＳ Ｐゴシック" charset="-128"/>
              </a:rPr>
              <a:t>- May not be able to without moving 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7231" y="2638342"/>
            <a:ext cx="480612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Starting block and size of file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10512213" y="4605985"/>
            <a:ext cx="650240" cy="65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11162453" y="4605985"/>
            <a:ext cx="650240" cy="65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128693" y="4597835"/>
            <a:ext cx="650240" cy="65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11792373" y="4597835"/>
            <a:ext cx="650240" cy="650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5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# of Extents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493" y="2153661"/>
            <a:ext cx="12029440" cy="14088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Allocate multiple contiguous regions (extents) per file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Meta-data:</a:t>
            </a: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7495402" y="4583433"/>
            <a:ext cx="5154927" cy="481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2800" dirty="0">
              <a:solidFill>
                <a:schemeClr val="tx1"/>
              </a:solidFill>
              <a:ea typeface="ＭＳ Ｐゴシック" charset="-128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83450" y="4712570"/>
            <a:ext cx="9753600" cy="650240"/>
            <a:chOff x="783450" y="3684693"/>
            <a:chExt cx="9753600" cy="650240"/>
          </a:xfrm>
        </p:grpSpPr>
        <p:sp>
          <p:nvSpPr>
            <p:cNvPr id="360454" name="Rectangle 6"/>
            <p:cNvSpPr>
              <a:spLocks noChangeArrowheads="1"/>
            </p:cNvSpPr>
            <p:nvPr/>
          </p:nvSpPr>
          <p:spPr bwMode="auto">
            <a:xfrm>
              <a:off x="783450" y="3684693"/>
              <a:ext cx="650240" cy="650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0456" name="Rectangle 8"/>
            <p:cNvSpPr>
              <a:spLocks noChangeArrowheads="1"/>
            </p:cNvSpPr>
            <p:nvPr/>
          </p:nvSpPr>
          <p:spPr bwMode="auto">
            <a:xfrm>
              <a:off x="2083930" y="3684693"/>
              <a:ext cx="650240" cy="650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0457" name="Rectangle 9"/>
            <p:cNvSpPr>
              <a:spLocks noChangeArrowheads="1"/>
            </p:cNvSpPr>
            <p:nvPr/>
          </p:nvSpPr>
          <p:spPr bwMode="auto">
            <a:xfrm>
              <a:off x="2734170" y="3684693"/>
              <a:ext cx="650240" cy="650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0458" name="Rectangle 10"/>
            <p:cNvSpPr>
              <a:spLocks noChangeArrowheads="1"/>
            </p:cNvSpPr>
            <p:nvPr/>
          </p:nvSpPr>
          <p:spPr bwMode="auto">
            <a:xfrm>
              <a:off x="3384410" y="3684693"/>
              <a:ext cx="650240" cy="650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0459" name="Rectangle 11"/>
            <p:cNvSpPr>
              <a:spLocks noChangeArrowheads="1"/>
            </p:cNvSpPr>
            <p:nvPr/>
          </p:nvSpPr>
          <p:spPr bwMode="auto">
            <a:xfrm>
              <a:off x="468489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61" name="Rectangle 13"/>
            <p:cNvSpPr>
              <a:spLocks noChangeArrowheads="1"/>
            </p:cNvSpPr>
            <p:nvPr/>
          </p:nvSpPr>
          <p:spPr bwMode="auto">
            <a:xfrm>
              <a:off x="533513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62" name="Rectangle 14"/>
            <p:cNvSpPr>
              <a:spLocks noChangeArrowheads="1"/>
            </p:cNvSpPr>
            <p:nvPr/>
          </p:nvSpPr>
          <p:spPr bwMode="auto">
            <a:xfrm>
              <a:off x="598537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63" name="Rectangle 15"/>
            <p:cNvSpPr>
              <a:spLocks noChangeArrowheads="1"/>
            </p:cNvSpPr>
            <p:nvPr/>
          </p:nvSpPr>
          <p:spPr bwMode="auto">
            <a:xfrm>
              <a:off x="663561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64" name="Rectangle 16"/>
            <p:cNvSpPr>
              <a:spLocks noChangeArrowheads="1"/>
            </p:cNvSpPr>
            <p:nvPr/>
          </p:nvSpPr>
          <p:spPr bwMode="auto">
            <a:xfrm>
              <a:off x="7285850" y="3684693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0465" name="Rectangle 17"/>
            <p:cNvSpPr>
              <a:spLocks noChangeArrowheads="1"/>
            </p:cNvSpPr>
            <p:nvPr/>
          </p:nvSpPr>
          <p:spPr bwMode="auto">
            <a:xfrm>
              <a:off x="7936090" y="3684693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0466" name="Rectangle 18"/>
            <p:cNvSpPr>
              <a:spLocks noChangeArrowheads="1"/>
            </p:cNvSpPr>
            <p:nvPr/>
          </p:nvSpPr>
          <p:spPr bwMode="auto">
            <a:xfrm>
              <a:off x="8586330" y="3684693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0485" name="Rectangle 37"/>
            <p:cNvSpPr>
              <a:spLocks noChangeArrowheads="1"/>
            </p:cNvSpPr>
            <p:nvPr/>
          </p:nvSpPr>
          <p:spPr bwMode="auto">
            <a:xfrm>
              <a:off x="923657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86" name="Rectangle 38"/>
            <p:cNvSpPr>
              <a:spLocks noChangeArrowheads="1"/>
            </p:cNvSpPr>
            <p:nvPr/>
          </p:nvSpPr>
          <p:spPr bwMode="auto">
            <a:xfrm>
              <a:off x="988681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88" name="Rectangle 40"/>
            <p:cNvSpPr>
              <a:spLocks noChangeArrowheads="1"/>
            </p:cNvSpPr>
            <p:nvPr/>
          </p:nvSpPr>
          <p:spPr bwMode="auto">
            <a:xfrm>
              <a:off x="1433690" y="3684693"/>
              <a:ext cx="650240" cy="650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0489" name="Rectangle 41"/>
            <p:cNvSpPr>
              <a:spLocks noChangeArrowheads="1"/>
            </p:cNvSpPr>
            <p:nvPr/>
          </p:nvSpPr>
          <p:spPr bwMode="auto">
            <a:xfrm>
              <a:off x="4034650" y="3684693"/>
              <a:ext cx="650240" cy="650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0046" tIns="65023" rIns="130046" bIns="65023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783450" y="3689257"/>
            <a:ext cx="9753600" cy="650240"/>
            <a:chOff x="336" y="1920"/>
            <a:chExt cx="4320" cy="288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36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624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912" y="192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1200" y="192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488" y="192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064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1776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2352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2640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2928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3216" y="192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3504" y="192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3" name="Rectangle 20"/>
            <p:cNvSpPr>
              <a:spLocks noChangeArrowheads="1"/>
            </p:cNvSpPr>
            <p:nvPr/>
          </p:nvSpPr>
          <p:spPr bwMode="auto">
            <a:xfrm>
              <a:off x="3792" y="192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4080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4368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108373" y="5852160"/>
            <a:ext cx="682752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Fragmentation (internal and external)?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Ability to grow file over time?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Seek cost for sequential accesses?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Speed to calculate random accesses?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Wasted space for meta-data?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59900" y="8954547"/>
            <a:ext cx="5636504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+ Still small overhead for meta-data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59900" y="7309027"/>
            <a:ext cx="6502400" cy="487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+ Still good performance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59900" y="8141522"/>
            <a:ext cx="6502400" cy="487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+ Still simple calculation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59900" y="5852160"/>
            <a:ext cx="6502400" cy="3744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bg1"/>
                </a:solidFill>
                <a:ea typeface="ＭＳ Ｐゴシック" charset="-128"/>
              </a:rPr>
              <a:t>- Helps external fragmentation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359900" y="6547082"/>
            <a:ext cx="6502400" cy="487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921F07"/>
                </a:solidFill>
                <a:ea typeface="ＭＳ Ｐゴシック" charset="-128"/>
              </a:rPr>
              <a:t>- Can grow (until run out of extents)</a:t>
            </a:r>
          </a:p>
        </p:txBody>
      </p:sp>
      <p:sp>
        <p:nvSpPr>
          <p:cNvPr id="2" name="Rectangle 1"/>
          <p:cNvSpPr/>
          <p:nvPr/>
        </p:nvSpPr>
        <p:spPr>
          <a:xfrm>
            <a:off x="2574879" y="2676436"/>
            <a:ext cx="8272985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Small array (2-6</a:t>
            </a:r>
            <a:r>
              <a:rPr lang="en-US" sz="2800" dirty="0">
                <a:solidFill>
                  <a:schemeClr val="bg1"/>
                </a:solidFill>
              </a:rPr>
              <a:t>) designating each extent </a:t>
            </a:r>
          </a:p>
          <a:p>
            <a:pPr lvl="2"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Each entry: starting block and size</a:t>
            </a:r>
          </a:p>
        </p:txBody>
      </p:sp>
    </p:spTree>
    <p:extLst>
      <p:ext uri="{BB962C8B-B14F-4D97-AF65-F5344CB8AC3E}">
        <p14:creationId xmlns:p14="http://schemas.microsoft.com/office/powerpoint/2010/main" val="26053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Allocation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054" y="2059094"/>
            <a:ext cx="12029440" cy="17339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Allocate linked-list of </a:t>
            </a:r>
            <a:r>
              <a:rPr lang="en-US" b="1" dirty="0"/>
              <a:t>fixed-sized </a:t>
            </a:r>
            <a:r>
              <a:rPr lang="en-US" dirty="0"/>
              <a:t>blocks (multiple sectors)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Meta-data: </a:t>
            </a:r>
            <a:br>
              <a:rPr lang="en-US" sz="2800" dirty="0"/>
            </a:b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Examples: TOPS-10, Alto</a:t>
            </a: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270934" y="4859543"/>
            <a:ext cx="12029440" cy="531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487672" indent="-487672" algn="l"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solidFill>
                <a:schemeClr val="tx1"/>
              </a:solidFill>
              <a:ea typeface="ＭＳ Ｐゴシック" charset="-128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96054" y="3793067"/>
            <a:ext cx="11704320" cy="866987"/>
            <a:chOff x="288" y="1584"/>
            <a:chExt cx="5184" cy="384"/>
          </a:xfrm>
        </p:grpSpPr>
        <p:sp>
          <p:nvSpPr>
            <p:cNvPr id="361477" name="Rectangle 5"/>
            <p:cNvSpPr>
              <a:spLocks noChangeArrowheads="1"/>
            </p:cNvSpPr>
            <p:nvPr/>
          </p:nvSpPr>
          <p:spPr bwMode="auto">
            <a:xfrm>
              <a:off x="28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78" name="Rectangle 6"/>
            <p:cNvSpPr>
              <a:spLocks noChangeArrowheads="1"/>
            </p:cNvSpPr>
            <p:nvPr/>
          </p:nvSpPr>
          <p:spPr bwMode="auto">
            <a:xfrm>
              <a:off x="864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1479" name="Rectangle 7"/>
            <p:cNvSpPr>
              <a:spLocks noChangeArrowheads="1"/>
            </p:cNvSpPr>
            <p:nvPr/>
          </p:nvSpPr>
          <p:spPr bwMode="auto">
            <a:xfrm>
              <a:off x="1152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1480" name="Rectangle 8"/>
            <p:cNvSpPr>
              <a:spLocks noChangeArrowheads="1"/>
            </p:cNvSpPr>
            <p:nvPr/>
          </p:nvSpPr>
          <p:spPr bwMode="auto">
            <a:xfrm>
              <a:off x="1440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1481" name="Rectangle 9"/>
            <p:cNvSpPr>
              <a:spLocks noChangeArrowheads="1"/>
            </p:cNvSpPr>
            <p:nvPr/>
          </p:nvSpPr>
          <p:spPr bwMode="auto">
            <a:xfrm>
              <a:off x="201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2" name="Rectangle 10"/>
            <p:cNvSpPr>
              <a:spLocks noChangeArrowheads="1"/>
            </p:cNvSpPr>
            <p:nvPr/>
          </p:nvSpPr>
          <p:spPr bwMode="auto">
            <a:xfrm>
              <a:off x="2304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3" name="Rectangle 11"/>
            <p:cNvSpPr>
              <a:spLocks noChangeArrowheads="1"/>
            </p:cNvSpPr>
            <p:nvPr/>
          </p:nvSpPr>
          <p:spPr bwMode="auto">
            <a:xfrm>
              <a:off x="259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4" name="Rectangle 12"/>
            <p:cNvSpPr>
              <a:spLocks noChangeArrowheads="1"/>
            </p:cNvSpPr>
            <p:nvPr/>
          </p:nvSpPr>
          <p:spPr bwMode="auto">
            <a:xfrm>
              <a:off x="288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5" name="Rectangle 13"/>
            <p:cNvSpPr>
              <a:spLocks noChangeArrowheads="1"/>
            </p:cNvSpPr>
            <p:nvPr/>
          </p:nvSpPr>
          <p:spPr bwMode="auto">
            <a:xfrm>
              <a:off x="3168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1486" name="Rectangle 14"/>
            <p:cNvSpPr>
              <a:spLocks noChangeArrowheads="1"/>
            </p:cNvSpPr>
            <p:nvPr/>
          </p:nvSpPr>
          <p:spPr bwMode="auto">
            <a:xfrm>
              <a:off x="3456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1487" name="Rectangle 15"/>
            <p:cNvSpPr>
              <a:spLocks noChangeArrowheads="1"/>
            </p:cNvSpPr>
            <p:nvPr/>
          </p:nvSpPr>
          <p:spPr bwMode="auto">
            <a:xfrm>
              <a:off x="3744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1488" name="Rectangle 16"/>
            <p:cNvSpPr>
              <a:spLocks noChangeArrowheads="1"/>
            </p:cNvSpPr>
            <p:nvPr/>
          </p:nvSpPr>
          <p:spPr bwMode="auto">
            <a:xfrm>
              <a:off x="403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9" name="Rectangle 17"/>
            <p:cNvSpPr>
              <a:spLocks noChangeArrowheads="1"/>
            </p:cNvSpPr>
            <p:nvPr/>
          </p:nvSpPr>
          <p:spPr bwMode="auto">
            <a:xfrm>
              <a:off x="432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90" name="Rectangle 18"/>
            <p:cNvSpPr>
              <a:spLocks noChangeArrowheads="1"/>
            </p:cNvSpPr>
            <p:nvPr/>
          </p:nvSpPr>
          <p:spPr bwMode="auto">
            <a:xfrm>
              <a:off x="576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91" name="Rectangle 19"/>
            <p:cNvSpPr>
              <a:spLocks noChangeArrowheads="1"/>
            </p:cNvSpPr>
            <p:nvPr/>
          </p:nvSpPr>
          <p:spPr bwMode="auto">
            <a:xfrm>
              <a:off x="172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92" name="Rectangle 20"/>
            <p:cNvSpPr>
              <a:spLocks noChangeArrowheads="1"/>
            </p:cNvSpPr>
            <p:nvPr/>
          </p:nvSpPr>
          <p:spPr bwMode="auto">
            <a:xfrm>
              <a:off x="460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94" name="Rectangle 22"/>
            <p:cNvSpPr>
              <a:spLocks noChangeArrowheads="1"/>
            </p:cNvSpPr>
            <p:nvPr/>
          </p:nvSpPr>
          <p:spPr bwMode="auto">
            <a:xfrm>
              <a:off x="5184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95" name="Rectangle 23"/>
            <p:cNvSpPr>
              <a:spLocks noChangeArrowheads="1"/>
            </p:cNvSpPr>
            <p:nvPr/>
          </p:nvSpPr>
          <p:spPr bwMode="auto">
            <a:xfrm>
              <a:off x="489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96" name="Freeform 24"/>
            <p:cNvSpPr>
              <a:spLocks/>
            </p:cNvSpPr>
            <p:nvPr/>
          </p:nvSpPr>
          <p:spPr bwMode="auto">
            <a:xfrm>
              <a:off x="52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497" name="Freeform 25"/>
            <p:cNvSpPr>
              <a:spLocks/>
            </p:cNvSpPr>
            <p:nvPr/>
          </p:nvSpPr>
          <p:spPr bwMode="auto">
            <a:xfrm>
              <a:off x="110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498" name="Freeform 26"/>
            <p:cNvSpPr>
              <a:spLocks/>
            </p:cNvSpPr>
            <p:nvPr/>
          </p:nvSpPr>
          <p:spPr bwMode="auto">
            <a:xfrm>
              <a:off x="139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499" name="Freeform 27"/>
            <p:cNvSpPr>
              <a:spLocks/>
            </p:cNvSpPr>
            <p:nvPr/>
          </p:nvSpPr>
          <p:spPr bwMode="auto">
            <a:xfrm>
              <a:off x="225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500" name="Freeform 28"/>
            <p:cNvSpPr>
              <a:spLocks/>
            </p:cNvSpPr>
            <p:nvPr/>
          </p:nvSpPr>
          <p:spPr bwMode="auto">
            <a:xfrm>
              <a:off x="254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501" name="Freeform 29"/>
            <p:cNvSpPr>
              <a:spLocks/>
            </p:cNvSpPr>
            <p:nvPr/>
          </p:nvSpPr>
          <p:spPr bwMode="auto">
            <a:xfrm>
              <a:off x="283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502" name="Freeform 30"/>
            <p:cNvSpPr>
              <a:spLocks/>
            </p:cNvSpPr>
            <p:nvPr/>
          </p:nvSpPr>
          <p:spPr bwMode="auto">
            <a:xfrm>
              <a:off x="422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503" name="Freeform 31"/>
            <p:cNvSpPr>
              <a:spLocks/>
            </p:cNvSpPr>
            <p:nvPr/>
          </p:nvSpPr>
          <p:spPr bwMode="auto">
            <a:xfrm>
              <a:off x="3120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504" name="Freeform 32"/>
            <p:cNvSpPr>
              <a:spLocks/>
            </p:cNvSpPr>
            <p:nvPr/>
          </p:nvSpPr>
          <p:spPr bwMode="auto">
            <a:xfrm>
              <a:off x="4512" y="1584"/>
              <a:ext cx="43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505" name="Freeform 33"/>
            <p:cNvSpPr>
              <a:spLocks/>
            </p:cNvSpPr>
            <p:nvPr/>
          </p:nvSpPr>
          <p:spPr bwMode="auto">
            <a:xfrm>
              <a:off x="816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506" name="Freeform 34"/>
            <p:cNvSpPr>
              <a:spLocks/>
            </p:cNvSpPr>
            <p:nvPr/>
          </p:nvSpPr>
          <p:spPr bwMode="auto">
            <a:xfrm>
              <a:off x="1968" y="1584"/>
              <a:ext cx="268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507" name="Freeform 35"/>
            <p:cNvSpPr>
              <a:spLocks/>
            </p:cNvSpPr>
            <p:nvPr/>
          </p:nvSpPr>
          <p:spPr bwMode="auto">
            <a:xfrm>
              <a:off x="4848" y="1584"/>
              <a:ext cx="432" cy="4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508" name="Freeform 36"/>
            <p:cNvSpPr>
              <a:spLocks/>
            </p:cNvSpPr>
            <p:nvPr/>
          </p:nvSpPr>
          <p:spPr bwMode="auto">
            <a:xfrm>
              <a:off x="340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1509" name="Freeform 37"/>
            <p:cNvSpPr>
              <a:spLocks/>
            </p:cNvSpPr>
            <p:nvPr/>
          </p:nvSpPr>
          <p:spPr bwMode="auto">
            <a:xfrm>
              <a:off x="369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08373" y="4859543"/>
            <a:ext cx="682752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Fragmentation (internal and external)?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Ability to grow file over time?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Seek cost for sequential accesses?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Speed to calculate random accesses?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Wasted space for meta-data?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59900" y="7961930"/>
            <a:ext cx="594047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921F07"/>
                </a:solidFill>
                <a:ea typeface="ＭＳ Ｐゴシック" charset="-128"/>
              </a:rPr>
              <a:t>- Waste pointer per block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59900" y="6316410"/>
            <a:ext cx="6502400" cy="487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chemeClr val="bg1"/>
                </a:solidFill>
                <a:ea typeface="ＭＳ Ｐゴシック" charset="-128"/>
              </a:rPr>
              <a:t>+/- Depends on data layout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59900" y="7148905"/>
            <a:ext cx="6502400" cy="487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chemeClr val="bg1"/>
                </a:solidFill>
                <a:ea typeface="ＭＳ Ｐゴシック" charset="-128"/>
              </a:rPr>
              <a:t>- Ridiculously poor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330751" y="4880903"/>
            <a:ext cx="753372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56623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2"/>
                </a:solidFill>
                <a:ea typeface="ＭＳ Ｐゴシック" charset="-128"/>
              </a:rPr>
              <a:t>+ No external frag (use any block</a:t>
            </a:r>
            <a:r>
              <a:rPr lang="en-US" sz="2400">
                <a:solidFill>
                  <a:schemeClr val="bg2"/>
                </a:solidFill>
                <a:ea typeface="ＭＳ Ｐゴシック" charset="-128"/>
              </a:rPr>
              <a:t>); internal?</a:t>
            </a:r>
            <a:endParaRPr lang="en-US" sz="2400" dirty="0">
              <a:solidFill>
                <a:schemeClr val="bg2"/>
              </a:solidFill>
              <a:ea typeface="ＭＳ Ｐゴシック" charset="-12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59900" y="5554465"/>
            <a:ext cx="6502400" cy="487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+ Can grow easily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87681" y="8853354"/>
            <a:ext cx="1116245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indent="-487672" algn="l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bg2"/>
                </a:solidFill>
              </a:rPr>
              <a:t>Trade-off: Block size (does not need to equal sector size)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7523" y="2505966"/>
            <a:ext cx="7995384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Location of first block of file</a:t>
            </a:r>
          </a:p>
          <a:p>
            <a:pPr lvl="2"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Each block also contains pointer to next block</a:t>
            </a:r>
          </a:p>
        </p:txBody>
      </p:sp>
    </p:spTree>
    <p:extLst>
      <p:ext uri="{BB962C8B-B14F-4D97-AF65-F5344CB8AC3E}">
        <p14:creationId xmlns:p14="http://schemas.microsoft.com/office/powerpoint/2010/main" val="332767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File-Allocation Table (FAT)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493" y="2167467"/>
            <a:ext cx="12029440" cy="20590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Variation of Linked allocation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Keep linked-list information for all files in on-disk FAT table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Meta-data: Location of first block of file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And, FAT table  itself</a:t>
            </a: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325120" y="5581227"/>
            <a:ext cx="12029440" cy="379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487672" indent="-487672" algn="l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solidFill>
                  <a:srgbClr val="333333"/>
                </a:solidFill>
              </a:rPr>
              <a:t>Draw corresponding FAT Table?</a:t>
            </a:r>
          </a:p>
          <a:p>
            <a:pPr marL="487672" indent="-487672" algn="l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solidFill>
                  <a:srgbClr val="333333"/>
                </a:solidFill>
              </a:rPr>
              <a:t>Comparison to Linked Allocation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Same basic advantages and disadvantages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Disadvantage: Read from two disk locations for every data read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Optimization: Cache FAT in main memory</a:t>
            </a: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rgbClr val="333333"/>
                </a:solidFill>
                <a:ea typeface="ＭＳ Ｐゴシック" charset="-128"/>
              </a:rPr>
              <a:t>Advantage: Greatly improves random accesses</a:t>
            </a: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rgbClr val="333333"/>
                </a:solidFill>
                <a:ea typeface="ＭＳ Ｐゴシック" charset="-128"/>
              </a:rPr>
              <a:t>What portions should be cached?  Scale with larger file systems?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3493" y="4334933"/>
            <a:ext cx="11704320" cy="866987"/>
            <a:chOff x="288" y="1584"/>
            <a:chExt cx="5184" cy="384"/>
          </a:xfrm>
        </p:grpSpPr>
        <p:sp>
          <p:nvSpPr>
            <p:cNvPr id="362502" name="Rectangle 6"/>
            <p:cNvSpPr>
              <a:spLocks noChangeArrowheads="1"/>
            </p:cNvSpPr>
            <p:nvPr/>
          </p:nvSpPr>
          <p:spPr bwMode="auto">
            <a:xfrm>
              <a:off x="28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03" name="Rectangle 7"/>
            <p:cNvSpPr>
              <a:spLocks noChangeArrowheads="1"/>
            </p:cNvSpPr>
            <p:nvPr/>
          </p:nvSpPr>
          <p:spPr bwMode="auto">
            <a:xfrm>
              <a:off x="864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2504" name="Rectangle 8"/>
            <p:cNvSpPr>
              <a:spLocks noChangeArrowheads="1"/>
            </p:cNvSpPr>
            <p:nvPr/>
          </p:nvSpPr>
          <p:spPr bwMode="auto">
            <a:xfrm>
              <a:off x="1152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2505" name="Rectangle 9"/>
            <p:cNvSpPr>
              <a:spLocks noChangeArrowheads="1"/>
            </p:cNvSpPr>
            <p:nvPr/>
          </p:nvSpPr>
          <p:spPr bwMode="auto">
            <a:xfrm>
              <a:off x="1440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2506" name="Rectangle 10"/>
            <p:cNvSpPr>
              <a:spLocks noChangeArrowheads="1"/>
            </p:cNvSpPr>
            <p:nvPr/>
          </p:nvSpPr>
          <p:spPr bwMode="auto">
            <a:xfrm>
              <a:off x="201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07" name="Rectangle 11"/>
            <p:cNvSpPr>
              <a:spLocks noChangeArrowheads="1"/>
            </p:cNvSpPr>
            <p:nvPr/>
          </p:nvSpPr>
          <p:spPr bwMode="auto">
            <a:xfrm>
              <a:off x="2304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08" name="Rectangle 12"/>
            <p:cNvSpPr>
              <a:spLocks noChangeArrowheads="1"/>
            </p:cNvSpPr>
            <p:nvPr/>
          </p:nvSpPr>
          <p:spPr bwMode="auto">
            <a:xfrm>
              <a:off x="259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09" name="Rectangle 13"/>
            <p:cNvSpPr>
              <a:spLocks noChangeArrowheads="1"/>
            </p:cNvSpPr>
            <p:nvPr/>
          </p:nvSpPr>
          <p:spPr bwMode="auto">
            <a:xfrm>
              <a:off x="288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10" name="Rectangle 14"/>
            <p:cNvSpPr>
              <a:spLocks noChangeArrowheads="1"/>
            </p:cNvSpPr>
            <p:nvPr/>
          </p:nvSpPr>
          <p:spPr bwMode="auto">
            <a:xfrm>
              <a:off x="3168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2511" name="Rectangle 15"/>
            <p:cNvSpPr>
              <a:spLocks noChangeArrowheads="1"/>
            </p:cNvSpPr>
            <p:nvPr/>
          </p:nvSpPr>
          <p:spPr bwMode="auto">
            <a:xfrm>
              <a:off x="3456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2512" name="Rectangle 16"/>
            <p:cNvSpPr>
              <a:spLocks noChangeArrowheads="1"/>
            </p:cNvSpPr>
            <p:nvPr/>
          </p:nvSpPr>
          <p:spPr bwMode="auto">
            <a:xfrm>
              <a:off x="3744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2513" name="Rectangle 17"/>
            <p:cNvSpPr>
              <a:spLocks noChangeArrowheads="1"/>
            </p:cNvSpPr>
            <p:nvPr/>
          </p:nvSpPr>
          <p:spPr bwMode="auto">
            <a:xfrm>
              <a:off x="403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14" name="Rectangle 18"/>
            <p:cNvSpPr>
              <a:spLocks noChangeArrowheads="1"/>
            </p:cNvSpPr>
            <p:nvPr/>
          </p:nvSpPr>
          <p:spPr bwMode="auto">
            <a:xfrm>
              <a:off x="432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15" name="Rectangle 19"/>
            <p:cNvSpPr>
              <a:spLocks noChangeArrowheads="1"/>
            </p:cNvSpPr>
            <p:nvPr/>
          </p:nvSpPr>
          <p:spPr bwMode="auto">
            <a:xfrm>
              <a:off x="576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6" name="Rectangle 20"/>
            <p:cNvSpPr>
              <a:spLocks noChangeArrowheads="1"/>
            </p:cNvSpPr>
            <p:nvPr/>
          </p:nvSpPr>
          <p:spPr bwMode="auto">
            <a:xfrm>
              <a:off x="172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7" name="Rectangle 21"/>
            <p:cNvSpPr>
              <a:spLocks noChangeArrowheads="1"/>
            </p:cNvSpPr>
            <p:nvPr/>
          </p:nvSpPr>
          <p:spPr bwMode="auto">
            <a:xfrm>
              <a:off x="460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8" name="Rectangle 22"/>
            <p:cNvSpPr>
              <a:spLocks noChangeArrowheads="1"/>
            </p:cNvSpPr>
            <p:nvPr/>
          </p:nvSpPr>
          <p:spPr bwMode="auto">
            <a:xfrm>
              <a:off x="5184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9" name="Rectangle 23"/>
            <p:cNvSpPr>
              <a:spLocks noChangeArrowheads="1"/>
            </p:cNvSpPr>
            <p:nvPr/>
          </p:nvSpPr>
          <p:spPr bwMode="auto">
            <a:xfrm>
              <a:off x="489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20" name="Freeform 24"/>
            <p:cNvSpPr>
              <a:spLocks/>
            </p:cNvSpPr>
            <p:nvPr/>
          </p:nvSpPr>
          <p:spPr bwMode="auto">
            <a:xfrm>
              <a:off x="52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21" name="Freeform 25"/>
            <p:cNvSpPr>
              <a:spLocks/>
            </p:cNvSpPr>
            <p:nvPr/>
          </p:nvSpPr>
          <p:spPr bwMode="auto">
            <a:xfrm>
              <a:off x="110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22" name="Freeform 26"/>
            <p:cNvSpPr>
              <a:spLocks/>
            </p:cNvSpPr>
            <p:nvPr/>
          </p:nvSpPr>
          <p:spPr bwMode="auto">
            <a:xfrm>
              <a:off x="139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23" name="Freeform 27"/>
            <p:cNvSpPr>
              <a:spLocks/>
            </p:cNvSpPr>
            <p:nvPr/>
          </p:nvSpPr>
          <p:spPr bwMode="auto">
            <a:xfrm>
              <a:off x="225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24" name="Freeform 28"/>
            <p:cNvSpPr>
              <a:spLocks/>
            </p:cNvSpPr>
            <p:nvPr/>
          </p:nvSpPr>
          <p:spPr bwMode="auto">
            <a:xfrm>
              <a:off x="254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25" name="Freeform 29"/>
            <p:cNvSpPr>
              <a:spLocks/>
            </p:cNvSpPr>
            <p:nvPr/>
          </p:nvSpPr>
          <p:spPr bwMode="auto">
            <a:xfrm>
              <a:off x="283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26" name="Freeform 30"/>
            <p:cNvSpPr>
              <a:spLocks/>
            </p:cNvSpPr>
            <p:nvPr/>
          </p:nvSpPr>
          <p:spPr bwMode="auto">
            <a:xfrm>
              <a:off x="422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27" name="Freeform 31"/>
            <p:cNvSpPr>
              <a:spLocks/>
            </p:cNvSpPr>
            <p:nvPr/>
          </p:nvSpPr>
          <p:spPr bwMode="auto">
            <a:xfrm>
              <a:off x="3120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28" name="Freeform 32"/>
            <p:cNvSpPr>
              <a:spLocks/>
            </p:cNvSpPr>
            <p:nvPr/>
          </p:nvSpPr>
          <p:spPr bwMode="auto">
            <a:xfrm>
              <a:off x="4512" y="1584"/>
              <a:ext cx="43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29" name="Freeform 33"/>
            <p:cNvSpPr>
              <a:spLocks/>
            </p:cNvSpPr>
            <p:nvPr/>
          </p:nvSpPr>
          <p:spPr bwMode="auto">
            <a:xfrm>
              <a:off x="816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30" name="Freeform 34"/>
            <p:cNvSpPr>
              <a:spLocks/>
            </p:cNvSpPr>
            <p:nvPr/>
          </p:nvSpPr>
          <p:spPr bwMode="auto">
            <a:xfrm>
              <a:off x="1968" y="1584"/>
              <a:ext cx="268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31" name="Freeform 35"/>
            <p:cNvSpPr>
              <a:spLocks/>
            </p:cNvSpPr>
            <p:nvPr/>
          </p:nvSpPr>
          <p:spPr bwMode="auto">
            <a:xfrm>
              <a:off x="4848" y="1584"/>
              <a:ext cx="432" cy="4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32" name="Freeform 36"/>
            <p:cNvSpPr>
              <a:spLocks/>
            </p:cNvSpPr>
            <p:nvPr/>
          </p:nvSpPr>
          <p:spPr bwMode="auto">
            <a:xfrm>
              <a:off x="340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2533" name="Freeform 37"/>
            <p:cNvSpPr>
              <a:spLocks/>
            </p:cNvSpPr>
            <p:nvPr/>
          </p:nvSpPr>
          <p:spPr bwMode="auto">
            <a:xfrm>
              <a:off x="369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80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FUSE Filesystem</a:t>
            </a:r>
            <a:endParaRPr sz="648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CDE958-6566-46CE-81A2-0224DAB55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687" y="2503045"/>
            <a:ext cx="8680732" cy="670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37208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Indexed Allocation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493" y="2167467"/>
            <a:ext cx="12029440" cy="15172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Allocate fixed-sized blocks for each file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Meta-data: 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Allocate space for </a:t>
            </a:r>
            <a:r>
              <a:rPr lang="en-US" sz="2600" dirty="0" err="1"/>
              <a:t>ptrs</a:t>
            </a:r>
            <a:r>
              <a:rPr lang="en-US" sz="2600" dirty="0"/>
              <a:t> at file creation time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216747" y="5852160"/>
            <a:ext cx="12029440" cy="3793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487672" indent="-487672" algn="l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solidFill>
                  <a:schemeClr val="bg1"/>
                </a:solidFill>
              </a:rPr>
              <a:t>Advantages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chemeClr val="bg1"/>
                </a:solidFill>
                <a:ea typeface="ＭＳ Ｐゴシック" charset="-128"/>
              </a:rPr>
              <a:t>No external fragmentation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chemeClr val="bg1"/>
                </a:solidFill>
                <a:ea typeface="ＭＳ Ｐゴシック" charset="-128"/>
              </a:rPr>
              <a:t>Files can be easily grown up to max file size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chemeClr val="bg1"/>
                </a:solidFill>
                <a:ea typeface="ＭＳ Ｐゴシック" charset="-128"/>
              </a:rPr>
              <a:t>Supports random access</a:t>
            </a:r>
          </a:p>
          <a:p>
            <a:pPr marL="487672" indent="-487672" algn="l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solidFill>
                  <a:schemeClr val="bg1"/>
                </a:solidFill>
              </a:rPr>
              <a:t>Disadvantages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chemeClr val="bg1"/>
                </a:solidFill>
                <a:ea typeface="ＭＳ Ｐゴシック" charset="-128"/>
              </a:rPr>
              <a:t>Large overhead for meta-data:</a:t>
            </a: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chemeClr val="bg1"/>
                </a:solidFill>
                <a:ea typeface="ＭＳ Ｐゴシック" charset="-128"/>
              </a:rPr>
              <a:t>Wastes space for unneeded pointers (most files are small!)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2800" dirty="0">
              <a:solidFill>
                <a:schemeClr val="bg1"/>
              </a:solidFill>
              <a:ea typeface="ＭＳ Ｐゴシック" charset="-128"/>
            </a:endParaRPr>
          </a:p>
          <a:p>
            <a:pPr marL="487672" indent="-487672" algn="l">
              <a:lnSpc>
                <a:spcPct val="90000"/>
              </a:lnSpc>
              <a:spcBef>
                <a:spcPct val="20000"/>
              </a:spcBef>
            </a:pP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433493" y="4551680"/>
            <a:ext cx="650240" cy="65024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1733973" y="4551680"/>
            <a:ext cx="650240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3528" name="Rectangle 8"/>
          <p:cNvSpPr>
            <a:spLocks noChangeArrowheads="1"/>
          </p:cNvSpPr>
          <p:nvPr/>
        </p:nvSpPr>
        <p:spPr bwMode="auto">
          <a:xfrm>
            <a:off x="2384213" y="4551680"/>
            <a:ext cx="650240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3529" name="Rectangle 9"/>
          <p:cNvSpPr>
            <a:spLocks noChangeArrowheads="1"/>
          </p:cNvSpPr>
          <p:nvPr/>
        </p:nvSpPr>
        <p:spPr bwMode="auto">
          <a:xfrm>
            <a:off x="3034453" y="4551680"/>
            <a:ext cx="650240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3530" name="Rectangle 10"/>
          <p:cNvSpPr>
            <a:spLocks noChangeArrowheads="1"/>
          </p:cNvSpPr>
          <p:nvPr/>
        </p:nvSpPr>
        <p:spPr bwMode="auto">
          <a:xfrm>
            <a:off x="4334933" y="4551680"/>
            <a:ext cx="650240" cy="6502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1" name="Rectangle 11"/>
          <p:cNvSpPr>
            <a:spLocks noChangeArrowheads="1"/>
          </p:cNvSpPr>
          <p:nvPr/>
        </p:nvSpPr>
        <p:spPr bwMode="auto">
          <a:xfrm>
            <a:off x="4985173" y="4551680"/>
            <a:ext cx="650240" cy="6502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2" name="Rectangle 12"/>
          <p:cNvSpPr>
            <a:spLocks noChangeArrowheads="1"/>
          </p:cNvSpPr>
          <p:nvPr/>
        </p:nvSpPr>
        <p:spPr bwMode="auto">
          <a:xfrm>
            <a:off x="5635413" y="4551680"/>
            <a:ext cx="650240" cy="6502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3" name="Rectangle 13"/>
          <p:cNvSpPr>
            <a:spLocks noChangeArrowheads="1"/>
          </p:cNvSpPr>
          <p:nvPr/>
        </p:nvSpPr>
        <p:spPr bwMode="auto">
          <a:xfrm>
            <a:off x="6285653" y="4551680"/>
            <a:ext cx="650240" cy="6502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4" name="Rectangle 14"/>
          <p:cNvSpPr>
            <a:spLocks noChangeArrowheads="1"/>
          </p:cNvSpPr>
          <p:nvPr/>
        </p:nvSpPr>
        <p:spPr bwMode="auto">
          <a:xfrm>
            <a:off x="6935893" y="4551680"/>
            <a:ext cx="650240" cy="6502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3535" name="Rectangle 15"/>
          <p:cNvSpPr>
            <a:spLocks noChangeArrowheads="1"/>
          </p:cNvSpPr>
          <p:nvPr/>
        </p:nvSpPr>
        <p:spPr bwMode="auto">
          <a:xfrm>
            <a:off x="7586133" y="4551680"/>
            <a:ext cx="650240" cy="6502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3536" name="Rectangle 16"/>
          <p:cNvSpPr>
            <a:spLocks noChangeArrowheads="1"/>
          </p:cNvSpPr>
          <p:nvPr/>
        </p:nvSpPr>
        <p:spPr bwMode="auto">
          <a:xfrm>
            <a:off x="8236373" y="4551680"/>
            <a:ext cx="650240" cy="6502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3537" name="Rectangle 17"/>
          <p:cNvSpPr>
            <a:spLocks noChangeArrowheads="1"/>
          </p:cNvSpPr>
          <p:nvPr/>
        </p:nvSpPr>
        <p:spPr bwMode="auto">
          <a:xfrm>
            <a:off x="8886613" y="4551680"/>
            <a:ext cx="650240" cy="6502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8" name="Rectangle 18"/>
          <p:cNvSpPr>
            <a:spLocks noChangeArrowheads="1"/>
          </p:cNvSpPr>
          <p:nvPr/>
        </p:nvSpPr>
        <p:spPr bwMode="auto">
          <a:xfrm>
            <a:off x="9536853" y="4551680"/>
            <a:ext cx="650240" cy="6502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9" name="Rectangle 19"/>
          <p:cNvSpPr>
            <a:spLocks noChangeArrowheads="1"/>
          </p:cNvSpPr>
          <p:nvPr/>
        </p:nvSpPr>
        <p:spPr bwMode="auto">
          <a:xfrm>
            <a:off x="1083733" y="4551680"/>
            <a:ext cx="650240" cy="65024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40" name="Rectangle 20"/>
          <p:cNvSpPr>
            <a:spLocks noChangeArrowheads="1"/>
          </p:cNvSpPr>
          <p:nvPr/>
        </p:nvSpPr>
        <p:spPr bwMode="auto">
          <a:xfrm>
            <a:off x="3684693" y="4551680"/>
            <a:ext cx="650240" cy="65024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41" name="Rectangle 21"/>
          <p:cNvSpPr>
            <a:spLocks noChangeArrowheads="1"/>
          </p:cNvSpPr>
          <p:nvPr/>
        </p:nvSpPr>
        <p:spPr bwMode="auto">
          <a:xfrm>
            <a:off x="10187093" y="4551680"/>
            <a:ext cx="650240" cy="65024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42" name="Rectangle 22"/>
          <p:cNvSpPr>
            <a:spLocks noChangeArrowheads="1"/>
          </p:cNvSpPr>
          <p:nvPr/>
        </p:nvSpPr>
        <p:spPr bwMode="auto">
          <a:xfrm>
            <a:off x="11487573" y="4551680"/>
            <a:ext cx="650240" cy="65024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43" name="Rectangle 23"/>
          <p:cNvSpPr>
            <a:spLocks noChangeArrowheads="1"/>
          </p:cNvSpPr>
          <p:nvPr/>
        </p:nvSpPr>
        <p:spPr bwMode="auto">
          <a:xfrm>
            <a:off x="10837333" y="4551680"/>
            <a:ext cx="650240" cy="6502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Rectangle 1"/>
          <p:cNvSpPr/>
          <p:nvPr/>
        </p:nvSpPr>
        <p:spPr>
          <a:xfrm>
            <a:off x="3034453" y="2686014"/>
            <a:ext cx="565892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Fixed-sized array of block pointers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9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Indexing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493" y="2167467"/>
            <a:ext cx="12029440" cy="205909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Variation of Indexed Allocation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Dynamically allocate hierarchy of pointers to blocks as needed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Meta-data: Small number of pointers allocated statically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Additional pointers to blocks of pointers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Examples: UNIX FFS-based file systems, ext2, ext3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650240" y="6827520"/>
            <a:ext cx="12029440" cy="3034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487672" indent="-487672" algn="l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solidFill>
                  <a:schemeClr val="bg1"/>
                </a:solidFill>
              </a:rPr>
              <a:t>Comparison to Indexed Allocation</a:t>
            </a:r>
          </a:p>
          <a:p>
            <a:pPr marL="1056623" lvl="1" indent="-406394" algn="l">
              <a:lnSpc>
                <a:spcPct val="6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chemeClr val="bg1"/>
                </a:solidFill>
                <a:ea typeface="ＭＳ Ｐゴシック" charset="-128"/>
              </a:rPr>
              <a:t>Advantage: Does not waste space for unneeded pointers</a:t>
            </a: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chemeClr val="bg1"/>
                </a:solidFill>
                <a:ea typeface="ＭＳ Ｐゴシック" charset="-128"/>
              </a:rPr>
              <a:t>Still fast access for small files</a:t>
            </a:r>
          </a:p>
          <a:p>
            <a:pPr marL="1625575" lvl="2" indent="-325115" algn="l">
              <a:lnSpc>
                <a:spcPct val="3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chemeClr val="bg1"/>
                </a:solidFill>
                <a:ea typeface="ＭＳ Ｐゴシック" charset="-128"/>
              </a:rPr>
              <a:t>Can grow to what size??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chemeClr val="bg1"/>
                </a:solidFill>
                <a:ea typeface="ＭＳ Ｐゴシック" charset="-128"/>
              </a:rPr>
              <a:t>Disadvantage: Need to read indirect blocks of pointers to calculate addresses (extra disk read)</a:t>
            </a:r>
          </a:p>
          <a:p>
            <a:pPr marL="1625575" lvl="2" indent="-325115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solidFill>
                  <a:schemeClr val="bg1"/>
                </a:solidFill>
                <a:ea typeface="ＭＳ Ｐゴシック" charset="-128"/>
              </a:rPr>
              <a:t>Keep indirect blocks cached in main memory</a:t>
            </a: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1408853" y="4768427"/>
            <a:ext cx="1300480" cy="18423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50" name="Rectangle 6"/>
          <p:cNvSpPr>
            <a:spLocks noChangeArrowheads="1"/>
          </p:cNvSpPr>
          <p:nvPr/>
        </p:nvSpPr>
        <p:spPr bwMode="auto">
          <a:xfrm>
            <a:off x="4226560" y="5310294"/>
            <a:ext cx="975360" cy="10837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51" name="Rectangle 7"/>
          <p:cNvSpPr>
            <a:spLocks noChangeArrowheads="1"/>
          </p:cNvSpPr>
          <p:nvPr/>
        </p:nvSpPr>
        <p:spPr bwMode="auto">
          <a:xfrm>
            <a:off x="1408853" y="5093547"/>
            <a:ext cx="130048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52" name="Rectangle 8"/>
          <p:cNvSpPr>
            <a:spLocks noChangeArrowheads="1"/>
          </p:cNvSpPr>
          <p:nvPr/>
        </p:nvSpPr>
        <p:spPr bwMode="auto">
          <a:xfrm>
            <a:off x="1408853" y="5527040"/>
            <a:ext cx="130048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53" name="Rectangle 9"/>
          <p:cNvSpPr>
            <a:spLocks noChangeArrowheads="1"/>
          </p:cNvSpPr>
          <p:nvPr/>
        </p:nvSpPr>
        <p:spPr bwMode="auto">
          <a:xfrm>
            <a:off x="1408853" y="5960533"/>
            <a:ext cx="130048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54" name="Rectangle 10"/>
          <p:cNvSpPr>
            <a:spLocks noChangeArrowheads="1"/>
          </p:cNvSpPr>
          <p:nvPr/>
        </p:nvSpPr>
        <p:spPr bwMode="auto">
          <a:xfrm>
            <a:off x="1408853" y="6394027"/>
            <a:ext cx="130048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3576320" y="5093547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56" name="Rectangle 12"/>
          <p:cNvSpPr>
            <a:spLocks noChangeArrowheads="1"/>
          </p:cNvSpPr>
          <p:nvPr/>
        </p:nvSpPr>
        <p:spPr bwMode="auto">
          <a:xfrm>
            <a:off x="3034453" y="4768427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57" name="Rectangle 13"/>
          <p:cNvSpPr>
            <a:spLocks noChangeArrowheads="1"/>
          </p:cNvSpPr>
          <p:nvPr/>
        </p:nvSpPr>
        <p:spPr bwMode="auto">
          <a:xfrm>
            <a:off x="3034453" y="5310293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58" name="Line 14"/>
          <p:cNvSpPr>
            <a:spLocks noChangeShapeType="1"/>
          </p:cNvSpPr>
          <p:nvPr/>
        </p:nvSpPr>
        <p:spPr bwMode="auto">
          <a:xfrm flipV="1">
            <a:off x="2709333" y="4985173"/>
            <a:ext cx="325120" cy="21674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59" name="Line 15"/>
          <p:cNvSpPr>
            <a:spLocks noChangeShapeType="1"/>
          </p:cNvSpPr>
          <p:nvPr/>
        </p:nvSpPr>
        <p:spPr bwMode="auto">
          <a:xfrm flipV="1">
            <a:off x="2600960" y="5201920"/>
            <a:ext cx="1083733" cy="21674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60" name="Line 16"/>
          <p:cNvSpPr>
            <a:spLocks noChangeShapeType="1"/>
          </p:cNvSpPr>
          <p:nvPr/>
        </p:nvSpPr>
        <p:spPr bwMode="auto">
          <a:xfrm flipV="1">
            <a:off x="2600960" y="5527040"/>
            <a:ext cx="541867" cy="10837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61" name="Rectangle 17"/>
          <p:cNvSpPr>
            <a:spLocks noChangeArrowheads="1"/>
          </p:cNvSpPr>
          <p:nvPr/>
        </p:nvSpPr>
        <p:spPr bwMode="auto">
          <a:xfrm>
            <a:off x="3467947" y="5527040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62" name="Line 18"/>
          <p:cNvSpPr>
            <a:spLocks noChangeShapeType="1"/>
          </p:cNvSpPr>
          <p:nvPr/>
        </p:nvSpPr>
        <p:spPr bwMode="auto">
          <a:xfrm flipV="1">
            <a:off x="2709334" y="5743787"/>
            <a:ext cx="758613" cy="10837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64" name="Rectangle 20"/>
          <p:cNvSpPr>
            <a:spLocks noChangeArrowheads="1"/>
          </p:cNvSpPr>
          <p:nvPr/>
        </p:nvSpPr>
        <p:spPr bwMode="auto">
          <a:xfrm>
            <a:off x="4226560" y="5527040"/>
            <a:ext cx="97536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65" name="Rectangle 21"/>
          <p:cNvSpPr>
            <a:spLocks noChangeArrowheads="1"/>
          </p:cNvSpPr>
          <p:nvPr/>
        </p:nvSpPr>
        <p:spPr bwMode="auto">
          <a:xfrm>
            <a:off x="4226560" y="5960533"/>
            <a:ext cx="97536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66" name="Line 22"/>
          <p:cNvSpPr>
            <a:spLocks noChangeShapeType="1"/>
          </p:cNvSpPr>
          <p:nvPr/>
        </p:nvSpPr>
        <p:spPr bwMode="auto">
          <a:xfrm>
            <a:off x="2709333" y="6068907"/>
            <a:ext cx="1517227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67" name="Rectangle 23"/>
          <p:cNvSpPr>
            <a:spLocks noChangeArrowheads="1"/>
          </p:cNvSpPr>
          <p:nvPr/>
        </p:nvSpPr>
        <p:spPr bwMode="auto">
          <a:xfrm>
            <a:off x="6068907" y="5310293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68" name="Rectangle 24"/>
          <p:cNvSpPr>
            <a:spLocks noChangeArrowheads="1"/>
          </p:cNvSpPr>
          <p:nvPr/>
        </p:nvSpPr>
        <p:spPr bwMode="auto">
          <a:xfrm>
            <a:off x="5527040" y="4985173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69" name="Rectangle 25"/>
          <p:cNvSpPr>
            <a:spLocks noChangeArrowheads="1"/>
          </p:cNvSpPr>
          <p:nvPr/>
        </p:nvSpPr>
        <p:spPr bwMode="auto">
          <a:xfrm>
            <a:off x="5527040" y="5527040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70" name="Line 26"/>
          <p:cNvSpPr>
            <a:spLocks noChangeShapeType="1"/>
          </p:cNvSpPr>
          <p:nvPr/>
        </p:nvSpPr>
        <p:spPr bwMode="auto">
          <a:xfrm flipV="1">
            <a:off x="5201920" y="5201920"/>
            <a:ext cx="325120" cy="21674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71" name="Line 27"/>
          <p:cNvSpPr>
            <a:spLocks noChangeShapeType="1"/>
          </p:cNvSpPr>
          <p:nvPr/>
        </p:nvSpPr>
        <p:spPr bwMode="auto">
          <a:xfrm flipV="1">
            <a:off x="5093547" y="5418667"/>
            <a:ext cx="1083733" cy="21674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72" name="Line 28"/>
          <p:cNvSpPr>
            <a:spLocks noChangeShapeType="1"/>
          </p:cNvSpPr>
          <p:nvPr/>
        </p:nvSpPr>
        <p:spPr bwMode="auto">
          <a:xfrm flipV="1">
            <a:off x="5093547" y="5743787"/>
            <a:ext cx="541867" cy="10837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73" name="Rectangle 29"/>
          <p:cNvSpPr>
            <a:spLocks noChangeArrowheads="1"/>
          </p:cNvSpPr>
          <p:nvPr/>
        </p:nvSpPr>
        <p:spPr bwMode="auto">
          <a:xfrm>
            <a:off x="5960533" y="5743787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74" name="Line 30"/>
          <p:cNvSpPr>
            <a:spLocks noChangeShapeType="1"/>
          </p:cNvSpPr>
          <p:nvPr/>
        </p:nvSpPr>
        <p:spPr bwMode="auto">
          <a:xfrm flipV="1">
            <a:off x="5201920" y="5960534"/>
            <a:ext cx="758613" cy="10837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75" name="Line 31"/>
          <p:cNvSpPr>
            <a:spLocks noChangeShapeType="1"/>
          </p:cNvSpPr>
          <p:nvPr/>
        </p:nvSpPr>
        <p:spPr bwMode="auto">
          <a:xfrm flipV="1">
            <a:off x="5201920" y="6177280"/>
            <a:ext cx="758613" cy="10837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76" name="Rectangle 32"/>
          <p:cNvSpPr>
            <a:spLocks noChangeArrowheads="1"/>
          </p:cNvSpPr>
          <p:nvPr/>
        </p:nvSpPr>
        <p:spPr bwMode="auto">
          <a:xfrm>
            <a:off x="5960533" y="6068907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77" name="Rectangle 33"/>
          <p:cNvSpPr>
            <a:spLocks noChangeArrowheads="1"/>
          </p:cNvSpPr>
          <p:nvPr/>
        </p:nvSpPr>
        <p:spPr bwMode="auto">
          <a:xfrm>
            <a:off x="8778240" y="4876800"/>
            <a:ext cx="975360" cy="10837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78" name="Rectangle 34"/>
          <p:cNvSpPr>
            <a:spLocks noChangeArrowheads="1"/>
          </p:cNvSpPr>
          <p:nvPr/>
        </p:nvSpPr>
        <p:spPr bwMode="auto">
          <a:xfrm>
            <a:off x="8778240" y="5093547"/>
            <a:ext cx="97536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79" name="Rectangle 35"/>
          <p:cNvSpPr>
            <a:spLocks noChangeArrowheads="1"/>
          </p:cNvSpPr>
          <p:nvPr/>
        </p:nvSpPr>
        <p:spPr bwMode="auto">
          <a:xfrm>
            <a:off x="8778240" y="5527040"/>
            <a:ext cx="97536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80" name="Rectangle 36"/>
          <p:cNvSpPr>
            <a:spLocks noChangeArrowheads="1"/>
          </p:cNvSpPr>
          <p:nvPr/>
        </p:nvSpPr>
        <p:spPr bwMode="auto">
          <a:xfrm>
            <a:off x="10620587" y="4876800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81" name="Rectangle 37"/>
          <p:cNvSpPr>
            <a:spLocks noChangeArrowheads="1"/>
          </p:cNvSpPr>
          <p:nvPr/>
        </p:nvSpPr>
        <p:spPr bwMode="auto">
          <a:xfrm>
            <a:off x="10078720" y="4551680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82" name="Rectangle 38"/>
          <p:cNvSpPr>
            <a:spLocks noChangeArrowheads="1"/>
          </p:cNvSpPr>
          <p:nvPr/>
        </p:nvSpPr>
        <p:spPr bwMode="auto">
          <a:xfrm>
            <a:off x="10078720" y="5093547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83" name="Line 39"/>
          <p:cNvSpPr>
            <a:spLocks noChangeShapeType="1"/>
          </p:cNvSpPr>
          <p:nvPr/>
        </p:nvSpPr>
        <p:spPr bwMode="auto">
          <a:xfrm flipV="1">
            <a:off x="9753600" y="4768427"/>
            <a:ext cx="325120" cy="21674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84" name="Line 40"/>
          <p:cNvSpPr>
            <a:spLocks noChangeShapeType="1"/>
          </p:cNvSpPr>
          <p:nvPr/>
        </p:nvSpPr>
        <p:spPr bwMode="auto">
          <a:xfrm flipV="1">
            <a:off x="9645227" y="4985173"/>
            <a:ext cx="1083733" cy="21674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85" name="Line 41"/>
          <p:cNvSpPr>
            <a:spLocks noChangeShapeType="1"/>
          </p:cNvSpPr>
          <p:nvPr/>
        </p:nvSpPr>
        <p:spPr bwMode="auto">
          <a:xfrm flipV="1">
            <a:off x="9645227" y="5310294"/>
            <a:ext cx="541867" cy="10837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86" name="Rectangle 42"/>
          <p:cNvSpPr>
            <a:spLocks noChangeArrowheads="1"/>
          </p:cNvSpPr>
          <p:nvPr/>
        </p:nvSpPr>
        <p:spPr bwMode="auto">
          <a:xfrm>
            <a:off x="10512213" y="5310293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87" name="Line 43"/>
          <p:cNvSpPr>
            <a:spLocks noChangeShapeType="1"/>
          </p:cNvSpPr>
          <p:nvPr/>
        </p:nvSpPr>
        <p:spPr bwMode="auto">
          <a:xfrm flipV="1">
            <a:off x="9753600" y="5527040"/>
            <a:ext cx="758613" cy="10837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88" name="Line 44"/>
          <p:cNvSpPr>
            <a:spLocks noChangeShapeType="1"/>
          </p:cNvSpPr>
          <p:nvPr/>
        </p:nvSpPr>
        <p:spPr bwMode="auto">
          <a:xfrm flipV="1">
            <a:off x="9753600" y="5743787"/>
            <a:ext cx="758613" cy="108373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89" name="Rectangle 45"/>
          <p:cNvSpPr>
            <a:spLocks noChangeArrowheads="1"/>
          </p:cNvSpPr>
          <p:nvPr/>
        </p:nvSpPr>
        <p:spPr bwMode="auto">
          <a:xfrm>
            <a:off x="10512213" y="5635413"/>
            <a:ext cx="325120" cy="32512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90" name="Rectangle 46"/>
          <p:cNvSpPr>
            <a:spLocks noChangeArrowheads="1"/>
          </p:cNvSpPr>
          <p:nvPr/>
        </p:nvSpPr>
        <p:spPr bwMode="auto">
          <a:xfrm>
            <a:off x="7477760" y="5093547"/>
            <a:ext cx="975360" cy="10837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91" name="Rectangle 47"/>
          <p:cNvSpPr>
            <a:spLocks noChangeArrowheads="1"/>
          </p:cNvSpPr>
          <p:nvPr/>
        </p:nvSpPr>
        <p:spPr bwMode="auto">
          <a:xfrm>
            <a:off x="7477760" y="5310293"/>
            <a:ext cx="97536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92" name="Rectangle 48"/>
          <p:cNvSpPr>
            <a:spLocks noChangeArrowheads="1"/>
          </p:cNvSpPr>
          <p:nvPr/>
        </p:nvSpPr>
        <p:spPr bwMode="auto">
          <a:xfrm>
            <a:off x="7477760" y="5743787"/>
            <a:ext cx="97536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93" name="Line 49"/>
          <p:cNvSpPr>
            <a:spLocks noChangeShapeType="1"/>
          </p:cNvSpPr>
          <p:nvPr/>
        </p:nvSpPr>
        <p:spPr bwMode="auto">
          <a:xfrm flipV="1">
            <a:off x="8453120" y="4985173"/>
            <a:ext cx="325120" cy="21674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94" name="Freeform 50"/>
          <p:cNvSpPr>
            <a:spLocks/>
          </p:cNvSpPr>
          <p:nvPr/>
        </p:nvSpPr>
        <p:spPr bwMode="auto">
          <a:xfrm>
            <a:off x="2709333" y="5743787"/>
            <a:ext cx="4768427" cy="102954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200" y="432"/>
              </a:cxn>
              <a:cxn ang="0">
                <a:pos x="1776" y="384"/>
              </a:cxn>
              <a:cxn ang="0">
                <a:pos x="2112" y="0"/>
              </a:cxn>
            </a:cxnLst>
            <a:rect l="0" t="0" r="r" b="b"/>
            <a:pathLst>
              <a:path w="2112" h="456">
                <a:moveTo>
                  <a:pt x="0" y="240"/>
                </a:moveTo>
                <a:cubicBezTo>
                  <a:pt x="452" y="324"/>
                  <a:pt x="904" y="408"/>
                  <a:pt x="1200" y="432"/>
                </a:cubicBezTo>
                <a:cubicBezTo>
                  <a:pt x="1496" y="456"/>
                  <a:pt x="1624" y="456"/>
                  <a:pt x="1776" y="384"/>
                </a:cubicBezTo>
                <a:cubicBezTo>
                  <a:pt x="1928" y="312"/>
                  <a:pt x="2020" y="156"/>
                  <a:pt x="2112" y="0"/>
                </a:cubicBez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95" name="Text Box 51"/>
          <p:cNvSpPr txBox="1">
            <a:spLocks noChangeArrowheads="1"/>
          </p:cNvSpPr>
          <p:nvPr/>
        </p:nvSpPr>
        <p:spPr bwMode="auto">
          <a:xfrm>
            <a:off x="4046845" y="4768427"/>
            <a:ext cx="1429618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indirect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4596" name="Text Box 52"/>
          <p:cNvSpPr txBox="1">
            <a:spLocks noChangeArrowheads="1"/>
          </p:cNvSpPr>
          <p:nvPr/>
        </p:nvSpPr>
        <p:spPr bwMode="auto">
          <a:xfrm>
            <a:off x="7189672" y="4226561"/>
            <a:ext cx="1429618" cy="99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double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indirect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4597" name="Text Box 53"/>
          <p:cNvSpPr txBox="1">
            <a:spLocks noChangeArrowheads="1"/>
          </p:cNvSpPr>
          <p:nvPr/>
        </p:nvSpPr>
        <p:spPr bwMode="auto">
          <a:xfrm>
            <a:off x="8598525" y="4443307"/>
            <a:ext cx="1429618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indirect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4598" name="Rectangle 54"/>
          <p:cNvSpPr>
            <a:spLocks noChangeArrowheads="1"/>
          </p:cNvSpPr>
          <p:nvPr/>
        </p:nvSpPr>
        <p:spPr bwMode="auto">
          <a:xfrm>
            <a:off x="11054080" y="5743787"/>
            <a:ext cx="975360" cy="10837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599" name="Rectangle 55"/>
          <p:cNvSpPr>
            <a:spLocks noChangeArrowheads="1"/>
          </p:cNvSpPr>
          <p:nvPr/>
        </p:nvSpPr>
        <p:spPr bwMode="auto">
          <a:xfrm>
            <a:off x="11054080" y="5960533"/>
            <a:ext cx="97536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600" name="Rectangle 56"/>
          <p:cNvSpPr>
            <a:spLocks noChangeArrowheads="1"/>
          </p:cNvSpPr>
          <p:nvPr/>
        </p:nvSpPr>
        <p:spPr bwMode="auto">
          <a:xfrm>
            <a:off x="11054080" y="6394027"/>
            <a:ext cx="975360" cy="2167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602" name="Freeform 58"/>
          <p:cNvSpPr>
            <a:spLocks/>
          </p:cNvSpPr>
          <p:nvPr/>
        </p:nvSpPr>
        <p:spPr bwMode="auto">
          <a:xfrm>
            <a:off x="2709334" y="5960533"/>
            <a:ext cx="8236373" cy="102954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200" y="432"/>
              </a:cxn>
              <a:cxn ang="0">
                <a:pos x="1776" y="384"/>
              </a:cxn>
              <a:cxn ang="0">
                <a:pos x="2112" y="0"/>
              </a:cxn>
            </a:cxnLst>
            <a:rect l="0" t="0" r="r" b="b"/>
            <a:pathLst>
              <a:path w="2112" h="456">
                <a:moveTo>
                  <a:pt x="0" y="240"/>
                </a:moveTo>
                <a:cubicBezTo>
                  <a:pt x="452" y="324"/>
                  <a:pt x="904" y="408"/>
                  <a:pt x="1200" y="432"/>
                </a:cubicBezTo>
                <a:cubicBezTo>
                  <a:pt x="1496" y="456"/>
                  <a:pt x="1624" y="456"/>
                  <a:pt x="1776" y="384"/>
                </a:cubicBezTo>
                <a:cubicBezTo>
                  <a:pt x="1928" y="312"/>
                  <a:pt x="2020" y="156"/>
                  <a:pt x="2112" y="0"/>
                </a:cubicBez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64604" name="Text Box 60"/>
          <p:cNvSpPr txBox="1">
            <a:spLocks noChangeArrowheads="1"/>
          </p:cNvSpPr>
          <p:nvPr/>
        </p:nvSpPr>
        <p:spPr bwMode="auto">
          <a:xfrm>
            <a:off x="10874365" y="4876801"/>
            <a:ext cx="1429618" cy="99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triple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indirect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285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# of Extents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493" y="2153661"/>
            <a:ext cx="12029440" cy="29367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Modern file systems: </a:t>
            </a:r>
            <a:br>
              <a:rPr lang="en-US" dirty="0"/>
            </a:br>
            <a:r>
              <a:rPr lang="en-US" dirty="0"/>
              <a:t>Dynamic multiple contiguous regions (extents) per file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Organize extents into multi-level tree structure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Each leaf node: starting block and contiguous size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Minimizes meta-data overhead when have few extents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Allows growth beyond fixed number of extents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7495402" y="4583433"/>
            <a:ext cx="5154927" cy="481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2800" dirty="0">
              <a:solidFill>
                <a:schemeClr val="tx1"/>
              </a:solidFill>
              <a:ea typeface="ＭＳ Ｐゴシック" charset="-128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8373" y="5852160"/>
            <a:ext cx="6827520" cy="3589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Fragmentation (internal and external)?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Ability to grow file over time?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Seek cost for sequential accesses?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Speed to calculate random accesses?</a:t>
            </a:r>
          </a:p>
          <a:p>
            <a:pPr lvl="1"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 lvl="1" algn="l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Wasted space for meta-data?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359900" y="8954547"/>
            <a:ext cx="4442242" cy="487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+ Relatively small overhead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359900" y="7309027"/>
            <a:ext cx="6502400" cy="487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+ Still good performance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59900" y="8141522"/>
            <a:ext cx="6502400" cy="8679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+/- Some calculations depending on size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59900" y="5852160"/>
            <a:ext cx="6502400" cy="4801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chemeClr val="bg2"/>
                </a:solidFill>
                <a:ea typeface="ＭＳ Ｐゴシック" charset="-128"/>
              </a:rPr>
              <a:t>+ Both reasonable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359900" y="6547082"/>
            <a:ext cx="6502400" cy="487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chemeClr val="bg2"/>
                </a:solidFill>
                <a:ea typeface="ＭＳ Ｐゴシック" charset="-128"/>
              </a:rPr>
              <a:t>+ Can grow </a:t>
            </a:r>
          </a:p>
        </p:txBody>
      </p:sp>
    </p:spTree>
    <p:extLst>
      <p:ext uri="{BB962C8B-B14F-4D97-AF65-F5344CB8AC3E}">
        <p14:creationId xmlns:p14="http://schemas.microsoft.com/office/powerpoint/2010/main" val="75473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Multi-Level</a:t>
            </a:r>
            <a:br>
              <a:rPr lang="en-US" dirty="0"/>
            </a:br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570" y="2576898"/>
            <a:ext cx="11581154" cy="6111805"/>
          </a:xfrm>
        </p:spPr>
        <p:txBody>
          <a:bodyPr/>
          <a:lstStyle/>
          <a:p>
            <a:pPr>
              <a:buNone/>
            </a:pPr>
            <a:r>
              <a:rPr lang="en-US" dirty="0"/>
              <a:t>Simple approach</a:t>
            </a:r>
          </a:p>
          <a:p>
            <a:pPr>
              <a:buNone/>
            </a:pPr>
            <a:r>
              <a:rPr lang="en-US" dirty="0"/>
              <a:t>More complex file systems build from these basic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974192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Shape 25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Summary/Future</a:t>
            </a:r>
          </a:p>
        </p:txBody>
      </p:sp>
      <p:sp>
        <p:nvSpPr>
          <p:cNvPr id="2543" name="Shape 2543"/>
          <p:cNvSpPr>
            <a:spLocks noGrp="1"/>
          </p:cNvSpPr>
          <p:nvPr>
            <p:ph type="body" idx="4294967295"/>
          </p:nvPr>
        </p:nvSpPr>
        <p:spPr>
          <a:xfrm>
            <a:off x="554364" y="2526409"/>
            <a:ext cx="11893816" cy="664165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We’ve described a very simple FS.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basic on-disk structures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the basic ops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Future questions: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how to allocate </a:t>
            </a:r>
            <a:r>
              <a:rPr sz="3800" b="1" dirty="0">
                <a:solidFill>
                  <a:srgbClr val="333333"/>
                </a:solidFill>
              </a:rPr>
              <a:t>efficiently</a:t>
            </a:r>
            <a:r>
              <a:rPr lang="en-US" sz="3800" b="1" dirty="0">
                <a:solidFill>
                  <a:srgbClr val="333333"/>
                </a:solidFill>
              </a:rPr>
              <a:t> </a:t>
            </a:r>
            <a:r>
              <a:rPr lang="en-US" sz="3800" dirty="0">
                <a:solidFill>
                  <a:srgbClr val="333333"/>
                </a:solidFill>
              </a:rPr>
              <a:t>to obtain good performance from disk</a:t>
            </a:r>
            <a:r>
              <a:rPr sz="3800" dirty="0">
                <a:solidFill>
                  <a:srgbClr val="333333"/>
                </a:solidFill>
              </a:rPr>
              <a:t>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 - how to handle </a:t>
            </a:r>
            <a:r>
              <a:rPr sz="3800" b="1" dirty="0">
                <a:solidFill>
                  <a:srgbClr val="333333"/>
                </a:solidFill>
              </a:rPr>
              <a:t>crashes</a:t>
            </a:r>
            <a:r>
              <a:rPr sz="3800" dirty="0">
                <a:solidFill>
                  <a:srgbClr val="333333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692425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Shape 16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699" name="Shape 1699"/>
          <p:cNvSpPr>
            <a:spLocks noGrp="1"/>
          </p:cNvSpPr>
          <p:nvPr>
            <p:ph type="body" idx="4294967295"/>
          </p:nvPr>
        </p:nvSpPr>
        <p:spPr>
          <a:xfrm>
            <a:off x="735013" y="2257425"/>
            <a:ext cx="12269787" cy="71485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Using multiple types of name provides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convenience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 - efficiency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Mount and link features provide flexibility.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8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Special calls (fsync, rename) let developers communicate special requirements to</a:t>
            </a:r>
            <a:r>
              <a:rPr lang="en-US" sz="3800" dirty="0"/>
              <a:t> file system</a:t>
            </a:r>
            <a:endParaRPr sz="38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Shape 18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Project Hints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1855" name="Shape 1855"/>
          <p:cNvSpPr>
            <a:spLocks noGrp="1"/>
          </p:cNvSpPr>
          <p:nvPr>
            <p:ph type="body" idx="4294967295"/>
          </p:nvPr>
        </p:nvSpPr>
        <p:spPr>
          <a:xfrm>
            <a:off x="924847" y="2250300"/>
            <a:ext cx="11899238" cy="713745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/>
              <a:t> </a:t>
            </a:r>
            <a:r>
              <a:rPr lang="en-US" sz="3600" dirty="0" err="1"/>
              <a:t>rufs_mkfs</a:t>
            </a:r>
            <a:r>
              <a:rPr lang="en-US" sz="3600" dirty="0"/>
              <a:t>() 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400" dirty="0">
                <a:solidFill>
                  <a:srgbClr val="333333"/>
                </a:solidFill>
              </a:rPr>
              <a:t>	Initialize the disk file only if there is no disk file already!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400" dirty="0">
                <a:solidFill>
                  <a:srgbClr val="333333"/>
                </a:solidFill>
              </a:rPr>
              <a:t>   Initialize the superblock structure, </a:t>
            </a:r>
            <a:r>
              <a:rPr lang="en-US" sz="3400" dirty="0" err="1">
                <a:solidFill>
                  <a:srgbClr val="333333"/>
                </a:solidFill>
              </a:rPr>
              <a:t>inode</a:t>
            </a:r>
            <a:r>
              <a:rPr lang="en-US" sz="3400" dirty="0">
                <a:solidFill>
                  <a:srgbClr val="333333"/>
                </a:solidFill>
              </a:rPr>
              <a:t> bitmap, data bitmap, and write them to the disk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400" dirty="0">
                <a:solidFill>
                  <a:srgbClr val="333333"/>
                </a:solidFill>
              </a:rPr>
              <a:t>   Root directory (/) is the first directory. So, you must allocate an </a:t>
            </a:r>
            <a:r>
              <a:rPr lang="en-US" sz="3400" dirty="0" err="1">
                <a:solidFill>
                  <a:srgbClr val="333333"/>
                </a:solidFill>
              </a:rPr>
              <a:t>inode</a:t>
            </a:r>
            <a:r>
              <a:rPr lang="en-US" sz="3400" dirty="0">
                <a:solidFill>
                  <a:srgbClr val="333333"/>
                </a:solidFill>
              </a:rPr>
              <a:t>, update the </a:t>
            </a:r>
            <a:r>
              <a:rPr lang="en-US" sz="3400" dirty="0" err="1">
                <a:solidFill>
                  <a:srgbClr val="333333"/>
                </a:solidFill>
              </a:rPr>
              <a:t>inode</a:t>
            </a:r>
            <a:r>
              <a:rPr lang="en-US" sz="3400" dirty="0">
                <a:solidFill>
                  <a:srgbClr val="333333"/>
                </a:solidFill>
              </a:rPr>
              <a:t> structure and set the </a:t>
            </a:r>
            <a:r>
              <a:rPr lang="en-US" sz="3400" dirty="0" err="1">
                <a:solidFill>
                  <a:srgbClr val="333333"/>
                </a:solidFill>
              </a:rPr>
              <a:t>inode</a:t>
            </a:r>
            <a:r>
              <a:rPr lang="en-US" sz="3400" dirty="0">
                <a:solidFill>
                  <a:srgbClr val="333333"/>
                </a:solidFill>
              </a:rPr>
              <a:t> bitmaps, and write the </a:t>
            </a:r>
            <a:r>
              <a:rPr lang="en-US" sz="3400" dirty="0" err="1">
                <a:solidFill>
                  <a:srgbClr val="333333"/>
                </a:solidFill>
              </a:rPr>
              <a:t>inode</a:t>
            </a:r>
            <a:r>
              <a:rPr lang="en-US" sz="3400" dirty="0">
                <a:solidFill>
                  <a:srgbClr val="333333"/>
                </a:solidFill>
              </a:rPr>
              <a:t> (</a:t>
            </a:r>
            <a:r>
              <a:rPr lang="en-US" sz="3400" dirty="0" err="1">
                <a:solidFill>
                  <a:srgbClr val="333333"/>
                </a:solidFill>
              </a:rPr>
              <a:t>writei</a:t>
            </a:r>
            <a:r>
              <a:rPr lang="en-US" sz="3400" dirty="0">
                <a:solidFill>
                  <a:srgbClr val="333333"/>
                </a:solidFill>
              </a:rPr>
              <a:t>) to the disk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3400" dirty="0">
              <a:solidFill>
                <a:srgbClr val="333333"/>
              </a:solidFill>
            </a:endParaRPr>
          </a:p>
          <a:p>
            <a:r>
              <a:rPr lang="en-US" sz="3600" dirty="0"/>
              <a:t>When </a:t>
            </a:r>
            <a:r>
              <a:rPr lang="en-US" sz="3600" dirty="0" err="1"/>
              <a:t>rufs_getattr</a:t>
            </a:r>
            <a:r>
              <a:rPr lang="en-US" sz="3600" dirty="0"/>
              <a:t> is called, you have to populate struct stat which is passed with the call.</a:t>
            </a:r>
          </a:p>
          <a:p>
            <a:r>
              <a:rPr lang="en-US" sz="3600" dirty="0"/>
              <a:t>You will have to set </a:t>
            </a:r>
            <a:r>
              <a:rPr lang="en-US" sz="3600" dirty="0" err="1"/>
              <a:t>stbuf</a:t>
            </a:r>
            <a:r>
              <a:rPr lang="en-US" sz="3600" dirty="0"/>
              <a:t>-&gt;</a:t>
            </a:r>
            <a:r>
              <a:rPr lang="en-US" sz="3600" dirty="0" err="1"/>
              <a:t>st_mode</a:t>
            </a:r>
            <a:r>
              <a:rPr lang="en-US" sz="3600" dirty="0"/>
              <a:t> depending on the type the </a:t>
            </a:r>
            <a:r>
              <a:rPr lang="en-US" sz="3600" dirty="0" err="1"/>
              <a:t>inode</a:t>
            </a:r>
            <a:r>
              <a:rPr lang="en-US" sz="3600" dirty="0"/>
              <a:t> file/directory.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3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327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FUSE Filesystem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5FADA-E013-4BF5-B615-9B1E05C31503}"/>
              </a:ext>
            </a:extLst>
          </p:cNvPr>
          <p:cNvSpPr txBox="1"/>
          <p:nvPr/>
        </p:nvSpPr>
        <p:spPr>
          <a:xfrm>
            <a:off x="1879392" y="2484463"/>
            <a:ext cx="6501982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1. </a:t>
            </a:r>
            <a:r>
              <a:rPr lang="en-US" sz="3200" b="0" i="0" dirty="0" err="1">
                <a:solidFill>
                  <a:srgbClr val="292929"/>
                </a:solidFill>
                <a:effectLst/>
                <a:latin typeface="charter"/>
              </a:rPr>
              <a:t>getattr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(self, path)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2. </a:t>
            </a:r>
            <a:r>
              <a:rPr lang="en-US" sz="3200" b="0" i="0" dirty="0" err="1">
                <a:solidFill>
                  <a:srgbClr val="292929"/>
                </a:solidFill>
                <a:effectLst/>
                <a:latin typeface="charter"/>
              </a:rPr>
              <a:t>readdir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(self, path, offset)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3. </a:t>
            </a:r>
            <a:r>
              <a:rPr lang="en-US" sz="3200" b="0" i="0" dirty="0" err="1">
                <a:solidFill>
                  <a:srgbClr val="292929"/>
                </a:solidFill>
                <a:effectLst/>
                <a:latin typeface="charter"/>
              </a:rPr>
              <a:t>mknod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(self, path, mode, dev)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4. unlink(self, path)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5. read(self, path, size, offset)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6. write(self, path, </a:t>
            </a:r>
            <a:r>
              <a:rPr lang="en-US" sz="3200" b="0" i="0" dirty="0" err="1">
                <a:solidFill>
                  <a:srgbClr val="292929"/>
                </a:solidFill>
                <a:effectLst/>
                <a:latin typeface="charter"/>
              </a:rPr>
              <a:t>buf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, offset)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7. release(self, path, flags)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8. open(self, path, flags)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9. truncate(self, path, size)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10. </a:t>
            </a:r>
            <a:r>
              <a:rPr lang="en-US" sz="3200" b="0" i="0" dirty="0" err="1">
                <a:solidFill>
                  <a:srgbClr val="292929"/>
                </a:solidFill>
                <a:effectLst/>
                <a:latin typeface="charter"/>
              </a:rPr>
              <a:t>utime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(self, path, times)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11. </a:t>
            </a:r>
            <a:r>
              <a:rPr lang="en-US" sz="3200" b="0" i="0" dirty="0" err="1">
                <a:solidFill>
                  <a:srgbClr val="292929"/>
                </a:solidFill>
                <a:effectLst/>
                <a:latin typeface="charter"/>
              </a:rPr>
              <a:t>mkdir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(self, path, mode)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12. </a:t>
            </a:r>
            <a:r>
              <a:rPr lang="en-US" sz="3200" b="0" i="0" dirty="0" err="1">
                <a:solidFill>
                  <a:srgbClr val="292929"/>
                </a:solidFill>
                <a:effectLst/>
                <a:latin typeface="charter"/>
              </a:rPr>
              <a:t>rmdir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(self, path)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13. rename(self, </a:t>
            </a:r>
            <a:r>
              <a:rPr lang="en-US" sz="3200" b="0" i="0" dirty="0" err="1">
                <a:solidFill>
                  <a:srgbClr val="292929"/>
                </a:solidFill>
                <a:effectLst/>
                <a:latin typeface="charter"/>
              </a:rPr>
              <a:t>pathfrom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sz="3200" b="0" i="0" dirty="0" err="1">
                <a:solidFill>
                  <a:srgbClr val="292929"/>
                </a:solidFill>
                <a:effectLst/>
                <a:latin typeface="charter"/>
              </a:rPr>
              <a:t>pathto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</a:p>
          <a:p>
            <a:pPr algn="l"/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14. </a:t>
            </a:r>
            <a:r>
              <a:rPr lang="en-US" sz="3200" b="0" i="0" dirty="0" err="1">
                <a:solidFill>
                  <a:srgbClr val="292929"/>
                </a:solidFill>
                <a:effectLst/>
                <a:latin typeface="charter"/>
              </a:rPr>
              <a:t>fsync</a:t>
            </a:r>
            <a:r>
              <a:rPr lang="en-US" sz="3200" b="0" i="0" dirty="0">
                <a:solidFill>
                  <a:srgbClr val="292929"/>
                </a:solidFill>
                <a:effectLst/>
                <a:latin typeface="charter"/>
              </a:rPr>
              <a:t>(self, path, </a:t>
            </a:r>
            <a:r>
              <a:rPr lang="en-US" sz="3200" b="0" i="0" dirty="0" err="1">
                <a:solidFill>
                  <a:srgbClr val="292929"/>
                </a:solidFill>
                <a:effectLst/>
                <a:latin typeface="charter"/>
              </a:rPr>
              <a:t>isfsyncfile</a:t>
            </a:r>
            <a:endParaRPr lang="en-US" sz="3200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425911977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FUSE Filesystem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DE10E-4BA4-44EE-84C8-2C26728B3F89}"/>
              </a:ext>
            </a:extLst>
          </p:cNvPr>
          <p:cNvSpPr txBox="1"/>
          <p:nvPr/>
        </p:nvSpPr>
        <p:spPr>
          <a:xfrm>
            <a:off x="425346" y="2106117"/>
            <a:ext cx="7279598" cy="7940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static struct </a:t>
            </a:r>
            <a:r>
              <a:rPr lang="en-US" sz="3000" dirty="0" err="1">
                <a:solidFill>
                  <a:schemeClr val="bg1"/>
                </a:solidFill>
              </a:rPr>
              <a:t>fuse_operations</a:t>
            </a:r>
            <a:r>
              <a:rPr lang="en-US" sz="3000" dirty="0">
                <a:solidFill>
                  <a:schemeClr val="bg1"/>
                </a:solidFill>
              </a:rPr>
              <a:t> ops = {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</a:t>
            </a:r>
            <a:r>
              <a:rPr lang="en-US" sz="3000" dirty="0" err="1">
                <a:solidFill>
                  <a:schemeClr val="bg1"/>
                </a:solidFill>
              </a:rPr>
              <a:t>init</a:t>
            </a:r>
            <a:r>
              <a:rPr lang="en-US" sz="3000" dirty="0">
                <a:solidFill>
                  <a:schemeClr val="bg1"/>
                </a:solidFill>
              </a:rPr>
              <a:t>           = </a:t>
            </a:r>
            <a:r>
              <a:rPr lang="en-US" sz="3000" dirty="0" err="1">
                <a:solidFill>
                  <a:schemeClr val="bg1"/>
                </a:solidFill>
              </a:rPr>
              <a:t>fuse_init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.destroy        = </a:t>
            </a:r>
            <a:r>
              <a:rPr lang="en-US" sz="3000" dirty="0" err="1">
                <a:solidFill>
                  <a:schemeClr val="bg1"/>
                </a:solidFill>
              </a:rPr>
              <a:t>fuse_destroy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.</a:t>
            </a:r>
            <a:r>
              <a:rPr lang="en-US" sz="3000" dirty="0" err="1">
                <a:solidFill>
                  <a:schemeClr val="bg1"/>
                </a:solidFill>
              </a:rPr>
              <a:t>getattr</a:t>
            </a:r>
            <a:r>
              <a:rPr lang="en-US" sz="3000" dirty="0">
                <a:solidFill>
                  <a:schemeClr val="bg1"/>
                </a:solidFill>
              </a:rPr>
              <a:t>        = </a:t>
            </a:r>
            <a:r>
              <a:rPr lang="en-US" sz="3000" dirty="0" err="1">
                <a:solidFill>
                  <a:schemeClr val="bg1"/>
                </a:solidFill>
              </a:rPr>
              <a:t>fuse_getattr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</a:t>
            </a:r>
            <a:r>
              <a:rPr lang="en-US" sz="3000" dirty="0" err="1">
                <a:solidFill>
                  <a:schemeClr val="bg1"/>
                </a:solidFill>
              </a:rPr>
              <a:t>readdir</a:t>
            </a:r>
            <a:r>
              <a:rPr lang="en-US" sz="3000" dirty="0">
                <a:solidFill>
                  <a:schemeClr val="bg1"/>
                </a:solidFill>
              </a:rPr>
              <a:t>        = </a:t>
            </a:r>
            <a:r>
              <a:rPr lang="en-US" sz="3000" dirty="0" err="1">
                <a:solidFill>
                  <a:schemeClr val="bg1"/>
                </a:solidFill>
              </a:rPr>
              <a:t>fuse_readdir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</a:t>
            </a:r>
            <a:r>
              <a:rPr lang="en-US" sz="3000" dirty="0" err="1">
                <a:solidFill>
                  <a:schemeClr val="bg1"/>
                </a:solidFill>
              </a:rPr>
              <a:t>opendir</a:t>
            </a:r>
            <a:r>
              <a:rPr lang="en-US" sz="3000" dirty="0">
                <a:solidFill>
                  <a:schemeClr val="bg1"/>
                </a:solidFill>
              </a:rPr>
              <a:t>        = </a:t>
            </a:r>
            <a:r>
              <a:rPr lang="en-US" sz="3000" dirty="0" err="1">
                <a:solidFill>
                  <a:schemeClr val="bg1"/>
                </a:solidFill>
              </a:rPr>
              <a:t>fuse_opendir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</a:t>
            </a:r>
            <a:r>
              <a:rPr lang="en-US" sz="3000" dirty="0" err="1">
                <a:solidFill>
                  <a:schemeClr val="bg1"/>
                </a:solidFill>
              </a:rPr>
              <a:t>releasedir</a:t>
            </a:r>
            <a:r>
              <a:rPr lang="en-US" sz="3000" dirty="0">
                <a:solidFill>
                  <a:schemeClr val="bg1"/>
                </a:solidFill>
              </a:rPr>
              <a:t>     = </a:t>
            </a:r>
            <a:r>
              <a:rPr lang="en-US" sz="3000" dirty="0" err="1">
                <a:solidFill>
                  <a:schemeClr val="bg1"/>
                </a:solidFill>
              </a:rPr>
              <a:t>fuse_releasedir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</a:t>
            </a:r>
            <a:r>
              <a:rPr lang="en-US" sz="3000" dirty="0" err="1">
                <a:solidFill>
                  <a:schemeClr val="bg1"/>
                </a:solidFill>
              </a:rPr>
              <a:t>mkdir</a:t>
            </a:r>
            <a:r>
              <a:rPr lang="en-US" sz="3000" dirty="0">
                <a:solidFill>
                  <a:schemeClr val="bg1"/>
                </a:solidFill>
              </a:rPr>
              <a:t>          = </a:t>
            </a:r>
            <a:r>
              <a:rPr lang="en-US" sz="3000" dirty="0" err="1">
                <a:solidFill>
                  <a:schemeClr val="bg1"/>
                </a:solidFill>
              </a:rPr>
              <a:t>fuse_mkdir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</a:t>
            </a:r>
            <a:r>
              <a:rPr lang="en-US" sz="3000" dirty="0" err="1">
                <a:solidFill>
                  <a:schemeClr val="bg1"/>
                </a:solidFill>
              </a:rPr>
              <a:t>rmdir</a:t>
            </a:r>
            <a:r>
              <a:rPr lang="en-US" sz="3000" dirty="0">
                <a:solidFill>
                  <a:schemeClr val="bg1"/>
                </a:solidFill>
              </a:rPr>
              <a:t>          = </a:t>
            </a:r>
            <a:r>
              <a:rPr lang="en-US" sz="3000" dirty="0" err="1">
                <a:solidFill>
                  <a:schemeClr val="bg1"/>
                </a:solidFill>
              </a:rPr>
              <a:t>fuse_rmdir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.create         = </a:t>
            </a:r>
            <a:r>
              <a:rPr lang="en-US" sz="3000" dirty="0" err="1">
                <a:solidFill>
                  <a:schemeClr val="bg1"/>
                </a:solidFill>
              </a:rPr>
              <a:t>fuse_create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.open           = </a:t>
            </a:r>
            <a:r>
              <a:rPr lang="en-US" sz="3000" dirty="0" err="1">
                <a:solidFill>
                  <a:schemeClr val="bg1"/>
                </a:solidFill>
              </a:rPr>
              <a:t>fuse_open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.read           = </a:t>
            </a:r>
            <a:r>
              <a:rPr lang="en-US" sz="3000" dirty="0" err="1">
                <a:solidFill>
                  <a:schemeClr val="bg1"/>
                </a:solidFill>
              </a:rPr>
              <a:t>fuse_read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.write          = </a:t>
            </a:r>
            <a:r>
              <a:rPr lang="en-US" sz="3000" dirty="0" err="1">
                <a:solidFill>
                  <a:schemeClr val="bg1"/>
                </a:solidFill>
              </a:rPr>
              <a:t>fuse_write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.unlink         = </a:t>
            </a:r>
            <a:r>
              <a:rPr lang="en-US" sz="3000" dirty="0" err="1">
                <a:solidFill>
                  <a:schemeClr val="bg1"/>
                </a:solidFill>
              </a:rPr>
              <a:t>fuse_unlink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.truncate   = </a:t>
            </a:r>
            <a:r>
              <a:rPr lang="en-US" sz="3000" dirty="0" err="1">
                <a:solidFill>
                  <a:schemeClr val="bg1"/>
                </a:solidFill>
              </a:rPr>
              <a:t>fuse_truncate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    .flush      = </a:t>
            </a:r>
            <a:r>
              <a:rPr lang="en-US" sz="3000" dirty="0" err="1">
                <a:solidFill>
                  <a:schemeClr val="bg1"/>
                </a:solidFill>
              </a:rPr>
              <a:t>fuse_flush</a:t>
            </a:r>
            <a:r>
              <a:rPr lang="en-US" sz="3000" dirty="0">
                <a:solidFill>
                  <a:schemeClr val="bg1"/>
                </a:solidFill>
              </a:rPr>
              <a:t>,</a:t>
            </a:r>
          </a:p>
          <a:p>
            <a:r>
              <a:rPr lang="en-US" sz="3000" dirty="0">
                <a:solidFill>
                  <a:schemeClr val="bg1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5740229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1070331" y="1638300"/>
            <a:ext cx="10864138" cy="3302000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200" dirty="0">
                <a:solidFill>
                  <a:srgbClr val="FFFFFF"/>
                </a:solidFill>
              </a:rPr>
              <a:t>Part 1:</a:t>
            </a:r>
            <a:br>
              <a:rPr lang="en-US" sz="7200" dirty="0">
                <a:solidFill>
                  <a:srgbClr val="FFFFFF"/>
                </a:solidFill>
              </a:rPr>
            </a:br>
            <a:r>
              <a:rPr sz="7200" dirty="0">
                <a:solidFill>
                  <a:srgbClr val="FFFFFF"/>
                </a:solidFill>
              </a:rPr>
              <a:t>Disk Structures</a:t>
            </a:r>
          </a:p>
        </p:txBody>
      </p:sp>
    </p:spTree>
    <p:extLst>
      <p:ext uri="{BB962C8B-B14F-4D97-AF65-F5344CB8AC3E}">
        <p14:creationId xmlns:p14="http://schemas.microsoft.com/office/powerpoint/2010/main" val="29048508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Persistent Store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4294967295"/>
          </p:nvPr>
        </p:nvSpPr>
        <p:spPr>
          <a:xfrm>
            <a:off x="510737" y="2484994"/>
            <a:ext cx="12188656" cy="5372100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Given: </a:t>
            </a:r>
            <a:r>
              <a:rPr lang="en-US" sz="3600" dirty="0">
                <a:solidFill>
                  <a:srgbClr val="333333"/>
                </a:solidFill>
              </a:rPr>
              <a:t>large </a:t>
            </a:r>
            <a:r>
              <a:rPr sz="3600" dirty="0">
                <a:solidFill>
                  <a:srgbClr val="333333"/>
                </a:solidFill>
              </a:rPr>
              <a:t>array of blocks</a:t>
            </a:r>
            <a:r>
              <a:rPr lang="en-US" sz="3600" dirty="0">
                <a:solidFill>
                  <a:srgbClr val="333333"/>
                </a:solidFill>
              </a:rPr>
              <a:t> on disk</a:t>
            </a:r>
            <a:endParaRPr sz="36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Want: some structure</a:t>
            </a:r>
            <a:r>
              <a:rPr lang="en-US" sz="3600" dirty="0">
                <a:solidFill>
                  <a:srgbClr val="333333"/>
                </a:solidFill>
              </a:rPr>
              <a:t> to map files to disk blocks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3600" dirty="0">
              <a:solidFill>
                <a:srgbClr val="333333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D744B4F-225D-0C4A-A78B-65905BB10A61}"/>
              </a:ext>
            </a:extLst>
          </p:cNvPr>
          <p:cNvGrpSpPr/>
          <p:nvPr/>
        </p:nvGrpSpPr>
        <p:grpSpPr>
          <a:xfrm>
            <a:off x="1430416" y="4660172"/>
            <a:ext cx="10141713" cy="4557956"/>
            <a:chOff x="1511061" y="3169365"/>
            <a:chExt cx="10141713" cy="4557956"/>
          </a:xfrm>
        </p:grpSpPr>
        <p:sp>
          <p:nvSpPr>
            <p:cNvPr id="102" name="Shape 201">
              <a:extLst>
                <a:ext uri="{FF2B5EF4-FFF2-40B4-BE49-F238E27FC236}">
                  <a16:creationId xmlns:a16="http://schemas.microsoft.com/office/drawing/2014/main" id="{E6E05042-485C-F646-A4CC-03C7E1C5B77B}"/>
                </a:ext>
              </a:extLst>
            </p:cNvPr>
            <p:cNvSpPr/>
            <p:nvPr/>
          </p:nvSpPr>
          <p:spPr>
            <a:xfrm>
              <a:off x="151862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3" name="Shape 202">
              <a:extLst>
                <a:ext uri="{FF2B5EF4-FFF2-40B4-BE49-F238E27FC236}">
                  <a16:creationId xmlns:a16="http://schemas.microsoft.com/office/drawing/2014/main" id="{2FBADCE8-EB66-C249-BEAF-9809C3AF9D98}"/>
                </a:ext>
              </a:extLst>
            </p:cNvPr>
            <p:cNvSpPr/>
            <p:nvPr/>
          </p:nvSpPr>
          <p:spPr>
            <a:xfrm>
              <a:off x="210559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4" name="Shape 203">
              <a:extLst>
                <a:ext uri="{FF2B5EF4-FFF2-40B4-BE49-F238E27FC236}">
                  <a16:creationId xmlns:a16="http://schemas.microsoft.com/office/drawing/2014/main" id="{9985E4F6-EA96-1645-8128-CBA308A4BEF5}"/>
                </a:ext>
              </a:extLst>
            </p:cNvPr>
            <p:cNvSpPr/>
            <p:nvPr/>
          </p:nvSpPr>
          <p:spPr>
            <a:xfrm>
              <a:off x="2692570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5" name="Shape 204">
              <a:extLst>
                <a:ext uri="{FF2B5EF4-FFF2-40B4-BE49-F238E27FC236}">
                  <a16:creationId xmlns:a16="http://schemas.microsoft.com/office/drawing/2014/main" id="{FC8ABA14-9E39-DB4B-8009-759CE2881902}"/>
                </a:ext>
              </a:extLst>
            </p:cNvPr>
            <p:cNvSpPr/>
            <p:nvPr/>
          </p:nvSpPr>
          <p:spPr>
            <a:xfrm>
              <a:off x="327954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6" name="Shape 205">
              <a:extLst>
                <a:ext uri="{FF2B5EF4-FFF2-40B4-BE49-F238E27FC236}">
                  <a16:creationId xmlns:a16="http://schemas.microsoft.com/office/drawing/2014/main" id="{F4FBDB22-9639-8A46-B5EF-575548BB6C79}"/>
                </a:ext>
              </a:extLst>
            </p:cNvPr>
            <p:cNvSpPr/>
            <p:nvPr/>
          </p:nvSpPr>
          <p:spPr>
            <a:xfrm>
              <a:off x="3866517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7" name="Shape 206">
              <a:extLst>
                <a:ext uri="{FF2B5EF4-FFF2-40B4-BE49-F238E27FC236}">
                  <a16:creationId xmlns:a16="http://schemas.microsoft.com/office/drawing/2014/main" id="{75AB03C1-0086-0F46-B8AA-8CBDC8CA8EFF}"/>
                </a:ext>
              </a:extLst>
            </p:cNvPr>
            <p:cNvSpPr/>
            <p:nvPr/>
          </p:nvSpPr>
          <p:spPr>
            <a:xfrm>
              <a:off x="4453490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8" name="Shape 207">
              <a:extLst>
                <a:ext uri="{FF2B5EF4-FFF2-40B4-BE49-F238E27FC236}">
                  <a16:creationId xmlns:a16="http://schemas.microsoft.com/office/drawing/2014/main" id="{A23B06B9-4B85-CE40-8D9D-01ECB2DCA0DB}"/>
                </a:ext>
              </a:extLst>
            </p:cNvPr>
            <p:cNvSpPr/>
            <p:nvPr/>
          </p:nvSpPr>
          <p:spPr>
            <a:xfrm>
              <a:off x="504046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9" name="Shape 208">
              <a:extLst>
                <a:ext uri="{FF2B5EF4-FFF2-40B4-BE49-F238E27FC236}">
                  <a16:creationId xmlns:a16="http://schemas.microsoft.com/office/drawing/2014/main" id="{8F507BE1-980D-544E-A811-13F8D71D08E8}"/>
                </a:ext>
              </a:extLst>
            </p:cNvPr>
            <p:cNvSpPr/>
            <p:nvPr/>
          </p:nvSpPr>
          <p:spPr>
            <a:xfrm>
              <a:off x="5627436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0" name="Shape 209">
              <a:extLst>
                <a:ext uri="{FF2B5EF4-FFF2-40B4-BE49-F238E27FC236}">
                  <a16:creationId xmlns:a16="http://schemas.microsoft.com/office/drawing/2014/main" id="{97944809-C43A-5740-8B5F-4F4E2EE2B3AE}"/>
                </a:ext>
              </a:extLst>
            </p:cNvPr>
            <p:cNvSpPr/>
            <p:nvPr/>
          </p:nvSpPr>
          <p:spPr>
            <a:xfrm>
              <a:off x="1616059" y="3703286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11" name="Shape 210">
              <a:extLst>
                <a:ext uri="{FF2B5EF4-FFF2-40B4-BE49-F238E27FC236}">
                  <a16:creationId xmlns:a16="http://schemas.microsoft.com/office/drawing/2014/main" id="{2C4320B8-585F-5743-A0E1-0B1D318D0473}"/>
                </a:ext>
              </a:extLst>
            </p:cNvPr>
            <p:cNvSpPr/>
            <p:nvPr/>
          </p:nvSpPr>
          <p:spPr>
            <a:xfrm>
              <a:off x="5724871" y="3703286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12" name="Shape 211">
              <a:extLst>
                <a:ext uri="{FF2B5EF4-FFF2-40B4-BE49-F238E27FC236}">
                  <a16:creationId xmlns:a16="http://schemas.microsoft.com/office/drawing/2014/main" id="{9C8BF0FD-B17B-7C4F-8189-DC35605971C7}"/>
                </a:ext>
              </a:extLst>
            </p:cNvPr>
            <p:cNvSpPr/>
            <p:nvPr/>
          </p:nvSpPr>
          <p:spPr>
            <a:xfrm>
              <a:off x="7028945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3" name="Shape 212">
              <a:extLst>
                <a:ext uri="{FF2B5EF4-FFF2-40B4-BE49-F238E27FC236}">
                  <a16:creationId xmlns:a16="http://schemas.microsoft.com/office/drawing/2014/main" id="{F3899F4B-E74F-8441-8046-445BE4F6B1AB}"/>
                </a:ext>
              </a:extLst>
            </p:cNvPr>
            <p:cNvSpPr/>
            <p:nvPr/>
          </p:nvSpPr>
          <p:spPr>
            <a:xfrm>
              <a:off x="7615918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4" name="Shape 213">
              <a:extLst>
                <a:ext uri="{FF2B5EF4-FFF2-40B4-BE49-F238E27FC236}">
                  <a16:creationId xmlns:a16="http://schemas.microsoft.com/office/drawing/2014/main" id="{8BA7306A-F75D-5D42-89CF-D60C82416384}"/>
                </a:ext>
              </a:extLst>
            </p:cNvPr>
            <p:cNvSpPr/>
            <p:nvPr/>
          </p:nvSpPr>
          <p:spPr>
            <a:xfrm>
              <a:off x="820289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5" name="Shape 214">
              <a:extLst>
                <a:ext uri="{FF2B5EF4-FFF2-40B4-BE49-F238E27FC236}">
                  <a16:creationId xmlns:a16="http://schemas.microsoft.com/office/drawing/2014/main" id="{241D7F1A-2C7F-AA44-ADB4-91CFE0F588A0}"/>
                </a:ext>
              </a:extLst>
            </p:cNvPr>
            <p:cNvSpPr/>
            <p:nvPr/>
          </p:nvSpPr>
          <p:spPr>
            <a:xfrm>
              <a:off x="878986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6" name="Shape 215">
              <a:extLst>
                <a:ext uri="{FF2B5EF4-FFF2-40B4-BE49-F238E27FC236}">
                  <a16:creationId xmlns:a16="http://schemas.microsoft.com/office/drawing/2014/main" id="{9FB27308-6D60-4B4D-8679-C466DDFF56C0}"/>
                </a:ext>
              </a:extLst>
            </p:cNvPr>
            <p:cNvSpPr/>
            <p:nvPr/>
          </p:nvSpPr>
          <p:spPr>
            <a:xfrm>
              <a:off x="9376838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7" name="Shape 216">
              <a:extLst>
                <a:ext uri="{FF2B5EF4-FFF2-40B4-BE49-F238E27FC236}">
                  <a16:creationId xmlns:a16="http://schemas.microsoft.com/office/drawing/2014/main" id="{FA230E5C-026B-A440-BF7F-3F1EBB023743}"/>
                </a:ext>
              </a:extLst>
            </p:cNvPr>
            <p:cNvSpPr/>
            <p:nvPr/>
          </p:nvSpPr>
          <p:spPr>
            <a:xfrm>
              <a:off x="996381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8" name="Shape 217">
              <a:extLst>
                <a:ext uri="{FF2B5EF4-FFF2-40B4-BE49-F238E27FC236}">
                  <a16:creationId xmlns:a16="http://schemas.microsoft.com/office/drawing/2014/main" id="{37CB3490-C1E7-6D40-90A1-25EA48777BD7}"/>
                </a:ext>
              </a:extLst>
            </p:cNvPr>
            <p:cNvSpPr/>
            <p:nvPr/>
          </p:nvSpPr>
          <p:spPr>
            <a:xfrm>
              <a:off x="1055078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9" name="Shape 218">
              <a:extLst>
                <a:ext uri="{FF2B5EF4-FFF2-40B4-BE49-F238E27FC236}">
                  <a16:creationId xmlns:a16="http://schemas.microsoft.com/office/drawing/2014/main" id="{90397B52-76F3-9C44-84C2-28BDDDFAEEC6}"/>
                </a:ext>
              </a:extLst>
            </p:cNvPr>
            <p:cNvSpPr/>
            <p:nvPr/>
          </p:nvSpPr>
          <p:spPr>
            <a:xfrm>
              <a:off x="1113775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0" name="Shape 219">
              <a:extLst>
                <a:ext uri="{FF2B5EF4-FFF2-40B4-BE49-F238E27FC236}">
                  <a16:creationId xmlns:a16="http://schemas.microsoft.com/office/drawing/2014/main" id="{A6241944-89C5-A14B-94C5-7A4E8BA0C5CC}"/>
                </a:ext>
              </a:extLst>
            </p:cNvPr>
            <p:cNvSpPr/>
            <p:nvPr/>
          </p:nvSpPr>
          <p:spPr>
            <a:xfrm>
              <a:off x="7126379" y="3703286"/>
              <a:ext cx="31258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21" name="Shape 220">
              <a:extLst>
                <a:ext uri="{FF2B5EF4-FFF2-40B4-BE49-F238E27FC236}">
                  <a16:creationId xmlns:a16="http://schemas.microsoft.com/office/drawing/2014/main" id="{EA525AE5-3FB1-0B43-9D0B-26602313221E}"/>
                </a:ext>
              </a:extLst>
            </p:cNvPr>
            <p:cNvSpPr/>
            <p:nvPr/>
          </p:nvSpPr>
          <p:spPr>
            <a:xfrm>
              <a:off x="11130195" y="3703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122" name="Shape 221">
              <a:extLst>
                <a:ext uri="{FF2B5EF4-FFF2-40B4-BE49-F238E27FC236}">
                  <a16:creationId xmlns:a16="http://schemas.microsoft.com/office/drawing/2014/main" id="{AB83C3BE-E62F-6A4B-BD90-99775860A714}"/>
                </a:ext>
              </a:extLst>
            </p:cNvPr>
            <p:cNvSpPr/>
            <p:nvPr/>
          </p:nvSpPr>
          <p:spPr>
            <a:xfrm>
              <a:off x="1518624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3" name="Shape 222">
              <a:extLst>
                <a:ext uri="{FF2B5EF4-FFF2-40B4-BE49-F238E27FC236}">
                  <a16:creationId xmlns:a16="http://schemas.microsoft.com/office/drawing/2014/main" id="{F6D0BF70-314C-D34F-87F5-FC2DC97148EA}"/>
                </a:ext>
              </a:extLst>
            </p:cNvPr>
            <p:cNvSpPr/>
            <p:nvPr/>
          </p:nvSpPr>
          <p:spPr>
            <a:xfrm>
              <a:off x="210559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4" name="Shape 223">
              <a:extLst>
                <a:ext uri="{FF2B5EF4-FFF2-40B4-BE49-F238E27FC236}">
                  <a16:creationId xmlns:a16="http://schemas.microsoft.com/office/drawing/2014/main" id="{91287CF5-6479-344E-AB1C-28E9ACB36BDA}"/>
                </a:ext>
              </a:extLst>
            </p:cNvPr>
            <p:cNvSpPr/>
            <p:nvPr/>
          </p:nvSpPr>
          <p:spPr>
            <a:xfrm>
              <a:off x="2692570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5" name="Shape 224">
              <a:extLst>
                <a:ext uri="{FF2B5EF4-FFF2-40B4-BE49-F238E27FC236}">
                  <a16:creationId xmlns:a16="http://schemas.microsoft.com/office/drawing/2014/main" id="{BDA1F170-AB84-BC41-B048-CDE923F84339}"/>
                </a:ext>
              </a:extLst>
            </p:cNvPr>
            <p:cNvSpPr/>
            <p:nvPr/>
          </p:nvSpPr>
          <p:spPr>
            <a:xfrm>
              <a:off x="327954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6" name="Shape 225">
              <a:extLst>
                <a:ext uri="{FF2B5EF4-FFF2-40B4-BE49-F238E27FC236}">
                  <a16:creationId xmlns:a16="http://schemas.microsoft.com/office/drawing/2014/main" id="{C38D7632-49E7-544D-B956-F3E4C9AAF7E7}"/>
                </a:ext>
              </a:extLst>
            </p:cNvPr>
            <p:cNvSpPr/>
            <p:nvPr/>
          </p:nvSpPr>
          <p:spPr>
            <a:xfrm>
              <a:off x="3866517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7" name="Shape 226">
              <a:extLst>
                <a:ext uri="{FF2B5EF4-FFF2-40B4-BE49-F238E27FC236}">
                  <a16:creationId xmlns:a16="http://schemas.microsoft.com/office/drawing/2014/main" id="{335A41A4-F3FD-C846-82A8-468F1EA9315E}"/>
                </a:ext>
              </a:extLst>
            </p:cNvPr>
            <p:cNvSpPr/>
            <p:nvPr/>
          </p:nvSpPr>
          <p:spPr>
            <a:xfrm>
              <a:off x="4453490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8" name="Shape 227">
              <a:extLst>
                <a:ext uri="{FF2B5EF4-FFF2-40B4-BE49-F238E27FC236}">
                  <a16:creationId xmlns:a16="http://schemas.microsoft.com/office/drawing/2014/main" id="{051D3B32-274F-554D-B97A-71B81DCF6F53}"/>
                </a:ext>
              </a:extLst>
            </p:cNvPr>
            <p:cNvSpPr/>
            <p:nvPr/>
          </p:nvSpPr>
          <p:spPr>
            <a:xfrm>
              <a:off x="504046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9" name="Shape 228">
              <a:extLst>
                <a:ext uri="{FF2B5EF4-FFF2-40B4-BE49-F238E27FC236}">
                  <a16:creationId xmlns:a16="http://schemas.microsoft.com/office/drawing/2014/main" id="{DE28AA24-81C4-4F49-ADEC-8371EF70BB1C}"/>
                </a:ext>
              </a:extLst>
            </p:cNvPr>
            <p:cNvSpPr/>
            <p:nvPr/>
          </p:nvSpPr>
          <p:spPr>
            <a:xfrm>
              <a:off x="5627436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0" name="Shape 229">
              <a:extLst>
                <a:ext uri="{FF2B5EF4-FFF2-40B4-BE49-F238E27FC236}">
                  <a16:creationId xmlns:a16="http://schemas.microsoft.com/office/drawing/2014/main" id="{9616EC17-DFB3-864F-966B-AD7C2933600B}"/>
                </a:ext>
              </a:extLst>
            </p:cNvPr>
            <p:cNvSpPr/>
            <p:nvPr/>
          </p:nvSpPr>
          <p:spPr>
            <a:xfrm>
              <a:off x="1511061" y="4846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131" name="Shape 230">
              <a:extLst>
                <a:ext uri="{FF2B5EF4-FFF2-40B4-BE49-F238E27FC236}">
                  <a16:creationId xmlns:a16="http://schemas.microsoft.com/office/drawing/2014/main" id="{9E2A6276-FD98-FE40-8EE7-C72C3BF73CC7}"/>
                </a:ext>
              </a:extLst>
            </p:cNvPr>
            <p:cNvSpPr/>
            <p:nvPr/>
          </p:nvSpPr>
          <p:spPr>
            <a:xfrm>
              <a:off x="5619874" y="4846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23</a:t>
              </a:r>
            </a:p>
          </p:txBody>
        </p:sp>
        <p:sp>
          <p:nvSpPr>
            <p:cNvPr id="132" name="Shape 231">
              <a:extLst>
                <a:ext uri="{FF2B5EF4-FFF2-40B4-BE49-F238E27FC236}">
                  <a16:creationId xmlns:a16="http://schemas.microsoft.com/office/drawing/2014/main" id="{B427E572-7BEF-A74C-8E27-46F1223D4188}"/>
                </a:ext>
              </a:extLst>
            </p:cNvPr>
            <p:cNvSpPr/>
            <p:nvPr/>
          </p:nvSpPr>
          <p:spPr>
            <a:xfrm>
              <a:off x="702894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3" name="Shape 232">
              <a:extLst>
                <a:ext uri="{FF2B5EF4-FFF2-40B4-BE49-F238E27FC236}">
                  <a16:creationId xmlns:a16="http://schemas.microsoft.com/office/drawing/2014/main" id="{4C265500-EE05-FF4E-8D67-24EA2557F0EA}"/>
                </a:ext>
              </a:extLst>
            </p:cNvPr>
            <p:cNvSpPr/>
            <p:nvPr/>
          </p:nvSpPr>
          <p:spPr>
            <a:xfrm>
              <a:off x="7615919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4" name="Shape 233">
              <a:extLst>
                <a:ext uri="{FF2B5EF4-FFF2-40B4-BE49-F238E27FC236}">
                  <a16:creationId xmlns:a16="http://schemas.microsoft.com/office/drawing/2014/main" id="{5C2721DB-A251-804D-B5D0-3462CC0DA7D8}"/>
                </a:ext>
              </a:extLst>
            </p:cNvPr>
            <p:cNvSpPr/>
            <p:nvPr/>
          </p:nvSpPr>
          <p:spPr>
            <a:xfrm>
              <a:off x="820289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5" name="Shape 234">
              <a:extLst>
                <a:ext uri="{FF2B5EF4-FFF2-40B4-BE49-F238E27FC236}">
                  <a16:creationId xmlns:a16="http://schemas.microsoft.com/office/drawing/2014/main" id="{711C4FA2-EB84-9F4E-957F-6B18139EF61C}"/>
                </a:ext>
              </a:extLst>
            </p:cNvPr>
            <p:cNvSpPr/>
            <p:nvPr/>
          </p:nvSpPr>
          <p:spPr>
            <a:xfrm>
              <a:off x="878986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6" name="Shape 235">
              <a:extLst>
                <a:ext uri="{FF2B5EF4-FFF2-40B4-BE49-F238E27FC236}">
                  <a16:creationId xmlns:a16="http://schemas.microsoft.com/office/drawing/2014/main" id="{5387A90D-41D6-1E42-BC76-15F4FEF7B249}"/>
                </a:ext>
              </a:extLst>
            </p:cNvPr>
            <p:cNvSpPr/>
            <p:nvPr/>
          </p:nvSpPr>
          <p:spPr>
            <a:xfrm>
              <a:off x="9376838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7" name="Shape 236">
              <a:extLst>
                <a:ext uri="{FF2B5EF4-FFF2-40B4-BE49-F238E27FC236}">
                  <a16:creationId xmlns:a16="http://schemas.microsoft.com/office/drawing/2014/main" id="{CECF4D34-F46E-654D-8251-BFA299443427}"/>
                </a:ext>
              </a:extLst>
            </p:cNvPr>
            <p:cNvSpPr/>
            <p:nvPr/>
          </p:nvSpPr>
          <p:spPr>
            <a:xfrm>
              <a:off x="996381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8" name="Shape 237">
              <a:extLst>
                <a:ext uri="{FF2B5EF4-FFF2-40B4-BE49-F238E27FC236}">
                  <a16:creationId xmlns:a16="http://schemas.microsoft.com/office/drawing/2014/main" id="{A329018B-730C-4E4B-BE1C-96B1D4D8915B}"/>
                </a:ext>
              </a:extLst>
            </p:cNvPr>
            <p:cNvSpPr/>
            <p:nvPr/>
          </p:nvSpPr>
          <p:spPr>
            <a:xfrm>
              <a:off x="10550785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9" name="Shape 238">
              <a:extLst>
                <a:ext uri="{FF2B5EF4-FFF2-40B4-BE49-F238E27FC236}">
                  <a16:creationId xmlns:a16="http://schemas.microsoft.com/office/drawing/2014/main" id="{74E0D496-4E85-E947-9097-953972A64417}"/>
                </a:ext>
              </a:extLst>
            </p:cNvPr>
            <p:cNvSpPr/>
            <p:nvPr/>
          </p:nvSpPr>
          <p:spPr>
            <a:xfrm>
              <a:off x="1113775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0" name="Shape 239">
              <a:extLst>
                <a:ext uri="{FF2B5EF4-FFF2-40B4-BE49-F238E27FC236}">
                  <a16:creationId xmlns:a16="http://schemas.microsoft.com/office/drawing/2014/main" id="{729FA613-06F5-DF4A-BD4A-B394736DA140}"/>
                </a:ext>
              </a:extLst>
            </p:cNvPr>
            <p:cNvSpPr/>
            <p:nvPr/>
          </p:nvSpPr>
          <p:spPr>
            <a:xfrm>
              <a:off x="7021383" y="4846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24</a:t>
              </a:r>
            </a:p>
          </p:txBody>
        </p:sp>
        <p:sp>
          <p:nvSpPr>
            <p:cNvPr id="141" name="Shape 240">
              <a:extLst>
                <a:ext uri="{FF2B5EF4-FFF2-40B4-BE49-F238E27FC236}">
                  <a16:creationId xmlns:a16="http://schemas.microsoft.com/office/drawing/2014/main" id="{C373AA09-8275-4C4F-A8B8-92BC5AAB7DF4}"/>
                </a:ext>
              </a:extLst>
            </p:cNvPr>
            <p:cNvSpPr/>
            <p:nvPr/>
          </p:nvSpPr>
          <p:spPr>
            <a:xfrm>
              <a:off x="11130195" y="4846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31</a:t>
              </a:r>
            </a:p>
          </p:txBody>
        </p:sp>
        <p:sp>
          <p:nvSpPr>
            <p:cNvPr id="142" name="Shape 241">
              <a:extLst>
                <a:ext uri="{FF2B5EF4-FFF2-40B4-BE49-F238E27FC236}">
                  <a16:creationId xmlns:a16="http://schemas.microsoft.com/office/drawing/2014/main" id="{550E8FD2-661C-F643-969B-EED2AC299753}"/>
                </a:ext>
              </a:extLst>
            </p:cNvPr>
            <p:cNvSpPr/>
            <p:nvPr/>
          </p:nvSpPr>
          <p:spPr>
            <a:xfrm>
              <a:off x="1518624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3" name="Shape 242">
              <a:extLst>
                <a:ext uri="{FF2B5EF4-FFF2-40B4-BE49-F238E27FC236}">
                  <a16:creationId xmlns:a16="http://schemas.microsoft.com/office/drawing/2014/main" id="{616050EB-73FC-AA4C-9829-1281BD892510}"/>
                </a:ext>
              </a:extLst>
            </p:cNvPr>
            <p:cNvSpPr/>
            <p:nvPr/>
          </p:nvSpPr>
          <p:spPr>
            <a:xfrm>
              <a:off x="210559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4" name="Shape 243">
              <a:extLst>
                <a:ext uri="{FF2B5EF4-FFF2-40B4-BE49-F238E27FC236}">
                  <a16:creationId xmlns:a16="http://schemas.microsoft.com/office/drawing/2014/main" id="{D55FEF4A-D276-814A-86A2-908990C43D65}"/>
                </a:ext>
              </a:extLst>
            </p:cNvPr>
            <p:cNvSpPr/>
            <p:nvPr/>
          </p:nvSpPr>
          <p:spPr>
            <a:xfrm>
              <a:off x="2692570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5" name="Shape 244">
              <a:extLst>
                <a:ext uri="{FF2B5EF4-FFF2-40B4-BE49-F238E27FC236}">
                  <a16:creationId xmlns:a16="http://schemas.microsoft.com/office/drawing/2014/main" id="{2889779F-E431-8E47-9C70-FF54BB1E4B7C}"/>
                </a:ext>
              </a:extLst>
            </p:cNvPr>
            <p:cNvSpPr/>
            <p:nvPr/>
          </p:nvSpPr>
          <p:spPr>
            <a:xfrm>
              <a:off x="327954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6" name="Shape 245">
              <a:extLst>
                <a:ext uri="{FF2B5EF4-FFF2-40B4-BE49-F238E27FC236}">
                  <a16:creationId xmlns:a16="http://schemas.microsoft.com/office/drawing/2014/main" id="{653C8015-EB71-2248-A076-CEDC1C1C811A}"/>
                </a:ext>
              </a:extLst>
            </p:cNvPr>
            <p:cNvSpPr/>
            <p:nvPr/>
          </p:nvSpPr>
          <p:spPr>
            <a:xfrm>
              <a:off x="3866517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7" name="Shape 246">
              <a:extLst>
                <a:ext uri="{FF2B5EF4-FFF2-40B4-BE49-F238E27FC236}">
                  <a16:creationId xmlns:a16="http://schemas.microsoft.com/office/drawing/2014/main" id="{F6A5407A-A43D-9647-8404-21700FD79507}"/>
                </a:ext>
              </a:extLst>
            </p:cNvPr>
            <p:cNvSpPr/>
            <p:nvPr/>
          </p:nvSpPr>
          <p:spPr>
            <a:xfrm>
              <a:off x="4453490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8" name="Shape 247">
              <a:extLst>
                <a:ext uri="{FF2B5EF4-FFF2-40B4-BE49-F238E27FC236}">
                  <a16:creationId xmlns:a16="http://schemas.microsoft.com/office/drawing/2014/main" id="{8FE6A3BE-C665-004F-B25E-CD2D0437F3FA}"/>
                </a:ext>
              </a:extLst>
            </p:cNvPr>
            <p:cNvSpPr/>
            <p:nvPr/>
          </p:nvSpPr>
          <p:spPr>
            <a:xfrm>
              <a:off x="504046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9" name="Shape 248">
              <a:extLst>
                <a:ext uri="{FF2B5EF4-FFF2-40B4-BE49-F238E27FC236}">
                  <a16:creationId xmlns:a16="http://schemas.microsoft.com/office/drawing/2014/main" id="{45881B57-9968-C041-8340-DF36118F814D}"/>
                </a:ext>
              </a:extLst>
            </p:cNvPr>
            <p:cNvSpPr/>
            <p:nvPr/>
          </p:nvSpPr>
          <p:spPr>
            <a:xfrm>
              <a:off x="5627436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0" name="Shape 249">
              <a:extLst>
                <a:ext uri="{FF2B5EF4-FFF2-40B4-BE49-F238E27FC236}">
                  <a16:creationId xmlns:a16="http://schemas.microsoft.com/office/drawing/2014/main" id="{381110F6-53EA-AE4B-8AEC-A9398F148A70}"/>
                </a:ext>
              </a:extLst>
            </p:cNvPr>
            <p:cNvSpPr/>
            <p:nvPr/>
          </p:nvSpPr>
          <p:spPr>
            <a:xfrm>
              <a:off x="1511061" y="5989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32</a:t>
              </a:r>
            </a:p>
          </p:txBody>
        </p:sp>
        <p:sp>
          <p:nvSpPr>
            <p:cNvPr id="151" name="Shape 250">
              <a:extLst>
                <a:ext uri="{FF2B5EF4-FFF2-40B4-BE49-F238E27FC236}">
                  <a16:creationId xmlns:a16="http://schemas.microsoft.com/office/drawing/2014/main" id="{079DFCCC-1B9A-6040-B145-A18112FC41C8}"/>
                </a:ext>
              </a:extLst>
            </p:cNvPr>
            <p:cNvSpPr/>
            <p:nvPr/>
          </p:nvSpPr>
          <p:spPr>
            <a:xfrm>
              <a:off x="5619874" y="5989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39</a:t>
              </a:r>
            </a:p>
          </p:txBody>
        </p:sp>
        <p:sp>
          <p:nvSpPr>
            <p:cNvPr id="152" name="Shape 251">
              <a:extLst>
                <a:ext uri="{FF2B5EF4-FFF2-40B4-BE49-F238E27FC236}">
                  <a16:creationId xmlns:a16="http://schemas.microsoft.com/office/drawing/2014/main" id="{9D39D499-6408-D34D-9096-1A0513212B8B}"/>
                </a:ext>
              </a:extLst>
            </p:cNvPr>
            <p:cNvSpPr/>
            <p:nvPr/>
          </p:nvSpPr>
          <p:spPr>
            <a:xfrm>
              <a:off x="702894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3" name="Shape 252">
              <a:extLst>
                <a:ext uri="{FF2B5EF4-FFF2-40B4-BE49-F238E27FC236}">
                  <a16:creationId xmlns:a16="http://schemas.microsoft.com/office/drawing/2014/main" id="{402590F9-E2CE-EF49-AA9C-4620973E997B}"/>
                </a:ext>
              </a:extLst>
            </p:cNvPr>
            <p:cNvSpPr/>
            <p:nvPr/>
          </p:nvSpPr>
          <p:spPr>
            <a:xfrm>
              <a:off x="7615919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4" name="Shape 253">
              <a:extLst>
                <a:ext uri="{FF2B5EF4-FFF2-40B4-BE49-F238E27FC236}">
                  <a16:creationId xmlns:a16="http://schemas.microsoft.com/office/drawing/2014/main" id="{E61C5669-5D9D-2748-ACB2-02DE89E10991}"/>
                </a:ext>
              </a:extLst>
            </p:cNvPr>
            <p:cNvSpPr/>
            <p:nvPr/>
          </p:nvSpPr>
          <p:spPr>
            <a:xfrm>
              <a:off x="820289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5" name="Shape 254">
              <a:extLst>
                <a:ext uri="{FF2B5EF4-FFF2-40B4-BE49-F238E27FC236}">
                  <a16:creationId xmlns:a16="http://schemas.microsoft.com/office/drawing/2014/main" id="{ADEDDBA7-BD7C-4B4E-B7BF-1F1A71432EB2}"/>
                </a:ext>
              </a:extLst>
            </p:cNvPr>
            <p:cNvSpPr/>
            <p:nvPr/>
          </p:nvSpPr>
          <p:spPr>
            <a:xfrm>
              <a:off x="878986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6" name="Shape 255">
              <a:extLst>
                <a:ext uri="{FF2B5EF4-FFF2-40B4-BE49-F238E27FC236}">
                  <a16:creationId xmlns:a16="http://schemas.microsoft.com/office/drawing/2014/main" id="{15423F9D-BC1B-1E4A-ACDC-52393F329142}"/>
                </a:ext>
              </a:extLst>
            </p:cNvPr>
            <p:cNvSpPr/>
            <p:nvPr/>
          </p:nvSpPr>
          <p:spPr>
            <a:xfrm>
              <a:off x="9376838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7" name="Shape 256">
              <a:extLst>
                <a:ext uri="{FF2B5EF4-FFF2-40B4-BE49-F238E27FC236}">
                  <a16:creationId xmlns:a16="http://schemas.microsoft.com/office/drawing/2014/main" id="{4526F5B0-CDD6-5546-8B73-8A3D760F6A61}"/>
                </a:ext>
              </a:extLst>
            </p:cNvPr>
            <p:cNvSpPr/>
            <p:nvPr/>
          </p:nvSpPr>
          <p:spPr>
            <a:xfrm>
              <a:off x="996381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8" name="Shape 257">
              <a:extLst>
                <a:ext uri="{FF2B5EF4-FFF2-40B4-BE49-F238E27FC236}">
                  <a16:creationId xmlns:a16="http://schemas.microsoft.com/office/drawing/2014/main" id="{6BE7B2DE-FCF8-0E44-BEDC-29ACD30B1F7C}"/>
                </a:ext>
              </a:extLst>
            </p:cNvPr>
            <p:cNvSpPr/>
            <p:nvPr/>
          </p:nvSpPr>
          <p:spPr>
            <a:xfrm>
              <a:off x="10550785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9" name="Shape 258">
              <a:extLst>
                <a:ext uri="{FF2B5EF4-FFF2-40B4-BE49-F238E27FC236}">
                  <a16:creationId xmlns:a16="http://schemas.microsoft.com/office/drawing/2014/main" id="{E38449E9-079A-B149-91BF-27740B8BD534}"/>
                </a:ext>
              </a:extLst>
            </p:cNvPr>
            <p:cNvSpPr/>
            <p:nvPr/>
          </p:nvSpPr>
          <p:spPr>
            <a:xfrm>
              <a:off x="1113775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0" name="Shape 259">
              <a:extLst>
                <a:ext uri="{FF2B5EF4-FFF2-40B4-BE49-F238E27FC236}">
                  <a16:creationId xmlns:a16="http://schemas.microsoft.com/office/drawing/2014/main" id="{86A5590B-945C-8344-9C76-45093D1E0B65}"/>
                </a:ext>
              </a:extLst>
            </p:cNvPr>
            <p:cNvSpPr/>
            <p:nvPr/>
          </p:nvSpPr>
          <p:spPr>
            <a:xfrm>
              <a:off x="7021383" y="5989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161" name="Shape 260">
              <a:extLst>
                <a:ext uri="{FF2B5EF4-FFF2-40B4-BE49-F238E27FC236}">
                  <a16:creationId xmlns:a16="http://schemas.microsoft.com/office/drawing/2014/main" id="{121F3513-EC30-F443-A6DE-E5548B08A03D}"/>
                </a:ext>
              </a:extLst>
            </p:cNvPr>
            <p:cNvSpPr/>
            <p:nvPr/>
          </p:nvSpPr>
          <p:spPr>
            <a:xfrm>
              <a:off x="11130195" y="5989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47</a:t>
              </a:r>
            </a:p>
          </p:txBody>
        </p:sp>
        <p:sp>
          <p:nvSpPr>
            <p:cNvPr id="162" name="Shape 261">
              <a:extLst>
                <a:ext uri="{FF2B5EF4-FFF2-40B4-BE49-F238E27FC236}">
                  <a16:creationId xmlns:a16="http://schemas.microsoft.com/office/drawing/2014/main" id="{6DC671A3-E011-BA46-B061-E87B1027C640}"/>
                </a:ext>
              </a:extLst>
            </p:cNvPr>
            <p:cNvSpPr/>
            <p:nvPr/>
          </p:nvSpPr>
          <p:spPr>
            <a:xfrm>
              <a:off x="1518624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3" name="Shape 262">
              <a:extLst>
                <a:ext uri="{FF2B5EF4-FFF2-40B4-BE49-F238E27FC236}">
                  <a16:creationId xmlns:a16="http://schemas.microsoft.com/office/drawing/2014/main" id="{EC1928A9-6CD2-CA43-BFF3-8B29AAA6E843}"/>
                </a:ext>
              </a:extLst>
            </p:cNvPr>
            <p:cNvSpPr/>
            <p:nvPr/>
          </p:nvSpPr>
          <p:spPr>
            <a:xfrm>
              <a:off x="210559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4" name="Shape 263">
              <a:extLst>
                <a:ext uri="{FF2B5EF4-FFF2-40B4-BE49-F238E27FC236}">
                  <a16:creationId xmlns:a16="http://schemas.microsoft.com/office/drawing/2014/main" id="{60D556A7-08E8-9846-BE35-574A82D6EAAE}"/>
                </a:ext>
              </a:extLst>
            </p:cNvPr>
            <p:cNvSpPr/>
            <p:nvPr/>
          </p:nvSpPr>
          <p:spPr>
            <a:xfrm>
              <a:off x="2692570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5" name="Shape 264">
              <a:extLst>
                <a:ext uri="{FF2B5EF4-FFF2-40B4-BE49-F238E27FC236}">
                  <a16:creationId xmlns:a16="http://schemas.microsoft.com/office/drawing/2014/main" id="{E95F650C-A1D2-684B-A246-C504B41A8133}"/>
                </a:ext>
              </a:extLst>
            </p:cNvPr>
            <p:cNvSpPr/>
            <p:nvPr/>
          </p:nvSpPr>
          <p:spPr>
            <a:xfrm>
              <a:off x="327954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6" name="Shape 265">
              <a:extLst>
                <a:ext uri="{FF2B5EF4-FFF2-40B4-BE49-F238E27FC236}">
                  <a16:creationId xmlns:a16="http://schemas.microsoft.com/office/drawing/2014/main" id="{69CDEB2B-5B82-9B47-B2C7-B3856C668F43}"/>
                </a:ext>
              </a:extLst>
            </p:cNvPr>
            <p:cNvSpPr/>
            <p:nvPr/>
          </p:nvSpPr>
          <p:spPr>
            <a:xfrm>
              <a:off x="3866517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7" name="Shape 266">
              <a:extLst>
                <a:ext uri="{FF2B5EF4-FFF2-40B4-BE49-F238E27FC236}">
                  <a16:creationId xmlns:a16="http://schemas.microsoft.com/office/drawing/2014/main" id="{7A8ED396-0509-544E-B116-12B35C7A795F}"/>
                </a:ext>
              </a:extLst>
            </p:cNvPr>
            <p:cNvSpPr/>
            <p:nvPr/>
          </p:nvSpPr>
          <p:spPr>
            <a:xfrm>
              <a:off x="4453490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8" name="Shape 267">
              <a:extLst>
                <a:ext uri="{FF2B5EF4-FFF2-40B4-BE49-F238E27FC236}">
                  <a16:creationId xmlns:a16="http://schemas.microsoft.com/office/drawing/2014/main" id="{6D530DEB-7E5D-B44E-90FA-AF8CE6E286E0}"/>
                </a:ext>
              </a:extLst>
            </p:cNvPr>
            <p:cNvSpPr/>
            <p:nvPr/>
          </p:nvSpPr>
          <p:spPr>
            <a:xfrm>
              <a:off x="504046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9" name="Shape 268">
              <a:extLst>
                <a:ext uri="{FF2B5EF4-FFF2-40B4-BE49-F238E27FC236}">
                  <a16:creationId xmlns:a16="http://schemas.microsoft.com/office/drawing/2014/main" id="{8447FE27-6273-4848-85A5-8D2E9E7C9635}"/>
                </a:ext>
              </a:extLst>
            </p:cNvPr>
            <p:cNvSpPr/>
            <p:nvPr/>
          </p:nvSpPr>
          <p:spPr>
            <a:xfrm>
              <a:off x="5627436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0" name="Shape 269">
              <a:extLst>
                <a:ext uri="{FF2B5EF4-FFF2-40B4-BE49-F238E27FC236}">
                  <a16:creationId xmlns:a16="http://schemas.microsoft.com/office/drawing/2014/main" id="{5D72856D-61CD-3148-BA8A-D6237DE9297C}"/>
                </a:ext>
              </a:extLst>
            </p:cNvPr>
            <p:cNvSpPr/>
            <p:nvPr/>
          </p:nvSpPr>
          <p:spPr>
            <a:xfrm>
              <a:off x="1511061" y="7132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48</a:t>
              </a:r>
            </a:p>
          </p:txBody>
        </p:sp>
        <p:sp>
          <p:nvSpPr>
            <p:cNvPr id="171" name="Shape 270">
              <a:extLst>
                <a:ext uri="{FF2B5EF4-FFF2-40B4-BE49-F238E27FC236}">
                  <a16:creationId xmlns:a16="http://schemas.microsoft.com/office/drawing/2014/main" id="{60EE33BD-2DBF-604A-A7BD-F364B113085E}"/>
                </a:ext>
              </a:extLst>
            </p:cNvPr>
            <p:cNvSpPr/>
            <p:nvPr/>
          </p:nvSpPr>
          <p:spPr>
            <a:xfrm>
              <a:off x="5619874" y="7132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55</a:t>
              </a:r>
            </a:p>
          </p:txBody>
        </p:sp>
        <p:sp>
          <p:nvSpPr>
            <p:cNvPr id="172" name="Shape 271">
              <a:extLst>
                <a:ext uri="{FF2B5EF4-FFF2-40B4-BE49-F238E27FC236}">
                  <a16:creationId xmlns:a16="http://schemas.microsoft.com/office/drawing/2014/main" id="{88D26F89-A171-994A-B3ED-65D947A9AA70}"/>
                </a:ext>
              </a:extLst>
            </p:cNvPr>
            <p:cNvSpPr/>
            <p:nvPr/>
          </p:nvSpPr>
          <p:spPr>
            <a:xfrm>
              <a:off x="702894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3" name="Shape 272">
              <a:extLst>
                <a:ext uri="{FF2B5EF4-FFF2-40B4-BE49-F238E27FC236}">
                  <a16:creationId xmlns:a16="http://schemas.microsoft.com/office/drawing/2014/main" id="{F9E03DCB-04DA-D043-B05E-0A636F800513}"/>
                </a:ext>
              </a:extLst>
            </p:cNvPr>
            <p:cNvSpPr/>
            <p:nvPr/>
          </p:nvSpPr>
          <p:spPr>
            <a:xfrm>
              <a:off x="7615919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4" name="Shape 273">
              <a:extLst>
                <a:ext uri="{FF2B5EF4-FFF2-40B4-BE49-F238E27FC236}">
                  <a16:creationId xmlns:a16="http://schemas.microsoft.com/office/drawing/2014/main" id="{9E5BB125-CDBD-A149-9923-6E16059B5DE9}"/>
                </a:ext>
              </a:extLst>
            </p:cNvPr>
            <p:cNvSpPr/>
            <p:nvPr/>
          </p:nvSpPr>
          <p:spPr>
            <a:xfrm>
              <a:off x="820289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5" name="Shape 274">
              <a:extLst>
                <a:ext uri="{FF2B5EF4-FFF2-40B4-BE49-F238E27FC236}">
                  <a16:creationId xmlns:a16="http://schemas.microsoft.com/office/drawing/2014/main" id="{4E267160-D6CF-8448-9446-67DB70F87241}"/>
                </a:ext>
              </a:extLst>
            </p:cNvPr>
            <p:cNvSpPr/>
            <p:nvPr/>
          </p:nvSpPr>
          <p:spPr>
            <a:xfrm>
              <a:off x="878986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6" name="Shape 275">
              <a:extLst>
                <a:ext uri="{FF2B5EF4-FFF2-40B4-BE49-F238E27FC236}">
                  <a16:creationId xmlns:a16="http://schemas.microsoft.com/office/drawing/2014/main" id="{DE1BD23D-1142-AD43-9155-BE26206FAD23}"/>
                </a:ext>
              </a:extLst>
            </p:cNvPr>
            <p:cNvSpPr/>
            <p:nvPr/>
          </p:nvSpPr>
          <p:spPr>
            <a:xfrm>
              <a:off x="9376838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7" name="Shape 276">
              <a:extLst>
                <a:ext uri="{FF2B5EF4-FFF2-40B4-BE49-F238E27FC236}">
                  <a16:creationId xmlns:a16="http://schemas.microsoft.com/office/drawing/2014/main" id="{0D4357BE-F3C9-DB40-96A2-19CAF6080CAA}"/>
                </a:ext>
              </a:extLst>
            </p:cNvPr>
            <p:cNvSpPr/>
            <p:nvPr/>
          </p:nvSpPr>
          <p:spPr>
            <a:xfrm>
              <a:off x="996381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8" name="Shape 277">
              <a:extLst>
                <a:ext uri="{FF2B5EF4-FFF2-40B4-BE49-F238E27FC236}">
                  <a16:creationId xmlns:a16="http://schemas.microsoft.com/office/drawing/2014/main" id="{25A18715-4A1C-8A46-90C5-C62A4C9EFB62}"/>
                </a:ext>
              </a:extLst>
            </p:cNvPr>
            <p:cNvSpPr/>
            <p:nvPr/>
          </p:nvSpPr>
          <p:spPr>
            <a:xfrm>
              <a:off x="10550785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9" name="Shape 278">
              <a:extLst>
                <a:ext uri="{FF2B5EF4-FFF2-40B4-BE49-F238E27FC236}">
                  <a16:creationId xmlns:a16="http://schemas.microsoft.com/office/drawing/2014/main" id="{4175407D-0789-5B49-B0E7-189CB4C0FDE8}"/>
                </a:ext>
              </a:extLst>
            </p:cNvPr>
            <p:cNvSpPr/>
            <p:nvPr/>
          </p:nvSpPr>
          <p:spPr>
            <a:xfrm>
              <a:off x="1113775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80" name="Shape 279">
              <a:extLst>
                <a:ext uri="{FF2B5EF4-FFF2-40B4-BE49-F238E27FC236}">
                  <a16:creationId xmlns:a16="http://schemas.microsoft.com/office/drawing/2014/main" id="{231874E7-D3CF-C64D-8BAA-EA6452732F0D}"/>
                </a:ext>
              </a:extLst>
            </p:cNvPr>
            <p:cNvSpPr/>
            <p:nvPr/>
          </p:nvSpPr>
          <p:spPr>
            <a:xfrm>
              <a:off x="7021383" y="7132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56</a:t>
              </a:r>
            </a:p>
          </p:txBody>
        </p:sp>
        <p:sp>
          <p:nvSpPr>
            <p:cNvPr id="181" name="Shape 280">
              <a:extLst>
                <a:ext uri="{FF2B5EF4-FFF2-40B4-BE49-F238E27FC236}">
                  <a16:creationId xmlns:a16="http://schemas.microsoft.com/office/drawing/2014/main" id="{55923AD2-6864-554D-A61A-02087658C483}"/>
                </a:ext>
              </a:extLst>
            </p:cNvPr>
            <p:cNvSpPr/>
            <p:nvPr/>
          </p:nvSpPr>
          <p:spPr>
            <a:xfrm>
              <a:off x="11130195" y="7132286"/>
              <a:ext cx="522579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2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chemeClr val="bg1"/>
                  </a:solidFill>
                </a:rPr>
                <a:t>63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9798637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5-VirtualMem" id="{3F569411-1294-154D-AB87-45E6F83FF2E7}" vid="{954481FC-D8D0-4141-AEAD-3A0F087BFB7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11294</TotalTime>
  <Words>3485</Words>
  <Application>Microsoft Macintosh PowerPoint</Application>
  <PresentationFormat>Custom</PresentationFormat>
  <Paragraphs>1636</Paragraphs>
  <Slides>56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맑은 고딕</vt:lpstr>
      <vt:lpstr>Arial</vt:lpstr>
      <vt:lpstr>Avenir Book</vt:lpstr>
      <vt:lpstr>Calisto MT</vt:lpstr>
      <vt:lpstr>charter</vt:lpstr>
      <vt:lpstr>Gill Sans MT</vt:lpstr>
      <vt:lpstr>Helvetica</vt:lpstr>
      <vt:lpstr>Marker Felt</vt:lpstr>
      <vt:lpstr>Perpetua Titling MT</vt:lpstr>
      <vt:lpstr>Times</vt:lpstr>
      <vt:lpstr>1_Precedent</vt:lpstr>
      <vt:lpstr>Announcements</vt:lpstr>
      <vt:lpstr>File System Implementation</vt:lpstr>
      <vt:lpstr>FS Implementation</vt:lpstr>
      <vt:lpstr>FUSE Filesystem</vt:lpstr>
      <vt:lpstr>FUSE Filesystem</vt:lpstr>
      <vt:lpstr>FUSE Filesystem</vt:lpstr>
      <vt:lpstr>FUSE Filesystem</vt:lpstr>
      <vt:lpstr>Part 1: Disk Structures</vt:lpstr>
      <vt:lpstr>Persistent Store</vt:lpstr>
      <vt:lpstr>Similarity to Memory?</vt:lpstr>
      <vt:lpstr>On-Disk Structures</vt:lpstr>
      <vt:lpstr>FS Structs: Empty Disk</vt:lpstr>
      <vt:lpstr>Data Blocks</vt:lpstr>
      <vt:lpstr>Inodes</vt:lpstr>
      <vt:lpstr>One Inode Block</vt:lpstr>
      <vt:lpstr>Inode</vt:lpstr>
      <vt:lpstr>Inodes</vt:lpstr>
      <vt:lpstr>Inode</vt:lpstr>
      <vt:lpstr>PowerPoint Presentation</vt:lpstr>
      <vt:lpstr>PowerPoint Presentation</vt:lpstr>
      <vt:lpstr>PowerPoint Presentation</vt:lpstr>
      <vt:lpstr>Inode</vt:lpstr>
      <vt:lpstr>PowerPoint Presentation</vt:lpstr>
      <vt:lpstr>PowerPoint Presentation</vt:lpstr>
      <vt:lpstr>PowerPoint Presentation</vt:lpstr>
      <vt:lpstr>File Organization: The inode</vt:lpstr>
      <vt:lpstr>Directories</vt:lpstr>
      <vt:lpstr>Simple Directory List Example</vt:lpstr>
      <vt:lpstr>Allocation</vt:lpstr>
      <vt:lpstr>Bitmaps?</vt:lpstr>
      <vt:lpstr>Opportunity for Inconsistency (fsck)</vt:lpstr>
      <vt:lpstr>Superblock</vt:lpstr>
      <vt:lpstr>Superblock – Real FS (also FUSE)</vt:lpstr>
      <vt:lpstr>Super Block</vt:lpstr>
      <vt:lpstr>On-Disk Structures</vt:lpstr>
      <vt:lpstr>Part 2 :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Efficiency</vt:lpstr>
      <vt:lpstr>Hard links and Short links</vt:lpstr>
      <vt:lpstr>Write Buffering</vt:lpstr>
      <vt:lpstr>Allocation Strategies</vt:lpstr>
      <vt:lpstr>Contiguous Allocation</vt:lpstr>
      <vt:lpstr>Small # of Extents</vt:lpstr>
      <vt:lpstr>Linked Allocation</vt:lpstr>
      <vt:lpstr>File-Allocation Table (FAT)</vt:lpstr>
      <vt:lpstr>Indexed Allocation</vt:lpstr>
      <vt:lpstr>Multi-Level Indexing</vt:lpstr>
      <vt:lpstr>Flexible # of Extents</vt:lpstr>
      <vt:lpstr>Assume Multi-Level Indexing</vt:lpstr>
      <vt:lpstr>Summary/Future</vt:lpstr>
      <vt:lpstr>Summary</vt:lpstr>
      <vt:lpstr>Project 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File-System APIs</dc:title>
  <dc:creator>Sudarsun Kannan</dc:creator>
  <cp:lastModifiedBy>Srinivas Narayana Ganapathy</cp:lastModifiedBy>
  <cp:revision>119</cp:revision>
  <dcterms:created xsi:type="dcterms:W3CDTF">2015-10-31T21:46:51Z</dcterms:created>
  <dcterms:modified xsi:type="dcterms:W3CDTF">2023-11-29T12:40:08Z</dcterms:modified>
</cp:coreProperties>
</file>