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87" r:id="rId2"/>
    <p:sldId id="266" r:id="rId3"/>
    <p:sldId id="397" r:id="rId4"/>
    <p:sldId id="267" r:id="rId5"/>
    <p:sldId id="268" r:id="rId6"/>
    <p:sldId id="399" r:id="rId7"/>
    <p:sldId id="275" r:id="rId8"/>
    <p:sldId id="276" r:id="rId9"/>
    <p:sldId id="277" r:id="rId10"/>
    <p:sldId id="278" r:id="rId11"/>
    <p:sldId id="279" r:id="rId12"/>
    <p:sldId id="396" r:id="rId13"/>
    <p:sldId id="280" r:id="rId14"/>
    <p:sldId id="281" r:id="rId15"/>
    <p:sldId id="282" r:id="rId16"/>
    <p:sldId id="388" r:id="rId17"/>
    <p:sldId id="402" r:id="rId18"/>
    <p:sldId id="283" r:id="rId19"/>
    <p:sldId id="407" r:id="rId20"/>
    <p:sldId id="403" r:id="rId21"/>
    <p:sldId id="394" r:id="rId22"/>
    <p:sldId id="379" r:id="rId23"/>
    <p:sldId id="404" r:id="rId24"/>
    <p:sldId id="406" r:id="rId25"/>
    <p:sldId id="408" r:id="rId26"/>
    <p:sldId id="405" r:id="rId27"/>
    <p:sldId id="313" r:id="rId28"/>
    <p:sldId id="337" r:id="rId29"/>
    <p:sldId id="297" r:id="rId30"/>
    <p:sldId id="299" r:id="rId31"/>
    <p:sldId id="401" r:id="rId32"/>
    <p:sldId id="298" r:id="rId33"/>
    <p:sldId id="303" r:id="rId34"/>
    <p:sldId id="302" r:id="rId35"/>
    <p:sldId id="304" r:id="rId36"/>
    <p:sldId id="319" r:id="rId37"/>
    <p:sldId id="3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1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Circuit &amp; Packet Switching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493BB0B-4F20-9A44-84C7-FD30E04E2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EDDAFD1A-5E66-6B41-8B09-2A8D57FED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97942542-F1F0-6647-A3AB-AAC24B02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A1EE8F33-1F3A-3344-AA1C-5D85863C6F6F}"/>
              </a:ext>
            </a:extLst>
          </p:cNvPr>
          <p:cNvSpPr>
            <a:spLocks/>
          </p:cNvSpPr>
          <p:nvPr/>
        </p:nvSpPr>
        <p:spPr bwMode="auto">
          <a:xfrm>
            <a:off x="4130676" y="24050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8303817E-BD8E-C943-9892-BFF8BA2A2F15}"/>
              </a:ext>
            </a:extLst>
          </p:cNvPr>
          <p:cNvSpPr>
            <a:spLocks/>
          </p:cNvSpPr>
          <p:nvPr/>
        </p:nvSpPr>
        <p:spPr bwMode="auto">
          <a:xfrm>
            <a:off x="5440364" y="309562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79CB54E0-8051-F941-ADD4-F6A919CA5A90}"/>
              </a:ext>
            </a:extLst>
          </p:cNvPr>
          <p:cNvSpPr>
            <a:spLocks/>
          </p:cNvSpPr>
          <p:nvPr/>
        </p:nvSpPr>
        <p:spPr bwMode="auto">
          <a:xfrm>
            <a:off x="6750051" y="37639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0F130529-385A-E04C-802C-D071B020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1C8C473-8994-7C4F-B1AD-12E4E6787A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42" name="Freeform 10">
            <a:extLst>
              <a:ext uri="{FF2B5EF4-FFF2-40B4-BE49-F238E27FC236}">
                <a16:creationId xmlns:a16="http://schemas.microsoft.com/office/drawing/2014/main" id="{677FA9AC-50C3-D64D-90F5-D4E22FC82D82}"/>
              </a:ext>
            </a:extLst>
          </p:cNvPr>
          <p:cNvSpPr>
            <a:spLocks/>
          </p:cNvSpPr>
          <p:nvPr/>
        </p:nvSpPr>
        <p:spPr bwMode="auto">
          <a:xfrm>
            <a:off x="4130675" y="453707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20C6D3D0-B2CE-E044-BC1D-2C30C028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9269A5FA-E139-CD41-80F4-35BD3897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6D9D8B5D-ECF8-0F41-A1A1-460C4D88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AA5364CF-8CFB-524A-99C1-D4396A4B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C2F34E10-9ED2-FF4F-A972-4E6F4528A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F08B86F4-C12E-314A-87BC-7E8761F3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B1D061C1-C85E-7C4B-A71E-73D0D6F6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501650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7F49C5B2-9323-BD4B-80C4-87EBF0D3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96716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44051" name="Rectangle 19">
            <a:extLst>
              <a:ext uri="{FF2B5EF4-FFF2-40B4-BE49-F238E27FC236}">
                <a16:creationId xmlns:a16="http://schemas.microsoft.com/office/drawing/2014/main" id="{C9C1C2D9-8CD6-D24A-ABC7-E16719B9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169862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90E8392D-1D4F-5C47-B7D0-A4CA87FF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195262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CAB728F-BBBC-FA4C-B3F3-DFD761640E2E}"/>
              </a:ext>
            </a:extLst>
          </p:cNvPr>
          <p:cNvSpPr>
            <a:spLocks/>
          </p:cNvSpPr>
          <p:nvPr/>
        </p:nvSpPr>
        <p:spPr bwMode="auto">
          <a:xfrm>
            <a:off x="5511800" y="183356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F5837F4E-C90A-F947-9CF8-DE865C3FE72A}"/>
              </a:ext>
            </a:extLst>
          </p:cNvPr>
          <p:cNvSpPr>
            <a:spLocks/>
          </p:cNvSpPr>
          <p:nvPr/>
        </p:nvSpPr>
        <p:spPr bwMode="auto">
          <a:xfrm>
            <a:off x="6118225" y="183356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CC5CC9A6-F76D-9C4B-8582-17F9FBAD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53707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84ECB8C-AB18-A542-B324-631975E6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725" y="465296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72EB2D1B-C372-CB4A-8673-960E90984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4" y="262956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1E9F7E87-5E39-A64B-B460-8BD7E8DD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451" y="241458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9C13AA0E-7029-6142-B98F-003263D4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8" y="2386014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Delay</a:t>
            </a:r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0EF94EDE-9B7D-9B40-AB52-D0B6C3624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2" name="Rectangle 30">
            <a:extLst>
              <a:ext uri="{FF2B5EF4-FFF2-40B4-BE49-F238E27FC236}">
                <a16:creationId xmlns:a16="http://schemas.microsoft.com/office/drawing/2014/main" id="{150399C4-212D-964E-87B5-EE1334C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2" y="3413126"/>
            <a:ext cx="15396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8F5B5338-96ED-D643-8181-BF3108A98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B54319A7-480F-844F-9FF2-1A277214CB09}"/>
              </a:ext>
            </a:extLst>
          </p:cNvPr>
          <p:cNvSpPr>
            <a:spLocks/>
          </p:cNvSpPr>
          <p:nvPr/>
        </p:nvSpPr>
        <p:spPr bwMode="auto">
          <a:xfrm flipV="1">
            <a:off x="4122739" y="411797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Slide Number Placeholder 1">
            <a:extLst>
              <a:ext uri="{FF2B5EF4-FFF2-40B4-BE49-F238E27FC236}">
                <a16:creationId xmlns:a16="http://schemas.microsoft.com/office/drawing/2014/main" id="{7170685D-5D4A-7444-BFD3-1B113B5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B6A40-0C06-5446-AD99-3F9D2FA848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80C057A7-7679-F241-BC8C-F92401C9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8FEAA9C-5892-DC48-ADE1-73C8BF65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3FF6E108-87F8-F640-B39F-9DC6225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2E583B4-1F53-6F46-8F8A-D278C7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25">
            <a:extLst>
              <a:ext uri="{FF2B5EF4-FFF2-40B4-BE49-F238E27FC236}">
                <a16:creationId xmlns:a16="http://schemas.microsoft.com/office/drawing/2014/main" id="{A0F42D79-B371-2042-BD5D-A09FC3F20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5451" y="270351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5315396-8C02-194D-BE91-8ABA395B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50114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402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Typically includes a destination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Compare to circuit switching: all links reserved at the same time, regardless of use.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message bits to arrive on incoming link before sending the first bit on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75"/>
            <a:ext cx="1331912" cy="1443038"/>
            <a:chOff x="3283" y="2506"/>
            <a:chExt cx="839" cy="909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21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61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210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57A-ADAF-5846-BBBF-BB5B55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across switching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1B3B-608E-E94D-B7B7-BB385CD2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 incurs an initial delay to set up the path</a:t>
            </a:r>
          </a:p>
          <a:p>
            <a:pPr lvl="1"/>
            <a:r>
              <a:rPr lang="en-US" dirty="0"/>
              <a:t>Packet (and message) switching can start transmitting data right away</a:t>
            </a:r>
          </a:p>
          <a:p>
            <a:pPr lvl="1"/>
            <a:endParaRPr lang="en-US" dirty="0"/>
          </a:p>
          <a:p>
            <a:r>
              <a:rPr lang="en-US" dirty="0"/>
              <a:t>Packet switching doesn’t reserve resources for the conversation</a:t>
            </a:r>
          </a:p>
          <a:p>
            <a:pPr lvl="1"/>
            <a:r>
              <a:rPr lang="en-US" dirty="0"/>
              <a:t>Circuit switching does. Needs </a:t>
            </a:r>
            <a:r>
              <a:rPr lang="en-US" dirty="0">
                <a:solidFill>
                  <a:srgbClr val="C00000"/>
                </a:solidFill>
              </a:rPr>
              <a:t>admission control</a:t>
            </a:r>
          </a:p>
          <a:p>
            <a:pPr lvl="1"/>
            <a:r>
              <a:rPr lang="en-US" dirty="0"/>
              <a:t>Packet switching makes resource reservation decisions per packet</a:t>
            </a:r>
          </a:p>
          <a:p>
            <a:pPr lvl="1"/>
            <a:endParaRPr lang="en-US" dirty="0"/>
          </a:p>
          <a:p>
            <a:r>
              <a:rPr lang="en-US" dirty="0"/>
              <a:t>Fewer or no guarantees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easier to build</a:t>
            </a:r>
          </a:p>
          <a:p>
            <a:pPr lvl="1"/>
            <a:r>
              <a:rPr lang="en-US" dirty="0"/>
              <a:t>Telephone networks are more reliable and harder to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Total Delay to transfer a message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Header overhead (what % of bits on the wire is metadata?)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&gt; Message 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(assuming typical </a:t>
            </a:r>
            <a:r>
              <a:rPr lang="en-US" sz="2400" dirty="0" err="1">
                <a:ea typeface="ＭＳ Ｐゴシック" charset="0"/>
              </a:rPr>
              <a:t>msgs</a:t>
            </a:r>
            <a:r>
              <a:rPr lang="en-US" sz="2400" dirty="0">
                <a:ea typeface="ＭＳ Ｐゴシック" charset="0"/>
              </a:rPr>
              <a:t> larger than typical </a:t>
            </a:r>
            <a:r>
              <a:rPr lang="en-US" sz="2400" dirty="0" err="1">
                <a:ea typeface="ＭＳ Ｐゴシック" charset="0"/>
              </a:rPr>
              <a:t>pkts</a:t>
            </a:r>
            <a:r>
              <a:rPr lang="en-US" sz="2400" dirty="0">
                <a:ea typeface="ＭＳ Ｐゴシック" charset="0"/>
              </a:rPr>
              <a:t>)</a:t>
            </a: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Comparisons across switching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493-9F5C-8B4A-81A0-4BA903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B0AE-79F7-894A-B43B-0A9DC8D3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Measuring Networks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size: length of a packet (bits or bytes),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218" y="3429000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7434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 analogy: Conveyor belt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delays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2DEA-F35E-4D46-AE4C-1A297B42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4242-64A5-D249-85AD-A4E64BB9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Protocols and Layering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2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RFCs 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2474845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57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957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5244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40108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73" y="3735250"/>
            <a:ext cx="3763617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05" y="1126686"/>
            <a:ext cx="2272595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36583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Network communication is very complex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7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Computers only deal 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So do networks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Image" r:id="rId3" imgW="4445000" imgH="4660900" progId="Photoshop.Image.4">
                  <p:embed/>
                </p:oleObj>
              </mc:Choice>
              <mc:Fallback>
                <p:oleObj name="Image" r:id="rId3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Return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1396</Words>
  <Application>Microsoft Macintosh PowerPoint</Application>
  <PresentationFormat>Widescreen</PresentationFormat>
  <Paragraphs>332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Calibri</vt:lpstr>
      <vt:lpstr>Helvetica</vt:lpstr>
      <vt:lpstr>Times New Roman</vt:lpstr>
      <vt:lpstr>Office Theme</vt:lpstr>
      <vt:lpstr>Image</vt:lpstr>
      <vt:lpstr>CS 352 Circuit &amp; Packet Switching</vt:lpstr>
      <vt:lpstr>Review of definitions</vt:lpstr>
      <vt:lpstr>How do machines talk?</vt:lpstr>
      <vt:lpstr>How do machines communicate?</vt:lpstr>
      <vt:lpstr>Physical transmission on a single link</vt:lpstr>
      <vt:lpstr>Multi-link networks</vt:lpstr>
      <vt:lpstr> Switching schemes</vt:lpstr>
      <vt:lpstr>Circuit switching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Comparisons across switching tech</vt:lpstr>
      <vt:lpstr>Comparisons across switching tech</vt:lpstr>
      <vt:lpstr>PowerPoint Presentation</vt:lpstr>
      <vt:lpstr>Measuring Networks</vt:lpstr>
      <vt:lpstr>Some definitions</vt:lpstr>
      <vt:lpstr>PowerPoint Presentation</vt:lpstr>
      <vt:lpstr>Visualizing the delays</vt:lpstr>
      <vt:lpstr>Bandwidth and delay</vt:lpstr>
      <vt:lpstr>PowerPoint Presentation</vt:lpstr>
      <vt:lpstr>Protocols and Layering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Layering</vt:lpstr>
      <vt:lpstr>This course has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882</cp:revision>
  <cp:lastPrinted>2021-01-24T11:57:08Z</cp:lastPrinted>
  <dcterms:created xsi:type="dcterms:W3CDTF">2019-01-23T03:40:12Z</dcterms:created>
  <dcterms:modified xsi:type="dcterms:W3CDTF">2022-01-19T23:34:22Z</dcterms:modified>
</cp:coreProperties>
</file>