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499" r:id="rId2"/>
    <p:sldId id="516" r:id="rId3"/>
    <p:sldId id="539" r:id="rId4"/>
    <p:sldId id="289" r:id="rId5"/>
    <p:sldId id="489" r:id="rId6"/>
    <p:sldId id="493" r:id="rId7"/>
    <p:sldId id="494" r:id="rId8"/>
    <p:sldId id="285" r:id="rId9"/>
    <p:sldId id="520" r:id="rId10"/>
    <p:sldId id="387" r:id="rId11"/>
    <p:sldId id="457" r:id="rId12"/>
    <p:sldId id="538" r:id="rId13"/>
    <p:sldId id="872" r:id="rId14"/>
    <p:sldId id="459" r:id="rId15"/>
    <p:sldId id="781" r:id="rId16"/>
    <p:sldId id="782" r:id="rId17"/>
    <p:sldId id="783" r:id="rId18"/>
    <p:sldId id="879" r:id="rId19"/>
    <p:sldId id="883" r:id="rId20"/>
    <p:sldId id="884" r:id="rId21"/>
    <p:sldId id="885" r:id="rId22"/>
    <p:sldId id="887" r:id="rId23"/>
    <p:sldId id="881" r:id="rId24"/>
    <p:sldId id="787" r:id="rId25"/>
    <p:sldId id="788" r:id="rId26"/>
    <p:sldId id="789" r:id="rId27"/>
    <p:sldId id="888" r:id="rId28"/>
    <p:sldId id="790" r:id="rId29"/>
    <p:sldId id="791" r:id="rId30"/>
    <p:sldId id="889" r:id="rId31"/>
    <p:sldId id="890" r:id="rId32"/>
    <p:sldId id="876" r:id="rId33"/>
    <p:sldId id="878" r:id="rId34"/>
    <p:sldId id="87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89"/>
    <p:restoredTop sz="94664"/>
  </p:normalViewPr>
  <p:slideViewPr>
    <p:cSldViewPr snapToGrid="0" snapToObjects="1">
      <p:cViewPr varScale="1">
        <p:scale>
          <a:sx n="128" d="100"/>
          <a:sy n="128" d="100"/>
        </p:scale>
        <p:origin x="5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312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2/7/22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18419889-A0E6-614C-8257-F8C6A6B00434}" type="slidenum">
              <a:rPr lang="en-US" i="0" smtClean="0">
                <a:latin typeface="Times New Roman" charset="0"/>
              </a:rPr>
              <a:pPr>
                <a:defRPr/>
              </a:pPr>
              <a:t>15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5909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66788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fld id="{CB730813-E359-894C-BEE3-DBB31D2D9DAA}" type="slidenum">
              <a:rPr lang="en-US" i="0" smtClean="0">
                <a:latin typeface="Times New Roman" charset="0"/>
              </a:rPr>
              <a:pPr>
                <a:defRPr/>
              </a:pPr>
              <a:t>16</a:t>
            </a:fld>
            <a:endParaRPr lang="en-US" i="0" dirty="0">
              <a:latin typeface="Times New Roman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Times New Roman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6827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1C7581-2794-CB42-ADEF-46B2BC49F6CE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481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452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1C7581-2794-CB42-ADEF-46B2BC49F6CE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481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06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31F4B70-DBE3-3741-B576-87AFDE574221}" type="slidenum">
              <a:rPr lang="en-US"/>
              <a:pPr>
                <a:defRPr/>
              </a:pPr>
              <a:t>24</a:t>
            </a:fld>
            <a:endParaRPr lang="en-US" dirty="0"/>
          </a:p>
        </p:txBody>
      </p:sp>
      <p:sp>
        <p:nvSpPr>
          <p:cNvPr id="475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9372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25AACE-28E7-1B40-8C80-6111AC9D6EE2}" type="slidenum">
              <a:rPr lang="en-US"/>
              <a:pPr>
                <a:defRPr/>
              </a:pPr>
              <a:t>25</a:t>
            </a:fld>
            <a:endParaRPr lang="en-US" dirty="0"/>
          </a:p>
        </p:txBody>
      </p:sp>
      <p:sp>
        <p:nvSpPr>
          <p:cNvPr id="474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07374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207908-A65C-F64C-A60A-480C7E37656F}" type="slidenum">
              <a:rPr lang="en-US"/>
              <a:pPr>
                <a:defRPr/>
              </a:pPr>
              <a:t>26</a:t>
            </a:fld>
            <a:endParaRPr lang="en-US" dirty="0"/>
          </a:p>
        </p:txBody>
      </p:sp>
      <p:sp>
        <p:nvSpPr>
          <p:cNvPr id="48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08345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C207908-A65C-F64C-A60A-480C7E37656F}" type="slidenum">
              <a:rPr lang="en-US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487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3957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1117600" y="1905000"/>
            <a:ext cx="9042400" cy="4038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85489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2/7/22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2/7/22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2/7/22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2/7/22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2/7/22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22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eg"/><Relationship Id="rId3" Type="http://schemas.openxmlformats.org/officeDocument/2006/relationships/image" Target="../media/image3.jpg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1.bin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1560202"/>
            <a:ext cx="77724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The Application Layer: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SMTP, Multimedia</a:t>
            </a:r>
            <a:endParaRPr lang="en-US" dirty="0">
              <a:solidFill>
                <a:srgbClr val="C00000"/>
              </a:solidFill>
              <a:ea typeface="ＭＳ Ｐゴシック" charset="0"/>
              <a:cs typeface="+mj-cs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200" dirty="0">
                <a:ea typeface="ＭＳ Ｐゴシック" charset="0"/>
              </a:rPr>
              <a:t>Lecture 7</a:t>
            </a:r>
            <a:br>
              <a:rPr lang="en-US" sz="3200" dirty="0">
                <a:ea typeface="ＭＳ Ｐゴシック" charset="0"/>
              </a:rPr>
            </a:br>
            <a:r>
              <a:rPr lang="en-US" sz="3200" dirty="0">
                <a:ea typeface="ＭＳ Ｐゴシック" charset="0"/>
                <a:hlinkClick r:id="rId2"/>
              </a:rPr>
              <a:t>http://www.cs.rutgers.edu/~sn624/352-S22</a:t>
            </a:r>
            <a:endParaRPr lang="en-US" sz="32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32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564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72716" y="1669252"/>
            <a:ext cx="11646015" cy="21463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Multimedia:</a:t>
            </a:r>
            <a:b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</a:br>
            <a:r>
              <a:rPr lang="en-US" dirty="0">
                <a:ea typeface="ＭＳ Ｐゴシック" charset="0"/>
                <a:cs typeface="+mj-cs"/>
              </a:rPr>
              <a:t> Data Representations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161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56192895-7B01-4FD9-BDCF-7EBAE10DCB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Multimedia networking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AE9FDC0A-5D0F-46DA-9383-A07D8300B32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38199" y="1825625"/>
            <a:ext cx="8592127" cy="481532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en-US" dirty="0"/>
              <a:t>Many applications on the Internet use audio or video</a:t>
            </a:r>
          </a:p>
          <a:p>
            <a:pPr>
              <a:defRPr/>
            </a:pPr>
            <a:r>
              <a:rPr lang="en-US" dirty="0"/>
              <a:t>IP video traffic will be 82 percent of all IP traffic […] by 2022, up from 75 percent in 2017</a:t>
            </a:r>
          </a:p>
          <a:p>
            <a:pPr>
              <a:defRPr/>
            </a:pPr>
            <a:r>
              <a:rPr lang="en-US" dirty="0"/>
              <a:t>CCTV traffic over the Internet will increase sevenfold between 2017 to 2022 </a:t>
            </a:r>
          </a:p>
          <a:p>
            <a:pPr>
              <a:defRPr/>
            </a:pPr>
            <a:r>
              <a:rPr lang="en-US" dirty="0"/>
              <a:t>Internet video to TV will increase threefold between 2017 to 2022. </a:t>
            </a:r>
          </a:p>
          <a:p>
            <a:pPr>
              <a:defRPr/>
            </a:pPr>
            <a:r>
              <a:rPr lang="en-US" dirty="0"/>
              <a:t>Consumer Video-on-Demand (</a:t>
            </a:r>
            <a:r>
              <a:rPr lang="en-US" dirty="0" err="1"/>
              <a:t>VoD</a:t>
            </a:r>
            <a:r>
              <a:rPr lang="en-US" dirty="0"/>
              <a:t>) traffic will nearly double by 2022 </a:t>
            </a:r>
          </a:p>
          <a:p>
            <a:pPr>
              <a:lnSpc>
                <a:spcPct val="90000"/>
              </a:lnSpc>
              <a:defRPr/>
            </a:pPr>
            <a:endParaRPr lang="en-US" altLang="en-US" dirty="0"/>
          </a:p>
          <a:p>
            <a:pPr>
              <a:lnSpc>
                <a:spcPct val="90000"/>
              </a:lnSpc>
              <a:defRPr/>
            </a:pPr>
            <a:endParaRPr lang="en-US" alt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DC336B6-0DDD-B24B-B1F5-49195C1606C5}"/>
              </a:ext>
            </a:extLst>
          </p:cNvPr>
          <p:cNvSpPr txBox="1">
            <a:spLocks/>
          </p:cNvSpPr>
          <p:nvPr/>
        </p:nvSpPr>
        <p:spPr>
          <a:xfrm>
            <a:off x="9980154" y="6512522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11</a:t>
            </a:fld>
            <a:endParaRPr lang="en-US" sz="1200" dirty="0">
              <a:latin typeface="Helvetica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D54025-1089-484D-8DE5-AEADACC13F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1193" y="365125"/>
            <a:ext cx="2364244" cy="15750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01A0A9E-E910-7F47-BFA9-C2CB55B9C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1381" y="2093541"/>
            <a:ext cx="1493411" cy="1493411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427E7348-0423-484D-A011-8D2C9A523F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02920" y="5213200"/>
            <a:ext cx="1990331" cy="140722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78A1A5C-409B-0446-91D6-5F1CFA133745}"/>
              </a:ext>
            </a:extLst>
          </p:cNvPr>
          <p:cNvSpPr txBox="1"/>
          <p:nvPr/>
        </p:nvSpPr>
        <p:spPr>
          <a:xfrm>
            <a:off x="3015778" y="6327856"/>
            <a:ext cx="56618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Source: Cisco visual networking index 2017--22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7BC79F-E157-3F43-B1C2-754B342659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87495" y="3627605"/>
            <a:ext cx="1421180" cy="1421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770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7CC18102-5FDD-47DF-8EE8-96759B36C1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906496" cy="1325563"/>
          </a:xfrm>
        </p:spPr>
        <p:txBody>
          <a:bodyPr/>
          <a:lstStyle/>
          <a:p>
            <a:r>
              <a:rPr lang="en-US" altLang="en-US" dirty="0"/>
              <a:t>What’s different about these applications?</a:t>
            </a:r>
          </a:p>
        </p:txBody>
      </p:sp>
      <p:sp>
        <p:nvSpPr>
          <p:cNvPr id="13315" name="Text Placeholder 2">
            <a:extLst>
              <a:ext uri="{FF2B5EF4-FFF2-40B4-BE49-F238E27FC236}">
                <a16:creationId xmlns:a16="http://schemas.microsoft.com/office/drawing/2014/main" id="{0421CB22-9620-42A5-9ABB-EB3EDDA94475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>
          <a:xfrm>
            <a:off x="1117600" y="1904999"/>
            <a:ext cx="10317018" cy="4477327"/>
          </a:xfrm>
        </p:spPr>
        <p:txBody>
          <a:bodyPr>
            <a:normAutofit/>
          </a:bodyPr>
          <a:lstStyle/>
          <a:p>
            <a:r>
              <a:rPr lang="en-US" altLang="en-US" dirty="0"/>
              <a:t>Traditional applications (HTTP(S), SMTP)</a:t>
            </a:r>
          </a:p>
          <a:p>
            <a:pPr lvl="1"/>
            <a:r>
              <a:rPr lang="en-US" altLang="en-US" dirty="0"/>
              <a:t>Delay tolerant but not loss tolerant</a:t>
            </a:r>
          </a:p>
          <a:p>
            <a:pPr lvl="1"/>
            <a:r>
              <a:rPr lang="en-US" altLang="en-US" dirty="0"/>
              <a:t>Data used </a:t>
            </a:r>
            <a:r>
              <a:rPr lang="en-US" altLang="en-US" i="1" dirty="0"/>
              <a:t>after</a:t>
            </a:r>
            <a:r>
              <a:rPr lang="en-US" altLang="en-US" dirty="0"/>
              <a:t> transfer complete</a:t>
            </a:r>
          </a:p>
          <a:p>
            <a:r>
              <a:rPr lang="en-US" altLang="en-US" dirty="0"/>
              <a:t>Multimedia applications are often </a:t>
            </a:r>
            <a:r>
              <a:rPr lang="en-US" altLang="en-US" dirty="0">
                <a:solidFill>
                  <a:srgbClr val="C00000"/>
                </a:solidFill>
              </a:rPr>
              <a:t>real time</a:t>
            </a:r>
          </a:p>
          <a:p>
            <a:pPr lvl="1"/>
            <a:r>
              <a:rPr lang="en-US" altLang="en-US" dirty="0"/>
              <a:t>Data delivery time </a:t>
            </a:r>
            <a:r>
              <a:rPr lang="en-US" altLang="en-US" i="1" dirty="0"/>
              <a:t>during transfer</a:t>
            </a:r>
            <a:r>
              <a:rPr lang="en-US" altLang="en-US" dirty="0"/>
              <a:t> matters for user experience</a:t>
            </a:r>
          </a:p>
          <a:p>
            <a:r>
              <a:rPr lang="en-US" altLang="en-US" dirty="0"/>
              <a:t>Video/audio streaming</a:t>
            </a:r>
          </a:p>
          <a:p>
            <a:pPr lvl="1"/>
            <a:r>
              <a:rPr lang="en-US" altLang="en-US" dirty="0"/>
              <a:t>Delay-sensitive</a:t>
            </a:r>
          </a:p>
          <a:p>
            <a:r>
              <a:rPr lang="en-US" altLang="en-US" dirty="0"/>
              <a:t>Real-time audio and video</a:t>
            </a:r>
          </a:p>
          <a:p>
            <a:pPr lvl="1"/>
            <a:r>
              <a:rPr lang="en-US" altLang="en-US" dirty="0"/>
              <a:t>Delays &gt; 400 </a:t>
            </a:r>
            <a:r>
              <a:rPr lang="en-US" altLang="en-US" dirty="0" err="1"/>
              <a:t>ms</a:t>
            </a:r>
            <a:r>
              <a:rPr lang="en-US" altLang="en-US" dirty="0"/>
              <a:t> for audio is a bad user experience</a:t>
            </a:r>
          </a:p>
          <a:p>
            <a:pPr lvl="1"/>
            <a:r>
              <a:rPr lang="en-US" altLang="en-US" dirty="0"/>
              <a:t>Somewhat loss tolerant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7971052-2157-7944-B9B8-D3AAC73FC06D}"/>
              </a:ext>
            </a:extLst>
          </p:cNvPr>
          <p:cNvSpPr txBox="1">
            <a:spLocks/>
          </p:cNvSpPr>
          <p:nvPr/>
        </p:nvSpPr>
        <p:spPr>
          <a:xfrm>
            <a:off x="9980154" y="6512522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12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1009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B199B-EACE-764F-9388-AAA26C3ED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representation of audio and video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193BE-EBCF-E749-A566-3BD3F44389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9364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2">
            <a:extLst>
              <a:ext uri="{FF2B5EF4-FFF2-40B4-BE49-F238E27FC236}">
                <a16:creationId xmlns:a16="http://schemas.microsoft.com/office/drawing/2014/main" id="{59E54ABB-075B-4978-9F46-0CA4ABEA5F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Digital representation of audio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A8D587-606C-4E0F-9158-C77B2D77A4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200" y="1766455"/>
            <a:ext cx="10226964" cy="4419600"/>
          </a:xfrm>
        </p:spPr>
        <p:txBody>
          <a:bodyPr>
            <a:normAutofit/>
          </a:bodyPr>
          <a:lstStyle/>
          <a:p>
            <a:pPr marL="0" indent="0">
              <a:defRPr/>
            </a:pPr>
            <a:r>
              <a:rPr lang="en-US" dirty="0"/>
              <a:t> Must convert analog signal to digital representation</a:t>
            </a:r>
          </a:p>
          <a:p>
            <a:pPr>
              <a:buClr>
                <a:schemeClr val="tx1"/>
              </a:buClr>
              <a:defRPr/>
            </a:pPr>
            <a:r>
              <a:rPr lang="en-US" dirty="0"/>
              <a:t>Sample</a:t>
            </a:r>
          </a:p>
          <a:p>
            <a:pPr marL="741363" lvl="1" indent="-342900">
              <a:buClr>
                <a:schemeClr val="tx1"/>
              </a:buClr>
              <a:defRPr/>
            </a:pPr>
            <a:r>
              <a:rPr lang="en-US" dirty="0"/>
              <a:t>How many times (twice the max frequency in the signal)</a:t>
            </a:r>
          </a:p>
          <a:p>
            <a:pPr>
              <a:buClr>
                <a:schemeClr val="tx1"/>
              </a:buClr>
              <a:defRPr/>
            </a:pPr>
            <a:r>
              <a:rPr lang="en-US" dirty="0"/>
              <a:t>Quantize</a:t>
            </a:r>
          </a:p>
          <a:p>
            <a:pPr marL="741363" lvl="1" indent="-342900">
              <a:buClr>
                <a:schemeClr val="tx1"/>
              </a:buClr>
              <a:defRPr/>
            </a:pPr>
            <a:r>
              <a:rPr lang="en-US" dirty="0"/>
              <a:t>How many levels or bits to represent each sample</a:t>
            </a:r>
          </a:p>
          <a:p>
            <a:pPr marL="741363" lvl="1" indent="-342900">
              <a:buClr>
                <a:schemeClr val="tx1"/>
              </a:buClr>
              <a:defRPr/>
            </a:pPr>
            <a:r>
              <a:rPr lang="en-US" dirty="0"/>
              <a:t>More levels </a:t>
            </a:r>
            <a:r>
              <a:rPr lang="en-US" dirty="0">
                <a:sym typeface="Wingdings" panose="05000000000000000000" pitchFamily="2" charset="2"/>
              </a:rPr>
              <a:t> more accuracy</a:t>
            </a:r>
          </a:p>
          <a:p>
            <a:pPr marL="741363" lvl="1" indent="-342900">
              <a:buClr>
                <a:schemeClr val="tx1"/>
              </a:buClr>
              <a:defRPr/>
            </a:pPr>
            <a:r>
              <a:rPr lang="en-US" dirty="0">
                <a:sym typeface="Wingdings" panose="05000000000000000000" pitchFamily="2" charset="2"/>
              </a:rPr>
              <a:t>More levels  more bits to store &amp; need more bandwidth to transmit</a:t>
            </a:r>
            <a:endParaRPr lang="en-US" dirty="0"/>
          </a:p>
          <a:p>
            <a:pPr>
              <a:buClr>
                <a:schemeClr val="tx1"/>
              </a:buClr>
              <a:defRPr/>
            </a:pPr>
            <a:r>
              <a:rPr lang="en-US" dirty="0"/>
              <a:t>Compress</a:t>
            </a:r>
          </a:p>
          <a:p>
            <a:pPr marL="741363" lvl="1" indent="-342900">
              <a:buClr>
                <a:schemeClr val="tx1"/>
              </a:buClr>
              <a:defRPr/>
            </a:pPr>
            <a:r>
              <a:rPr lang="en-US" dirty="0"/>
              <a:t>Compact representation of quantized values</a:t>
            </a:r>
          </a:p>
        </p:txBody>
      </p:sp>
      <p:pic>
        <p:nvPicPr>
          <p:cNvPr id="14340" name="Picture 2">
            <a:extLst>
              <a:ext uri="{FF2B5EF4-FFF2-40B4-BE49-F238E27FC236}">
                <a16:creationId xmlns:a16="http://schemas.microsoft.com/office/drawing/2014/main" id="{56208CB4-B2BC-4326-9B73-D386FB3E5F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7593" y="365125"/>
            <a:ext cx="1527079" cy="11453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D3CDA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45022E0-7618-2646-A444-622C408511DA}"/>
              </a:ext>
            </a:extLst>
          </p:cNvPr>
          <p:cNvSpPr txBox="1">
            <a:spLocks/>
          </p:cNvSpPr>
          <p:nvPr/>
        </p:nvSpPr>
        <p:spPr>
          <a:xfrm>
            <a:off x="9980154" y="6512522"/>
            <a:ext cx="687846" cy="272319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charset="0"/>
                <a:ea typeface="ＭＳ Ｐゴシック" charset="0"/>
                <a:cs typeface="+mn-cs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14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73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1" y="106363"/>
            <a:ext cx="5637212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Audio representation</a:t>
            </a: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692729" y="1447799"/>
            <a:ext cx="5412796" cy="5204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82575" indent="-282575">
              <a:buSzPct val="100000"/>
              <a:buFont typeface="Wingdings" charset="2"/>
              <a:buChar char="§"/>
              <a:defRPr/>
            </a:pPr>
            <a:r>
              <a:rPr lang="en-US" dirty="0">
                <a:latin typeface="Helvetica" pitchFamily="2" charset="0"/>
              </a:rPr>
              <a:t>analog audio signal sampled at constant rate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>
                <a:latin typeface="Helvetica" pitchFamily="2" charset="0"/>
              </a:rPr>
              <a:t>telephone: 8,000 samples/sec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>
                <a:latin typeface="Helvetica" pitchFamily="2" charset="0"/>
              </a:rPr>
              <a:t>CD music: 44,100 samples/sec</a:t>
            </a:r>
          </a:p>
          <a:p>
            <a:pPr marL="234950" indent="-234950">
              <a:buSzPct val="100000"/>
              <a:buFont typeface="Wingdings" charset="2"/>
              <a:buChar char="§"/>
              <a:defRPr/>
            </a:pPr>
            <a:r>
              <a:rPr lang="en-US" dirty="0">
                <a:latin typeface="Helvetica" pitchFamily="2" charset="0"/>
              </a:rPr>
              <a:t>each sample quantized, i.e., rounded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>
                <a:latin typeface="Helvetica" pitchFamily="2" charset="0"/>
              </a:rPr>
              <a:t>e.g., 2</a:t>
            </a:r>
            <a:r>
              <a:rPr lang="en-US" sz="2800" baseline="30000" dirty="0">
                <a:latin typeface="Helvetica" pitchFamily="2" charset="0"/>
              </a:rPr>
              <a:t>8</a:t>
            </a:r>
            <a:r>
              <a:rPr lang="en-US" sz="2800" dirty="0">
                <a:latin typeface="Helvetica" pitchFamily="2" charset="0"/>
              </a:rPr>
              <a:t>=256 possible quantized values</a:t>
            </a:r>
          </a:p>
          <a:p>
            <a:pPr lvl="1">
              <a:buFont typeface="Arial"/>
              <a:buChar char="•"/>
              <a:defRPr/>
            </a:pPr>
            <a:r>
              <a:rPr lang="en-US" sz="2800" dirty="0">
                <a:latin typeface="Helvetica" pitchFamily="2" charset="0"/>
              </a:rPr>
              <a:t>each quantized value represented by bits, e.g., 8 bits for 256 values</a:t>
            </a:r>
          </a:p>
        </p:txBody>
      </p:sp>
      <p:cxnSp>
        <p:nvCxnSpPr>
          <p:cNvPr id="20486" name="Straight Connector 7"/>
          <p:cNvCxnSpPr>
            <a:cxnSpLocks noChangeShapeType="1"/>
          </p:cNvCxnSpPr>
          <p:nvPr/>
        </p:nvCxnSpPr>
        <p:spPr bwMode="auto">
          <a:xfrm>
            <a:off x="6594475" y="2201864"/>
            <a:ext cx="0" cy="2212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Rectangle 10"/>
          <p:cNvSpPr/>
          <p:nvPr/>
        </p:nvSpPr>
        <p:spPr>
          <a:xfrm>
            <a:off x="6592889" y="3343275"/>
            <a:ext cx="155575" cy="1055688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750051" y="3225800"/>
            <a:ext cx="157163" cy="1174750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907214" y="3063876"/>
            <a:ext cx="155575" cy="1330325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7064376" y="2928938"/>
            <a:ext cx="155575" cy="1466850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224714" y="2913063"/>
            <a:ext cx="155575" cy="1492250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7381876" y="3063876"/>
            <a:ext cx="155575" cy="1343025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7537451" y="3198814"/>
            <a:ext cx="157163" cy="1203325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696201" y="3268663"/>
            <a:ext cx="155575" cy="1135062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853364" y="3284538"/>
            <a:ext cx="155575" cy="1109662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8012114" y="3165476"/>
            <a:ext cx="155575" cy="1230313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8167689" y="2944814"/>
            <a:ext cx="155575" cy="1450975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8324851" y="2681289"/>
            <a:ext cx="155575" cy="1711325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8485189" y="2794000"/>
            <a:ext cx="155575" cy="1601788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642351" y="3063875"/>
            <a:ext cx="155575" cy="1333500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8797926" y="3327401"/>
            <a:ext cx="157163" cy="1065213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8956676" y="3467100"/>
            <a:ext cx="155575" cy="927100"/>
          </a:xfrm>
          <a:prstGeom prst="rect">
            <a:avLst/>
          </a:prstGeom>
          <a:ln w="9525">
            <a:solidFill>
              <a:schemeClr val="bg1">
                <a:lumMod val="50000"/>
              </a:schemeClr>
            </a:solidFill>
          </a:ln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cxnSp>
        <p:nvCxnSpPr>
          <p:cNvPr id="20503" name="Straight Connector 26"/>
          <p:cNvCxnSpPr>
            <a:cxnSpLocks noChangeShapeType="1"/>
          </p:cNvCxnSpPr>
          <p:nvPr/>
        </p:nvCxnSpPr>
        <p:spPr bwMode="auto">
          <a:xfrm>
            <a:off x="6594476" y="4400550"/>
            <a:ext cx="32813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04" name="TextBox 27"/>
          <p:cNvSpPr txBox="1">
            <a:spLocks noChangeArrowheads="1"/>
          </p:cNvSpPr>
          <p:nvPr/>
        </p:nvSpPr>
        <p:spPr bwMode="auto">
          <a:xfrm>
            <a:off x="9417050" y="4398964"/>
            <a:ext cx="47625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200" i="0" dirty="0">
                <a:latin typeface="Helvetica" pitchFamily="2" charset="0"/>
                <a:cs typeface="Arial" charset="0"/>
              </a:rPr>
              <a:t>time</a:t>
            </a:r>
          </a:p>
        </p:txBody>
      </p:sp>
      <p:sp>
        <p:nvSpPr>
          <p:cNvPr id="20505" name="TextBox 28"/>
          <p:cNvSpPr txBox="1">
            <a:spLocks noChangeArrowheads="1"/>
          </p:cNvSpPr>
          <p:nvPr/>
        </p:nvSpPr>
        <p:spPr bwMode="auto">
          <a:xfrm rot="-5400000">
            <a:off x="5532438" y="3198813"/>
            <a:ext cx="1716088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200" i="0" dirty="0">
                <a:latin typeface="Helvetica" pitchFamily="2" charset="0"/>
                <a:cs typeface="Arial" charset="0"/>
              </a:rPr>
              <a:t>audio signal amplitude</a:t>
            </a:r>
          </a:p>
        </p:txBody>
      </p:sp>
      <p:sp>
        <p:nvSpPr>
          <p:cNvPr id="20506" name="TextBox 29"/>
          <p:cNvSpPr txBox="1">
            <a:spLocks noChangeArrowheads="1"/>
          </p:cNvSpPr>
          <p:nvPr/>
        </p:nvSpPr>
        <p:spPr bwMode="auto">
          <a:xfrm>
            <a:off x="9285288" y="2909888"/>
            <a:ext cx="6461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200" i="0" dirty="0">
                <a:solidFill>
                  <a:srgbClr val="0000FF"/>
                </a:solidFill>
                <a:latin typeface="Helvetica" pitchFamily="2" charset="0"/>
                <a:cs typeface="Arial" charset="0"/>
              </a:rPr>
              <a:t>analog</a:t>
            </a:r>
          </a:p>
          <a:p>
            <a:r>
              <a:rPr lang="en-US" sz="1200" i="0" dirty="0">
                <a:solidFill>
                  <a:srgbClr val="0000FF"/>
                </a:solidFill>
                <a:latin typeface="Helvetica" pitchFamily="2" charset="0"/>
                <a:cs typeface="Arial" charset="0"/>
              </a:rPr>
              <a:t>signal</a:t>
            </a:r>
          </a:p>
        </p:txBody>
      </p:sp>
      <p:sp>
        <p:nvSpPr>
          <p:cNvPr id="20507" name="Freeform 30"/>
          <p:cNvSpPr>
            <a:spLocks/>
          </p:cNvSpPr>
          <p:nvPr/>
        </p:nvSpPr>
        <p:spPr bwMode="auto">
          <a:xfrm>
            <a:off x="6596064" y="2589213"/>
            <a:ext cx="3228975" cy="1174750"/>
          </a:xfrm>
          <a:custGeom>
            <a:avLst/>
            <a:gdLst>
              <a:gd name="T0" fmla="*/ 0 w 3230339"/>
              <a:gd name="T1" fmla="*/ 745990 h 1173968"/>
              <a:gd name="T2" fmla="*/ 635024 w 3230339"/>
              <a:gd name="T3" fmla="*/ 248983 h 1173968"/>
              <a:gd name="T4" fmla="*/ 1283852 w 3230339"/>
              <a:gd name="T5" fmla="*/ 676961 h 1173968"/>
              <a:gd name="T6" fmla="*/ 1877462 w 3230339"/>
              <a:gd name="T7" fmla="*/ 480 h 1173968"/>
              <a:gd name="T8" fmla="*/ 2415852 w 3230339"/>
              <a:gd name="T9" fmla="*/ 801213 h 1173968"/>
              <a:gd name="T10" fmla="*/ 3230339 w 3230339"/>
              <a:gd name="T11" fmla="*/ 1173968 h 1173968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3230339" h="1173968">
                <a:moveTo>
                  <a:pt x="0" y="745990"/>
                </a:moveTo>
                <a:cubicBezTo>
                  <a:pt x="39114" y="794310"/>
                  <a:pt x="421049" y="260488"/>
                  <a:pt x="635024" y="248983"/>
                </a:cubicBezTo>
                <a:cubicBezTo>
                  <a:pt x="848999" y="237478"/>
                  <a:pt x="1076779" y="718378"/>
                  <a:pt x="1283852" y="676961"/>
                </a:cubicBezTo>
                <a:cubicBezTo>
                  <a:pt x="1490925" y="635544"/>
                  <a:pt x="1688795" y="-20229"/>
                  <a:pt x="1877462" y="480"/>
                </a:cubicBezTo>
                <a:cubicBezTo>
                  <a:pt x="2066129" y="21189"/>
                  <a:pt x="2190373" y="605632"/>
                  <a:pt x="2415852" y="801213"/>
                </a:cubicBezTo>
                <a:cubicBezTo>
                  <a:pt x="2641331" y="996794"/>
                  <a:pt x="2948489" y="1077328"/>
                  <a:pt x="3230339" y="1173968"/>
                </a:cubicBezTo>
              </a:path>
            </a:pathLst>
          </a:custGeom>
          <a:noFill/>
          <a:ln w="2222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cxnSp>
        <p:nvCxnSpPr>
          <p:cNvPr id="20508" name="Straight Connector 31"/>
          <p:cNvCxnSpPr>
            <a:cxnSpLocks noChangeShapeType="1"/>
          </p:cNvCxnSpPr>
          <p:nvPr/>
        </p:nvCxnSpPr>
        <p:spPr bwMode="auto">
          <a:xfrm flipH="1">
            <a:off x="9472613" y="3297239"/>
            <a:ext cx="176212" cy="295275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33" name="Group 32"/>
          <p:cNvGrpSpPr>
            <a:grpSpLocks/>
          </p:cNvGrpSpPr>
          <p:nvPr/>
        </p:nvGrpSpPr>
        <p:grpSpPr bwMode="auto">
          <a:xfrm>
            <a:off x="8474075" y="2070100"/>
            <a:ext cx="1644650" cy="723900"/>
            <a:chOff x="7074194" y="1793646"/>
            <a:chExt cx="1645251" cy="724141"/>
          </a:xfrm>
        </p:grpSpPr>
        <p:cxnSp>
          <p:nvCxnSpPr>
            <p:cNvPr id="20518" name="Straight Connector 33"/>
            <p:cNvCxnSpPr>
              <a:cxnSpLocks noChangeShapeType="1"/>
            </p:cNvCxnSpPr>
            <p:nvPr/>
          </p:nvCxnSpPr>
          <p:spPr bwMode="auto">
            <a:xfrm>
              <a:off x="7074194" y="2510361"/>
              <a:ext cx="185676" cy="7426"/>
            </a:xfrm>
            <a:prstGeom prst="line">
              <a:avLst/>
            </a:prstGeom>
            <a:noFill/>
            <a:ln w="38100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519" name="TextBox 34"/>
            <p:cNvSpPr txBox="1">
              <a:spLocks noChangeArrowheads="1"/>
            </p:cNvSpPr>
            <p:nvPr/>
          </p:nvSpPr>
          <p:spPr bwMode="auto">
            <a:xfrm>
              <a:off x="7550903" y="1793646"/>
              <a:ext cx="1168542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i="0" dirty="0">
                  <a:solidFill>
                    <a:srgbClr val="800000"/>
                  </a:solidFill>
                  <a:latin typeface="Helvetica" pitchFamily="2" charset="0"/>
                  <a:cs typeface="Arial" charset="0"/>
                </a:rPr>
                <a:t>quantized value of</a:t>
              </a:r>
            </a:p>
            <a:p>
              <a:r>
                <a:rPr lang="en-US" sz="1200" i="0" dirty="0">
                  <a:solidFill>
                    <a:srgbClr val="800000"/>
                  </a:solidFill>
                  <a:latin typeface="Helvetica" pitchFamily="2" charset="0"/>
                  <a:cs typeface="Arial" charset="0"/>
                </a:rPr>
                <a:t>analog value</a:t>
              </a:r>
            </a:p>
          </p:txBody>
        </p:sp>
        <p:cxnSp>
          <p:nvCxnSpPr>
            <p:cNvPr id="20520" name="Straight Connector 35"/>
            <p:cNvCxnSpPr>
              <a:cxnSpLocks noChangeShapeType="1"/>
            </p:cNvCxnSpPr>
            <p:nvPr/>
          </p:nvCxnSpPr>
          <p:spPr bwMode="auto">
            <a:xfrm flipH="1">
              <a:off x="7189314" y="1942186"/>
              <a:ext cx="427051" cy="542179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7073900" y="2008188"/>
            <a:ext cx="1443038" cy="785812"/>
            <a:chOff x="5673505" y="1732173"/>
            <a:chExt cx="1442931" cy="785213"/>
          </a:xfrm>
        </p:grpSpPr>
        <p:sp>
          <p:nvSpPr>
            <p:cNvPr id="20515" name="TextBox 37"/>
            <p:cNvSpPr txBox="1">
              <a:spLocks noChangeArrowheads="1"/>
            </p:cNvSpPr>
            <p:nvPr/>
          </p:nvSpPr>
          <p:spPr bwMode="auto">
            <a:xfrm>
              <a:off x="5673505" y="1732173"/>
              <a:ext cx="110511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r"/>
              <a:r>
                <a:rPr lang="en-US" sz="1200" i="0" dirty="0">
                  <a:solidFill>
                    <a:srgbClr val="FF0000"/>
                  </a:solidFill>
                  <a:latin typeface="Helvetica" pitchFamily="2" charset="0"/>
                  <a:cs typeface="Arial" charset="0"/>
                </a:rPr>
                <a:t>quantization error</a:t>
              </a:r>
            </a:p>
          </p:txBody>
        </p:sp>
        <p:cxnSp>
          <p:nvCxnSpPr>
            <p:cNvPr id="20516" name="Straight Connector 38"/>
            <p:cNvCxnSpPr>
              <a:cxnSpLocks noChangeShapeType="1"/>
            </p:cNvCxnSpPr>
            <p:nvPr/>
          </p:nvCxnSpPr>
          <p:spPr bwMode="auto">
            <a:xfrm>
              <a:off x="7112679" y="2314493"/>
              <a:ext cx="3757" cy="202893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round/>
              <a:headEnd type="none" w="sm" len="med"/>
              <a:tailEnd type="none" w="sm" len="sm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517" name="Straight Connector 39"/>
            <p:cNvCxnSpPr>
              <a:cxnSpLocks noChangeShapeType="1"/>
              <a:stCxn id="20515" idx="3"/>
            </p:cNvCxnSpPr>
            <p:nvPr/>
          </p:nvCxnSpPr>
          <p:spPr bwMode="auto">
            <a:xfrm>
              <a:off x="6778619" y="1963006"/>
              <a:ext cx="292728" cy="39281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1" name="Group 40"/>
          <p:cNvGrpSpPr>
            <a:grpSpLocks/>
          </p:cNvGrpSpPr>
          <p:nvPr/>
        </p:nvGrpSpPr>
        <p:grpSpPr bwMode="auto">
          <a:xfrm>
            <a:off x="6580188" y="4114801"/>
            <a:ext cx="2582862" cy="1135063"/>
            <a:chOff x="5180292" y="3838340"/>
            <a:chExt cx="2583010" cy="1135938"/>
          </a:xfrm>
        </p:grpSpPr>
        <p:cxnSp>
          <p:nvCxnSpPr>
            <p:cNvPr id="20512" name="Straight Arrow Connector 41"/>
            <p:cNvCxnSpPr>
              <a:cxnSpLocks noChangeShapeType="1"/>
            </p:cNvCxnSpPr>
            <p:nvPr/>
          </p:nvCxnSpPr>
          <p:spPr bwMode="auto">
            <a:xfrm flipV="1">
              <a:off x="5180292" y="3838340"/>
              <a:ext cx="2583010" cy="14269"/>
            </a:xfrm>
            <a:prstGeom prst="straightConnector1">
              <a:avLst/>
            </a:prstGeom>
            <a:noFill/>
            <a:ln w="9525">
              <a:solidFill>
                <a:srgbClr val="008000"/>
              </a:solidFill>
              <a:round/>
              <a:headEnd type="arrow" w="med" len="med"/>
              <a:tailEnd type="arrow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513" name="TextBox 42"/>
            <p:cNvSpPr txBox="1">
              <a:spLocks noChangeArrowheads="1"/>
            </p:cNvSpPr>
            <p:nvPr/>
          </p:nvSpPr>
          <p:spPr bwMode="auto">
            <a:xfrm>
              <a:off x="5639878" y="4512613"/>
              <a:ext cx="170957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i="0" dirty="0">
                  <a:solidFill>
                    <a:srgbClr val="006633"/>
                  </a:solidFill>
                  <a:latin typeface="Helvetica" pitchFamily="2" charset="0"/>
                  <a:cs typeface="Arial" charset="0"/>
                </a:rPr>
                <a:t>sampling rate</a:t>
              </a:r>
            </a:p>
            <a:p>
              <a:r>
                <a:rPr lang="en-US" sz="1200" i="0" dirty="0">
                  <a:solidFill>
                    <a:srgbClr val="006633"/>
                  </a:solidFill>
                  <a:latin typeface="Helvetica" pitchFamily="2" charset="0"/>
                  <a:cs typeface="Arial" charset="0"/>
                </a:rPr>
                <a:t>(</a:t>
              </a:r>
              <a:r>
                <a:rPr lang="en-US" sz="1200" dirty="0">
                  <a:solidFill>
                    <a:srgbClr val="006633"/>
                  </a:solidFill>
                  <a:latin typeface="Helvetica" pitchFamily="2" charset="0"/>
                  <a:cs typeface="Arial" charset="0"/>
                </a:rPr>
                <a:t>N </a:t>
              </a:r>
              <a:r>
                <a:rPr lang="en-US" sz="1200" i="0" dirty="0">
                  <a:solidFill>
                    <a:srgbClr val="006633"/>
                  </a:solidFill>
                  <a:latin typeface="Helvetica" pitchFamily="2" charset="0"/>
                  <a:cs typeface="Arial" charset="0"/>
                </a:rPr>
                <a:t>sample/sec)</a:t>
              </a:r>
            </a:p>
          </p:txBody>
        </p:sp>
        <p:cxnSp>
          <p:nvCxnSpPr>
            <p:cNvPr id="20514" name="Straight Connector 43"/>
            <p:cNvCxnSpPr>
              <a:cxnSpLocks noChangeShapeType="1"/>
            </p:cNvCxnSpPr>
            <p:nvPr/>
          </p:nvCxnSpPr>
          <p:spPr bwMode="auto">
            <a:xfrm flipV="1">
              <a:off x="6650182" y="3881146"/>
              <a:ext cx="214061" cy="713447"/>
            </a:xfrm>
            <a:prstGeom prst="line">
              <a:avLst/>
            </a:prstGeom>
            <a:noFill/>
            <a:ln w="9525">
              <a:solidFill>
                <a:srgbClr val="006633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15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479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7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1" y="106363"/>
            <a:ext cx="5488555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Audio representation</a:t>
            </a:r>
          </a:p>
        </p:txBody>
      </p:sp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649850" y="1274016"/>
            <a:ext cx="6437693" cy="4635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65000"/>
              <a:buFont typeface="Wingdings" charset="0"/>
              <a:buChar char="v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82575" indent="-282575">
              <a:buSzPct val="100000"/>
              <a:buFont typeface="Wingdings" charset="2"/>
              <a:buChar char="§"/>
              <a:defRPr/>
            </a:pPr>
            <a:r>
              <a:rPr lang="en-US" dirty="0">
                <a:latin typeface="Helvetica" pitchFamily="2" charset="0"/>
              </a:rPr>
              <a:t>example: 8,000 samples/sec, 256 quantized values</a:t>
            </a:r>
          </a:p>
          <a:p>
            <a:pPr marL="282575" indent="-282575">
              <a:buSzPct val="100000"/>
              <a:buFont typeface="Wingdings" charset="2"/>
              <a:buChar char="§"/>
              <a:defRPr/>
            </a:pPr>
            <a:r>
              <a:rPr lang="en-US" dirty="0">
                <a:latin typeface="Helvetica" pitchFamily="2" charset="0"/>
              </a:rPr>
              <a:t>Bandwidth needed: 64,000 bps</a:t>
            </a:r>
          </a:p>
          <a:p>
            <a:pPr marL="282575" indent="-282575">
              <a:buSzPct val="100000"/>
              <a:buFont typeface="Wingdings" charset="2"/>
              <a:buChar char="§"/>
              <a:defRPr/>
            </a:pPr>
            <a:endParaRPr lang="en-US" dirty="0">
              <a:latin typeface="Helvetica" pitchFamily="2" charset="0"/>
            </a:endParaRPr>
          </a:p>
          <a:p>
            <a:pPr marL="282575" indent="-282575">
              <a:buSzPct val="100000"/>
              <a:buFont typeface="Wingdings" charset="2"/>
              <a:buChar char="§"/>
              <a:defRPr/>
            </a:pPr>
            <a:r>
              <a:rPr lang="en-US" dirty="0">
                <a:latin typeface="Helvetica" pitchFamily="2" charset="0"/>
              </a:rPr>
              <a:t>receiver converts bits back to   analog signal:</a:t>
            </a:r>
          </a:p>
          <a:p>
            <a:pPr marL="682625" lvl="1" indent="-225425">
              <a:buFont typeface="Arial"/>
              <a:buChar char="•"/>
              <a:defRPr/>
            </a:pPr>
            <a:r>
              <a:rPr lang="en-US" sz="2800" dirty="0">
                <a:latin typeface="Helvetica" pitchFamily="2" charset="0"/>
              </a:rPr>
              <a:t>some quality reduction</a:t>
            </a:r>
          </a:p>
          <a:p>
            <a:pPr>
              <a:buFont typeface="Wingdings" charset="0"/>
              <a:buNone/>
              <a:defRPr/>
            </a:pPr>
            <a:endParaRPr lang="en-US" u="sng" dirty="0">
              <a:solidFill>
                <a:srgbClr val="FF0000"/>
              </a:solidFill>
              <a:latin typeface="Helvetica" pitchFamily="2" charset="0"/>
            </a:endParaRPr>
          </a:p>
          <a:p>
            <a:pPr>
              <a:buFont typeface="Wingdings" charset="0"/>
              <a:buNone/>
              <a:defRPr/>
            </a:pPr>
            <a:r>
              <a:rPr lang="en-US" sz="3200" dirty="0">
                <a:solidFill>
                  <a:srgbClr val="CC0000"/>
                </a:solidFill>
                <a:latin typeface="Helvetica" pitchFamily="2" charset="0"/>
              </a:rPr>
              <a:t>Example rates</a:t>
            </a:r>
          </a:p>
          <a:p>
            <a:pPr>
              <a:buSzPct val="100000"/>
              <a:buFont typeface="Wingdings" charset="2"/>
              <a:buChar char="§"/>
              <a:defRPr/>
            </a:pPr>
            <a:r>
              <a:rPr lang="en-US" dirty="0">
                <a:latin typeface="Helvetica" pitchFamily="2" charset="0"/>
              </a:rPr>
              <a:t>CD: 1.411 Mbps</a:t>
            </a:r>
          </a:p>
          <a:p>
            <a:pPr>
              <a:buSzPct val="100000"/>
              <a:buFont typeface="Wingdings" charset="2"/>
              <a:buChar char="§"/>
              <a:defRPr/>
            </a:pPr>
            <a:r>
              <a:rPr lang="en-US" dirty="0">
                <a:latin typeface="Helvetica" pitchFamily="2" charset="0"/>
              </a:rPr>
              <a:t>MP3: 96, 128, 160 Kbps</a:t>
            </a:r>
          </a:p>
          <a:p>
            <a:pPr>
              <a:buSzPct val="100000"/>
              <a:buFont typeface="Wingdings" charset="2"/>
              <a:buChar char="§"/>
              <a:defRPr/>
            </a:pPr>
            <a:r>
              <a:rPr lang="en-US" dirty="0">
                <a:latin typeface="Helvetica" pitchFamily="2" charset="0"/>
              </a:rPr>
              <a:t>Internet telephony: 5.3 Kbps and up</a:t>
            </a:r>
          </a:p>
        </p:txBody>
      </p:sp>
      <p:grpSp>
        <p:nvGrpSpPr>
          <p:cNvPr id="22534" name="Group 1"/>
          <p:cNvGrpSpPr>
            <a:grpSpLocks/>
          </p:cNvGrpSpPr>
          <p:nvPr/>
        </p:nvGrpSpPr>
        <p:grpSpPr bwMode="auto">
          <a:xfrm>
            <a:off x="6251575" y="2008189"/>
            <a:ext cx="3867150" cy="3241675"/>
            <a:chOff x="4728279" y="2008293"/>
            <a:chExt cx="3866921" cy="3242105"/>
          </a:xfrm>
        </p:grpSpPr>
        <p:cxnSp>
          <p:nvCxnSpPr>
            <p:cNvPr id="22535" name="Straight Connector 7"/>
            <p:cNvCxnSpPr>
              <a:cxnSpLocks noChangeShapeType="1"/>
            </p:cNvCxnSpPr>
            <p:nvPr/>
          </p:nvCxnSpPr>
          <p:spPr bwMode="auto">
            <a:xfrm>
              <a:off x="5070318" y="2202424"/>
              <a:ext cx="0" cy="221168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" name="Rectangle 10"/>
            <p:cNvSpPr/>
            <p:nvPr/>
          </p:nvSpPr>
          <p:spPr>
            <a:xfrm>
              <a:off x="5067984" y="3343557"/>
              <a:ext cx="157154" cy="1054240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226724" y="3224479"/>
              <a:ext cx="155566" cy="1174906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382290" y="3064120"/>
              <a:ext cx="155566" cy="1330501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539444" y="2929165"/>
              <a:ext cx="157153" cy="1467045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699771" y="2913288"/>
              <a:ext cx="155566" cy="1492448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856925" y="3064120"/>
              <a:ext cx="157153" cy="1343203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014078" y="3197488"/>
              <a:ext cx="155566" cy="1205073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171232" y="3268935"/>
              <a:ext cx="157153" cy="1135213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329972" y="3284812"/>
              <a:ext cx="155566" cy="1109809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487125" y="3165734"/>
              <a:ext cx="155566" cy="1230476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642691" y="2945042"/>
              <a:ext cx="157154" cy="1451167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6801431" y="2681482"/>
              <a:ext cx="155566" cy="1711552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6960172" y="2794209"/>
              <a:ext cx="157154" cy="1602000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7118912" y="3064120"/>
              <a:ext cx="155566" cy="1333677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7274478" y="3327680"/>
              <a:ext cx="155566" cy="1065354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433219" y="3467399"/>
              <a:ext cx="155566" cy="927223"/>
            </a:xfrm>
            <a:prstGeom prst="rect">
              <a:avLst/>
            </a:prstGeom>
            <a:ln w="9525">
              <a:solidFill>
                <a:schemeClr val="bg1">
                  <a:lumMod val="50000"/>
                </a:schemeClr>
              </a:solidFill>
            </a:ln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cxnSp>
          <p:nvCxnSpPr>
            <p:cNvPr id="22552" name="Straight Connector 26"/>
            <p:cNvCxnSpPr>
              <a:cxnSpLocks noChangeShapeType="1"/>
            </p:cNvCxnSpPr>
            <p:nvPr/>
          </p:nvCxnSpPr>
          <p:spPr bwMode="auto">
            <a:xfrm>
              <a:off x="5070318" y="4399838"/>
              <a:ext cx="32822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2553" name="TextBox 27"/>
            <p:cNvSpPr txBox="1">
              <a:spLocks noChangeArrowheads="1"/>
            </p:cNvSpPr>
            <p:nvPr/>
          </p:nvSpPr>
          <p:spPr bwMode="auto">
            <a:xfrm>
              <a:off x="7893739" y="4398320"/>
              <a:ext cx="475386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i="0" dirty="0">
                  <a:latin typeface="Helvetica" pitchFamily="2" charset="0"/>
                  <a:cs typeface="Arial" charset="0"/>
                </a:rPr>
                <a:t>time</a:t>
              </a:r>
            </a:p>
          </p:txBody>
        </p:sp>
        <p:sp>
          <p:nvSpPr>
            <p:cNvPr id="22554" name="TextBox 28"/>
            <p:cNvSpPr txBox="1">
              <a:spLocks noChangeArrowheads="1"/>
            </p:cNvSpPr>
            <p:nvPr/>
          </p:nvSpPr>
          <p:spPr bwMode="auto">
            <a:xfrm rot="-5400000">
              <a:off x="4008761" y="3199973"/>
              <a:ext cx="1716035" cy="2769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i="0" dirty="0">
                  <a:latin typeface="Helvetica" pitchFamily="2" charset="0"/>
                  <a:cs typeface="Arial" charset="0"/>
                </a:rPr>
                <a:t>audio signal amplitude</a:t>
              </a:r>
            </a:p>
          </p:txBody>
        </p:sp>
        <p:sp>
          <p:nvSpPr>
            <p:cNvPr id="22555" name="TextBox 29"/>
            <p:cNvSpPr txBox="1">
              <a:spLocks noChangeArrowheads="1"/>
            </p:cNvSpPr>
            <p:nvPr/>
          </p:nvSpPr>
          <p:spPr bwMode="auto">
            <a:xfrm>
              <a:off x="7760723" y="2909794"/>
              <a:ext cx="64678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200" i="0" dirty="0">
                  <a:solidFill>
                    <a:srgbClr val="0000FF"/>
                  </a:solidFill>
                  <a:latin typeface="Helvetica" pitchFamily="2" charset="0"/>
                  <a:cs typeface="Arial" charset="0"/>
                </a:rPr>
                <a:t>analog</a:t>
              </a:r>
            </a:p>
            <a:p>
              <a:r>
                <a:rPr lang="en-US" sz="1200" i="0" dirty="0">
                  <a:solidFill>
                    <a:srgbClr val="0000FF"/>
                  </a:solidFill>
                  <a:latin typeface="Helvetica" pitchFamily="2" charset="0"/>
                  <a:cs typeface="Arial" charset="0"/>
                </a:rPr>
                <a:t>signal</a:t>
              </a:r>
            </a:p>
          </p:txBody>
        </p:sp>
        <p:sp>
          <p:nvSpPr>
            <p:cNvPr id="22556" name="Freeform 30"/>
            <p:cNvSpPr>
              <a:spLocks/>
            </p:cNvSpPr>
            <p:nvPr/>
          </p:nvSpPr>
          <p:spPr bwMode="auto">
            <a:xfrm>
              <a:off x="5071366" y="2589612"/>
              <a:ext cx="3230339" cy="1173968"/>
            </a:xfrm>
            <a:custGeom>
              <a:avLst/>
              <a:gdLst>
                <a:gd name="T0" fmla="*/ 0 w 3230339"/>
                <a:gd name="T1" fmla="*/ 745990 h 1173968"/>
                <a:gd name="T2" fmla="*/ 635024 w 3230339"/>
                <a:gd name="T3" fmla="*/ 248983 h 1173968"/>
                <a:gd name="T4" fmla="*/ 1283852 w 3230339"/>
                <a:gd name="T5" fmla="*/ 676961 h 1173968"/>
                <a:gd name="T6" fmla="*/ 1877462 w 3230339"/>
                <a:gd name="T7" fmla="*/ 480 h 1173968"/>
                <a:gd name="T8" fmla="*/ 2415852 w 3230339"/>
                <a:gd name="T9" fmla="*/ 801213 h 1173968"/>
                <a:gd name="T10" fmla="*/ 3230339 w 3230339"/>
                <a:gd name="T11" fmla="*/ 1173968 h 117396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230339" h="1173968">
                  <a:moveTo>
                    <a:pt x="0" y="745990"/>
                  </a:moveTo>
                  <a:cubicBezTo>
                    <a:pt x="39114" y="794310"/>
                    <a:pt x="421049" y="260488"/>
                    <a:pt x="635024" y="248983"/>
                  </a:cubicBezTo>
                  <a:cubicBezTo>
                    <a:pt x="848999" y="237478"/>
                    <a:pt x="1076779" y="718378"/>
                    <a:pt x="1283852" y="676961"/>
                  </a:cubicBezTo>
                  <a:cubicBezTo>
                    <a:pt x="1490925" y="635544"/>
                    <a:pt x="1688795" y="-20229"/>
                    <a:pt x="1877462" y="480"/>
                  </a:cubicBezTo>
                  <a:cubicBezTo>
                    <a:pt x="2066129" y="21189"/>
                    <a:pt x="2190373" y="605632"/>
                    <a:pt x="2415852" y="801213"/>
                  </a:cubicBezTo>
                  <a:cubicBezTo>
                    <a:pt x="2641331" y="996794"/>
                    <a:pt x="2948489" y="1077328"/>
                    <a:pt x="3230339" y="1173968"/>
                  </a:cubicBezTo>
                </a:path>
              </a:pathLst>
            </a:custGeom>
            <a:noFill/>
            <a:ln w="22225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en-US" dirty="0">
                <a:latin typeface="Helvetica" pitchFamily="2" charset="0"/>
              </a:endParaRPr>
            </a:p>
          </p:txBody>
        </p:sp>
        <p:cxnSp>
          <p:nvCxnSpPr>
            <p:cNvPr id="22557" name="Straight Connector 31"/>
            <p:cNvCxnSpPr>
              <a:cxnSpLocks noChangeShapeType="1"/>
            </p:cNvCxnSpPr>
            <p:nvPr/>
          </p:nvCxnSpPr>
          <p:spPr bwMode="auto">
            <a:xfrm flipH="1">
              <a:off x="7948878" y="3297188"/>
              <a:ext cx="176086" cy="295134"/>
            </a:xfrm>
            <a:prstGeom prst="line">
              <a:avLst/>
            </a:prstGeom>
            <a:noFill/>
            <a:ln w="9525">
              <a:solidFill>
                <a:srgbClr val="0000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22558" name="Group 32"/>
            <p:cNvGrpSpPr>
              <a:grpSpLocks/>
            </p:cNvGrpSpPr>
            <p:nvPr/>
          </p:nvGrpSpPr>
          <p:grpSpPr bwMode="auto">
            <a:xfrm>
              <a:off x="6949949" y="2069766"/>
              <a:ext cx="1645251" cy="724141"/>
              <a:chOff x="7074194" y="1793646"/>
              <a:chExt cx="1645251" cy="724141"/>
            </a:xfrm>
          </p:grpSpPr>
          <p:cxnSp>
            <p:nvCxnSpPr>
              <p:cNvPr id="22567" name="Straight Connector 33"/>
              <p:cNvCxnSpPr>
                <a:cxnSpLocks noChangeShapeType="1"/>
              </p:cNvCxnSpPr>
              <p:nvPr/>
            </p:nvCxnSpPr>
            <p:spPr bwMode="auto">
              <a:xfrm>
                <a:off x="7074194" y="2510361"/>
                <a:ext cx="185676" cy="7426"/>
              </a:xfrm>
              <a:prstGeom prst="line">
                <a:avLst/>
              </a:prstGeom>
              <a:noFill/>
              <a:ln w="38100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2568" name="TextBox 34"/>
              <p:cNvSpPr txBox="1">
                <a:spLocks noChangeArrowheads="1"/>
              </p:cNvSpPr>
              <p:nvPr/>
            </p:nvSpPr>
            <p:spPr bwMode="auto">
              <a:xfrm>
                <a:off x="7550903" y="1793646"/>
                <a:ext cx="1168542" cy="6463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200" i="0" dirty="0">
                    <a:solidFill>
                      <a:srgbClr val="800000"/>
                    </a:solidFill>
                    <a:latin typeface="Helvetica" pitchFamily="2" charset="0"/>
                    <a:cs typeface="Arial" charset="0"/>
                  </a:rPr>
                  <a:t>quantized value of</a:t>
                </a:r>
              </a:p>
              <a:p>
                <a:r>
                  <a:rPr lang="en-US" sz="1200" i="0" dirty="0">
                    <a:solidFill>
                      <a:srgbClr val="800000"/>
                    </a:solidFill>
                    <a:latin typeface="Helvetica" pitchFamily="2" charset="0"/>
                    <a:cs typeface="Arial" charset="0"/>
                  </a:rPr>
                  <a:t>analog value</a:t>
                </a:r>
              </a:p>
            </p:txBody>
          </p:sp>
          <p:cxnSp>
            <p:nvCxnSpPr>
              <p:cNvPr id="22569" name="Straight Connector 35"/>
              <p:cNvCxnSpPr>
                <a:cxnSpLocks noChangeShapeType="1"/>
              </p:cNvCxnSpPr>
              <p:nvPr/>
            </p:nvCxnSpPr>
            <p:spPr bwMode="auto">
              <a:xfrm flipH="1">
                <a:off x="7189314" y="1942186"/>
                <a:ext cx="427051" cy="542179"/>
              </a:xfrm>
              <a:prstGeom prst="lin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2559" name="Group 36"/>
            <p:cNvGrpSpPr>
              <a:grpSpLocks/>
            </p:cNvGrpSpPr>
            <p:nvPr/>
          </p:nvGrpSpPr>
          <p:grpSpPr bwMode="auto">
            <a:xfrm>
              <a:off x="5549260" y="2008293"/>
              <a:ext cx="1442931" cy="785213"/>
              <a:chOff x="5673505" y="1732173"/>
              <a:chExt cx="1442931" cy="785213"/>
            </a:xfrm>
          </p:grpSpPr>
          <p:sp>
            <p:nvSpPr>
              <p:cNvPr id="22564" name="TextBox 37"/>
              <p:cNvSpPr txBox="1">
                <a:spLocks noChangeArrowheads="1"/>
              </p:cNvSpPr>
              <p:nvPr/>
            </p:nvSpPr>
            <p:spPr bwMode="auto">
              <a:xfrm>
                <a:off x="5673505" y="1732173"/>
                <a:ext cx="1105114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r"/>
                <a:r>
                  <a:rPr lang="en-US" sz="1200" i="0" dirty="0">
                    <a:solidFill>
                      <a:srgbClr val="FF0000"/>
                    </a:solidFill>
                    <a:latin typeface="Helvetica" pitchFamily="2" charset="0"/>
                    <a:cs typeface="Arial" charset="0"/>
                  </a:rPr>
                  <a:t>quantization error</a:t>
                </a:r>
              </a:p>
            </p:txBody>
          </p:sp>
          <p:cxnSp>
            <p:nvCxnSpPr>
              <p:cNvPr id="22565" name="Straight Connector 38"/>
              <p:cNvCxnSpPr>
                <a:cxnSpLocks noChangeShapeType="1"/>
              </p:cNvCxnSpPr>
              <p:nvPr/>
            </p:nvCxnSpPr>
            <p:spPr bwMode="auto">
              <a:xfrm>
                <a:off x="7112679" y="2314493"/>
                <a:ext cx="3757" cy="202893"/>
              </a:xfrm>
              <a:prstGeom prst="line">
                <a:avLst/>
              </a:prstGeom>
              <a:noFill/>
              <a:ln w="12700">
                <a:solidFill>
                  <a:srgbClr val="FF0000"/>
                </a:solidFill>
                <a:round/>
                <a:headEnd type="none" w="sm" len="med"/>
                <a:tailEnd type="none" w="sm" len="sm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566" name="Straight Connector 39"/>
              <p:cNvCxnSpPr>
                <a:cxnSpLocks noChangeShapeType="1"/>
                <a:stCxn id="22564" idx="3"/>
              </p:cNvCxnSpPr>
              <p:nvPr/>
            </p:nvCxnSpPr>
            <p:spPr bwMode="auto">
              <a:xfrm>
                <a:off x="6778619" y="1963006"/>
                <a:ext cx="292728" cy="392816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grpSp>
          <p:nvGrpSpPr>
            <p:cNvPr id="22560" name="Group 40"/>
            <p:cNvGrpSpPr>
              <a:grpSpLocks/>
            </p:cNvGrpSpPr>
            <p:nvPr/>
          </p:nvGrpSpPr>
          <p:grpSpPr bwMode="auto">
            <a:xfrm>
              <a:off x="5056047" y="4114460"/>
              <a:ext cx="2583010" cy="1135938"/>
              <a:chOff x="5180292" y="3838340"/>
              <a:chExt cx="2583010" cy="1135938"/>
            </a:xfrm>
          </p:grpSpPr>
          <p:cxnSp>
            <p:nvCxnSpPr>
              <p:cNvPr id="22561" name="Straight Arrow Connector 41"/>
              <p:cNvCxnSpPr>
                <a:cxnSpLocks noChangeShapeType="1"/>
              </p:cNvCxnSpPr>
              <p:nvPr/>
            </p:nvCxnSpPr>
            <p:spPr bwMode="auto">
              <a:xfrm flipV="1">
                <a:off x="5180292" y="3838340"/>
                <a:ext cx="2583010" cy="14269"/>
              </a:xfrm>
              <a:prstGeom prst="straightConnector1">
                <a:avLst/>
              </a:prstGeom>
              <a:noFill/>
              <a:ln w="9525">
                <a:solidFill>
                  <a:srgbClr val="008000"/>
                </a:solidFill>
                <a:round/>
                <a:headEnd type="arrow" w="med" len="med"/>
                <a:tailEnd type="arrow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2562" name="TextBox 42"/>
              <p:cNvSpPr txBox="1">
                <a:spLocks noChangeArrowheads="1"/>
              </p:cNvSpPr>
              <p:nvPr/>
            </p:nvSpPr>
            <p:spPr bwMode="auto">
              <a:xfrm>
                <a:off x="5639878" y="4512613"/>
                <a:ext cx="1709572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r>
                  <a:rPr lang="en-US" sz="1200" i="0" dirty="0">
                    <a:solidFill>
                      <a:srgbClr val="006633"/>
                    </a:solidFill>
                    <a:latin typeface="Helvetica" pitchFamily="2" charset="0"/>
                    <a:cs typeface="Arial" charset="0"/>
                  </a:rPr>
                  <a:t>sampling rate</a:t>
                </a:r>
              </a:p>
              <a:p>
                <a:r>
                  <a:rPr lang="en-US" sz="1200" i="0" dirty="0">
                    <a:solidFill>
                      <a:srgbClr val="006633"/>
                    </a:solidFill>
                    <a:latin typeface="Helvetica" pitchFamily="2" charset="0"/>
                    <a:cs typeface="Arial" charset="0"/>
                  </a:rPr>
                  <a:t>(</a:t>
                </a:r>
                <a:r>
                  <a:rPr lang="en-US" sz="1200" dirty="0">
                    <a:solidFill>
                      <a:srgbClr val="006633"/>
                    </a:solidFill>
                    <a:latin typeface="Helvetica" pitchFamily="2" charset="0"/>
                    <a:cs typeface="Arial" charset="0"/>
                  </a:rPr>
                  <a:t>N </a:t>
                </a:r>
                <a:r>
                  <a:rPr lang="en-US" sz="1200" i="0" dirty="0">
                    <a:solidFill>
                      <a:srgbClr val="006633"/>
                    </a:solidFill>
                    <a:latin typeface="Helvetica" pitchFamily="2" charset="0"/>
                    <a:cs typeface="Arial" charset="0"/>
                  </a:rPr>
                  <a:t>sample/sec)</a:t>
                </a:r>
              </a:p>
            </p:txBody>
          </p:sp>
          <p:cxnSp>
            <p:nvCxnSpPr>
              <p:cNvPr id="22563" name="Straight Connector 43"/>
              <p:cNvCxnSpPr>
                <a:cxnSpLocks noChangeShapeType="1"/>
              </p:cNvCxnSpPr>
              <p:nvPr/>
            </p:nvCxnSpPr>
            <p:spPr bwMode="auto">
              <a:xfrm flipV="1">
                <a:off x="6650182" y="3881146"/>
                <a:ext cx="214061" cy="713447"/>
              </a:xfrm>
              <a:prstGeom prst="line">
                <a:avLst/>
              </a:prstGeom>
              <a:noFill/>
              <a:ln w="9525">
                <a:solidFill>
                  <a:srgbClr val="006633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4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16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68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55782" y="1339850"/>
            <a:ext cx="5670865" cy="526097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600" dirty="0"/>
              <a:t>Video: sequence of images displayed at constant rate</a:t>
            </a:r>
          </a:p>
          <a:p>
            <a:pPr marL="682625" lvl="1" indent="-225425">
              <a:defRPr/>
            </a:pPr>
            <a:r>
              <a:rPr lang="en-US" sz="3600" dirty="0"/>
              <a:t>e.g., 30 images/sec</a:t>
            </a:r>
          </a:p>
          <a:p>
            <a:pPr marL="682625" lvl="1" indent="-225425">
              <a:defRPr/>
            </a:pPr>
            <a:r>
              <a:rPr lang="en-US" sz="3600" dirty="0"/>
              <a:t>Appear continuous due to the stroboscopic effect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872681" y="106363"/>
            <a:ext cx="5488708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Video representation</a:t>
            </a:r>
          </a:p>
        </p:txBody>
      </p:sp>
      <p:pic>
        <p:nvPicPr>
          <p:cNvPr id="24582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975" y="1749425"/>
            <a:ext cx="19177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5788" y="4100513"/>
            <a:ext cx="19177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6832601" y="3881438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CC0000"/>
                </a:solidFill>
                <a:latin typeface="Arial" charset="0"/>
                <a:cs typeface="Arial" charset="0"/>
              </a:rPr>
              <a:t>frame</a:t>
            </a:r>
            <a:r>
              <a:rPr lang="en-US" sz="1800" dirty="0">
                <a:solidFill>
                  <a:srgbClr val="CC0000"/>
                </a:solidFill>
                <a:latin typeface="Arial" charset="0"/>
                <a:cs typeface="Arial" charset="0"/>
              </a:rPr>
              <a:t> i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8197851" y="6230939"/>
            <a:ext cx="1196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CC0000"/>
                </a:solidFill>
                <a:latin typeface="Arial" charset="0"/>
                <a:cs typeface="Arial" charset="0"/>
              </a:rPr>
              <a:t>frame</a:t>
            </a:r>
            <a:r>
              <a:rPr lang="en-US" sz="1800" dirty="0">
                <a:solidFill>
                  <a:srgbClr val="CC0000"/>
                </a:solidFill>
                <a:latin typeface="Arial" charset="0"/>
                <a:cs typeface="Arial" charset="0"/>
              </a:rPr>
              <a:t> i+1</a:t>
            </a:r>
          </a:p>
        </p:txBody>
      </p:sp>
      <p:cxnSp>
        <p:nvCxnSpPr>
          <p:cNvPr id="29" name="Straight Connector 28"/>
          <p:cNvCxnSpPr>
            <a:cxnSpLocks noChangeShapeType="1"/>
          </p:cNvCxnSpPr>
          <p:nvPr/>
        </p:nvCxnSpPr>
        <p:spPr bwMode="auto">
          <a:xfrm>
            <a:off x="7673976" y="4181476"/>
            <a:ext cx="942975" cy="216852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17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8180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55782" y="1339849"/>
            <a:ext cx="6157705" cy="5444991"/>
          </a:xfrm>
        </p:spPr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sz="3200" dirty="0"/>
              <a:t>Digital image: array of pixels</a:t>
            </a:r>
          </a:p>
          <a:p>
            <a:pPr marL="682625" lvl="1" indent="-225425">
              <a:defRPr/>
            </a:pPr>
            <a:r>
              <a:rPr lang="en-US" sz="3200" dirty="0"/>
              <a:t>each pixel represented by bits</a:t>
            </a:r>
          </a:p>
          <a:p>
            <a:pPr marL="682625" lvl="1" indent="-225425">
              <a:defRPr/>
            </a:pPr>
            <a:r>
              <a:rPr lang="en-US" sz="3200" dirty="0"/>
              <a:t>Encode luminance and color</a:t>
            </a:r>
          </a:p>
          <a:p>
            <a:pPr marL="682625" lvl="1" indent="-225425">
              <a:defRPr/>
            </a:pPr>
            <a:r>
              <a:rPr lang="en-US" sz="3200" dirty="0"/>
              <a:t>Number of pixels: </a:t>
            </a:r>
            <a:r>
              <a:rPr lang="en-US" sz="3200" dirty="0">
                <a:solidFill>
                  <a:srgbClr val="C00000"/>
                </a:solidFill>
              </a:rPr>
              <a:t>resolution</a:t>
            </a:r>
          </a:p>
          <a:p>
            <a:pPr>
              <a:defRPr/>
            </a:pPr>
            <a:r>
              <a:rPr lang="en-US" sz="3200" dirty="0"/>
              <a:t>Coding: use redundancy </a:t>
            </a:r>
            <a:r>
              <a:rPr lang="en-US" sz="3200" i="1" dirty="0">
                <a:solidFill>
                  <a:srgbClr val="CC0000"/>
                </a:solidFill>
              </a:rPr>
              <a:t>within</a:t>
            </a:r>
            <a:r>
              <a:rPr lang="en-US" sz="3200" dirty="0"/>
              <a:t> and </a:t>
            </a:r>
            <a:r>
              <a:rPr lang="en-US" sz="3200" i="1" dirty="0">
                <a:solidFill>
                  <a:srgbClr val="CC0000"/>
                </a:solidFill>
              </a:rPr>
              <a:t>between</a:t>
            </a:r>
            <a:r>
              <a:rPr lang="en-US" sz="3200" dirty="0">
                <a:solidFill>
                  <a:srgbClr val="CC0000"/>
                </a:solidFill>
              </a:rPr>
              <a:t> </a:t>
            </a:r>
            <a:r>
              <a:rPr lang="en-US" sz="3200" dirty="0"/>
              <a:t>images to decrease # bits used to encode image</a:t>
            </a:r>
          </a:p>
          <a:p>
            <a:pPr marL="682625" lvl="1" indent="-225425">
              <a:defRPr/>
            </a:pPr>
            <a:r>
              <a:rPr lang="en-US" sz="3200" dirty="0"/>
              <a:t>spatial (within image)</a:t>
            </a:r>
          </a:p>
          <a:p>
            <a:pPr marL="682625" lvl="1" indent="-225425">
              <a:defRPr/>
            </a:pPr>
            <a:r>
              <a:rPr lang="en-US" sz="3200" dirty="0"/>
              <a:t>temporal (from one image to next)</a:t>
            </a:r>
          </a:p>
          <a:p>
            <a:pPr marL="225425" indent="-225425">
              <a:defRPr/>
            </a:pPr>
            <a:r>
              <a:rPr lang="en-US" sz="3200" dirty="0"/>
              <a:t>Coding/decoding algorithm </a:t>
            </a:r>
          </a:p>
          <a:p>
            <a:pPr marL="0" indent="0">
              <a:buNone/>
              <a:defRPr/>
            </a:pPr>
            <a:r>
              <a:rPr lang="en-US" sz="3200" dirty="0"/>
              <a:t>  often called a </a:t>
            </a:r>
            <a:r>
              <a:rPr lang="en-US" sz="3200" dirty="0">
                <a:solidFill>
                  <a:srgbClr val="C00000"/>
                </a:solidFill>
              </a:rPr>
              <a:t>codec</a:t>
            </a:r>
          </a:p>
          <a:p>
            <a:pPr marL="682625" lvl="1" indent="-225425">
              <a:defRPr/>
            </a:pPr>
            <a:endParaRPr lang="en-US" sz="2800" dirty="0"/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1872681" y="106363"/>
            <a:ext cx="5488708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Video representation</a:t>
            </a:r>
          </a:p>
        </p:txBody>
      </p:sp>
      <p:pic>
        <p:nvPicPr>
          <p:cNvPr id="24582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975" y="1749425"/>
            <a:ext cx="19177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6" name="Group 15"/>
          <p:cNvGrpSpPr>
            <a:grpSpLocks/>
          </p:cNvGrpSpPr>
          <p:nvPr/>
        </p:nvGrpSpPr>
        <p:grpSpPr bwMode="auto">
          <a:xfrm>
            <a:off x="6869113" y="295276"/>
            <a:ext cx="3275012" cy="1730375"/>
            <a:chOff x="5345311" y="524250"/>
            <a:chExt cx="3274238" cy="1730242"/>
          </a:xfrm>
        </p:grpSpPr>
        <p:sp>
          <p:nvSpPr>
            <p:cNvPr id="24589" name="TextBox 5"/>
            <p:cNvSpPr txBox="1">
              <a:spLocks noChangeArrowheads="1"/>
            </p:cNvSpPr>
            <p:nvPr/>
          </p:nvSpPr>
          <p:spPr bwMode="auto">
            <a:xfrm>
              <a:off x="5345311" y="1789936"/>
              <a:ext cx="20457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solidFill>
                    <a:srgbClr val="CC0000"/>
                  </a:solidFill>
                  <a:latin typeface="Arial Narrow" charset="0"/>
                  <a:cs typeface="Arial Narrow" charset="0"/>
                </a:rPr>
                <a:t>……………………...…</a:t>
              </a:r>
            </a:p>
          </p:txBody>
        </p:sp>
        <p:sp>
          <p:nvSpPr>
            <p:cNvPr id="24590" name="TextBox 8"/>
            <p:cNvSpPr txBox="1">
              <a:spLocks noChangeArrowheads="1"/>
            </p:cNvSpPr>
            <p:nvPr/>
          </p:nvSpPr>
          <p:spPr bwMode="auto">
            <a:xfrm>
              <a:off x="5808125" y="524250"/>
              <a:ext cx="2811424" cy="1169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solidFill>
                    <a:srgbClr val="CC0000"/>
                  </a:solidFill>
                  <a:latin typeface="Arial" charset="0"/>
                  <a:cs typeface="Arial" charset="0"/>
                </a:rPr>
                <a:t>spatial coding example: </a:t>
              </a:r>
              <a:r>
                <a:rPr lang="en-US" sz="1400" i="0" dirty="0">
                  <a:latin typeface="Arial" charset="0"/>
                  <a:cs typeface="Arial" charset="0"/>
                </a:rPr>
                <a:t>instead of sending</a:t>
              </a:r>
              <a:r>
                <a:rPr lang="en-US" sz="1400" dirty="0">
                  <a:latin typeface="Arial" charset="0"/>
                  <a:cs typeface="Arial" charset="0"/>
                </a:rPr>
                <a:t> N </a:t>
              </a:r>
              <a:r>
                <a:rPr lang="en-US" sz="1400" i="0" dirty="0">
                  <a:latin typeface="Arial" charset="0"/>
                  <a:cs typeface="Arial" charset="0"/>
                </a:rPr>
                <a:t>values of same color (all purple), send only two values: color  value (</a:t>
              </a:r>
              <a:r>
                <a:rPr lang="en-US" sz="1400" dirty="0">
                  <a:latin typeface="Arial" charset="0"/>
                  <a:cs typeface="Arial" charset="0"/>
                </a:rPr>
                <a:t>purple)  and number of repeated values (</a:t>
              </a:r>
              <a:r>
                <a:rPr lang="en-US" sz="1400" i="0" dirty="0">
                  <a:latin typeface="Arial" charset="0"/>
                  <a:cs typeface="Arial" charset="0"/>
                </a:rPr>
                <a:t>N)</a:t>
              </a:r>
            </a:p>
          </p:txBody>
        </p:sp>
        <p:sp>
          <p:nvSpPr>
            <p:cNvPr id="24591" name="TextBox 13"/>
            <p:cNvSpPr txBox="1">
              <a:spLocks noChangeArrowheads="1"/>
            </p:cNvSpPr>
            <p:nvPr/>
          </p:nvSpPr>
          <p:spPr bwMode="auto">
            <a:xfrm>
              <a:off x="5354771" y="1885160"/>
              <a:ext cx="20457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solidFill>
                    <a:srgbClr val="CC0000"/>
                  </a:solidFill>
                  <a:latin typeface="Arial Narrow" charset="0"/>
                  <a:cs typeface="Arial Narrow" charset="0"/>
                </a:rPr>
                <a:t>……………………...…</a:t>
              </a:r>
            </a:p>
          </p:txBody>
        </p:sp>
        <p:cxnSp>
          <p:nvCxnSpPr>
            <p:cNvPr id="24592" name="Straight Connector 10"/>
            <p:cNvCxnSpPr>
              <a:cxnSpLocks noChangeShapeType="1"/>
            </p:cNvCxnSpPr>
            <p:nvPr/>
          </p:nvCxnSpPr>
          <p:spPr bwMode="auto">
            <a:xfrm flipH="1">
              <a:off x="5565603" y="756253"/>
              <a:ext cx="313958" cy="1155782"/>
            </a:xfrm>
            <a:prstGeom prst="line">
              <a:avLst/>
            </a:prstGeom>
            <a:noFill/>
            <a:ln w="9525">
              <a:solidFill>
                <a:srgbClr val="CC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21" name="Picture 2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5788" y="4100513"/>
            <a:ext cx="19177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>
            <a:spLocks noChangeArrowheads="1"/>
          </p:cNvSpPr>
          <p:nvPr/>
        </p:nvSpPr>
        <p:spPr bwMode="auto">
          <a:xfrm>
            <a:off x="6832601" y="3881438"/>
            <a:ext cx="889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CC0000"/>
                </a:solidFill>
                <a:latin typeface="Arial" charset="0"/>
                <a:cs typeface="Arial" charset="0"/>
              </a:rPr>
              <a:t>frame</a:t>
            </a:r>
            <a:r>
              <a:rPr lang="en-US" sz="1800" dirty="0">
                <a:solidFill>
                  <a:srgbClr val="CC0000"/>
                </a:solidFill>
                <a:latin typeface="Arial" charset="0"/>
                <a:cs typeface="Arial" charset="0"/>
              </a:rPr>
              <a:t> i</a:t>
            </a:r>
          </a:p>
        </p:txBody>
      </p:sp>
      <p:sp>
        <p:nvSpPr>
          <p:cNvPr id="24" name="TextBox 23"/>
          <p:cNvSpPr txBox="1">
            <a:spLocks noChangeArrowheads="1"/>
          </p:cNvSpPr>
          <p:nvPr/>
        </p:nvSpPr>
        <p:spPr bwMode="auto">
          <a:xfrm>
            <a:off x="8197851" y="6230939"/>
            <a:ext cx="11969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CC0000"/>
                </a:solidFill>
                <a:latin typeface="Arial" charset="0"/>
                <a:cs typeface="Arial" charset="0"/>
              </a:rPr>
              <a:t>frame</a:t>
            </a:r>
            <a:r>
              <a:rPr lang="en-US" sz="1800" dirty="0">
                <a:solidFill>
                  <a:srgbClr val="CC0000"/>
                </a:solidFill>
                <a:latin typeface="Arial" charset="0"/>
                <a:cs typeface="Arial" charset="0"/>
              </a:rPr>
              <a:t> i+1</a:t>
            </a:r>
          </a:p>
        </p:txBody>
      </p:sp>
      <p:sp>
        <p:nvSpPr>
          <p:cNvPr id="27" name="TextBox 26"/>
          <p:cNvSpPr txBox="1">
            <a:spLocks noChangeArrowheads="1"/>
          </p:cNvSpPr>
          <p:nvPr/>
        </p:nvSpPr>
        <p:spPr bwMode="auto">
          <a:xfrm>
            <a:off x="6033596" y="5168205"/>
            <a:ext cx="2111722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400" dirty="0">
                <a:solidFill>
                  <a:srgbClr val="CC0000"/>
                </a:solidFill>
                <a:latin typeface="Arial" charset="0"/>
                <a:cs typeface="Arial" charset="0"/>
              </a:rPr>
              <a:t>    temporal coding example: </a:t>
            </a:r>
            <a:r>
              <a:rPr lang="en-US" sz="1400" i="0" dirty="0">
                <a:latin typeface="Arial" charset="0"/>
                <a:cs typeface="Arial" charset="0"/>
              </a:rPr>
              <a:t>instead of sending complete frame at i+1, send only differences from frame i (motion vectors)</a:t>
            </a:r>
          </a:p>
        </p:txBody>
      </p:sp>
      <p:cxnSp>
        <p:nvCxnSpPr>
          <p:cNvPr id="29" name="Straight Connector 28"/>
          <p:cNvCxnSpPr>
            <a:cxnSpLocks noChangeShapeType="1"/>
          </p:cNvCxnSpPr>
          <p:nvPr/>
        </p:nvCxnSpPr>
        <p:spPr bwMode="auto">
          <a:xfrm>
            <a:off x="7673976" y="4181476"/>
            <a:ext cx="942975" cy="2168525"/>
          </a:xfrm>
          <a:prstGeom prst="line">
            <a:avLst/>
          </a:prstGeom>
          <a:noFill/>
          <a:ln w="9525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18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703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4" grpId="0"/>
      <p:bldP spid="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42F71-20E9-AB43-BC6F-1BFD007F2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codecs: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9C567-5F0F-3F4C-902F-D043C9F40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88842" cy="4875964"/>
          </a:xfrm>
        </p:spPr>
        <p:txBody>
          <a:bodyPr>
            <a:normAutofit/>
          </a:bodyPr>
          <a:lstStyle/>
          <a:p>
            <a:pPr>
              <a:buSzPct val="100000"/>
              <a:defRPr/>
            </a:pPr>
            <a:r>
              <a:rPr lang="en-US" sz="3200" dirty="0">
                <a:solidFill>
                  <a:srgbClr val="CC0000"/>
                </a:solidFill>
              </a:rPr>
              <a:t>Video </a:t>
            </a:r>
            <a:r>
              <a:rPr lang="en-US" sz="3200" i="1" dirty="0">
                <a:solidFill>
                  <a:srgbClr val="CC0000"/>
                </a:solidFill>
              </a:rPr>
              <a:t>bit rate</a:t>
            </a:r>
            <a:r>
              <a:rPr lang="en-US" sz="3200" dirty="0">
                <a:solidFill>
                  <a:srgbClr val="CC0000"/>
                </a:solidFill>
              </a:rPr>
              <a:t>: </a:t>
            </a:r>
            <a:r>
              <a:rPr lang="en-US" sz="3200" dirty="0"/>
              <a:t>effective number of bits per second of the video after encoding</a:t>
            </a:r>
          </a:p>
          <a:p>
            <a:pPr>
              <a:buSzPct val="100000"/>
              <a:defRPr/>
            </a:pPr>
            <a:r>
              <a:rPr lang="en-US" sz="3200" dirty="0"/>
              <a:t>It depends on many factors</a:t>
            </a:r>
          </a:p>
          <a:p>
            <a:pPr lvl="1">
              <a:buSzPct val="100000"/>
              <a:defRPr/>
            </a:pPr>
            <a:r>
              <a:rPr lang="en-US" sz="2800" dirty="0"/>
              <a:t>Resolution of each image: more pixels = more bits</a:t>
            </a:r>
          </a:p>
          <a:p>
            <a:pPr lvl="1">
              <a:buSzPct val="100000"/>
              <a:defRPr/>
            </a:pPr>
            <a:r>
              <a:rPr lang="en-US" sz="2800" dirty="0"/>
              <a:t>Detail per pixel: better luminance &amp; color detail = more bits</a:t>
            </a:r>
          </a:p>
          <a:p>
            <a:pPr lvl="1">
              <a:buSzPct val="100000"/>
              <a:defRPr/>
            </a:pPr>
            <a:r>
              <a:rPr lang="en-US" sz="2800" dirty="0"/>
              <a:t>Amount of movement in the video. More movement = more bits</a:t>
            </a:r>
          </a:p>
          <a:p>
            <a:pPr lvl="1">
              <a:buSzPct val="100000"/>
              <a:defRPr/>
            </a:pPr>
            <a:r>
              <a:rPr lang="en-US" sz="2800" dirty="0"/>
              <a:t>Quality of overall compression in the codec</a:t>
            </a:r>
          </a:p>
          <a:p>
            <a:pPr>
              <a:buSzPct val="100000"/>
              <a:defRPr/>
            </a:pPr>
            <a:r>
              <a:rPr lang="en-US" sz="3200" dirty="0"/>
              <a:t>Video bit rate is typically correlated with quality of perception. </a:t>
            </a:r>
          </a:p>
          <a:p>
            <a:pPr lvl="1">
              <a:buSzPct val="100000"/>
              <a:defRPr/>
            </a:pPr>
            <a:r>
              <a:rPr lang="en-US" sz="2800" dirty="0"/>
              <a:t>Higher bit rate == better to perceive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665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69B0D-9911-EB4F-86F7-7909C887C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recap of concepts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5D85CAB-E701-5144-BA17-BF3E99893533}"/>
              </a:ext>
            </a:extLst>
          </p:cNvPr>
          <p:cNvGrpSpPr/>
          <p:nvPr/>
        </p:nvGrpSpPr>
        <p:grpSpPr>
          <a:xfrm>
            <a:off x="780565" y="1265873"/>
            <a:ext cx="2821762" cy="2528347"/>
            <a:chOff x="204104" y="2312651"/>
            <a:chExt cx="3586406" cy="337728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B0B4067-921A-054F-8815-970525DAA4CB}"/>
                </a:ext>
              </a:extLst>
            </p:cNvPr>
            <p:cNvGrpSpPr/>
            <p:nvPr/>
          </p:nvGrpSpPr>
          <p:grpSpPr>
            <a:xfrm>
              <a:off x="204104" y="2312651"/>
              <a:ext cx="3586406" cy="3377285"/>
              <a:chOff x="333313" y="2407512"/>
              <a:chExt cx="3586406" cy="3377285"/>
            </a:xfrm>
          </p:grpSpPr>
          <p:pic>
            <p:nvPicPr>
              <p:cNvPr id="4" name="Picture 3" descr="A piece of cake on a plate&#10;&#10;Description automatically generated">
                <a:extLst>
                  <a:ext uri="{FF2B5EF4-FFF2-40B4-BE49-F238E27FC236}">
                    <a16:creationId xmlns:a16="http://schemas.microsoft.com/office/drawing/2014/main" id="{13BF3AC1-5A0D-C847-AC64-1909702077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3313" y="3203644"/>
                <a:ext cx="3441538" cy="2581153"/>
              </a:xfrm>
              <a:prstGeom prst="rect">
                <a:avLst/>
              </a:prstGeom>
            </p:spPr>
          </p:pic>
          <p:pic>
            <p:nvPicPr>
              <p:cNvPr id="5" name="Picture 4" descr="A picture containing tableware, spoon, black, knife&#10;&#10;Description automatically generated">
                <a:extLst>
                  <a:ext uri="{FF2B5EF4-FFF2-40B4-BE49-F238E27FC236}">
                    <a16:creationId xmlns:a16="http://schemas.microsoft.com/office/drawing/2014/main" id="{CEC419AE-AA3E-B14A-8ABC-493764AC5E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55708" y="2407512"/>
                <a:ext cx="1764011" cy="1277144"/>
              </a:xfrm>
              <a:prstGeom prst="rect">
                <a:avLst/>
              </a:prstGeom>
            </p:spPr>
          </p:pic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101D52B-E5CC-E443-97EA-8D0EEC1F9B8D}"/>
                </a:ext>
              </a:extLst>
            </p:cNvPr>
            <p:cNvSpPr txBox="1"/>
            <p:nvPr/>
          </p:nvSpPr>
          <p:spPr>
            <a:xfrm rot="485961">
              <a:off x="661622" y="3571841"/>
              <a:ext cx="2965744" cy="4933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bg1"/>
                  </a:solidFill>
                  <a:latin typeface="Helvetica" pitchFamily="2" charset="0"/>
                </a:rPr>
                <a:t>App layer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30333B8-AE45-D34B-B626-9B0E6DB768D5}"/>
              </a:ext>
            </a:extLst>
          </p:cNvPr>
          <p:cNvSpPr txBox="1"/>
          <p:nvPr/>
        </p:nvSpPr>
        <p:spPr>
          <a:xfrm>
            <a:off x="4665217" y="1486210"/>
            <a:ext cx="6254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 err="1">
                <a:latin typeface="Helvetica" pitchFamily="2" charset="0"/>
              </a:rPr>
              <a:t>HyperText</a:t>
            </a:r>
            <a:r>
              <a:rPr lang="en-US" sz="2800" dirty="0">
                <a:latin typeface="Helvetica" pitchFamily="2" charset="0"/>
              </a:rPr>
              <a:t> Transfer Protocol (HTTP)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9D7A8CF-3F80-BF43-91C9-2416BCA91D93}"/>
              </a:ext>
            </a:extLst>
          </p:cNvPr>
          <p:cNvSpPr txBox="1"/>
          <p:nvPr/>
        </p:nvSpPr>
        <p:spPr>
          <a:xfrm>
            <a:off x="4109602" y="2180831"/>
            <a:ext cx="183970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Caching</a:t>
            </a:r>
          </a:p>
          <a:p>
            <a:pPr algn="l"/>
            <a:r>
              <a:rPr lang="en-US" sz="2400" dirty="0">
                <a:latin typeface="Helvetica" pitchFamily="2" charset="0"/>
              </a:rPr>
              <a:t>e.g., proxy server</a:t>
            </a:r>
            <a:endParaRPr lang="en-US" sz="2000" dirty="0">
              <a:latin typeface="Helvetica" pitchFamily="2" charset="0"/>
            </a:endParaRPr>
          </a:p>
        </p:txBody>
      </p:sp>
      <p:graphicFrame>
        <p:nvGraphicFramePr>
          <p:cNvPr id="42" name="Object 16">
            <a:extLst>
              <a:ext uri="{FF2B5EF4-FFF2-40B4-BE49-F238E27FC236}">
                <a16:creationId xmlns:a16="http://schemas.microsoft.com/office/drawing/2014/main" id="{ECFA71AB-A0D2-BD40-84A9-75F53B5EAD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5618237"/>
              </p:ext>
            </p:extLst>
          </p:nvPr>
        </p:nvGraphicFramePr>
        <p:xfrm>
          <a:off x="6197441" y="3741165"/>
          <a:ext cx="7524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59" name="Clip" r:id="rId5" imgW="17462500" imgH="14478000" progId="MS_ClipArt_Gallery.2">
                  <p:embed/>
                </p:oleObj>
              </mc:Choice>
              <mc:Fallback>
                <p:oleObj name="Clip" r:id="rId5" imgW="17462500" imgH="14478000" progId="MS_ClipArt_Gallery.2">
                  <p:embed/>
                  <p:pic>
                    <p:nvPicPr>
                      <p:cNvPr id="56350" name="Object 16">
                        <a:extLst>
                          <a:ext uri="{FF2B5EF4-FFF2-40B4-BE49-F238E27FC236}">
                            <a16:creationId xmlns:a16="http://schemas.microsoft.com/office/drawing/2014/main" id="{6BC43F13-713A-A94C-86F3-1F3E831D07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97441" y="3741165"/>
                        <a:ext cx="7524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19">
            <a:extLst>
              <a:ext uri="{FF2B5EF4-FFF2-40B4-BE49-F238E27FC236}">
                <a16:creationId xmlns:a16="http://schemas.microsoft.com/office/drawing/2014/main" id="{EBC0B943-FD6A-4C4A-81DE-2DE6DD097E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1779077"/>
              </p:ext>
            </p:extLst>
          </p:nvPr>
        </p:nvGraphicFramePr>
        <p:xfrm>
          <a:off x="6168866" y="3144265"/>
          <a:ext cx="752475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60" name="Clip" r:id="rId7" imgW="17462500" imgH="14478000" progId="MS_ClipArt_Gallery.2">
                  <p:embed/>
                </p:oleObj>
              </mc:Choice>
              <mc:Fallback>
                <p:oleObj name="Clip" r:id="rId7" imgW="17462500" imgH="14478000" progId="MS_ClipArt_Gallery.2">
                  <p:embed/>
                  <p:pic>
                    <p:nvPicPr>
                      <p:cNvPr id="56351" name="Object 19">
                        <a:extLst>
                          <a:ext uri="{FF2B5EF4-FFF2-40B4-BE49-F238E27FC236}">
                            <a16:creationId xmlns:a16="http://schemas.microsoft.com/office/drawing/2014/main" id="{B542E105-4B50-C446-ABD3-BBBC509CBAA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8866" y="3144265"/>
                        <a:ext cx="752475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2" name="Picture 4" descr="https://encrypted-tbn2.gstatic.com/images?q=tbn:ANd9GcSe1nrwqPkzRMiKhnkPOtm20J1ptXmQDP2metMTujvptz5hG3N63Q">
            <a:extLst>
              <a:ext uri="{FF2B5EF4-FFF2-40B4-BE49-F238E27FC236}">
                <a16:creationId xmlns:a16="http://schemas.microsoft.com/office/drawing/2014/main" id="{48021A71-00D7-1243-BE25-29CB1C0E0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31829" y="3049140"/>
            <a:ext cx="1454150" cy="1566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471DBF-E3E8-EA4E-A877-8B858C633F55}"/>
              </a:ext>
            </a:extLst>
          </p:cNvPr>
          <p:cNvSpPr txBox="1"/>
          <p:nvPr/>
        </p:nvSpPr>
        <p:spPr>
          <a:xfrm>
            <a:off x="9899650" y="3936315"/>
            <a:ext cx="16999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Origin servers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513CC5F-F723-B240-9078-FF4D51F274EE}"/>
              </a:ext>
            </a:extLst>
          </p:cNvPr>
          <p:cNvSpPr txBox="1"/>
          <p:nvPr/>
        </p:nvSpPr>
        <p:spPr>
          <a:xfrm>
            <a:off x="5945944" y="4427378"/>
            <a:ext cx="128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Clients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05E8ED7-B1CE-B142-98A5-BC367C286C7A}"/>
              </a:ext>
            </a:extLst>
          </p:cNvPr>
          <p:cNvGrpSpPr/>
          <p:nvPr/>
        </p:nvGrpSpPr>
        <p:grpSpPr>
          <a:xfrm>
            <a:off x="7354372" y="3812555"/>
            <a:ext cx="2331660" cy="2060642"/>
            <a:chOff x="7332066" y="3186346"/>
            <a:chExt cx="2331660" cy="2060642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EC10D2BE-B842-8C4C-A8E1-4E94B3C520F4}"/>
                </a:ext>
              </a:extLst>
            </p:cNvPr>
            <p:cNvSpPr txBox="1"/>
            <p:nvPr/>
          </p:nvSpPr>
          <p:spPr>
            <a:xfrm>
              <a:off x="8010488" y="3547181"/>
              <a:ext cx="15577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2400" dirty="0">
                  <a:latin typeface="Helvetica" pitchFamily="2" charset="0"/>
                </a:rPr>
                <a:t>CDN servers</a:t>
              </a:r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CFF3BD8C-0E3D-9F47-95AF-34D11EEF558A}"/>
                </a:ext>
              </a:extLst>
            </p:cNvPr>
            <p:cNvSpPr/>
            <p:nvPr/>
          </p:nvSpPr>
          <p:spPr>
            <a:xfrm>
              <a:off x="7519737" y="3186346"/>
              <a:ext cx="2143989" cy="1780479"/>
            </a:xfrm>
            <a:custGeom>
              <a:avLst/>
              <a:gdLst>
                <a:gd name="connsiteX0" fmla="*/ 0 w 2143989"/>
                <a:gd name="connsiteY0" fmla="*/ 904391 h 1780479"/>
                <a:gd name="connsiteX1" fmla="*/ 84221 w 2143989"/>
                <a:gd name="connsiteY1" fmla="*/ 1469875 h 1780479"/>
                <a:gd name="connsiteX2" fmla="*/ 469231 w 2143989"/>
                <a:gd name="connsiteY2" fmla="*/ 1734570 h 1780479"/>
                <a:gd name="connsiteX3" fmla="*/ 1287379 w 2143989"/>
                <a:gd name="connsiteY3" fmla="*/ 1770665 h 1780479"/>
                <a:gd name="connsiteX4" fmla="*/ 1540042 w 2143989"/>
                <a:gd name="connsiteY4" fmla="*/ 1626286 h 1780479"/>
                <a:gd name="connsiteX5" fmla="*/ 2033337 w 2143989"/>
                <a:gd name="connsiteY5" fmla="*/ 1325496 h 1780479"/>
                <a:gd name="connsiteX6" fmla="*/ 2057400 w 2143989"/>
                <a:gd name="connsiteY6" fmla="*/ 423128 h 1780479"/>
                <a:gd name="connsiteX7" fmla="*/ 1058779 w 2143989"/>
                <a:gd name="connsiteY7" fmla="*/ 14054 h 1780479"/>
                <a:gd name="connsiteX8" fmla="*/ 276726 w 2143989"/>
                <a:gd name="connsiteY8" fmla="*/ 134370 h 1780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43989" h="1780479">
                  <a:moveTo>
                    <a:pt x="0" y="904391"/>
                  </a:moveTo>
                  <a:cubicBezTo>
                    <a:pt x="3008" y="1117951"/>
                    <a:pt x="6016" y="1331512"/>
                    <a:pt x="84221" y="1469875"/>
                  </a:cubicBezTo>
                  <a:cubicBezTo>
                    <a:pt x="162426" y="1608238"/>
                    <a:pt x="268705" y="1684438"/>
                    <a:pt x="469231" y="1734570"/>
                  </a:cubicBezTo>
                  <a:cubicBezTo>
                    <a:pt x="669757" y="1784702"/>
                    <a:pt x="1108911" y="1788712"/>
                    <a:pt x="1287379" y="1770665"/>
                  </a:cubicBezTo>
                  <a:cubicBezTo>
                    <a:pt x="1465847" y="1752618"/>
                    <a:pt x="1415716" y="1700481"/>
                    <a:pt x="1540042" y="1626286"/>
                  </a:cubicBezTo>
                  <a:cubicBezTo>
                    <a:pt x="1664368" y="1552091"/>
                    <a:pt x="1947111" y="1526022"/>
                    <a:pt x="2033337" y="1325496"/>
                  </a:cubicBezTo>
                  <a:cubicBezTo>
                    <a:pt x="2119563" y="1124970"/>
                    <a:pt x="2219826" y="641702"/>
                    <a:pt x="2057400" y="423128"/>
                  </a:cubicBezTo>
                  <a:cubicBezTo>
                    <a:pt x="1894974" y="204554"/>
                    <a:pt x="1355558" y="62180"/>
                    <a:pt x="1058779" y="14054"/>
                  </a:cubicBezTo>
                  <a:cubicBezTo>
                    <a:pt x="762000" y="-34072"/>
                    <a:pt x="519363" y="50149"/>
                    <a:pt x="276726" y="13437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16A5902F-75E4-F940-B6B1-289CF3F650F1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332066" y="3243690"/>
              <a:ext cx="558545" cy="804445"/>
            </a:xfrm>
            <a:prstGeom prst="rect">
              <a:avLst/>
            </a:prstGeom>
          </p:spPr>
        </p:pic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A0F68D84-4A4D-584C-AA81-5E7E603C8C9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052327" y="4442543"/>
              <a:ext cx="558545" cy="804445"/>
            </a:xfrm>
            <a:prstGeom prst="rect">
              <a:avLst/>
            </a:prstGeom>
          </p:spPr>
        </p:pic>
        <p:pic>
          <p:nvPicPr>
            <p:cNvPr id="64" name="Picture 63" descr="A picture containing icon&#10;&#10;Description automatically generated">
              <a:extLst>
                <a:ext uri="{FF2B5EF4-FFF2-40B4-BE49-F238E27FC236}">
                  <a16:creationId xmlns:a16="http://schemas.microsoft.com/office/drawing/2014/main" id="{26046AB2-E4CA-2B41-B4DD-BFC4EAEDF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087727" y="4050589"/>
              <a:ext cx="558545" cy="804445"/>
            </a:xfrm>
            <a:prstGeom prst="rect">
              <a:avLst/>
            </a:prstGeom>
          </p:spPr>
        </p:pic>
      </p:grpSp>
      <p:pic>
        <p:nvPicPr>
          <p:cNvPr id="17" name="Picture 16" descr="A picture containing text, vector graphics&#10;&#10;Description automatically generated">
            <a:extLst>
              <a:ext uri="{FF2B5EF4-FFF2-40B4-BE49-F238E27FC236}">
                <a16:creationId xmlns:a16="http://schemas.microsoft.com/office/drawing/2014/main" id="{15AEBEF5-AF75-3F43-BD73-48E71DDAC31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25054" y="2082379"/>
            <a:ext cx="1077343" cy="881462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BD3CB1AD-C186-5F4C-A4D2-1145BF7C9395}"/>
              </a:ext>
            </a:extLst>
          </p:cNvPr>
          <p:cNvSpPr txBox="1"/>
          <p:nvPr/>
        </p:nvSpPr>
        <p:spPr>
          <a:xfrm>
            <a:off x="6643117" y="2058815"/>
            <a:ext cx="14673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Origin’s DNS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1D1B0E6-7EFD-A240-956C-709B3E874145}"/>
              </a:ext>
            </a:extLst>
          </p:cNvPr>
          <p:cNvCxnSpPr>
            <a:cxnSpLocks/>
          </p:cNvCxnSpPr>
          <p:nvPr/>
        </p:nvCxnSpPr>
        <p:spPr>
          <a:xfrm flipV="1">
            <a:off x="6921341" y="2564703"/>
            <a:ext cx="2143951" cy="484437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681A629-5756-0148-95CF-0C25F9E543D5}"/>
              </a:ext>
            </a:extLst>
          </p:cNvPr>
          <p:cNvSpPr txBox="1"/>
          <p:nvPr/>
        </p:nvSpPr>
        <p:spPr>
          <a:xfrm rot="20945375">
            <a:off x="7603915" y="2325265"/>
            <a:ext cx="1661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Ask the CDN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BC0264F-AB55-1D45-9FE0-2DE97132AB4D}"/>
              </a:ext>
            </a:extLst>
          </p:cNvPr>
          <p:cNvSpPr txBox="1"/>
          <p:nvPr/>
        </p:nvSpPr>
        <p:spPr>
          <a:xfrm>
            <a:off x="10139601" y="2090688"/>
            <a:ext cx="18397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CDN name servers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CC809736-677D-6C44-BE2D-8F2C96E4C277}"/>
              </a:ext>
            </a:extLst>
          </p:cNvPr>
          <p:cNvCxnSpPr>
            <a:cxnSpLocks/>
          </p:cNvCxnSpPr>
          <p:nvPr/>
        </p:nvCxnSpPr>
        <p:spPr>
          <a:xfrm flipV="1">
            <a:off x="6458305" y="2554231"/>
            <a:ext cx="184528" cy="42244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6A8DF3FD-EBF1-C248-9C17-C2C79EFA4DC4}"/>
              </a:ext>
            </a:extLst>
          </p:cNvPr>
          <p:cNvCxnSpPr>
            <a:cxnSpLocks/>
          </p:cNvCxnSpPr>
          <p:nvPr/>
        </p:nvCxnSpPr>
        <p:spPr>
          <a:xfrm flipH="1">
            <a:off x="6981103" y="2939197"/>
            <a:ext cx="2408202" cy="51849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961DBCE8-1045-DF43-BD9E-CF71DA2AB90F}"/>
              </a:ext>
            </a:extLst>
          </p:cNvPr>
          <p:cNvSpPr txBox="1"/>
          <p:nvPr/>
        </p:nvSpPr>
        <p:spPr>
          <a:xfrm rot="20838843">
            <a:off x="7618652" y="3080256"/>
            <a:ext cx="2365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Here’s your nearest CDN cache server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9C82DE0-56AC-9143-9D55-08071C46544A}"/>
              </a:ext>
            </a:extLst>
          </p:cNvPr>
          <p:cNvCxnSpPr>
            <a:cxnSpLocks/>
          </p:cNvCxnSpPr>
          <p:nvPr/>
        </p:nvCxnSpPr>
        <p:spPr>
          <a:xfrm>
            <a:off x="6949916" y="3631503"/>
            <a:ext cx="404456" cy="304812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>
            <a:extLst>
              <a:ext uri="{FF2B5EF4-FFF2-40B4-BE49-F238E27FC236}">
                <a16:creationId xmlns:a16="http://schemas.microsoft.com/office/drawing/2014/main" id="{A6B32D60-08FB-FD48-96D2-918A15131B6E}"/>
              </a:ext>
            </a:extLst>
          </p:cNvPr>
          <p:cNvGrpSpPr/>
          <p:nvPr/>
        </p:nvGrpSpPr>
        <p:grpSpPr>
          <a:xfrm>
            <a:off x="5733833" y="2085915"/>
            <a:ext cx="927215" cy="378591"/>
            <a:chOff x="1979789" y="5258375"/>
            <a:chExt cx="1542739" cy="528814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0A630E7-DC9B-5441-A805-FFA40A29D03D}"/>
                </a:ext>
              </a:extLst>
            </p:cNvPr>
            <p:cNvSpPr/>
            <p:nvPr/>
          </p:nvSpPr>
          <p:spPr>
            <a:xfrm>
              <a:off x="1997242" y="5258375"/>
              <a:ext cx="1516560" cy="5288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82B778F-DFEA-974B-914B-542689A00FE7}"/>
                </a:ext>
              </a:extLst>
            </p:cNvPr>
            <p:cNvCxnSpPr/>
            <p:nvPr/>
          </p:nvCxnSpPr>
          <p:spPr>
            <a:xfrm>
              <a:off x="2332707" y="5258375"/>
              <a:ext cx="0" cy="49272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8590D6E-4B07-DB49-9005-FA59C96D69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79789" y="5420634"/>
              <a:ext cx="1534013" cy="1381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DADD443-5F16-F643-9896-0EA260BF78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88515" y="5597002"/>
              <a:ext cx="1534013" cy="13818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TextBox 79">
            <a:extLst>
              <a:ext uri="{FF2B5EF4-FFF2-40B4-BE49-F238E27FC236}">
                <a16:creationId xmlns:a16="http://schemas.microsoft.com/office/drawing/2014/main" id="{0AEA6F11-4F38-FE40-BA12-B98FCA53E831}"/>
              </a:ext>
            </a:extLst>
          </p:cNvPr>
          <p:cNvSpPr txBox="1"/>
          <p:nvPr/>
        </p:nvSpPr>
        <p:spPr>
          <a:xfrm>
            <a:off x="4007616" y="3429000"/>
            <a:ext cx="20832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Content Distribution Networks</a:t>
            </a:r>
            <a:endParaRPr lang="en-US" sz="2000" dirty="0">
              <a:latin typeface="Helvetica" pitchFamily="2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6068149-89B8-6C49-98B6-1BBEAB49DDEF}"/>
              </a:ext>
            </a:extLst>
          </p:cNvPr>
          <p:cNvSpPr/>
          <p:nvPr/>
        </p:nvSpPr>
        <p:spPr>
          <a:xfrm>
            <a:off x="208937" y="5781940"/>
            <a:ext cx="1532021" cy="899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" pitchFamily="2" charset="0"/>
              </a:rPr>
              <a:t>Sender’s user agent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8ED6F6D-3A22-AC45-AB0C-74C872FF4409}"/>
              </a:ext>
            </a:extLst>
          </p:cNvPr>
          <p:cNvSpPr/>
          <p:nvPr/>
        </p:nvSpPr>
        <p:spPr>
          <a:xfrm>
            <a:off x="3150435" y="5230193"/>
            <a:ext cx="1532021" cy="899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" pitchFamily="2" charset="0"/>
              </a:rPr>
              <a:t>Sender’s mail server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1AED6827-9A15-1741-9208-A78362E42664}"/>
              </a:ext>
            </a:extLst>
          </p:cNvPr>
          <p:cNvSpPr/>
          <p:nvPr/>
        </p:nvSpPr>
        <p:spPr>
          <a:xfrm>
            <a:off x="5807667" y="5219948"/>
            <a:ext cx="1532021" cy="899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" pitchFamily="2" charset="0"/>
              </a:rPr>
              <a:t>Recipient’s mail server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E6E4358-3F69-DA47-A14C-3FA5C0D69D40}"/>
              </a:ext>
            </a:extLst>
          </p:cNvPr>
          <p:cNvSpPr/>
          <p:nvPr/>
        </p:nvSpPr>
        <p:spPr>
          <a:xfrm>
            <a:off x="9389305" y="5781942"/>
            <a:ext cx="1532021" cy="89984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Helvetica" pitchFamily="2" charset="0"/>
              </a:rPr>
              <a:t>Recipient’s user agent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7A9869DD-5130-3343-AEE3-99DBF417516A}"/>
              </a:ext>
            </a:extLst>
          </p:cNvPr>
          <p:cNvCxnSpPr>
            <a:cxnSpLocks/>
          </p:cNvCxnSpPr>
          <p:nvPr/>
        </p:nvCxnSpPr>
        <p:spPr>
          <a:xfrm flipV="1">
            <a:off x="1837005" y="5592127"/>
            <a:ext cx="1264906" cy="40890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9203175C-38AF-D445-B94F-F9C2F44E68B5}"/>
              </a:ext>
            </a:extLst>
          </p:cNvPr>
          <p:cNvSpPr txBox="1"/>
          <p:nvPr/>
        </p:nvSpPr>
        <p:spPr>
          <a:xfrm>
            <a:off x="2025224" y="5899201"/>
            <a:ext cx="128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SMTP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816DC8C-689F-B44C-B88A-92291CB8AF11}"/>
              </a:ext>
            </a:extLst>
          </p:cNvPr>
          <p:cNvSpPr txBox="1"/>
          <p:nvPr/>
        </p:nvSpPr>
        <p:spPr>
          <a:xfrm>
            <a:off x="379295" y="4180468"/>
            <a:ext cx="34931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Simple Mail Transfer Protocol (SMTP)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7CA82EBF-43FB-A04D-A2E0-3B81E2323EEB}"/>
              </a:ext>
            </a:extLst>
          </p:cNvPr>
          <p:cNvCxnSpPr>
            <a:cxnSpLocks/>
          </p:cNvCxnSpPr>
          <p:nvPr/>
        </p:nvCxnSpPr>
        <p:spPr>
          <a:xfrm flipV="1">
            <a:off x="4807742" y="5481243"/>
            <a:ext cx="926091" cy="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D0C20F6A-1B69-F94F-BAAF-2BA8B920410E}"/>
              </a:ext>
            </a:extLst>
          </p:cNvPr>
          <p:cNvSpPr txBox="1"/>
          <p:nvPr/>
        </p:nvSpPr>
        <p:spPr>
          <a:xfrm>
            <a:off x="4767180" y="5635963"/>
            <a:ext cx="128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SMTP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038024B4-98D8-1543-A61D-9D9865890E4A}"/>
              </a:ext>
            </a:extLst>
          </p:cNvPr>
          <p:cNvCxnSpPr>
            <a:cxnSpLocks/>
          </p:cNvCxnSpPr>
          <p:nvPr/>
        </p:nvCxnSpPr>
        <p:spPr>
          <a:xfrm>
            <a:off x="7413522" y="5873197"/>
            <a:ext cx="1872218" cy="48766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6010C1AE-B0EF-BD43-AE68-A5483BF2FF76}"/>
              </a:ext>
            </a:extLst>
          </p:cNvPr>
          <p:cNvSpPr txBox="1"/>
          <p:nvPr/>
        </p:nvSpPr>
        <p:spPr>
          <a:xfrm>
            <a:off x="7783590" y="6231860"/>
            <a:ext cx="12817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137368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3" grpId="0"/>
      <p:bldP spid="10" grpId="0"/>
      <p:bldP spid="56" grpId="0"/>
      <p:bldP spid="65" grpId="0"/>
      <p:bldP spid="24" grpId="0"/>
      <p:bldP spid="66" grpId="0"/>
      <p:bldP spid="69" grpId="0"/>
      <p:bldP spid="80" grpId="0"/>
      <p:bldP spid="82" grpId="0" animBg="1"/>
      <p:bldP spid="83" grpId="0" animBg="1"/>
      <p:bldP spid="84" grpId="0" animBg="1"/>
      <p:bldP spid="85" grpId="0" animBg="1"/>
      <p:bldP spid="88" grpId="0"/>
      <p:bldP spid="89" grpId="0"/>
      <p:bldP spid="94" grpId="0"/>
      <p:bldP spid="9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42F71-20E9-AB43-BC6F-1BFD007F2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Bit-rates: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9C567-5F0F-3F4C-902F-D043C9F402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88842" cy="4875964"/>
          </a:xfrm>
        </p:spPr>
        <p:txBody>
          <a:bodyPr>
            <a:normAutofit/>
          </a:bodyPr>
          <a:lstStyle/>
          <a:p>
            <a:pPr>
              <a:buSzPct val="100000"/>
              <a:defRPr/>
            </a:pPr>
            <a:r>
              <a:rPr lang="en-US" sz="3200" dirty="0"/>
              <a:t>Bit-rate of a video changes over the duration of the video</a:t>
            </a:r>
          </a:p>
          <a:p>
            <a:pPr>
              <a:buSzPct val="100000"/>
              <a:defRPr/>
            </a:pPr>
            <a:r>
              <a:rPr lang="en-US" sz="3200" dirty="0">
                <a:solidFill>
                  <a:srgbClr val="CC0000"/>
                </a:solidFill>
              </a:rPr>
              <a:t>CBR: (constant bit rate): </a:t>
            </a:r>
            <a:r>
              <a:rPr lang="en-US" sz="3200" dirty="0">
                <a:solidFill>
                  <a:srgbClr val="000000"/>
                </a:solidFill>
              </a:rPr>
              <a:t>fixed bit-rate video</a:t>
            </a:r>
          </a:p>
          <a:p>
            <a:pPr>
              <a:buSzPct val="100000"/>
              <a:defRPr/>
            </a:pPr>
            <a:r>
              <a:rPr lang="en-US" sz="3200" dirty="0">
                <a:solidFill>
                  <a:srgbClr val="CC0000"/>
                </a:solidFill>
              </a:rPr>
              <a:t>VBR:  (variable bit rate): </a:t>
            </a:r>
            <a:r>
              <a:rPr lang="en-US" sz="3200" dirty="0"/>
              <a:t>different parts of the video have different bit rates, e.g., changes in color, motion, etc.</a:t>
            </a:r>
          </a:p>
          <a:p>
            <a:pPr lvl="1">
              <a:buSzPct val="100000"/>
              <a:defRPr/>
            </a:pPr>
            <a:r>
              <a:rPr lang="en-US" sz="2800" dirty="0"/>
              <a:t>For VBR, we talk about </a:t>
            </a:r>
            <a:r>
              <a:rPr lang="en-US" sz="2800" dirty="0">
                <a:solidFill>
                  <a:srgbClr val="C00000"/>
                </a:solidFill>
              </a:rPr>
              <a:t>average bit-rate </a:t>
            </a:r>
            <a:r>
              <a:rPr lang="en-US" sz="2800" dirty="0"/>
              <a:t>over video’s duration</a:t>
            </a:r>
          </a:p>
          <a:p>
            <a:pPr>
              <a:buSzPct val="100000"/>
              <a:defRPr/>
            </a:pPr>
            <a:r>
              <a:rPr lang="en-US" sz="3200" dirty="0">
                <a:solidFill>
                  <a:srgbClr val="CC0000"/>
                </a:solidFill>
              </a:rPr>
              <a:t>Examples of average video bit-rates</a:t>
            </a:r>
          </a:p>
          <a:p>
            <a:pPr lvl="1">
              <a:defRPr/>
            </a:pPr>
            <a:r>
              <a:rPr lang="en-US" dirty="0"/>
              <a:t>MPEG 1 (CD-ROM) 1.5 Mbps. MPEG2 (DVD) 3-6 Mbps</a:t>
            </a:r>
          </a:p>
          <a:p>
            <a:pPr lvl="1">
              <a:defRPr/>
            </a:pPr>
            <a:r>
              <a:rPr lang="en-US" dirty="0"/>
              <a:t>MPEG4 (often used in Internet, &lt; 1 Mbps)</a:t>
            </a:r>
          </a:p>
          <a:p>
            <a:pPr lvl="1">
              <a:defRPr/>
            </a:pPr>
            <a:r>
              <a:rPr lang="en-US" dirty="0"/>
              <a:t>In general, one Internet video stream takes up a few Mbit/s (unless HD)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33D29A-13D5-BB4C-B466-87C752730037}"/>
              </a:ext>
            </a:extLst>
          </p:cNvPr>
          <p:cNvSpPr txBox="1"/>
          <p:nvPr/>
        </p:nvSpPr>
        <p:spPr>
          <a:xfrm>
            <a:off x="677780" y="6342868"/>
            <a:ext cx="11273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https://</a:t>
            </a:r>
            <a:r>
              <a:rPr lang="en-US" dirty="0" err="1">
                <a:latin typeface="Helvetica" pitchFamily="2" charset="0"/>
              </a:rPr>
              <a:t>blog.video.ibm.com</a:t>
            </a:r>
            <a:r>
              <a:rPr lang="en-US" dirty="0">
                <a:latin typeface="Helvetica" pitchFamily="2" charset="0"/>
              </a:rPr>
              <a:t>/streaming-video-tips/what-is-video-encoding-codecs-compression-techniques/</a:t>
            </a:r>
          </a:p>
        </p:txBody>
      </p:sp>
    </p:spTree>
    <p:extLst>
      <p:ext uri="{BB962C8B-B14F-4D97-AF65-F5344CB8AC3E}">
        <p14:creationId xmlns:p14="http://schemas.microsoft.com/office/powerpoint/2010/main" val="3506095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77D71-C5FC-4041-B23D-F8AE4C10C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Networking multimedia: 3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C6E75-4347-684A-9776-BB99C3D15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042"/>
            <a:ext cx="10515600" cy="5317957"/>
          </a:xfrm>
        </p:spPr>
        <p:txBody>
          <a:bodyPr>
            <a:normAutofit fontScale="92500"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On-demand streamed video/audio</a:t>
            </a:r>
          </a:p>
          <a:p>
            <a:pPr lvl="1">
              <a:defRPr/>
            </a:pPr>
            <a:r>
              <a:rPr lang="en-US" sz="2800" dirty="0"/>
              <a:t>Can begin playout before downloading the entire file</a:t>
            </a:r>
          </a:p>
          <a:p>
            <a:pPr lvl="1">
              <a:defRPr/>
            </a:pPr>
            <a:r>
              <a:rPr lang="en-US" sz="2800" dirty="0"/>
              <a:t>Ful video/audio stored at the server: able to transmit faster than audio/video will be rendered (with storing/buffering at client)</a:t>
            </a:r>
          </a:p>
          <a:p>
            <a:pPr lvl="1">
              <a:defRPr/>
            </a:pPr>
            <a:r>
              <a:rPr lang="en-US" sz="2800" dirty="0"/>
              <a:t>e.g., Spotify, YouTube, Netflix</a:t>
            </a:r>
          </a:p>
          <a:p>
            <a:pPr>
              <a:defRPr/>
            </a:pPr>
            <a:r>
              <a:rPr lang="en-US" sz="3200" dirty="0">
                <a:solidFill>
                  <a:srgbClr val="CC0000"/>
                </a:solidFill>
              </a:rPr>
              <a:t>Conversational</a:t>
            </a:r>
            <a:r>
              <a:rPr lang="en-US" sz="3200" i="1" dirty="0">
                <a:solidFill>
                  <a:srgbClr val="CC0000"/>
                </a:solidFill>
              </a:rPr>
              <a:t> </a:t>
            </a:r>
            <a:r>
              <a:rPr lang="en-US" sz="3200" dirty="0"/>
              <a:t>voice or video over IP</a:t>
            </a:r>
          </a:p>
          <a:p>
            <a:pPr lvl="1">
              <a:defRPr/>
            </a:pPr>
            <a:r>
              <a:rPr lang="en-US" sz="2800" dirty="0"/>
              <a:t>interactive human-to-human communication limits delay tolerance</a:t>
            </a:r>
          </a:p>
          <a:p>
            <a:pPr lvl="1">
              <a:defRPr/>
            </a:pPr>
            <a:r>
              <a:rPr lang="en-US" sz="2800" dirty="0"/>
              <a:t>e.g., Zoom, Google Stadia</a:t>
            </a:r>
          </a:p>
          <a:p>
            <a:pPr>
              <a:defRPr/>
            </a:pPr>
            <a:r>
              <a:rPr lang="en-US" sz="3200" dirty="0">
                <a:solidFill>
                  <a:srgbClr val="CC0000"/>
                </a:solidFill>
              </a:rPr>
              <a:t>Live streamed </a:t>
            </a:r>
            <a:r>
              <a:rPr lang="en-US" sz="3200" dirty="0"/>
              <a:t>audio, video</a:t>
            </a:r>
          </a:p>
          <a:p>
            <a:pPr lvl="1">
              <a:defRPr/>
            </a:pPr>
            <a:r>
              <a:rPr lang="en-US" sz="2800" dirty="0" err="1"/>
              <a:t>e.g</a:t>
            </a:r>
            <a:r>
              <a:rPr lang="en-US" sz="2800" dirty="0"/>
              <a:t>, sporting event on sky sports</a:t>
            </a:r>
          </a:p>
          <a:p>
            <a:pPr lvl="1">
              <a:defRPr/>
            </a:pPr>
            <a:r>
              <a:rPr lang="en-US" sz="2800" dirty="0"/>
              <a:t>Can buffer a little, but must be close to the “live edge” of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641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7673A-5DCE-A649-8405-D1303FB20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On-demand Video Streaming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5B270-DF0F-814A-A587-8CE898E1B4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9918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3AC5B2FA-6FE9-469C-AEFC-644866258A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Streaming (stored) video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F08341-808A-4B6C-BC5B-D8CEE46A80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1690688"/>
            <a:ext cx="8802756" cy="493871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3200" dirty="0"/>
              <a:t>Media is prerecorded at different qualities</a:t>
            </a:r>
          </a:p>
          <a:p>
            <a:pPr lvl="1">
              <a:defRPr/>
            </a:pPr>
            <a:r>
              <a:rPr lang="en-US" sz="2800" dirty="0"/>
              <a:t>Available in storage at the server</a:t>
            </a:r>
          </a:p>
          <a:p>
            <a:pPr>
              <a:defRPr/>
            </a:pPr>
            <a:r>
              <a:rPr lang="en-US" sz="3200" dirty="0"/>
              <a:t>Client downloads an initial portion and starts viewing</a:t>
            </a:r>
          </a:p>
          <a:p>
            <a:pPr lvl="1">
              <a:defRPr/>
            </a:pPr>
            <a:r>
              <a:rPr lang="en-US" sz="2800" dirty="0"/>
              <a:t>The rest is downloaded as time progresses</a:t>
            </a:r>
          </a:p>
          <a:p>
            <a:pPr lvl="1">
              <a:defRPr/>
            </a:pPr>
            <a:r>
              <a:rPr lang="en-US" sz="2800" dirty="0"/>
              <a:t>No need for user to wait for entire content to be downloaded!</a:t>
            </a:r>
          </a:p>
          <a:p>
            <a:pPr>
              <a:defRPr/>
            </a:pPr>
            <a:r>
              <a:rPr lang="en-US" sz="3200" dirty="0"/>
              <a:t>Can change the quality of the content and where it’s fetched mid-stream</a:t>
            </a:r>
          </a:p>
          <a:p>
            <a:pPr lvl="1">
              <a:defRPr/>
            </a:pPr>
            <a:r>
              <a:rPr lang="en-US" sz="2800" dirty="0"/>
              <a:t>More on this soon</a:t>
            </a:r>
          </a:p>
          <a:p>
            <a:pPr>
              <a:defRPr/>
            </a:pP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25A15B-006A-D840-80EC-A2FDF16C6E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6998" y="1779959"/>
            <a:ext cx="2289256" cy="329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19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769" name="Group 249"/>
          <p:cNvGrpSpPr>
            <a:grpSpLocks/>
          </p:cNvGrpSpPr>
          <p:nvPr/>
        </p:nvGrpSpPr>
        <p:grpSpPr bwMode="auto">
          <a:xfrm>
            <a:off x="4754564" y="4929188"/>
            <a:ext cx="427037" cy="785812"/>
            <a:chOff x="4140" y="429"/>
            <a:chExt cx="1425" cy="2396"/>
          </a:xfrm>
        </p:grpSpPr>
        <p:sp>
          <p:nvSpPr>
            <p:cNvPr id="32928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2" name="Rectangle 251"/>
            <p:cNvSpPr>
              <a:spLocks noChangeArrowheads="1"/>
            </p:cNvSpPr>
            <p:nvPr/>
          </p:nvSpPr>
          <p:spPr bwMode="auto">
            <a:xfrm>
              <a:off x="4204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2930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931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65" name="Rectangle 254"/>
            <p:cNvSpPr>
              <a:spLocks noChangeArrowheads="1"/>
            </p:cNvSpPr>
            <p:nvPr/>
          </p:nvSpPr>
          <p:spPr bwMode="auto">
            <a:xfrm>
              <a:off x="4214" y="695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2933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91" name="AutoShape 256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7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92" name="AutoShape 257"/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694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67" name="Rectangle 258"/>
            <p:cNvSpPr>
              <a:spLocks noChangeArrowheads="1"/>
            </p:cNvSpPr>
            <p:nvPr/>
          </p:nvSpPr>
          <p:spPr bwMode="auto">
            <a:xfrm>
              <a:off x="4225" y="1020"/>
              <a:ext cx="593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2935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89" name="AutoShape 260"/>
              <p:cNvSpPr>
                <a:spLocks noChangeArrowheads="1"/>
              </p:cNvSpPr>
              <p:nvPr/>
            </p:nvSpPr>
            <p:spPr bwMode="auto">
              <a:xfrm>
                <a:off x="617" y="2569"/>
                <a:ext cx="721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90" name="AutoShape 261"/>
              <p:cNvSpPr>
                <a:spLocks noChangeArrowheads="1"/>
              </p:cNvSpPr>
              <p:nvPr/>
            </p:nvSpPr>
            <p:spPr bwMode="auto">
              <a:xfrm>
                <a:off x="630" y="2584"/>
                <a:ext cx="687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69" name="Rectangle 262"/>
            <p:cNvSpPr>
              <a:spLocks noChangeArrowheads="1"/>
            </p:cNvSpPr>
            <p:nvPr/>
          </p:nvSpPr>
          <p:spPr bwMode="auto">
            <a:xfrm>
              <a:off x="4219" y="1358"/>
              <a:ext cx="593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70" name="Rectangle 263"/>
            <p:cNvSpPr>
              <a:spLocks noChangeArrowheads="1"/>
            </p:cNvSpPr>
            <p:nvPr/>
          </p:nvSpPr>
          <p:spPr bwMode="auto">
            <a:xfrm>
              <a:off x="4225" y="1654"/>
              <a:ext cx="599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2938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87" name="AutoShape 265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19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88" name="AutoShape 266"/>
              <p:cNvSpPr>
                <a:spLocks noChangeArrowheads="1"/>
              </p:cNvSpPr>
              <p:nvPr/>
            </p:nvSpPr>
            <p:spPr bwMode="auto">
              <a:xfrm>
                <a:off x="625" y="2584"/>
                <a:ext cx="693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32939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32940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85" name="AutoShape 269"/>
              <p:cNvSpPr>
                <a:spLocks noChangeArrowheads="1"/>
              </p:cNvSpPr>
              <p:nvPr/>
            </p:nvSpPr>
            <p:spPr bwMode="auto">
              <a:xfrm>
                <a:off x="614" y="2570"/>
                <a:ext cx="726" cy="136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186" name="AutoShape 270"/>
              <p:cNvSpPr>
                <a:spLocks noChangeArrowheads="1"/>
              </p:cNvSpPr>
              <p:nvPr/>
            </p:nvSpPr>
            <p:spPr bwMode="auto">
              <a:xfrm>
                <a:off x="627" y="2585"/>
                <a:ext cx="693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74" name="Rectangle 271"/>
            <p:cNvSpPr>
              <a:spLocks noChangeArrowheads="1"/>
            </p:cNvSpPr>
            <p:nvPr/>
          </p:nvSpPr>
          <p:spPr bwMode="auto">
            <a:xfrm>
              <a:off x="5252" y="429"/>
              <a:ext cx="64" cy="2290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2942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2943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7" name="Oval 274"/>
            <p:cNvSpPr>
              <a:spLocks noChangeArrowheads="1"/>
            </p:cNvSpPr>
            <p:nvPr/>
          </p:nvSpPr>
          <p:spPr bwMode="auto">
            <a:xfrm>
              <a:off x="5517" y="2612"/>
              <a:ext cx="48" cy="97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2945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9" name="AutoShape 276"/>
            <p:cNvSpPr>
              <a:spLocks noChangeArrowheads="1"/>
            </p:cNvSpPr>
            <p:nvPr/>
          </p:nvSpPr>
          <p:spPr bwMode="auto">
            <a:xfrm>
              <a:off x="4140" y="2680"/>
              <a:ext cx="1203" cy="145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0" name="AutoShape 277"/>
            <p:cNvSpPr>
              <a:spLocks noChangeArrowheads="1"/>
            </p:cNvSpPr>
            <p:nvPr/>
          </p:nvSpPr>
          <p:spPr bwMode="auto">
            <a:xfrm>
              <a:off x="4204" y="2709"/>
              <a:ext cx="1075" cy="82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1" name="Oval 278"/>
            <p:cNvSpPr>
              <a:spLocks noChangeArrowheads="1"/>
            </p:cNvSpPr>
            <p:nvPr/>
          </p:nvSpPr>
          <p:spPr bwMode="auto">
            <a:xfrm>
              <a:off x="4310" y="2380"/>
              <a:ext cx="159" cy="145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2" name="Oval 279"/>
            <p:cNvSpPr>
              <a:spLocks noChangeArrowheads="1"/>
            </p:cNvSpPr>
            <p:nvPr/>
          </p:nvSpPr>
          <p:spPr bwMode="auto">
            <a:xfrm>
              <a:off x="4484" y="2385"/>
              <a:ext cx="164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183" name="Oval 280"/>
            <p:cNvSpPr>
              <a:spLocks noChangeArrowheads="1"/>
            </p:cNvSpPr>
            <p:nvPr/>
          </p:nvSpPr>
          <p:spPr bwMode="auto">
            <a:xfrm>
              <a:off x="4664" y="2380"/>
              <a:ext cx="154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84" name="Rectangle 281"/>
            <p:cNvSpPr>
              <a:spLocks noChangeArrowheads="1"/>
            </p:cNvSpPr>
            <p:nvPr/>
          </p:nvSpPr>
          <p:spPr bwMode="auto">
            <a:xfrm>
              <a:off x="5062" y="1838"/>
              <a:ext cx="85" cy="760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sp>
        <p:nvSpPr>
          <p:cNvPr id="222210" name="Rectangle 2"/>
          <p:cNvSpPr>
            <a:spLocks noGrp="1" noChangeArrowheads="1"/>
          </p:cNvSpPr>
          <p:nvPr>
            <p:ph type="title"/>
          </p:nvPr>
        </p:nvSpPr>
        <p:spPr>
          <a:xfrm>
            <a:off x="943133" y="369095"/>
            <a:ext cx="7772400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Streaming stored video</a:t>
            </a:r>
          </a:p>
        </p:txBody>
      </p:sp>
      <p:grpSp>
        <p:nvGrpSpPr>
          <p:cNvPr id="32771" name="Group 134"/>
          <p:cNvGrpSpPr>
            <a:grpSpLocks/>
          </p:cNvGrpSpPr>
          <p:nvPr/>
        </p:nvGrpSpPr>
        <p:grpSpPr bwMode="auto">
          <a:xfrm>
            <a:off x="4327526" y="4560889"/>
            <a:ext cx="1281113" cy="363537"/>
            <a:chOff x="3621" y="3265"/>
            <a:chExt cx="1776" cy="744"/>
          </a:xfrm>
        </p:grpSpPr>
        <p:pic>
          <p:nvPicPr>
            <p:cNvPr id="32924" name="Picture 135" descr="reellogo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21" y="3265"/>
              <a:ext cx="1776" cy="7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22344" name="Freeform 136"/>
            <p:cNvSpPr>
              <a:spLocks/>
            </p:cNvSpPr>
            <p:nvPr/>
          </p:nvSpPr>
          <p:spPr bwMode="auto">
            <a:xfrm>
              <a:off x="3971" y="3288"/>
              <a:ext cx="1402" cy="439"/>
            </a:xfrm>
            <a:custGeom>
              <a:avLst/>
              <a:gdLst>
                <a:gd name="T0" fmla="*/ 0 w 1401"/>
                <a:gd name="T1" fmla="*/ 6 h 438"/>
                <a:gd name="T2" fmla="*/ 27 w 1401"/>
                <a:gd name="T3" fmla="*/ 384 h 438"/>
                <a:gd name="T4" fmla="*/ 114 w 1401"/>
                <a:gd name="T5" fmla="*/ 381 h 438"/>
                <a:gd name="T6" fmla="*/ 132 w 1401"/>
                <a:gd name="T7" fmla="*/ 357 h 438"/>
                <a:gd name="T8" fmla="*/ 210 w 1401"/>
                <a:gd name="T9" fmla="*/ 402 h 438"/>
                <a:gd name="T10" fmla="*/ 450 w 1401"/>
                <a:gd name="T11" fmla="*/ 384 h 438"/>
                <a:gd name="T12" fmla="*/ 486 w 1401"/>
                <a:gd name="T13" fmla="*/ 393 h 438"/>
                <a:gd name="T14" fmla="*/ 690 w 1401"/>
                <a:gd name="T15" fmla="*/ 417 h 438"/>
                <a:gd name="T16" fmla="*/ 1074 w 1401"/>
                <a:gd name="T17" fmla="*/ 438 h 438"/>
                <a:gd name="T18" fmla="*/ 1401 w 1401"/>
                <a:gd name="T19" fmla="*/ 420 h 438"/>
                <a:gd name="T20" fmla="*/ 1392 w 1401"/>
                <a:gd name="T21" fmla="*/ 165 h 438"/>
                <a:gd name="T22" fmla="*/ 291 w 1401"/>
                <a:gd name="T23" fmla="*/ 0 h 438"/>
                <a:gd name="T24" fmla="*/ 0 w 1401"/>
                <a:gd name="T25" fmla="*/ 6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01" h="438">
                  <a:moveTo>
                    <a:pt x="0" y="6"/>
                  </a:moveTo>
                  <a:lnTo>
                    <a:pt x="27" y="384"/>
                  </a:lnTo>
                  <a:lnTo>
                    <a:pt x="114" y="381"/>
                  </a:lnTo>
                  <a:lnTo>
                    <a:pt x="132" y="357"/>
                  </a:lnTo>
                  <a:lnTo>
                    <a:pt x="210" y="402"/>
                  </a:lnTo>
                  <a:lnTo>
                    <a:pt x="450" y="384"/>
                  </a:lnTo>
                  <a:lnTo>
                    <a:pt x="486" y="393"/>
                  </a:lnTo>
                  <a:lnTo>
                    <a:pt x="690" y="417"/>
                  </a:lnTo>
                  <a:lnTo>
                    <a:pt x="1074" y="438"/>
                  </a:lnTo>
                  <a:lnTo>
                    <a:pt x="1401" y="420"/>
                  </a:lnTo>
                  <a:lnTo>
                    <a:pt x="1392" y="165"/>
                  </a:lnTo>
                  <a:lnTo>
                    <a:pt x="291" y="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2345" name="Freeform 137"/>
            <p:cNvSpPr>
              <a:spLocks/>
            </p:cNvSpPr>
            <p:nvPr/>
          </p:nvSpPr>
          <p:spPr bwMode="auto">
            <a:xfrm>
              <a:off x="4242" y="3860"/>
              <a:ext cx="999" cy="120"/>
            </a:xfrm>
            <a:custGeom>
              <a:avLst/>
              <a:gdLst>
                <a:gd name="T0" fmla="*/ 0 w 999"/>
                <a:gd name="T1" fmla="*/ 6 h 123"/>
                <a:gd name="T2" fmla="*/ 717 w 999"/>
                <a:gd name="T3" fmla="*/ 12 h 123"/>
                <a:gd name="T4" fmla="*/ 744 w 999"/>
                <a:gd name="T5" fmla="*/ 36 h 123"/>
                <a:gd name="T6" fmla="*/ 801 w 999"/>
                <a:gd name="T7" fmla="*/ 42 h 123"/>
                <a:gd name="T8" fmla="*/ 876 w 999"/>
                <a:gd name="T9" fmla="*/ 6 h 123"/>
                <a:gd name="T10" fmla="*/ 933 w 999"/>
                <a:gd name="T11" fmla="*/ 0 h 123"/>
                <a:gd name="T12" fmla="*/ 981 w 999"/>
                <a:gd name="T13" fmla="*/ 15 h 123"/>
                <a:gd name="T14" fmla="*/ 999 w 999"/>
                <a:gd name="T15" fmla="*/ 51 h 123"/>
                <a:gd name="T16" fmla="*/ 987 w 999"/>
                <a:gd name="T17" fmla="*/ 123 h 123"/>
                <a:gd name="T18" fmla="*/ 18 w 999"/>
                <a:gd name="T19" fmla="*/ 120 h 123"/>
                <a:gd name="T20" fmla="*/ 0 w 999"/>
                <a:gd name="T21" fmla="*/ 6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999" h="123">
                  <a:moveTo>
                    <a:pt x="0" y="6"/>
                  </a:moveTo>
                  <a:lnTo>
                    <a:pt x="717" y="12"/>
                  </a:lnTo>
                  <a:lnTo>
                    <a:pt x="744" y="36"/>
                  </a:lnTo>
                  <a:lnTo>
                    <a:pt x="801" y="42"/>
                  </a:lnTo>
                  <a:lnTo>
                    <a:pt x="876" y="6"/>
                  </a:lnTo>
                  <a:lnTo>
                    <a:pt x="933" y="0"/>
                  </a:lnTo>
                  <a:lnTo>
                    <a:pt x="981" y="15"/>
                  </a:lnTo>
                  <a:lnTo>
                    <a:pt x="999" y="51"/>
                  </a:lnTo>
                  <a:lnTo>
                    <a:pt x="987" y="123"/>
                  </a:lnTo>
                  <a:lnTo>
                    <a:pt x="18" y="120"/>
                  </a:lnTo>
                  <a:lnTo>
                    <a:pt x="0" y="6"/>
                  </a:lnTo>
                  <a:close/>
                </a:path>
              </a:pathLst>
            </a:custGeom>
            <a:solidFill>
              <a:schemeClr val="bg1"/>
            </a:solidFill>
            <a:ln w="9525">
              <a:solidFill>
                <a:schemeClr val="bg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pic>
          <p:nvPicPr>
            <p:cNvPr id="32927" name="Picture 138" descr="video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3" y="3400"/>
              <a:ext cx="889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22376" name="Line 168"/>
          <p:cNvSpPr>
            <a:spLocks noChangeShapeType="1"/>
          </p:cNvSpPr>
          <p:nvPr/>
        </p:nvSpPr>
        <p:spPr bwMode="auto">
          <a:xfrm>
            <a:off x="2362200" y="1490664"/>
            <a:ext cx="0" cy="28527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grpSp>
        <p:nvGrpSpPr>
          <p:cNvPr id="222565" name="Group 357"/>
          <p:cNvGrpSpPr>
            <a:grpSpLocks/>
          </p:cNvGrpSpPr>
          <p:nvPr/>
        </p:nvGrpSpPr>
        <p:grpSpPr bwMode="auto">
          <a:xfrm>
            <a:off x="3022601" y="3467100"/>
            <a:ext cx="1662113" cy="1441450"/>
            <a:chOff x="944" y="2184"/>
            <a:chExt cx="1047" cy="908"/>
          </a:xfrm>
        </p:grpSpPr>
        <p:sp>
          <p:nvSpPr>
            <p:cNvPr id="222415" name="Freeform 207"/>
            <p:cNvSpPr>
              <a:spLocks/>
            </p:cNvSpPr>
            <p:nvPr/>
          </p:nvSpPr>
          <p:spPr bwMode="auto">
            <a:xfrm>
              <a:off x="1278" y="2184"/>
              <a:ext cx="660" cy="666"/>
            </a:xfrm>
            <a:custGeom>
              <a:avLst/>
              <a:gdLst>
                <a:gd name="T0" fmla="*/ 0 w 660"/>
                <a:gd name="T1" fmla="*/ 0 h 666"/>
                <a:gd name="T2" fmla="*/ 660 w 660"/>
                <a:gd name="T3" fmla="*/ 666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0" h="666">
                  <a:moveTo>
                    <a:pt x="0" y="0"/>
                  </a:moveTo>
                  <a:cubicBezTo>
                    <a:pt x="0" y="0"/>
                    <a:pt x="486" y="168"/>
                    <a:pt x="660" y="666"/>
                  </a:cubicBez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2416" name="Text Box 208"/>
            <p:cNvSpPr txBox="1">
              <a:spLocks noChangeArrowheads="1"/>
            </p:cNvSpPr>
            <p:nvPr/>
          </p:nvSpPr>
          <p:spPr bwMode="auto">
            <a:xfrm>
              <a:off x="944" y="2336"/>
              <a:ext cx="1047" cy="7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342900" indent="-342900">
                <a:buFontTx/>
                <a:buAutoNum type="arabicPeriod"/>
                <a:defRPr/>
              </a:pPr>
              <a:r>
                <a:rPr lang="en-US" dirty="0">
                  <a:latin typeface="Arial"/>
                  <a:cs typeface="Arial"/>
                </a:rPr>
                <a:t>video</a:t>
              </a:r>
            </a:p>
            <a:p>
              <a:pPr>
                <a:defRPr/>
              </a:pPr>
              <a:r>
                <a:rPr lang="en-US" dirty="0">
                  <a:latin typeface="Arial"/>
                  <a:cs typeface="Arial"/>
                </a:rPr>
                <a:t>recorded (e.g., 30 frames/sec)</a:t>
              </a:r>
            </a:p>
          </p:txBody>
        </p:sp>
      </p:grpSp>
      <p:grpSp>
        <p:nvGrpSpPr>
          <p:cNvPr id="222470" name="Group 262"/>
          <p:cNvGrpSpPr>
            <a:grpSpLocks/>
          </p:cNvGrpSpPr>
          <p:nvPr/>
        </p:nvGrpSpPr>
        <p:grpSpPr bwMode="auto">
          <a:xfrm>
            <a:off x="2552700" y="1811338"/>
            <a:ext cx="2552700" cy="2525712"/>
            <a:chOff x="648" y="1147"/>
            <a:chExt cx="1608" cy="1591"/>
          </a:xfrm>
        </p:grpSpPr>
        <p:grpSp>
          <p:nvGrpSpPr>
            <p:cNvPr id="32881" name="Group 206"/>
            <p:cNvGrpSpPr>
              <a:grpSpLocks/>
            </p:cNvGrpSpPr>
            <p:nvPr/>
          </p:nvGrpSpPr>
          <p:grpSpPr bwMode="auto">
            <a:xfrm>
              <a:off x="648" y="1725"/>
              <a:ext cx="1024" cy="1013"/>
              <a:chOff x="672" y="1071"/>
              <a:chExt cx="1024" cy="1013"/>
            </a:xfrm>
          </p:grpSpPr>
          <p:grpSp>
            <p:nvGrpSpPr>
              <p:cNvPr id="32897" name="Group 189"/>
              <p:cNvGrpSpPr>
                <a:grpSpLocks/>
              </p:cNvGrpSpPr>
              <p:nvPr/>
            </p:nvGrpSpPr>
            <p:grpSpPr bwMode="auto">
              <a:xfrm>
                <a:off x="672" y="1506"/>
                <a:ext cx="583" cy="578"/>
                <a:chOff x="672" y="1486"/>
                <a:chExt cx="583" cy="578"/>
              </a:xfrm>
            </p:grpSpPr>
            <p:grpSp>
              <p:nvGrpSpPr>
                <p:cNvPr id="32908" name="Group 181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916" name="Group 177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381" name="Line 17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384" name="Line 17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917" name="Group 178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387" name="Line 17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388" name="Line 180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909" name="Group 182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910" name="Group 183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392" name="Line 18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393" name="Line 185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911" name="Group 186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395" name="Line 18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396" name="Line 188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  <p:grpSp>
            <p:nvGrpSpPr>
              <p:cNvPr id="32898" name="Group 191"/>
              <p:cNvGrpSpPr>
                <a:grpSpLocks/>
              </p:cNvGrpSpPr>
              <p:nvPr/>
            </p:nvGrpSpPr>
            <p:grpSpPr bwMode="auto">
              <a:xfrm>
                <a:off x="1259" y="1217"/>
                <a:ext cx="291" cy="288"/>
                <a:chOff x="672" y="1776"/>
                <a:chExt cx="291" cy="288"/>
              </a:xfrm>
            </p:grpSpPr>
            <p:grpSp>
              <p:nvGrpSpPr>
                <p:cNvPr id="32902" name="Group 192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2401" name="Line 193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02" name="Line 194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2903" name="Group 195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2404" name="Line 196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05" name="Line 197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2899" name="Group 199"/>
              <p:cNvGrpSpPr>
                <a:grpSpLocks/>
              </p:cNvGrpSpPr>
              <p:nvPr/>
            </p:nvGrpSpPr>
            <p:grpSpPr bwMode="auto">
              <a:xfrm>
                <a:off x="1551" y="1071"/>
                <a:ext cx="145" cy="144"/>
                <a:chOff x="672" y="1920"/>
                <a:chExt cx="145" cy="144"/>
              </a:xfrm>
            </p:grpSpPr>
            <p:sp>
              <p:nvSpPr>
                <p:cNvPr id="222408" name="Line 200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2409" name="Line 201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32882" name="Group 237"/>
            <p:cNvGrpSpPr>
              <a:grpSpLocks/>
            </p:cNvGrpSpPr>
            <p:nvPr/>
          </p:nvGrpSpPr>
          <p:grpSpPr bwMode="auto">
            <a:xfrm>
              <a:off x="1673" y="1147"/>
              <a:ext cx="583" cy="578"/>
              <a:chOff x="672" y="1486"/>
              <a:chExt cx="583" cy="578"/>
            </a:xfrm>
          </p:grpSpPr>
          <p:grpSp>
            <p:nvGrpSpPr>
              <p:cNvPr id="32883" name="Group 238"/>
              <p:cNvGrpSpPr>
                <a:grpSpLocks/>
              </p:cNvGrpSpPr>
              <p:nvPr/>
            </p:nvGrpSpPr>
            <p:grpSpPr bwMode="auto">
              <a:xfrm>
                <a:off x="672" y="1776"/>
                <a:ext cx="291" cy="288"/>
                <a:chOff x="672" y="1776"/>
                <a:chExt cx="291" cy="288"/>
              </a:xfrm>
            </p:grpSpPr>
            <p:grpSp>
              <p:nvGrpSpPr>
                <p:cNvPr id="32891" name="Group 239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2448" name="Line 24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49" name="Line 24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2892" name="Group 242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2451" name="Line 243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52" name="Line 244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2884" name="Group 245"/>
              <p:cNvGrpSpPr>
                <a:grpSpLocks/>
              </p:cNvGrpSpPr>
              <p:nvPr/>
            </p:nvGrpSpPr>
            <p:grpSpPr bwMode="auto">
              <a:xfrm>
                <a:off x="964" y="1486"/>
                <a:ext cx="291" cy="288"/>
                <a:chOff x="672" y="1776"/>
                <a:chExt cx="291" cy="288"/>
              </a:xfrm>
            </p:grpSpPr>
            <p:grpSp>
              <p:nvGrpSpPr>
                <p:cNvPr id="32885" name="Group 246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2455" name="Line 247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56" name="Line 24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2886" name="Group 249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2458" name="Line 25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59" name="Line 25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</p:grpSp>
      </p:grpSp>
      <p:grpSp>
        <p:nvGrpSpPr>
          <p:cNvPr id="222566" name="Group 358"/>
          <p:cNvGrpSpPr>
            <a:grpSpLocks/>
          </p:cNvGrpSpPr>
          <p:nvPr/>
        </p:nvGrpSpPr>
        <p:grpSpPr bwMode="auto">
          <a:xfrm>
            <a:off x="4689475" y="3241675"/>
            <a:ext cx="1373188" cy="1296988"/>
            <a:chOff x="1994" y="2042"/>
            <a:chExt cx="865" cy="817"/>
          </a:xfrm>
        </p:grpSpPr>
        <p:sp>
          <p:nvSpPr>
            <p:cNvPr id="222417" name="Freeform 209"/>
            <p:cNvSpPr>
              <a:spLocks/>
            </p:cNvSpPr>
            <p:nvPr/>
          </p:nvSpPr>
          <p:spPr bwMode="auto">
            <a:xfrm rot="-5400000">
              <a:off x="2196" y="2196"/>
              <a:ext cx="660" cy="666"/>
            </a:xfrm>
            <a:custGeom>
              <a:avLst/>
              <a:gdLst>
                <a:gd name="T0" fmla="*/ 0 w 660"/>
                <a:gd name="T1" fmla="*/ 0 h 666"/>
                <a:gd name="T2" fmla="*/ 660 w 660"/>
                <a:gd name="T3" fmla="*/ 666 h 6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60" h="666">
                  <a:moveTo>
                    <a:pt x="0" y="0"/>
                  </a:moveTo>
                  <a:cubicBezTo>
                    <a:pt x="0" y="0"/>
                    <a:pt x="486" y="168"/>
                    <a:pt x="660" y="666"/>
                  </a:cubicBezTo>
                </a:path>
              </a:pathLst>
            </a:custGeom>
            <a:noFill/>
            <a:ln w="19050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2513" name="Text Box 305"/>
            <p:cNvSpPr txBox="1">
              <a:spLocks noChangeArrowheads="1"/>
            </p:cNvSpPr>
            <p:nvPr/>
          </p:nvSpPr>
          <p:spPr bwMode="auto">
            <a:xfrm>
              <a:off x="1994" y="2042"/>
              <a:ext cx="625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CC0000"/>
                  </a:solidFill>
                  <a:latin typeface="Arial"/>
                  <a:cs typeface="Arial"/>
                </a:rPr>
                <a:t>2. video</a:t>
              </a:r>
            </a:p>
            <a:p>
              <a:pPr>
                <a:defRPr/>
              </a:pPr>
              <a:r>
                <a:rPr lang="en-US" dirty="0">
                  <a:solidFill>
                    <a:srgbClr val="CC0000"/>
                  </a:solidFill>
                  <a:latin typeface="Arial"/>
                  <a:cs typeface="Arial"/>
                </a:rPr>
                <a:t>sent</a:t>
              </a:r>
            </a:p>
          </p:txBody>
        </p:sp>
      </p:grpSp>
      <p:sp>
        <p:nvSpPr>
          <p:cNvPr id="222562" name="Text Box 354"/>
          <p:cNvSpPr txBox="1">
            <a:spLocks noChangeArrowheads="1"/>
          </p:cNvSpPr>
          <p:nvPr/>
        </p:nvSpPr>
        <p:spPr bwMode="auto">
          <a:xfrm rot="-5433387">
            <a:off x="966870" y="2498617"/>
            <a:ext cx="195738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Cumulative data (e.g. bytes)</a:t>
            </a:r>
          </a:p>
        </p:txBody>
      </p:sp>
      <p:grpSp>
        <p:nvGrpSpPr>
          <p:cNvPr id="222573" name="Group 365"/>
          <p:cNvGrpSpPr>
            <a:grpSpLocks/>
          </p:cNvGrpSpPr>
          <p:nvPr/>
        </p:nvGrpSpPr>
        <p:grpSpPr bwMode="auto">
          <a:xfrm>
            <a:off x="5975350" y="1851025"/>
            <a:ext cx="3321050" cy="4337050"/>
            <a:chOff x="2804" y="1044"/>
            <a:chExt cx="2092" cy="2732"/>
          </a:xfrm>
        </p:grpSpPr>
        <p:sp>
          <p:nvSpPr>
            <p:cNvPr id="222568" name="Line 360"/>
            <p:cNvSpPr>
              <a:spLocks noChangeShapeType="1"/>
            </p:cNvSpPr>
            <p:nvPr/>
          </p:nvSpPr>
          <p:spPr bwMode="auto">
            <a:xfrm>
              <a:off x="3852" y="1044"/>
              <a:ext cx="0" cy="19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2569" name="Text Box 361"/>
            <p:cNvSpPr txBox="1">
              <a:spLocks noChangeArrowheads="1"/>
            </p:cNvSpPr>
            <p:nvPr/>
          </p:nvSpPr>
          <p:spPr bwMode="auto">
            <a:xfrm>
              <a:off x="2804" y="3020"/>
              <a:ext cx="2092" cy="75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CC0000"/>
                  </a:solidFill>
                  <a:latin typeface="Arial"/>
                  <a:cs typeface="Arial"/>
                </a:rPr>
                <a:t>streaming</a:t>
              </a:r>
              <a:r>
                <a:rPr lang="en-US" dirty="0">
                  <a:latin typeface="Arial"/>
                  <a:cs typeface="Arial"/>
                </a:rPr>
                <a:t>: at this time, client </a:t>
              </a:r>
            </a:p>
            <a:p>
              <a:pPr>
                <a:defRPr/>
              </a:pPr>
              <a:r>
                <a:rPr lang="en-US" dirty="0">
                  <a:latin typeface="Arial"/>
                  <a:cs typeface="Arial"/>
                </a:rPr>
                <a:t>playing out early part of video, </a:t>
              </a:r>
            </a:p>
            <a:p>
              <a:pPr>
                <a:defRPr/>
              </a:pPr>
              <a:r>
                <a:rPr lang="en-US" dirty="0">
                  <a:latin typeface="Arial"/>
                  <a:cs typeface="Arial"/>
                </a:rPr>
                <a:t>while server still sending later</a:t>
              </a:r>
            </a:p>
            <a:p>
              <a:pPr>
                <a:defRPr/>
              </a:pPr>
              <a:r>
                <a:rPr lang="en-US" dirty="0">
                  <a:latin typeface="Arial"/>
                  <a:cs typeface="Arial"/>
                </a:rPr>
                <a:t>part of video</a:t>
              </a:r>
            </a:p>
          </p:txBody>
        </p:sp>
      </p:grpSp>
      <p:grpSp>
        <p:nvGrpSpPr>
          <p:cNvPr id="222572" name="Group 364"/>
          <p:cNvGrpSpPr>
            <a:grpSpLocks/>
          </p:cNvGrpSpPr>
          <p:nvPr/>
        </p:nvGrpSpPr>
        <p:grpSpPr bwMode="auto">
          <a:xfrm>
            <a:off x="5505451" y="3975101"/>
            <a:ext cx="1770063" cy="923925"/>
            <a:chOff x="2508" y="2461"/>
            <a:chExt cx="1115" cy="582"/>
          </a:xfrm>
        </p:grpSpPr>
        <p:sp>
          <p:nvSpPr>
            <p:cNvPr id="222570" name="Text Box 362"/>
            <p:cNvSpPr txBox="1">
              <a:spLocks noChangeArrowheads="1"/>
            </p:cNvSpPr>
            <p:nvPr/>
          </p:nvSpPr>
          <p:spPr bwMode="auto">
            <a:xfrm>
              <a:off x="2580" y="2461"/>
              <a:ext cx="1043" cy="5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>
                  <a:latin typeface="Arial"/>
                  <a:cs typeface="Arial"/>
                </a:rPr>
                <a:t>network delay</a:t>
              </a:r>
            </a:p>
            <a:p>
              <a:pPr algn="ctr">
                <a:defRPr/>
              </a:pPr>
              <a:r>
                <a:rPr lang="en-US" dirty="0">
                  <a:latin typeface="Arial"/>
                  <a:cs typeface="Arial"/>
                </a:rPr>
                <a:t>(fixed in this example)</a:t>
              </a:r>
            </a:p>
          </p:txBody>
        </p:sp>
        <p:sp>
          <p:nvSpPr>
            <p:cNvPr id="222571" name="Line 363"/>
            <p:cNvSpPr>
              <a:spLocks noChangeShapeType="1"/>
            </p:cNvSpPr>
            <p:nvPr/>
          </p:nvSpPr>
          <p:spPr bwMode="auto">
            <a:xfrm>
              <a:off x="2508" y="2658"/>
              <a:ext cx="10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</p:grpSp>
      <p:sp>
        <p:nvSpPr>
          <p:cNvPr id="222574" name="Text Box 366"/>
          <p:cNvSpPr txBox="1">
            <a:spLocks noChangeArrowheads="1"/>
          </p:cNvSpPr>
          <p:nvPr/>
        </p:nvSpPr>
        <p:spPr bwMode="auto">
          <a:xfrm>
            <a:off x="9623426" y="4356100"/>
            <a:ext cx="62071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time</a:t>
            </a:r>
          </a:p>
        </p:txBody>
      </p:sp>
      <p:grpSp>
        <p:nvGrpSpPr>
          <p:cNvPr id="222567" name="Group 359"/>
          <p:cNvGrpSpPr>
            <a:grpSpLocks/>
          </p:cNvGrpSpPr>
          <p:nvPr/>
        </p:nvGrpSpPr>
        <p:grpSpPr bwMode="auto">
          <a:xfrm>
            <a:off x="5438775" y="1830388"/>
            <a:ext cx="4903788" cy="2806700"/>
            <a:chOff x="2466" y="1153"/>
            <a:chExt cx="3089" cy="1768"/>
          </a:xfrm>
        </p:grpSpPr>
        <p:grpSp>
          <p:nvGrpSpPr>
            <p:cNvPr id="32785" name="Group 263"/>
            <p:cNvGrpSpPr>
              <a:grpSpLocks/>
            </p:cNvGrpSpPr>
            <p:nvPr/>
          </p:nvGrpSpPr>
          <p:grpSpPr bwMode="auto">
            <a:xfrm>
              <a:off x="2466" y="1153"/>
              <a:ext cx="1608" cy="1591"/>
              <a:chOff x="648" y="1147"/>
              <a:chExt cx="1608" cy="1591"/>
            </a:xfrm>
          </p:grpSpPr>
          <p:grpSp>
            <p:nvGrpSpPr>
              <p:cNvPr id="32834" name="Group 264"/>
              <p:cNvGrpSpPr>
                <a:grpSpLocks/>
              </p:cNvGrpSpPr>
              <p:nvPr/>
            </p:nvGrpSpPr>
            <p:grpSpPr bwMode="auto">
              <a:xfrm>
                <a:off x="648" y="1725"/>
                <a:ext cx="1024" cy="1013"/>
                <a:chOff x="672" y="1071"/>
                <a:chExt cx="1024" cy="1013"/>
              </a:xfrm>
            </p:grpSpPr>
            <p:grpSp>
              <p:nvGrpSpPr>
                <p:cNvPr id="32850" name="Group 265"/>
                <p:cNvGrpSpPr>
                  <a:grpSpLocks/>
                </p:cNvGrpSpPr>
                <p:nvPr/>
              </p:nvGrpSpPr>
              <p:grpSpPr bwMode="auto">
                <a:xfrm>
                  <a:off x="672" y="1506"/>
                  <a:ext cx="583" cy="578"/>
                  <a:chOff x="672" y="1486"/>
                  <a:chExt cx="583" cy="578"/>
                </a:xfrm>
              </p:grpSpPr>
              <p:grpSp>
                <p:nvGrpSpPr>
                  <p:cNvPr id="32861" name="Group 266"/>
                  <p:cNvGrpSpPr>
                    <a:grpSpLocks/>
                  </p:cNvGrpSpPr>
                  <p:nvPr/>
                </p:nvGrpSpPr>
                <p:grpSpPr bwMode="auto">
                  <a:xfrm>
                    <a:off x="672" y="177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2869" name="Group 26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476" name="Line 26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477" name="Line 269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2870" name="Group 27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479" name="Line 27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480" name="Line 272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  <p:grpSp>
                <p:nvGrpSpPr>
                  <p:cNvPr id="32862" name="Group 273"/>
                  <p:cNvGrpSpPr>
                    <a:grpSpLocks/>
                  </p:cNvGrpSpPr>
                  <p:nvPr/>
                </p:nvGrpSpPr>
                <p:grpSpPr bwMode="auto">
                  <a:xfrm>
                    <a:off x="964" y="148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2863" name="Group 27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483" name="Line 275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484" name="Line 276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2864" name="Group 27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486" name="Line 27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487" name="Line 279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2851" name="Group 280"/>
                <p:cNvGrpSpPr>
                  <a:grpSpLocks/>
                </p:cNvGrpSpPr>
                <p:nvPr/>
              </p:nvGrpSpPr>
              <p:grpSpPr bwMode="auto">
                <a:xfrm>
                  <a:off x="1259" y="1217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55" name="Group 281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490" name="Line 28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491" name="Line 283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56" name="Group 284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493" name="Line 2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494" name="Line 28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852" name="Group 287"/>
                <p:cNvGrpSpPr>
                  <a:grpSpLocks/>
                </p:cNvGrpSpPr>
                <p:nvPr/>
              </p:nvGrpSpPr>
              <p:grpSpPr bwMode="auto">
                <a:xfrm>
                  <a:off x="1551" y="1071"/>
                  <a:ext cx="145" cy="144"/>
                  <a:chOff x="672" y="1920"/>
                  <a:chExt cx="145" cy="144"/>
                </a:xfrm>
              </p:grpSpPr>
              <p:sp>
                <p:nvSpPr>
                  <p:cNvPr id="222496" name="Line 288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497" name="Line 289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2835" name="Group 290"/>
              <p:cNvGrpSpPr>
                <a:grpSpLocks/>
              </p:cNvGrpSpPr>
              <p:nvPr/>
            </p:nvGrpSpPr>
            <p:grpSpPr bwMode="auto">
              <a:xfrm>
                <a:off x="1673" y="1147"/>
                <a:ext cx="583" cy="578"/>
                <a:chOff x="672" y="1486"/>
                <a:chExt cx="583" cy="578"/>
              </a:xfrm>
            </p:grpSpPr>
            <p:grpSp>
              <p:nvGrpSpPr>
                <p:cNvPr id="32836" name="Group 291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44" name="Group 292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01" name="Line 29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02" name="Line 294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45" name="Group 295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04" name="Line 29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05" name="Line 297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837" name="Group 298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38" name="Group 299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08" name="Line 30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09" name="Line 301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39" name="Group 302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11" name="Line 30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12" name="Line 304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</p:grpSp>
        <p:grpSp>
          <p:nvGrpSpPr>
            <p:cNvPr id="32786" name="Group 306"/>
            <p:cNvGrpSpPr>
              <a:grpSpLocks/>
            </p:cNvGrpSpPr>
            <p:nvPr/>
          </p:nvGrpSpPr>
          <p:grpSpPr bwMode="auto">
            <a:xfrm>
              <a:off x="3636" y="1159"/>
              <a:ext cx="1608" cy="1591"/>
              <a:chOff x="648" y="1147"/>
              <a:chExt cx="1608" cy="1591"/>
            </a:xfrm>
          </p:grpSpPr>
          <p:grpSp>
            <p:nvGrpSpPr>
              <p:cNvPr id="32793" name="Group 307"/>
              <p:cNvGrpSpPr>
                <a:grpSpLocks/>
              </p:cNvGrpSpPr>
              <p:nvPr/>
            </p:nvGrpSpPr>
            <p:grpSpPr bwMode="auto">
              <a:xfrm>
                <a:off x="648" y="1725"/>
                <a:ext cx="1024" cy="1013"/>
                <a:chOff x="672" y="1071"/>
                <a:chExt cx="1024" cy="1013"/>
              </a:xfrm>
            </p:grpSpPr>
            <p:grpSp>
              <p:nvGrpSpPr>
                <p:cNvPr id="32809" name="Group 308"/>
                <p:cNvGrpSpPr>
                  <a:grpSpLocks/>
                </p:cNvGrpSpPr>
                <p:nvPr/>
              </p:nvGrpSpPr>
              <p:grpSpPr bwMode="auto">
                <a:xfrm>
                  <a:off x="672" y="1506"/>
                  <a:ext cx="583" cy="578"/>
                  <a:chOff x="672" y="1486"/>
                  <a:chExt cx="583" cy="578"/>
                </a:xfrm>
              </p:grpSpPr>
              <p:grpSp>
                <p:nvGrpSpPr>
                  <p:cNvPr id="32820" name="Group 309"/>
                  <p:cNvGrpSpPr>
                    <a:grpSpLocks/>
                  </p:cNvGrpSpPr>
                  <p:nvPr/>
                </p:nvGrpSpPr>
                <p:grpSpPr bwMode="auto">
                  <a:xfrm>
                    <a:off x="672" y="177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2828" name="Group 31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519" name="Line 31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520" name="Line 312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2829" name="Group 313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522" name="Line 314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523" name="Line 315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  <p:grpSp>
                <p:nvGrpSpPr>
                  <p:cNvPr id="32821" name="Group 316"/>
                  <p:cNvGrpSpPr>
                    <a:grpSpLocks/>
                  </p:cNvGrpSpPr>
                  <p:nvPr/>
                </p:nvGrpSpPr>
                <p:grpSpPr bwMode="auto">
                  <a:xfrm>
                    <a:off x="964" y="148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2822" name="Group 31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526" name="Line 318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527" name="Line 319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2823" name="Group 32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2529" name="Line 321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2530" name="Line 322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2810" name="Group 323"/>
                <p:cNvGrpSpPr>
                  <a:grpSpLocks/>
                </p:cNvGrpSpPr>
                <p:nvPr/>
              </p:nvGrpSpPr>
              <p:grpSpPr bwMode="auto">
                <a:xfrm>
                  <a:off x="1259" y="1217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14" name="Group 324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33" name="Line 32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34" name="Line 32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15" name="Group 327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36" name="Line 32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37" name="Line 329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811" name="Group 330"/>
                <p:cNvGrpSpPr>
                  <a:grpSpLocks/>
                </p:cNvGrpSpPr>
                <p:nvPr/>
              </p:nvGrpSpPr>
              <p:grpSpPr bwMode="auto">
                <a:xfrm>
                  <a:off x="1551" y="1071"/>
                  <a:ext cx="145" cy="144"/>
                  <a:chOff x="672" y="1920"/>
                  <a:chExt cx="145" cy="144"/>
                </a:xfrm>
              </p:grpSpPr>
              <p:sp>
                <p:nvSpPr>
                  <p:cNvPr id="222539" name="Line 331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2540" name="Line 332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2794" name="Group 333"/>
              <p:cNvGrpSpPr>
                <a:grpSpLocks/>
              </p:cNvGrpSpPr>
              <p:nvPr/>
            </p:nvGrpSpPr>
            <p:grpSpPr bwMode="auto">
              <a:xfrm>
                <a:off x="1673" y="1147"/>
                <a:ext cx="583" cy="578"/>
                <a:chOff x="672" y="1486"/>
                <a:chExt cx="583" cy="578"/>
              </a:xfrm>
            </p:grpSpPr>
            <p:grpSp>
              <p:nvGrpSpPr>
                <p:cNvPr id="32795" name="Group 334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803" name="Group 335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44" name="Line 3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45" name="Line 337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804" name="Group 338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47" name="Line 33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48" name="Line 340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2796" name="Group 341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2797" name="Group 342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51" name="Line 34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52" name="Line 344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2798" name="Group 345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2554" name="Line 34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2555" name="Line 347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</p:grpSp>
        <p:sp>
          <p:nvSpPr>
            <p:cNvPr id="222556" name="Text Box 348"/>
            <p:cNvSpPr txBox="1">
              <a:spLocks noChangeArrowheads="1"/>
            </p:cNvSpPr>
            <p:nvPr/>
          </p:nvSpPr>
          <p:spPr bwMode="auto">
            <a:xfrm>
              <a:off x="3932" y="2339"/>
              <a:ext cx="1623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0099"/>
                  </a:solidFill>
                  <a:latin typeface="Arial"/>
                  <a:cs typeface="Arial"/>
                </a:rPr>
                <a:t>3. video received,</a:t>
              </a:r>
            </a:p>
            <a:p>
              <a:pPr>
                <a:defRPr/>
              </a:pPr>
              <a:r>
                <a:rPr lang="en-US" dirty="0">
                  <a:solidFill>
                    <a:srgbClr val="000099"/>
                  </a:solidFill>
                  <a:latin typeface="Arial"/>
                  <a:cs typeface="Arial"/>
                </a:rPr>
                <a:t>played out at client</a:t>
              </a:r>
            </a:p>
            <a:p>
              <a:pPr>
                <a:defRPr/>
              </a:pPr>
              <a:r>
                <a:rPr lang="en-US" dirty="0">
                  <a:solidFill>
                    <a:srgbClr val="000099"/>
                  </a:solidFill>
                  <a:latin typeface="Arial"/>
                  <a:cs typeface="Arial"/>
                </a:rPr>
                <a:t>(30 frames/sec)</a:t>
              </a:r>
            </a:p>
          </p:txBody>
        </p:sp>
        <p:grpSp>
          <p:nvGrpSpPr>
            <p:cNvPr id="32788" name="Group 349"/>
            <p:cNvGrpSpPr>
              <a:grpSpLocks/>
            </p:cNvGrpSpPr>
            <p:nvPr/>
          </p:nvGrpSpPr>
          <p:grpSpPr bwMode="auto">
            <a:xfrm>
              <a:off x="4679" y="1872"/>
              <a:ext cx="427" cy="418"/>
              <a:chOff x="4437" y="1472"/>
              <a:chExt cx="427" cy="418"/>
            </a:xfrm>
          </p:grpSpPr>
          <p:sp>
            <p:nvSpPr>
              <p:cNvPr id="222558" name="Rectangle 350"/>
              <p:cNvSpPr>
                <a:spLocks noChangeArrowheads="1"/>
              </p:cNvSpPr>
              <p:nvPr/>
            </p:nvSpPr>
            <p:spPr bwMode="auto">
              <a:xfrm>
                <a:off x="4443" y="1475"/>
                <a:ext cx="421" cy="361"/>
              </a:xfrm>
              <a:prstGeom prst="rect">
                <a:avLst/>
              </a:prstGeom>
              <a:gradFill rotWithShape="0">
                <a:gsLst>
                  <a:gs pos="0">
                    <a:srgbClr val="99CCFF">
                      <a:gamma/>
                      <a:shade val="46275"/>
                      <a:invGamma/>
                    </a:srgbClr>
                  </a:gs>
                  <a:gs pos="50000">
                    <a:srgbClr val="99CCFF"/>
                  </a:gs>
                  <a:gs pos="100000">
                    <a:srgbClr val="99CCFF">
                      <a:gamma/>
                      <a:shade val="46275"/>
                      <a:invGamma/>
                    </a:srgbClr>
                  </a:gs>
                </a:gsLst>
                <a:lin ang="5400000" scaled="1"/>
              </a:gra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22559" name="Rectangle 351"/>
              <p:cNvSpPr>
                <a:spLocks noChangeArrowheads="1"/>
              </p:cNvSpPr>
              <p:nvPr/>
            </p:nvSpPr>
            <p:spPr bwMode="auto">
              <a:xfrm>
                <a:off x="4567" y="1837"/>
                <a:ext cx="179" cy="23"/>
              </a:xfrm>
              <a:prstGeom prst="rect">
                <a:avLst/>
              </a:prstGeom>
              <a:solidFill>
                <a:srgbClr val="5F5F5F"/>
              </a:solidFill>
              <a:ln w="19050">
                <a:solidFill>
                  <a:srgbClr val="5F5F5F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22560" name="Rectangle 352"/>
              <p:cNvSpPr>
                <a:spLocks noChangeArrowheads="1"/>
              </p:cNvSpPr>
              <p:nvPr/>
            </p:nvSpPr>
            <p:spPr bwMode="auto">
              <a:xfrm>
                <a:off x="4442" y="1866"/>
                <a:ext cx="414" cy="24"/>
              </a:xfrm>
              <a:prstGeom prst="rect">
                <a:avLst/>
              </a:prstGeom>
              <a:solidFill>
                <a:schemeClr val="tx2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  <p:sp>
            <p:nvSpPr>
              <p:cNvPr id="222561" name="Rectangle 353"/>
              <p:cNvSpPr>
                <a:spLocks noChangeArrowheads="1"/>
              </p:cNvSpPr>
              <p:nvPr/>
            </p:nvSpPr>
            <p:spPr bwMode="auto">
              <a:xfrm>
                <a:off x="4437" y="1472"/>
                <a:ext cx="423" cy="356"/>
              </a:xfrm>
              <a:prstGeom prst="rect">
                <a:avLst/>
              </a:prstGeom>
              <a:noFill/>
              <a:ln w="19050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</p:grpSp>
      <p:sp>
        <p:nvSpPr>
          <p:cNvPr id="222377" name="Line 169"/>
          <p:cNvSpPr>
            <a:spLocks noChangeShapeType="1"/>
          </p:cNvSpPr>
          <p:nvPr/>
        </p:nvSpPr>
        <p:spPr bwMode="auto">
          <a:xfrm flipH="1">
            <a:off x="2352676" y="4333875"/>
            <a:ext cx="781526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193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24</a:t>
            </a:fld>
            <a:endParaRPr lang="en-US" sz="1200" dirty="0">
              <a:latin typeface="Tahoma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B01423-0E5F-CD4E-958D-5FE9ACCB575B}"/>
              </a:ext>
            </a:extLst>
          </p:cNvPr>
          <p:cNvSpPr txBox="1"/>
          <p:nvPr/>
        </p:nvSpPr>
        <p:spPr>
          <a:xfrm>
            <a:off x="4503883" y="5847481"/>
            <a:ext cx="13680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Server</a:t>
            </a:r>
          </a:p>
          <a:p>
            <a:pPr algn="l"/>
            <a:r>
              <a:rPr lang="en-US" dirty="0">
                <a:latin typeface="Helvetica" pitchFamily="2" charset="0"/>
              </a:rPr>
              <a:t>e.g. Netflix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A402E6A5-E817-8A48-853D-11D29F1F643E}"/>
              </a:ext>
            </a:extLst>
          </p:cNvPr>
          <p:cNvSpPr txBox="1"/>
          <p:nvPr/>
        </p:nvSpPr>
        <p:spPr>
          <a:xfrm>
            <a:off x="9856787" y="2824094"/>
            <a:ext cx="12096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Client</a:t>
            </a:r>
          </a:p>
          <a:p>
            <a:pPr algn="l"/>
            <a:r>
              <a:rPr lang="en-US" dirty="0">
                <a:latin typeface="Helvetica" pitchFamily="2" charset="0"/>
              </a:rPr>
              <a:t>e.g., your phone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CFFBA3-9266-E843-9A87-124839C6D00F}"/>
              </a:ext>
            </a:extLst>
          </p:cNvPr>
          <p:cNvSpPr txBox="1"/>
          <p:nvPr/>
        </p:nvSpPr>
        <p:spPr>
          <a:xfrm>
            <a:off x="2875547" y="1648326"/>
            <a:ext cx="13027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Constant bit rate video</a:t>
            </a:r>
          </a:p>
        </p:txBody>
      </p:sp>
    </p:spTree>
    <p:extLst>
      <p:ext uri="{BB962C8B-B14F-4D97-AF65-F5344CB8AC3E}">
        <p14:creationId xmlns:p14="http://schemas.microsoft.com/office/powerpoint/2010/main" val="1575510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2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22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225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225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2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22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1273" y="152676"/>
            <a:ext cx="10393317" cy="151709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Streaming stored video: challenges</a:t>
            </a:r>
          </a:p>
        </p:txBody>
      </p:sp>
      <p:sp>
        <p:nvSpPr>
          <p:cNvPr id="219289" name="Rectangle 153"/>
          <p:cNvSpPr>
            <a:spLocks noChangeArrowheads="1"/>
          </p:cNvSpPr>
          <p:nvPr/>
        </p:nvSpPr>
        <p:spPr bwMode="auto">
          <a:xfrm>
            <a:off x="870063" y="1563689"/>
            <a:ext cx="10490664" cy="4861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solidFill>
                  <a:srgbClr val="CC0000"/>
                </a:solidFill>
                <a:latin typeface="Helvetica" pitchFamily="2" charset="0"/>
              </a:rPr>
              <a:t>Continuous playout constraint</a:t>
            </a:r>
            <a:r>
              <a:rPr lang="en-US" sz="2800" dirty="0">
                <a:latin typeface="Helvetica" pitchFamily="2" charset="0"/>
              </a:rPr>
              <a:t>: once client playout begins, playback must match the original timing of the video (why?)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en-US" sz="2800" dirty="0">
              <a:latin typeface="Helvetica" pitchFamily="2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Helvetica" pitchFamily="2" charset="0"/>
              </a:rPr>
              <a:t>But </a:t>
            </a:r>
            <a:r>
              <a:rPr lang="en-US" sz="2800" dirty="0">
                <a:solidFill>
                  <a:srgbClr val="CC0000"/>
                </a:solidFill>
                <a:latin typeface="Helvetica" pitchFamily="2" charset="0"/>
              </a:rPr>
              <a:t>network delays are variable!</a:t>
            </a:r>
            <a:r>
              <a:rPr lang="en-US" sz="2800" dirty="0">
                <a:latin typeface="Helvetica" pitchFamily="2" charset="0"/>
              </a:rPr>
              <a:t> </a:t>
            </a: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en-US" sz="2800" dirty="0">
              <a:latin typeface="Helvetica" pitchFamily="2" charset="0"/>
            </a:endParaRPr>
          </a:p>
          <a:p>
            <a:pPr marL="457200" indent="-4572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Helvetica" pitchFamily="2" charset="0"/>
              </a:rPr>
              <a:t>Clients have a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client-side buffer </a:t>
            </a:r>
            <a:r>
              <a:rPr lang="en-US" sz="2800" dirty="0">
                <a:latin typeface="Helvetica" pitchFamily="2" charset="0"/>
              </a:rPr>
              <a:t>of downloaded video to absorb variation in network conditions</a:t>
            </a:r>
          </a:p>
          <a:p>
            <a:pPr marL="457200" indent="-457200">
              <a:spcBef>
                <a:spcPct val="20000"/>
              </a:spcBef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  <a:defRPr/>
            </a:pPr>
            <a:endParaRPr lang="en-US" sz="2800" dirty="0">
              <a:latin typeface="Helvetica" pitchFamily="2" charset="0"/>
            </a:endParaRPr>
          </a:p>
          <a:p>
            <a:pPr marL="457200" indent="-457200">
              <a:spcBef>
                <a:spcPct val="20000"/>
              </a:spcBef>
              <a:buClr>
                <a:srgbClr val="000099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en-US" sz="2800" dirty="0">
                <a:latin typeface="Helvetica" pitchFamily="2" charset="0"/>
              </a:rPr>
              <a:t>Client interactivity: pause, fast-forward, rewind, jump through video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25</a:t>
            </a:fld>
            <a:endParaRPr lang="en-US" sz="1200" dirty="0">
              <a:latin typeface="Helvetica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A6A4EF-155E-D144-8FC8-408779EB4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3186" y="2586082"/>
            <a:ext cx="1758950" cy="989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16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65" name="Line 9"/>
          <p:cNvSpPr>
            <a:spLocks noChangeShapeType="1"/>
          </p:cNvSpPr>
          <p:nvPr/>
        </p:nvSpPr>
        <p:spPr bwMode="auto">
          <a:xfrm>
            <a:off x="2362200" y="1490664"/>
            <a:ext cx="0" cy="28527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24266" name="Line 10"/>
          <p:cNvSpPr>
            <a:spLocks noChangeShapeType="1"/>
          </p:cNvSpPr>
          <p:nvPr/>
        </p:nvSpPr>
        <p:spPr bwMode="auto">
          <a:xfrm flipH="1">
            <a:off x="2352676" y="4333875"/>
            <a:ext cx="781526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24314" name="Text Box 58"/>
          <p:cNvSpPr txBox="1">
            <a:spLocks noChangeArrowheads="1"/>
          </p:cNvSpPr>
          <p:nvPr/>
        </p:nvSpPr>
        <p:spPr bwMode="auto">
          <a:xfrm>
            <a:off x="2994025" y="1593851"/>
            <a:ext cx="1868488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CC0000"/>
                </a:solidFill>
                <a:latin typeface="Arial"/>
                <a:cs typeface="Arial"/>
              </a:rPr>
              <a:t>       constant bit </a:t>
            </a:r>
          </a:p>
          <a:p>
            <a:pPr>
              <a:defRPr/>
            </a:pPr>
            <a:r>
              <a:rPr lang="en-US" dirty="0">
                <a:solidFill>
                  <a:srgbClr val="CC0000"/>
                </a:solidFill>
                <a:latin typeface="Arial"/>
                <a:cs typeface="Arial"/>
              </a:rPr>
              <a:t>      rate video</a:t>
            </a:r>
          </a:p>
          <a:p>
            <a:pPr>
              <a:defRPr/>
            </a:pPr>
            <a:r>
              <a:rPr lang="en-US" dirty="0">
                <a:solidFill>
                  <a:srgbClr val="CC0000"/>
                </a:solidFill>
                <a:latin typeface="Arial"/>
                <a:cs typeface="Arial"/>
              </a:rPr>
              <a:t>transmission</a:t>
            </a:r>
          </a:p>
        </p:txBody>
      </p:sp>
      <p:grpSp>
        <p:nvGrpSpPr>
          <p:cNvPr id="36868" name="Group 60"/>
          <p:cNvGrpSpPr>
            <a:grpSpLocks/>
          </p:cNvGrpSpPr>
          <p:nvPr/>
        </p:nvGrpSpPr>
        <p:grpSpPr bwMode="auto">
          <a:xfrm>
            <a:off x="2743200" y="1820863"/>
            <a:ext cx="2552700" cy="2525712"/>
            <a:chOff x="648" y="1147"/>
            <a:chExt cx="1608" cy="1591"/>
          </a:xfrm>
        </p:grpSpPr>
        <p:grpSp>
          <p:nvGrpSpPr>
            <p:cNvPr id="36967" name="Group 61"/>
            <p:cNvGrpSpPr>
              <a:grpSpLocks/>
            </p:cNvGrpSpPr>
            <p:nvPr/>
          </p:nvGrpSpPr>
          <p:grpSpPr bwMode="auto">
            <a:xfrm>
              <a:off x="648" y="1725"/>
              <a:ext cx="1024" cy="1013"/>
              <a:chOff x="672" y="1071"/>
              <a:chExt cx="1024" cy="1013"/>
            </a:xfrm>
          </p:grpSpPr>
          <p:grpSp>
            <p:nvGrpSpPr>
              <p:cNvPr id="36983" name="Group 62"/>
              <p:cNvGrpSpPr>
                <a:grpSpLocks/>
              </p:cNvGrpSpPr>
              <p:nvPr/>
            </p:nvGrpSpPr>
            <p:grpSpPr bwMode="auto">
              <a:xfrm>
                <a:off x="672" y="1506"/>
                <a:ext cx="583" cy="578"/>
                <a:chOff x="672" y="1486"/>
                <a:chExt cx="583" cy="578"/>
              </a:xfrm>
            </p:grpSpPr>
            <p:grpSp>
              <p:nvGrpSpPr>
                <p:cNvPr id="36994" name="Group 63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7002" name="Group 64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21" name="Line 6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322" name="Line 6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7003" name="Group 67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24" name="Line 6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325" name="Line 69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6995" name="Group 70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6996" name="Group 71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28" name="Line 7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329" name="Line 73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6997" name="Group 74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31" name="Line 7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332" name="Line 7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  <p:grpSp>
            <p:nvGrpSpPr>
              <p:cNvPr id="36984" name="Group 77"/>
              <p:cNvGrpSpPr>
                <a:grpSpLocks/>
              </p:cNvGrpSpPr>
              <p:nvPr/>
            </p:nvGrpSpPr>
            <p:grpSpPr bwMode="auto">
              <a:xfrm>
                <a:off x="1259" y="1217"/>
                <a:ext cx="291" cy="288"/>
                <a:chOff x="672" y="1776"/>
                <a:chExt cx="291" cy="288"/>
              </a:xfrm>
            </p:grpSpPr>
            <p:grpSp>
              <p:nvGrpSpPr>
                <p:cNvPr id="36988" name="Group 78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35" name="Line 79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36" name="Line 80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89" name="Group 81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38" name="Line 82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39" name="Line 8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85" name="Group 84"/>
              <p:cNvGrpSpPr>
                <a:grpSpLocks/>
              </p:cNvGrpSpPr>
              <p:nvPr/>
            </p:nvGrpSpPr>
            <p:grpSpPr bwMode="auto">
              <a:xfrm>
                <a:off x="1551" y="1071"/>
                <a:ext cx="145" cy="144"/>
                <a:chOff x="672" y="1920"/>
                <a:chExt cx="145" cy="144"/>
              </a:xfrm>
            </p:grpSpPr>
            <p:sp>
              <p:nvSpPr>
                <p:cNvPr id="224341" name="Line 85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42" name="Line 86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36968" name="Group 87"/>
            <p:cNvGrpSpPr>
              <a:grpSpLocks/>
            </p:cNvGrpSpPr>
            <p:nvPr/>
          </p:nvGrpSpPr>
          <p:grpSpPr bwMode="auto">
            <a:xfrm>
              <a:off x="1673" y="1147"/>
              <a:ext cx="583" cy="578"/>
              <a:chOff x="672" y="1486"/>
              <a:chExt cx="583" cy="578"/>
            </a:xfrm>
          </p:grpSpPr>
          <p:grpSp>
            <p:nvGrpSpPr>
              <p:cNvPr id="36969" name="Group 88"/>
              <p:cNvGrpSpPr>
                <a:grpSpLocks/>
              </p:cNvGrpSpPr>
              <p:nvPr/>
            </p:nvGrpSpPr>
            <p:grpSpPr bwMode="auto">
              <a:xfrm>
                <a:off x="672" y="1776"/>
                <a:ext cx="291" cy="288"/>
                <a:chOff x="672" y="1776"/>
                <a:chExt cx="291" cy="288"/>
              </a:xfrm>
            </p:grpSpPr>
            <p:grpSp>
              <p:nvGrpSpPr>
                <p:cNvPr id="36977" name="Group 89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46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47" name="Line 9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78" name="Group 92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49" name="Line 93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50" name="Line 94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70" name="Group 95"/>
              <p:cNvGrpSpPr>
                <a:grpSpLocks/>
              </p:cNvGrpSpPr>
              <p:nvPr/>
            </p:nvGrpSpPr>
            <p:grpSpPr bwMode="auto">
              <a:xfrm>
                <a:off x="964" y="1486"/>
                <a:ext cx="291" cy="288"/>
                <a:chOff x="672" y="1776"/>
                <a:chExt cx="291" cy="288"/>
              </a:xfrm>
            </p:grpSpPr>
            <p:grpSp>
              <p:nvGrpSpPr>
                <p:cNvPr id="36971" name="Group 96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53" name="Line 97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54" name="Line 9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72" name="Group 99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56" name="Line 10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57" name="Line 10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</p:grpSp>
      </p:grpSp>
      <p:sp>
        <p:nvSpPr>
          <p:cNvPr id="224406" name="Text Box 150"/>
          <p:cNvSpPr txBox="1">
            <a:spLocks noChangeArrowheads="1"/>
          </p:cNvSpPr>
          <p:nvPr/>
        </p:nvSpPr>
        <p:spPr bwMode="auto">
          <a:xfrm rot="-5433387">
            <a:off x="1111251" y="2638426"/>
            <a:ext cx="1957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Cumulative data</a:t>
            </a:r>
          </a:p>
        </p:txBody>
      </p:sp>
      <p:sp>
        <p:nvSpPr>
          <p:cNvPr id="224410" name="Text Box 154"/>
          <p:cNvSpPr txBox="1">
            <a:spLocks noChangeArrowheads="1"/>
          </p:cNvSpPr>
          <p:nvPr/>
        </p:nvSpPr>
        <p:spPr bwMode="auto">
          <a:xfrm>
            <a:off x="9623426" y="4356100"/>
            <a:ext cx="62071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time</a:t>
            </a:r>
          </a:p>
        </p:txBody>
      </p:sp>
      <p:grpSp>
        <p:nvGrpSpPr>
          <p:cNvPr id="224457" name="Group 201"/>
          <p:cNvGrpSpPr>
            <a:grpSpLocks/>
          </p:cNvGrpSpPr>
          <p:nvPr/>
        </p:nvGrpSpPr>
        <p:grpSpPr bwMode="auto">
          <a:xfrm>
            <a:off x="4019550" y="1835150"/>
            <a:ext cx="3500438" cy="2520950"/>
            <a:chOff x="1572" y="1156"/>
            <a:chExt cx="2205" cy="1588"/>
          </a:xfrm>
        </p:grpSpPr>
        <p:grpSp>
          <p:nvGrpSpPr>
            <p:cNvPr id="36927" name="Group 198"/>
            <p:cNvGrpSpPr>
              <a:grpSpLocks/>
            </p:cNvGrpSpPr>
            <p:nvPr/>
          </p:nvGrpSpPr>
          <p:grpSpPr bwMode="auto">
            <a:xfrm>
              <a:off x="1938" y="1156"/>
              <a:ext cx="1839" cy="1588"/>
              <a:chOff x="1938" y="1156"/>
              <a:chExt cx="1839" cy="1588"/>
            </a:xfrm>
          </p:grpSpPr>
          <p:grpSp>
            <p:nvGrpSpPr>
              <p:cNvPr id="36931" name="Group 106"/>
              <p:cNvGrpSpPr>
                <a:grpSpLocks/>
              </p:cNvGrpSpPr>
              <p:nvPr/>
            </p:nvGrpSpPr>
            <p:grpSpPr bwMode="auto">
              <a:xfrm>
                <a:off x="1938" y="2600"/>
                <a:ext cx="319" cy="144"/>
                <a:chOff x="672" y="1920"/>
                <a:chExt cx="145" cy="144"/>
              </a:xfrm>
            </p:grpSpPr>
            <p:sp>
              <p:nvSpPr>
                <p:cNvPr id="224363" name="Line 107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64" name="Line 108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2" name="Group 109"/>
              <p:cNvGrpSpPr>
                <a:grpSpLocks/>
              </p:cNvGrpSpPr>
              <p:nvPr/>
            </p:nvGrpSpPr>
            <p:grpSpPr bwMode="auto">
              <a:xfrm>
                <a:off x="2252" y="2456"/>
                <a:ext cx="73" cy="144"/>
                <a:chOff x="672" y="1920"/>
                <a:chExt cx="145" cy="144"/>
              </a:xfrm>
            </p:grpSpPr>
            <p:sp>
              <p:nvSpPr>
                <p:cNvPr id="224366" name="Line 110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67" name="Line 111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9"/>
                  <a:ext cx="0" cy="14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3" name="Group 112"/>
              <p:cNvGrpSpPr>
                <a:grpSpLocks/>
              </p:cNvGrpSpPr>
              <p:nvPr/>
            </p:nvGrpSpPr>
            <p:grpSpPr bwMode="auto">
              <a:xfrm>
                <a:off x="2317" y="2169"/>
                <a:ext cx="126" cy="288"/>
                <a:chOff x="672" y="1776"/>
                <a:chExt cx="291" cy="288"/>
              </a:xfrm>
            </p:grpSpPr>
            <p:grpSp>
              <p:nvGrpSpPr>
                <p:cNvPr id="36957" name="Group 113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70" name="Line 114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71" name="Line 11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7"/>
                    <a:ext cx="0" cy="1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58" name="Group 116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73" name="Line 117"/>
                  <p:cNvSpPr>
                    <a:spLocks noChangeShapeType="1"/>
                  </p:cNvSpPr>
                  <p:nvPr/>
                </p:nvSpPr>
                <p:spPr bwMode="auto">
                  <a:xfrm>
                    <a:off x="671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74" name="Line 11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4" y="1847"/>
                    <a:ext cx="0" cy="14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34" name="Group 119"/>
              <p:cNvGrpSpPr>
                <a:grpSpLocks/>
              </p:cNvGrpSpPr>
              <p:nvPr/>
            </p:nvGrpSpPr>
            <p:grpSpPr bwMode="auto">
              <a:xfrm>
                <a:off x="2441" y="1877"/>
                <a:ext cx="609" cy="288"/>
                <a:chOff x="672" y="1776"/>
                <a:chExt cx="291" cy="288"/>
              </a:xfrm>
            </p:grpSpPr>
            <p:grpSp>
              <p:nvGrpSpPr>
                <p:cNvPr id="36951" name="Group 120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77" name="Line 121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78" name="Line 122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52" name="Group 123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80" name="Line 124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81" name="Line 12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35" name="Group 126"/>
              <p:cNvGrpSpPr>
                <a:grpSpLocks/>
              </p:cNvGrpSpPr>
              <p:nvPr/>
            </p:nvGrpSpPr>
            <p:grpSpPr bwMode="auto">
              <a:xfrm>
                <a:off x="3045" y="1740"/>
                <a:ext cx="52" cy="144"/>
                <a:chOff x="672" y="1920"/>
                <a:chExt cx="145" cy="144"/>
              </a:xfrm>
            </p:grpSpPr>
            <p:sp>
              <p:nvSpPr>
                <p:cNvPr id="224383" name="Line 127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84" name="Line 128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9"/>
                  <a:ext cx="0" cy="14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6" name="Group 131"/>
              <p:cNvGrpSpPr>
                <a:grpSpLocks/>
              </p:cNvGrpSpPr>
              <p:nvPr/>
            </p:nvGrpSpPr>
            <p:grpSpPr bwMode="auto">
              <a:xfrm>
                <a:off x="3092" y="1590"/>
                <a:ext cx="469" cy="144"/>
                <a:chOff x="672" y="1920"/>
                <a:chExt cx="145" cy="144"/>
              </a:xfrm>
            </p:grpSpPr>
            <p:sp>
              <p:nvSpPr>
                <p:cNvPr id="224388" name="Line 132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89" name="Line 133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7" name="Group 134"/>
              <p:cNvGrpSpPr>
                <a:grpSpLocks/>
              </p:cNvGrpSpPr>
              <p:nvPr/>
            </p:nvGrpSpPr>
            <p:grpSpPr bwMode="auto">
              <a:xfrm>
                <a:off x="3550" y="1446"/>
                <a:ext cx="145" cy="144"/>
                <a:chOff x="672" y="1920"/>
                <a:chExt cx="145" cy="144"/>
              </a:xfrm>
            </p:grpSpPr>
            <p:sp>
              <p:nvSpPr>
                <p:cNvPr id="224391" name="Line 135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92" name="Line 136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8" name="Group 137"/>
              <p:cNvGrpSpPr>
                <a:grpSpLocks/>
              </p:cNvGrpSpPr>
              <p:nvPr/>
            </p:nvGrpSpPr>
            <p:grpSpPr bwMode="auto">
              <a:xfrm>
                <a:off x="3690" y="1156"/>
                <a:ext cx="87" cy="288"/>
                <a:chOff x="672" y="1776"/>
                <a:chExt cx="291" cy="288"/>
              </a:xfrm>
            </p:grpSpPr>
            <p:grpSp>
              <p:nvGrpSpPr>
                <p:cNvPr id="36939" name="Group 138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95" name="Line 139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96" name="Line 140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4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40" name="Group 141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98" name="Line 142"/>
                  <p:cNvSpPr>
                    <a:spLocks noChangeShapeType="1"/>
                  </p:cNvSpPr>
                  <p:nvPr/>
                </p:nvSpPr>
                <p:spPr bwMode="auto">
                  <a:xfrm>
                    <a:off x="673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99" name="Line 14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</p:grpSp>
        <p:sp>
          <p:nvSpPr>
            <p:cNvPr id="224408" name="Text Box 152"/>
            <p:cNvSpPr txBox="1">
              <a:spLocks noChangeArrowheads="1"/>
            </p:cNvSpPr>
            <p:nvPr/>
          </p:nvSpPr>
          <p:spPr bwMode="auto">
            <a:xfrm>
              <a:off x="1753" y="1724"/>
              <a:ext cx="634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1905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dirty="0">
                  <a:latin typeface="Arial"/>
                  <a:cs typeface="Arial"/>
                </a:rPr>
                <a:t>variable</a:t>
              </a:r>
            </a:p>
            <a:p>
              <a:pPr algn="ctr">
                <a:defRPr/>
              </a:pPr>
              <a:r>
                <a:rPr lang="en-US" dirty="0">
                  <a:latin typeface="Arial"/>
                  <a:cs typeface="Arial"/>
                </a:rPr>
                <a:t>network</a:t>
              </a:r>
            </a:p>
            <a:p>
              <a:pPr algn="ctr">
                <a:defRPr/>
              </a:pPr>
              <a:r>
                <a:rPr lang="en-US" dirty="0">
                  <a:latin typeface="Arial"/>
                  <a:cs typeface="Arial"/>
                </a:rPr>
                <a:t>delay</a:t>
              </a:r>
            </a:p>
          </p:txBody>
        </p:sp>
        <p:sp>
          <p:nvSpPr>
            <p:cNvPr id="224409" name="Line 153"/>
            <p:cNvSpPr>
              <a:spLocks noChangeShapeType="1"/>
            </p:cNvSpPr>
            <p:nvPr/>
          </p:nvSpPr>
          <p:spPr bwMode="auto">
            <a:xfrm>
              <a:off x="1572" y="1938"/>
              <a:ext cx="10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4453" name="Text Box 197"/>
            <p:cNvSpPr txBox="1">
              <a:spLocks noChangeArrowheads="1"/>
            </p:cNvSpPr>
            <p:nvPr/>
          </p:nvSpPr>
          <p:spPr bwMode="auto">
            <a:xfrm>
              <a:off x="2682" y="1196"/>
              <a:ext cx="84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dirty="0">
                  <a:latin typeface="Arial"/>
                  <a:cs typeface="Arial"/>
                </a:rPr>
                <a:t>client video</a:t>
              </a:r>
            </a:p>
            <a:p>
              <a:pPr algn="r">
                <a:defRPr/>
              </a:pPr>
              <a:r>
                <a:rPr lang="en-US" dirty="0">
                  <a:latin typeface="Arial"/>
                  <a:cs typeface="Arial"/>
                </a:rPr>
                <a:t>reception</a:t>
              </a:r>
            </a:p>
          </p:txBody>
        </p:sp>
      </p:grpSp>
      <p:grpSp>
        <p:nvGrpSpPr>
          <p:cNvPr id="224459" name="Group 203"/>
          <p:cNvGrpSpPr>
            <a:grpSpLocks/>
          </p:cNvGrpSpPr>
          <p:nvPr/>
        </p:nvGrpSpPr>
        <p:grpSpPr bwMode="auto">
          <a:xfrm>
            <a:off x="4498976" y="1806576"/>
            <a:ext cx="4945063" cy="3209925"/>
            <a:chOff x="1874" y="1138"/>
            <a:chExt cx="3115" cy="2022"/>
          </a:xfrm>
        </p:grpSpPr>
        <p:grpSp>
          <p:nvGrpSpPr>
            <p:cNvPr id="36881" name="Group 155"/>
            <p:cNvGrpSpPr>
              <a:grpSpLocks/>
            </p:cNvGrpSpPr>
            <p:nvPr/>
          </p:nvGrpSpPr>
          <p:grpSpPr bwMode="auto">
            <a:xfrm>
              <a:off x="2784" y="1138"/>
              <a:ext cx="1608" cy="1591"/>
              <a:chOff x="648" y="1147"/>
              <a:chExt cx="1608" cy="1591"/>
            </a:xfrm>
          </p:grpSpPr>
          <p:grpSp>
            <p:nvGrpSpPr>
              <p:cNvPr id="36886" name="Group 156"/>
              <p:cNvGrpSpPr>
                <a:grpSpLocks/>
              </p:cNvGrpSpPr>
              <p:nvPr/>
            </p:nvGrpSpPr>
            <p:grpSpPr bwMode="auto">
              <a:xfrm>
                <a:off x="648" y="1725"/>
                <a:ext cx="1024" cy="1013"/>
                <a:chOff x="672" y="1071"/>
                <a:chExt cx="1024" cy="1013"/>
              </a:xfrm>
            </p:grpSpPr>
            <p:grpSp>
              <p:nvGrpSpPr>
                <p:cNvPr id="36902" name="Group 157"/>
                <p:cNvGrpSpPr>
                  <a:grpSpLocks/>
                </p:cNvGrpSpPr>
                <p:nvPr/>
              </p:nvGrpSpPr>
              <p:grpSpPr bwMode="auto">
                <a:xfrm>
                  <a:off x="672" y="1506"/>
                  <a:ext cx="583" cy="578"/>
                  <a:chOff x="672" y="1486"/>
                  <a:chExt cx="583" cy="578"/>
                </a:xfrm>
              </p:grpSpPr>
              <p:grpSp>
                <p:nvGrpSpPr>
                  <p:cNvPr id="36913" name="Group 158"/>
                  <p:cNvGrpSpPr>
                    <a:grpSpLocks/>
                  </p:cNvGrpSpPr>
                  <p:nvPr/>
                </p:nvGrpSpPr>
                <p:grpSpPr bwMode="auto">
                  <a:xfrm>
                    <a:off x="672" y="177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6921" name="Group 15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4416" name="Line 16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4417" name="Line 161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6922" name="Group 16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4419" name="Line 163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4420" name="Line 164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  <p:grpSp>
                <p:nvGrpSpPr>
                  <p:cNvPr id="36914" name="Group 165"/>
                  <p:cNvGrpSpPr>
                    <a:grpSpLocks/>
                  </p:cNvGrpSpPr>
                  <p:nvPr/>
                </p:nvGrpSpPr>
                <p:grpSpPr bwMode="auto">
                  <a:xfrm>
                    <a:off x="964" y="1486"/>
                    <a:ext cx="291" cy="288"/>
                    <a:chOff x="672" y="1776"/>
                    <a:chExt cx="291" cy="288"/>
                  </a:xfrm>
                </p:grpSpPr>
                <p:grpSp>
                  <p:nvGrpSpPr>
                    <p:cNvPr id="36915" name="Group 166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672" y="1920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4423" name="Line 167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4424" name="Line 168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  <p:grpSp>
                  <p:nvGrpSpPr>
                    <p:cNvPr id="36916" name="Group 16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18" y="1776"/>
                      <a:ext cx="145" cy="144"/>
                      <a:chOff x="672" y="1920"/>
                      <a:chExt cx="145" cy="144"/>
                    </a:xfrm>
                  </p:grpSpPr>
                  <p:sp>
                    <p:nvSpPr>
                      <p:cNvPr id="224426" name="Line 170"/>
                      <p:cNvSpPr>
                        <a:spLocks noChangeShapeType="1"/>
                      </p:cNvSpPr>
                      <p:nvPr/>
                    </p:nvSpPr>
                    <p:spPr bwMode="auto">
                      <a:xfrm>
                        <a:off x="672" y="1920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  <p:sp>
                    <p:nvSpPr>
                      <p:cNvPr id="224427" name="Line 171"/>
                      <p:cNvSpPr>
                        <a:spLocks noChangeShapeType="1"/>
                      </p:cNvSpPr>
                      <p:nvPr/>
                    </p:nvSpPr>
                    <p:spPr bwMode="auto">
                      <a:xfrm rot="5400000">
                        <a:off x="745" y="1848"/>
                        <a:ext cx="0" cy="144"/>
                      </a:xfrm>
                      <a:prstGeom prst="line">
                        <a:avLst/>
                      </a:prstGeom>
                      <a:noFill/>
                      <a:ln w="19050">
                        <a:solidFill>
                          <a:schemeClr val="accent2"/>
                        </a:solidFill>
                        <a:round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noFill/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Arial"/>
                          <a:cs typeface="Arial"/>
                        </a:endParaRPr>
                      </a:p>
                    </p:txBody>
                  </p:sp>
                </p:grpSp>
              </p:grpSp>
            </p:grpSp>
            <p:grpSp>
              <p:nvGrpSpPr>
                <p:cNvPr id="36903" name="Group 172"/>
                <p:cNvGrpSpPr>
                  <a:grpSpLocks/>
                </p:cNvGrpSpPr>
                <p:nvPr/>
              </p:nvGrpSpPr>
              <p:grpSpPr bwMode="auto">
                <a:xfrm>
                  <a:off x="1259" y="1217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6907" name="Group 173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30" name="Line 17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31" name="Line 175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6908" name="Group 176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33" name="Line 17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34" name="Line 178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6904" name="Group 179"/>
                <p:cNvGrpSpPr>
                  <a:grpSpLocks/>
                </p:cNvGrpSpPr>
                <p:nvPr/>
              </p:nvGrpSpPr>
              <p:grpSpPr bwMode="auto">
                <a:xfrm>
                  <a:off x="1551" y="1071"/>
                  <a:ext cx="145" cy="144"/>
                  <a:chOff x="672" y="1920"/>
                  <a:chExt cx="145" cy="144"/>
                </a:xfrm>
              </p:grpSpPr>
              <p:sp>
                <p:nvSpPr>
                  <p:cNvPr id="224436" name="Line 18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437" name="Line 18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887" name="Group 182"/>
              <p:cNvGrpSpPr>
                <a:grpSpLocks/>
              </p:cNvGrpSpPr>
              <p:nvPr/>
            </p:nvGrpSpPr>
            <p:grpSpPr bwMode="auto">
              <a:xfrm>
                <a:off x="1673" y="1147"/>
                <a:ext cx="583" cy="578"/>
                <a:chOff x="672" y="1486"/>
                <a:chExt cx="583" cy="578"/>
              </a:xfrm>
            </p:grpSpPr>
            <p:grpSp>
              <p:nvGrpSpPr>
                <p:cNvPr id="36888" name="Group 183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6896" name="Group 184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41" name="Line 18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42" name="Line 18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6897" name="Group 187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44" name="Line 18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45" name="Line 189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6889" name="Group 190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6890" name="Group 191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48" name="Line 19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49" name="Line 193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6891" name="Group 194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51" name="Line 19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52" name="Line 19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</p:grpSp>
        <p:sp>
          <p:nvSpPr>
            <p:cNvPr id="224455" name="Text Box 199"/>
            <p:cNvSpPr txBox="1">
              <a:spLocks noChangeArrowheads="1"/>
            </p:cNvSpPr>
            <p:nvPr/>
          </p:nvSpPr>
          <p:spPr bwMode="auto">
            <a:xfrm>
              <a:off x="3788" y="1250"/>
              <a:ext cx="1201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srgbClr val="000099"/>
                  </a:solidFill>
                  <a:latin typeface="Arial"/>
                  <a:cs typeface="Arial"/>
                </a:rPr>
                <a:t>       constant bit </a:t>
              </a:r>
            </a:p>
            <a:p>
              <a:pPr>
                <a:defRPr/>
              </a:pPr>
              <a:r>
                <a:rPr lang="en-US" dirty="0">
                  <a:solidFill>
                    <a:srgbClr val="000099"/>
                  </a:solidFill>
                  <a:latin typeface="Arial"/>
                  <a:cs typeface="Arial"/>
                </a:rPr>
                <a:t>     rate video</a:t>
              </a:r>
            </a:p>
            <a:p>
              <a:pPr>
                <a:defRPr/>
              </a:pPr>
              <a:r>
                <a:rPr lang="en-US" dirty="0">
                  <a:solidFill>
                    <a:srgbClr val="000099"/>
                  </a:solidFill>
                  <a:latin typeface="Arial"/>
                  <a:cs typeface="Arial"/>
                </a:rPr>
                <a:t> playout at client</a:t>
              </a:r>
            </a:p>
          </p:txBody>
        </p:sp>
        <p:grpSp>
          <p:nvGrpSpPr>
            <p:cNvPr id="36883" name="Group 202"/>
            <p:cNvGrpSpPr>
              <a:grpSpLocks/>
            </p:cNvGrpSpPr>
            <p:nvPr/>
          </p:nvGrpSpPr>
          <p:grpSpPr bwMode="auto">
            <a:xfrm>
              <a:off x="1874" y="2756"/>
              <a:ext cx="1059" cy="404"/>
              <a:chOff x="1874" y="2756"/>
              <a:chExt cx="1059" cy="404"/>
            </a:xfrm>
          </p:grpSpPr>
          <p:sp>
            <p:nvSpPr>
              <p:cNvPr id="224400" name="Text Box 144"/>
              <p:cNvSpPr txBox="1">
                <a:spLocks noChangeArrowheads="1"/>
              </p:cNvSpPr>
              <p:nvPr/>
            </p:nvSpPr>
            <p:spPr bwMode="auto">
              <a:xfrm>
                <a:off x="1874" y="2756"/>
                <a:ext cx="1059" cy="40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  <a:latin typeface="Arial"/>
                    <a:cs typeface="Arial"/>
                  </a:rPr>
                  <a:t>client playout</a:t>
                </a:r>
              </a:p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  <a:latin typeface="Arial"/>
                    <a:cs typeface="Arial"/>
                  </a:rPr>
                  <a:t>delay</a:t>
                </a:r>
              </a:p>
            </p:txBody>
          </p:sp>
          <p:sp>
            <p:nvSpPr>
              <p:cNvPr id="224456" name="Line 200"/>
              <p:cNvSpPr>
                <a:spLocks noChangeShapeType="1"/>
              </p:cNvSpPr>
              <p:nvPr/>
            </p:nvSpPr>
            <p:spPr bwMode="auto">
              <a:xfrm flipV="1">
                <a:off x="1962" y="2988"/>
                <a:ext cx="816" cy="6"/>
              </a:xfrm>
              <a:prstGeom prst="line">
                <a:avLst/>
              </a:prstGeom>
              <a:noFill/>
              <a:ln w="19050">
                <a:solidFill>
                  <a:schemeClr val="accent2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Arial"/>
                  <a:cs typeface="Arial"/>
                </a:endParaRPr>
              </a:p>
            </p:txBody>
          </p:sp>
        </p:grpSp>
      </p:grpSp>
      <p:grpSp>
        <p:nvGrpSpPr>
          <p:cNvPr id="224462" name="Group 206"/>
          <p:cNvGrpSpPr>
            <a:grpSpLocks/>
          </p:cNvGrpSpPr>
          <p:nvPr/>
        </p:nvGrpSpPr>
        <p:grpSpPr bwMode="auto">
          <a:xfrm>
            <a:off x="5983289" y="2971800"/>
            <a:ext cx="523875" cy="903288"/>
            <a:chOff x="2809" y="1872"/>
            <a:chExt cx="330" cy="569"/>
          </a:xfrm>
        </p:grpSpPr>
        <p:sp>
          <p:nvSpPr>
            <p:cNvPr id="224460" name="Line 204"/>
            <p:cNvSpPr>
              <a:spLocks noChangeShapeType="1"/>
            </p:cNvSpPr>
            <p:nvPr/>
          </p:nvSpPr>
          <p:spPr bwMode="auto">
            <a:xfrm flipV="1">
              <a:off x="2988" y="1872"/>
              <a:ext cx="0" cy="564"/>
            </a:xfrm>
            <a:prstGeom prst="line">
              <a:avLst/>
            </a:prstGeom>
            <a:noFill/>
            <a:ln w="19050">
              <a:solidFill>
                <a:srgbClr val="0099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4461" name="Text Box 205"/>
            <p:cNvSpPr txBox="1">
              <a:spLocks noChangeArrowheads="1"/>
            </p:cNvSpPr>
            <p:nvPr/>
          </p:nvSpPr>
          <p:spPr bwMode="auto">
            <a:xfrm rot="16200000">
              <a:off x="2710" y="2011"/>
              <a:ext cx="529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sz="1400" dirty="0">
                  <a:solidFill>
                    <a:srgbClr val="009900"/>
                  </a:solidFill>
                  <a:latin typeface="Arial"/>
                  <a:cs typeface="Arial"/>
                </a:rPr>
                <a:t>buffered</a:t>
              </a:r>
            </a:p>
            <a:p>
              <a:pPr algn="ctr">
                <a:defRPr/>
              </a:pPr>
              <a:r>
                <a:rPr lang="en-US" sz="1400" dirty="0">
                  <a:solidFill>
                    <a:srgbClr val="009900"/>
                  </a:solidFill>
                  <a:latin typeface="Arial"/>
                  <a:cs typeface="Arial"/>
                </a:rPr>
                <a:t>video</a:t>
              </a:r>
              <a:endParaRPr lang="en-US" dirty="0">
                <a:latin typeface="Arial"/>
                <a:cs typeface="Arial"/>
              </a:endParaRPr>
            </a:p>
          </p:txBody>
        </p:sp>
      </p:grpSp>
      <p:sp>
        <p:nvSpPr>
          <p:cNvPr id="224464" name="Rectangle 208"/>
          <p:cNvSpPr>
            <a:spLocks noGrp="1" noChangeArrowheads="1"/>
          </p:cNvSpPr>
          <p:nvPr>
            <p:ph type="body" idx="1"/>
          </p:nvPr>
        </p:nvSpPr>
        <p:spPr>
          <a:xfrm>
            <a:off x="1198690" y="5261768"/>
            <a:ext cx="10231310" cy="1046161"/>
          </a:xfrm>
        </p:spPr>
        <p:txBody>
          <a:bodyPr>
            <a:normAutofit fontScale="92500"/>
          </a:bodyPr>
          <a:lstStyle/>
          <a:p>
            <a:pPr marL="0" indent="0">
              <a:buNone/>
              <a:defRPr/>
            </a:pPr>
            <a:r>
              <a:rPr lang="en-US" sz="3500" dirty="0">
                <a:solidFill>
                  <a:srgbClr val="CC0000"/>
                </a:solidFill>
              </a:rPr>
              <a:t>Client-side buffering with playout delay: </a:t>
            </a:r>
          </a:p>
          <a:p>
            <a:pPr marL="0" indent="0">
              <a:buNone/>
              <a:defRPr/>
            </a:pPr>
            <a:r>
              <a:rPr lang="en-US" dirty="0"/>
              <a:t>compensate for network-added delays and variations in the delay</a:t>
            </a:r>
          </a:p>
        </p:txBody>
      </p:sp>
      <p:sp>
        <p:nvSpPr>
          <p:cNvPr id="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22851" y="298450"/>
            <a:ext cx="10429461" cy="125015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Scenario 1: Constant bit-rate video</a:t>
            </a:r>
          </a:p>
        </p:txBody>
      </p:sp>
      <p:sp>
        <p:nvSpPr>
          <p:cNvPr id="14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26</a:t>
            </a:fld>
            <a:endParaRPr lang="en-US" sz="1200" dirty="0">
              <a:latin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203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4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24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4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24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244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464" grpId="0" build="p" autoUpdateAnimBg="0" advAuto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65" name="Line 9"/>
          <p:cNvSpPr>
            <a:spLocks noChangeShapeType="1"/>
          </p:cNvSpPr>
          <p:nvPr/>
        </p:nvSpPr>
        <p:spPr bwMode="auto">
          <a:xfrm>
            <a:off x="2362200" y="1490664"/>
            <a:ext cx="0" cy="28527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24266" name="Line 10"/>
          <p:cNvSpPr>
            <a:spLocks noChangeShapeType="1"/>
          </p:cNvSpPr>
          <p:nvPr/>
        </p:nvSpPr>
        <p:spPr bwMode="auto">
          <a:xfrm flipH="1">
            <a:off x="2352676" y="4333875"/>
            <a:ext cx="7815263" cy="14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Arial"/>
              <a:cs typeface="Arial"/>
            </a:endParaRPr>
          </a:p>
        </p:txBody>
      </p:sp>
      <p:sp>
        <p:nvSpPr>
          <p:cNvPr id="224314" name="Text Box 58"/>
          <p:cNvSpPr txBox="1">
            <a:spLocks noChangeArrowheads="1"/>
          </p:cNvSpPr>
          <p:nvPr/>
        </p:nvSpPr>
        <p:spPr bwMode="auto">
          <a:xfrm>
            <a:off x="2994025" y="1593851"/>
            <a:ext cx="1868488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CC0000"/>
                </a:solidFill>
                <a:latin typeface="Arial"/>
                <a:cs typeface="Arial"/>
              </a:rPr>
              <a:t>       constant bit </a:t>
            </a:r>
          </a:p>
          <a:p>
            <a:pPr>
              <a:defRPr/>
            </a:pPr>
            <a:r>
              <a:rPr lang="en-US" dirty="0">
                <a:solidFill>
                  <a:srgbClr val="CC0000"/>
                </a:solidFill>
                <a:latin typeface="Arial"/>
                <a:cs typeface="Arial"/>
              </a:rPr>
              <a:t>      rate video</a:t>
            </a:r>
          </a:p>
          <a:p>
            <a:pPr>
              <a:defRPr/>
            </a:pPr>
            <a:r>
              <a:rPr lang="en-US" dirty="0">
                <a:solidFill>
                  <a:srgbClr val="CC0000"/>
                </a:solidFill>
                <a:latin typeface="Arial"/>
                <a:cs typeface="Arial"/>
              </a:rPr>
              <a:t>transmission</a:t>
            </a:r>
          </a:p>
        </p:txBody>
      </p:sp>
      <p:grpSp>
        <p:nvGrpSpPr>
          <p:cNvPr id="36868" name="Group 60"/>
          <p:cNvGrpSpPr>
            <a:grpSpLocks/>
          </p:cNvGrpSpPr>
          <p:nvPr/>
        </p:nvGrpSpPr>
        <p:grpSpPr bwMode="auto">
          <a:xfrm>
            <a:off x="2743200" y="1820863"/>
            <a:ext cx="2552700" cy="2525712"/>
            <a:chOff x="648" y="1147"/>
            <a:chExt cx="1608" cy="1591"/>
          </a:xfrm>
        </p:grpSpPr>
        <p:grpSp>
          <p:nvGrpSpPr>
            <p:cNvPr id="36967" name="Group 61"/>
            <p:cNvGrpSpPr>
              <a:grpSpLocks/>
            </p:cNvGrpSpPr>
            <p:nvPr/>
          </p:nvGrpSpPr>
          <p:grpSpPr bwMode="auto">
            <a:xfrm>
              <a:off x="648" y="1725"/>
              <a:ext cx="1024" cy="1013"/>
              <a:chOff x="672" y="1071"/>
              <a:chExt cx="1024" cy="1013"/>
            </a:xfrm>
          </p:grpSpPr>
          <p:grpSp>
            <p:nvGrpSpPr>
              <p:cNvPr id="36983" name="Group 62"/>
              <p:cNvGrpSpPr>
                <a:grpSpLocks/>
              </p:cNvGrpSpPr>
              <p:nvPr/>
            </p:nvGrpSpPr>
            <p:grpSpPr bwMode="auto">
              <a:xfrm>
                <a:off x="672" y="1506"/>
                <a:ext cx="583" cy="578"/>
                <a:chOff x="672" y="1486"/>
                <a:chExt cx="583" cy="578"/>
              </a:xfrm>
            </p:grpSpPr>
            <p:grpSp>
              <p:nvGrpSpPr>
                <p:cNvPr id="36994" name="Group 63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7002" name="Group 64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21" name="Line 6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322" name="Line 6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7003" name="Group 67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24" name="Line 68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325" name="Line 69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6995" name="Group 70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6996" name="Group 71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28" name="Line 7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329" name="Line 73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6997" name="Group 74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331" name="Line 75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332" name="Line 76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  <p:grpSp>
            <p:nvGrpSpPr>
              <p:cNvPr id="36984" name="Group 77"/>
              <p:cNvGrpSpPr>
                <a:grpSpLocks/>
              </p:cNvGrpSpPr>
              <p:nvPr/>
            </p:nvGrpSpPr>
            <p:grpSpPr bwMode="auto">
              <a:xfrm>
                <a:off x="1259" y="1217"/>
                <a:ext cx="291" cy="288"/>
                <a:chOff x="672" y="1776"/>
                <a:chExt cx="291" cy="288"/>
              </a:xfrm>
            </p:grpSpPr>
            <p:grpSp>
              <p:nvGrpSpPr>
                <p:cNvPr id="36988" name="Group 78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35" name="Line 79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36" name="Line 80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89" name="Group 81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38" name="Line 82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39" name="Line 8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85" name="Group 84"/>
              <p:cNvGrpSpPr>
                <a:grpSpLocks/>
              </p:cNvGrpSpPr>
              <p:nvPr/>
            </p:nvGrpSpPr>
            <p:grpSpPr bwMode="auto">
              <a:xfrm>
                <a:off x="1551" y="1071"/>
                <a:ext cx="145" cy="144"/>
                <a:chOff x="672" y="1920"/>
                <a:chExt cx="145" cy="144"/>
              </a:xfrm>
            </p:grpSpPr>
            <p:sp>
              <p:nvSpPr>
                <p:cNvPr id="224341" name="Line 85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42" name="Line 86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rgbClr val="FF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36968" name="Group 87"/>
            <p:cNvGrpSpPr>
              <a:grpSpLocks/>
            </p:cNvGrpSpPr>
            <p:nvPr/>
          </p:nvGrpSpPr>
          <p:grpSpPr bwMode="auto">
            <a:xfrm>
              <a:off x="1673" y="1147"/>
              <a:ext cx="583" cy="578"/>
              <a:chOff x="672" y="1486"/>
              <a:chExt cx="583" cy="578"/>
            </a:xfrm>
          </p:grpSpPr>
          <p:grpSp>
            <p:nvGrpSpPr>
              <p:cNvPr id="36969" name="Group 88"/>
              <p:cNvGrpSpPr>
                <a:grpSpLocks/>
              </p:cNvGrpSpPr>
              <p:nvPr/>
            </p:nvGrpSpPr>
            <p:grpSpPr bwMode="auto">
              <a:xfrm>
                <a:off x="672" y="1776"/>
                <a:ext cx="291" cy="288"/>
                <a:chOff x="672" y="1776"/>
                <a:chExt cx="291" cy="288"/>
              </a:xfrm>
            </p:grpSpPr>
            <p:grpSp>
              <p:nvGrpSpPr>
                <p:cNvPr id="36977" name="Group 89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46" name="Line 9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47" name="Line 9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78" name="Group 92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49" name="Line 93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50" name="Line 94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70" name="Group 95"/>
              <p:cNvGrpSpPr>
                <a:grpSpLocks/>
              </p:cNvGrpSpPr>
              <p:nvPr/>
            </p:nvGrpSpPr>
            <p:grpSpPr bwMode="auto">
              <a:xfrm>
                <a:off x="964" y="1486"/>
                <a:ext cx="291" cy="288"/>
                <a:chOff x="672" y="1776"/>
                <a:chExt cx="291" cy="288"/>
              </a:xfrm>
            </p:grpSpPr>
            <p:grpSp>
              <p:nvGrpSpPr>
                <p:cNvPr id="36971" name="Group 96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53" name="Line 97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54" name="Line 9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72" name="Group 99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56" name="Line 100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57" name="Line 101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rgbClr val="FF0000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</p:grpSp>
      </p:grpSp>
      <p:sp>
        <p:nvSpPr>
          <p:cNvPr id="224406" name="Text Box 150"/>
          <p:cNvSpPr txBox="1">
            <a:spLocks noChangeArrowheads="1"/>
          </p:cNvSpPr>
          <p:nvPr/>
        </p:nvSpPr>
        <p:spPr bwMode="auto">
          <a:xfrm rot="-5433387">
            <a:off x="1111251" y="2638426"/>
            <a:ext cx="195738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Cumulative data</a:t>
            </a:r>
          </a:p>
        </p:txBody>
      </p:sp>
      <p:sp>
        <p:nvSpPr>
          <p:cNvPr id="224410" name="Text Box 154"/>
          <p:cNvSpPr txBox="1">
            <a:spLocks noChangeArrowheads="1"/>
          </p:cNvSpPr>
          <p:nvPr/>
        </p:nvSpPr>
        <p:spPr bwMode="auto">
          <a:xfrm>
            <a:off x="9623426" y="4356100"/>
            <a:ext cx="62071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Arial"/>
                <a:cs typeface="Arial"/>
              </a:rPr>
              <a:t>time</a:t>
            </a:r>
          </a:p>
        </p:txBody>
      </p:sp>
      <p:grpSp>
        <p:nvGrpSpPr>
          <p:cNvPr id="224457" name="Group 201"/>
          <p:cNvGrpSpPr>
            <a:grpSpLocks/>
          </p:cNvGrpSpPr>
          <p:nvPr/>
        </p:nvGrpSpPr>
        <p:grpSpPr bwMode="auto">
          <a:xfrm>
            <a:off x="4019550" y="1835150"/>
            <a:ext cx="3500438" cy="2520950"/>
            <a:chOff x="1572" y="1156"/>
            <a:chExt cx="2205" cy="1588"/>
          </a:xfrm>
        </p:grpSpPr>
        <p:grpSp>
          <p:nvGrpSpPr>
            <p:cNvPr id="36927" name="Group 198"/>
            <p:cNvGrpSpPr>
              <a:grpSpLocks/>
            </p:cNvGrpSpPr>
            <p:nvPr/>
          </p:nvGrpSpPr>
          <p:grpSpPr bwMode="auto">
            <a:xfrm>
              <a:off x="1938" y="1156"/>
              <a:ext cx="1839" cy="1588"/>
              <a:chOff x="1938" y="1156"/>
              <a:chExt cx="1839" cy="1588"/>
            </a:xfrm>
          </p:grpSpPr>
          <p:grpSp>
            <p:nvGrpSpPr>
              <p:cNvPr id="36931" name="Group 106"/>
              <p:cNvGrpSpPr>
                <a:grpSpLocks/>
              </p:cNvGrpSpPr>
              <p:nvPr/>
            </p:nvGrpSpPr>
            <p:grpSpPr bwMode="auto">
              <a:xfrm>
                <a:off x="1938" y="2600"/>
                <a:ext cx="319" cy="144"/>
                <a:chOff x="672" y="1920"/>
                <a:chExt cx="145" cy="144"/>
              </a:xfrm>
            </p:grpSpPr>
            <p:sp>
              <p:nvSpPr>
                <p:cNvPr id="224363" name="Line 107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64" name="Line 108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2" name="Group 109"/>
              <p:cNvGrpSpPr>
                <a:grpSpLocks/>
              </p:cNvGrpSpPr>
              <p:nvPr/>
            </p:nvGrpSpPr>
            <p:grpSpPr bwMode="auto">
              <a:xfrm>
                <a:off x="2252" y="2456"/>
                <a:ext cx="73" cy="144"/>
                <a:chOff x="672" y="1920"/>
                <a:chExt cx="145" cy="144"/>
              </a:xfrm>
            </p:grpSpPr>
            <p:sp>
              <p:nvSpPr>
                <p:cNvPr id="224366" name="Line 110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67" name="Line 111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9"/>
                  <a:ext cx="0" cy="141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3" name="Group 112"/>
              <p:cNvGrpSpPr>
                <a:grpSpLocks/>
              </p:cNvGrpSpPr>
              <p:nvPr/>
            </p:nvGrpSpPr>
            <p:grpSpPr bwMode="auto">
              <a:xfrm>
                <a:off x="2317" y="2169"/>
                <a:ext cx="126" cy="288"/>
                <a:chOff x="672" y="1776"/>
                <a:chExt cx="291" cy="288"/>
              </a:xfrm>
            </p:grpSpPr>
            <p:grpSp>
              <p:nvGrpSpPr>
                <p:cNvPr id="36957" name="Group 113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70" name="Line 114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71" name="Line 11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7"/>
                    <a:ext cx="0" cy="145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58" name="Group 116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73" name="Line 117"/>
                  <p:cNvSpPr>
                    <a:spLocks noChangeShapeType="1"/>
                  </p:cNvSpPr>
                  <p:nvPr/>
                </p:nvSpPr>
                <p:spPr bwMode="auto">
                  <a:xfrm>
                    <a:off x="671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74" name="Line 11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4" y="1847"/>
                    <a:ext cx="0" cy="146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34" name="Group 119"/>
              <p:cNvGrpSpPr>
                <a:grpSpLocks/>
              </p:cNvGrpSpPr>
              <p:nvPr/>
            </p:nvGrpSpPr>
            <p:grpSpPr bwMode="auto">
              <a:xfrm>
                <a:off x="2441" y="1877"/>
                <a:ext cx="609" cy="288"/>
                <a:chOff x="672" y="1776"/>
                <a:chExt cx="291" cy="288"/>
              </a:xfrm>
            </p:grpSpPr>
            <p:grpSp>
              <p:nvGrpSpPr>
                <p:cNvPr id="36951" name="Group 120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77" name="Line 121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78" name="Line 122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52" name="Group 123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80" name="Line 124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81" name="Line 12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35" name="Group 126"/>
              <p:cNvGrpSpPr>
                <a:grpSpLocks/>
              </p:cNvGrpSpPr>
              <p:nvPr/>
            </p:nvGrpSpPr>
            <p:grpSpPr bwMode="auto">
              <a:xfrm>
                <a:off x="3045" y="1740"/>
                <a:ext cx="52" cy="144"/>
                <a:chOff x="672" y="1920"/>
                <a:chExt cx="145" cy="144"/>
              </a:xfrm>
            </p:grpSpPr>
            <p:sp>
              <p:nvSpPr>
                <p:cNvPr id="224383" name="Line 127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84" name="Line 128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9"/>
                  <a:ext cx="0" cy="145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6" name="Group 131"/>
              <p:cNvGrpSpPr>
                <a:grpSpLocks/>
              </p:cNvGrpSpPr>
              <p:nvPr/>
            </p:nvGrpSpPr>
            <p:grpSpPr bwMode="auto">
              <a:xfrm>
                <a:off x="3092" y="1590"/>
                <a:ext cx="469" cy="144"/>
                <a:chOff x="672" y="1920"/>
                <a:chExt cx="145" cy="144"/>
              </a:xfrm>
            </p:grpSpPr>
            <p:sp>
              <p:nvSpPr>
                <p:cNvPr id="224388" name="Line 132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89" name="Line 133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7" name="Group 134"/>
              <p:cNvGrpSpPr>
                <a:grpSpLocks/>
              </p:cNvGrpSpPr>
              <p:nvPr/>
            </p:nvGrpSpPr>
            <p:grpSpPr bwMode="auto">
              <a:xfrm>
                <a:off x="3550" y="1446"/>
                <a:ext cx="145" cy="144"/>
                <a:chOff x="672" y="1920"/>
                <a:chExt cx="145" cy="144"/>
              </a:xfrm>
            </p:grpSpPr>
            <p:sp>
              <p:nvSpPr>
                <p:cNvPr id="224391" name="Line 135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392" name="Line 136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  <p:grpSp>
            <p:nvGrpSpPr>
              <p:cNvPr id="36938" name="Group 137"/>
              <p:cNvGrpSpPr>
                <a:grpSpLocks/>
              </p:cNvGrpSpPr>
              <p:nvPr/>
            </p:nvGrpSpPr>
            <p:grpSpPr bwMode="auto">
              <a:xfrm>
                <a:off x="3690" y="1156"/>
                <a:ext cx="87" cy="288"/>
                <a:chOff x="672" y="1776"/>
                <a:chExt cx="291" cy="288"/>
              </a:xfrm>
            </p:grpSpPr>
            <p:grpSp>
              <p:nvGrpSpPr>
                <p:cNvPr id="36939" name="Group 138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395" name="Line 139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96" name="Line 140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4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40" name="Group 141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398" name="Line 142"/>
                  <p:cNvSpPr>
                    <a:spLocks noChangeShapeType="1"/>
                  </p:cNvSpPr>
                  <p:nvPr/>
                </p:nvSpPr>
                <p:spPr bwMode="auto">
                  <a:xfrm>
                    <a:off x="673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399" name="Line 14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</p:grpSp>
        <p:sp>
          <p:nvSpPr>
            <p:cNvPr id="224408" name="Text Box 152"/>
            <p:cNvSpPr txBox="1">
              <a:spLocks noChangeArrowheads="1"/>
            </p:cNvSpPr>
            <p:nvPr/>
          </p:nvSpPr>
          <p:spPr bwMode="auto">
            <a:xfrm>
              <a:off x="1753" y="1724"/>
              <a:ext cx="634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defRPr/>
              </a:pPr>
              <a:r>
                <a:rPr lang="en-US" dirty="0">
                  <a:latin typeface="Arial"/>
                  <a:cs typeface="Arial"/>
                </a:rPr>
                <a:t>variable</a:t>
              </a:r>
            </a:p>
            <a:p>
              <a:pPr algn="ctr">
                <a:defRPr/>
              </a:pPr>
              <a:r>
                <a:rPr lang="en-US" dirty="0">
                  <a:latin typeface="Arial"/>
                  <a:cs typeface="Arial"/>
                </a:rPr>
                <a:t>network</a:t>
              </a:r>
            </a:p>
            <a:p>
              <a:pPr algn="ctr">
                <a:defRPr/>
              </a:pPr>
              <a:r>
                <a:rPr lang="en-US" dirty="0">
                  <a:latin typeface="Arial"/>
                  <a:cs typeface="Arial"/>
                </a:rPr>
                <a:t>delay</a:t>
              </a:r>
            </a:p>
          </p:txBody>
        </p:sp>
        <p:sp>
          <p:nvSpPr>
            <p:cNvPr id="224409" name="Line 153"/>
            <p:cNvSpPr>
              <a:spLocks noChangeShapeType="1"/>
            </p:cNvSpPr>
            <p:nvPr/>
          </p:nvSpPr>
          <p:spPr bwMode="auto">
            <a:xfrm>
              <a:off x="1572" y="1938"/>
              <a:ext cx="109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4453" name="Text Box 197"/>
            <p:cNvSpPr txBox="1">
              <a:spLocks noChangeArrowheads="1"/>
            </p:cNvSpPr>
            <p:nvPr/>
          </p:nvSpPr>
          <p:spPr bwMode="auto">
            <a:xfrm>
              <a:off x="2682" y="1196"/>
              <a:ext cx="844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>
                <a:defRPr/>
              </a:pPr>
              <a:r>
                <a:rPr lang="en-US" dirty="0">
                  <a:latin typeface="Arial"/>
                  <a:cs typeface="Arial"/>
                </a:rPr>
                <a:t>client video</a:t>
              </a:r>
            </a:p>
            <a:p>
              <a:pPr algn="r">
                <a:defRPr/>
              </a:pPr>
              <a:r>
                <a:rPr lang="en-US" dirty="0">
                  <a:latin typeface="Arial"/>
                  <a:cs typeface="Arial"/>
                </a:rPr>
                <a:t>reception</a:t>
              </a:r>
            </a:p>
          </p:txBody>
        </p:sp>
      </p:grpSp>
      <p:grpSp>
        <p:nvGrpSpPr>
          <p:cNvPr id="36881" name="Group 155"/>
          <p:cNvGrpSpPr>
            <a:grpSpLocks/>
          </p:cNvGrpSpPr>
          <p:nvPr/>
        </p:nvGrpSpPr>
        <p:grpSpPr bwMode="auto">
          <a:xfrm>
            <a:off x="5233730" y="1806576"/>
            <a:ext cx="2552700" cy="2525713"/>
            <a:chOff x="648" y="1147"/>
            <a:chExt cx="1608" cy="1591"/>
          </a:xfrm>
        </p:grpSpPr>
        <p:grpSp>
          <p:nvGrpSpPr>
            <p:cNvPr id="36886" name="Group 156"/>
            <p:cNvGrpSpPr>
              <a:grpSpLocks/>
            </p:cNvGrpSpPr>
            <p:nvPr/>
          </p:nvGrpSpPr>
          <p:grpSpPr bwMode="auto">
            <a:xfrm>
              <a:off x="648" y="1725"/>
              <a:ext cx="1024" cy="1013"/>
              <a:chOff x="672" y="1071"/>
              <a:chExt cx="1024" cy="1013"/>
            </a:xfrm>
          </p:grpSpPr>
          <p:grpSp>
            <p:nvGrpSpPr>
              <p:cNvPr id="36902" name="Group 157"/>
              <p:cNvGrpSpPr>
                <a:grpSpLocks/>
              </p:cNvGrpSpPr>
              <p:nvPr/>
            </p:nvGrpSpPr>
            <p:grpSpPr bwMode="auto">
              <a:xfrm>
                <a:off x="672" y="1506"/>
                <a:ext cx="583" cy="578"/>
                <a:chOff x="672" y="1486"/>
                <a:chExt cx="583" cy="578"/>
              </a:xfrm>
            </p:grpSpPr>
            <p:grpSp>
              <p:nvGrpSpPr>
                <p:cNvPr id="36913" name="Group 158"/>
                <p:cNvGrpSpPr>
                  <a:grpSpLocks/>
                </p:cNvGrpSpPr>
                <p:nvPr/>
              </p:nvGrpSpPr>
              <p:grpSpPr bwMode="auto">
                <a:xfrm>
                  <a:off x="672" y="177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6921" name="Group 159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16" name="Line 16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17" name="Line 161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6922" name="Group 162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19" name="Line 163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20" name="Line 164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  <p:grpSp>
              <p:nvGrpSpPr>
                <p:cNvPr id="36914" name="Group 165"/>
                <p:cNvGrpSpPr>
                  <a:grpSpLocks/>
                </p:cNvGrpSpPr>
                <p:nvPr/>
              </p:nvGrpSpPr>
              <p:grpSpPr bwMode="auto">
                <a:xfrm>
                  <a:off x="964" y="1486"/>
                  <a:ext cx="291" cy="288"/>
                  <a:chOff x="672" y="1776"/>
                  <a:chExt cx="291" cy="288"/>
                </a:xfrm>
              </p:grpSpPr>
              <p:grpSp>
                <p:nvGrpSpPr>
                  <p:cNvPr id="36915" name="Group 166"/>
                  <p:cNvGrpSpPr>
                    <a:grpSpLocks/>
                  </p:cNvGrpSpPr>
                  <p:nvPr/>
                </p:nvGrpSpPr>
                <p:grpSpPr bwMode="auto">
                  <a:xfrm>
                    <a:off x="672" y="1920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23" name="Line 167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24" name="Line 168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  <p:grpSp>
                <p:nvGrpSpPr>
                  <p:cNvPr id="36916" name="Group 169"/>
                  <p:cNvGrpSpPr>
                    <a:grpSpLocks/>
                  </p:cNvGrpSpPr>
                  <p:nvPr/>
                </p:nvGrpSpPr>
                <p:grpSpPr bwMode="auto">
                  <a:xfrm>
                    <a:off x="818" y="1776"/>
                    <a:ext cx="145" cy="144"/>
                    <a:chOff x="672" y="1920"/>
                    <a:chExt cx="145" cy="144"/>
                  </a:xfrm>
                </p:grpSpPr>
                <p:sp>
                  <p:nvSpPr>
                    <p:cNvPr id="224426" name="Line 170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672" y="1920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  <p:sp>
                  <p:nvSpPr>
                    <p:cNvPr id="224427" name="Line 171"/>
                    <p:cNvSpPr>
                      <a:spLocks noChangeShapeType="1"/>
                    </p:cNvSpPr>
                    <p:nvPr/>
                  </p:nvSpPr>
                  <p:spPr bwMode="auto">
                    <a:xfrm rot="5400000">
                      <a:off x="745" y="1848"/>
                      <a:ext cx="0" cy="14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chemeClr val="accent2"/>
                      </a:solidFill>
                      <a:round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 xmlns="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 xmlns="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latin typeface="Arial"/>
                        <a:cs typeface="Arial"/>
                      </a:endParaRPr>
                    </a:p>
                  </p:txBody>
                </p:sp>
              </p:grpSp>
            </p:grpSp>
          </p:grpSp>
          <p:grpSp>
            <p:nvGrpSpPr>
              <p:cNvPr id="36903" name="Group 172"/>
              <p:cNvGrpSpPr>
                <a:grpSpLocks/>
              </p:cNvGrpSpPr>
              <p:nvPr/>
            </p:nvGrpSpPr>
            <p:grpSpPr bwMode="auto">
              <a:xfrm>
                <a:off x="1259" y="1217"/>
                <a:ext cx="291" cy="288"/>
                <a:chOff x="672" y="1776"/>
                <a:chExt cx="291" cy="288"/>
              </a:xfrm>
            </p:grpSpPr>
            <p:grpSp>
              <p:nvGrpSpPr>
                <p:cNvPr id="36907" name="Group 173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430" name="Line 174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431" name="Line 17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908" name="Group 176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433" name="Line 177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434" name="Line 178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904" name="Group 179"/>
              <p:cNvGrpSpPr>
                <a:grpSpLocks/>
              </p:cNvGrpSpPr>
              <p:nvPr/>
            </p:nvGrpSpPr>
            <p:grpSpPr bwMode="auto">
              <a:xfrm>
                <a:off x="1551" y="1071"/>
                <a:ext cx="145" cy="144"/>
                <a:chOff x="672" y="1920"/>
                <a:chExt cx="145" cy="144"/>
              </a:xfrm>
            </p:grpSpPr>
            <p:sp>
              <p:nvSpPr>
                <p:cNvPr id="224436" name="Line 180"/>
                <p:cNvSpPr>
                  <a:spLocks noChangeShapeType="1"/>
                </p:cNvSpPr>
                <p:nvPr/>
              </p:nvSpPr>
              <p:spPr bwMode="auto">
                <a:xfrm>
                  <a:off x="672" y="1920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  <p:sp>
              <p:nvSpPr>
                <p:cNvPr id="224437" name="Line 181"/>
                <p:cNvSpPr>
                  <a:spLocks noChangeShapeType="1"/>
                </p:cNvSpPr>
                <p:nvPr/>
              </p:nvSpPr>
              <p:spPr bwMode="auto">
                <a:xfrm rot="5400000">
                  <a:off x="745" y="1848"/>
                  <a:ext cx="0" cy="144"/>
                </a:xfrm>
                <a:prstGeom prst="line">
                  <a:avLst/>
                </a:prstGeom>
                <a:noFill/>
                <a:ln w="19050">
                  <a:solidFill>
                    <a:schemeClr val="accent2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Arial"/>
                    <a:cs typeface="Arial"/>
                  </a:endParaRPr>
                </a:p>
              </p:txBody>
            </p:sp>
          </p:grpSp>
        </p:grpSp>
        <p:grpSp>
          <p:nvGrpSpPr>
            <p:cNvPr id="36887" name="Group 182"/>
            <p:cNvGrpSpPr>
              <a:grpSpLocks/>
            </p:cNvGrpSpPr>
            <p:nvPr/>
          </p:nvGrpSpPr>
          <p:grpSpPr bwMode="auto">
            <a:xfrm>
              <a:off x="1673" y="1147"/>
              <a:ext cx="583" cy="578"/>
              <a:chOff x="672" y="1486"/>
              <a:chExt cx="583" cy="578"/>
            </a:xfrm>
          </p:grpSpPr>
          <p:grpSp>
            <p:nvGrpSpPr>
              <p:cNvPr id="36888" name="Group 183"/>
              <p:cNvGrpSpPr>
                <a:grpSpLocks/>
              </p:cNvGrpSpPr>
              <p:nvPr/>
            </p:nvGrpSpPr>
            <p:grpSpPr bwMode="auto">
              <a:xfrm>
                <a:off x="672" y="1776"/>
                <a:ext cx="291" cy="288"/>
                <a:chOff x="672" y="1776"/>
                <a:chExt cx="291" cy="288"/>
              </a:xfrm>
            </p:grpSpPr>
            <p:grpSp>
              <p:nvGrpSpPr>
                <p:cNvPr id="36896" name="Group 184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441" name="Line 185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442" name="Line 186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897" name="Group 187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444" name="Line 188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445" name="Line 189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  <p:grpSp>
            <p:nvGrpSpPr>
              <p:cNvPr id="36889" name="Group 190"/>
              <p:cNvGrpSpPr>
                <a:grpSpLocks/>
              </p:cNvGrpSpPr>
              <p:nvPr/>
            </p:nvGrpSpPr>
            <p:grpSpPr bwMode="auto">
              <a:xfrm>
                <a:off x="964" y="1486"/>
                <a:ext cx="291" cy="288"/>
                <a:chOff x="672" y="1776"/>
                <a:chExt cx="291" cy="288"/>
              </a:xfrm>
            </p:grpSpPr>
            <p:grpSp>
              <p:nvGrpSpPr>
                <p:cNvPr id="36890" name="Group 191"/>
                <p:cNvGrpSpPr>
                  <a:grpSpLocks/>
                </p:cNvGrpSpPr>
                <p:nvPr/>
              </p:nvGrpSpPr>
              <p:grpSpPr bwMode="auto">
                <a:xfrm>
                  <a:off x="672" y="1920"/>
                  <a:ext cx="145" cy="144"/>
                  <a:chOff x="672" y="1920"/>
                  <a:chExt cx="145" cy="144"/>
                </a:xfrm>
              </p:grpSpPr>
              <p:sp>
                <p:nvSpPr>
                  <p:cNvPr id="224448" name="Line 192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449" name="Line 193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  <p:grpSp>
              <p:nvGrpSpPr>
                <p:cNvPr id="36891" name="Group 194"/>
                <p:cNvGrpSpPr>
                  <a:grpSpLocks/>
                </p:cNvGrpSpPr>
                <p:nvPr/>
              </p:nvGrpSpPr>
              <p:grpSpPr bwMode="auto">
                <a:xfrm>
                  <a:off x="818" y="1776"/>
                  <a:ext cx="145" cy="144"/>
                  <a:chOff x="672" y="1920"/>
                  <a:chExt cx="145" cy="144"/>
                </a:xfrm>
              </p:grpSpPr>
              <p:sp>
                <p:nvSpPr>
                  <p:cNvPr id="224451" name="Line 195"/>
                  <p:cNvSpPr>
                    <a:spLocks noChangeShapeType="1"/>
                  </p:cNvSpPr>
                  <p:nvPr/>
                </p:nvSpPr>
                <p:spPr bwMode="auto">
                  <a:xfrm>
                    <a:off x="672" y="1920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  <p:sp>
                <p:nvSpPr>
                  <p:cNvPr id="224452" name="Line 196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745" y="1848"/>
                    <a:ext cx="0" cy="144"/>
                  </a:xfrm>
                  <a:prstGeom prst="line">
                    <a:avLst/>
                  </a:prstGeom>
                  <a:noFill/>
                  <a:ln w="19050">
                    <a:solidFill>
                      <a:schemeClr val="accent2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 xmlns="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 xmlns="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Arial"/>
                      <a:cs typeface="Arial"/>
                    </a:endParaRPr>
                  </a:p>
                </p:txBody>
              </p:sp>
            </p:grpSp>
          </p:grpSp>
        </p:grpSp>
      </p:grpSp>
      <p:sp>
        <p:nvSpPr>
          <p:cNvPr id="224455" name="Text Box 199"/>
          <p:cNvSpPr txBox="1">
            <a:spLocks noChangeArrowheads="1"/>
          </p:cNvSpPr>
          <p:nvPr/>
        </p:nvSpPr>
        <p:spPr bwMode="auto">
          <a:xfrm>
            <a:off x="7537451" y="1984376"/>
            <a:ext cx="1906588" cy="923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99"/>
                </a:solidFill>
                <a:latin typeface="Arial"/>
                <a:cs typeface="Arial"/>
              </a:rPr>
              <a:t>       constant bit </a:t>
            </a:r>
          </a:p>
          <a:p>
            <a:pPr>
              <a:defRPr/>
            </a:pPr>
            <a:r>
              <a:rPr lang="en-US" dirty="0">
                <a:solidFill>
                  <a:srgbClr val="000099"/>
                </a:solidFill>
                <a:latin typeface="Arial"/>
                <a:cs typeface="Arial"/>
              </a:rPr>
              <a:t>     rate video</a:t>
            </a:r>
          </a:p>
          <a:p>
            <a:pPr>
              <a:defRPr/>
            </a:pPr>
            <a:r>
              <a:rPr lang="en-US" dirty="0">
                <a:solidFill>
                  <a:srgbClr val="000099"/>
                </a:solidFill>
                <a:latin typeface="Arial"/>
                <a:cs typeface="Arial"/>
              </a:rPr>
              <a:t> playout at client</a:t>
            </a:r>
          </a:p>
        </p:txBody>
      </p:sp>
      <p:grpSp>
        <p:nvGrpSpPr>
          <p:cNvPr id="36883" name="Group 202"/>
          <p:cNvGrpSpPr>
            <a:grpSpLocks/>
          </p:cNvGrpSpPr>
          <p:nvPr/>
        </p:nvGrpSpPr>
        <p:grpSpPr bwMode="auto">
          <a:xfrm>
            <a:off x="3413125" y="4364039"/>
            <a:ext cx="1800225" cy="641350"/>
            <a:chOff x="1190" y="2749"/>
            <a:chExt cx="1134" cy="404"/>
          </a:xfrm>
        </p:grpSpPr>
        <p:sp>
          <p:nvSpPr>
            <p:cNvPr id="224400" name="Text Box 144"/>
            <p:cNvSpPr txBox="1">
              <a:spLocks noChangeArrowheads="1"/>
            </p:cNvSpPr>
            <p:nvPr/>
          </p:nvSpPr>
          <p:spPr bwMode="auto">
            <a:xfrm>
              <a:off x="1190" y="2749"/>
              <a:ext cx="1059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defRPr/>
              </a:pPr>
              <a:r>
                <a:rPr lang="en-US" dirty="0">
                  <a:solidFill>
                    <a:srgbClr val="000099"/>
                  </a:solidFill>
                  <a:latin typeface="Arial"/>
                  <a:cs typeface="Arial"/>
                </a:rPr>
                <a:t>client playout</a:t>
              </a:r>
            </a:p>
            <a:p>
              <a:pPr algn="ctr">
                <a:defRPr/>
              </a:pPr>
              <a:r>
                <a:rPr lang="en-US" dirty="0">
                  <a:solidFill>
                    <a:srgbClr val="000099"/>
                  </a:solidFill>
                  <a:latin typeface="Arial"/>
                  <a:cs typeface="Arial"/>
                </a:rPr>
                <a:t>delay</a:t>
              </a:r>
            </a:p>
          </p:txBody>
        </p:sp>
        <p:sp>
          <p:nvSpPr>
            <p:cNvPr id="224456" name="Line 200"/>
            <p:cNvSpPr>
              <a:spLocks noChangeShapeType="1"/>
            </p:cNvSpPr>
            <p:nvPr/>
          </p:nvSpPr>
          <p:spPr bwMode="auto">
            <a:xfrm flipV="1">
              <a:off x="1962" y="2994"/>
              <a:ext cx="36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</p:grpSp>
      <p:grpSp>
        <p:nvGrpSpPr>
          <p:cNvPr id="224462" name="Group 206"/>
          <p:cNvGrpSpPr>
            <a:grpSpLocks/>
          </p:cNvGrpSpPr>
          <p:nvPr/>
        </p:nvGrpSpPr>
        <p:grpSpPr bwMode="auto">
          <a:xfrm>
            <a:off x="5563871" y="3109117"/>
            <a:ext cx="523875" cy="962025"/>
            <a:chOff x="2985" y="1807"/>
            <a:chExt cx="330" cy="606"/>
          </a:xfrm>
        </p:grpSpPr>
        <p:sp>
          <p:nvSpPr>
            <p:cNvPr id="224460" name="Line 204"/>
            <p:cNvSpPr>
              <a:spLocks noChangeShapeType="1"/>
            </p:cNvSpPr>
            <p:nvPr/>
          </p:nvSpPr>
          <p:spPr bwMode="auto">
            <a:xfrm flipV="1">
              <a:off x="2986" y="1872"/>
              <a:ext cx="2" cy="400"/>
            </a:xfrm>
            <a:prstGeom prst="line">
              <a:avLst/>
            </a:prstGeom>
            <a:noFill/>
            <a:ln w="38100">
              <a:solidFill>
                <a:srgbClr val="0099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Arial"/>
                <a:cs typeface="Arial"/>
              </a:endParaRPr>
            </a:p>
          </p:txBody>
        </p:sp>
        <p:sp>
          <p:nvSpPr>
            <p:cNvPr id="224461" name="Text Box 205"/>
            <p:cNvSpPr txBox="1">
              <a:spLocks noChangeArrowheads="1"/>
            </p:cNvSpPr>
            <p:nvPr/>
          </p:nvSpPr>
          <p:spPr bwMode="auto">
            <a:xfrm rot="16200000">
              <a:off x="2847" y="1945"/>
              <a:ext cx="60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sz="1400" dirty="0">
                  <a:solidFill>
                    <a:srgbClr val="009900"/>
                  </a:solidFill>
                  <a:latin typeface="Arial"/>
                  <a:cs typeface="Arial"/>
                </a:rPr>
                <a:t>buffered</a:t>
              </a:r>
            </a:p>
            <a:p>
              <a:pPr algn="ctr">
                <a:defRPr/>
              </a:pPr>
              <a:r>
                <a:rPr lang="en-US" sz="1400" dirty="0">
                  <a:solidFill>
                    <a:srgbClr val="009900"/>
                  </a:solidFill>
                  <a:latin typeface="Arial"/>
                  <a:cs typeface="Arial"/>
                </a:rPr>
                <a:t>video</a:t>
              </a:r>
              <a:endParaRPr lang="en-US" dirty="0">
                <a:latin typeface="Arial"/>
                <a:cs typeface="Arial"/>
              </a:endParaRPr>
            </a:p>
          </p:txBody>
        </p:sp>
      </p:grpSp>
      <p:sp>
        <p:nvSpPr>
          <p:cNvPr id="224464" name="Rectangle 208"/>
          <p:cNvSpPr>
            <a:spLocks noGrp="1" noChangeArrowheads="1"/>
          </p:cNvSpPr>
          <p:nvPr>
            <p:ph type="body" idx="1"/>
          </p:nvPr>
        </p:nvSpPr>
        <p:spPr>
          <a:xfrm>
            <a:off x="1198690" y="5261768"/>
            <a:ext cx="10231310" cy="1046161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en-US" sz="3500" dirty="0">
                <a:solidFill>
                  <a:srgbClr val="CC0000"/>
                </a:solidFill>
              </a:rPr>
              <a:t>Playout delay that’s too small can cause stalls</a:t>
            </a:r>
          </a:p>
          <a:p>
            <a:pPr marL="0" indent="0">
              <a:buNone/>
              <a:defRPr/>
            </a:pPr>
            <a:r>
              <a:rPr lang="en-US" dirty="0"/>
              <a:t>There’s nothing in the buffer to show to the user</a:t>
            </a:r>
            <a:endParaRPr lang="en-US" sz="2400" dirty="0"/>
          </a:p>
        </p:txBody>
      </p:sp>
      <p:sp>
        <p:nvSpPr>
          <p:cNvPr id="146" name="Rectangle 2"/>
          <p:cNvSpPr>
            <a:spLocks noGrp="1" noChangeArrowheads="1"/>
          </p:cNvSpPr>
          <p:nvPr>
            <p:ph type="title"/>
          </p:nvPr>
        </p:nvSpPr>
        <p:spPr>
          <a:xfrm>
            <a:off x="622851" y="298450"/>
            <a:ext cx="10429461" cy="1250158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Scenario 2: Small playout delay</a:t>
            </a:r>
          </a:p>
        </p:txBody>
      </p:sp>
      <p:sp>
        <p:nvSpPr>
          <p:cNvPr id="14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27</a:t>
            </a:fld>
            <a:endParaRPr lang="en-US" sz="1200" dirty="0">
              <a:latin typeface="Tahoma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8D40E1F-942D-0148-A421-57E6C1F59756}"/>
              </a:ext>
            </a:extLst>
          </p:cNvPr>
          <p:cNvSpPr/>
          <p:nvPr/>
        </p:nvSpPr>
        <p:spPr>
          <a:xfrm>
            <a:off x="6976806" y="1490664"/>
            <a:ext cx="809625" cy="1331118"/>
          </a:xfrm>
          <a:prstGeom prst="ellipse">
            <a:avLst/>
          </a:prstGeom>
          <a:solidFill>
            <a:schemeClr val="accent4">
              <a:lumMod val="60000"/>
              <a:lumOff val="40000"/>
              <a:alpha val="44332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587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4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6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44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244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455" grpId="0"/>
      <p:bldP spid="224464" grpId="0" uiExpand="1" build="p" autoUpdateAnimBg="0" advAuto="0"/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5375" y="312738"/>
            <a:ext cx="9848641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800" dirty="0"/>
              <a:t>Client-side buffering, playout</a:t>
            </a:r>
          </a:p>
        </p:txBody>
      </p:sp>
      <p:grpSp>
        <p:nvGrpSpPr>
          <p:cNvPr id="38916" name="Group 249"/>
          <p:cNvGrpSpPr>
            <a:grpSpLocks/>
          </p:cNvGrpSpPr>
          <p:nvPr/>
        </p:nvGrpSpPr>
        <p:grpSpPr bwMode="auto">
          <a:xfrm>
            <a:off x="2227264" y="2027239"/>
            <a:ext cx="561975" cy="1038225"/>
            <a:chOff x="4140" y="429"/>
            <a:chExt cx="1425" cy="2396"/>
          </a:xfrm>
        </p:grpSpPr>
        <p:sp>
          <p:nvSpPr>
            <p:cNvPr id="38937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8" name="Rectangle 251"/>
            <p:cNvSpPr>
              <a:spLocks noChangeArrowheads="1"/>
            </p:cNvSpPr>
            <p:nvPr/>
          </p:nvSpPr>
          <p:spPr bwMode="auto">
            <a:xfrm>
              <a:off x="4204" y="429"/>
              <a:ext cx="1047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8939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940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1" name="Rectangle 254"/>
            <p:cNvSpPr>
              <a:spLocks noChangeArrowheads="1"/>
            </p:cNvSpPr>
            <p:nvPr/>
          </p:nvSpPr>
          <p:spPr bwMode="auto">
            <a:xfrm>
              <a:off x="4212" y="693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8942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7" name="AutoShape 256"/>
              <p:cNvSpPr>
                <a:spLocks noChangeArrowheads="1"/>
              </p:cNvSpPr>
              <p:nvPr/>
            </p:nvSpPr>
            <p:spPr bwMode="auto">
              <a:xfrm>
                <a:off x="613" y="2567"/>
                <a:ext cx="728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8" name="AutoShape 257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3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3" name="Rectangle 258"/>
            <p:cNvSpPr>
              <a:spLocks noChangeArrowheads="1"/>
            </p:cNvSpPr>
            <p:nvPr/>
          </p:nvSpPr>
          <p:spPr bwMode="auto">
            <a:xfrm>
              <a:off x="4225" y="1019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8944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5" name="AutoShape 260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6" name="AutoShape 261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8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15" name="Rectangle 262"/>
            <p:cNvSpPr>
              <a:spLocks noChangeArrowheads="1"/>
            </p:cNvSpPr>
            <p:nvPr/>
          </p:nvSpPr>
          <p:spPr bwMode="auto">
            <a:xfrm>
              <a:off x="4216" y="1360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16" name="Rectangle 263"/>
            <p:cNvSpPr>
              <a:spLocks noChangeArrowheads="1"/>
            </p:cNvSpPr>
            <p:nvPr/>
          </p:nvSpPr>
          <p:spPr bwMode="auto">
            <a:xfrm>
              <a:off x="4229" y="1656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grpSp>
          <p:nvGrpSpPr>
            <p:cNvPr id="38947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3" name="AutoShape 265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1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4" name="AutoShape 266"/>
              <p:cNvSpPr>
                <a:spLocks noChangeArrowheads="1"/>
              </p:cNvSpPr>
              <p:nvPr/>
            </p:nvSpPr>
            <p:spPr bwMode="auto">
              <a:xfrm>
                <a:off x="630" y="2581"/>
                <a:ext cx="682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38948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grpSp>
          <p:nvGrpSpPr>
            <p:cNvPr id="38949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1" name="AutoShape 269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2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  <p:sp>
            <p:nvSpPr>
              <p:cNvPr id="32" name="AutoShape 270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7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cs typeface="Arial" charset="0"/>
                </a:endParaRPr>
              </a:p>
            </p:txBody>
          </p:sp>
        </p:grpSp>
        <p:sp>
          <p:nvSpPr>
            <p:cNvPr id="20" name="Rectangle 271"/>
            <p:cNvSpPr>
              <a:spLocks noChangeArrowheads="1"/>
            </p:cNvSpPr>
            <p:nvPr/>
          </p:nvSpPr>
          <p:spPr bwMode="auto">
            <a:xfrm>
              <a:off x="5251" y="433"/>
              <a:ext cx="68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8951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38952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3" name="Oval 274"/>
            <p:cNvSpPr>
              <a:spLocks noChangeArrowheads="1"/>
            </p:cNvSpPr>
            <p:nvPr/>
          </p:nvSpPr>
          <p:spPr bwMode="auto">
            <a:xfrm>
              <a:off x="5517" y="2613"/>
              <a:ext cx="48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8954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5" name="AutoShape 276"/>
            <p:cNvSpPr>
              <a:spLocks noChangeArrowheads="1"/>
            </p:cNvSpPr>
            <p:nvPr/>
          </p:nvSpPr>
          <p:spPr bwMode="auto">
            <a:xfrm>
              <a:off x="4140" y="2678"/>
              <a:ext cx="1200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6" name="AutoShape 277"/>
            <p:cNvSpPr>
              <a:spLocks noChangeArrowheads="1"/>
            </p:cNvSpPr>
            <p:nvPr/>
          </p:nvSpPr>
          <p:spPr bwMode="auto">
            <a:xfrm>
              <a:off x="4204" y="2711"/>
              <a:ext cx="1071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7" name="Oval 278"/>
            <p:cNvSpPr>
              <a:spLocks noChangeArrowheads="1"/>
            </p:cNvSpPr>
            <p:nvPr/>
          </p:nvSpPr>
          <p:spPr bwMode="auto">
            <a:xfrm>
              <a:off x="4305" y="2382"/>
              <a:ext cx="161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28" name="Oval 279"/>
            <p:cNvSpPr>
              <a:spLocks noChangeArrowheads="1"/>
            </p:cNvSpPr>
            <p:nvPr/>
          </p:nvSpPr>
          <p:spPr bwMode="auto">
            <a:xfrm>
              <a:off x="4486" y="2385"/>
              <a:ext cx="161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cs typeface="Arial" charset="0"/>
              </a:endParaRPr>
            </a:p>
          </p:txBody>
        </p:sp>
        <p:sp>
          <p:nvSpPr>
            <p:cNvPr id="29" name="Oval 280"/>
            <p:cNvSpPr>
              <a:spLocks noChangeArrowheads="1"/>
            </p:cNvSpPr>
            <p:nvPr/>
          </p:nvSpPr>
          <p:spPr bwMode="auto">
            <a:xfrm>
              <a:off x="4663" y="2382"/>
              <a:ext cx="157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  <p:sp>
          <p:nvSpPr>
            <p:cNvPr id="30" name="Rectangle 281"/>
            <p:cNvSpPr>
              <a:spLocks noChangeArrowheads="1"/>
            </p:cNvSpPr>
            <p:nvPr/>
          </p:nvSpPr>
          <p:spPr bwMode="auto">
            <a:xfrm>
              <a:off x="5062" y="1836"/>
              <a:ext cx="85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cs typeface="Arial" charset="0"/>
              </a:endParaRPr>
            </a:p>
          </p:txBody>
        </p:sp>
      </p:grpSp>
      <p:sp>
        <p:nvSpPr>
          <p:cNvPr id="38917" name="Freeform 1287"/>
          <p:cNvSpPr>
            <a:spLocks/>
          </p:cNvSpPr>
          <p:nvPr/>
        </p:nvSpPr>
        <p:spPr bwMode="auto">
          <a:xfrm>
            <a:off x="3208339" y="1958976"/>
            <a:ext cx="2320925" cy="1228725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grpSp>
        <p:nvGrpSpPr>
          <p:cNvPr id="38918" name="Group 542"/>
          <p:cNvGrpSpPr>
            <a:grpSpLocks/>
          </p:cNvGrpSpPr>
          <p:nvPr/>
        </p:nvGrpSpPr>
        <p:grpSpPr bwMode="auto">
          <a:xfrm>
            <a:off x="7199564" y="3728541"/>
            <a:ext cx="1227137" cy="1069975"/>
            <a:chOff x="-44" y="1473"/>
            <a:chExt cx="981" cy="1105"/>
          </a:xfrm>
        </p:grpSpPr>
        <p:pic>
          <p:nvPicPr>
            <p:cNvPr id="38935" name="Picture 529" descr="desktop_computer_stylized_medium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8936" name="Freeform 530"/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38919" name="Rectangle 43"/>
          <p:cNvSpPr>
            <a:spLocks noChangeArrowheads="1"/>
          </p:cNvSpPr>
          <p:nvPr/>
        </p:nvSpPr>
        <p:spPr bwMode="auto">
          <a:xfrm>
            <a:off x="6686551" y="2082800"/>
            <a:ext cx="1603375" cy="8699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dirty="0"/>
          </a:p>
        </p:txBody>
      </p:sp>
      <p:cxnSp>
        <p:nvCxnSpPr>
          <p:cNvPr id="38920" name="Straight Connector 45"/>
          <p:cNvCxnSpPr>
            <a:cxnSpLocks noChangeShapeType="1"/>
          </p:cNvCxnSpPr>
          <p:nvPr/>
        </p:nvCxnSpPr>
        <p:spPr bwMode="auto">
          <a:xfrm>
            <a:off x="2849564" y="2524125"/>
            <a:ext cx="1241425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21" name="Straight Connector 46"/>
          <p:cNvCxnSpPr>
            <a:cxnSpLocks noChangeShapeType="1"/>
          </p:cNvCxnSpPr>
          <p:nvPr/>
        </p:nvCxnSpPr>
        <p:spPr bwMode="auto">
          <a:xfrm>
            <a:off x="5403850" y="2538413"/>
            <a:ext cx="1531938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22" name="TextBox 47"/>
          <p:cNvSpPr txBox="1">
            <a:spLocks noChangeArrowheads="1"/>
          </p:cNvSpPr>
          <p:nvPr/>
        </p:nvSpPr>
        <p:spPr bwMode="auto">
          <a:xfrm>
            <a:off x="5486400" y="1889126"/>
            <a:ext cx="13287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variable fill </a:t>
            </a:r>
          </a:p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rate, </a:t>
            </a:r>
            <a:r>
              <a:rPr lang="en-US" sz="1800" i="0" dirty="0">
                <a:solidFill>
                  <a:srgbClr val="CC0000"/>
                </a:solidFill>
                <a:latin typeface="Arial" charset="0"/>
                <a:cs typeface="Arial" charset="0"/>
              </a:rPr>
              <a:t>x(t)</a:t>
            </a:r>
          </a:p>
        </p:txBody>
      </p:sp>
      <p:sp>
        <p:nvSpPr>
          <p:cNvPr id="38923" name="TextBox 49"/>
          <p:cNvSpPr txBox="1">
            <a:spLocks noChangeArrowheads="1"/>
          </p:cNvSpPr>
          <p:nvPr/>
        </p:nvSpPr>
        <p:spPr bwMode="auto">
          <a:xfrm>
            <a:off x="6769351" y="3079502"/>
            <a:ext cx="16573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Client’s</a:t>
            </a:r>
          </a:p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buffer, size </a:t>
            </a:r>
            <a:r>
              <a:rPr lang="en-US" sz="1400" i="0" dirty="0" err="1">
                <a:latin typeface="Arial" charset="0"/>
                <a:cs typeface="Arial" charset="0"/>
              </a:rPr>
              <a:t>B</a:t>
            </a:r>
            <a:r>
              <a:rPr lang="en-US" sz="1400" i="0" baseline="-25000" dirty="0" err="1">
                <a:latin typeface="Arial" charset="0"/>
                <a:cs typeface="Arial" charset="0"/>
              </a:rPr>
              <a:t>max</a:t>
            </a:r>
            <a:r>
              <a:rPr lang="en-US" sz="1400" i="0" dirty="0">
                <a:latin typeface="Arial" charset="0"/>
                <a:cs typeface="Arial" charset="0"/>
              </a:rPr>
              <a:t> </a:t>
            </a:r>
          </a:p>
        </p:txBody>
      </p:sp>
      <p:cxnSp>
        <p:nvCxnSpPr>
          <p:cNvPr id="38925" name="Straight Arrow Connector 54"/>
          <p:cNvCxnSpPr>
            <a:cxnSpLocks noChangeShapeType="1"/>
          </p:cNvCxnSpPr>
          <p:nvPr/>
        </p:nvCxnSpPr>
        <p:spPr bwMode="auto">
          <a:xfrm flipH="1">
            <a:off x="6683375" y="3333750"/>
            <a:ext cx="280988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26" name="Straight Connector 55"/>
          <p:cNvCxnSpPr>
            <a:cxnSpLocks noChangeShapeType="1"/>
          </p:cNvCxnSpPr>
          <p:nvPr/>
        </p:nvCxnSpPr>
        <p:spPr bwMode="auto">
          <a:xfrm>
            <a:off x="8197851" y="2541588"/>
            <a:ext cx="652463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27" name="TextBox 57"/>
          <p:cNvSpPr txBox="1">
            <a:spLocks noChangeArrowheads="1"/>
          </p:cNvSpPr>
          <p:nvPr/>
        </p:nvSpPr>
        <p:spPr bwMode="auto">
          <a:xfrm>
            <a:off x="8475477" y="1836087"/>
            <a:ext cx="14557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playout rate,</a:t>
            </a:r>
          </a:p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e.g., CBR </a:t>
            </a:r>
            <a:r>
              <a:rPr lang="en-US" sz="1800" dirty="0">
                <a:solidFill>
                  <a:srgbClr val="CC0000"/>
                </a:solidFill>
                <a:latin typeface="Arial" charset="0"/>
                <a:cs typeface="Arial" charset="0"/>
              </a:rPr>
              <a:t>r</a:t>
            </a:r>
          </a:p>
        </p:txBody>
      </p:sp>
      <p:sp>
        <p:nvSpPr>
          <p:cNvPr id="38928" name="Rectangle 58"/>
          <p:cNvSpPr>
            <a:spLocks noChangeArrowheads="1"/>
          </p:cNvSpPr>
          <p:nvPr/>
        </p:nvSpPr>
        <p:spPr bwMode="auto">
          <a:xfrm>
            <a:off x="7467601" y="2095500"/>
            <a:ext cx="815975" cy="84455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/>
          </a:p>
        </p:txBody>
      </p:sp>
      <p:sp>
        <p:nvSpPr>
          <p:cNvPr id="38929" name="TextBox 59"/>
          <p:cNvSpPr txBox="1">
            <a:spLocks noChangeArrowheads="1"/>
          </p:cNvSpPr>
          <p:nvPr/>
        </p:nvSpPr>
        <p:spPr bwMode="auto">
          <a:xfrm>
            <a:off x="7188200" y="1409701"/>
            <a:ext cx="1428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buffer fill level, </a:t>
            </a:r>
            <a:r>
              <a:rPr lang="en-US" sz="1400" dirty="0">
                <a:solidFill>
                  <a:srgbClr val="CC0000"/>
                </a:solidFill>
                <a:latin typeface="Arial" charset="0"/>
                <a:cs typeface="Arial" charset="0"/>
              </a:rPr>
              <a:t>B(t)</a:t>
            </a:r>
          </a:p>
        </p:txBody>
      </p:sp>
      <p:cxnSp>
        <p:nvCxnSpPr>
          <p:cNvPr id="38930" name="Straight Arrow Connector 60"/>
          <p:cNvCxnSpPr>
            <a:cxnSpLocks noChangeShapeType="1"/>
          </p:cNvCxnSpPr>
          <p:nvPr/>
        </p:nvCxnSpPr>
        <p:spPr bwMode="auto">
          <a:xfrm flipH="1">
            <a:off x="7502526" y="178117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8931" name="Straight Arrow Connector 62"/>
          <p:cNvCxnSpPr>
            <a:cxnSpLocks noChangeShapeType="1"/>
          </p:cNvCxnSpPr>
          <p:nvPr/>
        </p:nvCxnSpPr>
        <p:spPr bwMode="auto">
          <a:xfrm rot="10800000" flipH="1">
            <a:off x="8113714" y="177482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932" name="TextBox 64"/>
          <p:cNvSpPr txBox="1">
            <a:spLocks noChangeArrowheads="1"/>
          </p:cNvSpPr>
          <p:nvPr/>
        </p:nvSpPr>
        <p:spPr bwMode="auto">
          <a:xfrm>
            <a:off x="1758950" y="3043238"/>
            <a:ext cx="1498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video server</a:t>
            </a:r>
            <a:endParaRPr lang="en-US" sz="1800" dirty="0">
              <a:solidFill>
                <a:srgbClr val="CC0000"/>
              </a:solidFill>
              <a:latin typeface="Arial" charset="0"/>
              <a:cs typeface="Arial" charset="0"/>
            </a:endParaRPr>
          </a:p>
        </p:txBody>
      </p:sp>
      <p:sp>
        <p:nvSpPr>
          <p:cNvPr id="38934" name="TextBox 65"/>
          <p:cNvSpPr txBox="1">
            <a:spLocks noChangeArrowheads="1"/>
          </p:cNvSpPr>
          <p:nvPr/>
        </p:nvSpPr>
        <p:spPr bwMode="auto">
          <a:xfrm>
            <a:off x="6819901" y="3760788"/>
            <a:ext cx="7232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Arial" charset="0"/>
                <a:cs typeface="Arial" charset="0"/>
              </a:rPr>
              <a:t>client</a:t>
            </a:r>
            <a:endParaRPr lang="en-US" sz="1800" dirty="0">
              <a:solidFill>
                <a:srgbClr val="CC0000"/>
              </a:solidFill>
              <a:latin typeface="Arial" charset="0"/>
              <a:cs typeface="Arial" charset="0"/>
            </a:endParaRPr>
          </a:p>
        </p:txBody>
      </p:sp>
      <p:sp>
        <p:nvSpPr>
          <p:cNvPr id="5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28</a:t>
            </a:fld>
            <a:endParaRPr lang="en-US" sz="1200" dirty="0">
              <a:latin typeface="Tahoma" charset="0"/>
            </a:endParaRPr>
          </a:p>
        </p:txBody>
      </p:sp>
      <p:cxnSp>
        <p:nvCxnSpPr>
          <p:cNvPr id="56" name="Straight Arrow Connector 51">
            <a:extLst>
              <a:ext uri="{FF2B5EF4-FFF2-40B4-BE49-F238E27FC236}">
                <a16:creationId xmlns:a16="http://schemas.microsoft.com/office/drawing/2014/main" id="{B081CFAB-2645-6B4D-9692-83BEA1E8896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197850" y="3335890"/>
            <a:ext cx="28098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CD457BC7-AB61-6649-856D-81053084B730}"/>
              </a:ext>
            </a:extLst>
          </p:cNvPr>
          <p:cNvSpPr txBox="1"/>
          <p:nvPr/>
        </p:nvSpPr>
        <p:spPr>
          <a:xfrm>
            <a:off x="601579" y="4765676"/>
            <a:ext cx="1098884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Most video is broken up in time into multiple </a:t>
            </a:r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segments</a:t>
            </a:r>
          </a:p>
          <a:p>
            <a:pPr algn="l"/>
            <a:r>
              <a:rPr lang="en-US" sz="3200" dirty="0">
                <a:latin typeface="Helvetica" pitchFamily="2" charset="0"/>
              </a:rPr>
              <a:t>Client downloads video segment by segment</a:t>
            </a:r>
          </a:p>
          <a:p>
            <a:pPr algn="l"/>
            <a:r>
              <a:rPr lang="en-US" sz="3200" dirty="0">
                <a:latin typeface="Helvetica" pitchFamily="2" charset="0"/>
              </a:rPr>
              <a:t>For example: a segment might be 4 seconds worth of video.</a:t>
            </a:r>
          </a:p>
        </p:txBody>
      </p:sp>
    </p:spTree>
    <p:extLst>
      <p:ext uri="{BB962C8B-B14F-4D97-AF65-F5344CB8AC3E}">
        <p14:creationId xmlns:p14="http://schemas.microsoft.com/office/powerpoint/2010/main" val="292519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 animBg="1"/>
      <p:bldP spid="38919" grpId="0" animBg="1"/>
      <p:bldP spid="38922" grpId="0"/>
      <p:bldP spid="38923" grpId="0"/>
      <p:bldP spid="38927" grpId="0"/>
      <p:bldP spid="38928" grpId="0" animBg="1"/>
      <p:bldP spid="3892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40" name="Group 249"/>
          <p:cNvGrpSpPr>
            <a:grpSpLocks/>
          </p:cNvGrpSpPr>
          <p:nvPr/>
        </p:nvGrpSpPr>
        <p:grpSpPr bwMode="auto">
          <a:xfrm>
            <a:off x="2227264" y="2027239"/>
            <a:ext cx="561975" cy="1038225"/>
            <a:chOff x="4140" y="429"/>
            <a:chExt cx="1425" cy="2396"/>
          </a:xfrm>
        </p:grpSpPr>
        <p:sp>
          <p:nvSpPr>
            <p:cNvPr id="39967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8" name="Rectangle 251"/>
            <p:cNvSpPr>
              <a:spLocks noChangeArrowheads="1"/>
            </p:cNvSpPr>
            <p:nvPr/>
          </p:nvSpPr>
          <p:spPr bwMode="auto">
            <a:xfrm>
              <a:off x="4204" y="429"/>
              <a:ext cx="1047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39969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39970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11" name="Rectangle 254"/>
            <p:cNvSpPr>
              <a:spLocks noChangeArrowheads="1"/>
            </p:cNvSpPr>
            <p:nvPr/>
          </p:nvSpPr>
          <p:spPr bwMode="auto">
            <a:xfrm>
              <a:off x="4212" y="693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grpSp>
          <p:nvGrpSpPr>
            <p:cNvPr id="39972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7" name="AutoShape 256"/>
              <p:cNvSpPr>
                <a:spLocks noChangeArrowheads="1"/>
              </p:cNvSpPr>
              <p:nvPr/>
            </p:nvSpPr>
            <p:spPr bwMode="auto">
              <a:xfrm>
                <a:off x="613" y="2567"/>
                <a:ext cx="728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38" name="AutoShape 257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3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</p:grpSp>
        <p:sp>
          <p:nvSpPr>
            <p:cNvPr id="13" name="Rectangle 258"/>
            <p:cNvSpPr>
              <a:spLocks noChangeArrowheads="1"/>
            </p:cNvSpPr>
            <p:nvPr/>
          </p:nvSpPr>
          <p:spPr bwMode="auto">
            <a:xfrm>
              <a:off x="4225" y="1019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grpSp>
          <p:nvGrpSpPr>
            <p:cNvPr id="39974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5" name="AutoShape 260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36" name="AutoShape 261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8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</p:grpSp>
        <p:sp>
          <p:nvSpPr>
            <p:cNvPr id="15" name="Rectangle 262"/>
            <p:cNvSpPr>
              <a:spLocks noChangeArrowheads="1"/>
            </p:cNvSpPr>
            <p:nvPr/>
          </p:nvSpPr>
          <p:spPr bwMode="auto">
            <a:xfrm>
              <a:off x="4216" y="1360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16" name="Rectangle 263"/>
            <p:cNvSpPr>
              <a:spLocks noChangeArrowheads="1"/>
            </p:cNvSpPr>
            <p:nvPr/>
          </p:nvSpPr>
          <p:spPr bwMode="auto">
            <a:xfrm>
              <a:off x="4229" y="1656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grpSp>
          <p:nvGrpSpPr>
            <p:cNvPr id="39977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3" name="AutoShape 265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1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34" name="AutoShape 266"/>
              <p:cNvSpPr>
                <a:spLocks noChangeArrowheads="1"/>
              </p:cNvSpPr>
              <p:nvPr/>
            </p:nvSpPr>
            <p:spPr bwMode="auto">
              <a:xfrm>
                <a:off x="630" y="2581"/>
                <a:ext cx="682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</p:grpSp>
        <p:sp>
          <p:nvSpPr>
            <p:cNvPr id="39978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39979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1" name="AutoShape 269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2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32" name="AutoShape 270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7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</p:grpSp>
        <p:sp>
          <p:nvSpPr>
            <p:cNvPr id="20" name="Rectangle 271"/>
            <p:cNvSpPr>
              <a:spLocks noChangeArrowheads="1"/>
            </p:cNvSpPr>
            <p:nvPr/>
          </p:nvSpPr>
          <p:spPr bwMode="auto">
            <a:xfrm>
              <a:off x="5251" y="433"/>
              <a:ext cx="68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39981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39982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3" name="Oval 274"/>
            <p:cNvSpPr>
              <a:spLocks noChangeArrowheads="1"/>
            </p:cNvSpPr>
            <p:nvPr/>
          </p:nvSpPr>
          <p:spPr bwMode="auto">
            <a:xfrm>
              <a:off x="5517" y="2613"/>
              <a:ext cx="48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39984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5" name="AutoShape 276"/>
            <p:cNvSpPr>
              <a:spLocks noChangeArrowheads="1"/>
            </p:cNvSpPr>
            <p:nvPr/>
          </p:nvSpPr>
          <p:spPr bwMode="auto">
            <a:xfrm>
              <a:off x="4140" y="2678"/>
              <a:ext cx="1200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6" name="AutoShape 277"/>
            <p:cNvSpPr>
              <a:spLocks noChangeArrowheads="1"/>
            </p:cNvSpPr>
            <p:nvPr/>
          </p:nvSpPr>
          <p:spPr bwMode="auto">
            <a:xfrm>
              <a:off x="4204" y="2711"/>
              <a:ext cx="1071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7" name="Oval 278"/>
            <p:cNvSpPr>
              <a:spLocks noChangeArrowheads="1"/>
            </p:cNvSpPr>
            <p:nvPr/>
          </p:nvSpPr>
          <p:spPr bwMode="auto">
            <a:xfrm>
              <a:off x="4305" y="2382"/>
              <a:ext cx="161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8" name="Oval 279"/>
            <p:cNvSpPr>
              <a:spLocks noChangeArrowheads="1"/>
            </p:cNvSpPr>
            <p:nvPr/>
          </p:nvSpPr>
          <p:spPr bwMode="auto">
            <a:xfrm>
              <a:off x="4486" y="2385"/>
              <a:ext cx="161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9" name="Oval 280"/>
            <p:cNvSpPr>
              <a:spLocks noChangeArrowheads="1"/>
            </p:cNvSpPr>
            <p:nvPr/>
          </p:nvSpPr>
          <p:spPr bwMode="auto">
            <a:xfrm>
              <a:off x="4663" y="2382"/>
              <a:ext cx="157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30" name="Rectangle 281"/>
            <p:cNvSpPr>
              <a:spLocks noChangeArrowheads="1"/>
            </p:cNvSpPr>
            <p:nvPr/>
          </p:nvSpPr>
          <p:spPr bwMode="auto">
            <a:xfrm>
              <a:off x="5062" y="1836"/>
              <a:ext cx="85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</p:grpSp>
      <p:sp>
        <p:nvSpPr>
          <p:cNvPr id="39941" name="Freeform 1287"/>
          <p:cNvSpPr>
            <a:spLocks/>
          </p:cNvSpPr>
          <p:nvPr/>
        </p:nvSpPr>
        <p:spPr bwMode="auto">
          <a:xfrm>
            <a:off x="3208339" y="1958976"/>
            <a:ext cx="2320925" cy="1228725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39943" name="Rectangle 43"/>
          <p:cNvSpPr>
            <a:spLocks noChangeArrowheads="1"/>
          </p:cNvSpPr>
          <p:nvPr/>
        </p:nvSpPr>
        <p:spPr bwMode="auto">
          <a:xfrm>
            <a:off x="6686551" y="2082800"/>
            <a:ext cx="1603375" cy="8699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cxnSp>
        <p:nvCxnSpPr>
          <p:cNvPr id="39944" name="Straight Connector 45"/>
          <p:cNvCxnSpPr>
            <a:cxnSpLocks noChangeShapeType="1"/>
          </p:cNvCxnSpPr>
          <p:nvPr/>
        </p:nvCxnSpPr>
        <p:spPr bwMode="auto">
          <a:xfrm>
            <a:off x="2849564" y="2524125"/>
            <a:ext cx="1241425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45" name="Straight Connector 46"/>
          <p:cNvCxnSpPr>
            <a:cxnSpLocks noChangeShapeType="1"/>
          </p:cNvCxnSpPr>
          <p:nvPr/>
        </p:nvCxnSpPr>
        <p:spPr bwMode="auto">
          <a:xfrm>
            <a:off x="5403850" y="2538413"/>
            <a:ext cx="1531938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46" name="TextBox 47"/>
          <p:cNvSpPr txBox="1">
            <a:spLocks noChangeArrowheads="1"/>
          </p:cNvSpPr>
          <p:nvPr/>
        </p:nvSpPr>
        <p:spPr bwMode="auto">
          <a:xfrm>
            <a:off x="5486400" y="1889126"/>
            <a:ext cx="13287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Helvetica" pitchFamily="2" charset="0"/>
                <a:cs typeface="Arial" charset="0"/>
              </a:rPr>
              <a:t>variable fill </a:t>
            </a:r>
          </a:p>
          <a:p>
            <a:r>
              <a:rPr lang="en-US" sz="1800" i="0" dirty="0">
                <a:solidFill>
                  <a:srgbClr val="000000"/>
                </a:solidFill>
                <a:latin typeface="Helvetica" pitchFamily="2" charset="0"/>
                <a:cs typeface="Arial" charset="0"/>
              </a:rPr>
              <a:t>rate, </a:t>
            </a:r>
            <a:r>
              <a:rPr lang="en-US" sz="1800" i="0" dirty="0">
                <a:solidFill>
                  <a:srgbClr val="CC0000"/>
                </a:solidFill>
                <a:latin typeface="Helvetica" pitchFamily="2" charset="0"/>
                <a:cs typeface="Arial" charset="0"/>
              </a:rPr>
              <a:t>x(t)</a:t>
            </a:r>
          </a:p>
        </p:txBody>
      </p:sp>
      <p:grpSp>
        <p:nvGrpSpPr>
          <p:cNvPr id="39" name="Group 38"/>
          <p:cNvGrpSpPr>
            <a:grpSpLocks/>
          </p:cNvGrpSpPr>
          <p:nvPr/>
        </p:nvGrpSpPr>
        <p:grpSpPr bwMode="auto">
          <a:xfrm>
            <a:off x="8197850" y="1882776"/>
            <a:ext cx="1614488" cy="658813"/>
            <a:chOff x="6673448" y="1882401"/>
            <a:chExt cx="1614619" cy="659064"/>
          </a:xfrm>
        </p:grpSpPr>
        <p:cxnSp>
          <p:nvCxnSpPr>
            <p:cNvPr id="39963" name="Straight Connector 55"/>
            <p:cNvCxnSpPr>
              <a:cxnSpLocks noChangeShapeType="1"/>
            </p:cNvCxnSpPr>
            <p:nvPr/>
          </p:nvCxnSpPr>
          <p:spPr bwMode="auto">
            <a:xfrm>
              <a:off x="6673448" y="2541465"/>
              <a:ext cx="652985" cy="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964" name="TextBox 57"/>
            <p:cNvSpPr txBox="1">
              <a:spLocks noChangeArrowheads="1"/>
            </p:cNvSpPr>
            <p:nvPr/>
          </p:nvSpPr>
          <p:spPr bwMode="auto">
            <a:xfrm>
              <a:off x="6833034" y="1882401"/>
              <a:ext cx="145503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solidFill>
                    <a:srgbClr val="000000"/>
                  </a:solidFill>
                  <a:latin typeface="Helvetica" pitchFamily="2" charset="0"/>
                  <a:cs typeface="Arial" charset="0"/>
                </a:rPr>
                <a:t>playout rate,</a:t>
              </a:r>
            </a:p>
            <a:p>
              <a:r>
                <a:rPr lang="en-US" sz="1800" i="0" dirty="0">
                  <a:solidFill>
                    <a:srgbClr val="000000"/>
                  </a:solidFill>
                  <a:latin typeface="Helvetica" pitchFamily="2" charset="0"/>
                  <a:cs typeface="Arial" charset="0"/>
                </a:rPr>
                <a:t>e.g., CBR </a:t>
              </a:r>
              <a:r>
                <a:rPr lang="en-US" sz="1800" dirty="0">
                  <a:solidFill>
                    <a:srgbClr val="CC0000"/>
                  </a:solidFill>
                  <a:latin typeface="Helvetica" pitchFamily="2" charset="0"/>
                  <a:cs typeface="Arial" charset="0"/>
                </a:rPr>
                <a:t>r</a:t>
              </a:r>
            </a:p>
          </p:txBody>
        </p:sp>
      </p:grp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7467601" y="2095500"/>
            <a:ext cx="815975" cy="84455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>
              <a:latin typeface="Helvetica" pitchFamily="2" charset="0"/>
            </a:endParaRPr>
          </a:p>
        </p:txBody>
      </p:sp>
      <p:sp>
        <p:nvSpPr>
          <p:cNvPr id="39952" name="TextBox 59"/>
          <p:cNvSpPr txBox="1">
            <a:spLocks noChangeArrowheads="1"/>
          </p:cNvSpPr>
          <p:nvPr/>
        </p:nvSpPr>
        <p:spPr bwMode="auto">
          <a:xfrm>
            <a:off x="7188200" y="1409701"/>
            <a:ext cx="1428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Helvetica" pitchFamily="2" charset="0"/>
                <a:cs typeface="Arial" charset="0"/>
              </a:rPr>
              <a:t>buffer fill level, </a:t>
            </a:r>
            <a:r>
              <a:rPr lang="en-US" sz="1400" dirty="0">
                <a:solidFill>
                  <a:srgbClr val="CC0000"/>
                </a:solidFill>
                <a:latin typeface="Helvetica" pitchFamily="2" charset="0"/>
                <a:cs typeface="Arial" charset="0"/>
              </a:rPr>
              <a:t>B(t)</a:t>
            </a:r>
          </a:p>
        </p:txBody>
      </p:sp>
      <p:cxnSp>
        <p:nvCxnSpPr>
          <p:cNvPr id="39953" name="Straight Arrow Connector 60"/>
          <p:cNvCxnSpPr>
            <a:cxnSpLocks noChangeShapeType="1"/>
          </p:cNvCxnSpPr>
          <p:nvPr/>
        </p:nvCxnSpPr>
        <p:spPr bwMode="auto">
          <a:xfrm flipH="1">
            <a:off x="7502526" y="178117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54" name="Straight Arrow Connector 62"/>
          <p:cNvCxnSpPr>
            <a:cxnSpLocks noChangeShapeType="1"/>
          </p:cNvCxnSpPr>
          <p:nvPr/>
        </p:nvCxnSpPr>
        <p:spPr bwMode="auto">
          <a:xfrm rot="10800000" flipH="1">
            <a:off x="8113714" y="177482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55" name="TextBox 64"/>
          <p:cNvSpPr txBox="1">
            <a:spLocks noChangeArrowheads="1"/>
          </p:cNvSpPr>
          <p:nvPr/>
        </p:nvSpPr>
        <p:spPr bwMode="auto">
          <a:xfrm>
            <a:off x="1758950" y="3043238"/>
            <a:ext cx="1498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Helvetica" pitchFamily="2" charset="0"/>
                <a:cs typeface="Arial" charset="0"/>
              </a:rPr>
              <a:t>video server</a:t>
            </a:r>
            <a:endParaRPr lang="en-US" sz="1800" dirty="0">
              <a:solidFill>
                <a:srgbClr val="CC0000"/>
              </a:solidFill>
              <a:latin typeface="Helvetica" pitchFamily="2" charset="0"/>
              <a:cs typeface="Arial" charset="0"/>
            </a:endParaRPr>
          </a:p>
        </p:txBody>
      </p:sp>
      <p:sp>
        <p:nvSpPr>
          <p:cNvPr id="39957" name="TextBox 65"/>
          <p:cNvSpPr txBox="1">
            <a:spLocks noChangeArrowheads="1"/>
          </p:cNvSpPr>
          <p:nvPr/>
        </p:nvSpPr>
        <p:spPr bwMode="auto">
          <a:xfrm>
            <a:off x="6819901" y="3760788"/>
            <a:ext cx="72327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Helvetica" pitchFamily="2" charset="0"/>
                <a:cs typeface="Arial" charset="0"/>
              </a:rPr>
              <a:t>client</a:t>
            </a:r>
            <a:endParaRPr lang="en-US" sz="1800" dirty="0">
              <a:solidFill>
                <a:srgbClr val="CC0000"/>
              </a:solidFill>
              <a:latin typeface="Helvetica" pitchFamily="2" charset="0"/>
              <a:cs typeface="Arial" charset="0"/>
            </a:endParaRP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7446963" y="2095500"/>
            <a:ext cx="423862" cy="846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7453313" y="2100263"/>
            <a:ext cx="425450" cy="84455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93044" y="4808368"/>
            <a:ext cx="718671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CC0000"/>
                </a:solidFill>
                <a:latin typeface="Helvetica" pitchFamily="2" charset="0"/>
              </a:rPr>
              <a:t>1. </a:t>
            </a:r>
            <a:r>
              <a:rPr lang="en-US" sz="2800" dirty="0">
                <a:latin typeface="Helvetica" pitchFamily="2" charset="0"/>
              </a:rPr>
              <a:t>Initial fill of buffer until playout begins at t</a:t>
            </a:r>
            <a:r>
              <a:rPr lang="en-US" sz="2800" baseline="-25000" dirty="0">
                <a:latin typeface="Helvetica" pitchFamily="2" charset="0"/>
              </a:rPr>
              <a:t>p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916857" y="5289380"/>
            <a:ext cx="842945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CC0000"/>
                </a:solidFill>
                <a:latin typeface="Helvetica" pitchFamily="2" charset="0"/>
              </a:rPr>
              <a:t>2. </a:t>
            </a:r>
            <a:r>
              <a:rPr lang="en-US" sz="2800" dirty="0">
                <a:latin typeface="Helvetica" pitchFamily="2" charset="0"/>
              </a:rPr>
              <a:t>playout begins at </a:t>
            </a:r>
            <a:r>
              <a:rPr lang="en-US" sz="2800" dirty="0" err="1">
                <a:latin typeface="Helvetica" pitchFamily="2" charset="0"/>
              </a:rPr>
              <a:t>t</a:t>
            </a:r>
            <a:r>
              <a:rPr lang="en-US" sz="2800" baseline="-25000" dirty="0" err="1">
                <a:latin typeface="Helvetica" pitchFamily="2" charset="0"/>
              </a:rPr>
              <a:t>p</a:t>
            </a:r>
            <a:endParaRPr lang="en-US" sz="2800" baseline="-25000" dirty="0">
              <a:latin typeface="Helvetica" pitchFamily="2" charset="0"/>
            </a:endParaRPr>
          </a:p>
          <a:p>
            <a:pPr marL="282575" indent="-282575">
              <a:defRPr/>
            </a:pPr>
            <a:r>
              <a:rPr lang="en-US" sz="2800" dirty="0">
                <a:solidFill>
                  <a:srgbClr val="CC0000"/>
                </a:solidFill>
                <a:latin typeface="Helvetica" pitchFamily="2" charset="0"/>
              </a:rPr>
              <a:t>3. </a:t>
            </a:r>
            <a:r>
              <a:rPr lang="en-US" sz="2800" dirty="0">
                <a:latin typeface="Helvetica" pitchFamily="2" charset="0"/>
              </a:rPr>
              <a:t>buffer fill level varies over time as fill rate</a:t>
            </a:r>
            <a:r>
              <a:rPr lang="en-US" sz="2800" dirty="0">
                <a:solidFill>
                  <a:srgbClr val="CC0000"/>
                </a:solidFill>
                <a:latin typeface="Helvetica" pitchFamily="2" charset="0"/>
              </a:rPr>
              <a:t> x(t) </a:t>
            </a:r>
            <a:r>
              <a:rPr lang="en-US" sz="2800" dirty="0">
                <a:latin typeface="Helvetica" pitchFamily="2" charset="0"/>
              </a:rPr>
              <a:t>varies (assume playout rate </a:t>
            </a:r>
            <a:r>
              <a:rPr lang="en-US" sz="2800" dirty="0">
                <a:solidFill>
                  <a:srgbClr val="CC0000"/>
                </a:solidFill>
                <a:latin typeface="Helvetica" pitchFamily="2" charset="0"/>
              </a:rPr>
              <a:t>r</a:t>
            </a:r>
            <a:r>
              <a:rPr lang="en-US" sz="2800" dirty="0">
                <a:latin typeface="Helvetica" pitchFamily="2" charset="0"/>
              </a:rPr>
              <a:t> is constant for now)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7429501" y="2095500"/>
            <a:ext cx="760413" cy="850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6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29</a:t>
            </a:fld>
            <a:endParaRPr lang="en-US" sz="1200" dirty="0">
              <a:latin typeface="Helvetica" pitchFamily="2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70AD32D-C812-674C-B4D5-86E444168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Client-side buffering, playout</a:t>
            </a:r>
          </a:p>
        </p:txBody>
      </p:sp>
      <p:grpSp>
        <p:nvGrpSpPr>
          <p:cNvPr id="66" name="Group 542">
            <a:extLst>
              <a:ext uri="{FF2B5EF4-FFF2-40B4-BE49-F238E27FC236}">
                <a16:creationId xmlns:a16="http://schemas.microsoft.com/office/drawing/2014/main" id="{7E21428C-7B33-D948-9C5D-D7AD47108774}"/>
              </a:ext>
            </a:extLst>
          </p:cNvPr>
          <p:cNvGrpSpPr>
            <a:grpSpLocks/>
          </p:cNvGrpSpPr>
          <p:nvPr/>
        </p:nvGrpSpPr>
        <p:grpSpPr bwMode="auto">
          <a:xfrm>
            <a:off x="7199564" y="3728541"/>
            <a:ext cx="1227137" cy="1069975"/>
            <a:chOff x="-44" y="1473"/>
            <a:chExt cx="981" cy="1105"/>
          </a:xfrm>
        </p:grpSpPr>
        <p:pic>
          <p:nvPicPr>
            <p:cNvPr id="67" name="Picture 529" descr="desktop_computer_stylized_medium">
              <a:extLst>
                <a:ext uri="{FF2B5EF4-FFF2-40B4-BE49-F238E27FC236}">
                  <a16:creationId xmlns:a16="http://schemas.microsoft.com/office/drawing/2014/main" id="{96BFB4DD-FCD2-5447-AD7B-9234E1E913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8" name="Freeform 530">
              <a:extLst>
                <a:ext uri="{FF2B5EF4-FFF2-40B4-BE49-F238E27FC236}">
                  <a16:creationId xmlns:a16="http://schemas.microsoft.com/office/drawing/2014/main" id="{7C3C7D49-6811-6142-AE27-26756EE5BC4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967 w 356"/>
                <a:gd name="T3" fmla="*/ 50 h 368"/>
                <a:gd name="T4" fmla="*/ 1147 w 356"/>
                <a:gd name="T5" fmla="*/ 1052 h 368"/>
                <a:gd name="T6" fmla="*/ 253 w 356"/>
                <a:gd name="T7" fmla="*/ 1316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/>
            </a:p>
          </p:txBody>
        </p:sp>
      </p:grpSp>
      <p:sp>
        <p:nvSpPr>
          <p:cNvPr id="71" name="TextBox 49">
            <a:extLst>
              <a:ext uri="{FF2B5EF4-FFF2-40B4-BE49-F238E27FC236}">
                <a16:creationId xmlns:a16="http://schemas.microsoft.com/office/drawing/2014/main" id="{64BFC8B9-15E7-0543-B1AE-A9E79B05E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9351" y="3079502"/>
            <a:ext cx="16573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Client’s</a:t>
            </a:r>
          </a:p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buffer, size </a:t>
            </a:r>
            <a:r>
              <a:rPr lang="en-US" sz="1400" i="0" dirty="0" err="1">
                <a:latin typeface="Arial" charset="0"/>
                <a:cs typeface="Arial" charset="0"/>
              </a:rPr>
              <a:t>B</a:t>
            </a:r>
            <a:r>
              <a:rPr lang="en-US" sz="1400" i="0" baseline="-25000" dirty="0" err="1">
                <a:latin typeface="Arial" charset="0"/>
                <a:cs typeface="Arial" charset="0"/>
              </a:rPr>
              <a:t>max</a:t>
            </a:r>
            <a:r>
              <a:rPr lang="en-US" sz="1400" i="0" dirty="0">
                <a:latin typeface="Arial" charset="0"/>
                <a:cs typeface="Arial" charset="0"/>
              </a:rPr>
              <a:t> </a:t>
            </a:r>
          </a:p>
        </p:txBody>
      </p:sp>
      <p:cxnSp>
        <p:nvCxnSpPr>
          <p:cNvPr id="72" name="Straight Arrow Connector 54">
            <a:extLst>
              <a:ext uri="{FF2B5EF4-FFF2-40B4-BE49-F238E27FC236}">
                <a16:creationId xmlns:a16="http://schemas.microsoft.com/office/drawing/2014/main" id="{124E9667-D17C-564C-A254-8E011A75E736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683375" y="3333750"/>
            <a:ext cx="280988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Straight Arrow Connector 51">
            <a:extLst>
              <a:ext uri="{FF2B5EF4-FFF2-40B4-BE49-F238E27FC236}">
                <a16:creationId xmlns:a16="http://schemas.microsoft.com/office/drawing/2014/main" id="{4EA2E205-264F-CB49-A26B-7D24D8CC723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197850" y="3335890"/>
            <a:ext cx="28098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510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1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8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800"/>
                            </p:stCondLst>
                            <p:childTnLst>
                              <p:par>
                                <p:cTn id="2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3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48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4" grpId="0" animBg="1"/>
      <p:bldP spid="69" grpId="0" animBg="1"/>
      <p:bldP spid="3" grpId="0"/>
      <p:bldP spid="70" grpId="0"/>
      <p:bldP spid="4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33FA0-B2F5-FE49-8288-9599375CE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Mail Access Protocols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7B75E-0E6B-B843-90F9-E85074D267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3550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40" name="Group 249"/>
          <p:cNvGrpSpPr>
            <a:grpSpLocks/>
          </p:cNvGrpSpPr>
          <p:nvPr/>
        </p:nvGrpSpPr>
        <p:grpSpPr bwMode="auto">
          <a:xfrm>
            <a:off x="2227264" y="2027239"/>
            <a:ext cx="561975" cy="1038225"/>
            <a:chOff x="4140" y="429"/>
            <a:chExt cx="1425" cy="2396"/>
          </a:xfrm>
        </p:grpSpPr>
        <p:sp>
          <p:nvSpPr>
            <p:cNvPr id="39967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8" name="Rectangle 251"/>
            <p:cNvSpPr>
              <a:spLocks noChangeArrowheads="1"/>
            </p:cNvSpPr>
            <p:nvPr/>
          </p:nvSpPr>
          <p:spPr bwMode="auto">
            <a:xfrm>
              <a:off x="4204" y="429"/>
              <a:ext cx="1047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39969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39970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11" name="Rectangle 254"/>
            <p:cNvSpPr>
              <a:spLocks noChangeArrowheads="1"/>
            </p:cNvSpPr>
            <p:nvPr/>
          </p:nvSpPr>
          <p:spPr bwMode="auto">
            <a:xfrm>
              <a:off x="4212" y="693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grpSp>
          <p:nvGrpSpPr>
            <p:cNvPr id="39972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7" name="AutoShape 256"/>
              <p:cNvSpPr>
                <a:spLocks noChangeArrowheads="1"/>
              </p:cNvSpPr>
              <p:nvPr/>
            </p:nvSpPr>
            <p:spPr bwMode="auto">
              <a:xfrm>
                <a:off x="613" y="2567"/>
                <a:ext cx="728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38" name="AutoShape 257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3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</p:grpSp>
        <p:sp>
          <p:nvSpPr>
            <p:cNvPr id="13" name="Rectangle 258"/>
            <p:cNvSpPr>
              <a:spLocks noChangeArrowheads="1"/>
            </p:cNvSpPr>
            <p:nvPr/>
          </p:nvSpPr>
          <p:spPr bwMode="auto">
            <a:xfrm>
              <a:off x="4225" y="1019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grpSp>
          <p:nvGrpSpPr>
            <p:cNvPr id="39974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5" name="AutoShape 260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36" name="AutoShape 261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8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</p:grpSp>
        <p:sp>
          <p:nvSpPr>
            <p:cNvPr id="15" name="Rectangle 262"/>
            <p:cNvSpPr>
              <a:spLocks noChangeArrowheads="1"/>
            </p:cNvSpPr>
            <p:nvPr/>
          </p:nvSpPr>
          <p:spPr bwMode="auto">
            <a:xfrm>
              <a:off x="4216" y="1360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16" name="Rectangle 263"/>
            <p:cNvSpPr>
              <a:spLocks noChangeArrowheads="1"/>
            </p:cNvSpPr>
            <p:nvPr/>
          </p:nvSpPr>
          <p:spPr bwMode="auto">
            <a:xfrm>
              <a:off x="4229" y="1656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grpSp>
          <p:nvGrpSpPr>
            <p:cNvPr id="39977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3" name="AutoShape 265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1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34" name="AutoShape 266"/>
              <p:cNvSpPr>
                <a:spLocks noChangeArrowheads="1"/>
              </p:cNvSpPr>
              <p:nvPr/>
            </p:nvSpPr>
            <p:spPr bwMode="auto">
              <a:xfrm>
                <a:off x="630" y="2581"/>
                <a:ext cx="682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</p:grpSp>
        <p:sp>
          <p:nvSpPr>
            <p:cNvPr id="39978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39979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1" name="AutoShape 269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2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32" name="AutoShape 270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7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</p:grpSp>
        <p:sp>
          <p:nvSpPr>
            <p:cNvPr id="20" name="Rectangle 271"/>
            <p:cNvSpPr>
              <a:spLocks noChangeArrowheads="1"/>
            </p:cNvSpPr>
            <p:nvPr/>
          </p:nvSpPr>
          <p:spPr bwMode="auto">
            <a:xfrm>
              <a:off x="5251" y="433"/>
              <a:ext cx="68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39981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39982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3" name="Oval 274"/>
            <p:cNvSpPr>
              <a:spLocks noChangeArrowheads="1"/>
            </p:cNvSpPr>
            <p:nvPr/>
          </p:nvSpPr>
          <p:spPr bwMode="auto">
            <a:xfrm>
              <a:off x="5517" y="2613"/>
              <a:ext cx="48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39984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5" name="AutoShape 276"/>
            <p:cNvSpPr>
              <a:spLocks noChangeArrowheads="1"/>
            </p:cNvSpPr>
            <p:nvPr/>
          </p:nvSpPr>
          <p:spPr bwMode="auto">
            <a:xfrm>
              <a:off x="4140" y="2678"/>
              <a:ext cx="1200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6" name="AutoShape 277"/>
            <p:cNvSpPr>
              <a:spLocks noChangeArrowheads="1"/>
            </p:cNvSpPr>
            <p:nvPr/>
          </p:nvSpPr>
          <p:spPr bwMode="auto">
            <a:xfrm>
              <a:off x="4204" y="2711"/>
              <a:ext cx="1071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7" name="Oval 278"/>
            <p:cNvSpPr>
              <a:spLocks noChangeArrowheads="1"/>
            </p:cNvSpPr>
            <p:nvPr/>
          </p:nvSpPr>
          <p:spPr bwMode="auto">
            <a:xfrm>
              <a:off x="4305" y="2382"/>
              <a:ext cx="161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8" name="Oval 279"/>
            <p:cNvSpPr>
              <a:spLocks noChangeArrowheads="1"/>
            </p:cNvSpPr>
            <p:nvPr/>
          </p:nvSpPr>
          <p:spPr bwMode="auto">
            <a:xfrm>
              <a:off x="4486" y="2385"/>
              <a:ext cx="161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9" name="Oval 280"/>
            <p:cNvSpPr>
              <a:spLocks noChangeArrowheads="1"/>
            </p:cNvSpPr>
            <p:nvPr/>
          </p:nvSpPr>
          <p:spPr bwMode="auto">
            <a:xfrm>
              <a:off x="4663" y="2382"/>
              <a:ext cx="157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30" name="Rectangle 281"/>
            <p:cNvSpPr>
              <a:spLocks noChangeArrowheads="1"/>
            </p:cNvSpPr>
            <p:nvPr/>
          </p:nvSpPr>
          <p:spPr bwMode="auto">
            <a:xfrm>
              <a:off x="5062" y="1836"/>
              <a:ext cx="85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</p:grpSp>
      <p:sp>
        <p:nvSpPr>
          <p:cNvPr id="39941" name="Freeform 1287"/>
          <p:cNvSpPr>
            <a:spLocks/>
          </p:cNvSpPr>
          <p:nvPr/>
        </p:nvSpPr>
        <p:spPr bwMode="auto">
          <a:xfrm>
            <a:off x="3208339" y="1958976"/>
            <a:ext cx="2320925" cy="1228725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39943" name="Rectangle 43"/>
          <p:cNvSpPr>
            <a:spLocks noChangeArrowheads="1"/>
          </p:cNvSpPr>
          <p:nvPr/>
        </p:nvSpPr>
        <p:spPr bwMode="auto">
          <a:xfrm>
            <a:off x="6686551" y="2082800"/>
            <a:ext cx="1603375" cy="8699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cxnSp>
        <p:nvCxnSpPr>
          <p:cNvPr id="39944" name="Straight Connector 45"/>
          <p:cNvCxnSpPr>
            <a:cxnSpLocks noChangeShapeType="1"/>
          </p:cNvCxnSpPr>
          <p:nvPr/>
        </p:nvCxnSpPr>
        <p:spPr bwMode="auto">
          <a:xfrm>
            <a:off x="2849564" y="2524125"/>
            <a:ext cx="1241425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45" name="Straight Connector 46"/>
          <p:cNvCxnSpPr>
            <a:cxnSpLocks noChangeShapeType="1"/>
          </p:cNvCxnSpPr>
          <p:nvPr/>
        </p:nvCxnSpPr>
        <p:spPr bwMode="auto">
          <a:xfrm>
            <a:off x="5403850" y="2538413"/>
            <a:ext cx="1531938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46" name="TextBox 47"/>
          <p:cNvSpPr txBox="1">
            <a:spLocks noChangeArrowheads="1"/>
          </p:cNvSpPr>
          <p:nvPr/>
        </p:nvSpPr>
        <p:spPr bwMode="auto">
          <a:xfrm>
            <a:off x="5486400" y="1889126"/>
            <a:ext cx="13287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Helvetica" pitchFamily="2" charset="0"/>
                <a:cs typeface="Arial" charset="0"/>
              </a:rPr>
              <a:t>variable fill </a:t>
            </a:r>
          </a:p>
          <a:p>
            <a:r>
              <a:rPr lang="en-US" sz="1800" i="0" dirty="0">
                <a:solidFill>
                  <a:srgbClr val="000000"/>
                </a:solidFill>
                <a:latin typeface="Helvetica" pitchFamily="2" charset="0"/>
                <a:cs typeface="Arial" charset="0"/>
              </a:rPr>
              <a:t>rate, </a:t>
            </a:r>
            <a:r>
              <a:rPr lang="en-US" sz="1800" i="0" dirty="0">
                <a:solidFill>
                  <a:srgbClr val="CC0000"/>
                </a:solidFill>
                <a:latin typeface="Helvetica" pitchFamily="2" charset="0"/>
                <a:cs typeface="Arial" charset="0"/>
              </a:rPr>
              <a:t>x(t)</a:t>
            </a:r>
          </a:p>
        </p:txBody>
      </p:sp>
      <p:grpSp>
        <p:nvGrpSpPr>
          <p:cNvPr id="39" name="Group 38"/>
          <p:cNvGrpSpPr>
            <a:grpSpLocks/>
          </p:cNvGrpSpPr>
          <p:nvPr/>
        </p:nvGrpSpPr>
        <p:grpSpPr bwMode="auto">
          <a:xfrm>
            <a:off x="8197850" y="1882776"/>
            <a:ext cx="1614488" cy="658813"/>
            <a:chOff x="6673448" y="1882401"/>
            <a:chExt cx="1614619" cy="659064"/>
          </a:xfrm>
        </p:grpSpPr>
        <p:cxnSp>
          <p:nvCxnSpPr>
            <p:cNvPr id="39963" name="Straight Connector 55"/>
            <p:cNvCxnSpPr>
              <a:cxnSpLocks noChangeShapeType="1"/>
            </p:cNvCxnSpPr>
            <p:nvPr/>
          </p:nvCxnSpPr>
          <p:spPr bwMode="auto">
            <a:xfrm>
              <a:off x="6673448" y="2541465"/>
              <a:ext cx="652985" cy="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964" name="TextBox 57"/>
            <p:cNvSpPr txBox="1">
              <a:spLocks noChangeArrowheads="1"/>
            </p:cNvSpPr>
            <p:nvPr/>
          </p:nvSpPr>
          <p:spPr bwMode="auto">
            <a:xfrm>
              <a:off x="6833034" y="1882401"/>
              <a:ext cx="145503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solidFill>
                    <a:srgbClr val="000000"/>
                  </a:solidFill>
                  <a:latin typeface="Helvetica" pitchFamily="2" charset="0"/>
                  <a:cs typeface="Arial" charset="0"/>
                </a:rPr>
                <a:t>playout rate,</a:t>
              </a:r>
            </a:p>
            <a:p>
              <a:r>
                <a:rPr lang="en-US" sz="1800" i="0" dirty="0">
                  <a:solidFill>
                    <a:srgbClr val="000000"/>
                  </a:solidFill>
                  <a:latin typeface="Helvetica" pitchFamily="2" charset="0"/>
                  <a:cs typeface="Arial" charset="0"/>
                </a:rPr>
                <a:t>e.g., CBR </a:t>
              </a:r>
              <a:r>
                <a:rPr lang="en-US" sz="1800" dirty="0">
                  <a:solidFill>
                    <a:srgbClr val="CC0000"/>
                  </a:solidFill>
                  <a:latin typeface="Helvetica" pitchFamily="2" charset="0"/>
                  <a:cs typeface="Arial" charset="0"/>
                </a:rPr>
                <a:t>r</a:t>
              </a:r>
            </a:p>
          </p:txBody>
        </p:sp>
      </p:grp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7467601" y="2095500"/>
            <a:ext cx="815975" cy="84455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>
              <a:latin typeface="Helvetica" pitchFamily="2" charset="0"/>
            </a:endParaRPr>
          </a:p>
        </p:txBody>
      </p:sp>
      <p:sp>
        <p:nvSpPr>
          <p:cNvPr id="39952" name="TextBox 59"/>
          <p:cNvSpPr txBox="1">
            <a:spLocks noChangeArrowheads="1"/>
          </p:cNvSpPr>
          <p:nvPr/>
        </p:nvSpPr>
        <p:spPr bwMode="auto">
          <a:xfrm>
            <a:off x="7188200" y="1409701"/>
            <a:ext cx="1428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Helvetica" pitchFamily="2" charset="0"/>
                <a:cs typeface="Arial" charset="0"/>
              </a:rPr>
              <a:t>buffer fill level, </a:t>
            </a:r>
            <a:r>
              <a:rPr lang="en-US" sz="1400" dirty="0">
                <a:solidFill>
                  <a:srgbClr val="CC0000"/>
                </a:solidFill>
                <a:latin typeface="Helvetica" pitchFamily="2" charset="0"/>
                <a:cs typeface="Arial" charset="0"/>
              </a:rPr>
              <a:t>B(t)</a:t>
            </a:r>
          </a:p>
        </p:txBody>
      </p:sp>
      <p:cxnSp>
        <p:nvCxnSpPr>
          <p:cNvPr id="39953" name="Straight Arrow Connector 60"/>
          <p:cNvCxnSpPr>
            <a:cxnSpLocks noChangeShapeType="1"/>
          </p:cNvCxnSpPr>
          <p:nvPr/>
        </p:nvCxnSpPr>
        <p:spPr bwMode="auto">
          <a:xfrm flipH="1">
            <a:off x="7502526" y="178117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54" name="Straight Arrow Connector 62"/>
          <p:cNvCxnSpPr>
            <a:cxnSpLocks noChangeShapeType="1"/>
          </p:cNvCxnSpPr>
          <p:nvPr/>
        </p:nvCxnSpPr>
        <p:spPr bwMode="auto">
          <a:xfrm rot="10800000" flipH="1">
            <a:off x="8113714" y="177482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55" name="TextBox 64"/>
          <p:cNvSpPr txBox="1">
            <a:spLocks noChangeArrowheads="1"/>
          </p:cNvSpPr>
          <p:nvPr/>
        </p:nvSpPr>
        <p:spPr bwMode="auto">
          <a:xfrm>
            <a:off x="1758950" y="3043238"/>
            <a:ext cx="1498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Helvetica" pitchFamily="2" charset="0"/>
                <a:cs typeface="Arial" charset="0"/>
              </a:rPr>
              <a:t>video server</a:t>
            </a:r>
            <a:endParaRPr lang="en-US" sz="1800" dirty="0">
              <a:solidFill>
                <a:srgbClr val="CC0000"/>
              </a:solidFill>
              <a:latin typeface="Helvetica" pitchFamily="2" charset="0"/>
              <a:cs typeface="Arial" charset="0"/>
            </a:endParaRP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7446963" y="2095500"/>
            <a:ext cx="423862" cy="846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7453313" y="2100263"/>
            <a:ext cx="425450" cy="84455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6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30</a:t>
            </a:fld>
            <a:endParaRPr lang="en-US" sz="1200" dirty="0">
              <a:latin typeface="Helvetica" pitchFamily="2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70AD32D-C812-674C-B4D5-86E444168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Client-side buffering, playout</a:t>
            </a:r>
          </a:p>
        </p:txBody>
      </p:sp>
      <p:sp>
        <p:nvSpPr>
          <p:cNvPr id="62" name="Content Placeholder 44">
            <a:extLst>
              <a:ext uri="{FF2B5EF4-FFF2-40B4-BE49-F238E27FC236}">
                <a16:creationId xmlns:a16="http://schemas.microsoft.com/office/drawing/2014/main" id="{A75B64DA-D455-5E4E-B260-D2C7F09AF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9891" y="3644901"/>
            <a:ext cx="10111509" cy="3033713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playout buffering: average fill rate (x), playout rate (r):</a:t>
            </a:r>
          </a:p>
          <a:p>
            <a:pPr>
              <a:defRPr/>
            </a:pPr>
            <a:r>
              <a:rPr lang="en-US" sz="2400" dirty="0">
                <a:solidFill>
                  <a:srgbClr val="000099"/>
                </a:solidFill>
              </a:rPr>
              <a:t>x &lt; r: </a:t>
            </a:r>
            <a:r>
              <a:rPr lang="en-US" sz="2400" dirty="0"/>
              <a:t>buffer eventually empties for a sufficiently long video. Stall and rebuffering </a:t>
            </a:r>
          </a:p>
          <a:p>
            <a:pPr>
              <a:defRPr/>
            </a:pPr>
            <a:r>
              <a:rPr lang="en-US" sz="2400" dirty="0">
                <a:solidFill>
                  <a:srgbClr val="000099"/>
                </a:solidFill>
              </a:rPr>
              <a:t>x &gt; r: </a:t>
            </a:r>
            <a:r>
              <a:rPr lang="en-US" sz="2400" dirty="0"/>
              <a:t>buffer will not empty, provided the initial playout delay is large enough to absorb variability in x(t)</a:t>
            </a:r>
          </a:p>
          <a:p>
            <a:pPr lvl="1">
              <a:defRPr/>
            </a:pPr>
            <a:r>
              <a:rPr lang="en-US" i="1" dirty="0">
                <a:solidFill>
                  <a:srgbClr val="CC0000"/>
                </a:solidFill>
              </a:rPr>
              <a:t>initial playout delay tradeoff: </a:t>
            </a:r>
            <a:r>
              <a:rPr lang="en-US" dirty="0"/>
              <a:t>buffer starvation less likely with larger delay, but also incur a larger delay until the user begins watching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63" name="TextBox 49">
            <a:extLst>
              <a:ext uri="{FF2B5EF4-FFF2-40B4-BE49-F238E27FC236}">
                <a16:creationId xmlns:a16="http://schemas.microsoft.com/office/drawing/2014/main" id="{0F29E443-4EE5-824D-9060-81FF24D96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9351" y="3079502"/>
            <a:ext cx="16573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Client’s</a:t>
            </a:r>
          </a:p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buffer, size </a:t>
            </a:r>
            <a:r>
              <a:rPr lang="en-US" sz="1400" i="0" dirty="0" err="1">
                <a:latin typeface="Arial" charset="0"/>
                <a:cs typeface="Arial" charset="0"/>
              </a:rPr>
              <a:t>B</a:t>
            </a:r>
            <a:r>
              <a:rPr lang="en-US" sz="1400" i="0" baseline="-25000" dirty="0" err="1">
                <a:latin typeface="Arial" charset="0"/>
                <a:cs typeface="Arial" charset="0"/>
              </a:rPr>
              <a:t>max</a:t>
            </a:r>
            <a:r>
              <a:rPr lang="en-US" sz="1400" i="0" dirty="0">
                <a:latin typeface="Arial" charset="0"/>
                <a:cs typeface="Arial" charset="0"/>
              </a:rPr>
              <a:t> </a:t>
            </a:r>
          </a:p>
        </p:txBody>
      </p:sp>
      <p:cxnSp>
        <p:nvCxnSpPr>
          <p:cNvPr id="71" name="Straight Arrow Connector 54">
            <a:extLst>
              <a:ext uri="{FF2B5EF4-FFF2-40B4-BE49-F238E27FC236}">
                <a16:creationId xmlns:a16="http://schemas.microsoft.com/office/drawing/2014/main" id="{CED4D72D-D680-4447-988F-92FAA768E1A0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683375" y="3333750"/>
            <a:ext cx="280988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Straight Arrow Connector 51">
            <a:extLst>
              <a:ext uri="{FF2B5EF4-FFF2-40B4-BE49-F238E27FC236}">
                <a16:creationId xmlns:a16="http://schemas.microsoft.com/office/drawing/2014/main" id="{6D3F60D1-5ECF-3049-8413-865E8D8CFC9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197850" y="3335890"/>
            <a:ext cx="28098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Straight Connector 52">
            <a:extLst>
              <a:ext uri="{FF2B5EF4-FFF2-40B4-BE49-F238E27FC236}">
                <a16:creationId xmlns:a16="http://schemas.microsoft.com/office/drawing/2014/main" id="{DE2878F4-C6C4-C841-9D81-A67C9CC7F55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83146" y="4226647"/>
            <a:ext cx="207963" cy="0"/>
          </a:xfrm>
          <a:prstGeom prst="line">
            <a:avLst/>
          </a:prstGeom>
          <a:noFill/>
          <a:ln w="22225">
            <a:solidFill>
              <a:srgbClr val="000099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Straight Connector 66">
            <a:extLst>
              <a:ext uri="{FF2B5EF4-FFF2-40B4-BE49-F238E27FC236}">
                <a16:creationId xmlns:a16="http://schemas.microsoft.com/office/drawing/2014/main" id="{145093F9-6B46-184F-A2E7-537138D4EDD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383147" y="5017222"/>
            <a:ext cx="207962" cy="0"/>
          </a:xfrm>
          <a:prstGeom prst="line">
            <a:avLst/>
          </a:prstGeom>
          <a:noFill/>
          <a:ln w="22225">
            <a:solidFill>
              <a:srgbClr val="000099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Straight Connector 68">
            <a:extLst>
              <a:ext uri="{FF2B5EF4-FFF2-40B4-BE49-F238E27FC236}">
                <a16:creationId xmlns:a16="http://schemas.microsoft.com/office/drawing/2014/main" id="{88644CDB-3786-DC4B-A6E1-00D719B00FE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76232" y="3714028"/>
            <a:ext cx="147637" cy="1588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93012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40" name="Group 249"/>
          <p:cNvGrpSpPr>
            <a:grpSpLocks/>
          </p:cNvGrpSpPr>
          <p:nvPr/>
        </p:nvGrpSpPr>
        <p:grpSpPr bwMode="auto">
          <a:xfrm>
            <a:off x="2227264" y="2027239"/>
            <a:ext cx="561975" cy="1038225"/>
            <a:chOff x="4140" y="429"/>
            <a:chExt cx="1425" cy="2396"/>
          </a:xfrm>
        </p:grpSpPr>
        <p:sp>
          <p:nvSpPr>
            <p:cNvPr id="39967" name="Freeform 250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6 w 354"/>
                <a:gd name="T1" fmla="*/ 0 h 2742"/>
                <a:gd name="T2" fmla="*/ 145 w 354"/>
                <a:gd name="T3" fmla="*/ 164 h 2742"/>
                <a:gd name="T4" fmla="*/ 142 w 354"/>
                <a:gd name="T5" fmla="*/ 1268 h 2742"/>
                <a:gd name="T6" fmla="*/ 0 w 354"/>
                <a:gd name="T7" fmla="*/ 1325 h 2742"/>
                <a:gd name="T8" fmla="*/ 26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8" name="Rectangle 251"/>
            <p:cNvSpPr>
              <a:spLocks noChangeArrowheads="1"/>
            </p:cNvSpPr>
            <p:nvPr/>
          </p:nvSpPr>
          <p:spPr bwMode="auto">
            <a:xfrm>
              <a:off x="4204" y="429"/>
              <a:ext cx="1047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39969" name="Freeform 252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3 w 211"/>
                <a:gd name="T1" fmla="*/ 0 h 2537"/>
                <a:gd name="T2" fmla="*/ 87 w 211"/>
                <a:gd name="T3" fmla="*/ 106 h 2537"/>
                <a:gd name="T4" fmla="*/ 3 w 211"/>
                <a:gd name="T5" fmla="*/ 1208 h 2537"/>
                <a:gd name="T6" fmla="*/ 3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39970" name="Freeform 253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2 h 226"/>
                <a:gd name="T4" fmla="*/ 135 w 328"/>
                <a:gd name="T5" fmla="*/ 110 h 226"/>
                <a:gd name="T6" fmla="*/ 0 w 328"/>
                <a:gd name="T7" fmla="*/ 4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11" name="Rectangle 254"/>
            <p:cNvSpPr>
              <a:spLocks noChangeArrowheads="1"/>
            </p:cNvSpPr>
            <p:nvPr/>
          </p:nvSpPr>
          <p:spPr bwMode="auto">
            <a:xfrm>
              <a:off x="4212" y="693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grpSp>
          <p:nvGrpSpPr>
            <p:cNvPr id="39972" name="Group 255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37" name="AutoShape 256"/>
              <p:cNvSpPr>
                <a:spLocks noChangeArrowheads="1"/>
              </p:cNvSpPr>
              <p:nvPr/>
            </p:nvSpPr>
            <p:spPr bwMode="auto">
              <a:xfrm>
                <a:off x="613" y="2567"/>
                <a:ext cx="728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38" name="AutoShape 257"/>
              <p:cNvSpPr>
                <a:spLocks noChangeArrowheads="1"/>
              </p:cNvSpPr>
              <p:nvPr/>
            </p:nvSpPr>
            <p:spPr bwMode="auto">
              <a:xfrm>
                <a:off x="628" y="2581"/>
                <a:ext cx="693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</p:grpSp>
        <p:sp>
          <p:nvSpPr>
            <p:cNvPr id="13" name="Rectangle 258"/>
            <p:cNvSpPr>
              <a:spLocks noChangeArrowheads="1"/>
            </p:cNvSpPr>
            <p:nvPr/>
          </p:nvSpPr>
          <p:spPr bwMode="auto">
            <a:xfrm>
              <a:off x="4225" y="1019"/>
              <a:ext cx="596" cy="48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grpSp>
          <p:nvGrpSpPr>
            <p:cNvPr id="39974" name="Group 259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35" name="AutoShape 260"/>
              <p:cNvSpPr>
                <a:spLocks noChangeArrowheads="1"/>
              </p:cNvSpPr>
              <p:nvPr/>
            </p:nvSpPr>
            <p:spPr bwMode="auto">
              <a:xfrm>
                <a:off x="615" y="2567"/>
                <a:ext cx="723" cy="141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36" name="AutoShape 261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8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</p:grpSp>
        <p:sp>
          <p:nvSpPr>
            <p:cNvPr id="15" name="Rectangle 262"/>
            <p:cNvSpPr>
              <a:spLocks noChangeArrowheads="1"/>
            </p:cNvSpPr>
            <p:nvPr/>
          </p:nvSpPr>
          <p:spPr bwMode="auto">
            <a:xfrm>
              <a:off x="4216" y="1360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16" name="Rectangle 263"/>
            <p:cNvSpPr>
              <a:spLocks noChangeArrowheads="1"/>
            </p:cNvSpPr>
            <p:nvPr/>
          </p:nvSpPr>
          <p:spPr bwMode="auto">
            <a:xfrm>
              <a:off x="4229" y="1656"/>
              <a:ext cx="596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grpSp>
          <p:nvGrpSpPr>
            <p:cNvPr id="39977" name="Group 264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3" name="AutoShape 265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17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34" name="AutoShape 266"/>
              <p:cNvSpPr>
                <a:spLocks noChangeArrowheads="1"/>
              </p:cNvSpPr>
              <p:nvPr/>
            </p:nvSpPr>
            <p:spPr bwMode="auto">
              <a:xfrm>
                <a:off x="630" y="2581"/>
                <a:ext cx="682" cy="108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</p:grpSp>
        <p:sp>
          <p:nvSpPr>
            <p:cNvPr id="39978" name="Freeform 267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36 w 328"/>
                <a:gd name="T3" fmla="*/ 61 h 226"/>
                <a:gd name="T4" fmla="*/ 135 w 328"/>
                <a:gd name="T5" fmla="*/ 108 h 226"/>
                <a:gd name="T6" fmla="*/ 0 w 328"/>
                <a:gd name="T7" fmla="*/ 47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39979" name="Group 268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1" name="AutoShape 269"/>
              <p:cNvSpPr>
                <a:spLocks noChangeArrowheads="1"/>
              </p:cNvSpPr>
              <p:nvPr/>
            </p:nvSpPr>
            <p:spPr bwMode="auto">
              <a:xfrm>
                <a:off x="615" y="2568"/>
                <a:ext cx="722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  <p:sp>
            <p:nvSpPr>
              <p:cNvPr id="32" name="AutoShape 270"/>
              <p:cNvSpPr>
                <a:spLocks noChangeArrowheads="1"/>
              </p:cNvSpPr>
              <p:nvPr/>
            </p:nvSpPr>
            <p:spPr bwMode="auto">
              <a:xfrm>
                <a:off x="630" y="2586"/>
                <a:ext cx="687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  <a:cs typeface="Arial" charset="0"/>
                </a:endParaRPr>
              </a:p>
            </p:txBody>
          </p:sp>
        </p:grpSp>
        <p:sp>
          <p:nvSpPr>
            <p:cNvPr id="20" name="Rectangle 271"/>
            <p:cNvSpPr>
              <a:spLocks noChangeArrowheads="1"/>
            </p:cNvSpPr>
            <p:nvPr/>
          </p:nvSpPr>
          <p:spPr bwMode="auto">
            <a:xfrm>
              <a:off x="5251" y="433"/>
              <a:ext cx="68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39981" name="Freeform 272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120 w 296"/>
                <a:gd name="T3" fmla="*/ 69 h 256"/>
                <a:gd name="T4" fmla="*/ 122 w 296"/>
                <a:gd name="T5" fmla="*/ 122 h 256"/>
                <a:gd name="T6" fmla="*/ 0 w 296"/>
                <a:gd name="T7" fmla="*/ 47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39982" name="Freeform 273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26 w 304"/>
                <a:gd name="T3" fmla="*/ 79 h 288"/>
                <a:gd name="T4" fmla="*/ 118 w 304"/>
                <a:gd name="T5" fmla="*/ 139 h 288"/>
                <a:gd name="T6" fmla="*/ 3 w 304"/>
                <a:gd name="T7" fmla="*/ 6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3" name="Oval 274"/>
            <p:cNvSpPr>
              <a:spLocks noChangeArrowheads="1"/>
            </p:cNvSpPr>
            <p:nvPr/>
          </p:nvSpPr>
          <p:spPr bwMode="auto">
            <a:xfrm>
              <a:off x="5517" y="2613"/>
              <a:ext cx="48" cy="95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39984" name="Freeform 275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51 h 240"/>
                <a:gd name="T2" fmla="*/ 2 w 306"/>
                <a:gd name="T3" fmla="*/ 116 h 240"/>
                <a:gd name="T4" fmla="*/ 126 w 306"/>
                <a:gd name="T5" fmla="*/ 53 h 240"/>
                <a:gd name="T6" fmla="*/ 123 w 306"/>
                <a:gd name="T7" fmla="*/ 0 h 240"/>
                <a:gd name="T8" fmla="*/ 0 w 306"/>
                <a:gd name="T9" fmla="*/ 51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5" name="AutoShape 276"/>
            <p:cNvSpPr>
              <a:spLocks noChangeArrowheads="1"/>
            </p:cNvSpPr>
            <p:nvPr/>
          </p:nvSpPr>
          <p:spPr bwMode="auto">
            <a:xfrm>
              <a:off x="4140" y="2678"/>
              <a:ext cx="1200" cy="147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6" name="AutoShape 277"/>
            <p:cNvSpPr>
              <a:spLocks noChangeArrowheads="1"/>
            </p:cNvSpPr>
            <p:nvPr/>
          </p:nvSpPr>
          <p:spPr bwMode="auto">
            <a:xfrm>
              <a:off x="4204" y="2711"/>
              <a:ext cx="1071" cy="81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7" name="Oval 278"/>
            <p:cNvSpPr>
              <a:spLocks noChangeArrowheads="1"/>
            </p:cNvSpPr>
            <p:nvPr/>
          </p:nvSpPr>
          <p:spPr bwMode="auto">
            <a:xfrm>
              <a:off x="4305" y="2382"/>
              <a:ext cx="161" cy="143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8" name="Oval 279"/>
            <p:cNvSpPr>
              <a:spLocks noChangeArrowheads="1"/>
            </p:cNvSpPr>
            <p:nvPr/>
          </p:nvSpPr>
          <p:spPr bwMode="auto">
            <a:xfrm>
              <a:off x="4486" y="2385"/>
              <a:ext cx="161" cy="139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9" name="Oval 280"/>
            <p:cNvSpPr>
              <a:spLocks noChangeArrowheads="1"/>
            </p:cNvSpPr>
            <p:nvPr/>
          </p:nvSpPr>
          <p:spPr bwMode="auto">
            <a:xfrm>
              <a:off x="4663" y="2382"/>
              <a:ext cx="157" cy="139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  <p:sp>
          <p:nvSpPr>
            <p:cNvPr id="30" name="Rectangle 281"/>
            <p:cNvSpPr>
              <a:spLocks noChangeArrowheads="1"/>
            </p:cNvSpPr>
            <p:nvPr/>
          </p:nvSpPr>
          <p:spPr bwMode="auto">
            <a:xfrm>
              <a:off x="5062" y="1836"/>
              <a:ext cx="85" cy="758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  <a:cs typeface="Arial" charset="0"/>
              </a:endParaRPr>
            </a:p>
          </p:txBody>
        </p:sp>
      </p:grpSp>
      <p:sp>
        <p:nvSpPr>
          <p:cNvPr id="39941" name="Freeform 1287"/>
          <p:cNvSpPr>
            <a:spLocks/>
          </p:cNvSpPr>
          <p:nvPr/>
        </p:nvSpPr>
        <p:spPr bwMode="auto">
          <a:xfrm>
            <a:off x="3208339" y="1958976"/>
            <a:ext cx="2320925" cy="1228725"/>
          </a:xfrm>
          <a:custGeom>
            <a:avLst/>
            <a:gdLst>
              <a:gd name="T0" fmla="*/ 2147483647 w 1036"/>
              <a:gd name="T1" fmla="*/ 2147483647 h 675"/>
              <a:gd name="T2" fmla="*/ 2147483647 w 1036"/>
              <a:gd name="T3" fmla="*/ 2147483647 h 675"/>
              <a:gd name="T4" fmla="*/ 2147483647 w 1036"/>
              <a:gd name="T5" fmla="*/ 2147483647 h 675"/>
              <a:gd name="T6" fmla="*/ 2147483647 w 1036"/>
              <a:gd name="T7" fmla="*/ 2147483647 h 675"/>
              <a:gd name="T8" fmla="*/ 2147483647 w 1036"/>
              <a:gd name="T9" fmla="*/ 2147483647 h 675"/>
              <a:gd name="T10" fmla="*/ 2147483647 w 1036"/>
              <a:gd name="T11" fmla="*/ 2147483647 h 675"/>
              <a:gd name="T12" fmla="*/ 2147483647 w 1036"/>
              <a:gd name="T13" fmla="*/ 2147483647 h 675"/>
              <a:gd name="T14" fmla="*/ 2147483647 w 1036"/>
              <a:gd name="T15" fmla="*/ 2147483647 h 675"/>
              <a:gd name="T16" fmla="*/ 2147483647 w 1036"/>
              <a:gd name="T17" fmla="*/ 2147483647 h 675"/>
              <a:gd name="T18" fmla="*/ 2147483647 w 1036"/>
              <a:gd name="T19" fmla="*/ 2147483647 h 675"/>
              <a:gd name="T20" fmla="*/ 2147483647 w 1036"/>
              <a:gd name="T21" fmla="*/ 2147483647 h 675"/>
              <a:gd name="T22" fmla="*/ 2147483647 w 1036"/>
              <a:gd name="T23" fmla="*/ 2147483647 h 675"/>
              <a:gd name="T24" fmla="*/ 2147483647 w 1036"/>
              <a:gd name="T25" fmla="*/ 2147483647 h 675"/>
              <a:gd name="T26" fmla="*/ 2147483647 w 1036"/>
              <a:gd name="T27" fmla="*/ 2147483647 h 675"/>
              <a:gd name="T28" fmla="*/ 2147483647 w 1036"/>
              <a:gd name="T29" fmla="*/ 2147483647 h 675"/>
              <a:gd name="T30" fmla="*/ 2147483647 w 1036"/>
              <a:gd name="T31" fmla="*/ 2147483647 h 675"/>
              <a:gd name="T32" fmla="*/ 2147483647 w 1036"/>
              <a:gd name="T33" fmla="*/ 2147483647 h 675"/>
              <a:gd name="T34" fmla="*/ 2147483647 w 1036"/>
              <a:gd name="T35" fmla="*/ 2147483647 h 675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036" h="675">
                <a:moveTo>
                  <a:pt x="648" y="11"/>
                </a:moveTo>
                <a:cubicBezTo>
                  <a:pt x="584" y="19"/>
                  <a:pt x="464" y="33"/>
                  <a:pt x="390" y="53"/>
                </a:cubicBezTo>
                <a:cubicBezTo>
                  <a:pt x="316" y="73"/>
                  <a:pt x="246" y="100"/>
                  <a:pt x="206" y="129"/>
                </a:cubicBezTo>
                <a:cubicBezTo>
                  <a:pt x="166" y="158"/>
                  <a:pt x="183" y="201"/>
                  <a:pt x="152" y="229"/>
                </a:cubicBezTo>
                <a:cubicBezTo>
                  <a:pt x="121" y="257"/>
                  <a:pt x="44" y="259"/>
                  <a:pt x="22" y="297"/>
                </a:cubicBezTo>
                <a:cubicBezTo>
                  <a:pt x="0" y="335"/>
                  <a:pt x="0" y="427"/>
                  <a:pt x="18" y="459"/>
                </a:cubicBezTo>
                <a:cubicBezTo>
                  <a:pt x="36" y="491"/>
                  <a:pt x="59" y="484"/>
                  <a:pt x="132" y="489"/>
                </a:cubicBezTo>
                <a:cubicBezTo>
                  <a:pt x="205" y="494"/>
                  <a:pt x="380" y="478"/>
                  <a:pt x="458" y="489"/>
                </a:cubicBezTo>
                <a:cubicBezTo>
                  <a:pt x="536" y="500"/>
                  <a:pt x="549" y="527"/>
                  <a:pt x="598" y="555"/>
                </a:cubicBezTo>
                <a:cubicBezTo>
                  <a:pt x="647" y="583"/>
                  <a:pt x="707" y="639"/>
                  <a:pt x="752" y="657"/>
                </a:cubicBezTo>
                <a:cubicBezTo>
                  <a:pt x="797" y="675"/>
                  <a:pt x="837" y="670"/>
                  <a:pt x="870" y="661"/>
                </a:cubicBezTo>
                <a:cubicBezTo>
                  <a:pt x="903" y="652"/>
                  <a:pt x="932" y="639"/>
                  <a:pt x="952" y="603"/>
                </a:cubicBezTo>
                <a:cubicBezTo>
                  <a:pt x="972" y="567"/>
                  <a:pt x="981" y="497"/>
                  <a:pt x="992" y="445"/>
                </a:cubicBezTo>
                <a:cubicBezTo>
                  <a:pt x="1003" y="393"/>
                  <a:pt x="1013" y="347"/>
                  <a:pt x="1018" y="291"/>
                </a:cubicBezTo>
                <a:cubicBezTo>
                  <a:pt x="1023" y="235"/>
                  <a:pt x="1036" y="153"/>
                  <a:pt x="1022" y="107"/>
                </a:cubicBezTo>
                <a:cubicBezTo>
                  <a:pt x="1008" y="61"/>
                  <a:pt x="975" y="34"/>
                  <a:pt x="934" y="17"/>
                </a:cubicBezTo>
                <a:cubicBezTo>
                  <a:pt x="893" y="0"/>
                  <a:pt x="824" y="4"/>
                  <a:pt x="776" y="3"/>
                </a:cubicBezTo>
                <a:cubicBezTo>
                  <a:pt x="728" y="2"/>
                  <a:pt x="712" y="3"/>
                  <a:pt x="648" y="11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39943" name="Rectangle 43"/>
          <p:cNvSpPr>
            <a:spLocks noChangeArrowheads="1"/>
          </p:cNvSpPr>
          <p:nvPr/>
        </p:nvSpPr>
        <p:spPr bwMode="auto">
          <a:xfrm>
            <a:off x="6686551" y="2082800"/>
            <a:ext cx="1603375" cy="869950"/>
          </a:xfrm>
          <a:prstGeom prst="rect">
            <a:avLst/>
          </a:prstGeom>
          <a:noFill/>
          <a:ln w="158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cxnSp>
        <p:nvCxnSpPr>
          <p:cNvPr id="39944" name="Straight Connector 45"/>
          <p:cNvCxnSpPr>
            <a:cxnSpLocks noChangeShapeType="1"/>
          </p:cNvCxnSpPr>
          <p:nvPr/>
        </p:nvCxnSpPr>
        <p:spPr bwMode="auto">
          <a:xfrm>
            <a:off x="2849564" y="2524125"/>
            <a:ext cx="1241425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45" name="Straight Connector 46"/>
          <p:cNvCxnSpPr>
            <a:cxnSpLocks noChangeShapeType="1"/>
          </p:cNvCxnSpPr>
          <p:nvPr/>
        </p:nvCxnSpPr>
        <p:spPr bwMode="auto">
          <a:xfrm>
            <a:off x="5403850" y="2538413"/>
            <a:ext cx="1531938" cy="0"/>
          </a:xfrm>
          <a:prstGeom prst="line">
            <a:avLst/>
          </a:prstGeom>
          <a:noFill/>
          <a:ln w="31750">
            <a:solidFill>
              <a:srgbClr val="CC0000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46" name="TextBox 47"/>
          <p:cNvSpPr txBox="1">
            <a:spLocks noChangeArrowheads="1"/>
          </p:cNvSpPr>
          <p:nvPr/>
        </p:nvSpPr>
        <p:spPr bwMode="auto">
          <a:xfrm>
            <a:off x="5486400" y="1889126"/>
            <a:ext cx="1328738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Helvetica" pitchFamily="2" charset="0"/>
                <a:cs typeface="Arial" charset="0"/>
              </a:rPr>
              <a:t>variable fill </a:t>
            </a:r>
          </a:p>
          <a:p>
            <a:r>
              <a:rPr lang="en-US" sz="1800" i="0" dirty="0">
                <a:solidFill>
                  <a:srgbClr val="000000"/>
                </a:solidFill>
                <a:latin typeface="Helvetica" pitchFamily="2" charset="0"/>
                <a:cs typeface="Arial" charset="0"/>
              </a:rPr>
              <a:t>rate, </a:t>
            </a:r>
            <a:r>
              <a:rPr lang="en-US" sz="1800" i="0" dirty="0">
                <a:solidFill>
                  <a:srgbClr val="CC0000"/>
                </a:solidFill>
                <a:latin typeface="Helvetica" pitchFamily="2" charset="0"/>
                <a:cs typeface="Arial" charset="0"/>
              </a:rPr>
              <a:t>x(t)</a:t>
            </a:r>
          </a:p>
        </p:txBody>
      </p:sp>
      <p:grpSp>
        <p:nvGrpSpPr>
          <p:cNvPr id="39" name="Group 38"/>
          <p:cNvGrpSpPr>
            <a:grpSpLocks/>
          </p:cNvGrpSpPr>
          <p:nvPr/>
        </p:nvGrpSpPr>
        <p:grpSpPr bwMode="auto">
          <a:xfrm>
            <a:off x="8197850" y="1882776"/>
            <a:ext cx="1614488" cy="658813"/>
            <a:chOff x="6673448" y="1882401"/>
            <a:chExt cx="1614619" cy="659064"/>
          </a:xfrm>
        </p:grpSpPr>
        <p:cxnSp>
          <p:nvCxnSpPr>
            <p:cNvPr id="39963" name="Straight Connector 55"/>
            <p:cNvCxnSpPr>
              <a:cxnSpLocks noChangeShapeType="1"/>
            </p:cNvCxnSpPr>
            <p:nvPr/>
          </p:nvCxnSpPr>
          <p:spPr bwMode="auto">
            <a:xfrm>
              <a:off x="6673448" y="2541465"/>
              <a:ext cx="652985" cy="0"/>
            </a:xfrm>
            <a:prstGeom prst="line">
              <a:avLst/>
            </a:prstGeom>
            <a:noFill/>
            <a:ln w="31750">
              <a:solidFill>
                <a:srgbClr val="CC0000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964" name="TextBox 57"/>
            <p:cNvSpPr txBox="1">
              <a:spLocks noChangeArrowheads="1"/>
            </p:cNvSpPr>
            <p:nvPr/>
          </p:nvSpPr>
          <p:spPr bwMode="auto">
            <a:xfrm>
              <a:off x="6833034" y="1882401"/>
              <a:ext cx="1455033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1800" i="0" dirty="0">
                  <a:solidFill>
                    <a:srgbClr val="000000"/>
                  </a:solidFill>
                  <a:latin typeface="Helvetica" pitchFamily="2" charset="0"/>
                  <a:cs typeface="Arial" charset="0"/>
                </a:rPr>
                <a:t>playout rate,</a:t>
              </a:r>
            </a:p>
            <a:p>
              <a:r>
                <a:rPr lang="en-US" sz="1800" i="0" dirty="0">
                  <a:solidFill>
                    <a:srgbClr val="000000"/>
                  </a:solidFill>
                  <a:latin typeface="Helvetica" pitchFamily="2" charset="0"/>
                  <a:cs typeface="Arial" charset="0"/>
                </a:rPr>
                <a:t>e.g., CBR </a:t>
              </a:r>
              <a:r>
                <a:rPr lang="en-US" sz="1800" dirty="0">
                  <a:solidFill>
                    <a:srgbClr val="CC0000"/>
                  </a:solidFill>
                  <a:latin typeface="Helvetica" pitchFamily="2" charset="0"/>
                  <a:cs typeface="Arial" charset="0"/>
                </a:rPr>
                <a:t>r</a:t>
              </a:r>
            </a:p>
          </p:txBody>
        </p:sp>
      </p:grpSp>
      <p:sp>
        <p:nvSpPr>
          <p:cNvPr id="59" name="Rectangle 58"/>
          <p:cNvSpPr>
            <a:spLocks noChangeArrowheads="1"/>
          </p:cNvSpPr>
          <p:nvPr/>
        </p:nvSpPr>
        <p:spPr bwMode="auto">
          <a:xfrm>
            <a:off x="7467601" y="2095500"/>
            <a:ext cx="815975" cy="84455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>
              <a:latin typeface="Helvetica" pitchFamily="2" charset="0"/>
            </a:endParaRPr>
          </a:p>
        </p:txBody>
      </p:sp>
      <p:sp>
        <p:nvSpPr>
          <p:cNvPr id="39952" name="TextBox 59"/>
          <p:cNvSpPr txBox="1">
            <a:spLocks noChangeArrowheads="1"/>
          </p:cNvSpPr>
          <p:nvPr/>
        </p:nvSpPr>
        <p:spPr bwMode="auto">
          <a:xfrm>
            <a:off x="7188200" y="1409701"/>
            <a:ext cx="14287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Helvetica" pitchFamily="2" charset="0"/>
                <a:cs typeface="Arial" charset="0"/>
              </a:rPr>
              <a:t>buffer fill level, </a:t>
            </a:r>
            <a:r>
              <a:rPr lang="en-US" sz="1400" dirty="0">
                <a:solidFill>
                  <a:srgbClr val="CC0000"/>
                </a:solidFill>
                <a:latin typeface="Helvetica" pitchFamily="2" charset="0"/>
                <a:cs typeface="Arial" charset="0"/>
              </a:rPr>
              <a:t>B(t)</a:t>
            </a:r>
          </a:p>
        </p:txBody>
      </p:sp>
      <p:cxnSp>
        <p:nvCxnSpPr>
          <p:cNvPr id="39953" name="Straight Arrow Connector 60"/>
          <p:cNvCxnSpPr>
            <a:cxnSpLocks noChangeShapeType="1"/>
          </p:cNvCxnSpPr>
          <p:nvPr/>
        </p:nvCxnSpPr>
        <p:spPr bwMode="auto">
          <a:xfrm flipH="1">
            <a:off x="7502526" y="178117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954" name="Straight Arrow Connector 62"/>
          <p:cNvCxnSpPr>
            <a:cxnSpLocks noChangeShapeType="1"/>
          </p:cNvCxnSpPr>
          <p:nvPr/>
        </p:nvCxnSpPr>
        <p:spPr bwMode="auto">
          <a:xfrm rot="10800000" flipH="1">
            <a:off x="8113714" y="1774825"/>
            <a:ext cx="168275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9955" name="TextBox 64"/>
          <p:cNvSpPr txBox="1">
            <a:spLocks noChangeArrowheads="1"/>
          </p:cNvSpPr>
          <p:nvPr/>
        </p:nvSpPr>
        <p:spPr bwMode="auto">
          <a:xfrm>
            <a:off x="1758950" y="3043238"/>
            <a:ext cx="149860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1800" i="0" dirty="0">
                <a:solidFill>
                  <a:srgbClr val="000000"/>
                </a:solidFill>
                <a:latin typeface="Helvetica" pitchFamily="2" charset="0"/>
                <a:cs typeface="Arial" charset="0"/>
              </a:rPr>
              <a:t>video server</a:t>
            </a:r>
            <a:endParaRPr lang="en-US" sz="1800" dirty="0">
              <a:solidFill>
                <a:srgbClr val="CC0000"/>
              </a:solidFill>
              <a:latin typeface="Helvetica" pitchFamily="2" charset="0"/>
              <a:cs typeface="Arial" charset="0"/>
            </a:endParaRPr>
          </a:p>
        </p:txBody>
      </p:sp>
      <p:sp>
        <p:nvSpPr>
          <p:cNvPr id="64" name="Rectangle 63"/>
          <p:cNvSpPr>
            <a:spLocks noChangeArrowheads="1"/>
          </p:cNvSpPr>
          <p:nvPr/>
        </p:nvSpPr>
        <p:spPr bwMode="auto">
          <a:xfrm>
            <a:off x="7446963" y="2095500"/>
            <a:ext cx="423862" cy="8461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69" name="Rectangle 68"/>
          <p:cNvSpPr>
            <a:spLocks noChangeArrowheads="1"/>
          </p:cNvSpPr>
          <p:nvPr/>
        </p:nvSpPr>
        <p:spPr bwMode="auto">
          <a:xfrm>
            <a:off x="7453313" y="2100263"/>
            <a:ext cx="425450" cy="844550"/>
          </a:xfrm>
          <a:prstGeom prst="rect">
            <a:avLst/>
          </a:prstGeom>
          <a:solidFill>
            <a:srgbClr val="000099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158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6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9980154" y="6512522"/>
            <a:ext cx="687846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31</a:t>
            </a:fld>
            <a:endParaRPr lang="en-US" sz="1200" dirty="0">
              <a:latin typeface="Helvetica" pitchFamily="2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70AD32D-C812-674C-B4D5-86E444168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Client-side buffering, playout</a:t>
            </a:r>
          </a:p>
        </p:txBody>
      </p:sp>
      <p:sp>
        <p:nvSpPr>
          <p:cNvPr id="62" name="Content Placeholder 44">
            <a:extLst>
              <a:ext uri="{FF2B5EF4-FFF2-40B4-BE49-F238E27FC236}">
                <a16:creationId xmlns:a16="http://schemas.microsoft.com/office/drawing/2014/main" id="{A75B64DA-D455-5E4E-B260-D2C7F09AF0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9891" y="3644901"/>
            <a:ext cx="10263909" cy="3033713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/>
            </a:pPr>
            <a:r>
              <a:rPr lang="en-US" i="1" dirty="0">
                <a:solidFill>
                  <a:srgbClr val="CC0000"/>
                </a:solidFill>
              </a:rPr>
              <a:t>playout buffering: average fill rate (x), playout rate (r):</a:t>
            </a:r>
            <a:endParaRPr lang="en-US" dirty="0">
              <a:solidFill>
                <a:srgbClr val="000099"/>
              </a:solidFill>
            </a:endParaRPr>
          </a:p>
          <a:p>
            <a:pPr>
              <a:defRPr/>
            </a:pPr>
            <a:r>
              <a:rPr lang="en-US" dirty="0"/>
              <a:t>is x &lt; r or x &gt; r for a given network connection?</a:t>
            </a:r>
          </a:p>
          <a:p>
            <a:pPr>
              <a:defRPr/>
            </a:pPr>
            <a:r>
              <a:rPr lang="en-US" dirty="0"/>
              <a:t>It is hard to predict this in general!</a:t>
            </a:r>
          </a:p>
          <a:p>
            <a:pPr lvl="1">
              <a:defRPr/>
            </a:pPr>
            <a:r>
              <a:rPr lang="en-US" dirty="0"/>
              <a:t>Best effort network suffers long queues, paths with low bandwidth, …</a:t>
            </a: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How to set playout rate r?</a:t>
            </a:r>
          </a:p>
          <a:p>
            <a:pPr lvl="1">
              <a:defRPr/>
            </a:pPr>
            <a:r>
              <a:rPr lang="en-US" dirty="0"/>
              <a:t>Too low a bit-rate r: video has poorer quality than needed</a:t>
            </a:r>
          </a:p>
          <a:p>
            <a:pPr lvl="1">
              <a:defRPr/>
            </a:pPr>
            <a:r>
              <a:rPr lang="en-US" dirty="0"/>
              <a:t>Too high a bit-rate r: buffer might empty out. Stall/rebuffering!</a:t>
            </a:r>
          </a:p>
        </p:txBody>
      </p:sp>
      <p:sp>
        <p:nvSpPr>
          <p:cNvPr id="63" name="TextBox 49">
            <a:extLst>
              <a:ext uri="{FF2B5EF4-FFF2-40B4-BE49-F238E27FC236}">
                <a16:creationId xmlns:a16="http://schemas.microsoft.com/office/drawing/2014/main" id="{0F29E443-4EE5-824D-9060-81FF24D969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9351" y="3079502"/>
            <a:ext cx="165735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Client’s</a:t>
            </a:r>
          </a:p>
          <a:p>
            <a:pPr algn="ctr"/>
            <a:r>
              <a:rPr lang="en-US" sz="1400" i="0" dirty="0">
                <a:latin typeface="Arial" charset="0"/>
                <a:cs typeface="Arial" charset="0"/>
              </a:rPr>
              <a:t>buffer, size </a:t>
            </a:r>
            <a:r>
              <a:rPr lang="en-US" sz="1400" i="0" dirty="0" err="1">
                <a:latin typeface="Arial" charset="0"/>
                <a:cs typeface="Arial" charset="0"/>
              </a:rPr>
              <a:t>B</a:t>
            </a:r>
            <a:r>
              <a:rPr lang="en-US" sz="1400" i="0" baseline="-25000" dirty="0" err="1">
                <a:latin typeface="Arial" charset="0"/>
                <a:cs typeface="Arial" charset="0"/>
              </a:rPr>
              <a:t>max</a:t>
            </a:r>
            <a:r>
              <a:rPr lang="en-US" sz="1400" i="0" dirty="0">
                <a:latin typeface="Arial" charset="0"/>
                <a:cs typeface="Arial" charset="0"/>
              </a:rPr>
              <a:t> </a:t>
            </a:r>
          </a:p>
        </p:txBody>
      </p:sp>
      <p:cxnSp>
        <p:nvCxnSpPr>
          <p:cNvPr id="71" name="Straight Arrow Connector 54">
            <a:extLst>
              <a:ext uri="{FF2B5EF4-FFF2-40B4-BE49-F238E27FC236}">
                <a16:creationId xmlns:a16="http://schemas.microsoft.com/office/drawing/2014/main" id="{CED4D72D-D680-4447-988F-92FAA768E1A0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6683375" y="3333750"/>
            <a:ext cx="280988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Straight Arrow Connector 51">
            <a:extLst>
              <a:ext uri="{FF2B5EF4-FFF2-40B4-BE49-F238E27FC236}">
                <a16:creationId xmlns:a16="http://schemas.microsoft.com/office/drawing/2014/main" id="{6D3F60D1-5ECF-3049-8413-865E8D8CFC9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197850" y="3335890"/>
            <a:ext cx="280987" cy="0"/>
          </a:xfrm>
          <a:prstGeom prst="straightConnector1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Straight Connector 52">
            <a:extLst>
              <a:ext uri="{FF2B5EF4-FFF2-40B4-BE49-F238E27FC236}">
                <a16:creationId xmlns:a16="http://schemas.microsoft.com/office/drawing/2014/main" id="{DE2878F4-C6C4-C841-9D81-A67C9CC7F55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758950" y="4154456"/>
            <a:ext cx="207963" cy="0"/>
          </a:xfrm>
          <a:prstGeom prst="line">
            <a:avLst/>
          </a:prstGeom>
          <a:noFill/>
          <a:ln w="22225">
            <a:solidFill>
              <a:srgbClr val="0000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Straight Connector 66">
            <a:extLst>
              <a:ext uri="{FF2B5EF4-FFF2-40B4-BE49-F238E27FC236}">
                <a16:creationId xmlns:a16="http://schemas.microsoft.com/office/drawing/2014/main" id="{145093F9-6B46-184F-A2E7-537138D4EDD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988345" y="4142426"/>
            <a:ext cx="207962" cy="0"/>
          </a:xfrm>
          <a:prstGeom prst="line">
            <a:avLst/>
          </a:prstGeom>
          <a:noFill/>
          <a:ln w="22225">
            <a:solidFill>
              <a:srgbClr val="0000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Straight Connector 68">
            <a:extLst>
              <a:ext uri="{FF2B5EF4-FFF2-40B4-BE49-F238E27FC236}">
                <a16:creationId xmlns:a16="http://schemas.microsoft.com/office/drawing/2014/main" id="{88644CDB-3786-DC4B-A6E1-00D719B00FE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676232" y="3714028"/>
            <a:ext cx="147637" cy="1588"/>
          </a:xfrm>
          <a:prstGeom prst="line">
            <a:avLst/>
          </a:prstGeom>
          <a:noFill/>
          <a:ln w="19050">
            <a:solidFill>
              <a:srgbClr val="CC0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2327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B14DF-4275-A246-8CDD-770E089E1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Adaptive bit–rate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BAD50-9A8E-5240-BDF7-4A1829A1A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832432" cy="5287628"/>
          </a:xfrm>
        </p:spPr>
        <p:txBody>
          <a:bodyPr>
            <a:normAutofit/>
          </a:bodyPr>
          <a:lstStyle/>
          <a:p>
            <a:r>
              <a:rPr lang="en-US" dirty="0"/>
              <a:t>Motivation: Want to provide high quality video experience, without stalls</a:t>
            </a:r>
          </a:p>
          <a:p>
            <a:r>
              <a:rPr lang="en-US" dirty="0"/>
              <a:t>Observations:</a:t>
            </a:r>
          </a:p>
          <a:p>
            <a:pPr lvl="1"/>
            <a:r>
              <a:rPr lang="en-US" dirty="0"/>
              <a:t>Videos come in different qualities (average bit rates)</a:t>
            </a:r>
          </a:p>
          <a:p>
            <a:pPr lvl="1"/>
            <a:r>
              <a:rPr lang="en-US" dirty="0"/>
              <a:t>Versions of the video for different quality levels readily available</a:t>
            </a:r>
          </a:p>
          <a:p>
            <a:pPr lvl="1"/>
            <a:r>
              <a:rPr lang="en-US" dirty="0"/>
              <a:t>Different segments of video can be downloaded separately</a:t>
            </a:r>
          </a:p>
          <a:p>
            <a:r>
              <a:rPr lang="en-US" dirty="0">
                <a:solidFill>
                  <a:srgbClr val="C00000"/>
                </a:solidFill>
              </a:rPr>
              <a:t>Adapt bit rate per segment </a:t>
            </a:r>
            <a:r>
              <a:rPr lang="en-US" dirty="0"/>
              <a:t>through collaboration between the video client (e.g., your browser) and the server (e.g., @ Netflix)</a:t>
            </a:r>
          </a:p>
          <a:p>
            <a:r>
              <a:rPr lang="en-US" dirty="0">
                <a:solidFill>
                  <a:srgbClr val="C00000"/>
                </a:solidFill>
              </a:rPr>
              <a:t>Adaptive bit-rate (ABR) video: </a:t>
            </a:r>
            <a:r>
              <a:rPr lang="en-US" dirty="0"/>
              <a:t>change the bit-rate (quality) of next video segment based on network and client conditions</a:t>
            </a:r>
          </a:p>
          <a:p>
            <a:r>
              <a:rPr lang="en-US" dirty="0"/>
              <a:t>A typical strategy:  </a:t>
            </a:r>
            <a:r>
              <a:rPr lang="en-US" dirty="0">
                <a:solidFill>
                  <a:srgbClr val="C00000"/>
                </a:solidFill>
              </a:rPr>
              <a:t>Buffer-based rate adaptation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85A1E20-98CC-554D-9A52-1E72C61AC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1695" y="2266520"/>
            <a:ext cx="1347537" cy="1941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6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B14DF-4275-A246-8CDD-770E089E1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Buffer-based bit-rate adaptation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BAD50-9A8E-5240-BDF7-4A1829A1A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016916" cy="5287628"/>
          </a:xfrm>
        </p:spPr>
        <p:txBody>
          <a:bodyPr>
            <a:normAutofit/>
          </a:bodyPr>
          <a:lstStyle/>
          <a:p>
            <a:r>
              <a:rPr lang="en-US" dirty="0"/>
              <a:t>Key idea: If there is a large stored buffer of video, optimize aggressively for video quality, i.e., high bit rates</a:t>
            </a:r>
          </a:p>
          <a:p>
            <a:endParaRPr lang="en-US" dirty="0"/>
          </a:p>
          <a:p>
            <a:r>
              <a:rPr lang="en-US" dirty="0"/>
              <a:t>Else (i.e., buffer has low occupancy), avoid stalls by being conservative and ask for a lower quality (bit-rate)</a:t>
            </a:r>
          </a:p>
          <a:p>
            <a:pPr lvl="1"/>
            <a:r>
              <a:rPr lang="en-US" dirty="0"/>
              <a:t>Hope: lower bandwidth requirement of a lower quality stream is satisfiable more easily</a:t>
            </a:r>
          </a:p>
        </p:txBody>
      </p:sp>
    </p:spTree>
    <p:extLst>
      <p:ext uri="{BB962C8B-B14F-4D97-AF65-F5344CB8AC3E}">
        <p14:creationId xmlns:p14="http://schemas.microsoft.com/office/powerpoint/2010/main" val="3859563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DE0BB-2F81-0340-B466-04851DC6A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Buffer-based bit-rate adaptation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B6D83-AA37-9546-B6E4-6021E18560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51638"/>
          </a:xfrm>
        </p:spPr>
        <p:txBody>
          <a:bodyPr>
            <a:normAutofit lnSpcReduction="10000"/>
          </a:bodyPr>
          <a:lstStyle/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>
              <a:hlinkClick r:id="" action="ppaction://noaction"/>
            </a:endParaRPr>
          </a:p>
          <a:p>
            <a:pPr marL="0" indent="0">
              <a:buNone/>
            </a:pPr>
            <a:endParaRPr lang="en-US" sz="2000" dirty="0">
              <a:hlinkClick r:id="" action="ppaction://noaction"/>
            </a:endParaRPr>
          </a:p>
          <a:p>
            <a:pPr marL="0" indent="0">
              <a:buNone/>
            </a:pPr>
            <a:r>
              <a:rPr lang="en-US" sz="2000" dirty="0">
                <a:hlinkClick r:id="" action="ppaction://noaction"/>
              </a:rPr>
              <a:t>http://yuba.stanford.edu/~nickm/papers/sigcomm2014-video.pdf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A Buffer-Based Approach to Rate Adaptation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E2FD14-A67D-0349-B8ED-50B34D619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579" y="1285908"/>
            <a:ext cx="6176211" cy="41578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DC0125-6393-FD42-9A39-E0E62EC756B2}"/>
              </a:ext>
            </a:extLst>
          </p:cNvPr>
          <p:cNvSpPr txBox="1"/>
          <p:nvPr/>
        </p:nvSpPr>
        <p:spPr>
          <a:xfrm>
            <a:off x="7431507" y="1690688"/>
            <a:ext cx="451986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A highly effective method to provide high video quality despite variable and intermittently poor </a:t>
            </a:r>
          </a:p>
          <a:p>
            <a:pPr algn="l"/>
            <a:r>
              <a:rPr lang="en-US" sz="2800" dirty="0">
                <a:latin typeface="Helvetica" pitchFamily="2" charset="0"/>
              </a:rPr>
              <a:t>network conditions.</a:t>
            </a:r>
          </a:p>
          <a:p>
            <a:pPr algn="l"/>
            <a:endParaRPr lang="en-US" sz="2800" dirty="0">
              <a:latin typeface="Helvetica" pitchFamily="2" charset="0"/>
            </a:endParaRPr>
          </a:p>
          <a:p>
            <a:pPr algn="l"/>
            <a:r>
              <a:rPr lang="en-US" sz="2800" dirty="0">
                <a:latin typeface="Helvetica" pitchFamily="2" charset="0"/>
              </a:rPr>
              <a:t>Used by Netflix.</a:t>
            </a:r>
          </a:p>
          <a:p>
            <a:pPr algn="l"/>
            <a:endParaRPr lang="en-US" sz="28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2809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6">
            <a:extLst>
              <a:ext uri="{FF2B5EF4-FFF2-40B4-BE49-F238E27FC236}">
                <a16:creationId xmlns:a16="http://schemas.microsoft.com/office/drawing/2014/main" id="{5EF963C1-E124-4A4E-82C3-3C2B255AF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84F9BA73-7D47-6743-874C-C4B61E8F1837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id="{24A83C1E-1F0F-1848-9B6A-4CA3C828B15E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3534715"/>
            <a:ext cx="10515600" cy="2788285"/>
          </a:xfrm>
        </p:spPr>
        <p:txBody>
          <a:bodyPr>
            <a:normAutofit/>
          </a:bodyPr>
          <a:lstStyle/>
          <a:p>
            <a:r>
              <a:rPr lang="en-US" altLang="en-US" sz="2400" dirty="0"/>
              <a:t>SMTP: delivery/storage to receiver’s server. Focused on </a:t>
            </a:r>
            <a:r>
              <a:rPr lang="en-US" altLang="en-US" sz="2400" dirty="0">
                <a:solidFill>
                  <a:srgbClr val="C00000"/>
                </a:solidFill>
              </a:rPr>
              <a:t>push</a:t>
            </a:r>
          </a:p>
          <a:p>
            <a:r>
              <a:rPr lang="en-US" altLang="en-US" sz="2400" dirty="0"/>
              <a:t>Mail access protocol: </a:t>
            </a:r>
            <a:r>
              <a:rPr lang="en-US" altLang="en-US" sz="2400" dirty="0">
                <a:solidFill>
                  <a:srgbClr val="C00000"/>
                </a:solidFill>
              </a:rPr>
              <a:t>pull </a:t>
            </a:r>
            <a:r>
              <a:rPr lang="en-US" altLang="en-US" sz="2400" dirty="0"/>
              <a:t>from server</a:t>
            </a:r>
          </a:p>
          <a:p>
            <a:pPr lvl="1"/>
            <a:r>
              <a:rPr lang="en-US" altLang="en-US" dirty="0"/>
              <a:t>POP: Post Office Protocol [RFC 1939]</a:t>
            </a:r>
          </a:p>
          <a:p>
            <a:pPr lvl="2"/>
            <a:r>
              <a:rPr lang="en-US" altLang="en-US" sz="1800" dirty="0"/>
              <a:t>Client connects to POP3 server on TCP port 110</a:t>
            </a:r>
          </a:p>
          <a:p>
            <a:pPr lvl="1"/>
            <a:r>
              <a:rPr lang="en-US" altLang="en-US" dirty="0"/>
              <a:t>IMAP: Internet Mail Access Protocol [RFC 1730]</a:t>
            </a:r>
          </a:p>
          <a:p>
            <a:pPr lvl="2"/>
            <a:r>
              <a:rPr lang="en-US" altLang="en-US" sz="1800" dirty="0"/>
              <a:t>Client connects to TCP port 143</a:t>
            </a:r>
          </a:p>
          <a:p>
            <a:pPr lvl="1"/>
            <a:r>
              <a:rPr lang="en-US" altLang="en-US" dirty="0"/>
              <a:t>HTTP: </a:t>
            </a:r>
            <a:r>
              <a:rPr lang="en-US" altLang="en-US" dirty="0" err="1"/>
              <a:t>gmail</a:t>
            </a:r>
            <a:r>
              <a:rPr lang="en-US" altLang="en-US" dirty="0"/>
              <a:t>, outlook, etc.</a:t>
            </a:r>
            <a:endParaRPr lang="en-US" altLang="en-US" sz="2800" dirty="0"/>
          </a:p>
          <a:p>
            <a:pPr lvl="1"/>
            <a:endParaRPr lang="en-US" altLang="en-US" dirty="0"/>
          </a:p>
        </p:txBody>
      </p:sp>
      <p:sp>
        <p:nvSpPr>
          <p:cNvPr id="76805" name="Line 6">
            <a:extLst>
              <a:ext uri="{FF2B5EF4-FFF2-40B4-BE49-F238E27FC236}">
                <a16:creationId xmlns:a16="http://schemas.microsoft.com/office/drawing/2014/main" id="{491E56F5-5DE8-F144-BE3A-0B72DDB9125A}"/>
              </a:ext>
            </a:extLst>
          </p:cNvPr>
          <p:cNvSpPr>
            <a:spLocks noChangeShapeType="1"/>
          </p:cNvSpPr>
          <p:nvPr/>
        </p:nvSpPr>
        <p:spPr bwMode="auto">
          <a:xfrm>
            <a:off x="3762376" y="2057174"/>
            <a:ext cx="847725" cy="952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grpSp>
        <p:nvGrpSpPr>
          <p:cNvPr id="76806" name="Group 32">
            <a:extLst>
              <a:ext uri="{FF2B5EF4-FFF2-40B4-BE49-F238E27FC236}">
                <a16:creationId xmlns:a16="http://schemas.microsoft.com/office/drawing/2014/main" id="{371156F4-0005-3A42-B747-93D9D031F13D}"/>
              </a:ext>
            </a:extLst>
          </p:cNvPr>
          <p:cNvGrpSpPr>
            <a:grpSpLocks/>
          </p:cNvGrpSpPr>
          <p:nvPr/>
        </p:nvGrpSpPr>
        <p:grpSpPr bwMode="auto">
          <a:xfrm>
            <a:off x="8542338" y="1746024"/>
            <a:ext cx="709612" cy="703263"/>
            <a:chOff x="4337" y="290"/>
            <a:chExt cx="447" cy="443"/>
          </a:xfrm>
        </p:grpSpPr>
        <p:graphicFrame>
          <p:nvGraphicFramePr>
            <p:cNvPr id="76874" name="Object 33">
              <a:extLst>
                <a:ext uri="{FF2B5EF4-FFF2-40B4-BE49-F238E27FC236}">
                  <a16:creationId xmlns:a16="http://schemas.microsoft.com/office/drawing/2014/main" id="{6FC2B026-6D85-6B41-A8A9-C0C508C1A78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981" name="Clip" r:id="rId3" imgW="17462500" imgH="14478000" progId="MS_ClipArt_Gallery.2">
                    <p:embed/>
                  </p:oleObj>
                </mc:Choice>
                <mc:Fallback>
                  <p:oleObj name="Clip" r:id="rId3" imgW="17462500" imgH="14478000" progId="MS_ClipArt_Gallery.2">
                    <p:embed/>
                    <p:pic>
                      <p:nvPicPr>
                        <p:cNvPr id="76874" name="Object 33">
                          <a:extLst>
                            <a:ext uri="{FF2B5EF4-FFF2-40B4-BE49-F238E27FC236}">
                              <a16:creationId xmlns:a16="http://schemas.microsoft.com/office/drawing/2014/main" id="{6FC2B026-6D85-6B41-A8A9-C0C508C1A784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6875" name="Group 34">
              <a:extLst>
                <a:ext uri="{FF2B5EF4-FFF2-40B4-BE49-F238E27FC236}">
                  <a16:creationId xmlns:a16="http://schemas.microsoft.com/office/drawing/2014/main" id="{2A1BD76D-3278-5540-82FA-47C79287C3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76876" name="Rectangle 35">
                <a:extLst>
                  <a:ext uri="{FF2B5EF4-FFF2-40B4-BE49-F238E27FC236}">
                    <a16:creationId xmlns:a16="http://schemas.microsoft.com/office/drawing/2014/main" id="{A1178FD0-C3B6-E442-8A12-87A87A6A4B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6877" name="Text Box 36">
                <a:extLst>
                  <a:ext uri="{FF2B5EF4-FFF2-40B4-BE49-F238E27FC236}">
                    <a16:creationId xmlns:a16="http://schemas.microsoft.com/office/drawing/2014/main" id="{09BE9B04-1BDB-F248-A670-34B488E4B5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agent</a:t>
                </a:r>
                <a:endParaRPr lang="en-US" altLang="en-US" sz="2400">
                  <a:latin typeface="Helvetica" pitchFamily="2" charset="0"/>
                </a:endParaRPr>
              </a:p>
            </p:txBody>
          </p:sp>
        </p:grpSp>
      </p:grpSp>
      <p:grpSp>
        <p:nvGrpSpPr>
          <p:cNvPr id="76807" name="Group 84">
            <a:extLst>
              <a:ext uri="{FF2B5EF4-FFF2-40B4-BE49-F238E27FC236}">
                <a16:creationId xmlns:a16="http://schemas.microsoft.com/office/drawing/2014/main" id="{D2DC1DCD-AC2C-7041-8CE4-9AD450A03703}"/>
              </a:ext>
            </a:extLst>
          </p:cNvPr>
          <p:cNvGrpSpPr>
            <a:grpSpLocks/>
          </p:cNvGrpSpPr>
          <p:nvPr/>
        </p:nvGrpSpPr>
        <p:grpSpPr bwMode="auto">
          <a:xfrm>
            <a:off x="4659313" y="1841273"/>
            <a:ext cx="355600" cy="933450"/>
            <a:chOff x="4180" y="783"/>
            <a:chExt cx="150" cy="307"/>
          </a:xfrm>
        </p:grpSpPr>
        <p:sp>
          <p:nvSpPr>
            <p:cNvPr id="76866" name="AutoShape 85">
              <a:extLst>
                <a:ext uri="{FF2B5EF4-FFF2-40B4-BE49-F238E27FC236}">
                  <a16:creationId xmlns:a16="http://schemas.microsoft.com/office/drawing/2014/main" id="{6DCA573F-837F-F049-947F-16E985F48D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76867" name="Rectangle 86">
              <a:extLst>
                <a:ext uri="{FF2B5EF4-FFF2-40B4-BE49-F238E27FC236}">
                  <a16:creationId xmlns:a16="http://schemas.microsoft.com/office/drawing/2014/main" id="{37298399-C8E8-4F41-B7C3-E48FDC6A5C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76868" name="Rectangle 87">
              <a:extLst>
                <a:ext uri="{FF2B5EF4-FFF2-40B4-BE49-F238E27FC236}">
                  <a16:creationId xmlns:a16="http://schemas.microsoft.com/office/drawing/2014/main" id="{C7ACB182-3FB9-7140-83EA-7114A64A6E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76869" name="AutoShape 88">
              <a:extLst>
                <a:ext uri="{FF2B5EF4-FFF2-40B4-BE49-F238E27FC236}">
                  <a16:creationId xmlns:a16="http://schemas.microsoft.com/office/drawing/2014/main" id="{92E5A147-CB5C-DF4E-BB04-CC27F4B86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76870" name="Line 89">
              <a:extLst>
                <a:ext uri="{FF2B5EF4-FFF2-40B4-BE49-F238E27FC236}">
                  <a16:creationId xmlns:a16="http://schemas.microsoft.com/office/drawing/2014/main" id="{20AD0BFD-A745-BE4C-AB3B-938EF11362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76871" name="Line 90">
              <a:extLst>
                <a:ext uri="{FF2B5EF4-FFF2-40B4-BE49-F238E27FC236}">
                  <a16:creationId xmlns:a16="http://schemas.microsoft.com/office/drawing/2014/main" id="{DB054EAE-D3C5-6B4C-A620-B74C5878CCE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76872" name="Rectangle 91">
              <a:extLst>
                <a:ext uri="{FF2B5EF4-FFF2-40B4-BE49-F238E27FC236}">
                  <a16:creationId xmlns:a16="http://schemas.microsoft.com/office/drawing/2014/main" id="{98322991-7B8A-674D-BE60-48A6E961E4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76873" name="Rectangle 92">
              <a:extLst>
                <a:ext uri="{FF2B5EF4-FFF2-40B4-BE49-F238E27FC236}">
                  <a16:creationId xmlns:a16="http://schemas.microsoft.com/office/drawing/2014/main" id="{CF08B154-B90E-FE4A-8A09-0137AE84EB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</p:grpSp>
      <p:grpSp>
        <p:nvGrpSpPr>
          <p:cNvPr id="76808" name="Group 158">
            <a:extLst>
              <a:ext uri="{FF2B5EF4-FFF2-40B4-BE49-F238E27FC236}">
                <a16:creationId xmlns:a16="http://schemas.microsoft.com/office/drawing/2014/main" id="{A3C4A19E-AB63-AE44-8C9F-8BD4DB4A7672}"/>
              </a:ext>
            </a:extLst>
          </p:cNvPr>
          <p:cNvGrpSpPr>
            <a:grpSpLocks/>
          </p:cNvGrpSpPr>
          <p:nvPr/>
        </p:nvGrpSpPr>
        <p:grpSpPr bwMode="auto">
          <a:xfrm>
            <a:off x="4087813" y="2219099"/>
            <a:ext cx="1460500" cy="1179513"/>
            <a:chOff x="1789" y="1206"/>
            <a:chExt cx="920" cy="743"/>
          </a:xfrm>
        </p:grpSpPr>
        <p:sp>
          <p:nvSpPr>
            <p:cNvPr id="76850" name="Text Box 95">
              <a:extLst>
                <a:ext uri="{FF2B5EF4-FFF2-40B4-BE49-F238E27FC236}">
                  <a16:creationId xmlns:a16="http://schemas.microsoft.com/office/drawing/2014/main" id="{AB41038D-6765-9742-B657-6B16729E9C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89" y="1583"/>
              <a:ext cx="920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sender’s mail </a:t>
              </a: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Helvetica" pitchFamily="2" charset="0"/>
                </a:rPr>
                <a:t>server</a:t>
              </a:r>
              <a:endParaRPr lang="en-US" altLang="en-US" sz="2400">
                <a:latin typeface="Helvetica" pitchFamily="2" charset="0"/>
              </a:endParaRPr>
            </a:p>
          </p:txBody>
        </p:sp>
        <p:grpSp>
          <p:nvGrpSpPr>
            <p:cNvPr id="76851" name="Group 157">
              <a:extLst>
                <a:ext uri="{FF2B5EF4-FFF2-40B4-BE49-F238E27FC236}">
                  <a16:creationId xmlns:a16="http://schemas.microsoft.com/office/drawing/2014/main" id="{766D2932-7304-5749-A676-9381A59C6E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92" y="1206"/>
              <a:ext cx="510" cy="354"/>
              <a:chOff x="2070" y="2004"/>
              <a:chExt cx="510" cy="354"/>
            </a:xfrm>
          </p:grpSpPr>
          <p:sp>
            <p:nvSpPr>
              <p:cNvPr id="76852" name="Rectangle 94">
                <a:extLst>
                  <a:ext uri="{FF2B5EF4-FFF2-40B4-BE49-F238E27FC236}">
                    <a16:creationId xmlns:a16="http://schemas.microsoft.com/office/drawing/2014/main" id="{78149558-CF21-174A-B96F-6D8569A64F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0" y="2004"/>
                <a:ext cx="510" cy="354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6853" name="Rectangle 96">
                <a:extLst>
                  <a:ext uri="{FF2B5EF4-FFF2-40B4-BE49-F238E27FC236}">
                    <a16:creationId xmlns:a16="http://schemas.microsoft.com/office/drawing/2014/main" id="{34731561-D685-2B46-A2D5-A0F04048E8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4" y="2076"/>
                <a:ext cx="450" cy="120"/>
              </a:xfrm>
              <a:prstGeom prst="rect">
                <a:avLst/>
              </a:prstGeom>
              <a:solidFill>
                <a:srgbClr val="00FF00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6854" name="Line 97">
                <a:extLst>
                  <a:ext uri="{FF2B5EF4-FFF2-40B4-BE49-F238E27FC236}">
                    <a16:creationId xmlns:a16="http://schemas.microsoft.com/office/drawing/2014/main" id="{6B0F15C6-2F00-B148-8F81-969FC97318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43" y="210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6855" name="Line 98">
                <a:extLst>
                  <a:ext uri="{FF2B5EF4-FFF2-40B4-BE49-F238E27FC236}">
                    <a16:creationId xmlns:a16="http://schemas.microsoft.com/office/drawing/2014/main" id="{948564F1-9FDE-3646-8F55-C0375516A7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52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6856" name="Line 99">
                <a:extLst>
                  <a:ext uri="{FF2B5EF4-FFF2-40B4-BE49-F238E27FC236}">
                    <a16:creationId xmlns:a16="http://schemas.microsoft.com/office/drawing/2014/main" id="{F76EC0C7-951E-0545-B720-1C1F13E256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7" y="2105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6857" name="Line 100">
                <a:extLst>
                  <a:ext uri="{FF2B5EF4-FFF2-40B4-BE49-F238E27FC236}">
                    <a16:creationId xmlns:a16="http://schemas.microsoft.com/office/drawing/2014/main" id="{D9C407BB-8D44-C847-9B7D-88B7B0773D6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64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6858" name="Line 101">
                <a:extLst>
                  <a:ext uri="{FF2B5EF4-FFF2-40B4-BE49-F238E27FC236}">
                    <a16:creationId xmlns:a16="http://schemas.microsoft.com/office/drawing/2014/main" id="{6E3A0038-BEF7-D441-A80C-422FC61B94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25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6859" name="Line 102">
                <a:extLst>
                  <a:ext uri="{FF2B5EF4-FFF2-40B4-BE49-F238E27FC236}">
                    <a16:creationId xmlns:a16="http://schemas.microsoft.com/office/drawing/2014/main" id="{EFD408F7-CD18-2D4F-AAD1-A3782DEC12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481" y="2103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6860" name="Line 103">
                <a:extLst>
                  <a:ext uri="{FF2B5EF4-FFF2-40B4-BE49-F238E27FC236}">
                    <a16:creationId xmlns:a16="http://schemas.microsoft.com/office/drawing/2014/main" id="{91A320FC-BE0F-B248-87E4-3CB4F33B26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96" y="2104"/>
                <a:ext cx="0" cy="72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>
                  <a:latin typeface="Helvetica" pitchFamily="2" charset="0"/>
                </a:endParaRPr>
              </a:p>
            </p:txBody>
          </p:sp>
          <p:sp>
            <p:nvSpPr>
              <p:cNvPr id="76861" name="Rectangle 104">
                <a:extLst>
                  <a:ext uri="{FF2B5EF4-FFF2-40B4-BE49-F238E27FC236}">
                    <a16:creationId xmlns:a16="http://schemas.microsoft.com/office/drawing/2014/main" id="{B622A8C9-C887-EF47-9D6D-0D580C0097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02" y="224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6862" name="Rectangle 105">
                <a:extLst>
                  <a:ext uri="{FF2B5EF4-FFF2-40B4-BE49-F238E27FC236}">
                    <a16:creationId xmlns:a16="http://schemas.microsoft.com/office/drawing/2014/main" id="{D2316ADB-1149-6043-8018-EE6C2D95F2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8" y="2243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6863" name="Rectangle 106">
                <a:extLst>
                  <a:ext uri="{FF2B5EF4-FFF2-40B4-BE49-F238E27FC236}">
                    <a16:creationId xmlns:a16="http://schemas.microsoft.com/office/drawing/2014/main" id="{CBF92BEF-66E7-AF4E-8C33-515C2109A8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" y="2242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6864" name="Rectangle 107">
                <a:extLst>
                  <a:ext uri="{FF2B5EF4-FFF2-40B4-BE49-F238E27FC236}">
                    <a16:creationId xmlns:a16="http://schemas.microsoft.com/office/drawing/2014/main" id="{687252D0-481A-3742-B08B-5DE0B8A231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1" y="224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6865" name="Rectangle 108">
                <a:extLst>
                  <a:ext uri="{FF2B5EF4-FFF2-40B4-BE49-F238E27FC236}">
                    <a16:creationId xmlns:a16="http://schemas.microsoft.com/office/drawing/2014/main" id="{D7B18646-6966-264E-B78B-6369AE2C63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67" y="2240"/>
                <a:ext cx="64" cy="93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</p:grpSp>
      </p:grpSp>
      <p:grpSp>
        <p:nvGrpSpPr>
          <p:cNvPr id="76809" name="Group 109">
            <a:extLst>
              <a:ext uri="{FF2B5EF4-FFF2-40B4-BE49-F238E27FC236}">
                <a16:creationId xmlns:a16="http://schemas.microsoft.com/office/drawing/2014/main" id="{115F4516-5DFA-B048-B1D8-C58EED932B7A}"/>
              </a:ext>
            </a:extLst>
          </p:cNvPr>
          <p:cNvGrpSpPr>
            <a:grpSpLocks/>
          </p:cNvGrpSpPr>
          <p:nvPr/>
        </p:nvGrpSpPr>
        <p:grpSpPr bwMode="auto">
          <a:xfrm>
            <a:off x="3094038" y="1850799"/>
            <a:ext cx="709612" cy="703263"/>
            <a:chOff x="4337" y="290"/>
            <a:chExt cx="447" cy="443"/>
          </a:xfrm>
        </p:grpSpPr>
        <p:graphicFrame>
          <p:nvGraphicFramePr>
            <p:cNvPr id="76846" name="Object 110">
              <a:extLst>
                <a:ext uri="{FF2B5EF4-FFF2-40B4-BE49-F238E27FC236}">
                  <a16:creationId xmlns:a16="http://schemas.microsoft.com/office/drawing/2014/main" id="{7887C1EC-E207-9346-8AA7-D5D6A5AE260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38" y="290"/>
            <a:ext cx="392" cy="3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7982" name="Clip" r:id="rId5" imgW="17462500" imgH="14478000" progId="MS_ClipArt_Gallery.2">
                    <p:embed/>
                  </p:oleObj>
                </mc:Choice>
                <mc:Fallback>
                  <p:oleObj name="Clip" r:id="rId5" imgW="17462500" imgH="14478000" progId="MS_ClipArt_Gallery.2">
                    <p:embed/>
                    <p:pic>
                      <p:nvPicPr>
                        <p:cNvPr id="76846" name="Object 110">
                          <a:extLst>
                            <a:ext uri="{FF2B5EF4-FFF2-40B4-BE49-F238E27FC236}">
                              <a16:creationId xmlns:a16="http://schemas.microsoft.com/office/drawing/2014/main" id="{7887C1EC-E207-9346-8AA7-D5D6A5AE260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8" y="290"/>
                          <a:ext cx="392" cy="3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6847" name="Group 111">
              <a:extLst>
                <a:ext uri="{FF2B5EF4-FFF2-40B4-BE49-F238E27FC236}">
                  <a16:creationId xmlns:a16="http://schemas.microsoft.com/office/drawing/2014/main" id="{AAF076F1-F3C5-B849-9D2A-C9EA18D0F6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37" y="367"/>
              <a:ext cx="447" cy="366"/>
              <a:chOff x="4189" y="817"/>
              <a:chExt cx="521" cy="366"/>
            </a:xfrm>
          </p:grpSpPr>
          <p:sp>
            <p:nvSpPr>
              <p:cNvPr id="76848" name="Rectangle 112">
                <a:extLst>
                  <a:ext uri="{FF2B5EF4-FFF2-40B4-BE49-F238E27FC236}">
                    <a16:creationId xmlns:a16="http://schemas.microsoft.com/office/drawing/2014/main" id="{F95E2F40-7679-6C4A-BC9D-31616EA596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846"/>
                <a:ext cx="444" cy="330"/>
              </a:xfrm>
              <a:prstGeom prst="rect">
                <a:avLst/>
              </a:prstGeom>
              <a:solidFill>
                <a:schemeClr val="hlink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>
                  <a:latin typeface="Helvetica" pitchFamily="2" charset="0"/>
                </a:endParaRPr>
              </a:p>
            </p:txBody>
          </p:sp>
          <p:sp>
            <p:nvSpPr>
              <p:cNvPr id="76849" name="Text Box 113">
                <a:extLst>
                  <a:ext uri="{FF2B5EF4-FFF2-40B4-BE49-F238E27FC236}">
                    <a16:creationId xmlns:a16="http://schemas.microsoft.com/office/drawing/2014/main" id="{603A6364-E3BC-B945-9226-711EAC7B17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89" y="817"/>
                <a:ext cx="521" cy="3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user</a:t>
                </a:r>
              </a:p>
              <a:p>
                <a:pPr algn="ctr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agent</a:t>
                </a:r>
                <a:endParaRPr lang="en-US" altLang="en-US" sz="2400">
                  <a:latin typeface="Helvetica" pitchFamily="2" charset="0"/>
                </a:endParaRPr>
              </a:p>
            </p:txBody>
          </p:sp>
        </p:grpSp>
      </p:grpSp>
      <p:grpSp>
        <p:nvGrpSpPr>
          <p:cNvPr id="76810" name="Group 119">
            <a:extLst>
              <a:ext uri="{FF2B5EF4-FFF2-40B4-BE49-F238E27FC236}">
                <a16:creationId xmlns:a16="http://schemas.microsoft.com/office/drawing/2014/main" id="{722A1482-BD8C-474D-8836-F5939D542A3C}"/>
              </a:ext>
            </a:extLst>
          </p:cNvPr>
          <p:cNvGrpSpPr>
            <a:grpSpLocks/>
          </p:cNvGrpSpPr>
          <p:nvPr/>
        </p:nvGrpSpPr>
        <p:grpSpPr bwMode="auto">
          <a:xfrm>
            <a:off x="3694116" y="1598391"/>
            <a:ext cx="1041401" cy="461963"/>
            <a:chOff x="3743" y="2537"/>
            <a:chExt cx="656" cy="291"/>
          </a:xfrm>
        </p:grpSpPr>
        <p:sp>
          <p:nvSpPr>
            <p:cNvPr id="76844" name="Rectangle 120">
              <a:extLst>
                <a:ext uri="{FF2B5EF4-FFF2-40B4-BE49-F238E27FC236}">
                  <a16:creationId xmlns:a16="http://schemas.microsoft.com/office/drawing/2014/main" id="{978C7469-AB10-2F4F-940A-06E933E5F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8" y="2580"/>
              <a:ext cx="540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solidFill>
                  <a:srgbClr val="C00000"/>
                </a:solidFill>
                <a:latin typeface="Helvetica" pitchFamily="2" charset="0"/>
              </a:endParaRPr>
            </a:p>
          </p:txBody>
        </p:sp>
        <p:sp>
          <p:nvSpPr>
            <p:cNvPr id="76845" name="Text Box 121">
              <a:extLst>
                <a:ext uri="{FF2B5EF4-FFF2-40B4-BE49-F238E27FC236}">
                  <a16:creationId xmlns:a16="http://schemas.microsoft.com/office/drawing/2014/main" id="{1408B097-E849-C141-A512-CC4EA25E7E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3" y="2537"/>
              <a:ext cx="65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solidFill>
                    <a:srgbClr val="C00000"/>
                  </a:solidFill>
                  <a:latin typeface="Helvetica" pitchFamily="2" charset="0"/>
                </a:rPr>
                <a:t>SMTP</a:t>
              </a:r>
            </a:p>
          </p:txBody>
        </p:sp>
      </p:grpSp>
      <p:grpSp>
        <p:nvGrpSpPr>
          <p:cNvPr id="76811" name="Group 126">
            <a:extLst>
              <a:ext uri="{FF2B5EF4-FFF2-40B4-BE49-F238E27FC236}">
                <a16:creationId xmlns:a16="http://schemas.microsoft.com/office/drawing/2014/main" id="{A79DC6A5-24E4-7F46-8A24-4F3D14CF30D4}"/>
              </a:ext>
            </a:extLst>
          </p:cNvPr>
          <p:cNvGrpSpPr>
            <a:grpSpLocks/>
          </p:cNvGrpSpPr>
          <p:nvPr/>
        </p:nvGrpSpPr>
        <p:grpSpPr bwMode="auto">
          <a:xfrm>
            <a:off x="6526213" y="1841273"/>
            <a:ext cx="355600" cy="933450"/>
            <a:chOff x="4180" y="783"/>
            <a:chExt cx="150" cy="307"/>
          </a:xfrm>
        </p:grpSpPr>
        <p:sp>
          <p:nvSpPr>
            <p:cNvPr id="76836" name="AutoShape 127">
              <a:extLst>
                <a:ext uri="{FF2B5EF4-FFF2-40B4-BE49-F238E27FC236}">
                  <a16:creationId xmlns:a16="http://schemas.microsoft.com/office/drawing/2014/main" id="{A9C1DC77-7B86-134E-99F0-182B4C0E67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76837" name="Rectangle 128">
              <a:extLst>
                <a:ext uri="{FF2B5EF4-FFF2-40B4-BE49-F238E27FC236}">
                  <a16:creationId xmlns:a16="http://schemas.microsoft.com/office/drawing/2014/main" id="{E9F69C44-9109-284C-B587-16A992D17C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76838" name="Rectangle 129">
              <a:extLst>
                <a:ext uri="{FF2B5EF4-FFF2-40B4-BE49-F238E27FC236}">
                  <a16:creationId xmlns:a16="http://schemas.microsoft.com/office/drawing/2014/main" id="{E137887A-7591-7547-AC28-C8B5C66DC2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76839" name="AutoShape 130">
              <a:extLst>
                <a:ext uri="{FF2B5EF4-FFF2-40B4-BE49-F238E27FC236}">
                  <a16:creationId xmlns:a16="http://schemas.microsoft.com/office/drawing/2014/main" id="{2D8E5764-93FF-DF4A-B61F-CBE5B3E7C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76840" name="Line 131">
              <a:extLst>
                <a:ext uri="{FF2B5EF4-FFF2-40B4-BE49-F238E27FC236}">
                  <a16:creationId xmlns:a16="http://schemas.microsoft.com/office/drawing/2014/main" id="{B1F06AEA-3428-4845-97EA-A27931A8FC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76841" name="Line 132">
              <a:extLst>
                <a:ext uri="{FF2B5EF4-FFF2-40B4-BE49-F238E27FC236}">
                  <a16:creationId xmlns:a16="http://schemas.microsoft.com/office/drawing/2014/main" id="{8437D345-B2E8-9543-B588-BA8DF83A60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76842" name="Rectangle 133">
              <a:extLst>
                <a:ext uri="{FF2B5EF4-FFF2-40B4-BE49-F238E27FC236}">
                  <a16:creationId xmlns:a16="http://schemas.microsoft.com/office/drawing/2014/main" id="{7382AAE4-A0F4-284B-9C7A-BDE1FED359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76843" name="Rectangle 134">
              <a:extLst>
                <a:ext uri="{FF2B5EF4-FFF2-40B4-BE49-F238E27FC236}">
                  <a16:creationId xmlns:a16="http://schemas.microsoft.com/office/drawing/2014/main" id="{C9692106-875E-5D4F-92CE-482015DAC7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</p:grpSp>
      <p:sp>
        <p:nvSpPr>
          <p:cNvPr id="76812" name="Line 151">
            <a:extLst>
              <a:ext uri="{FF2B5EF4-FFF2-40B4-BE49-F238E27FC236}">
                <a16:creationId xmlns:a16="http://schemas.microsoft.com/office/drawing/2014/main" id="{FC87E190-D0F0-C549-83CC-F6762CF212E7}"/>
              </a:ext>
            </a:extLst>
          </p:cNvPr>
          <p:cNvSpPr>
            <a:spLocks noChangeShapeType="1"/>
          </p:cNvSpPr>
          <p:nvPr/>
        </p:nvSpPr>
        <p:spPr bwMode="auto">
          <a:xfrm>
            <a:off x="5048250" y="2076224"/>
            <a:ext cx="1390650" cy="9525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76813" name="Rectangle 153">
            <a:extLst>
              <a:ext uri="{FF2B5EF4-FFF2-40B4-BE49-F238E27FC236}">
                <a16:creationId xmlns:a16="http://schemas.microsoft.com/office/drawing/2014/main" id="{C4662465-664C-3141-A120-9DB3BC4271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5425" y="1666648"/>
            <a:ext cx="857250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>
              <a:latin typeface="Helvetica" pitchFamily="2" charset="0"/>
            </a:endParaRPr>
          </a:p>
        </p:txBody>
      </p:sp>
      <p:sp>
        <p:nvSpPr>
          <p:cNvPr id="76814" name="Text Box 154">
            <a:extLst>
              <a:ext uri="{FF2B5EF4-FFF2-40B4-BE49-F238E27FC236}">
                <a16:creationId xmlns:a16="http://schemas.microsoft.com/office/drawing/2014/main" id="{C3B559CD-6AE5-384F-8F28-E469A98ABD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7684" y="1598387"/>
            <a:ext cx="10406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C00000"/>
                </a:solidFill>
                <a:latin typeface="Helvetica" pitchFamily="2" charset="0"/>
              </a:rPr>
              <a:t>SMTP</a:t>
            </a:r>
          </a:p>
        </p:txBody>
      </p:sp>
      <p:sp>
        <p:nvSpPr>
          <p:cNvPr id="76815" name="Line 155">
            <a:extLst>
              <a:ext uri="{FF2B5EF4-FFF2-40B4-BE49-F238E27FC236}">
                <a16:creationId xmlns:a16="http://schemas.microsoft.com/office/drawing/2014/main" id="{52F0531C-BCD9-9240-99ED-636E7D2D17E3}"/>
              </a:ext>
            </a:extLst>
          </p:cNvPr>
          <p:cNvSpPr>
            <a:spLocks noChangeShapeType="1"/>
          </p:cNvSpPr>
          <p:nvPr/>
        </p:nvSpPr>
        <p:spPr bwMode="auto">
          <a:xfrm>
            <a:off x="6924676" y="2066698"/>
            <a:ext cx="1647825" cy="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Helvetica" pitchFamily="2" charset="0"/>
            </a:endParaRPr>
          </a:p>
        </p:txBody>
      </p:sp>
      <p:sp>
        <p:nvSpPr>
          <p:cNvPr id="76816" name="Text Box 156">
            <a:extLst>
              <a:ext uri="{FF2B5EF4-FFF2-40B4-BE49-F238E27FC236}">
                <a16:creationId xmlns:a16="http://schemas.microsoft.com/office/drawing/2014/main" id="{FF32E4C1-1BF7-A947-9972-FAE494329D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6290" y="1684112"/>
            <a:ext cx="128112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C00000"/>
                </a:solidFill>
                <a:latin typeface="Helvetica" pitchFamily="2" charset="0"/>
              </a:rPr>
              <a:t>access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>
                <a:solidFill>
                  <a:srgbClr val="C00000"/>
                </a:solidFill>
                <a:latin typeface="Helvetica" pitchFamily="2" charset="0"/>
              </a:rPr>
              <a:t>protocol</a:t>
            </a:r>
          </a:p>
        </p:txBody>
      </p:sp>
      <p:sp>
        <p:nvSpPr>
          <p:cNvPr id="76817" name="Text Box 160">
            <a:extLst>
              <a:ext uri="{FF2B5EF4-FFF2-40B4-BE49-F238E27FC236}">
                <a16:creationId xmlns:a16="http://schemas.microsoft.com/office/drawing/2014/main" id="{D1153E06-785B-4346-8EEC-F50B65B927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2638" y="2808062"/>
            <a:ext cx="160496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receiver’s mail 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Helvetica" pitchFamily="2" charset="0"/>
              </a:rPr>
              <a:t>server</a:t>
            </a:r>
            <a:endParaRPr lang="en-US" altLang="en-US" sz="2400">
              <a:latin typeface="Helvetica" pitchFamily="2" charset="0"/>
            </a:endParaRPr>
          </a:p>
        </p:txBody>
      </p:sp>
      <p:grpSp>
        <p:nvGrpSpPr>
          <p:cNvPr id="76818" name="Group 161">
            <a:extLst>
              <a:ext uri="{FF2B5EF4-FFF2-40B4-BE49-F238E27FC236}">
                <a16:creationId xmlns:a16="http://schemas.microsoft.com/office/drawing/2014/main" id="{4F092747-14CD-084E-B659-E5F2D859F9F6}"/>
              </a:ext>
            </a:extLst>
          </p:cNvPr>
          <p:cNvGrpSpPr>
            <a:grpSpLocks/>
          </p:cNvGrpSpPr>
          <p:nvPr/>
        </p:nvGrpSpPr>
        <p:grpSpPr bwMode="auto">
          <a:xfrm>
            <a:off x="6257926" y="2209574"/>
            <a:ext cx="809625" cy="561975"/>
            <a:chOff x="2070" y="2004"/>
            <a:chExt cx="510" cy="354"/>
          </a:xfrm>
        </p:grpSpPr>
        <p:sp>
          <p:nvSpPr>
            <p:cNvPr id="76822" name="Rectangle 162">
              <a:extLst>
                <a:ext uri="{FF2B5EF4-FFF2-40B4-BE49-F238E27FC236}">
                  <a16:creationId xmlns:a16="http://schemas.microsoft.com/office/drawing/2014/main" id="{F3C28865-BE27-0A42-8223-7E94188C6D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0" y="2004"/>
              <a:ext cx="510" cy="354"/>
            </a:xfrm>
            <a:prstGeom prst="rect">
              <a:avLst/>
            </a:prstGeom>
            <a:solidFill>
              <a:schemeClr val="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76823" name="Rectangle 163">
              <a:extLst>
                <a:ext uri="{FF2B5EF4-FFF2-40B4-BE49-F238E27FC236}">
                  <a16:creationId xmlns:a16="http://schemas.microsoft.com/office/drawing/2014/main" id="{6C9F17F5-2A40-5240-9B23-226A6A1AB7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94" y="2076"/>
              <a:ext cx="450" cy="120"/>
            </a:xfrm>
            <a:prstGeom prst="rect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76824" name="Line 164">
              <a:extLst>
                <a:ext uri="{FF2B5EF4-FFF2-40B4-BE49-F238E27FC236}">
                  <a16:creationId xmlns:a16="http://schemas.microsoft.com/office/drawing/2014/main" id="{77947D09-E84A-EB4C-84D6-B0BA30FFC3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43" y="210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76825" name="Line 165">
              <a:extLst>
                <a:ext uri="{FF2B5EF4-FFF2-40B4-BE49-F238E27FC236}">
                  <a16:creationId xmlns:a16="http://schemas.microsoft.com/office/drawing/2014/main" id="{8FE6D750-97BE-E746-8B2E-9C6F1D6EA0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2" y="210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76826" name="Line 166">
              <a:extLst>
                <a:ext uri="{FF2B5EF4-FFF2-40B4-BE49-F238E27FC236}">
                  <a16:creationId xmlns:a16="http://schemas.microsoft.com/office/drawing/2014/main" id="{CFA90340-48EE-5F4D-BDC6-2D7DC109CC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7" y="2105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76827" name="Line 167">
              <a:extLst>
                <a:ext uri="{FF2B5EF4-FFF2-40B4-BE49-F238E27FC236}">
                  <a16:creationId xmlns:a16="http://schemas.microsoft.com/office/drawing/2014/main" id="{5B133CA2-93D0-5740-B9C1-B61186C749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64" y="210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76828" name="Line 168">
              <a:extLst>
                <a:ext uri="{FF2B5EF4-FFF2-40B4-BE49-F238E27FC236}">
                  <a16:creationId xmlns:a16="http://schemas.microsoft.com/office/drawing/2014/main" id="{E543DC0A-A30A-3D41-B081-A006099990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5" y="210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76829" name="Line 169">
              <a:extLst>
                <a:ext uri="{FF2B5EF4-FFF2-40B4-BE49-F238E27FC236}">
                  <a16:creationId xmlns:a16="http://schemas.microsoft.com/office/drawing/2014/main" id="{6879F5A3-3D18-244A-8708-56EDDE87F9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1" y="2103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76830" name="Line 170">
              <a:extLst>
                <a:ext uri="{FF2B5EF4-FFF2-40B4-BE49-F238E27FC236}">
                  <a16:creationId xmlns:a16="http://schemas.microsoft.com/office/drawing/2014/main" id="{ACFD3CB2-4CED-7B46-B7C1-5EDD7CB07D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96" y="2104"/>
              <a:ext cx="0" cy="7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76831" name="Rectangle 171">
              <a:extLst>
                <a:ext uri="{FF2B5EF4-FFF2-40B4-BE49-F238E27FC236}">
                  <a16:creationId xmlns:a16="http://schemas.microsoft.com/office/drawing/2014/main" id="{7FFB867D-FAB4-E94E-9552-DB8E21E265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02" y="224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76832" name="Rectangle 172">
              <a:extLst>
                <a:ext uri="{FF2B5EF4-FFF2-40B4-BE49-F238E27FC236}">
                  <a16:creationId xmlns:a16="http://schemas.microsoft.com/office/drawing/2014/main" id="{BC623F04-7669-2B48-81D2-F37887439F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8" y="2243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76833" name="Rectangle 173">
              <a:extLst>
                <a:ext uri="{FF2B5EF4-FFF2-40B4-BE49-F238E27FC236}">
                  <a16:creationId xmlns:a16="http://schemas.microsoft.com/office/drawing/2014/main" id="{AB216121-14B9-8F4A-B624-EB76F33DF6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74" y="2242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76834" name="Rectangle 174">
              <a:extLst>
                <a:ext uri="{FF2B5EF4-FFF2-40B4-BE49-F238E27FC236}">
                  <a16:creationId xmlns:a16="http://schemas.microsoft.com/office/drawing/2014/main" id="{A27F64CE-564E-AA44-8652-D4EAAF977F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224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  <p:sp>
          <p:nvSpPr>
            <p:cNvPr id="76835" name="Rectangle 175">
              <a:extLst>
                <a:ext uri="{FF2B5EF4-FFF2-40B4-BE49-F238E27FC236}">
                  <a16:creationId xmlns:a16="http://schemas.microsoft.com/office/drawing/2014/main" id="{D5950CCD-E8F7-F04D-B91C-1288D3ACFA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7" y="2240"/>
              <a:ext cx="64" cy="93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>
                <a:latin typeface="Helvetica" pitchFamily="2" charset="0"/>
              </a:endParaRPr>
            </a:p>
          </p:txBody>
        </p:sp>
      </p:grpSp>
      <p:sp>
        <p:nvSpPr>
          <p:cNvPr id="76821" name="TextBox 1">
            <a:extLst>
              <a:ext uri="{FF2B5EF4-FFF2-40B4-BE49-F238E27FC236}">
                <a16:creationId xmlns:a16="http://schemas.microsoft.com/office/drawing/2014/main" id="{D1956FDC-34DE-C24C-85DC-7F1D227BCE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8963" y="1307874"/>
            <a:ext cx="244316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>
                <a:latin typeface="Helvetica" pitchFamily="2" charset="0"/>
              </a:rPr>
              <a:t>POP3 or IMAP4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6EDB137-A3A6-7F4B-AE01-0FC587398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Mail access protocols</a:t>
            </a:r>
            <a:endParaRPr lang="en-US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4927B08-104C-ED41-A198-C1C3DE962D9B}"/>
              </a:ext>
            </a:extLst>
          </p:cNvPr>
          <p:cNvSpPr txBox="1"/>
          <p:nvPr/>
        </p:nvSpPr>
        <p:spPr>
          <a:xfrm>
            <a:off x="888442" y="2066698"/>
            <a:ext cx="194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Alice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95520EA-51B2-2F41-B4C6-687F8FB1A28E}"/>
              </a:ext>
            </a:extLst>
          </p:cNvPr>
          <p:cNvSpPr txBox="1"/>
          <p:nvPr/>
        </p:nvSpPr>
        <p:spPr>
          <a:xfrm>
            <a:off x="9408886" y="1990285"/>
            <a:ext cx="1944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Bob</a:t>
            </a:r>
          </a:p>
        </p:txBody>
      </p:sp>
    </p:spTree>
    <p:extLst>
      <p:ext uri="{BB962C8B-B14F-4D97-AF65-F5344CB8AC3E}">
        <p14:creationId xmlns:p14="http://schemas.microsoft.com/office/powerpoint/2010/main" val="251994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>
            <a:extLst>
              <a:ext uri="{FF2B5EF4-FFF2-40B4-BE49-F238E27FC236}">
                <a16:creationId xmlns:a16="http://schemas.microsoft.com/office/drawing/2014/main" id="{F22C5728-EC9D-4C4D-A8AC-FC8CFC2623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POP vs IMAP</a:t>
            </a:r>
          </a:p>
        </p:txBody>
      </p:sp>
      <p:sp>
        <p:nvSpPr>
          <p:cNvPr id="77827" name="Content Placeholder 2">
            <a:extLst>
              <a:ext uri="{FF2B5EF4-FFF2-40B4-BE49-F238E27FC236}">
                <a16:creationId xmlns:a16="http://schemas.microsoft.com/office/drawing/2014/main" id="{282AC079-283A-7E46-8BA3-54C0B00FE4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784495"/>
          </a:xfrm>
        </p:spPr>
        <p:txBody>
          <a:bodyPr>
            <a:normAutofit/>
          </a:bodyPr>
          <a:lstStyle/>
          <a:p>
            <a:r>
              <a:rPr lang="en-US" altLang="en-US" dirty="0"/>
              <a:t>POP3</a:t>
            </a:r>
          </a:p>
          <a:p>
            <a:r>
              <a:rPr lang="en-US" altLang="en-US" dirty="0">
                <a:solidFill>
                  <a:srgbClr val="C00000"/>
                </a:solidFill>
              </a:rPr>
              <a:t>Stateless</a:t>
            </a:r>
            <a:r>
              <a:rPr lang="en-US" altLang="en-US" dirty="0"/>
              <a:t> server</a:t>
            </a:r>
          </a:p>
          <a:p>
            <a:r>
              <a:rPr lang="en-US" altLang="en-US" dirty="0"/>
              <a:t>UA-heavy processing</a:t>
            </a:r>
          </a:p>
          <a:p>
            <a:r>
              <a:rPr lang="en-US" altLang="en-US" dirty="0"/>
              <a:t>UA retrieves email from server, then typically deleted from server</a:t>
            </a:r>
          </a:p>
          <a:p>
            <a:r>
              <a:rPr lang="en-US" altLang="en-US" dirty="0"/>
              <a:t>Latest changes are at the UA</a:t>
            </a:r>
          </a:p>
          <a:p>
            <a:r>
              <a:rPr lang="en-US" altLang="en-US" dirty="0"/>
              <a:t>Simple protocol (</a:t>
            </a:r>
            <a:r>
              <a:rPr lang="en-US" altLang="en-US" dirty="0">
                <a:latin typeface="Courier" pitchFamily="2" charset="0"/>
              </a:rPr>
              <a:t>list, </a:t>
            </a:r>
            <a:r>
              <a:rPr lang="en-US" altLang="en-US" dirty="0" err="1">
                <a:latin typeface="Courier" pitchFamily="2" charset="0"/>
              </a:rPr>
              <a:t>retr</a:t>
            </a:r>
            <a:r>
              <a:rPr lang="en-US" altLang="en-US" dirty="0">
                <a:latin typeface="Courier" pitchFamily="2" charset="0"/>
              </a:rPr>
              <a:t>, del </a:t>
            </a:r>
            <a:r>
              <a:rPr lang="en-US" altLang="en-US" dirty="0"/>
              <a:t>within a POP session)</a:t>
            </a:r>
          </a:p>
        </p:txBody>
      </p:sp>
      <p:sp>
        <p:nvSpPr>
          <p:cNvPr id="77828" name="Content Placeholder 3">
            <a:extLst>
              <a:ext uri="{FF2B5EF4-FFF2-40B4-BE49-F238E27FC236}">
                <a16:creationId xmlns:a16="http://schemas.microsoft.com/office/drawing/2014/main" id="{CC4FC464-5F35-D84B-A286-5E4F72CBB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657128" cy="4667250"/>
          </a:xfrm>
        </p:spPr>
        <p:txBody>
          <a:bodyPr>
            <a:normAutofit/>
          </a:bodyPr>
          <a:lstStyle/>
          <a:p>
            <a:r>
              <a:rPr lang="en-US" altLang="en-US" dirty="0"/>
              <a:t>IMAP4</a:t>
            </a:r>
          </a:p>
          <a:p>
            <a:r>
              <a:rPr lang="en-US" altLang="en-US" dirty="0">
                <a:solidFill>
                  <a:srgbClr val="C00000"/>
                </a:solidFill>
              </a:rPr>
              <a:t>Stateful</a:t>
            </a:r>
            <a:r>
              <a:rPr lang="en-US" altLang="en-US" dirty="0"/>
              <a:t> server</a:t>
            </a:r>
          </a:p>
          <a:p>
            <a:r>
              <a:rPr lang="en-US" altLang="en-US" dirty="0"/>
              <a:t>UA and server processing</a:t>
            </a:r>
          </a:p>
          <a:p>
            <a:r>
              <a:rPr lang="en-US" altLang="en-US" dirty="0"/>
              <a:t>Server sees folders, etc. which are visible to UAs</a:t>
            </a:r>
          </a:p>
          <a:p>
            <a:r>
              <a:rPr lang="en-US" altLang="en-US" dirty="0"/>
              <a:t>Latest changes are at the server</a:t>
            </a:r>
          </a:p>
          <a:p>
            <a:r>
              <a:rPr lang="en-US" altLang="en-US" dirty="0"/>
              <a:t>Complex protocol</a:t>
            </a:r>
          </a:p>
          <a:p>
            <a:r>
              <a:rPr lang="en-US" altLang="en-US" dirty="0"/>
              <a:t>Heavily used: email sync across devices, reliable, …</a:t>
            </a:r>
          </a:p>
        </p:txBody>
      </p:sp>
      <p:sp>
        <p:nvSpPr>
          <p:cNvPr id="77829" name="Slide Number Placeholder 4">
            <a:extLst>
              <a:ext uri="{FF2B5EF4-FFF2-40B4-BE49-F238E27FC236}">
                <a16:creationId xmlns:a16="http://schemas.microsoft.com/office/drawing/2014/main" id="{D1E9D8FB-B9A0-0A45-A964-C5CEE69BA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32A09D55-D858-D742-93E5-89A9EFA696FE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69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5">
            <a:extLst>
              <a:ext uri="{FF2B5EF4-FFF2-40B4-BE49-F238E27FC236}">
                <a16:creationId xmlns:a16="http://schemas.microsoft.com/office/drawing/2014/main" id="{AEE328B2-B346-784F-AF49-4E69DC4FC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What about web-based email?</a:t>
            </a:r>
          </a:p>
        </p:txBody>
      </p:sp>
      <p:sp>
        <p:nvSpPr>
          <p:cNvPr id="78851" name="Content Placeholder 6">
            <a:extLst>
              <a:ext uri="{FF2B5EF4-FFF2-40B4-BE49-F238E27FC236}">
                <a16:creationId xmlns:a16="http://schemas.microsoft.com/office/drawing/2014/main" id="{2F6116F7-0088-BF41-8128-8E95FCB66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Connect to mail servers via web browser</a:t>
            </a:r>
          </a:p>
          <a:p>
            <a:pPr lvl="1"/>
            <a:r>
              <a:rPr lang="en-US" altLang="en-US" dirty="0"/>
              <a:t>Ex: </a:t>
            </a:r>
            <a:r>
              <a:rPr lang="en-US" altLang="en-US" dirty="0" err="1"/>
              <a:t>gmail</a:t>
            </a:r>
            <a:r>
              <a:rPr lang="en-US" altLang="en-US" dirty="0"/>
              <a:t>, </a:t>
            </a:r>
            <a:r>
              <a:rPr lang="en-US" altLang="en-US" dirty="0" err="1"/>
              <a:t>scarletmail</a:t>
            </a:r>
            <a:r>
              <a:rPr lang="en-US" altLang="en-US" dirty="0"/>
              <a:t>, etc.</a:t>
            </a:r>
          </a:p>
          <a:p>
            <a:endParaRPr lang="en-US" altLang="en-US" dirty="0"/>
          </a:p>
          <a:p>
            <a:r>
              <a:rPr lang="en-US" altLang="en-US" dirty="0"/>
              <a:t>Browsers speak HTTP</a:t>
            </a:r>
          </a:p>
          <a:p>
            <a:r>
              <a:rPr lang="en-US" altLang="en-US" dirty="0"/>
              <a:t>Email servers speak SMTP</a:t>
            </a:r>
          </a:p>
          <a:p>
            <a:r>
              <a:rPr lang="en-US" altLang="en-US" dirty="0"/>
              <a:t>Need to bridge these two</a:t>
            </a:r>
          </a:p>
        </p:txBody>
      </p:sp>
      <p:sp>
        <p:nvSpPr>
          <p:cNvPr id="78852" name="Slide Number Placeholder 4">
            <a:extLst>
              <a:ext uri="{FF2B5EF4-FFF2-40B4-BE49-F238E27FC236}">
                <a16:creationId xmlns:a16="http://schemas.microsoft.com/office/drawing/2014/main" id="{2AC73727-72EB-604A-BFF8-C58C1DEA2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831D539F-7EA1-3A4D-AE7D-6CF47A0AA2CA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8024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4">
            <a:extLst>
              <a:ext uri="{FF2B5EF4-FFF2-40B4-BE49-F238E27FC236}">
                <a16:creationId xmlns:a16="http://schemas.microsoft.com/office/drawing/2014/main" id="{45ADC09F-7C7A-D44B-B62E-C09B55726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3588" y="204788"/>
            <a:ext cx="7772400" cy="1143000"/>
          </a:xfrm>
        </p:spPr>
        <p:txBody>
          <a:bodyPr/>
          <a:lstStyle/>
          <a:p>
            <a:r>
              <a:rPr lang="en-US" altLang="en-US"/>
              <a:t>Web based email</a:t>
            </a:r>
          </a:p>
        </p:txBody>
      </p:sp>
      <p:sp>
        <p:nvSpPr>
          <p:cNvPr id="79875" name="Slide Number Placeholder 3">
            <a:extLst>
              <a:ext uri="{FF2B5EF4-FFF2-40B4-BE49-F238E27FC236}">
                <a16:creationId xmlns:a16="http://schemas.microsoft.com/office/drawing/2014/main" id="{27EE4B62-57C0-844F-98CA-68B1A75F6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A0B1EFB5-C27C-F14A-9CA0-92FF610205BE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7</a:t>
            </a:fld>
            <a:endParaRPr lang="en-US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79876" name="Rectangle 8">
            <a:extLst>
              <a:ext uri="{FF2B5EF4-FFF2-40B4-BE49-F238E27FC236}">
                <a16:creationId xmlns:a16="http://schemas.microsoft.com/office/drawing/2014/main" id="{A98B4C74-1A0F-034A-9E00-26F608E9A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5600" y="4848225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88D753-4EF5-0746-ACD5-11DB9D78CD5C}"/>
              </a:ext>
            </a:extLst>
          </p:cNvPr>
          <p:cNvSpPr/>
          <p:nvPr/>
        </p:nvSpPr>
        <p:spPr bwMode="auto">
          <a:xfrm>
            <a:off x="2615481" y="2627421"/>
            <a:ext cx="2273251" cy="112589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342900" indent="-342900">
              <a:defRPr/>
            </a:pPr>
            <a:r>
              <a:rPr lang="en-US" b="1" dirty="0">
                <a:latin typeface="Helvetica" pitchFamily="2" charset="0"/>
              </a:rPr>
              <a:t>HTTP server</a:t>
            </a:r>
          </a:p>
          <a:p>
            <a:pPr marL="342900" indent="-342900">
              <a:defRPr/>
            </a:pPr>
            <a:r>
              <a:rPr lang="en-US" dirty="0" err="1">
                <a:latin typeface="Courier" pitchFamily="2" charset="0"/>
              </a:rPr>
              <a:t>scarletmail.rutgers.edu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5D1E6C-A67A-C941-A9C5-3BA8CD7A1D9E}"/>
              </a:ext>
            </a:extLst>
          </p:cNvPr>
          <p:cNvSpPr/>
          <p:nvPr/>
        </p:nvSpPr>
        <p:spPr bwMode="auto">
          <a:xfrm>
            <a:off x="6772276" y="2743201"/>
            <a:ext cx="1719263" cy="8667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342900" indent="-342900">
              <a:defRPr/>
            </a:pPr>
            <a:r>
              <a:rPr lang="en-US" b="1" dirty="0">
                <a:latin typeface="Helvetica" pitchFamily="2" charset="0"/>
              </a:rPr>
              <a:t>HTTP server</a:t>
            </a:r>
          </a:p>
          <a:p>
            <a:pPr marL="342900" indent="-342900">
              <a:defRPr/>
            </a:pPr>
            <a:r>
              <a:rPr lang="en-US" dirty="0" err="1">
                <a:latin typeface="Courier" pitchFamily="2" charset="0"/>
              </a:rPr>
              <a:t>outlook.com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79881" name="Rectangle 15">
            <a:extLst>
              <a:ext uri="{FF2B5EF4-FFF2-40B4-BE49-F238E27FC236}">
                <a16:creationId xmlns:a16="http://schemas.microsoft.com/office/drawing/2014/main" id="{A34AD1BB-DE03-C84C-A8C3-010D7D453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6833" y="4575176"/>
            <a:ext cx="2048292" cy="1374471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SMTP</a:t>
            </a:r>
          </a:p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Client/Server</a:t>
            </a:r>
          </a:p>
          <a:p>
            <a:pPr>
              <a:buNone/>
            </a:pPr>
            <a:r>
              <a:rPr lang="en-IN" sz="1800" dirty="0">
                <a:latin typeface="Courier" pitchFamily="2" charset="0"/>
              </a:rPr>
              <a:t>aspmx4.googlemail.com</a:t>
            </a:r>
          </a:p>
          <a:p>
            <a:pPr>
              <a:buFont typeface="ZapfDingbats" pitchFamily="82" charset="2"/>
              <a:buNone/>
            </a:pP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79882" name="Rectangle 16">
            <a:extLst>
              <a:ext uri="{FF2B5EF4-FFF2-40B4-BE49-F238E27FC236}">
                <a16:creationId xmlns:a16="http://schemas.microsoft.com/office/drawing/2014/main" id="{4993D4D6-252F-6E44-9EDA-1C991B0A5C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72277" y="4754565"/>
            <a:ext cx="2033126" cy="1195082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SMTP server</a:t>
            </a:r>
          </a:p>
          <a:p>
            <a:pPr marL="0" indent="0">
              <a:buNone/>
            </a:pPr>
            <a:r>
              <a:rPr lang="en-IN" sz="1600" dirty="0">
                <a:latin typeface="Courier" pitchFamily="2" charset="0"/>
              </a:rPr>
              <a:t>outlook-</a:t>
            </a:r>
            <a:r>
              <a:rPr lang="en-IN" sz="1600" dirty="0" err="1">
                <a:latin typeface="Courier" pitchFamily="2" charset="0"/>
              </a:rPr>
              <a:t>com.olc.protection.outlook.com</a:t>
            </a:r>
            <a:endParaRPr lang="en-IN" sz="1600" dirty="0">
              <a:latin typeface="Courier" pitchFamily="2" charset="0"/>
            </a:endParaRPr>
          </a:p>
          <a:p>
            <a:pPr marL="0" indent="0">
              <a:buNone/>
            </a:pPr>
            <a:endParaRPr lang="en-US" altLang="en-US" sz="1400" dirty="0">
              <a:latin typeface="Courier" pitchFamily="2" charset="0"/>
            </a:endParaRPr>
          </a:p>
        </p:txBody>
      </p:sp>
      <p:cxnSp>
        <p:nvCxnSpPr>
          <p:cNvPr id="79884" name="Straight Arrow Connector 19">
            <a:extLst>
              <a:ext uri="{FF2B5EF4-FFF2-40B4-BE49-F238E27FC236}">
                <a16:creationId xmlns:a16="http://schemas.microsoft.com/office/drawing/2014/main" id="{52267E29-EC65-CF49-9B87-C9799F91DA3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240464" y="4992688"/>
            <a:ext cx="365125" cy="0"/>
          </a:xfrm>
          <a:prstGeom prst="straightConnector1">
            <a:avLst/>
          </a:prstGeom>
          <a:noFill/>
          <a:ln w="9525" algn="ctr">
            <a:solidFill>
              <a:schemeClr val="tx2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9885" name="Straight Connector 21">
            <a:extLst>
              <a:ext uri="{FF2B5EF4-FFF2-40B4-BE49-F238E27FC236}">
                <a16:creationId xmlns:a16="http://schemas.microsoft.com/office/drawing/2014/main" id="{E5DB6F9E-9508-D94B-9BB2-F3836C92502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835526" y="5046663"/>
            <a:ext cx="442913" cy="0"/>
          </a:xfrm>
          <a:prstGeom prst="line">
            <a:avLst/>
          </a:prstGeom>
          <a:noFill/>
          <a:ln w="9525" algn="ctr">
            <a:solidFill>
              <a:schemeClr val="tx2"/>
            </a:solidFill>
            <a:round/>
            <a:headEnd type="arrow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79886" name="Picture 2">
            <a:extLst>
              <a:ext uri="{FF2B5EF4-FFF2-40B4-BE49-F238E27FC236}">
                <a16:creationId xmlns:a16="http://schemas.microsoft.com/office/drawing/2014/main" id="{75A10363-35C5-834C-96D9-B1B390DA63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9288" y="1264863"/>
            <a:ext cx="1406118" cy="819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9887" name="Picture 3">
            <a:extLst>
              <a:ext uri="{FF2B5EF4-FFF2-40B4-BE49-F238E27FC236}">
                <a16:creationId xmlns:a16="http://schemas.microsoft.com/office/drawing/2014/main" id="{30AE1CD9-2CC4-B04D-B9B8-5249D3FF9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584" y="1046956"/>
            <a:ext cx="1376364" cy="1376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9888" name="TextBox 22">
            <a:extLst>
              <a:ext uri="{FF2B5EF4-FFF2-40B4-BE49-F238E27FC236}">
                <a16:creationId xmlns:a16="http://schemas.microsoft.com/office/drawing/2014/main" id="{CB081C84-BD7E-5E41-9496-B3DC33BC33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7636" y="5487989"/>
            <a:ext cx="122822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Internet</a:t>
            </a:r>
          </a:p>
        </p:txBody>
      </p:sp>
      <p:sp>
        <p:nvSpPr>
          <p:cNvPr id="79889" name="Right Arrow 23">
            <a:extLst>
              <a:ext uri="{FF2B5EF4-FFF2-40B4-BE49-F238E27FC236}">
                <a16:creationId xmlns:a16="http://schemas.microsoft.com/office/drawing/2014/main" id="{C99AF543-EBEF-DD4E-BEE5-8F075D9EEE20}"/>
              </a:ext>
            </a:extLst>
          </p:cNvPr>
          <p:cNvSpPr>
            <a:spLocks noChangeArrowheads="1"/>
          </p:cNvSpPr>
          <p:nvPr/>
        </p:nvSpPr>
        <p:spPr bwMode="auto">
          <a:xfrm rot="1655095">
            <a:off x="2151063" y="1905000"/>
            <a:ext cx="1771650" cy="484188"/>
          </a:xfrm>
          <a:prstGeom prst="rightArrow">
            <a:avLst>
              <a:gd name="adj1" fmla="val 50000"/>
              <a:gd name="adj2" fmla="val 50023"/>
            </a:avLst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sp>
        <p:nvSpPr>
          <p:cNvPr id="79890" name="Right Arrow 26">
            <a:extLst>
              <a:ext uri="{FF2B5EF4-FFF2-40B4-BE49-F238E27FC236}">
                <a16:creationId xmlns:a16="http://schemas.microsoft.com/office/drawing/2014/main" id="{BEA86230-5C74-E74D-86F9-93840AC9F2AE}"/>
              </a:ext>
            </a:extLst>
          </p:cNvPr>
          <p:cNvSpPr>
            <a:spLocks noChangeArrowheads="1"/>
          </p:cNvSpPr>
          <p:nvPr/>
        </p:nvSpPr>
        <p:spPr bwMode="auto">
          <a:xfrm rot="19314926">
            <a:off x="7739063" y="1939926"/>
            <a:ext cx="1871662" cy="485775"/>
          </a:xfrm>
          <a:prstGeom prst="rightArrow">
            <a:avLst>
              <a:gd name="adj1" fmla="val 50000"/>
              <a:gd name="adj2" fmla="val 49856"/>
            </a:avLst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sp>
        <p:nvSpPr>
          <p:cNvPr id="79891" name="Down Arrow 24">
            <a:extLst>
              <a:ext uri="{FF2B5EF4-FFF2-40B4-BE49-F238E27FC236}">
                <a16:creationId xmlns:a16="http://schemas.microsoft.com/office/drawing/2014/main" id="{049D3E5C-0C7E-1844-B5A6-C9840F75A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6086" y="3875558"/>
            <a:ext cx="546804" cy="804393"/>
          </a:xfrm>
          <a:prstGeom prst="downArrow">
            <a:avLst>
              <a:gd name="adj1" fmla="val 50000"/>
              <a:gd name="adj2" fmla="val 49859"/>
            </a:avLst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sp>
        <p:nvSpPr>
          <p:cNvPr id="79892" name="Down Arrow 28">
            <a:extLst>
              <a:ext uri="{FF2B5EF4-FFF2-40B4-BE49-F238E27FC236}">
                <a16:creationId xmlns:a16="http://schemas.microsoft.com/office/drawing/2014/main" id="{ACA63CC3-202C-3741-A92B-BE36BE1E82B8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7304088" y="3605213"/>
            <a:ext cx="484392" cy="1125891"/>
          </a:xfrm>
          <a:prstGeom prst="downArrow">
            <a:avLst>
              <a:gd name="adj1" fmla="val 50000"/>
              <a:gd name="adj2" fmla="val 50023"/>
            </a:avLst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grpSp>
        <p:nvGrpSpPr>
          <p:cNvPr id="79894" name="Group 96261">
            <a:extLst>
              <a:ext uri="{FF2B5EF4-FFF2-40B4-BE49-F238E27FC236}">
                <a16:creationId xmlns:a16="http://schemas.microsoft.com/office/drawing/2014/main" id="{938519E1-44A4-9F42-AACD-B9FD2D5B2D2C}"/>
              </a:ext>
            </a:extLst>
          </p:cNvPr>
          <p:cNvGrpSpPr>
            <a:grpSpLocks/>
          </p:cNvGrpSpPr>
          <p:nvPr/>
        </p:nvGrpSpPr>
        <p:grpSpPr bwMode="auto">
          <a:xfrm>
            <a:off x="4027489" y="3700464"/>
            <a:ext cx="407987" cy="769937"/>
            <a:chOff x="3850105" y="1840938"/>
            <a:chExt cx="407385" cy="769808"/>
          </a:xfrm>
        </p:grpSpPr>
        <p:sp>
          <p:nvSpPr>
            <p:cNvPr id="79895" name="Rectangle 27">
              <a:extLst>
                <a:ext uri="{FF2B5EF4-FFF2-40B4-BE49-F238E27FC236}">
                  <a16:creationId xmlns:a16="http://schemas.microsoft.com/office/drawing/2014/main" id="{42C56D0F-196B-114E-8FED-F8C43EE667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0105" y="1840938"/>
              <a:ext cx="385011" cy="769808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marL="342900" indent="-342900"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79896" name="Rectangle 29">
              <a:extLst>
                <a:ext uri="{FF2B5EF4-FFF2-40B4-BE49-F238E27FC236}">
                  <a16:creationId xmlns:a16="http://schemas.microsoft.com/office/drawing/2014/main" id="{F8B22EAD-E556-CE4B-9190-A789FCF45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50105" y="2430379"/>
              <a:ext cx="407385" cy="18036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cxnSp>
          <p:nvCxnSpPr>
            <p:cNvPr id="79897" name="Straight Connector 96255">
              <a:extLst>
                <a:ext uri="{FF2B5EF4-FFF2-40B4-BE49-F238E27FC236}">
                  <a16:creationId xmlns:a16="http://schemas.microsoft.com/office/drawing/2014/main" id="{B844B564-8A6C-5D42-8A17-83C86C870C0C}"/>
                </a:ext>
              </a:extLst>
            </p:cNvPr>
            <p:cNvCxnSpPr>
              <a:cxnSpLocks noChangeShapeType="1"/>
              <a:stCxn id="79895" idx="1"/>
              <a:endCxn id="79895" idx="3"/>
            </p:cNvCxnSpPr>
            <p:nvPr/>
          </p:nvCxnSpPr>
          <p:spPr bwMode="auto">
            <a:xfrm>
              <a:off x="3850105" y="2225842"/>
              <a:ext cx="385011" cy="0"/>
            </a:xfrm>
            <a:prstGeom prst="line">
              <a:avLst/>
            </a:prstGeom>
            <a:noFill/>
            <a:ln w="9525" algn="ctr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898" name="Straight Connector 96260">
              <a:extLst>
                <a:ext uri="{FF2B5EF4-FFF2-40B4-BE49-F238E27FC236}">
                  <a16:creationId xmlns:a16="http://schemas.microsoft.com/office/drawing/2014/main" id="{8E974AC8-6805-114E-8CDB-EAA828CEBA8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850105" y="2326894"/>
              <a:ext cx="385011" cy="0"/>
            </a:xfrm>
            <a:prstGeom prst="line">
              <a:avLst/>
            </a:prstGeom>
            <a:noFill/>
            <a:ln w="9525" algn="ctr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899" name="Straight Connector 37">
              <a:extLst>
                <a:ext uri="{FF2B5EF4-FFF2-40B4-BE49-F238E27FC236}">
                  <a16:creationId xmlns:a16="http://schemas.microsoft.com/office/drawing/2014/main" id="{74E491DB-1EA9-5744-BF2F-E47942499391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861291" y="2147303"/>
              <a:ext cx="385011" cy="0"/>
            </a:xfrm>
            <a:prstGeom prst="line">
              <a:avLst/>
            </a:prstGeom>
            <a:noFill/>
            <a:ln w="9525" algn="ctr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9900" name="Straight Connector 38">
              <a:extLst>
                <a:ext uri="{FF2B5EF4-FFF2-40B4-BE49-F238E27FC236}">
                  <a16:creationId xmlns:a16="http://schemas.microsoft.com/office/drawing/2014/main" id="{AA9E26F1-94EB-5D40-817E-8EC110B8436A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3860445" y="2068764"/>
              <a:ext cx="385011" cy="0"/>
            </a:xfrm>
            <a:prstGeom prst="line">
              <a:avLst/>
            </a:prstGeom>
            <a:noFill/>
            <a:ln w="9525" algn="ctr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2" name="Cloud 1">
            <a:extLst>
              <a:ext uri="{FF2B5EF4-FFF2-40B4-BE49-F238E27FC236}">
                <a16:creationId xmlns:a16="http://schemas.microsoft.com/office/drawing/2014/main" id="{42CFEF90-6AC2-F146-AD34-B3F30A114831}"/>
              </a:ext>
            </a:extLst>
          </p:cNvPr>
          <p:cNvSpPr/>
          <p:nvPr/>
        </p:nvSpPr>
        <p:spPr>
          <a:xfrm>
            <a:off x="5330997" y="4746846"/>
            <a:ext cx="875128" cy="599634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14FABA-070F-084A-A37D-3AC43D118488}"/>
              </a:ext>
            </a:extLst>
          </p:cNvPr>
          <p:cNvSpPr txBox="1"/>
          <p:nvPr/>
        </p:nvSpPr>
        <p:spPr>
          <a:xfrm>
            <a:off x="2667000" y="1530699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HTTP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ACA902F-2B07-4947-B266-424406283DD7}"/>
              </a:ext>
            </a:extLst>
          </p:cNvPr>
          <p:cNvSpPr txBox="1"/>
          <p:nvPr/>
        </p:nvSpPr>
        <p:spPr>
          <a:xfrm>
            <a:off x="7977688" y="1596392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HTTP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931F69-2862-8446-ADDE-3C057C27B9B0}"/>
              </a:ext>
            </a:extLst>
          </p:cNvPr>
          <p:cNvSpPr txBox="1"/>
          <p:nvPr/>
        </p:nvSpPr>
        <p:spPr>
          <a:xfrm>
            <a:off x="2784475" y="6146157"/>
            <a:ext cx="2285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Alice’s mail provider’s server(s)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C5850E4-AF4C-5D4A-9A58-3BB70148603F}"/>
              </a:ext>
            </a:extLst>
          </p:cNvPr>
          <p:cNvSpPr txBox="1"/>
          <p:nvPr/>
        </p:nvSpPr>
        <p:spPr>
          <a:xfrm>
            <a:off x="6772276" y="6120450"/>
            <a:ext cx="22852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Bob’s mail provider’s server(s)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129694-81D0-6B4F-A4BB-001B6459F1A6}"/>
              </a:ext>
            </a:extLst>
          </p:cNvPr>
          <p:cNvSpPr txBox="1"/>
          <p:nvPr/>
        </p:nvSpPr>
        <p:spPr>
          <a:xfrm>
            <a:off x="328599" y="2373869"/>
            <a:ext cx="1915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Alice</a:t>
            </a:r>
          </a:p>
          <a:p>
            <a:pPr algn="l"/>
            <a:r>
              <a:rPr lang="en-US" dirty="0" err="1">
                <a:latin typeface="Courier" pitchFamily="2" charset="0"/>
              </a:rPr>
              <a:t>alice@scarletmail.rutgers.edu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CF04A0D-523B-6E41-A5CA-48448D32B835}"/>
              </a:ext>
            </a:extLst>
          </p:cNvPr>
          <p:cNvSpPr txBox="1"/>
          <p:nvPr/>
        </p:nvSpPr>
        <p:spPr>
          <a:xfrm>
            <a:off x="9844929" y="2373869"/>
            <a:ext cx="126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Bob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D4609C3-6DFF-8A43-AD10-D819B2A8AABF}"/>
              </a:ext>
            </a:extLst>
          </p:cNvPr>
          <p:cNvSpPr/>
          <p:nvPr/>
        </p:nvSpPr>
        <p:spPr>
          <a:xfrm>
            <a:off x="2111684" y="2537209"/>
            <a:ext cx="3138786" cy="1213784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8E4A9ABF-803D-0F4E-B2A4-6BDF84C897DF}"/>
              </a:ext>
            </a:extLst>
          </p:cNvPr>
          <p:cNvSpPr/>
          <p:nvPr/>
        </p:nvSpPr>
        <p:spPr>
          <a:xfrm>
            <a:off x="2175042" y="4476864"/>
            <a:ext cx="3138786" cy="1614291"/>
          </a:xfrm>
          <a:prstGeom prst="ellipse">
            <a:avLst/>
          </a:prstGeom>
          <a:noFill/>
          <a:ln w="508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9AC9058-0261-FA40-9A93-7D3B0D016476}"/>
              </a:ext>
            </a:extLst>
          </p:cNvPr>
          <p:cNvCxnSpPr/>
          <p:nvPr/>
        </p:nvCxnSpPr>
        <p:spPr>
          <a:xfrm flipH="1">
            <a:off x="1522698" y="3429000"/>
            <a:ext cx="745545" cy="390646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BA68262-6CC9-8745-8F10-DEF27C2C442E}"/>
              </a:ext>
            </a:extLst>
          </p:cNvPr>
          <p:cNvCxnSpPr>
            <a:cxnSpLocks/>
          </p:cNvCxnSpPr>
          <p:nvPr/>
        </p:nvCxnSpPr>
        <p:spPr>
          <a:xfrm flipH="1" flipV="1">
            <a:off x="1522698" y="4505445"/>
            <a:ext cx="680608" cy="586402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5D3F7BC-2C49-6A45-9A45-C8FC8BE61269}"/>
              </a:ext>
            </a:extLst>
          </p:cNvPr>
          <p:cNvSpPr txBox="1"/>
          <p:nvPr/>
        </p:nvSpPr>
        <p:spPr>
          <a:xfrm>
            <a:off x="79224" y="3865657"/>
            <a:ext cx="21390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May run on the same or different machines</a:t>
            </a:r>
          </a:p>
          <a:p>
            <a:pPr algn="l"/>
            <a:r>
              <a:rPr lang="en-US" dirty="0">
                <a:latin typeface="Helvetica" pitchFamily="2" charset="0"/>
              </a:rPr>
              <a:t>(owned by your</a:t>
            </a:r>
          </a:p>
          <a:p>
            <a:pPr algn="l"/>
            <a:r>
              <a:rPr lang="en-US" dirty="0">
                <a:latin typeface="Helvetica" pitchFamily="2" charset="0"/>
              </a:rPr>
              <a:t>webmail provider)</a:t>
            </a:r>
          </a:p>
        </p:txBody>
      </p:sp>
      <p:pic>
        <p:nvPicPr>
          <p:cNvPr id="43" name="Picture 2">
            <a:extLst>
              <a:ext uri="{FF2B5EF4-FFF2-40B4-BE49-F238E27FC236}">
                <a16:creationId xmlns:a16="http://schemas.microsoft.com/office/drawing/2014/main" id="{D7A18A42-B4EF-3446-A7FD-AD13A9932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4781" y="4180413"/>
            <a:ext cx="1406118" cy="819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Right Arrow 26">
            <a:extLst>
              <a:ext uri="{FF2B5EF4-FFF2-40B4-BE49-F238E27FC236}">
                <a16:creationId xmlns:a16="http://schemas.microsoft.com/office/drawing/2014/main" id="{48AFEEED-C050-5141-A00A-87FE510A5E46}"/>
              </a:ext>
            </a:extLst>
          </p:cNvPr>
          <p:cNvSpPr>
            <a:spLocks noChangeArrowheads="1"/>
          </p:cNvSpPr>
          <p:nvPr/>
        </p:nvSpPr>
        <p:spPr bwMode="auto">
          <a:xfrm rot="20967774">
            <a:off x="8914602" y="4768965"/>
            <a:ext cx="1394559" cy="438798"/>
          </a:xfrm>
          <a:prstGeom prst="rightArrow">
            <a:avLst>
              <a:gd name="adj1" fmla="val 50000"/>
              <a:gd name="adj2" fmla="val 49856"/>
            </a:avLst>
          </a:prstGeom>
          <a:solidFill>
            <a:srgbClr val="FF99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7F1AD5B-E6E0-8B4D-96CA-B607E2CBB450}"/>
              </a:ext>
            </a:extLst>
          </p:cNvPr>
          <p:cNvSpPr txBox="1"/>
          <p:nvPr/>
        </p:nvSpPr>
        <p:spPr>
          <a:xfrm>
            <a:off x="9217565" y="5247773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IMAP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B675F78-B59B-D04A-BE2E-68134C32C244}"/>
              </a:ext>
            </a:extLst>
          </p:cNvPr>
          <p:cNvSpPr txBox="1"/>
          <p:nvPr/>
        </p:nvSpPr>
        <p:spPr>
          <a:xfrm>
            <a:off x="10337525" y="5197924"/>
            <a:ext cx="17103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Bob</a:t>
            </a:r>
          </a:p>
          <a:p>
            <a:pPr algn="l"/>
            <a:r>
              <a:rPr lang="en-US" dirty="0" err="1">
                <a:latin typeface="Courier" pitchFamily="2" charset="0"/>
              </a:rPr>
              <a:t>bob@outlook.com</a:t>
            </a:r>
            <a:endParaRPr lang="en-US" dirty="0">
              <a:latin typeface="Courier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E5D04F-63DC-BF4D-A27F-CBB8F66E87D1}"/>
              </a:ext>
            </a:extLst>
          </p:cNvPr>
          <p:cNvSpPr txBox="1"/>
          <p:nvPr/>
        </p:nvSpPr>
        <p:spPr>
          <a:xfrm>
            <a:off x="3997017" y="1269988"/>
            <a:ext cx="23842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Application process on the web server machine uses SMTP to push mail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DA7ED2-AE16-454A-B4EE-A2948CE3B2BC}"/>
              </a:ext>
            </a:extLst>
          </p:cNvPr>
          <p:cNvSpPr txBox="1"/>
          <p:nvPr/>
        </p:nvSpPr>
        <p:spPr>
          <a:xfrm>
            <a:off x="7779430" y="3697925"/>
            <a:ext cx="30146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App process on the web server uses access protocol to pull email</a:t>
            </a:r>
          </a:p>
        </p:txBody>
      </p:sp>
    </p:spTree>
    <p:extLst>
      <p:ext uri="{BB962C8B-B14F-4D97-AF65-F5344CB8AC3E}">
        <p14:creationId xmlns:p14="http://schemas.microsoft.com/office/powerpoint/2010/main" val="2498110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79881" grpId="0" animBg="1"/>
      <p:bldP spid="79882" grpId="0" animBg="1"/>
      <p:bldP spid="79888" grpId="0"/>
      <p:bldP spid="79889" grpId="0" animBg="1"/>
      <p:bldP spid="79890" grpId="0" animBg="1"/>
      <p:bldP spid="79891" grpId="0" animBg="1"/>
      <p:bldP spid="79892" grpId="0" animBg="1"/>
      <p:bldP spid="2" grpId="0" animBg="1"/>
      <p:bldP spid="3" grpId="0"/>
      <p:bldP spid="30" grpId="0"/>
      <p:bldP spid="4" grpId="0"/>
      <p:bldP spid="32" grpId="0"/>
      <p:bldP spid="5" grpId="0"/>
      <p:bldP spid="34" grpId="0"/>
      <p:bldP spid="6" grpId="0" animBg="1"/>
      <p:bldP spid="36" grpId="0" animBg="1"/>
      <p:bldP spid="12" grpId="0"/>
      <p:bldP spid="44" grpId="0" animBg="1"/>
      <p:bldP spid="45" grpId="0"/>
      <p:bldP spid="46" grpId="0"/>
      <p:bldP spid="16" grpId="0"/>
      <p:bldP spid="1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Number Placeholder 6">
            <a:extLst>
              <a:ext uri="{FF2B5EF4-FFF2-40B4-BE49-F238E27FC236}">
                <a16:creationId xmlns:a16="http://schemas.microsoft.com/office/drawing/2014/main" id="{60552E2E-772A-F24C-86B2-4111C5A18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A45A940A-0767-C34C-8D1B-CC3E09A255DE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D180CEF5-6B88-9C4A-836C-28652B6EBA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Comparing SMTP with HTTP</a:t>
            </a:r>
          </a:p>
        </p:txBody>
      </p:sp>
      <p:sp>
        <p:nvSpPr>
          <p:cNvPr id="80900" name="Rectangle 4">
            <a:extLst>
              <a:ext uri="{FF2B5EF4-FFF2-40B4-BE49-F238E27FC236}">
                <a16:creationId xmlns:a16="http://schemas.microsoft.com/office/drawing/2014/main" id="{D8F0767B-3DC8-0A44-8749-DBD5F3D053ED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94064" y="1600200"/>
            <a:ext cx="9135738" cy="4648200"/>
          </a:xfrm>
        </p:spPr>
        <p:txBody>
          <a:bodyPr/>
          <a:lstStyle/>
          <a:p>
            <a:pPr>
              <a:spcBef>
                <a:spcPct val="50000"/>
              </a:spcBef>
            </a:pPr>
            <a:r>
              <a:rPr lang="en-US" altLang="en-US" sz="2400" dirty="0"/>
              <a:t>HTTP: pull</a:t>
            </a:r>
          </a:p>
          <a:p>
            <a:pPr>
              <a:spcAft>
                <a:spcPct val="50000"/>
              </a:spcAft>
            </a:pPr>
            <a:r>
              <a:rPr lang="en-US" altLang="en-US" sz="2400" dirty="0"/>
              <a:t>SMTP: push</a:t>
            </a:r>
          </a:p>
          <a:p>
            <a:pPr>
              <a:spcAft>
                <a:spcPct val="50000"/>
              </a:spcAft>
            </a:pPr>
            <a:r>
              <a:rPr lang="en-US" altLang="en-US" sz="2400" dirty="0"/>
              <a:t>both have ASCII command/response interaction, status codes</a:t>
            </a:r>
          </a:p>
          <a:p>
            <a:r>
              <a:rPr lang="en-US" altLang="en-US" sz="2400" dirty="0"/>
              <a:t>HTTP: each object encapsulated in its own response </a:t>
            </a:r>
            <a:r>
              <a:rPr lang="en-US" altLang="en-US" sz="2400" dirty="0" err="1"/>
              <a:t>msg</a:t>
            </a:r>
            <a:endParaRPr lang="en-US" altLang="en-US" sz="2400" dirty="0"/>
          </a:p>
          <a:p>
            <a:r>
              <a:rPr lang="en-US" altLang="en-US" sz="2400" dirty="0"/>
              <a:t>SMTP: multiple objects sent in multipart </a:t>
            </a:r>
            <a:r>
              <a:rPr lang="en-US" altLang="en-US" sz="2400" dirty="0" err="1"/>
              <a:t>msg</a:t>
            </a:r>
            <a:endParaRPr lang="en-US" altLang="en-US" sz="2400" dirty="0"/>
          </a:p>
          <a:p>
            <a:endParaRPr lang="en-US" altLang="en-US" sz="2400" dirty="0"/>
          </a:p>
          <a:p>
            <a:r>
              <a:rPr lang="en-US" altLang="en-US" sz="2400" dirty="0"/>
              <a:t>HTTP: can put non-ASCII data directly in response (dedicated entity body for binary data)</a:t>
            </a:r>
          </a:p>
          <a:p>
            <a:r>
              <a:rPr lang="en-US" altLang="en-US" sz="2400" dirty="0"/>
              <a:t>SMTP: need ASCII-based encoding (base64)</a:t>
            </a:r>
          </a:p>
        </p:txBody>
      </p:sp>
    </p:spTree>
    <p:extLst>
      <p:ext uri="{BB962C8B-B14F-4D97-AF65-F5344CB8AC3E}">
        <p14:creationId xmlns:p14="http://schemas.microsoft.com/office/powerpoint/2010/main" val="1112952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>
            <a:extLst>
              <a:ext uri="{FF2B5EF4-FFF2-40B4-BE49-F238E27FC236}">
                <a16:creationId xmlns:a16="http://schemas.microsoft.com/office/drawing/2014/main" id="{F1D5A9C1-C296-6B40-B9F9-5D4C7CA82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B9769982-82B6-3C4A-933E-EF6B5499BA7B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E07B31DA-52C7-B84D-A0BF-36678B314A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More themes from app-layer protocols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0D6D613A-AD82-344F-9328-31E39148F0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575594"/>
            <a:ext cx="11114315" cy="5145881"/>
          </a:xfrm>
        </p:spPr>
        <p:txBody>
          <a:bodyPr>
            <a:normAutofit lnSpcReduction="10000"/>
          </a:bodyPr>
          <a:lstStyle/>
          <a:p>
            <a:r>
              <a:rPr lang="en-US" altLang="en-US" dirty="0">
                <a:solidFill>
                  <a:srgbClr val="C00000"/>
                </a:solidFill>
              </a:rPr>
              <a:t>Keep it simple until you really need complexity</a:t>
            </a:r>
          </a:p>
          <a:p>
            <a:pPr lvl="1"/>
            <a:r>
              <a:rPr lang="en-US" altLang="en-US" dirty="0"/>
              <a:t>Start with ASCII-based design; stateless servers. Then introduce:</a:t>
            </a:r>
          </a:p>
          <a:p>
            <a:pPr lvl="1"/>
            <a:r>
              <a:rPr lang="en-US" altLang="en-US" dirty="0"/>
              <a:t>Cookies for HTTP state</a:t>
            </a:r>
          </a:p>
          <a:p>
            <a:pPr lvl="1"/>
            <a:r>
              <a:rPr lang="en-US" altLang="en-US" dirty="0"/>
              <a:t>Stateful mail (IMAP, folders, etc.) for email organization</a:t>
            </a:r>
          </a:p>
          <a:p>
            <a:pPr lvl="1"/>
            <a:r>
              <a:rPr lang="en-US" altLang="en-US" dirty="0"/>
              <a:t>Security extensions (e.g., HTTPS, IMAPS, SMTPS, …)</a:t>
            </a:r>
          </a:p>
          <a:p>
            <a:pPr lvl="1"/>
            <a:r>
              <a:rPr lang="en-US" altLang="en-US" dirty="0"/>
              <a:t>Performance optimizations: persistence, caching, indirection, …</a:t>
            </a:r>
          </a:p>
          <a:p>
            <a:pPr lvl="1"/>
            <a:r>
              <a:rPr lang="en-US" altLang="en-US" dirty="0"/>
              <a:t>Use headers as much as possible to non-intrusively evolve functionality</a:t>
            </a:r>
          </a:p>
          <a:p>
            <a:r>
              <a:rPr lang="en-US" altLang="en-US" dirty="0">
                <a:solidFill>
                  <a:srgbClr val="C00000"/>
                </a:solidFill>
              </a:rPr>
              <a:t>Partition functions based on what’s done best at the user (app), protocol, and infrastructure.</a:t>
            </a:r>
            <a:r>
              <a:rPr lang="en-US" altLang="en-US" dirty="0"/>
              <a:t> Examples:</a:t>
            </a:r>
          </a:p>
          <a:p>
            <a:pPr lvl="1"/>
            <a:r>
              <a:rPr lang="en-US" altLang="en-US" dirty="0"/>
              <a:t>Content rendering for users (browser, UA) separate from protocol operations (mail server)</a:t>
            </a:r>
          </a:p>
          <a:p>
            <a:pPr lvl="1"/>
            <a:r>
              <a:rPr lang="en-US" altLang="en-US" dirty="0"/>
              <a:t>Mail UAs don’t need to be always on to send or receive email reliably. That’s the mail server’s job (an “infrastructure” concern)</a:t>
            </a:r>
          </a:p>
        </p:txBody>
      </p:sp>
    </p:spTree>
    <p:extLst>
      <p:ext uri="{BB962C8B-B14F-4D97-AF65-F5344CB8AC3E}">
        <p14:creationId xmlns:p14="http://schemas.microsoft.com/office/powerpoint/2010/main" val="2863916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1850</TotalTime>
  <Words>2371</Words>
  <Application>Microsoft Macintosh PowerPoint</Application>
  <PresentationFormat>Widescreen</PresentationFormat>
  <Paragraphs>428</Paragraphs>
  <Slides>34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6" baseType="lpstr">
      <vt:lpstr>Arial</vt:lpstr>
      <vt:lpstr>Arial Narrow</vt:lpstr>
      <vt:lpstr>Calibri</vt:lpstr>
      <vt:lpstr>Comic Sans MS</vt:lpstr>
      <vt:lpstr>Courier</vt:lpstr>
      <vt:lpstr>Helvetica</vt:lpstr>
      <vt:lpstr>Tahoma</vt:lpstr>
      <vt:lpstr>Times New Roman</vt:lpstr>
      <vt:lpstr>Wingdings</vt:lpstr>
      <vt:lpstr>ZapfDingbats</vt:lpstr>
      <vt:lpstr>Office Theme</vt:lpstr>
      <vt:lpstr>Clip</vt:lpstr>
      <vt:lpstr>The Application Layer: SMTP, Multimedia</vt:lpstr>
      <vt:lpstr>Quick recap of concepts</vt:lpstr>
      <vt:lpstr>Mail Access Protocols</vt:lpstr>
      <vt:lpstr>Mail access protocols</vt:lpstr>
      <vt:lpstr>POP vs IMAP</vt:lpstr>
      <vt:lpstr>What about web-based email?</vt:lpstr>
      <vt:lpstr>Web based email</vt:lpstr>
      <vt:lpstr>Comparing SMTP with HTTP</vt:lpstr>
      <vt:lpstr>More themes from app-layer protocols</vt:lpstr>
      <vt:lpstr>Multimedia:  Data Representations</vt:lpstr>
      <vt:lpstr>Multimedia networking</vt:lpstr>
      <vt:lpstr>What’s different about these applications?</vt:lpstr>
      <vt:lpstr>Digital representation of audio and video</vt:lpstr>
      <vt:lpstr>Digital representation of audio</vt:lpstr>
      <vt:lpstr>Audio representation</vt:lpstr>
      <vt:lpstr>Audio representation</vt:lpstr>
      <vt:lpstr>Video representation</vt:lpstr>
      <vt:lpstr>Video representation</vt:lpstr>
      <vt:lpstr>Video codecs: terminology</vt:lpstr>
      <vt:lpstr>Bit-rates: terminology</vt:lpstr>
      <vt:lpstr>Networking multimedia: 3 types</vt:lpstr>
      <vt:lpstr>On-demand Video Streaming</vt:lpstr>
      <vt:lpstr>Streaming (stored) video</vt:lpstr>
      <vt:lpstr>Streaming stored video</vt:lpstr>
      <vt:lpstr>Streaming stored video: challenges</vt:lpstr>
      <vt:lpstr>Scenario 1: Constant bit-rate video</vt:lpstr>
      <vt:lpstr>Scenario 2: Small playout delay</vt:lpstr>
      <vt:lpstr>Client-side buffering, playout</vt:lpstr>
      <vt:lpstr>Client-side buffering, playout</vt:lpstr>
      <vt:lpstr>Client-side buffering, playout</vt:lpstr>
      <vt:lpstr>Client-side buffering, playout</vt:lpstr>
      <vt:lpstr>Adaptive bit–rate video</vt:lpstr>
      <vt:lpstr>Buffer-based bit-rate adaptation</vt:lpstr>
      <vt:lpstr>Buffer-based bit-rate adaptation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2267</cp:revision>
  <dcterms:created xsi:type="dcterms:W3CDTF">2019-01-23T03:40:12Z</dcterms:created>
  <dcterms:modified xsi:type="dcterms:W3CDTF">2022-02-08T04:08:57Z</dcterms:modified>
</cp:coreProperties>
</file>