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99" r:id="rId2"/>
    <p:sldId id="516" r:id="rId3"/>
    <p:sldId id="883" r:id="rId4"/>
    <p:sldId id="885" r:id="rId5"/>
    <p:sldId id="887" r:id="rId6"/>
    <p:sldId id="881" r:id="rId7"/>
    <p:sldId id="787" r:id="rId8"/>
    <p:sldId id="788" r:id="rId9"/>
    <p:sldId id="789" r:id="rId10"/>
    <p:sldId id="888" r:id="rId11"/>
    <p:sldId id="790" r:id="rId12"/>
    <p:sldId id="791" r:id="rId13"/>
    <p:sldId id="889" r:id="rId14"/>
    <p:sldId id="890" r:id="rId15"/>
    <p:sldId id="876" r:id="rId16"/>
    <p:sldId id="878" r:id="rId17"/>
    <p:sldId id="875" r:id="rId18"/>
    <p:sldId id="873" r:id="rId19"/>
    <p:sldId id="532" r:id="rId20"/>
    <p:sldId id="530" r:id="rId21"/>
    <p:sldId id="892" r:id="rId22"/>
    <p:sldId id="534" r:id="rId23"/>
    <p:sldId id="893" r:id="rId24"/>
    <p:sldId id="891" r:id="rId25"/>
    <p:sldId id="533" r:id="rId26"/>
    <p:sldId id="5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08"/>
    <p:restoredTop sz="94664"/>
  </p:normalViewPr>
  <p:slideViewPr>
    <p:cSldViewPr snapToGrid="0" snapToObjects="1">
      <p:cViewPr varScale="1">
        <p:scale>
          <a:sx n="142" d="100"/>
          <a:sy n="142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4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wGnH5kUE" TargetMode="External"/><Relationship Id="rId2" Type="http://schemas.openxmlformats.org/officeDocument/2006/relationships/hyperlink" Target="https://www.w3.org/2010/11/web-and-tv/papers/webtv2_submission_64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Streaming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8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1">
              <a:defRPr/>
            </a:pPr>
            <a:r>
              <a:rPr lang="en-US" dirty="0"/>
              <a:t>Used by Netflix and most popular video streaming services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Perform video bit rate adaptation</a:t>
            </a:r>
          </a:p>
          <a:p>
            <a:pPr lvl="1">
              <a:defRPr/>
            </a:pPr>
            <a:r>
              <a:rPr lang="en-US" dirty="0"/>
              <a:t>It can be done on the client, or the server (with client feedback)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Retrieve a single video from multiple sources</a:t>
            </a:r>
          </a:p>
          <a:p>
            <a:pPr>
              <a:defRPr/>
            </a:pPr>
            <a:r>
              <a:rPr lang="en-US" dirty="0"/>
              <a:t>The DASH video server is just a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>
              <a:defRPr/>
            </a:pPr>
            <a:r>
              <a:rPr lang="en-US" dirty="0"/>
              <a:t>Leverage existing web-based infrastructure</a:t>
            </a:r>
          </a:p>
          <a:p>
            <a:pPr lvl="1">
              <a:defRPr/>
            </a:pPr>
            <a:r>
              <a:rPr lang="en-US" dirty="0"/>
              <a:t>DNS</a:t>
            </a:r>
          </a:p>
          <a:p>
            <a:pPr lvl="1">
              <a:defRPr/>
            </a:pPr>
            <a:r>
              <a:rPr lang="en-US" dirty="0"/>
              <a:t>CDNs!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68149-89B8-6C49-98B6-1BBEAB49DDEF}"/>
              </a:ext>
            </a:extLst>
          </p:cNvPr>
          <p:cNvSpPr/>
          <p:nvPr/>
        </p:nvSpPr>
        <p:spPr>
          <a:xfrm>
            <a:off x="208937" y="5781940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user agent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ED6F6D-3A22-AC45-AB0C-74C872FF4409}"/>
              </a:ext>
            </a:extLst>
          </p:cNvPr>
          <p:cNvSpPr/>
          <p:nvPr/>
        </p:nvSpPr>
        <p:spPr>
          <a:xfrm>
            <a:off x="3150435" y="5230193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mail server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D6827-9A15-1741-9208-A78362E42664}"/>
              </a:ext>
            </a:extLst>
          </p:cNvPr>
          <p:cNvSpPr/>
          <p:nvPr/>
        </p:nvSpPr>
        <p:spPr>
          <a:xfrm>
            <a:off x="5807667" y="5219948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mail 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6E4358-3F69-DA47-A14C-3FA5C0D69D40}"/>
              </a:ext>
            </a:extLst>
          </p:cNvPr>
          <p:cNvSpPr/>
          <p:nvPr/>
        </p:nvSpPr>
        <p:spPr>
          <a:xfrm>
            <a:off x="9389305" y="5781942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user agent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9869DD-5130-3343-AEE3-99DBF417516A}"/>
              </a:ext>
            </a:extLst>
          </p:cNvPr>
          <p:cNvCxnSpPr>
            <a:cxnSpLocks/>
          </p:cNvCxnSpPr>
          <p:nvPr/>
        </p:nvCxnSpPr>
        <p:spPr>
          <a:xfrm flipV="1">
            <a:off x="1837005" y="5592127"/>
            <a:ext cx="1264906" cy="408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03175C-38AF-D445-B94F-F9C2F44E68B5}"/>
              </a:ext>
            </a:extLst>
          </p:cNvPr>
          <p:cNvSpPr txBox="1"/>
          <p:nvPr/>
        </p:nvSpPr>
        <p:spPr>
          <a:xfrm>
            <a:off x="2025224" y="5899201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16DC8C-689F-B44C-B88A-92291CB8AF11}"/>
              </a:ext>
            </a:extLst>
          </p:cNvPr>
          <p:cNvSpPr txBox="1"/>
          <p:nvPr/>
        </p:nvSpPr>
        <p:spPr>
          <a:xfrm>
            <a:off x="379295" y="4180468"/>
            <a:ext cx="349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Simple Mail Transfer Protocol (SMTP)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A82EBF-43FB-A04D-A2E0-3B81E2323EEB}"/>
              </a:ext>
            </a:extLst>
          </p:cNvPr>
          <p:cNvCxnSpPr>
            <a:cxnSpLocks/>
          </p:cNvCxnSpPr>
          <p:nvPr/>
        </p:nvCxnSpPr>
        <p:spPr>
          <a:xfrm flipV="1">
            <a:off x="4807742" y="5481243"/>
            <a:ext cx="92609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0C20F6A-1B69-F94F-BAAF-2BA8B920410E}"/>
              </a:ext>
            </a:extLst>
          </p:cNvPr>
          <p:cNvSpPr txBox="1"/>
          <p:nvPr/>
        </p:nvSpPr>
        <p:spPr>
          <a:xfrm>
            <a:off x="4767180" y="5635963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024B4-98D8-1543-A61D-9D9865890E4A}"/>
              </a:ext>
            </a:extLst>
          </p:cNvPr>
          <p:cNvCxnSpPr>
            <a:cxnSpLocks/>
          </p:cNvCxnSpPr>
          <p:nvPr/>
        </p:nvCxnSpPr>
        <p:spPr>
          <a:xfrm>
            <a:off x="7413522" y="5873197"/>
            <a:ext cx="1872218" cy="487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010C1AE-B0EF-BD43-AE68-A5483BF2FF76}"/>
              </a:ext>
            </a:extLst>
          </p:cNvPr>
          <p:cNvSpPr txBox="1"/>
          <p:nvPr/>
        </p:nvSpPr>
        <p:spPr>
          <a:xfrm>
            <a:off x="7783590" y="6231860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F1F0E-24A5-8845-B1F8-D2D2ED07FDC6}"/>
              </a:ext>
            </a:extLst>
          </p:cNvPr>
          <p:cNvSpPr txBox="1"/>
          <p:nvPr/>
        </p:nvSpPr>
        <p:spPr>
          <a:xfrm>
            <a:off x="7573864" y="4773041"/>
            <a:ext cx="401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Mail access protocols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POP, IMAP,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HTTP</a:t>
            </a:r>
          </a:p>
        </p:txBody>
      </p:sp>
      <p:pic>
        <p:nvPicPr>
          <p:cNvPr id="48" name="Picture 4">
            <a:extLst>
              <a:ext uri="{FF2B5EF4-FFF2-40B4-BE49-F238E27FC236}">
                <a16:creationId xmlns:a16="http://schemas.microsoft.com/office/drawing/2014/main" id="{DDADA2CB-8517-3B42-BBC2-41D21C9C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92" y="1690688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F82B66C-8C78-1147-8AEC-34766E5F7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692" y="113613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967FB0-02F0-A64F-ABA0-F6E67DEB5865}"/>
              </a:ext>
            </a:extLst>
          </p:cNvPr>
          <p:cNvCxnSpPr/>
          <p:nvPr/>
        </p:nvCxnSpPr>
        <p:spPr>
          <a:xfrm flipV="1">
            <a:off x="8933158" y="2029317"/>
            <a:ext cx="912294" cy="4541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F3DB4-3CA0-184B-8128-1D61AF45BA3E}"/>
              </a:ext>
            </a:extLst>
          </p:cNvPr>
          <p:cNvSpPr txBox="1"/>
          <p:nvPr/>
        </p:nvSpPr>
        <p:spPr>
          <a:xfrm>
            <a:off x="4070195" y="1494263"/>
            <a:ext cx="2707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Video representation: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Pixels </a:t>
            </a:r>
            <a:r>
              <a:rPr lang="en-US" sz="2400" dirty="0">
                <a:latin typeface="Helvetica" pitchFamily="2" charset="0"/>
              </a:rPr>
              <a:t>in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Frames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4090D3-2B2C-9047-BB22-1BD232DEBB3B}"/>
              </a:ext>
            </a:extLst>
          </p:cNvPr>
          <p:cNvSpPr txBox="1"/>
          <p:nvPr/>
        </p:nvSpPr>
        <p:spPr>
          <a:xfrm>
            <a:off x="4054140" y="2707670"/>
            <a:ext cx="270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Spatial coding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813BF7-A90B-8246-B96C-F0F2DFC8D0CA}"/>
              </a:ext>
            </a:extLst>
          </p:cNvPr>
          <p:cNvSpPr txBox="1"/>
          <p:nvPr/>
        </p:nvSpPr>
        <p:spPr>
          <a:xfrm>
            <a:off x="4054139" y="3218225"/>
            <a:ext cx="270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Temporal coding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381D67-AF7E-8349-BB26-DBFC79709C1F}"/>
              </a:ext>
            </a:extLst>
          </p:cNvPr>
          <p:cNvSpPr txBox="1"/>
          <p:nvPr/>
        </p:nvSpPr>
        <p:spPr>
          <a:xfrm>
            <a:off x="4054138" y="3685706"/>
            <a:ext cx="270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Codec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8" grpId="0"/>
      <p:bldP spid="89" grpId="0"/>
      <p:bldP spid="94" grpId="0"/>
      <p:bldP spid="99" grpId="0"/>
      <p:bldP spid="9" grpId="0"/>
      <p:bldP spid="13" grpId="0"/>
      <p:bldP spid="53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687593" y="6045083"/>
            <a:ext cx="9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</a:t>
            </a:r>
            <a:r>
              <a:rPr lang="en-US" dirty="0" err="1">
                <a:latin typeface="Helvetica" pitchFamily="2" charset="0"/>
              </a:rPr>
              <a:t>Stockhammer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MMSys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3402982" y="1506022"/>
            <a:ext cx="2129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Adaptation set: functionally equivalent content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6179385" y="1506022"/>
            <a:ext cx="212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Representations: codecs, bit rates,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available for each 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Byte ranges per segment (HTTP header for a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range request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7081"/>
            <a:ext cx="776870" cy="6006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changes in stream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stream from anywhere!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6458263" y="5757140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3113427" y="2737414"/>
            <a:ext cx="1586419" cy="1507350"/>
            <a:chOff x="1758908" y="1927653"/>
            <a:chExt cx="905727" cy="1401268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758908" y="2728077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9272823" y="2737413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9734401" y="3355336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764886" y="3576795"/>
            <a:ext cx="2889914" cy="2124075"/>
            <a:chOff x="1340953" y="2896374"/>
            <a:chExt cx="3357805" cy="2894353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0953" y="4492923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032351" y="3124321"/>
              <a:ext cx="2894353" cy="243846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4729535" y="2374820"/>
            <a:ext cx="2516548" cy="3431219"/>
            <a:chOff x="3490671" y="1508454"/>
            <a:chExt cx="2923907" cy="6045764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178" y="1508454"/>
              <a:ext cx="2819400" cy="309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</a:t>
              </a:r>
              <a:r>
                <a:rPr lang="en-US" altLang="en-US" sz="1800" dirty="0" err="1">
                  <a:latin typeface="Helvetica" pitchFamily="2" charset="0"/>
                  <a:ea typeface="MS PGothic" panose="020B0600070205080204" pitchFamily="34" charset="-128"/>
                </a:rPr>
                <a:t>URsL</a:t>
              </a: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3490671" y="4060661"/>
              <a:ext cx="2499258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7010785" y="2380640"/>
            <a:ext cx="2262037" cy="3353329"/>
            <a:chOff x="5266009" y="1216115"/>
            <a:chExt cx="3722489" cy="4803422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6009" y="1216115"/>
              <a:ext cx="2873180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  <a:endCxn id="16" idx="1"/>
            </p:cNvCxnSpPr>
            <p:nvPr/>
          </p:nvCxnSpPr>
          <p:spPr bwMode="auto">
            <a:xfrm rot="5400000" flipH="1" flipV="1">
              <a:off x="5257017" y="2288056"/>
              <a:ext cx="3783187" cy="3679775"/>
            </a:xfrm>
            <a:prstGeom prst="curvedConnector2">
              <a:avLst/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7296109" y="3417402"/>
            <a:ext cx="3475129" cy="2746536"/>
            <a:chOff x="5604287" y="4506433"/>
            <a:chExt cx="6345292" cy="3767764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4814" y="6627557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5081588" y="3743482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560" y="2508610"/>
            <a:ext cx="1839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altLang="en-US" dirty="0"/>
              <a:t>Piggyback video on HTTP: </a:t>
            </a:r>
            <a:r>
              <a:rPr lang="en-US" altLang="en-US" dirty="0">
                <a:solidFill>
                  <a:srgbClr val="C00000"/>
                </a:solidFill>
              </a:rPr>
              <a:t>widely used</a:t>
            </a:r>
          </a:p>
          <a:p>
            <a:r>
              <a:rPr lang="en-US" altLang="en-US" dirty="0"/>
              <a:t>Enables independent HTTP requests per segment</a:t>
            </a:r>
          </a:p>
          <a:p>
            <a:pPr lvl="1"/>
            <a:r>
              <a:rPr lang="en-US" altLang="en-US" dirty="0"/>
              <a:t>Choose dynamic quality &amp; preferences over time</a:t>
            </a:r>
          </a:p>
          <a:p>
            <a:pPr lvl="1"/>
            <a:r>
              <a:rPr lang="en-US" altLang="en-US" dirty="0"/>
              <a:t>Independent HTTP byte ranges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pPr lvl="1"/>
            <a:r>
              <a:rPr lang="en-US" altLang="en-US" dirty="0"/>
              <a:t>Fetch different segments from possibly different locations</a:t>
            </a:r>
          </a:p>
          <a:p>
            <a:r>
              <a:rPr lang="en-US" altLang="en-US" dirty="0"/>
              <a:t>More resources on DASH</a:t>
            </a:r>
          </a:p>
          <a:p>
            <a:pPr lvl="1"/>
            <a:r>
              <a:rPr lang="en-US" altLang="en-US" dirty="0">
                <a:hlinkClick r:id="rId2"/>
              </a:rPr>
              <a:t>https://www.w3.org/2010/11/web-and-tv/papers/webtv2_submission_64.pdf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https://www.youtube.com/watch?v=xgowGnH5kUE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D78552-1AA6-45F4-ACBF-6575E73B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Server Selection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9152BC4-3205-4781-ABCB-99A0E6DD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</a:t>
            </a:r>
            <a:r>
              <a:rPr lang="en-US" altLang="en-US" dirty="0">
                <a:sym typeface="Wingdings" panose="05000000000000000000" pitchFamily="2" charset="2"/>
              </a:rPr>
              <a:t> server mapping done in at least three ways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Dynamic DNS resolution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DNS returns different IP addresses for a given DNS name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HTTP redirect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HTTP status code 3xx [with new URL]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Web browser does a GET from the new site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IP anycast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BGP to announce the same IP address from different locations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Client reaches “nearest” location according to inter-domain routing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9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Higher bit rate == higher perceptual quality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FABE-7FEA-834D-8DBC-115E561C7577}"/>
              </a:ext>
            </a:extLst>
          </p:cNvPr>
          <p:cNvSpPr txBox="1"/>
          <p:nvPr/>
        </p:nvSpPr>
        <p:spPr>
          <a:xfrm>
            <a:off x="695826" y="569609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buffer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the original timing of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1693</Words>
  <Application>Microsoft Macintosh PowerPoint</Application>
  <PresentationFormat>Widescreen</PresentationFormat>
  <Paragraphs>295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Helvetica</vt:lpstr>
      <vt:lpstr>Tahoma</vt:lpstr>
      <vt:lpstr>Times New Roman</vt:lpstr>
      <vt:lpstr>Office Theme</vt:lpstr>
      <vt:lpstr>The Application Layer: Video Streaming</vt:lpstr>
      <vt:lpstr>Quick recap of concepts</vt:lpstr>
      <vt:lpstr>Video codecs: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DASH</vt:lpstr>
      <vt:lpstr>DASH: Key ideas</vt:lpstr>
      <vt:lpstr>What does the manifest contain?</vt:lpstr>
      <vt:lpstr>Dynamic changes in stream quality</vt:lpstr>
      <vt:lpstr>Get stream from anywhere!</vt:lpstr>
      <vt:lpstr>DASH reference player</vt:lpstr>
      <vt:lpstr>DASH Summary</vt:lpstr>
      <vt:lpstr>              Server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2415</cp:revision>
  <dcterms:created xsi:type="dcterms:W3CDTF">2019-01-23T03:40:12Z</dcterms:created>
  <dcterms:modified xsi:type="dcterms:W3CDTF">2022-02-10T03:40:46Z</dcterms:modified>
</cp:coreProperties>
</file>