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99" r:id="rId2"/>
    <p:sldId id="516" r:id="rId3"/>
    <p:sldId id="895" r:id="rId4"/>
    <p:sldId id="587" r:id="rId5"/>
    <p:sldId id="589" r:id="rId6"/>
    <p:sldId id="590" r:id="rId7"/>
    <p:sldId id="592" r:id="rId8"/>
    <p:sldId id="593" r:id="rId9"/>
    <p:sldId id="594" r:id="rId10"/>
    <p:sldId id="596" r:id="rId11"/>
    <p:sldId id="599" r:id="rId12"/>
    <p:sldId id="600" r:id="rId13"/>
    <p:sldId id="605" r:id="rId14"/>
    <p:sldId id="896" r:id="rId15"/>
    <p:sldId id="897" r:id="rId16"/>
    <p:sldId id="597" r:id="rId17"/>
    <p:sldId id="898" r:id="rId18"/>
    <p:sldId id="545" r:id="rId19"/>
    <p:sldId id="608" r:id="rId20"/>
    <p:sldId id="609" r:id="rId21"/>
    <p:sldId id="610" r:id="rId22"/>
    <p:sldId id="612" r:id="rId23"/>
    <p:sldId id="899" r:id="rId24"/>
    <p:sldId id="613" r:id="rId25"/>
    <p:sldId id="615" r:id="rId26"/>
    <p:sldId id="616" r:id="rId27"/>
    <p:sldId id="547" r:id="rId28"/>
    <p:sldId id="548" r:id="rId29"/>
    <p:sldId id="577" r:id="rId30"/>
    <p:sldId id="617" r:id="rId31"/>
    <p:sldId id="618" r:id="rId32"/>
    <p:sldId id="619" r:id="rId33"/>
    <p:sldId id="5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28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99464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Demultiplexing &amp; Error Detection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10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6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</a:t>
            </a:r>
            <a:r>
              <a:rPr lang="en-US" sz="1600" dirty="0">
                <a:latin typeface="Helvetica" pitchFamily="2" charset="0"/>
              </a:rPr>
              <a:t>** Some caveats!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UDP sockets:</a:t>
            </a:r>
          </a:p>
          <a:p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r>
              <a:rPr lang="en-US" sz="2400" dirty="0">
                <a:latin typeface="Helvetica" pitchFamily="2" charset="0"/>
              </a:rPr>
              <a:t>Socket ID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2F975-B708-1A43-BFC2-42961DE59DE1}"/>
              </a:ext>
            </a:extLst>
          </p:cNvPr>
          <p:cNvSpPr txBox="1"/>
          <p:nvPr/>
        </p:nvSpPr>
        <p:spPr>
          <a:xfrm>
            <a:off x="10344746" y="4988332"/>
            <a:ext cx="1847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Connectionless</a:t>
            </a:r>
            <a:r>
              <a:rPr lang="en-US" dirty="0">
                <a:latin typeface="Helvetica" pitchFamily="2" charset="0"/>
              </a:rPr>
              <a:t>: the socket is shared across all sources!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23152445-3216-6044-962C-E526BF3D428F}"/>
              </a:ext>
            </a:extLst>
          </p:cNvPr>
          <p:cNvSpPr/>
          <p:nvPr/>
        </p:nvSpPr>
        <p:spPr>
          <a:xfrm>
            <a:off x="9926480" y="4729949"/>
            <a:ext cx="383458" cy="171709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673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4B2-BE29-524C-AFA6-6FB92B9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2DAD-131F-4246-81A5-60E67D05E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EF27A-9C96-2649-8AEA-087423FE1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cs.connect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F3EF4F2-5CDE-EA47-8B3E-0685475F2BD4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csockid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NOT ss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6EEF089-3B60-A840-B2B4-75511CD2D03B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D3457-9879-D443-B670-7A088A35503C}"/>
              </a:ext>
            </a:extLst>
          </p:cNvPr>
          <p:cNvSpPr/>
          <p:nvPr/>
        </p:nvSpPr>
        <p:spPr>
          <a:xfrm>
            <a:off x="83770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D38-DB71-0E44-A64D-06426D0A4CC9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3159-F704-A642-8342-9931C521AC9C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56363-D9E9-944A-99E0-A2B59D3BF18A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18299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0E2C-561F-1D4D-8E21-E56F4016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93F7-D185-BF4F-B0B2-DCDC8D80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896" cy="4863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existing connections using 4-tuple</a:t>
            </a:r>
          </a:p>
          <a:p>
            <a:pPr lvl="1"/>
            <a:r>
              <a:rPr lang="en-US" dirty="0"/>
              <a:t>If success, send to corresponding (established) socket</a:t>
            </a:r>
          </a:p>
          <a:p>
            <a:endParaRPr lang="en-US" dirty="0"/>
          </a:p>
          <a:p>
            <a:r>
              <a:rPr lang="en-US" dirty="0"/>
              <a:t>If fail (no table entry), look up table of listening connections using just (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port)</a:t>
            </a:r>
          </a:p>
          <a:p>
            <a:pPr lvl="1"/>
            <a:r>
              <a:rPr lang="en-US" dirty="0"/>
              <a:t>If success, send to corresponding (listening) socket</a:t>
            </a:r>
          </a:p>
          <a:p>
            <a:endParaRPr lang="en-US" dirty="0"/>
          </a:p>
          <a:p>
            <a:r>
              <a:rPr lang="en-US" dirty="0"/>
              <a:t>If fail again (no table entry), send error to client</a:t>
            </a:r>
          </a:p>
          <a:p>
            <a:pPr lvl="1"/>
            <a:r>
              <a:rPr lang="en-US" dirty="0"/>
              <a:t>Connection refused</a:t>
            </a:r>
          </a:p>
        </p:txBody>
      </p:sp>
    </p:spTree>
    <p:extLst>
      <p:ext uri="{BB962C8B-B14F-4D97-AF65-F5344CB8AC3E}">
        <p14:creationId xmlns:p14="http://schemas.microsoft.com/office/powerpoint/2010/main" val="31179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4ACD-2E6A-B145-85AD-42F5DFED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demultiplexing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3538-F3A0-FA46-B69F-D3C86646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</a:t>
            </a:r>
            <a:r>
              <a:rPr lang="en-US" dirty="0">
                <a:solidFill>
                  <a:srgbClr val="C00000"/>
                </a:solidFill>
              </a:rPr>
              <a:t>UDP</a:t>
            </a:r>
            <a:r>
              <a:rPr lang="en-US" dirty="0"/>
              <a:t> packet comes in, the operating system:</a:t>
            </a:r>
          </a:p>
          <a:p>
            <a:endParaRPr lang="en-US" dirty="0"/>
          </a:p>
          <a:p>
            <a:r>
              <a:rPr lang="en-US" dirty="0"/>
              <a:t>Looks up table of listening UDP sockets using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IP,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port)</a:t>
            </a:r>
          </a:p>
          <a:p>
            <a:pPr lvl="1"/>
            <a:r>
              <a:rPr lang="en-US" dirty="0"/>
              <a:t>If success, send packet to corresponding socket</a:t>
            </a:r>
          </a:p>
          <a:p>
            <a:pPr lvl="1"/>
            <a:r>
              <a:rPr lang="en-US" dirty="0"/>
              <a:t>There are no established UDP sockets; they’re all “unconnected”</a:t>
            </a:r>
          </a:p>
          <a:p>
            <a:endParaRPr lang="en-US" dirty="0"/>
          </a:p>
          <a:p>
            <a:r>
              <a:rPr lang="en-US" dirty="0"/>
              <a:t>If fail (no table entry), send error to client</a:t>
            </a:r>
          </a:p>
          <a:p>
            <a:pPr lvl="1"/>
            <a:r>
              <a:rPr lang="en-US" dirty="0"/>
              <a:t>Port unreachable</a:t>
            </a:r>
          </a:p>
        </p:txBody>
      </p:sp>
    </p:spTree>
    <p:extLst>
      <p:ext uri="{BB962C8B-B14F-4D97-AF65-F5344CB8AC3E}">
        <p14:creationId xmlns:p14="http://schemas.microsoft.com/office/powerpoint/2010/main" val="126533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sockets with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</a:p>
          <a:p>
            <a:endParaRPr lang="en-US" dirty="0"/>
          </a:p>
          <a:p>
            <a:r>
              <a:rPr lang="en-US" dirty="0"/>
              <a:t>Create and observe UDP sockets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Observe a TCP listening socket with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/>
              <a:t> (or your own server!)</a:t>
            </a:r>
          </a:p>
        </p:txBody>
      </p:sp>
    </p:spTree>
    <p:extLst>
      <p:ext uri="{BB962C8B-B14F-4D97-AF65-F5344CB8AC3E}">
        <p14:creationId xmlns:p14="http://schemas.microsoft.com/office/powerpoint/2010/main" val="354534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7E5-1C8D-704E-BC7A-1EF6D1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C325-ED98-7B4D-AC4D-60DADE87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50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service.</a:t>
            </a:r>
            <a:r>
              <a:rPr lang="en-US" altLang="en-US" dirty="0"/>
              <a:t>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 of order to app</a:t>
            </a:r>
            <a:endParaRPr lang="en-US" altLang="en-US" sz="2000" dirty="0"/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Also for loss-tolerant delay-sensitive apps, e.g., video calling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04445" y="2004374"/>
            <a:ext cx="4798073" cy="43469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connection establishment</a:t>
            </a:r>
          </a:p>
          <a:p>
            <a:pPr lvl="1"/>
            <a:r>
              <a:rPr lang="en-US" altLang="en-US" sz="2200" dirty="0"/>
              <a:t>UDP can send data immediately</a:t>
            </a:r>
          </a:p>
          <a:p>
            <a:r>
              <a:rPr lang="en-US" altLang="en-US" dirty="0"/>
              <a:t>No memory for connection state at sender &amp;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UDP can blast away data as fast as desired</a:t>
            </a:r>
          </a:p>
          <a:p>
            <a:pPr lvl="1"/>
            <a:r>
              <a:rPr lang="en-US" altLang="en-US" sz="2000" dirty="0"/>
              <a:t>UDP has no “congestion control”</a:t>
            </a:r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790515"/>
            <a:ext cx="5065259" cy="445788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570" y="480379"/>
            <a:ext cx="30294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(UDP 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7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780565" y="1265873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4BD1EA3-4698-EA4E-978A-020FF6978D81}"/>
              </a:ext>
            </a:extLst>
          </p:cNvPr>
          <p:cNvSpPr txBox="1"/>
          <p:nvPr/>
        </p:nvSpPr>
        <p:spPr>
          <a:xfrm>
            <a:off x="3852501" y="1762268"/>
            <a:ext cx="34786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DASH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Video streaming over HTTP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E6EE90A-3E33-5047-8F8F-1CECB21AA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335" y="1265873"/>
            <a:ext cx="4948918" cy="276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B01875-AB3D-BE40-9F4B-0D0EF7D7FE39}"/>
              </a:ext>
            </a:extLst>
          </p:cNvPr>
          <p:cNvSpPr txBox="1"/>
          <p:nvPr/>
        </p:nvSpPr>
        <p:spPr>
          <a:xfrm>
            <a:off x="3841395" y="2984782"/>
            <a:ext cx="3064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Varying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quality</a:t>
            </a:r>
            <a:r>
              <a:rPr lang="en-US" sz="2000" dirty="0">
                <a:latin typeface="Helvetica" pitchFamily="2" charset="0"/>
              </a:rPr>
              <a:t>, varying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sources</a:t>
            </a:r>
            <a:r>
              <a:rPr lang="en-US" sz="2000" dirty="0">
                <a:latin typeface="Helvetica" pitchFamily="2" charset="0"/>
              </a:rPr>
              <a:t>, over the duration of the video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CC1F9-66FD-BC40-AECC-7A6923D0B1C2}"/>
              </a:ext>
            </a:extLst>
          </p:cNvPr>
          <p:cNvSpPr txBox="1"/>
          <p:nvPr/>
        </p:nvSpPr>
        <p:spPr>
          <a:xfrm>
            <a:off x="4685121" y="3896028"/>
            <a:ext cx="3289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Can use CDNs!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53" y="464098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666" y="4031203"/>
            <a:ext cx="1764011" cy="12771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087372" y="5123681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346515-7E6E-BE45-870D-74F4C24EDC7B}"/>
              </a:ext>
            </a:extLst>
          </p:cNvPr>
          <p:cNvSpPr/>
          <p:nvPr/>
        </p:nvSpPr>
        <p:spPr>
          <a:xfrm>
            <a:off x="4006628" y="4408868"/>
            <a:ext cx="2928162" cy="16994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713D1-1D17-1645-961C-0D7AFDD2C0C9}"/>
              </a:ext>
            </a:extLst>
          </p:cNvPr>
          <p:cNvGrpSpPr/>
          <p:nvPr/>
        </p:nvGrpSpPr>
        <p:grpSpPr>
          <a:xfrm>
            <a:off x="4187258" y="4578807"/>
            <a:ext cx="1217947" cy="960868"/>
            <a:chOff x="4583665" y="5010296"/>
            <a:chExt cx="1217947" cy="9608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3ED8E3-0958-034C-8F40-B4D30B453630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538905-DBA1-3347-8576-7D96BB5F553C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6754644-0EEA-124F-8754-DC1633AF746E}"/>
              </a:ext>
            </a:extLst>
          </p:cNvPr>
          <p:cNvGrpSpPr/>
          <p:nvPr/>
        </p:nvGrpSpPr>
        <p:grpSpPr>
          <a:xfrm>
            <a:off x="5489400" y="4569631"/>
            <a:ext cx="1217947" cy="960868"/>
            <a:chOff x="4583665" y="5010296"/>
            <a:chExt cx="1217947" cy="96086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FF2361-928B-2645-A0CB-4025F17B787A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269546-CDE2-BB46-A37A-321D8DE722DA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54EDF1-4F85-AE41-9F9C-56C2CAF4F150}"/>
              </a:ext>
            </a:extLst>
          </p:cNvPr>
          <p:cNvSpPr txBox="1"/>
          <p:nvPr/>
        </p:nvSpPr>
        <p:spPr>
          <a:xfrm>
            <a:off x="4701350" y="5618493"/>
            <a:ext cx="141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Endpoint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034988-D182-8145-9853-E5AA8D2AA6A8}"/>
              </a:ext>
            </a:extLst>
          </p:cNvPr>
          <p:cNvSpPr/>
          <p:nvPr/>
        </p:nvSpPr>
        <p:spPr>
          <a:xfrm>
            <a:off x="8596859" y="4461320"/>
            <a:ext cx="2928162" cy="169949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A4F496A-B61A-E348-8169-8F38874FACC3}"/>
              </a:ext>
            </a:extLst>
          </p:cNvPr>
          <p:cNvGrpSpPr/>
          <p:nvPr/>
        </p:nvGrpSpPr>
        <p:grpSpPr>
          <a:xfrm>
            <a:off x="8777489" y="4631259"/>
            <a:ext cx="1217947" cy="960868"/>
            <a:chOff x="4583665" y="5010296"/>
            <a:chExt cx="1217947" cy="96086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CDC8053-0DA9-494C-B488-E81074EBFDD1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EF14FE-5518-3345-8A05-71044D45EB63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961469-C38C-084B-A8A6-F1DAFF319B3B}"/>
              </a:ext>
            </a:extLst>
          </p:cNvPr>
          <p:cNvGrpSpPr/>
          <p:nvPr/>
        </p:nvGrpSpPr>
        <p:grpSpPr>
          <a:xfrm>
            <a:off x="10079631" y="4622083"/>
            <a:ext cx="1217947" cy="960868"/>
            <a:chOff x="4583665" y="5010296"/>
            <a:chExt cx="1217947" cy="9608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2BCEF2F-E917-D243-9304-0B517ED86C80}"/>
                </a:ext>
              </a:extLst>
            </p:cNvPr>
            <p:cNvSpPr/>
            <p:nvPr/>
          </p:nvSpPr>
          <p:spPr>
            <a:xfrm>
              <a:off x="4583665" y="5010296"/>
              <a:ext cx="1061587" cy="96086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B2713C-70BA-0448-B959-0FD54E0D9970}"/>
                </a:ext>
              </a:extLst>
            </p:cNvPr>
            <p:cNvSpPr txBox="1"/>
            <p:nvPr/>
          </p:nvSpPr>
          <p:spPr>
            <a:xfrm rot="19744399">
              <a:off x="4615140" y="5223805"/>
              <a:ext cx="11864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5EF2D63-F979-3942-8FC9-892D7E598595}"/>
              </a:ext>
            </a:extLst>
          </p:cNvPr>
          <p:cNvSpPr txBox="1"/>
          <p:nvPr/>
        </p:nvSpPr>
        <p:spPr>
          <a:xfrm>
            <a:off x="9291581" y="5670945"/>
            <a:ext cx="1415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Endpoint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6C85E250-BDE3-8042-86E9-862F8132FCFA}"/>
              </a:ext>
            </a:extLst>
          </p:cNvPr>
          <p:cNvSpPr/>
          <p:nvPr/>
        </p:nvSpPr>
        <p:spPr>
          <a:xfrm>
            <a:off x="6117222" y="5538540"/>
            <a:ext cx="3326241" cy="899247"/>
          </a:xfrm>
          <a:custGeom>
            <a:avLst/>
            <a:gdLst>
              <a:gd name="connsiteX0" fmla="*/ 177810 w 4334511"/>
              <a:gd name="connsiteY0" fmla="*/ 0 h 899247"/>
              <a:gd name="connsiteX1" fmla="*/ 290544 w 4334511"/>
              <a:gd name="connsiteY1" fmla="*/ 739035 h 899247"/>
              <a:gd name="connsiteX2" fmla="*/ 2895958 w 4334511"/>
              <a:gd name="connsiteY2" fmla="*/ 889348 h 899247"/>
              <a:gd name="connsiteX3" fmla="*/ 4173612 w 4334511"/>
              <a:gd name="connsiteY3" fmla="*/ 563671 h 899247"/>
              <a:gd name="connsiteX4" fmla="*/ 4273821 w 4334511"/>
              <a:gd name="connsiteY4" fmla="*/ 75156 h 89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511" h="899247">
                <a:moveTo>
                  <a:pt x="177810" y="0"/>
                </a:moveTo>
                <a:cubicBezTo>
                  <a:pt x="7664" y="295405"/>
                  <a:pt x="-162481" y="590810"/>
                  <a:pt x="290544" y="739035"/>
                </a:cubicBezTo>
                <a:cubicBezTo>
                  <a:pt x="743569" y="887260"/>
                  <a:pt x="2248780" y="918575"/>
                  <a:pt x="2895958" y="889348"/>
                </a:cubicBezTo>
                <a:cubicBezTo>
                  <a:pt x="3543136" y="860121"/>
                  <a:pt x="3943968" y="699370"/>
                  <a:pt x="4173612" y="563671"/>
                </a:cubicBezTo>
                <a:cubicBezTo>
                  <a:pt x="4403256" y="427972"/>
                  <a:pt x="4338538" y="251564"/>
                  <a:pt x="4273821" y="75156"/>
                </a:cubicBezTo>
              </a:path>
            </a:pathLst>
          </a:cu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86D13A8-7C2C-DC42-81AA-56937D23F775}"/>
              </a:ext>
            </a:extLst>
          </p:cNvPr>
          <p:cNvSpPr/>
          <p:nvPr/>
        </p:nvSpPr>
        <p:spPr>
          <a:xfrm>
            <a:off x="5080735" y="6139789"/>
            <a:ext cx="6249413" cy="476209"/>
          </a:xfrm>
          <a:custGeom>
            <a:avLst/>
            <a:gdLst>
              <a:gd name="connsiteX0" fmla="*/ 414048 w 6249413"/>
              <a:gd name="connsiteY0" fmla="*/ 0 h 396631"/>
              <a:gd name="connsiteX1" fmla="*/ 539308 w 6249413"/>
              <a:gd name="connsiteY1" fmla="*/ 263046 h 396631"/>
              <a:gd name="connsiteX2" fmla="*/ 5700031 w 6249413"/>
              <a:gd name="connsiteY2" fmla="*/ 388307 h 396631"/>
              <a:gd name="connsiteX3" fmla="*/ 6125916 w 6249413"/>
              <a:gd name="connsiteY3" fmla="*/ 37578 h 396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9413" h="396631">
                <a:moveTo>
                  <a:pt x="414048" y="0"/>
                </a:moveTo>
                <a:cubicBezTo>
                  <a:pt x="36179" y="99164"/>
                  <a:pt x="-341689" y="198328"/>
                  <a:pt x="539308" y="263046"/>
                </a:cubicBezTo>
                <a:cubicBezTo>
                  <a:pt x="1420305" y="327764"/>
                  <a:pt x="4768930" y="425885"/>
                  <a:pt x="5700031" y="388307"/>
                </a:cubicBezTo>
                <a:cubicBezTo>
                  <a:pt x="6631132" y="350729"/>
                  <a:pt x="6088338" y="156575"/>
                  <a:pt x="6125916" y="37578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103CA3-4D27-0945-BFFE-9997CB81859C}"/>
              </a:ext>
            </a:extLst>
          </p:cNvPr>
          <p:cNvSpPr txBox="1"/>
          <p:nvPr/>
        </p:nvSpPr>
        <p:spPr>
          <a:xfrm>
            <a:off x="6915792" y="5272075"/>
            <a:ext cx="165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Transport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layer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3EA935-0CD2-A846-82F2-43D70C535823}"/>
              </a:ext>
            </a:extLst>
          </p:cNvPr>
          <p:cNvSpPr txBox="1"/>
          <p:nvPr/>
        </p:nvSpPr>
        <p:spPr>
          <a:xfrm>
            <a:off x="3403833" y="6077376"/>
            <a:ext cx="1654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Network layer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EFA29B-B26A-A747-A2CF-ECD15A1185AF}"/>
              </a:ext>
            </a:extLst>
          </p:cNvPr>
          <p:cNvCxnSpPr>
            <a:cxnSpLocks/>
          </p:cNvCxnSpPr>
          <p:nvPr/>
        </p:nvCxnSpPr>
        <p:spPr>
          <a:xfrm flipH="1">
            <a:off x="7774228" y="6029310"/>
            <a:ext cx="89318" cy="38552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4398CF-5FC2-D94C-9728-81E1CCE8762D}"/>
              </a:ext>
            </a:extLst>
          </p:cNvPr>
          <p:cNvCxnSpPr/>
          <p:nvPr/>
        </p:nvCxnSpPr>
        <p:spPr>
          <a:xfrm flipV="1">
            <a:off x="5080735" y="6492874"/>
            <a:ext cx="409727" cy="2336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E06C3F0-44B7-BD4D-87DF-19F476865868}"/>
              </a:ext>
            </a:extLst>
          </p:cNvPr>
          <p:cNvSpPr txBox="1"/>
          <p:nvPr/>
        </p:nvSpPr>
        <p:spPr>
          <a:xfrm>
            <a:off x="6974281" y="4886196"/>
            <a:ext cx="9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TCP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EE60E9-14C4-3A40-8057-B1B89230399F}"/>
              </a:ext>
            </a:extLst>
          </p:cNvPr>
          <p:cNvSpPr txBox="1"/>
          <p:nvPr/>
        </p:nvSpPr>
        <p:spPr>
          <a:xfrm>
            <a:off x="7776125" y="4901697"/>
            <a:ext cx="96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6 -0.00416 L 0.00546 0.03635 " pathEditMode="relative" ptsTypes="AA">
                                      <p:cBhvr>
                                        <p:cTn id="3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4" grpId="0"/>
      <p:bldP spid="15" grpId="0" animBg="1"/>
      <p:bldP spid="23" grpId="0"/>
      <p:bldP spid="24" grpId="0" animBg="1"/>
      <p:bldP spid="31" grpId="0"/>
      <p:bldP spid="32" grpId="0" animBg="1"/>
      <p:bldP spid="33" grpId="0" animBg="1"/>
      <p:bldP spid="34" grpId="0"/>
      <p:bldP spid="43" grpId="0"/>
      <p:bldP spid="49" grpId="0"/>
      <p:bldP spid="5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0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2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20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lost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pPr lvl="1"/>
            <a:r>
              <a:rPr lang="en-US" dirty="0"/>
              <a:t>Data may be reordered</a:t>
            </a:r>
          </a:p>
          <a:p>
            <a:endParaRPr lang="en-US" dirty="0"/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endParaRPr lang="en-US" dirty="0"/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must </a:t>
            </a:r>
            <a:r>
              <a:rPr lang="en-US" dirty="0">
                <a:solidFill>
                  <a:srgbClr val="C00000"/>
                </a:solidFill>
              </a:rPr>
              <a:t>capture the likely changes</a:t>
            </a:r>
            <a:r>
              <a:rPr lang="en-US" dirty="0"/>
              <a:t> to the packet</a:t>
            </a:r>
          </a:p>
          <a:p>
            <a:pPr lvl="1"/>
            <a:r>
              <a:rPr lang="en-US" dirty="0"/>
              <a:t>If the packet was corrupted through these likely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41BF-552D-4F42-83CD-F5F1B03F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 Packets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B32A-97D6-084F-8267-BA4DCF02D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53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(more to come on this)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UDP is a thin shim around network layer’s best-effort delivery</a:t>
            </a:r>
          </a:p>
          <a:p>
            <a:pPr lvl="1"/>
            <a:r>
              <a:rPr lang="en-US" dirty="0"/>
              <a:t>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multiplexing/demultiplexing for application</a:t>
            </a:r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842B69D-6BF8-004D-85DE-2D047D12B729}"/>
              </a:ext>
            </a:extLst>
          </p:cNvPr>
          <p:cNvGrpSpPr/>
          <p:nvPr/>
        </p:nvGrpSpPr>
        <p:grpSpPr>
          <a:xfrm>
            <a:off x="2798506" y="1892730"/>
            <a:ext cx="1558412" cy="2933510"/>
            <a:chOff x="2798506" y="1892730"/>
            <a:chExt cx="1558412" cy="29335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AA7D962-C2FC-1941-9446-C86C85913E1A}"/>
                </a:ext>
              </a:extLst>
            </p:cNvPr>
            <p:cNvSpPr/>
            <p:nvPr/>
          </p:nvSpPr>
          <p:spPr>
            <a:xfrm>
              <a:off x="2808337" y="189273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D13FD-84F6-194B-9D9B-2C804966A676}"/>
                </a:ext>
              </a:extLst>
            </p:cNvPr>
            <p:cNvSpPr/>
            <p:nvPr/>
          </p:nvSpPr>
          <p:spPr>
            <a:xfrm>
              <a:off x="2808336" y="2252907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B77FBE-9A6E-214F-9551-8E0E8284E6CF}"/>
                </a:ext>
              </a:extLst>
            </p:cNvPr>
            <p:cNvSpPr/>
            <p:nvPr/>
          </p:nvSpPr>
          <p:spPr>
            <a:xfrm>
              <a:off x="2799730" y="261997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AF0B0C-960E-2F4E-9F18-31A0C9BB4F14}"/>
                </a:ext>
              </a:extLst>
            </p:cNvPr>
            <p:cNvSpPr/>
            <p:nvPr/>
          </p:nvSpPr>
          <p:spPr>
            <a:xfrm>
              <a:off x="2798506" y="2994450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870540-A848-914D-B641-E9D5C249D8B2}"/>
                </a:ext>
              </a:extLst>
            </p:cNvPr>
            <p:cNvSpPr/>
            <p:nvPr/>
          </p:nvSpPr>
          <p:spPr>
            <a:xfrm>
              <a:off x="2801573" y="337641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742B9D6-0E05-EE49-975E-0147E17F3EC8}"/>
                </a:ext>
              </a:extLst>
            </p:cNvPr>
            <p:cNvSpPr/>
            <p:nvPr/>
          </p:nvSpPr>
          <p:spPr>
            <a:xfrm>
              <a:off x="2801572" y="3736596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C0C036-74BB-AB43-B1D6-DFCF75B79DF0}"/>
                </a:ext>
              </a:extLst>
            </p:cNvPr>
            <p:cNvSpPr/>
            <p:nvPr/>
          </p:nvSpPr>
          <p:spPr>
            <a:xfrm>
              <a:off x="2807714" y="410365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D2BB44-CDD5-B346-9688-3367E637ADFB}"/>
                </a:ext>
              </a:extLst>
            </p:cNvPr>
            <p:cNvSpPr/>
            <p:nvPr/>
          </p:nvSpPr>
          <p:spPr>
            <a:xfrm>
              <a:off x="2806490" y="4478139"/>
              <a:ext cx="1548581" cy="348101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Port 65535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9AE88E-EFF3-154B-BDDA-0C02D90B3E32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E395F2-0847-2A42-8BDB-E7D456E2B426}"/>
              </a:ext>
            </a:extLst>
          </p:cNvPr>
          <p:cNvGrpSpPr/>
          <p:nvPr/>
        </p:nvGrpSpPr>
        <p:grpSpPr>
          <a:xfrm>
            <a:off x="7760316" y="1373267"/>
            <a:ext cx="4054986" cy="4868462"/>
            <a:chOff x="7539587" y="1335457"/>
            <a:chExt cx="4054986" cy="486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7EBE2C-A781-6C4A-BF48-9AB2C68B7CED}"/>
                </a:ext>
              </a:extLst>
            </p:cNvPr>
            <p:cNvGrpSpPr/>
            <p:nvPr/>
          </p:nvGrpSpPr>
          <p:grpSpPr>
            <a:xfrm>
              <a:off x="7539587" y="1690688"/>
              <a:ext cx="2551987" cy="4513231"/>
              <a:chOff x="472567" y="1985463"/>
              <a:chExt cx="3026956" cy="4512399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E96C61C-9934-4144-9705-7D5CE4139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1ECA4C59-ADA9-CD44-A35E-73370FC4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34918B52-19C7-E841-9025-AB6B1B39C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1C5194A3-31F3-1447-8EE3-386C54D0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376D1A07-3245-F242-BB55-C1CD1D070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0202" y="2164956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FBA3BA-B34E-2E4B-940B-4ED7759C914C}"/>
                </a:ext>
              </a:extLst>
            </p:cNvPr>
            <p:cNvGrpSpPr/>
            <p:nvPr/>
          </p:nvGrpSpPr>
          <p:grpSpPr>
            <a:xfrm>
              <a:off x="10449986" y="3285789"/>
              <a:ext cx="762000" cy="304800"/>
              <a:chOff x="4113213" y="3733800"/>
              <a:chExt cx="762000" cy="304800"/>
            </a:xfrm>
          </p:grpSpPr>
          <p:sp>
            <p:nvSpPr>
              <p:cNvPr id="69" name="Rectangle 5">
                <a:extLst>
                  <a:ext uri="{FF2B5EF4-FFF2-40B4-BE49-F238E27FC236}">
                    <a16:creationId xmlns:a16="http://schemas.microsoft.com/office/drawing/2014/main" id="{3D02F52A-BF47-E349-BD69-18D47E2D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0" name="Rectangle 6">
                <a:extLst>
                  <a:ext uri="{FF2B5EF4-FFF2-40B4-BE49-F238E27FC236}">
                    <a16:creationId xmlns:a16="http://schemas.microsoft.com/office/drawing/2014/main" id="{2C8B88D4-A394-704A-81C8-1F12A13D7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366651B-E772-0C48-939B-6602148ADF0F}"/>
                </a:ext>
              </a:extLst>
            </p:cNvPr>
            <p:cNvGrpSpPr/>
            <p:nvPr/>
          </p:nvGrpSpPr>
          <p:grpSpPr>
            <a:xfrm>
              <a:off x="10451573" y="5447103"/>
              <a:ext cx="1143000" cy="304800"/>
              <a:chOff x="4114800" y="4800600"/>
              <a:chExt cx="1143000" cy="304800"/>
            </a:xfrm>
          </p:grpSpPr>
          <p:sp>
            <p:nvSpPr>
              <p:cNvPr id="72" name="Rectangle 10">
                <a:extLst>
                  <a:ext uri="{FF2B5EF4-FFF2-40B4-BE49-F238E27FC236}">
                    <a16:creationId xmlns:a16="http://schemas.microsoft.com/office/drawing/2014/main" id="{C7292AB0-A1DF-1140-BE81-94BAEB036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DECA0598-8017-D549-A19A-22EB73A7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51D2BB9E-49D9-7243-9C4C-DD6B667FD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5" name="Rectangle 13">
                <a:extLst>
                  <a:ext uri="{FF2B5EF4-FFF2-40B4-BE49-F238E27FC236}">
                    <a16:creationId xmlns:a16="http://schemas.microsoft.com/office/drawing/2014/main" id="{4077217C-343C-D34A-8FA6-A3E3E656C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B039F8-5211-E647-9149-E6E000ACB60B}"/>
                </a:ext>
              </a:extLst>
            </p:cNvPr>
            <p:cNvGrpSpPr/>
            <p:nvPr/>
          </p:nvGrpSpPr>
          <p:grpSpPr>
            <a:xfrm>
              <a:off x="10451573" y="4366450"/>
              <a:ext cx="983671" cy="304801"/>
              <a:chOff x="3117267" y="4662057"/>
              <a:chExt cx="983671" cy="304801"/>
            </a:xfrm>
          </p:grpSpPr>
          <p:sp>
            <p:nvSpPr>
              <p:cNvPr id="77" name="Rectangle 8">
                <a:extLst>
                  <a:ext uri="{FF2B5EF4-FFF2-40B4-BE49-F238E27FC236}">
                    <a16:creationId xmlns:a16="http://schemas.microsoft.com/office/drawing/2014/main" id="{EC4F4792-D029-D940-8DA8-3DFFDEE86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8" name="Rectangle 9">
                <a:extLst>
                  <a:ext uri="{FF2B5EF4-FFF2-40B4-BE49-F238E27FC236}">
                    <a16:creationId xmlns:a16="http://schemas.microsoft.com/office/drawing/2014/main" id="{2768FCEB-FCC0-9D47-9EA7-70D49E340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B762EA08-7B22-E245-A8DE-16DD7EC8E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B5A5D12-C434-9549-AB6E-39DCA5222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344" y="1335457"/>
              <a:ext cx="918599" cy="560347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30B6E74-B09E-E349-A601-A29E9F1709A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86C285-62C0-1A44-9AE6-8267D2A828DF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DEA329D-3E8D-4C4B-B352-E630A818527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26054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51" grpId="0"/>
      <p:bldP spid="57" grpId="0" animBg="1"/>
      <p:bldP spid="58" grpId="0"/>
      <p:bldP spid="59" grpId="0" animBg="1"/>
      <p:bldP spid="60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9BBF501-DDE7-C240-882A-3E51CDD0705D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F9F0CA-6FA3-0D40-B1A6-CAB4BABB87C2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E6A042-6E63-B344-A6CF-BDC70855E5BE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2971971-756E-4046-964F-303D9B4159E9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</p:spTree>
    <p:extLst>
      <p:ext uri="{BB962C8B-B14F-4D97-AF65-F5344CB8AC3E}">
        <p14:creationId xmlns:p14="http://schemas.microsoft.com/office/powerpoint/2010/main" val="52662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2BD5FEB-EC86-9A44-A10D-EFA600A6F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EFCE11-E1BF-DD44-AF91-8F23BE5F22B2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106DDFD-9B70-954F-847E-C18DC14D2F16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4C1874-5F12-B441-9A8B-747A36028B93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046E7-6995-5A4D-A9D7-CCAC9F10D94C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84A90FB-08AE-224E-9857-968B41DE4A5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63183-7D92-1744-AAF5-91625E7FFDDC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97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1ECA4C59-ADA9-CD44-A35E-73370FC47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34918B52-19C7-E841-9025-AB6B1B39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1FBA3BA-B34E-2E4B-940B-4ED7759C914C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3D02F52A-BF47-E349-BD69-18D47E2D2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2C8B88D4-A394-704A-81C8-1F12A13D75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B039F8-5211-E647-9149-E6E000ACB60B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EC4F4792-D029-D940-8DA8-3DFFDEE866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2768FCEB-FCC0-9D47-9EA7-70D49E3406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B762EA08-7B22-E245-A8DE-16DD7EC8E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B577F8-6D08-A94D-A04B-306146AD8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24E0F8-FA5B-294B-9537-81B4CCDC872B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865EA0-52AB-A34C-A282-922AF3B255D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F5EF31-B787-334F-9AC8-0DAFB82BFCF0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5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73D419-7E62-EB41-8286-76055DBFEF27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05B32-1CEC-AC44-9559-D2A53E79688D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42E3E42-B5E9-7E47-8A18-3DB5CB49DE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B91359-22C1-F44E-95C4-4968C5F5706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716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F6C1-0987-F141-996E-768AAB80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E525-13F0-5E4F-B52F-8DF67B72D08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B0ED4C-0773-8946-A543-73598899D6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F55065-ECF3-A24D-A0F1-43034EAD81F4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48FD2F-0E29-2342-AE24-A7DB3CB4DF0E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BB85E-FC1F-1740-99EA-237505E37BA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IP </a:t>
            </a:r>
            <a:r>
              <a:rPr lang="en-US" sz="2800" dirty="0" err="1">
                <a:solidFill>
                  <a:srgbClr val="C00000"/>
                </a:solidFill>
                <a:latin typeface="Helvetica" pitchFamily="2" charset="0"/>
              </a:rPr>
              <a:t>addr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17D67-6785-A047-8B6E-98A9CA851F99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7D962-C2FC-1941-9446-C86C85913E1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9D13FD-84F6-194B-9D9B-2C804966A676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B77FBE-9A6E-214F-9551-8E0E8284E6CF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AF0B0C-960E-2F4E-9F18-31A0C9BB4F14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870540-A848-914D-B641-E9D5C249D8B2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42B9D6-0E05-EE49-975E-0147E17F3EC8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Port 44262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0C036-74BB-AB43-B1D6-DFCF75B79DF0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D2BB44-CDD5-B346-9688-3367E637ADFB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72A5235-43AF-1B40-B137-C10AA7F7D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82B08CE-D9EB-DA4F-AC16-7D0A2592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27D09-28AC-5E49-8A73-D2A9890A730F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ED9C8-923A-1545-BCCD-B9F0FBA9F5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F30A55-8A60-8148-8D67-57C683773BAA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ABEDFD-202E-2D44-9427-EF802A0AF23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ABB797-4A17-1544-B3C4-82680A30EE32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0DCCB59-CDE3-EA4D-ABE6-8D23C360494F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1EC6DD4A-A5B4-2B40-B20E-6548EC31F4EB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0E7A83-12D6-A54C-A2F0-B8674F37D0C1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857D67C5-E92B-4546-8281-BE0214F42CE3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0420EB-6637-F64E-A584-2826A6DA9100}"/>
              </a:ext>
            </a:extLst>
          </p:cNvPr>
          <p:cNvSpPr txBox="1"/>
          <p:nvPr/>
        </p:nvSpPr>
        <p:spPr>
          <a:xfrm>
            <a:off x="7841433" y="61078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A7F28-BDCD-FC4B-9DD5-8B48DE381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074" y="2282673"/>
            <a:ext cx="721258" cy="85000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464C94A-73E8-D140-9764-A86C5DB8B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70" y="3181370"/>
            <a:ext cx="756062" cy="7560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FB755-086B-C449-AFD9-D0394C7B239F}"/>
              </a:ext>
            </a:extLst>
          </p:cNvPr>
          <p:cNvSpPr txBox="1"/>
          <p:nvPr/>
        </p:nvSpPr>
        <p:spPr>
          <a:xfrm>
            <a:off x="7841433" y="2619970"/>
            <a:ext cx="39843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sockets: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IP, 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IP, </a:t>
            </a:r>
            <a:r>
              <a:rPr lang="en-US" sz="2400" dirty="0" err="1">
                <a:latin typeface="Helvetica" pitchFamily="2" charset="0"/>
              </a:rPr>
              <a:t>src</a:t>
            </a:r>
            <a:r>
              <a:rPr lang="en-US" sz="2400" dirty="0">
                <a:latin typeface="Helvetica" pitchFamily="2" charset="0"/>
              </a:rPr>
              <a:t> port, </a:t>
            </a:r>
            <a:r>
              <a:rPr lang="en-US" sz="2400" dirty="0" err="1">
                <a:latin typeface="Helvetica" pitchFamily="2" charset="0"/>
              </a:rPr>
              <a:t>dst</a:t>
            </a:r>
            <a:r>
              <a:rPr lang="en-US" sz="2400" dirty="0">
                <a:latin typeface="Helvetica" pitchFamily="2" charset="0"/>
              </a:rPr>
              <a:t> port)</a:t>
            </a:r>
          </a:p>
          <a:p>
            <a:pPr algn="l"/>
            <a:r>
              <a:rPr lang="en-US" sz="2400" dirty="0">
                <a:latin typeface="Helvetica" pitchFamily="2" charset="0"/>
                <a:sym typeface="Wingdings" pitchFamily="2" charset="2"/>
              </a:rPr>
              <a:t>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Socket ID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047A497-94EE-9642-8511-7ADC1756E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13" y="4099291"/>
            <a:ext cx="622677" cy="58676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138282-9289-F748-B86F-EB93912F77E7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3FB02C-A3C6-2E4E-B72E-2E6CCECBF2FE}"/>
              </a:ext>
            </a:extLst>
          </p:cNvPr>
          <p:cNvSpPr/>
          <p:nvPr/>
        </p:nvSpPr>
        <p:spPr>
          <a:xfrm>
            <a:off x="1008705" y="3984147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BE6FD3-1A6B-A846-83A2-FD03A4776110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FDE1F0-5DB7-A642-B1D7-74F51813CDD1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4BFE170-0344-DE46-A4FE-F0B6A14C0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164" y="1632060"/>
            <a:ext cx="628390" cy="3833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9292F13-03AE-9F43-AAD3-7B5F463E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549" y="3641055"/>
            <a:ext cx="628390" cy="3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2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2228</Words>
  <Application>Microsoft Macintosh PowerPoint</Application>
  <PresentationFormat>Widescreen</PresentationFormat>
  <Paragraphs>473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 Demultiplexing &amp; Error Detection</vt:lpstr>
      <vt:lpstr>Quick recap of concepts</vt:lpstr>
      <vt:lpstr>Demultiplexing Packets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Demultiplexing</vt:lpstr>
      <vt:lpstr>TCP sockets of different types</vt:lpstr>
      <vt:lpstr>TCP sockets of different types</vt:lpstr>
      <vt:lpstr>TCP demultiplexing</vt:lpstr>
      <vt:lpstr>UDP demultiplexing</vt:lpstr>
      <vt:lpstr>Listing sockets and connections</vt:lpstr>
      <vt:lpstr>User Datagram Protocol</vt:lpstr>
      <vt:lpstr>UDP: User Datagram Protocol [RFC 768]</vt:lpstr>
      <vt:lpstr>UDP segment structure</vt:lpstr>
      <vt:lpstr>UDP segment structure</vt:lpstr>
      <vt:lpstr>Review: UDP demultiplexing</vt:lpstr>
      <vt:lpstr>Seeing UDP packets in action</vt:lpstr>
      <vt:lpstr>Error Detection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2621</cp:revision>
  <dcterms:created xsi:type="dcterms:W3CDTF">2019-01-23T03:40:12Z</dcterms:created>
  <dcterms:modified xsi:type="dcterms:W3CDTF">2022-02-18T03:50:13Z</dcterms:modified>
</cp:coreProperties>
</file>