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99" r:id="rId2"/>
    <p:sldId id="516" r:id="rId3"/>
    <p:sldId id="585" r:id="rId4"/>
    <p:sldId id="912" r:id="rId5"/>
    <p:sldId id="583" r:id="rId6"/>
    <p:sldId id="584" r:id="rId7"/>
    <p:sldId id="903" r:id="rId8"/>
    <p:sldId id="919" r:id="rId9"/>
    <p:sldId id="914" r:id="rId10"/>
    <p:sldId id="915" r:id="rId11"/>
    <p:sldId id="916" r:id="rId12"/>
    <p:sldId id="416" r:id="rId13"/>
    <p:sldId id="917" r:id="rId14"/>
    <p:sldId id="610" r:id="rId15"/>
    <p:sldId id="918" r:id="rId16"/>
    <p:sldId id="596" r:id="rId17"/>
    <p:sldId id="598" r:id="rId18"/>
    <p:sldId id="909" r:id="rId19"/>
    <p:sldId id="599" r:id="rId20"/>
    <p:sldId id="624" r:id="rId21"/>
    <p:sldId id="920" r:id="rId22"/>
    <p:sldId id="921" r:id="rId23"/>
    <p:sldId id="628" r:id="rId24"/>
    <p:sldId id="604" r:id="rId25"/>
    <p:sldId id="590" r:id="rId26"/>
    <p:sldId id="591" r:id="rId27"/>
    <p:sldId id="592" r:id="rId28"/>
    <p:sldId id="595" r:id="rId29"/>
    <p:sldId id="593" r:id="rId30"/>
    <p:sldId id="594" r:id="rId31"/>
    <p:sldId id="911" r:id="rId32"/>
    <p:sldId id="44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25"/>
    <p:restoredTop sz="94664"/>
  </p:normalViewPr>
  <p:slideViewPr>
    <p:cSldViewPr snapToGrid="0" snapToObjects="1">
      <p:cViewPr varScale="1">
        <p:scale>
          <a:sx n="106" d="100"/>
          <a:sy n="106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Sliding Windows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12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2F1566B4-D112-DD4F-9C3D-D27809CC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B7F0B1B-272B-254A-8112-9865DA41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13C1A-0784-4F4C-8C6A-96B839AD8A4B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B952-0398-BB4C-9959-01D4051B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BB2F944-C21F-704E-8751-F0B828B3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9BF0D1-422B-254A-83BC-13B34D7FD7A2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DFBF782F-C262-4E4E-8618-F73441F8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CE6675B7-B439-F148-AF6C-7354A1E2F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FFFF73E9-D030-FE49-AAD4-88342AD0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046F5E86-8095-8E42-902A-1D118F43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8BCBEDB-A700-5A48-B822-18C1709A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8606CF9F-7CDB-FF41-AC19-BD138E30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B8869DBA-AEAC-B14E-BD85-33491EE01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0FF6D313-B5C8-A343-AEB4-C9CD22CE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34308211-29CB-E84C-9589-E94F07C6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EA8458-8727-194E-8CB0-205E9EE74E4B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2DA7A-B498-E846-B224-0028E3908AEA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82753-6AA7-464F-AF48-F2B0B5A27690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36356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D01-0CF3-3A46-8355-E206F9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DF8-CFBE-BA43-86AB-DF7E30A0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B7B53C58-3228-984F-A5B7-37405C1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Stop and wait: send 1 packet per RTT</a:t>
            </a:r>
          </a:p>
          <a:p>
            <a:endParaRPr lang="en-US" dirty="0"/>
          </a:p>
          <a:p>
            <a:r>
              <a:rPr lang="en-US" dirty="0"/>
              <a:t>Pipelined: send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packets per RTT</a:t>
            </a:r>
          </a:p>
          <a:p>
            <a:endParaRPr lang="en-US" dirty="0"/>
          </a:p>
          <a:p>
            <a:r>
              <a:rPr lang="en-US" dirty="0"/>
              <a:t>If there are N packets in flight, throughput improves by </a:t>
            </a:r>
            <a:r>
              <a:rPr lang="en-US" dirty="0">
                <a:solidFill>
                  <a:srgbClr val="C00000"/>
                </a:solidFill>
              </a:rPr>
              <a:t>N times </a:t>
            </a:r>
            <a:r>
              <a:rPr lang="en-US" dirty="0"/>
              <a:t>compared to stop-and-wait!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 flipH="1">
            <a:off x="8817668" y="2501219"/>
            <a:ext cx="24846" cy="239563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826170" y="3369438"/>
            <a:ext cx="4102769" cy="129941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ADE-8394-0541-8386-E94FA890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0E33-F861-F640-B7C4-28A66CA4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4516" cy="4667250"/>
          </a:xfrm>
        </p:spPr>
        <p:txBody>
          <a:bodyPr/>
          <a:lstStyle/>
          <a:p>
            <a:r>
              <a:rPr lang="en-US" dirty="0"/>
              <a:t>Assume packets are labeled by sequence numbers</a:t>
            </a:r>
          </a:p>
          <a:p>
            <a:pPr lvl="1"/>
            <a:r>
              <a:rPr lang="en-US" dirty="0"/>
              <a:t>Increasing from 0, …, N-1, then roll back to 0</a:t>
            </a:r>
          </a:p>
          <a:p>
            <a:r>
              <a:rPr lang="en-US" dirty="0"/>
              <a:t>Assume ACKs indicate the sequence numbers of data that was received</a:t>
            </a:r>
          </a:p>
          <a:p>
            <a:pPr lvl="1"/>
            <a:r>
              <a:rPr lang="en-US" dirty="0"/>
              <a:t>Note: Didn’t need this for stop-and-wait</a:t>
            </a:r>
          </a:p>
          <a:p>
            <a:r>
              <a:rPr lang="en-US" dirty="0"/>
              <a:t>Convention: ACK#s carry the </a:t>
            </a:r>
            <a:r>
              <a:rPr lang="en-US" dirty="0">
                <a:solidFill>
                  <a:srgbClr val="C00000"/>
                </a:solidFill>
              </a:rPr>
              <a:t>next sequence </a:t>
            </a:r>
            <a:r>
              <a:rPr lang="en-US" dirty="0"/>
              <a:t>number expected</a:t>
            </a:r>
          </a:p>
          <a:p>
            <a:pPr lvl="1"/>
            <a:r>
              <a:rPr lang="en-US" dirty="0"/>
              <a:t>Used in TCP.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41203-0B30-FA48-8986-6FF4E7F620FC}"/>
              </a:ext>
            </a:extLst>
          </p:cNvPr>
          <p:cNvCxnSpPr/>
          <p:nvPr/>
        </p:nvCxnSpPr>
        <p:spPr>
          <a:xfrm>
            <a:off x="8802582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004A5-6CA1-074F-97EA-2ADEE4719F66}"/>
              </a:ext>
            </a:extLst>
          </p:cNvPr>
          <p:cNvCxnSpPr/>
          <p:nvPr/>
        </p:nvCxnSpPr>
        <p:spPr>
          <a:xfrm>
            <a:off x="11711434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0A6E5-134F-6446-939B-351FE76159F0}"/>
              </a:ext>
            </a:extLst>
          </p:cNvPr>
          <p:cNvCxnSpPr>
            <a:cxnSpLocks/>
          </p:cNvCxnSpPr>
          <p:nvPr/>
        </p:nvCxnSpPr>
        <p:spPr>
          <a:xfrm>
            <a:off x="8974861" y="206416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523CBC-E2C8-284F-A6A9-583826A5B75E}"/>
              </a:ext>
            </a:extLst>
          </p:cNvPr>
          <p:cNvCxnSpPr>
            <a:cxnSpLocks/>
          </p:cNvCxnSpPr>
          <p:nvPr/>
        </p:nvCxnSpPr>
        <p:spPr>
          <a:xfrm flipH="1">
            <a:off x="8958296" y="2735924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A63EB5-8CBF-3740-AB95-82B43E3EE16F}"/>
              </a:ext>
            </a:extLst>
          </p:cNvPr>
          <p:cNvSpPr txBox="1"/>
          <p:nvPr/>
        </p:nvSpPr>
        <p:spPr>
          <a:xfrm>
            <a:off x="8687456" y="132607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F8815-6B2B-CD43-BA11-06A5B6D53A3B}"/>
              </a:ext>
            </a:extLst>
          </p:cNvPr>
          <p:cNvSpPr txBox="1"/>
          <p:nvPr/>
        </p:nvSpPr>
        <p:spPr>
          <a:xfrm>
            <a:off x="10444540" y="1290441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24FC-56F0-CA40-BFC6-8E9DF5C0761D}"/>
              </a:ext>
            </a:extLst>
          </p:cNvPr>
          <p:cNvSpPr txBox="1"/>
          <p:nvPr/>
        </p:nvSpPr>
        <p:spPr>
          <a:xfrm rot="821323">
            <a:off x="10290049" y="2034590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53226-D02F-9D47-B2BC-8BFEA47E932E}"/>
              </a:ext>
            </a:extLst>
          </p:cNvPr>
          <p:cNvSpPr txBox="1"/>
          <p:nvPr/>
        </p:nvSpPr>
        <p:spPr>
          <a:xfrm rot="20291529">
            <a:off x="8956958" y="328954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2241FD-E2A7-0C43-AE04-A24F311D304B}"/>
              </a:ext>
            </a:extLst>
          </p:cNvPr>
          <p:cNvCxnSpPr>
            <a:cxnSpLocks/>
          </p:cNvCxnSpPr>
          <p:nvPr/>
        </p:nvCxnSpPr>
        <p:spPr>
          <a:xfrm>
            <a:off x="8995223" y="273592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316B1-AAA3-584C-80EA-D01311443823}"/>
              </a:ext>
            </a:extLst>
          </p:cNvPr>
          <p:cNvSpPr txBox="1"/>
          <p:nvPr/>
        </p:nvSpPr>
        <p:spPr>
          <a:xfrm rot="821323">
            <a:off x="10128482" y="2604573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6986E-FB4C-6848-9D26-9B5C4B4A0E84}"/>
              </a:ext>
            </a:extLst>
          </p:cNvPr>
          <p:cNvCxnSpPr>
            <a:cxnSpLocks/>
          </p:cNvCxnSpPr>
          <p:nvPr/>
        </p:nvCxnSpPr>
        <p:spPr>
          <a:xfrm>
            <a:off x="8958296" y="465300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261619-2B73-3949-A1CC-F4F061C4A5E1}"/>
              </a:ext>
            </a:extLst>
          </p:cNvPr>
          <p:cNvSpPr txBox="1"/>
          <p:nvPr/>
        </p:nvSpPr>
        <p:spPr>
          <a:xfrm rot="821323">
            <a:off x="10087997" y="4551286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N-1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E504F-3D2C-664F-8815-667C7EDBF9FD}"/>
              </a:ext>
            </a:extLst>
          </p:cNvPr>
          <p:cNvCxnSpPr>
            <a:cxnSpLocks/>
          </p:cNvCxnSpPr>
          <p:nvPr/>
        </p:nvCxnSpPr>
        <p:spPr>
          <a:xfrm>
            <a:off x="8958296" y="522954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88469-AEF1-8D45-A52D-102BADD71744}"/>
              </a:ext>
            </a:extLst>
          </p:cNvPr>
          <p:cNvSpPr txBox="1"/>
          <p:nvPr/>
        </p:nvSpPr>
        <p:spPr>
          <a:xfrm rot="821323">
            <a:off x="10091555" y="5098191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1B347-57F8-0747-99F3-C00178EC5440}"/>
              </a:ext>
            </a:extLst>
          </p:cNvPr>
          <p:cNvSpPr txBox="1"/>
          <p:nvPr/>
        </p:nvSpPr>
        <p:spPr>
          <a:xfrm rot="821323">
            <a:off x="10358739" y="4053301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B755E9-95B0-1949-8F95-8A4717738285}"/>
              </a:ext>
            </a:extLst>
          </p:cNvPr>
          <p:cNvCxnSpPr>
            <a:cxnSpLocks/>
          </p:cNvCxnSpPr>
          <p:nvPr/>
        </p:nvCxnSpPr>
        <p:spPr>
          <a:xfrm flipH="1">
            <a:off x="8884326" y="3321626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845093-1A13-5940-8310-5B571DCFB77C}"/>
              </a:ext>
            </a:extLst>
          </p:cNvPr>
          <p:cNvSpPr txBox="1"/>
          <p:nvPr/>
        </p:nvSpPr>
        <p:spPr>
          <a:xfrm rot="20291529">
            <a:off x="8882988" y="387524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33646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/>
      <p:bldP spid="29" grpId="0"/>
      <p:bldP spid="30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en-US" dirty="0"/>
              <a:t>: Sequence numbers of in-flight data</a:t>
            </a:r>
          </a:p>
          <a:p>
            <a:r>
              <a:rPr lang="en-US" dirty="0">
                <a:solidFill>
                  <a:srgbClr val="C00000"/>
                </a:solidFill>
              </a:rPr>
              <a:t>Window size</a:t>
            </a:r>
            <a:r>
              <a:rPr lang="en-US" dirty="0"/>
              <a:t>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203835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68108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66753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</a:t>
            </a:r>
          </a:p>
          <a:p>
            <a:r>
              <a:rPr lang="en-US" dirty="0"/>
              <a:t>Receiver only accepts sequence #s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2" y="1888536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04" y="1869635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131607" y="238117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0BEB8-2E31-BD46-95FF-BD048484C0DC}"/>
              </a:ext>
            </a:extLst>
          </p:cNvPr>
          <p:cNvSpPr txBox="1"/>
          <p:nvPr/>
        </p:nvSpPr>
        <p:spPr>
          <a:xfrm>
            <a:off x="1649439" y="3783327"/>
            <a:ext cx="365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Error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A47C-AD44-7C48-AB5C-E75A7D92EDD8}"/>
              </a:ext>
            </a:extLst>
          </p:cNvPr>
          <p:cNvSpPr txBox="1"/>
          <p:nvPr/>
        </p:nvSpPr>
        <p:spPr>
          <a:xfrm>
            <a:off x="4439652" y="1701351"/>
            <a:ext cx="2959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UDP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Connectionless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7720263" y="1643731"/>
            <a:ext cx="2959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54123-9FF9-BC49-9051-646C736C0A4D}"/>
              </a:ext>
            </a:extLst>
          </p:cNvPr>
          <p:cNvSpPr txBox="1"/>
          <p:nvPr/>
        </p:nvSpPr>
        <p:spPr>
          <a:xfrm>
            <a:off x="350114" y="4353346"/>
            <a:ext cx="14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9E7AC0E-0CA5-9942-B5EF-5955C4922B2E}"/>
              </a:ext>
            </a:extLst>
          </p:cNvPr>
          <p:cNvSpPr/>
          <p:nvPr/>
        </p:nvSpPr>
        <p:spPr>
          <a:xfrm>
            <a:off x="1798920" y="4706559"/>
            <a:ext cx="1401858" cy="557418"/>
          </a:xfrm>
          <a:custGeom>
            <a:avLst/>
            <a:gdLst>
              <a:gd name="connsiteX0" fmla="*/ 0 w 1191127"/>
              <a:gd name="connsiteY0" fmla="*/ 312821 h 312821"/>
              <a:gd name="connsiteX1" fmla="*/ 601579 w 1191127"/>
              <a:gd name="connsiteY1" fmla="*/ 0 h 312821"/>
              <a:gd name="connsiteX2" fmla="*/ 1191127 w 1191127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7" h="312821">
                <a:moveTo>
                  <a:pt x="0" y="312821"/>
                </a:moveTo>
                <a:cubicBezTo>
                  <a:pt x="201529" y="156410"/>
                  <a:pt x="403058" y="0"/>
                  <a:pt x="601579" y="0"/>
                </a:cubicBezTo>
                <a:cubicBezTo>
                  <a:pt x="800100" y="0"/>
                  <a:pt x="995613" y="156410"/>
                  <a:pt x="1191127" y="31282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1E2FC-9F58-A442-AAF1-073019E1775D}"/>
              </a:ext>
            </a:extLst>
          </p:cNvPr>
          <p:cNvSpPr txBox="1"/>
          <p:nvPr/>
        </p:nvSpPr>
        <p:spPr>
          <a:xfrm>
            <a:off x="2531916" y="5236479"/>
            <a:ext cx="169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Courier" pitchFamily="2" charset="0"/>
              </a:rPr>
              <a:t>f(.)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36C39C-E4E4-D749-B476-C28D1819E15A}"/>
              </a:ext>
            </a:extLst>
          </p:cNvPr>
          <p:cNvSpPr txBox="1"/>
          <p:nvPr/>
        </p:nvSpPr>
        <p:spPr>
          <a:xfrm>
            <a:off x="3682379" y="4353346"/>
            <a:ext cx="14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647E00B-0CF9-1149-8E3E-3D83F96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6" y="5101649"/>
            <a:ext cx="1446799" cy="882550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65BF5D0C-908A-154A-A510-C9EB5B514C5D}"/>
              </a:ext>
            </a:extLst>
          </p:cNvPr>
          <p:cNvSpPr/>
          <p:nvPr/>
        </p:nvSpPr>
        <p:spPr>
          <a:xfrm>
            <a:off x="5025987" y="4706885"/>
            <a:ext cx="1401858" cy="557418"/>
          </a:xfrm>
          <a:custGeom>
            <a:avLst/>
            <a:gdLst>
              <a:gd name="connsiteX0" fmla="*/ 0 w 1191127"/>
              <a:gd name="connsiteY0" fmla="*/ 312821 h 312821"/>
              <a:gd name="connsiteX1" fmla="*/ 601579 w 1191127"/>
              <a:gd name="connsiteY1" fmla="*/ 0 h 312821"/>
              <a:gd name="connsiteX2" fmla="*/ 1191127 w 1191127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7" h="312821">
                <a:moveTo>
                  <a:pt x="0" y="312821"/>
                </a:moveTo>
                <a:cubicBezTo>
                  <a:pt x="201529" y="156410"/>
                  <a:pt x="403058" y="0"/>
                  <a:pt x="601579" y="0"/>
                </a:cubicBezTo>
                <a:cubicBezTo>
                  <a:pt x="800100" y="0"/>
                  <a:pt x="995613" y="156410"/>
                  <a:pt x="1191127" y="31282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97983C-24A1-E14D-A1A7-14592C80ED03}"/>
              </a:ext>
            </a:extLst>
          </p:cNvPr>
          <p:cNvSpPr txBox="1"/>
          <p:nvPr/>
        </p:nvSpPr>
        <p:spPr>
          <a:xfrm>
            <a:off x="5726916" y="5237363"/>
            <a:ext cx="169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Courier" pitchFamily="2" charset="0"/>
              </a:rPr>
              <a:t>f(.)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F3C0A9-388E-FB4B-A6AE-C0B9137E5636}"/>
              </a:ext>
            </a:extLst>
          </p:cNvPr>
          <p:cNvSpPr/>
          <p:nvPr/>
        </p:nvSpPr>
        <p:spPr>
          <a:xfrm>
            <a:off x="4909937" y="5861864"/>
            <a:ext cx="1395664" cy="457254"/>
          </a:xfrm>
          <a:custGeom>
            <a:avLst/>
            <a:gdLst>
              <a:gd name="connsiteX0" fmla="*/ 0 w 1395664"/>
              <a:gd name="connsiteY0" fmla="*/ 0 h 457254"/>
              <a:gd name="connsiteX1" fmla="*/ 649706 w 1395664"/>
              <a:gd name="connsiteY1" fmla="*/ 457200 h 457254"/>
              <a:gd name="connsiteX2" fmla="*/ 1395664 w 1395664"/>
              <a:gd name="connsiteY2" fmla="*/ 24063 h 45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64" h="457254">
                <a:moveTo>
                  <a:pt x="0" y="0"/>
                </a:moveTo>
                <a:cubicBezTo>
                  <a:pt x="208547" y="226595"/>
                  <a:pt x="417095" y="453190"/>
                  <a:pt x="649706" y="457200"/>
                </a:cubicBezTo>
                <a:cubicBezTo>
                  <a:pt x="882317" y="461210"/>
                  <a:pt x="1138990" y="242636"/>
                  <a:pt x="1395664" y="24063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DE5D9BD-DBF5-0646-A002-378200F91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6" y="5304207"/>
            <a:ext cx="1446799" cy="88255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F9DCE5E-B8E3-D147-A3F5-D95BE0CA84BC}"/>
              </a:ext>
            </a:extLst>
          </p:cNvPr>
          <p:cNvSpPr/>
          <p:nvPr/>
        </p:nvSpPr>
        <p:spPr>
          <a:xfrm>
            <a:off x="1546258" y="5793756"/>
            <a:ext cx="1696453" cy="557418"/>
          </a:xfrm>
          <a:custGeom>
            <a:avLst/>
            <a:gdLst>
              <a:gd name="connsiteX0" fmla="*/ 1696453 w 1696453"/>
              <a:gd name="connsiteY0" fmla="*/ 0 h 557418"/>
              <a:gd name="connsiteX1" fmla="*/ 1263316 w 1696453"/>
              <a:gd name="connsiteY1" fmla="*/ 553452 h 557418"/>
              <a:gd name="connsiteX2" fmla="*/ 0 w 1696453"/>
              <a:gd name="connsiteY2" fmla="*/ 204537 h 55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453" h="557418">
                <a:moveTo>
                  <a:pt x="1696453" y="0"/>
                </a:moveTo>
                <a:cubicBezTo>
                  <a:pt x="1621255" y="259681"/>
                  <a:pt x="1546058" y="519363"/>
                  <a:pt x="1263316" y="553452"/>
                </a:cubicBezTo>
                <a:cubicBezTo>
                  <a:pt x="980574" y="587541"/>
                  <a:pt x="490287" y="396039"/>
                  <a:pt x="0" y="20453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81D81-7A4D-0143-BC5F-FC34A1AD40B7}"/>
              </a:ext>
            </a:extLst>
          </p:cNvPr>
          <p:cNvSpPr txBox="1"/>
          <p:nvPr/>
        </p:nvSpPr>
        <p:spPr>
          <a:xfrm>
            <a:off x="533272" y="5562923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Checksum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F5AFAA-C1D9-FF4A-AB28-144F3001FDAC}"/>
              </a:ext>
            </a:extLst>
          </p:cNvPr>
          <p:cNvSpPr txBox="1"/>
          <p:nvPr/>
        </p:nvSpPr>
        <p:spPr>
          <a:xfrm>
            <a:off x="3753354" y="5401665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1A7CD-680F-F74A-8BD3-AACC0906D55E}"/>
              </a:ext>
            </a:extLst>
          </p:cNvPr>
          <p:cNvSpPr txBox="1"/>
          <p:nvPr/>
        </p:nvSpPr>
        <p:spPr>
          <a:xfrm>
            <a:off x="3753354" y="6120341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Compare*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11923-3DF8-2C4D-9121-F02901D8BC46}"/>
              </a:ext>
            </a:extLst>
          </p:cNvPr>
          <p:cNvSpPr txBox="1"/>
          <p:nvPr/>
        </p:nvSpPr>
        <p:spPr>
          <a:xfrm>
            <a:off x="7134602" y="2813733"/>
            <a:ext cx="4427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Detecting errors is insufficient.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Need to correct errors.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Also, data may simply be lost.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(checksum is also lost)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Need better mechanisms for reliable data delivery!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TCP uses 3 simple ideas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5E74D-4001-EC46-9A56-13655D27A354}"/>
              </a:ext>
            </a:extLst>
          </p:cNvPr>
          <p:cNvSpPr txBox="1"/>
          <p:nvPr/>
        </p:nvSpPr>
        <p:spPr>
          <a:xfrm>
            <a:off x="3753354" y="6469834"/>
            <a:ext cx="385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Note: actual </a:t>
            </a:r>
            <a:r>
              <a:rPr lang="en-US" sz="1600" dirty="0" err="1">
                <a:latin typeface="Helvetica" pitchFamily="2" charset="0"/>
              </a:rPr>
              <a:t>impl</a:t>
            </a:r>
            <a:r>
              <a:rPr lang="en-US" sz="1600" dirty="0">
                <a:latin typeface="Helvetica" pitchFamily="2" charset="0"/>
              </a:rPr>
              <a:t> more nuanced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9" grpId="0"/>
      <p:bldP spid="65" grpId="0"/>
      <p:bldP spid="5" grpId="0" animBg="1"/>
      <p:bldP spid="7" grpId="0"/>
      <p:bldP spid="66" grpId="0"/>
      <p:bldP spid="68" grpId="0" animBg="1"/>
      <p:bldP spid="70" grpId="0"/>
      <p:bldP spid="8" grpId="0" animBg="1"/>
      <p:bldP spid="6" grpId="0" animBg="1"/>
      <p:bldP spid="9" grpId="0"/>
      <p:bldP spid="80" grpId="0"/>
      <p:bldP spid="81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3838075" y="4253585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EA4EB-F913-2141-B2C8-3C0A774D253B}"/>
              </a:ext>
            </a:extLst>
          </p:cNvPr>
          <p:cNvSpPr/>
          <p:nvPr/>
        </p:nvSpPr>
        <p:spPr>
          <a:xfrm>
            <a:off x="7527760" y="5049258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0DA05-2249-C043-863D-90FFE33CB054}"/>
              </a:ext>
            </a:extLst>
          </p:cNvPr>
          <p:cNvSpPr/>
          <p:nvPr/>
        </p:nvSpPr>
        <p:spPr>
          <a:xfrm>
            <a:off x="826170" y="3272793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825624"/>
            <a:ext cx="7999044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endParaRPr lang="en-US" dirty="0"/>
          </a:p>
          <a:p>
            <a:r>
              <a:rPr lang="en-US" dirty="0"/>
              <a:t>Q1: how should sender efficiently identify which </a:t>
            </a:r>
            <a:r>
              <a:rPr lang="en-US" dirty="0" err="1"/>
              <a:t>pkts</a:t>
            </a:r>
            <a:r>
              <a:rPr lang="en-US" dirty="0"/>
              <a:t> were </a:t>
            </a:r>
            <a:r>
              <a:rPr lang="en-US"/>
              <a:t>dropped and (</a:t>
            </a:r>
            <a:r>
              <a:rPr lang="en-US" dirty="0"/>
              <a:t>hence) retransmitted?</a:t>
            </a:r>
          </a:p>
          <a:p>
            <a:endParaRPr lang="en-US" dirty="0"/>
          </a:p>
          <a:p>
            <a:r>
              <a:rPr lang="en-US" dirty="0"/>
              <a:t>Q2: how much data to keep in flight (i.e., what is N?) to reduce drops/retransmits?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51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#s!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</a:t>
            </a:r>
            <a:r>
              <a:rPr lang="en-US" dirty="0">
                <a:solidFill>
                  <a:srgbClr val="C00000"/>
                </a:solidFill>
              </a:rPr>
              <a:t>single</a:t>
            </a:r>
            <a:r>
              <a:rPr lang="en-US" dirty="0"/>
              <a:t> packet, then </a:t>
            </a:r>
            <a:r>
              <a:rPr lang="en-US" dirty="0">
                <a:solidFill>
                  <a:srgbClr val="C00000"/>
                </a:solidFill>
              </a:rPr>
              <a:t>waits</a:t>
            </a:r>
            <a:r>
              <a:rPr lang="en-US" dirty="0"/>
              <a:t> for an </a:t>
            </a:r>
            <a:r>
              <a:rPr lang="en-US" dirty="0">
                <a:solidFill>
                  <a:srgbClr val="C00000"/>
                </a:solidFill>
              </a:rPr>
              <a:t>ACK</a:t>
            </a:r>
            <a:r>
              <a:rPr lang="en-US" dirty="0"/>
              <a:t>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that change on adjacent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FB829-2F6B-4F46-B725-3E752AEC8F2E}"/>
              </a:ext>
            </a:extLst>
          </p:cNvPr>
          <p:cNvSpPr txBox="1"/>
          <p:nvPr/>
        </p:nvSpPr>
        <p:spPr>
          <a:xfrm>
            <a:off x="3062543" y="641484"/>
            <a:ext cx="6923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Stop-and-Wait Reliability</a:t>
            </a:r>
            <a:endParaRPr lang="en-US" sz="4400" dirty="0">
              <a:latin typeface="Helvetica" pitchFamily="2" charset="0"/>
            </a:endParaRPr>
          </a:p>
        </p:txBody>
      </p:sp>
      <p:sp>
        <p:nvSpPr>
          <p:cNvPr id="49" name="Explosion 1 1">
            <a:extLst>
              <a:ext uri="{FF2B5EF4-FFF2-40B4-BE49-F238E27FC236}">
                <a16:creationId xmlns:a16="http://schemas.microsoft.com/office/drawing/2014/main" id="{1036F471-7C50-3D4F-A774-536E1D7C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17" y="2819214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D2155-77DC-7F45-A709-CABDD4D99545}"/>
              </a:ext>
            </a:extLst>
          </p:cNvPr>
          <p:cNvSpPr txBox="1"/>
          <p:nvPr/>
        </p:nvSpPr>
        <p:spPr>
          <a:xfrm>
            <a:off x="10411832" y="3632239"/>
            <a:ext cx="170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delayed</a:t>
            </a:r>
          </a:p>
          <a:p>
            <a:pPr algn="l"/>
            <a:r>
              <a:rPr lang="en-US" dirty="0">
                <a:latin typeface="Helvetica" pitchFamily="2" charset="0"/>
              </a:rPr>
              <a:t>ACK dropped</a:t>
            </a:r>
          </a:p>
          <a:p>
            <a:pPr algn="l"/>
            <a:r>
              <a:rPr lang="en-US" dirty="0">
                <a:latin typeface="Helvetica" pitchFamily="2" charset="0"/>
              </a:rPr>
              <a:t>Pkt dropped</a:t>
            </a:r>
          </a:p>
          <a:p>
            <a:pPr algn="l"/>
            <a:r>
              <a:rPr lang="en-US" dirty="0">
                <a:latin typeface="Helvetica" pitchFamily="2" charset="0"/>
              </a:rPr>
              <a:t>Pkt corrupted</a:t>
            </a:r>
          </a:p>
        </p:txBody>
      </p:sp>
    </p:spTree>
    <p:extLst>
      <p:ext uri="{BB962C8B-B14F-4D97-AF65-F5344CB8AC3E}">
        <p14:creationId xmlns:p14="http://schemas.microsoft.com/office/powerpoint/2010/main" val="8287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  <p:bldP spid="18" grpId="0"/>
      <p:bldP spid="49" grpId="0" animBg="1"/>
      <p:bldP spid="4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19" y="5618165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53715-FD6F-554B-A49F-70E150735C94}"/>
              </a:ext>
            </a:extLst>
          </p:cNvPr>
          <p:cNvSpPr txBox="1"/>
          <p:nvPr/>
        </p:nvSpPr>
        <p:spPr>
          <a:xfrm>
            <a:off x="969917" y="4042249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Let’s talk a bit more about sequence numbers…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4981E-64F6-5045-A4D5-46B760A09DED}"/>
              </a:ext>
            </a:extLst>
          </p:cNvPr>
          <p:cNvSpPr txBox="1"/>
          <p:nvPr/>
        </p:nvSpPr>
        <p:spPr>
          <a:xfrm>
            <a:off x="969917" y="1516764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 principle, these three ideas are sufficient to implement reliable data delivery!</a:t>
            </a:r>
          </a:p>
        </p:txBody>
      </p:sp>
    </p:spTree>
    <p:extLst>
      <p:ext uri="{BB962C8B-B14F-4D97-AF65-F5344CB8AC3E}">
        <p14:creationId xmlns:p14="http://schemas.microsoft.com/office/powerpoint/2010/main" val="6136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#s: Scenario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#s: Scenario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How to number pkt sequences?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possibility: keep incrementing the seq #: 2, 3, …</a:t>
            </a:r>
          </a:p>
          <a:p>
            <a:endParaRPr lang="en-US" dirty="0"/>
          </a:p>
          <a:p>
            <a:r>
              <a:rPr lang="en-US" dirty="0"/>
              <a:t>Alternative: since seq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seq #0 for next transmission.</a:t>
            </a:r>
          </a:p>
          <a:p>
            <a:pPr lvl="1"/>
            <a:r>
              <a:rPr lang="en-US" dirty="0"/>
              <a:t>No chance of confusion with a previous packet with the same sequence number</a:t>
            </a:r>
          </a:p>
          <a:p>
            <a:endParaRPr lang="en-US" dirty="0"/>
          </a:p>
          <a:p>
            <a:r>
              <a:rPr lang="en-US" dirty="0"/>
              <a:t>Principle: Seq #s can be reused if older packets with those seq #s have surely been delivered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4721-D238-BF4B-B785-6942BB09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data transfer 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0F72-01A3-BB4D-A9F3-3BD1AED2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95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F69-5E2D-BC41-BB85-D5E6B466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Efficiency problem</a:t>
            </a:r>
            <a:r>
              <a:rPr lang="en-US" dirty="0"/>
              <a:t> with stop-and-wait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0200-EA45-0C44-ACD8-7CD21498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442" cy="4889323"/>
          </a:xfrm>
        </p:spPr>
        <p:txBody>
          <a:bodyPr>
            <a:normAutofit/>
          </a:bodyPr>
          <a:lstStyle/>
          <a:p>
            <a:r>
              <a:rPr lang="en-US" dirty="0"/>
              <a:t>Sender sends </a:t>
            </a:r>
            <a:r>
              <a:rPr lang="en-US" dirty="0">
                <a:solidFill>
                  <a:srgbClr val="C00000"/>
                </a:solidFill>
              </a:rPr>
              <a:t>one packet</a:t>
            </a:r>
            <a:r>
              <a:rPr lang="en-US" dirty="0"/>
              <a:t>, waits for an ACK (or RTO) before transmitting next one</a:t>
            </a:r>
          </a:p>
          <a:p>
            <a:pPr lvl="1"/>
            <a:r>
              <a:rPr lang="en-US" dirty="0"/>
              <a:t>Unfortunately, too slow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RTO = RTT = 100 milliseconds</a:t>
            </a:r>
          </a:p>
          <a:p>
            <a:r>
              <a:rPr lang="en-US" dirty="0">
                <a:sym typeface="Wingdings" pitchFamily="2" charset="2"/>
              </a:rPr>
              <a:t>Packet size (bytes in 1 packet) = 12,000 bits</a:t>
            </a:r>
          </a:p>
          <a:p>
            <a:r>
              <a:rPr lang="en-US" dirty="0">
                <a:sym typeface="Wingdings" pitchFamily="2" charset="2"/>
              </a:rPr>
              <a:t>Bandwidth of links from sender to receiver = 12 Mbit/s (1 M = 10</a:t>
            </a:r>
            <a:r>
              <a:rPr lang="en-US" baseline="30000" dirty="0">
                <a:sym typeface="Wingdings" pitchFamily="2" charset="2"/>
              </a:rPr>
              <a:t>6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Rate of data transfer = data size / time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95EB-B1B4-6D4E-B166-12BA5B82DEA7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EEBA14-37BA-F94F-AB87-32FC787C48F5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0F933-6CC3-AB47-985B-7BE1F0ECA4BA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15FB4-5D66-B84F-AFDB-DF773FE68435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BA0CC-5F09-FE45-9A18-79AECE93C9AB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9489C-514F-0142-81D0-FBD4AF3F3966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1307A0-0BCD-3F45-94BB-E8A3CD7C73CF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1239B2-8E52-A84B-9057-7C5CE3E15483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2195D9-04DD-EE43-80F1-B7C969516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DED41-5405-A041-B67D-147C37DF9593}"/>
              </a:ext>
            </a:extLst>
          </p:cNvPr>
          <p:cNvCxnSpPr>
            <a:cxnSpLocks/>
          </p:cNvCxnSpPr>
          <p:nvPr/>
        </p:nvCxnSpPr>
        <p:spPr>
          <a:xfrm flipH="1">
            <a:off x="8568593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B2594-AE67-4745-8B5E-8111696C33DD}"/>
              </a:ext>
            </a:extLst>
          </p:cNvPr>
          <p:cNvGrpSpPr/>
          <p:nvPr/>
        </p:nvGrpSpPr>
        <p:grpSpPr>
          <a:xfrm>
            <a:off x="9441351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35615A0-E10E-6F4E-89C7-DE18E08E4F7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44EEAF-11D1-5F44-8B5E-AF4D7C82B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939DDB-3449-2E40-A0CE-FD6D43196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4F64C-3CB6-1846-91E4-A582C6A28D43}"/>
              </a:ext>
            </a:extLst>
          </p:cNvPr>
          <p:cNvCxnSpPr/>
          <p:nvPr/>
        </p:nvCxnSpPr>
        <p:spPr>
          <a:xfrm>
            <a:off x="8555455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3F548C-F4C2-374E-8A94-6A2AC2F6C9D2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ACFBE-6555-7640-87D0-2318C00A5566}"/>
              </a:ext>
            </a:extLst>
          </p:cNvPr>
          <p:cNvCxnSpPr>
            <a:cxnSpLocks/>
          </p:cNvCxnSpPr>
          <p:nvPr/>
        </p:nvCxnSpPr>
        <p:spPr>
          <a:xfrm>
            <a:off x="8617227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FAAA13-9E00-A04C-B28D-0D02FD9F593C}"/>
              </a:ext>
            </a:extLst>
          </p:cNvPr>
          <p:cNvSpPr txBox="1"/>
          <p:nvPr/>
        </p:nvSpPr>
        <p:spPr>
          <a:xfrm rot="5400000">
            <a:off x="8388192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BE29B5-E587-1046-BDF8-D216412B4C59}"/>
              </a:ext>
            </a:extLst>
          </p:cNvPr>
          <p:cNvCxnSpPr>
            <a:cxnSpLocks/>
          </p:cNvCxnSpPr>
          <p:nvPr/>
        </p:nvCxnSpPr>
        <p:spPr>
          <a:xfrm>
            <a:off x="8682659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CFB57-DCED-5144-914A-B6BEBCBCCAF1}"/>
              </a:ext>
            </a:extLst>
          </p:cNvPr>
          <p:cNvGrpSpPr/>
          <p:nvPr/>
        </p:nvGrpSpPr>
        <p:grpSpPr>
          <a:xfrm>
            <a:off x="9858307" y="5134348"/>
            <a:ext cx="914398" cy="461665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A1CA434-843D-1B48-A54D-35C22E394DF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D6228C-F7F0-3A43-932A-3C474B0BC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0DCC1C-5810-A145-8514-87202685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99316D-A7F8-424A-90EA-8E3472C1E23F}"/>
              </a:ext>
            </a:extLst>
          </p:cNvPr>
          <p:cNvSpPr txBox="1"/>
          <p:nvPr/>
        </p:nvSpPr>
        <p:spPr>
          <a:xfrm>
            <a:off x="8309990" y="6202921"/>
            <a:ext cx="3793778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bw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1E4E8-7C81-FF47-9E5A-1E4A19922055}"/>
              </a:ext>
            </a:extLst>
          </p:cNvPr>
          <p:cNvSpPr txBox="1"/>
          <p:nvPr/>
        </p:nvSpPr>
        <p:spPr>
          <a:xfrm>
            <a:off x="8481875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977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1855</Words>
  <Application>Microsoft Macintosh PowerPoint</Application>
  <PresentationFormat>Widescreen</PresentationFormat>
  <Paragraphs>469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</vt:lpstr>
      <vt:lpstr>Helvetica</vt:lpstr>
      <vt:lpstr>Times New Roman</vt:lpstr>
      <vt:lpstr>Office Theme</vt:lpstr>
      <vt:lpstr>Sliding Windows</vt:lpstr>
      <vt:lpstr>Quick recap of concepts</vt:lpstr>
      <vt:lpstr>Review:</vt:lpstr>
      <vt:lpstr>PowerPoint Presentation</vt:lpstr>
      <vt:lpstr>Sequence #s: Scenario 1</vt:lpstr>
      <vt:lpstr>Sequence #s: Scenario 2</vt:lpstr>
      <vt:lpstr>Q: How to number pkt sequences?</vt:lpstr>
      <vt:lpstr>Making reliable data transfer efficient</vt:lpstr>
      <vt:lpstr>Efficiency problem with stop-and-wait</vt:lpstr>
      <vt:lpstr>PowerPoint Presentation</vt:lpstr>
      <vt:lpstr>Pipelined reliability</vt:lpstr>
      <vt:lpstr>Pipelined reliability</vt:lpstr>
      <vt:lpstr>PowerPoint Presentation</vt:lpstr>
      <vt:lpstr>Sliding Windows</vt:lpstr>
      <vt:lpstr>Setup</vt:lpstr>
      <vt:lpstr>Sliding window (sender side)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Which packets to retransmit?</vt:lpstr>
      <vt:lpstr>Pipelined Reliability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2997</cp:revision>
  <dcterms:created xsi:type="dcterms:W3CDTF">2019-01-23T03:40:12Z</dcterms:created>
  <dcterms:modified xsi:type="dcterms:W3CDTF">2022-02-25T03:39:11Z</dcterms:modified>
</cp:coreProperties>
</file>