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499" r:id="rId2"/>
    <p:sldId id="985" r:id="rId3"/>
    <p:sldId id="982" r:id="rId4"/>
    <p:sldId id="983" r:id="rId5"/>
    <p:sldId id="984" r:id="rId6"/>
    <p:sldId id="362" r:id="rId7"/>
    <p:sldId id="816" r:id="rId8"/>
    <p:sldId id="820" r:id="rId9"/>
    <p:sldId id="828" r:id="rId10"/>
    <p:sldId id="829" r:id="rId11"/>
    <p:sldId id="830" r:id="rId12"/>
    <p:sldId id="831" r:id="rId13"/>
    <p:sldId id="832" r:id="rId14"/>
    <p:sldId id="833" r:id="rId15"/>
    <p:sldId id="834" r:id="rId16"/>
    <p:sldId id="840" r:id="rId17"/>
    <p:sldId id="841" r:id="rId18"/>
    <p:sldId id="822" r:id="rId19"/>
    <p:sldId id="835" r:id="rId20"/>
    <p:sldId id="837" r:id="rId21"/>
    <p:sldId id="838" r:id="rId22"/>
    <p:sldId id="987" r:id="rId23"/>
    <p:sldId id="842" r:id="rId24"/>
    <p:sldId id="814" r:id="rId25"/>
    <p:sldId id="986" r:id="rId26"/>
    <p:sldId id="844" r:id="rId27"/>
    <p:sldId id="848" r:id="rId28"/>
    <p:sldId id="850" r:id="rId29"/>
    <p:sldId id="851" r:id="rId30"/>
    <p:sldId id="856" r:id="rId31"/>
    <p:sldId id="853" r:id="rId32"/>
    <p:sldId id="855" r:id="rId33"/>
    <p:sldId id="989" r:id="rId34"/>
    <p:sldId id="9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89"/>
    <p:restoredTop sz="94664"/>
  </p:normalViewPr>
  <p:slideViewPr>
    <p:cSldViewPr snapToGrid="0" snapToObjects="1">
      <p:cViewPr varScale="1">
        <p:scale>
          <a:sx n="139" d="100"/>
          <a:sy n="139" d="100"/>
        </p:scale>
        <p:origin x="16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9B43293-6FB6-0946-BF36-C5CF387CA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FEE17-6D19-FF48-8907-B245E8B0EB19}" type="slidenum">
              <a:rPr lang="en-US" altLang="en-US" sz="1300" smtClean="0"/>
              <a:pPr/>
              <a:t>6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E61002-043B-E74C-BF55-402D30CB4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FE9A0B-9251-D24C-AA68-C6311A73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9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29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1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30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k Layer: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Router Design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19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 termination:</a:t>
            </a:r>
            <a:r>
              <a:rPr lang="en-US" sz="2400" dirty="0"/>
              <a:t> receives physical (analog) signals and turns them into digital signals</a:t>
            </a:r>
          </a:p>
          <a:p>
            <a:endParaRPr lang="en-US" sz="2400" dirty="0"/>
          </a:p>
          <a:p>
            <a:r>
              <a:rPr lang="en-US" sz="2400" dirty="0"/>
              <a:t>Rate of link connecting to a single port termed </a:t>
            </a:r>
            <a:r>
              <a:rPr lang="en-US" sz="2400" dirty="0">
                <a:solidFill>
                  <a:srgbClr val="C00000"/>
                </a:solidFill>
              </a:rPr>
              <a:t>line speed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line rate </a:t>
            </a:r>
            <a:r>
              <a:rPr lang="en-US" sz="2400" dirty="0"/>
              <a:t>(modern routers: 100+ Gbit/s)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Link layer:</a:t>
            </a:r>
            <a:r>
              <a:rPr lang="en-US" sz="2400" dirty="0"/>
              <a:t> performs medium access control functions (e.g., Ethernet)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9ED97BD-0D6A-D544-8598-B299FD4D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793" y="4599260"/>
            <a:ext cx="9412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Route </a:t>
            </a:r>
          </a:p>
          <a:p>
            <a:pPr algn="ctr"/>
            <a:r>
              <a:rPr lang="en-US" altLang="en-US" sz="2000" dirty="0"/>
              <a:t>lookup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EDB1E2CA-2605-C74E-83C4-B22918B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9899" y="3652294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BBC61B7-BC3A-E241-9D71-4A5C6BE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49" y="598307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0ED3EB7-6EEA-E249-B070-4C0526642155}"/>
              </a:ext>
            </a:extLst>
          </p:cNvPr>
          <p:cNvGrpSpPr>
            <a:grpSpLocks/>
          </p:cNvGrpSpPr>
          <p:nvPr/>
        </p:nvGrpSpPr>
        <p:grpSpPr bwMode="auto">
          <a:xfrm>
            <a:off x="10075885" y="5190931"/>
            <a:ext cx="1100928" cy="354951"/>
            <a:chOff x="310" y="3526"/>
            <a:chExt cx="1040" cy="457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AEFE9D73-3962-0E4F-97B2-E9FD559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B66C0923-94B7-5848-90DE-3C23C624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FDEAB120-B2D6-0243-9B5B-93D11AD4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3E141696-5955-6A40-A035-433C8A5B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5E1EC417-2017-5846-A33F-DBF003D7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8B3BF97D-A685-8145-B026-803C148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98F99CCA-B903-1B41-9F12-7FF69AA6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E404CFBF-7F92-BD4F-A7C1-6987B4BA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55">
              <a:extLst>
                <a:ext uri="{FF2B5EF4-FFF2-40B4-BE49-F238E27FC236}">
                  <a16:creationId xmlns:a16="http://schemas.microsoft.com/office/drawing/2014/main" id="{0725FB7F-5719-6742-9A7A-EB172D20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66131"/>
            <a:ext cx="5084271" cy="1680835"/>
            <a:chOff x="6657506" y="1166131"/>
            <a:chExt cx="5084271" cy="168083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7125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/>
          <p:nvPr/>
        </p:nvCxnSpPr>
        <p:spPr>
          <a:xfrm flipH="1">
            <a:off x="6377684" y="2930189"/>
            <a:ext cx="279822" cy="110229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55F13-90F9-354C-82A9-752FF008475A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FC1558DF-0263-E94A-8608-A594FFBC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043" y="4361268"/>
            <a:ext cx="1380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Per-output</a:t>
            </a:r>
          </a:p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8" grpId="0" animBg="1"/>
      <p:bldP spid="51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Route lookup:</a:t>
            </a:r>
            <a:r>
              <a:rPr lang="en-US" sz="2400" dirty="0"/>
              <a:t> high-speed lookup of which output port the packet is destined to</a:t>
            </a:r>
          </a:p>
          <a:p>
            <a:endParaRPr lang="en-US" sz="2400" dirty="0"/>
          </a:p>
          <a:p>
            <a:r>
              <a:rPr lang="en-US" sz="2400" dirty="0"/>
              <a:t>Goal: must complete this processing at the line rate</a:t>
            </a:r>
          </a:p>
          <a:p>
            <a:endParaRPr lang="en-US" sz="2400" dirty="0"/>
          </a:p>
          <a:p>
            <a:r>
              <a:rPr lang="en-US" sz="2400" dirty="0"/>
              <a:t>Queueing: packets may wait in per-output-port queues if packets are arriving too fast for the switching fabric to send them to the output port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9ED97BD-0D6A-D544-8598-B299FD4D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793" y="4599260"/>
            <a:ext cx="9412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Route </a:t>
            </a:r>
          </a:p>
          <a:p>
            <a:pPr algn="ctr"/>
            <a:r>
              <a:rPr lang="en-US" altLang="en-US" sz="2000" dirty="0"/>
              <a:t>lookup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EDB1E2CA-2605-C74E-83C4-B22918B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9899" y="3652294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BBC61B7-BC3A-E241-9D71-4A5C6BE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49" y="598307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0ED3EB7-6EEA-E249-B070-4C0526642155}"/>
              </a:ext>
            </a:extLst>
          </p:cNvPr>
          <p:cNvGrpSpPr>
            <a:grpSpLocks/>
          </p:cNvGrpSpPr>
          <p:nvPr/>
        </p:nvGrpSpPr>
        <p:grpSpPr bwMode="auto">
          <a:xfrm>
            <a:off x="10075885" y="5190931"/>
            <a:ext cx="1100928" cy="354951"/>
            <a:chOff x="310" y="3526"/>
            <a:chExt cx="1040" cy="457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AEFE9D73-3962-0E4F-97B2-E9FD559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B66C0923-94B7-5848-90DE-3C23C624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FDEAB120-B2D6-0243-9B5B-93D11AD4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3E141696-5955-6A40-A035-433C8A5B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5E1EC417-2017-5846-A33F-DBF003D7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8B3BF97D-A685-8145-B026-803C148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98F99CCA-B903-1B41-9F12-7FF69AA6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E404CFBF-7F92-BD4F-A7C1-6987B4BA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55">
              <a:extLst>
                <a:ext uri="{FF2B5EF4-FFF2-40B4-BE49-F238E27FC236}">
                  <a16:creationId xmlns:a16="http://schemas.microsoft.com/office/drawing/2014/main" id="{0725FB7F-5719-6742-9A7A-EB172D20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>
            <a:cxnSpLocks/>
          </p:cNvCxnSpPr>
          <p:nvPr/>
        </p:nvCxnSpPr>
        <p:spPr>
          <a:xfrm flipH="1">
            <a:off x="6419665" y="2930189"/>
            <a:ext cx="237841" cy="1012822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FC1558DF-0263-E94A-8608-A594FFBC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043" y="4361268"/>
            <a:ext cx="1380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Per-output</a:t>
            </a:r>
          </a:p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0499F3-D159-9E46-AD9E-D26AFD3823B8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5865645-BBA1-BE4F-A19A-34E80780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89" y="6138565"/>
            <a:ext cx="480296" cy="4110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65C995-9D7E-B64C-8F52-854D9C1C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74" y="6157807"/>
            <a:ext cx="969560" cy="566410"/>
          </a:xfrm>
          <a:prstGeom prst="rect">
            <a:avLst/>
          </a:prstGeom>
        </p:spPr>
      </p:pic>
      <p:pic>
        <p:nvPicPr>
          <p:cNvPr id="55" name="Picture 19" descr="Router Clip Art">
            <a:extLst>
              <a:ext uri="{FF2B5EF4-FFF2-40B4-BE49-F238E27FC236}">
                <a16:creationId xmlns:a16="http://schemas.microsoft.com/office/drawing/2014/main" id="{9B653042-40B7-B74E-A02E-31BBFF3E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0" y="6136625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43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815036" cy="4954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Packet forwarding in the Internet is based on the </a:t>
            </a:r>
            <a:r>
              <a:rPr lang="en-US" sz="3600" dirty="0">
                <a:solidFill>
                  <a:srgbClr val="C00000"/>
                </a:solidFill>
              </a:rPr>
              <a:t>destination IP address</a:t>
            </a:r>
            <a:r>
              <a:rPr lang="en-US" sz="3600" dirty="0"/>
              <a:t> on the packet.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if </a:t>
            </a:r>
            <a:r>
              <a:rPr lang="en-US" sz="2400" dirty="0" err="1"/>
              <a:t>dst</a:t>
            </a:r>
            <a:r>
              <a:rPr lang="en-US" sz="2400" dirty="0"/>
              <a:t> IP on packet is 65.45.145.34, it matches the forwarding table prefix 65.0.0.0/8.</a:t>
            </a:r>
          </a:p>
          <a:p>
            <a:pPr marL="0" indent="0">
              <a:buNone/>
            </a:pPr>
            <a:r>
              <a:rPr lang="en-US" sz="2400" dirty="0"/>
              <a:t>The packet is forwarded out port 3.</a:t>
            </a:r>
          </a:p>
          <a:p>
            <a:pPr marL="0" indent="0">
              <a:buNone/>
            </a:pPr>
            <a:r>
              <a:rPr lang="en-US" sz="2400" dirty="0"/>
              <a:t>Example 2: what about </a:t>
            </a:r>
            <a:r>
              <a:rPr lang="en-US" sz="2400" dirty="0" err="1"/>
              <a:t>dst</a:t>
            </a:r>
            <a:r>
              <a:rPr lang="en-US" sz="2400" dirty="0"/>
              <a:t> IP 128.9.5.6?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788" y="4621074"/>
            <a:ext cx="2092540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7" grpId="0"/>
      <p:bldP spid="83" grpId="0"/>
      <p:bldP spid="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Number of entries</a:t>
            </a:r>
            <a:r>
              <a:rPr lang="en-US" sz="3600" dirty="0"/>
              <a:t> in the forwarding table matters.</a:t>
            </a:r>
          </a:p>
          <a:p>
            <a:pPr marL="0" indent="0" algn="ctr">
              <a:buNone/>
            </a:pPr>
            <a:r>
              <a:rPr lang="en-US" sz="3000" dirty="0"/>
              <a:t>Fitting into router memory</a:t>
            </a:r>
          </a:p>
          <a:p>
            <a:pPr marL="0" indent="0" algn="ctr">
              <a:buNone/>
            </a:pPr>
            <a:r>
              <a:rPr lang="en-US" sz="3000" dirty="0"/>
              <a:t>Designing hardware and software for fast lookups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Recall: IP addresses can be aggregated based on shared prefixes.</a:t>
            </a:r>
            <a:endParaRPr lang="en-US" sz="3600" dirty="0"/>
          </a:p>
          <a:p>
            <a:pPr marL="0" indent="0" algn="ctr">
              <a:buNone/>
            </a:pPr>
            <a:r>
              <a:rPr lang="en-US" sz="3000" dirty="0"/>
              <a:t>The number of table entries in a router is proportional to the number of prefixes, NOT the number of endpoints.</a:t>
            </a:r>
          </a:p>
          <a:p>
            <a:pPr marL="0" indent="0" algn="ctr">
              <a:buNone/>
            </a:pPr>
            <a:r>
              <a:rPr lang="en-US" sz="3000" dirty="0"/>
              <a:t>Today: ~ 1 million prefixes.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401" y="1658546"/>
            <a:ext cx="5750626" cy="4834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Destination-IP-based forwarding has consequences.</a:t>
            </a:r>
            <a:endParaRPr lang="en-US" sz="2400" dirty="0"/>
          </a:p>
          <a:p>
            <a:r>
              <a:rPr lang="en-US" sz="2400" dirty="0"/>
              <a:t>Forwarding behavior is independent of the source: legitimate source vs. malicious attack traffic</a:t>
            </a:r>
          </a:p>
          <a:p>
            <a:r>
              <a:rPr lang="en-US" sz="2400" dirty="0"/>
              <a:t>Forwarding behavior is independent of the application: web traffic vs. file download vs. video</a:t>
            </a:r>
          </a:p>
          <a:p>
            <a:r>
              <a:rPr lang="en-US" sz="2400" dirty="0"/>
              <a:t>IP-based packet processing is “baked into” router hardware: evolving the IP protocol faces tall deployment hurdles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812681"/>
          </a:xfrm>
        </p:spPr>
        <p:txBody>
          <a:bodyPr>
            <a:normAutofit/>
          </a:bodyPr>
          <a:lstStyle/>
          <a:p>
            <a:r>
              <a:rPr lang="en-US" dirty="0"/>
              <a:t>Components in reverse order of those in the input port</a:t>
            </a:r>
          </a:p>
          <a:p>
            <a:r>
              <a:rPr lang="en-US" dirty="0"/>
              <a:t>This is where most routers have the bulk of their </a:t>
            </a:r>
            <a:r>
              <a:rPr lang="en-US" dirty="0">
                <a:solidFill>
                  <a:srgbClr val="C00000"/>
                </a:solidFill>
              </a:rPr>
              <a:t>packet buffers</a:t>
            </a:r>
          </a:p>
          <a:p>
            <a:pPr lvl="1"/>
            <a:r>
              <a:rPr lang="en-US" dirty="0"/>
              <a:t>Recall discussions regarding router buffers from transport</a:t>
            </a:r>
          </a:p>
          <a:p>
            <a:r>
              <a:rPr lang="en-US" dirty="0"/>
              <a:t>MGR uses per-port output buffers, but modern routers have </a:t>
            </a:r>
            <a:r>
              <a:rPr lang="en-US" dirty="0">
                <a:solidFill>
                  <a:srgbClr val="C00000"/>
                </a:solidFill>
              </a:rPr>
              <a:t>shared memory buffers</a:t>
            </a:r>
            <a:endParaRPr lang="en-US" dirty="0"/>
          </a:p>
          <a:p>
            <a:pPr lvl="1"/>
            <a:r>
              <a:rPr lang="en-US" dirty="0"/>
              <a:t>More efficient use of memory under varying demands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5F2F005-0757-3147-B82D-6F1CA972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80" y="2237252"/>
            <a:ext cx="969560" cy="566410"/>
          </a:xfrm>
          <a:prstGeom prst="rect">
            <a:avLst/>
          </a:prstGeom>
        </p:spPr>
      </p:pic>
      <p:pic>
        <p:nvPicPr>
          <p:cNvPr id="51" name="Picture 19" descr="Router Clip Art">
            <a:extLst>
              <a:ext uri="{FF2B5EF4-FFF2-40B4-BE49-F238E27FC236}">
                <a16:creationId xmlns:a16="http://schemas.microsoft.com/office/drawing/2014/main" id="{B551B5B9-72EA-584E-9668-CF4BADE1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36" y="2216070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895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26" grpId="0" animBg="1"/>
      <p:bldP spid="27" grpId="0" animBg="1"/>
      <p:bldP spid="28" grpId="0"/>
      <p:bldP spid="29" grpId="0" animBg="1"/>
      <p:bldP spid="52" grpId="0" animBg="1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942402"/>
          </a:xfrm>
        </p:spPr>
        <p:txBody>
          <a:bodyPr>
            <a:normAutofit/>
          </a:bodyPr>
          <a:lstStyle/>
          <a:p>
            <a:r>
              <a:rPr lang="en-US" dirty="0"/>
              <a:t>Two important policy decisions</a:t>
            </a:r>
          </a:p>
          <a:p>
            <a:r>
              <a:rPr lang="en-US" dirty="0">
                <a:solidFill>
                  <a:srgbClr val="C00000"/>
                </a:solidFill>
              </a:rPr>
              <a:t>Scheduling:</a:t>
            </a:r>
            <a:r>
              <a:rPr lang="en-US" dirty="0"/>
              <a:t> which among the waiting packets gets to be transmitted out the link?</a:t>
            </a:r>
          </a:p>
          <a:p>
            <a:pPr lvl="1"/>
            <a:r>
              <a:rPr lang="en-US" dirty="0"/>
              <a:t>Ex: First-In-First-Out (FIFO)</a:t>
            </a:r>
          </a:p>
          <a:p>
            <a:r>
              <a:rPr lang="en-US" dirty="0">
                <a:solidFill>
                  <a:srgbClr val="C00000"/>
                </a:solidFill>
              </a:rPr>
              <a:t>Buffer management:</a:t>
            </a:r>
            <a:r>
              <a:rPr lang="en-US" dirty="0"/>
              <a:t> which among the packets arriving from the fabric get space in the packet buffer?</a:t>
            </a:r>
          </a:p>
          <a:p>
            <a:pPr lvl="1"/>
            <a:r>
              <a:rPr lang="en-US" dirty="0"/>
              <a:t>Ex: Tail drop: later packets dropped first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</p:spTree>
    <p:extLst>
      <p:ext uri="{BB962C8B-B14F-4D97-AF65-F5344CB8AC3E}">
        <p14:creationId xmlns:p14="http://schemas.microsoft.com/office/powerpoint/2010/main" val="220313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244943" y="5143248"/>
            <a:ext cx="3804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Input port writes packets into shared memory.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Output port reads the packet when output link ready to transmit.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EB9C4-97D9-9847-8A7B-A8CB0CB9445E}"/>
              </a:ext>
            </a:extLst>
          </p:cNvPr>
          <p:cNvSpPr txBox="1"/>
          <p:nvPr/>
        </p:nvSpPr>
        <p:spPr>
          <a:xfrm>
            <a:off x="4235246" y="5251437"/>
            <a:ext cx="3804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Single shared channel to move data from input to output port.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Easy to build buses; technology is quite mature.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8219242" y="5207946"/>
            <a:ext cx="397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input port has a physical data path to every output port.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Switch </a:t>
            </a:r>
            <a:r>
              <a:rPr lang="en-US" sz="2000" dirty="0">
                <a:latin typeface="Helvetica" pitchFamily="2" charset="0"/>
              </a:rPr>
              <a:t>at the cross-over points turns on to connect pairs of ports.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0178C6-7198-9F4D-829F-24CC9A118C40}"/>
              </a:ext>
            </a:extLst>
          </p:cNvPr>
          <p:cNvSpPr/>
          <p:nvPr/>
        </p:nvSpPr>
        <p:spPr>
          <a:xfrm>
            <a:off x="8004559" y="27592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F8FB399-B3A9-D341-AB9C-90CCCF2A8369}"/>
              </a:ext>
            </a:extLst>
          </p:cNvPr>
          <p:cNvSpPr/>
          <p:nvPr/>
        </p:nvSpPr>
        <p:spPr>
          <a:xfrm>
            <a:off x="7995128" y="85031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921C6EE-29FB-B144-A56B-DEED36B54564}"/>
              </a:ext>
            </a:extLst>
          </p:cNvPr>
          <p:cNvSpPr/>
          <p:nvPr/>
        </p:nvSpPr>
        <p:spPr>
          <a:xfrm>
            <a:off x="7988047" y="15127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A4037-8DF2-7943-863A-5C0EC87C542A}"/>
              </a:ext>
            </a:extLst>
          </p:cNvPr>
          <p:cNvSpPr txBox="1"/>
          <p:nvPr/>
        </p:nvSpPr>
        <p:spPr>
          <a:xfrm>
            <a:off x="537210" y="1512718"/>
            <a:ext cx="597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Fabric goal: Ferry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many packets </a:t>
            </a:r>
            <a:r>
              <a:rPr lang="en-US" dirty="0">
                <a:latin typeface="Helvetica" pitchFamily="2" charset="0"/>
              </a:rPr>
              <a:t>as possible from input to output ports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quickly </a:t>
            </a:r>
            <a:r>
              <a:rPr lang="en-US" dirty="0">
                <a:latin typeface="Helvetica" pitchFamily="2" charset="0"/>
              </a:rPr>
              <a:t>as possible.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4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22 0.00509 0.04258 0.01041 0.06276 0.02824 C 0.08281 0.04606 0.09961 0.09236 0.12083 0.10648 C 0.14206 0.1206 0.16615 0.11689 0.19023 0.1131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59 0.02384 0.02318 0.04792 0.03646 0.05347 C 0.04974 0.05903 0.06745 0.0493 0.07969 0.03333 C 0.0918 0.01759 0.09089 -0.02662 0.10964 -0.04167 C 0.12839 -0.05648 0.16029 -0.05648 0.19219 -0.05648 " pathEditMode="relative" ptsTypes="A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58 -0.00116 0.0293 -0.00232 0.04115 -0.00996 C 0.05313 -0.01736 0.06107 -0.03426 0.07123 -0.04491 C 0.08138 -0.05533 0.09037 -0.07639 0.10208 -0.07315 C 0.1138 -0.06991 0.13281 -0.04283 0.14154 -0.02477 C 0.15026 -0.00695 0.14779 0.02616 0.15469 0.03495 C 0.16146 0.04398 0.17214 0.03611 0.18281 0.02847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374131" y="5329243"/>
            <a:ext cx="3804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Modern high-speed routers use highly optimized shared-memory-based interconnects.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7964612" y="5097549"/>
            <a:ext cx="3972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Crossbars can get expensive as the number of ports grows 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</a:t>
            </a:r>
            <a:r>
              <a:rPr lang="en-US" sz="2000" baseline="300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 connections for N ports)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MGR uses a crossbar and schedules (</a:t>
            </a:r>
            <a:r>
              <a:rPr lang="en-US" sz="2000" dirty="0" err="1">
                <a:latin typeface="Helvetica" pitchFamily="2" charset="0"/>
              </a:rPr>
              <a:t>in,out</a:t>
            </a:r>
            <a:r>
              <a:rPr lang="en-US" sz="2000" dirty="0">
                <a:latin typeface="Helvetica" pitchFamily="2" charset="0"/>
              </a:rPr>
              <a:t>) port pairs.</a:t>
            </a:r>
          </a:p>
        </p:txBody>
      </p:sp>
    </p:spTree>
    <p:extLst>
      <p:ext uri="{BB962C8B-B14F-4D97-AF65-F5344CB8AC3E}">
        <p14:creationId xmlns:p14="http://schemas.microsoft.com/office/powerpoint/2010/main" val="22300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9BA6-E2F0-6A4B-9E02-D23BA419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D7DFDD-7EB8-CF4D-9B8A-61CA7D32603B}"/>
              </a:ext>
            </a:extLst>
          </p:cNvPr>
          <p:cNvGrpSpPr/>
          <p:nvPr/>
        </p:nvGrpSpPr>
        <p:grpSpPr>
          <a:xfrm>
            <a:off x="838200" y="2104967"/>
            <a:ext cx="2265987" cy="1699490"/>
            <a:chOff x="838200" y="2104967"/>
            <a:chExt cx="2265987" cy="1699490"/>
          </a:xfrm>
        </p:grpSpPr>
        <p:pic>
          <p:nvPicPr>
            <p:cNvPr id="4" name="Picture 3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42EF1F2F-AC43-5C4B-A87F-14D8562F0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11620D-E428-5747-9528-10DA23B68E53}"/>
                </a:ext>
              </a:extLst>
            </p:cNvPr>
            <p:cNvSpPr txBox="1"/>
            <p:nvPr/>
          </p:nvSpPr>
          <p:spPr>
            <a:xfrm rot="768831">
              <a:off x="1566572" y="2809188"/>
              <a:ext cx="124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76408B85-6E02-D94B-AAD5-FCC5A85B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42" y="2035322"/>
            <a:ext cx="1764011" cy="1277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51302-A76B-E643-B093-39B97BD5F798}"/>
              </a:ext>
            </a:extLst>
          </p:cNvPr>
          <p:cNvSpPr txBox="1"/>
          <p:nvPr/>
        </p:nvSpPr>
        <p:spPr>
          <a:xfrm>
            <a:off x="3977656" y="1398099"/>
            <a:ext cx="7973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Network layer’s main function: moving data from one endpoint to another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0CD98-FCF0-E141-9786-054B2DD47D01}"/>
              </a:ext>
            </a:extLst>
          </p:cNvPr>
          <p:cNvSpPr txBox="1"/>
          <p:nvPr/>
        </p:nvSpPr>
        <p:spPr>
          <a:xfrm>
            <a:off x="8940894" y="1891381"/>
            <a:ext cx="427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Analogy: postal system</a:t>
            </a:r>
          </a:p>
        </p:txBody>
      </p:sp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02EE0244-734D-CD40-968E-656B62158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345" y="2313856"/>
            <a:ext cx="1211852" cy="1145822"/>
          </a:xfrm>
          <a:prstGeom prst="rect">
            <a:avLst/>
          </a:prstGeom>
        </p:spPr>
      </p:pic>
      <p:pic>
        <p:nvPicPr>
          <p:cNvPr id="13" name="Picture 12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BA0631B6-2848-3F42-AAF5-140282FC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94" y="2298294"/>
            <a:ext cx="1211852" cy="1145822"/>
          </a:xfrm>
          <a:prstGeom prst="rect">
            <a:avLst/>
          </a:prstGeom>
        </p:spPr>
      </p:pic>
      <p:pic>
        <p:nvPicPr>
          <p:cNvPr id="11" name="Picture 1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FDEFE9B-B25F-734B-B73D-A8F6D0ED4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95" y="2777910"/>
            <a:ext cx="870431" cy="800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FF84F-A5EA-3D42-ADCB-65BF42692F0C}"/>
              </a:ext>
            </a:extLst>
          </p:cNvPr>
          <p:cNvSpPr txBox="1"/>
          <p:nvPr/>
        </p:nvSpPr>
        <p:spPr>
          <a:xfrm>
            <a:off x="3942145" y="3495726"/>
            <a:ext cx="13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8E48F-E24C-1041-BDDD-CE686B216E35}"/>
              </a:ext>
            </a:extLst>
          </p:cNvPr>
          <p:cNvSpPr txBox="1"/>
          <p:nvPr/>
        </p:nvSpPr>
        <p:spPr>
          <a:xfrm>
            <a:off x="7048094" y="3495726"/>
            <a:ext cx="13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04E7-CF84-2540-A7D9-E17B19629988}"/>
              </a:ext>
            </a:extLst>
          </p:cNvPr>
          <p:cNvSpPr txBox="1"/>
          <p:nvPr/>
        </p:nvSpPr>
        <p:spPr>
          <a:xfrm>
            <a:off x="5463969" y="3444116"/>
            <a:ext cx="134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Network</a:t>
            </a:r>
          </a:p>
          <a:p>
            <a:pPr algn="ctr"/>
            <a:r>
              <a:rPr lang="en-US" dirty="0">
                <a:latin typeface="Helvetica" pitchFamily="2" charset="0"/>
              </a:rPr>
              <a:t>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BAC68-C2E7-0F44-9622-5363254118FF}"/>
              </a:ext>
            </a:extLst>
          </p:cNvPr>
          <p:cNvSpPr txBox="1"/>
          <p:nvPr/>
        </p:nvSpPr>
        <p:spPr>
          <a:xfrm>
            <a:off x="603047" y="4113122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Forwarding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DF8C0-AA40-CB48-8109-5A43FA082EDD}"/>
              </a:ext>
            </a:extLst>
          </p:cNvPr>
          <p:cNvSpPr txBox="1"/>
          <p:nvPr/>
        </p:nvSpPr>
        <p:spPr>
          <a:xfrm>
            <a:off x="3688234" y="4113444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070D6-7203-CE46-B44C-C7C1B8598896}"/>
              </a:ext>
            </a:extLst>
          </p:cNvPr>
          <p:cNvSpPr txBox="1"/>
          <p:nvPr/>
        </p:nvSpPr>
        <p:spPr>
          <a:xfrm>
            <a:off x="603047" y="4595537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Data plane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B4188-6157-7A43-809B-84E91B069AC6}"/>
              </a:ext>
            </a:extLst>
          </p:cNvPr>
          <p:cNvSpPr txBox="1"/>
          <p:nvPr/>
        </p:nvSpPr>
        <p:spPr>
          <a:xfrm>
            <a:off x="3491103" y="4595859"/>
            <a:ext cx="234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Control plane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71031A-B8DC-C344-A7C4-6FCD524611C6}"/>
              </a:ext>
            </a:extLst>
          </p:cNvPr>
          <p:cNvGrpSpPr/>
          <p:nvPr/>
        </p:nvGrpSpPr>
        <p:grpSpPr>
          <a:xfrm>
            <a:off x="406568" y="5491242"/>
            <a:ext cx="2386733" cy="1020741"/>
            <a:chOff x="406568" y="5491242"/>
            <a:chExt cx="2386733" cy="1020741"/>
          </a:xfrm>
        </p:grpSpPr>
        <p:pic>
          <p:nvPicPr>
            <p:cNvPr id="21" name="Picture 19" descr="Router Clip Art">
              <a:extLst>
                <a:ext uri="{FF2B5EF4-FFF2-40B4-BE49-F238E27FC236}">
                  <a16:creationId xmlns:a16="http://schemas.microsoft.com/office/drawing/2014/main" id="{EBB87EBD-7993-CE43-BFA7-938C351EE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422" y="5656250"/>
              <a:ext cx="1127993" cy="8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996630-F000-734D-8DCF-FA6FC80F761D}"/>
                </a:ext>
              </a:extLst>
            </p:cNvPr>
            <p:cNvCxnSpPr/>
            <p:nvPr/>
          </p:nvCxnSpPr>
          <p:spPr>
            <a:xfrm>
              <a:off x="444154" y="5601172"/>
              <a:ext cx="583847" cy="2212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0E616F-057B-3646-A773-00E392EB5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568" y="6181968"/>
              <a:ext cx="577354" cy="330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66100E-1E4C-5443-8239-8E6BB4723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5415" y="5491242"/>
              <a:ext cx="577354" cy="330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0F6092-349D-EC4A-B2A6-49CFF06D74C2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36" y="6175510"/>
              <a:ext cx="598465" cy="3116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C30FC5-F36F-EE4D-89E2-B85F8F02A267}"/>
              </a:ext>
            </a:extLst>
          </p:cNvPr>
          <p:cNvSpPr/>
          <p:nvPr/>
        </p:nvSpPr>
        <p:spPr>
          <a:xfrm>
            <a:off x="559044" y="525117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4465CA-C4DA-1447-A6B2-F3AC0AE95219}"/>
              </a:ext>
            </a:extLst>
          </p:cNvPr>
          <p:cNvGrpSpPr/>
          <p:nvPr/>
        </p:nvGrpSpPr>
        <p:grpSpPr>
          <a:xfrm>
            <a:off x="2772131" y="5192312"/>
            <a:ext cx="3958841" cy="1556436"/>
            <a:chOff x="3280131" y="5192312"/>
            <a:chExt cx="3958841" cy="1556436"/>
          </a:xfrm>
        </p:grpSpPr>
        <p:pic>
          <p:nvPicPr>
            <p:cNvPr id="30" name="Picture 19" descr="Router Clip Art">
              <a:extLst>
                <a:ext uri="{FF2B5EF4-FFF2-40B4-BE49-F238E27FC236}">
                  <a16:creationId xmlns:a16="http://schemas.microsoft.com/office/drawing/2014/main" id="{9914D4BE-CC0B-FB4F-9479-9F8AB35A8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49" y="5648279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9" descr="Router Clip Art">
              <a:extLst>
                <a:ext uri="{FF2B5EF4-FFF2-40B4-BE49-F238E27FC236}">
                  <a16:creationId xmlns:a16="http://schemas.microsoft.com/office/drawing/2014/main" id="{C3CC7267-92B5-5541-B8C1-A52899BDE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248" y="6225528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" descr="Router Clip Art">
              <a:extLst>
                <a:ext uri="{FF2B5EF4-FFF2-40B4-BE49-F238E27FC236}">
                  <a16:creationId xmlns:a16="http://schemas.microsoft.com/office/drawing/2014/main" id="{330988B8-D2FE-6D4B-A929-317EF229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023" y="5192312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9" descr="Router Clip Art">
              <a:extLst>
                <a:ext uri="{FF2B5EF4-FFF2-40B4-BE49-F238E27FC236}">
                  <a16:creationId xmlns:a16="http://schemas.microsoft.com/office/drawing/2014/main" id="{4DCCE25B-EB81-C149-AFCA-05D866F43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741" y="5773853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35E9A2-14A6-2C4E-8AA3-85D46114C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6475" y="5491242"/>
              <a:ext cx="338147" cy="1650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8190A8-54BD-5E48-8781-23510E4DD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2074" y="6225528"/>
              <a:ext cx="382667" cy="2039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448C4C-E060-1345-9E0C-AAFD94438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6895" y="5773265"/>
              <a:ext cx="0" cy="398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47F818-9563-2744-AB74-AD92D492AA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1335" y="6175905"/>
              <a:ext cx="212859" cy="1754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58D6F2-B979-654F-976F-D04717DE86BE}"/>
                </a:ext>
              </a:extLst>
            </p:cNvPr>
            <p:cNvCxnSpPr>
              <a:cxnSpLocks/>
            </p:cNvCxnSpPr>
            <p:nvPr/>
          </p:nvCxnSpPr>
          <p:spPr>
            <a:xfrm>
              <a:off x="6730577" y="6011865"/>
              <a:ext cx="50839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77E93A-18F1-4140-A2AB-6EF5AD5E6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131" y="5883405"/>
              <a:ext cx="50839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9E98332-CEBF-EE45-8F8C-08843065E1A0}"/>
              </a:ext>
            </a:extLst>
          </p:cNvPr>
          <p:cNvSpPr/>
          <p:nvPr/>
        </p:nvSpPr>
        <p:spPr>
          <a:xfrm>
            <a:off x="2795408" y="542107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8AFFDF-64FD-4D40-A621-D88FBBD7A5E7}"/>
              </a:ext>
            </a:extLst>
          </p:cNvPr>
          <p:cNvSpPr txBox="1"/>
          <p:nvPr/>
        </p:nvSpPr>
        <p:spPr>
          <a:xfrm>
            <a:off x="8355490" y="2910951"/>
            <a:ext cx="383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Addressing (IPv4)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Locate, not identify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F1C30-A687-154E-B1E5-B1B71EFCC0C0}"/>
              </a:ext>
            </a:extLst>
          </p:cNvPr>
          <p:cNvSpPr txBox="1"/>
          <p:nvPr/>
        </p:nvSpPr>
        <p:spPr>
          <a:xfrm>
            <a:off x="6189666" y="4173244"/>
            <a:ext cx="584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98B23C-38C0-9B45-8E26-1CB128C0550D}"/>
              </a:ext>
            </a:extLst>
          </p:cNvPr>
          <p:cNvSpPr txBox="1"/>
          <p:nvPr/>
        </p:nvSpPr>
        <p:spPr>
          <a:xfrm>
            <a:off x="6599871" y="4617525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FB193-49B5-CB46-B5A8-74575DA6B7C0}"/>
              </a:ext>
            </a:extLst>
          </p:cNvPr>
          <p:cNvSpPr txBox="1"/>
          <p:nvPr/>
        </p:nvSpPr>
        <p:spPr>
          <a:xfrm>
            <a:off x="7853178" y="462293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195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ABDD58-A73E-7A4D-8518-C5EC662F92A9}"/>
              </a:ext>
            </a:extLst>
          </p:cNvPr>
          <p:cNvSpPr txBox="1"/>
          <p:nvPr/>
        </p:nvSpPr>
        <p:spPr>
          <a:xfrm>
            <a:off x="9218452" y="462612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34920A-0B1B-9A40-A884-7B15056B1BF8}"/>
              </a:ext>
            </a:extLst>
          </p:cNvPr>
          <p:cNvSpPr txBox="1"/>
          <p:nvPr/>
        </p:nvSpPr>
        <p:spPr>
          <a:xfrm>
            <a:off x="10840357" y="4636342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80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651B43-6544-224B-879B-2C53C4C41AED}"/>
              </a:ext>
            </a:extLst>
          </p:cNvPr>
          <p:cNvSpPr txBox="1"/>
          <p:nvPr/>
        </p:nvSpPr>
        <p:spPr>
          <a:xfrm>
            <a:off x="7409701" y="4593472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1C250E-F972-D749-A5B7-3444E9549E5A}"/>
              </a:ext>
            </a:extLst>
          </p:cNvPr>
          <p:cNvSpPr txBox="1"/>
          <p:nvPr/>
        </p:nvSpPr>
        <p:spPr>
          <a:xfrm>
            <a:off x="9058345" y="4593471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87ACF3-0221-C248-AADD-66F9C3E54267}"/>
              </a:ext>
            </a:extLst>
          </p:cNvPr>
          <p:cNvSpPr txBox="1"/>
          <p:nvPr/>
        </p:nvSpPr>
        <p:spPr>
          <a:xfrm>
            <a:off x="10545057" y="4618439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511727-359A-4E43-85A9-DAAF8749F38D}"/>
              </a:ext>
            </a:extLst>
          </p:cNvPr>
          <p:cNvSpPr txBox="1"/>
          <p:nvPr/>
        </p:nvSpPr>
        <p:spPr>
          <a:xfrm>
            <a:off x="6997631" y="5421079"/>
            <a:ext cx="1644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IP prefixes</a:t>
            </a:r>
            <a:r>
              <a:rPr lang="en-US" sz="2400" dirty="0">
                <a:latin typeface="Helvetica" pitchFamily="2" charset="0"/>
              </a:rPr>
              <a:t>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==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zip code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5F3127-528A-5648-A69E-4A59856AE7C4}"/>
              </a:ext>
            </a:extLst>
          </p:cNvPr>
          <p:cNvSpPr txBox="1"/>
          <p:nvPr/>
        </p:nvSpPr>
        <p:spPr>
          <a:xfrm>
            <a:off x="8988572" y="5171225"/>
            <a:ext cx="3099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Classful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Classless (CIDR)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2CA4BE-EA43-EF44-8B71-ECB67DE6C1CD}"/>
              </a:ext>
            </a:extLst>
          </p:cNvPr>
          <p:cNvSpPr/>
          <p:nvPr/>
        </p:nvSpPr>
        <p:spPr>
          <a:xfrm>
            <a:off x="6222577" y="4138036"/>
            <a:ext cx="3569123" cy="48665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29EE4E-ABA5-FB49-BBB3-65184B83CB25}"/>
              </a:ext>
            </a:extLst>
          </p:cNvPr>
          <p:cNvSpPr txBox="1"/>
          <p:nvPr/>
        </p:nvSpPr>
        <p:spPr>
          <a:xfrm>
            <a:off x="8936735" y="6099693"/>
            <a:ext cx="273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128.195.0.0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2703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11705 -0.019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9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0.01602 0.01805 0.03203 0.03634 0.04688 0.04444 C 0.06159 0.05231 0.07552 0.04398 0.08854 0.04815 C 0.10156 0.05208 0.11107 0.0574 0.125 0.06852 C 0.1388 0.07963 0.15534 0.09722 0.17188 0.11481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C 0.01511 0.00671 0.03021 0.01342 0.04792 0.00926 C 0.06563 0.00486 0.09024 -0.01574 0.10625 -0.02593 C 0.12214 -0.03611 0.13086 -0.04815 0.14375 -0.05185 C 0.15652 -0.05556 0.17722 -0.06528 0.18334 -0.04815 C 0.18933 -0.03125 0.18152 0.01389 0.18021 0.04977 C 0.17878 0.08588 0.17136 0.14953 0.175 0.16828 C 0.17865 0.18727 0.19323 0.16921 0.20209 0.16273 C 0.21094 0.15625 0.21615 0.14097 0.22813 0.1294 C 0.24011 0.11805 0.25808 0.09977 0.27396 0.09421 C 0.28972 0.08865 0.30625 0.09236 0.32292 0.09606 " pathEditMode="relative" rAng="0" ptsTypes="AAAAAAAAAAA">
                                      <p:cBhvr>
                                        <p:cTn id="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9" grpId="0" animBg="1"/>
      <p:bldP spid="29" grpId="1" animBg="1"/>
      <p:bldP spid="48" grpId="0" animBg="1"/>
      <p:bldP spid="48" grpId="1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2" grpId="0" animBg="1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High-speed switching fabrics designed to be </a:t>
            </a:r>
            <a:r>
              <a:rPr lang="en-US" dirty="0">
                <a:solidFill>
                  <a:srgbClr val="C00000"/>
                </a:solidFill>
              </a:rPr>
              <a:t>nonblocking: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an output port is “available”, an input port can always transmit to it without being blocked by the switching fabric itself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Crossbars are nonblocking by design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Shared memory can be designed to be nonblocking if memory is optimized to be fast enough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276DDEF1-79C6-8A4D-A0F3-9857F9AC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796" y="3192540"/>
            <a:ext cx="2517502" cy="18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9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  <a:p>
            <a:r>
              <a:rPr lang="en-US" dirty="0"/>
              <a:t>Typically, these queues form on the output side</a:t>
            </a:r>
          </a:p>
          <a:p>
            <a:pPr lvl="1"/>
            <a:r>
              <a:rPr lang="en-US" dirty="0"/>
              <a:t>But can also “backpressure” to the input side if there is high contention for the output port</a:t>
            </a:r>
          </a:p>
          <a:p>
            <a:pPr lvl="1"/>
            <a:r>
              <a:rPr lang="en-US" dirty="0"/>
              <a:t>i.e.: can’t move pkts to output Qs since buffers full, so buffer @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68E846C-311C-634E-90CB-E4D58E1BE41A}"/>
              </a:ext>
            </a:extLst>
          </p:cNvPr>
          <p:cNvSpPr/>
          <p:nvPr/>
        </p:nvSpPr>
        <p:spPr>
          <a:xfrm>
            <a:off x="8348352" y="1033152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F7F4251-911C-AE40-9A74-26E63AC679A6}"/>
              </a:ext>
            </a:extLst>
          </p:cNvPr>
          <p:cNvSpPr/>
          <p:nvPr/>
        </p:nvSpPr>
        <p:spPr>
          <a:xfrm>
            <a:off x="8324601" y="1307533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EBE4B91-BB3E-6840-BDF9-91E08E36B50B}"/>
              </a:ext>
            </a:extLst>
          </p:cNvPr>
          <p:cNvSpPr/>
          <p:nvPr/>
        </p:nvSpPr>
        <p:spPr>
          <a:xfrm>
            <a:off x="8383978" y="546264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A54-24F4-C946-AE87-580B370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(plane)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877-5A6C-634E-B0D0-792E5ADD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12540" cy="5032376"/>
          </a:xfrm>
        </p:spPr>
        <p:txBody>
          <a:bodyPr>
            <a:normAutofit/>
          </a:bodyPr>
          <a:lstStyle/>
          <a:p>
            <a:r>
              <a:rPr lang="en-US" dirty="0"/>
              <a:t>A general-purpose processor that “programs” the data plane:</a:t>
            </a:r>
          </a:p>
          <a:p>
            <a:pPr lvl="1"/>
            <a:r>
              <a:rPr lang="en-US" dirty="0"/>
              <a:t>Forwarding table</a:t>
            </a:r>
          </a:p>
          <a:p>
            <a:pPr lvl="1"/>
            <a:r>
              <a:rPr lang="en-US" dirty="0"/>
              <a:t>Scheduling and buffer management policy</a:t>
            </a: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C00000"/>
                </a:solidFill>
              </a:rPr>
              <a:t>routing algorithm</a:t>
            </a:r>
            <a:r>
              <a:rPr lang="en-US" dirty="0"/>
              <a:t> by processing </a:t>
            </a:r>
            <a:r>
              <a:rPr lang="en-US" dirty="0">
                <a:solidFill>
                  <a:srgbClr val="C00000"/>
                </a:solidFill>
              </a:rPr>
              <a:t>routing protocol messages</a:t>
            </a:r>
            <a:endParaRPr lang="en-US" dirty="0"/>
          </a:p>
          <a:p>
            <a:pPr lvl="1"/>
            <a:r>
              <a:rPr lang="en-US" dirty="0"/>
              <a:t>Mechanism by which routers collectively solve the Internet routing problem</a:t>
            </a:r>
          </a:p>
          <a:p>
            <a:pPr lvl="1"/>
            <a:r>
              <a:rPr lang="en-US" dirty="0"/>
              <a:t>More on this soon.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40BB5-A828-C84E-A963-85F589F3AA41}"/>
              </a:ext>
            </a:extLst>
          </p:cNvPr>
          <p:cNvGrpSpPr/>
          <p:nvPr/>
        </p:nvGrpSpPr>
        <p:grpSpPr>
          <a:xfrm>
            <a:off x="6481306" y="3547712"/>
            <a:ext cx="5084271" cy="1685811"/>
            <a:chOff x="6657506" y="1161155"/>
            <a:chExt cx="5084271" cy="16858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9703B-9894-794D-884C-E778CCD800ED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75FE4-3F32-2440-9203-64BA1D75A0E6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7F483-BEF4-734F-8B25-11C054D406A8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01065-F496-9D4E-AFB6-C9A2E5B27365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342F1-9798-1840-8EEC-5200B123FFF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8900E-7545-DD4F-AD53-0BAC2C5F72DA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34AB4-B19C-B54E-A3CF-57781EEACE7E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5112B-CFB3-2A47-8A78-84E46F5094E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8CDDD-668D-2A45-859C-9D4EC86F32B9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22950-A934-DE4E-8B98-D897E4EFD2AB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75243-E2F2-F84F-B02B-4126907EB4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BE05B-85B4-794A-8E94-2832E9D88E0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8ACD6-F36A-B54C-980B-59861C9837D8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14A6C-9412-D648-8FED-C18DC3FDB89B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26F8-D4FF-FF4A-8401-BEDE05A24F05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94F19-D4AC-B344-9B39-52F7862C9A9B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32A30-FBAA-E34A-8506-7A326F531101}"/>
              </a:ext>
            </a:extLst>
          </p:cNvPr>
          <p:cNvSpPr/>
          <p:nvPr/>
        </p:nvSpPr>
        <p:spPr>
          <a:xfrm>
            <a:off x="7828265" y="2024639"/>
            <a:ext cx="1982462" cy="1230205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8780A-CE9B-2046-9A6D-FC8ED90BF875}"/>
              </a:ext>
            </a:extLst>
          </p:cNvPr>
          <p:cNvSpPr txBox="1"/>
          <p:nvPr/>
        </p:nvSpPr>
        <p:spPr>
          <a:xfrm>
            <a:off x="8117898" y="2329138"/>
            <a:ext cx="14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Control Processor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8192-132F-B940-84D9-B678B71996E3}"/>
              </a:ext>
            </a:extLst>
          </p:cNvPr>
          <p:cNvCxnSpPr/>
          <p:nvPr/>
        </p:nvCxnSpPr>
        <p:spPr>
          <a:xfrm flipH="1" flipV="1">
            <a:off x="6181354" y="1840675"/>
            <a:ext cx="1489124" cy="18396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F6B0C-018F-E540-8442-8E545BB86A6B}"/>
              </a:ext>
            </a:extLst>
          </p:cNvPr>
          <p:cNvCxnSpPr>
            <a:cxnSpLocks/>
          </p:cNvCxnSpPr>
          <p:nvPr/>
        </p:nvCxnSpPr>
        <p:spPr>
          <a:xfrm flipH="1">
            <a:off x="6172202" y="3429000"/>
            <a:ext cx="1525066" cy="256877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6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261" y="5570819"/>
            <a:ext cx="602504" cy="46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5809108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2" y="4099599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1339" y="3881002"/>
            <a:ext cx="1665685" cy="36578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5" y="1593651"/>
            <a:ext cx="3213099" cy="23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Control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Traditional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distributed routing</a:t>
            </a:r>
            <a:r>
              <a:rPr lang="en-US" altLang="en-US" sz="2400" dirty="0">
                <a:latin typeface="Helvetica" pitchFamily="2" charset="0"/>
              </a:rPr>
              <a:t>: 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a few tens of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55" y="2605325"/>
            <a:ext cx="980608" cy="9206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Router design: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39091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2985-7A56-2541-9DF5-E5B8B52D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0AD8-9CDD-8B45-9F02-1F6501032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1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04-EBFB-3E4C-BF1B-CCA125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253-9E6F-8A48-956B-EB87F82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09132" cy="483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lookup matches a packet against an IP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/>
            <a:r>
              <a:rPr lang="en-US" dirty="0"/>
              <a:t>Ex: 65.12.45.2 matches 65.0.0.0/8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Prefixes are allocated to organizations by Internet registries</a:t>
            </a:r>
          </a:p>
          <a:p>
            <a:endParaRPr lang="en-US" dirty="0"/>
          </a:p>
          <a:p>
            <a:r>
              <a:rPr lang="en-US" dirty="0"/>
              <a:t>But organizations can reallocate a subset of their IP address allocation to other orgs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5571F83C-4EBD-6149-A74E-C25907C5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24D3184-E680-C143-B581-2AF09510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DF7624A7-12C9-3443-A3A3-E96DF239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8CE6F011-1021-1B40-AD08-9042C2E5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103" name="Rectangle 20">
            <a:extLst>
              <a:ext uri="{FF2B5EF4-FFF2-40B4-BE49-F238E27FC236}">
                <a16:creationId xmlns:a16="http://schemas.microsoft.com/office/drawing/2014/main" id="{54B3CDD2-3471-B04D-9A3C-E6D03F1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EFF3697-968C-BF4A-B4B7-3A84F38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D7ECEB4F-BF10-7C4D-8580-6278F3E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FF4B1BF7-94C1-7A40-817D-CC6C022F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C8AC768F-E418-4F41-93D6-BFAC9DD8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25DB8FB-BB9C-0A48-8E4E-01C5A30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9" name="Rectangle 26">
            <a:extLst>
              <a:ext uri="{FF2B5EF4-FFF2-40B4-BE49-F238E27FC236}">
                <a16:creationId xmlns:a16="http://schemas.microsoft.com/office/drawing/2014/main" id="{72835F6D-F4D7-084D-B7EF-48644068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AED18933-E1C8-734E-A622-FA88194F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1" name="Rectangle 28">
            <a:extLst>
              <a:ext uri="{FF2B5EF4-FFF2-40B4-BE49-F238E27FC236}">
                <a16:creationId xmlns:a16="http://schemas.microsoft.com/office/drawing/2014/main" id="{01C07943-6063-AA49-A761-70221498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2" name="Rectangle 29">
            <a:extLst>
              <a:ext uri="{FF2B5EF4-FFF2-40B4-BE49-F238E27FC236}">
                <a16:creationId xmlns:a16="http://schemas.microsoft.com/office/drawing/2014/main" id="{87FD851C-0196-7F42-BFBD-4920C61D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3" name="Text Box 30">
            <a:extLst>
              <a:ext uri="{FF2B5EF4-FFF2-40B4-BE49-F238E27FC236}">
                <a16:creationId xmlns:a16="http://schemas.microsoft.com/office/drawing/2014/main" id="{35A7B005-B17F-1342-ABF4-F9FF1C21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114" name="Text Box 31">
            <a:extLst>
              <a:ext uri="{FF2B5EF4-FFF2-40B4-BE49-F238E27FC236}">
                <a16:creationId xmlns:a16="http://schemas.microsoft.com/office/drawing/2014/main" id="{1B6030A4-21CC-874F-A718-AA2BA6CC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115" name="Text Box 32">
            <a:extLst>
              <a:ext uri="{FF2B5EF4-FFF2-40B4-BE49-F238E27FC236}">
                <a16:creationId xmlns:a16="http://schemas.microsoft.com/office/drawing/2014/main" id="{D757539A-6D4A-9F4F-A374-FC2392C4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116" name="Line 33">
            <a:extLst>
              <a:ext uri="{FF2B5EF4-FFF2-40B4-BE49-F238E27FC236}">
                <a16:creationId xmlns:a16="http://schemas.microsoft.com/office/drawing/2014/main" id="{A3717B03-8A3A-EB43-ADCF-1591758F7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93B0CAFB-B026-3642-BCFC-8548D6CE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118" name="Text Box 36">
            <a:extLst>
              <a:ext uri="{FF2B5EF4-FFF2-40B4-BE49-F238E27FC236}">
                <a16:creationId xmlns:a16="http://schemas.microsoft.com/office/drawing/2014/main" id="{7C1D4A74-07E2-0640-A872-E11AB262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1C3BD388-20AB-4148-9783-1B5CEBA4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C85728A5-8206-9543-AE84-548754CA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ABE879BC-9329-A048-96DD-F21F39A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886B0CA8-0C8D-A041-9D6D-B2414D0B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600C6250-351F-694B-B105-D36879F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24" name="Line 44">
            <a:extLst>
              <a:ext uri="{FF2B5EF4-FFF2-40B4-BE49-F238E27FC236}">
                <a16:creationId xmlns:a16="http://schemas.microsoft.com/office/drawing/2014/main" id="{0B080899-6C72-574C-8144-BDA80AD6F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4BD2A06B-335C-AB46-98DE-A2C1DE6D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6" name="Line 43">
            <a:extLst>
              <a:ext uri="{FF2B5EF4-FFF2-40B4-BE49-F238E27FC236}">
                <a16:creationId xmlns:a16="http://schemas.microsoft.com/office/drawing/2014/main" id="{EC850063-D2A1-244E-80F0-6D201558E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C7421B6-5DCA-BD41-B3E3-0770EFAF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8236A-60B5-A94C-821D-BA68D2B66B36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97E7E2-FDDE-7B4A-B5B7-83A4E0EEE451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780EF41-2DEB-8242-BC95-7446C4879F44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B984C0-C560-4542-9F07-E53AFC7557FA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2757A8-9935-0E4D-ACD6-586FC8FB9F5E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0EF3A6-C61C-2940-864A-A2355F756A63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5DBE19-6981-0E4B-9E80-AA78C44F654B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D315E9-6A36-8C4F-AE6A-0852CD3F29C8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E12218-68F9-2F4B-ACA9-0C9B23AAEF94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1F25002-A6FB-0F43-92E2-A9575A609AD2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8860B6-6A87-0E41-87CC-42B4BB7DED56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36860-B564-5A4A-97D7-531671953B7C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05FD530-2845-3147-9492-A6C51EFA03C2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45E2BDC-A177-8343-97E7-43C38C248F7F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6285-FD79-AD43-8300-621F5EBA3814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E21B14B1-B23D-A14C-AC25-46B8F248C901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9" descr="Router Clip Art">
            <a:extLst>
              <a:ext uri="{FF2B5EF4-FFF2-40B4-BE49-F238E27FC236}">
                <a16:creationId xmlns:a16="http://schemas.microsoft.com/office/drawing/2014/main" id="{4376E3E2-CDFA-FA4B-8137-3E9D22D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2" y="5516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7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5086552" y="4984889"/>
            <a:ext cx="4717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is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announcement mechanism</a:t>
            </a:r>
            <a:r>
              <a:rPr lang="en-US" dirty="0">
                <a:latin typeface="Helvetica" pitchFamily="2" charset="0"/>
              </a:rPr>
              <a:t> (BGP) by which ISP A can inform the rest of the Internet about the prefixes it owns.</a:t>
            </a:r>
          </a:p>
          <a:p>
            <a:pPr algn="l"/>
            <a:r>
              <a:rPr lang="en-US" dirty="0">
                <a:latin typeface="Helvetica" pitchFamily="2" charset="0"/>
              </a:rPr>
              <a:t>It is enough to announce a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coarse-grained prefix</a:t>
            </a:r>
            <a:r>
              <a:rPr lang="en-US" dirty="0">
                <a:latin typeface="Helvetica" pitchFamily="2" charset="0"/>
              </a:rPr>
              <a:t> 200.23.16.0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/20 </a:t>
            </a:r>
            <a:r>
              <a:rPr lang="en-US" dirty="0">
                <a:latin typeface="Helvetica" pitchFamily="2" charset="0"/>
              </a:rPr>
              <a:t>rather than 8 separate sub-prefixes.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FBDD-D8E3-C840-8388-83C5F64437CD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0B073-9D5B-2443-A051-652D104D30BD}"/>
              </a:ext>
            </a:extLst>
          </p:cNvPr>
          <p:cNvSpPr txBox="1"/>
          <p:nvPr/>
        </p:nvSpPr>
        <p:spPr>
          <a:xfrm>
            <a:off x="426746" y="5410994"/>
            <a:ext cx="36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Route Aggregation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Save forwarding table memory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Fewer routing protocol </a:t>
            </a:r>
            <a:r>
              <a:rPr lang="en-US" sz="2000" dirty="0" err="1">
                <a:latin typeface="Helvetica" pitchFamily="2" charset="0"/>
              </a:rPr>
              <a:t>msgs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8E1047-C5FB-3D4D-A22D-67AB3416E67F}"/>
              </a:ext>
            </a:extLst>
          </p:cNvPr>
          <p:cNvCxnSpPr>
            <a:cxnSpLocks/>
          </p:cNvCxnSpPr>
          <p:nvPr/>
        </p:nvCxnSpPr>
        <p:spPr>
          <a:xfrm flipV="1">
            <a:off x="3679827" y="4346581"/>
            <a:ext cx="3749673" cy="10644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6" grpId="0" animBg="1"/>
      <p:bldP spid="54287" grpId="0"/>
      <p:bldP spid="54288" grpId="0"/>
      <p:bldP spid="54289" grpId="0"/>
      <p:bldP spid="54290" grpId="0"/>
      <p:bldP spid="54299" grpId="0"/>
      <p:bldP spid="2" grpId="0"/>
      <p:bldP spid="47" grpId="0"/>
      <p:bldP spid="11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688239" y="5470740"/>
            <a:ext cx="9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Now suppose one of these organizations adds another ISP for its Internet service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prefers</a:t>
            </a:r>
            <a:r>
              <a:rPr lang="en-US" sz="2400" dirty="0">
                <a:latin typeface="Helvetica" pitchFamily="2" charset="0"/>
              </a:rPr>
              <a:t> using the new ISP.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Note: it’s possible for the organization to retain its assigned IP block.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53D70-716A-2444-AAE8-3D9A330413F4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17392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3320" y="5245105"/>
            <a:ext cx="196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B933F4-7406-5D47-88C9-6BC403DF457B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4" grpId="0" animBg="1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1F9E-3BCE-9643-A264-9F86C47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Netmask </a:t>
            </a:r>
            <a:r>
              <a:rPr lang="en-US" dirty="0"/>
              <a:t>(or subnet mask)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9DC0-F2B1-7E4C-A55D-423F3DB0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denote the IP prefix length of an organization</a:t>
            </a:r>
          </a:p>
          <a:p>
            <a:r>
              <a:rPr lang="en-US" dirty="0"/>
              <a:t>32 bits: </a:t>
            </a:r>
            <a:r>
              <a:rPr lang="en-US" dirty="0">
                <a:solidFill>
                  <a:srgbClr val="C00000"/>
                </a:solidFill>
              </a:rPr>
              <a:t>a 1-bit denotes a prefix bit position</a:t>
            </a:r>
            <a:r>
              <a:rPr lang="en-US" dirty="0"/>
              <a:t>. 0 denotes host bit.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2665017-DCB1-A949-AE14-755730F20BBA}"/>
              </a:ext>
            </a:extLst>
          </p:cNvPr>
          <p:cNvGrpSpPr>
            <a:grpSpLocks/>
          </p:cNvGrpSpPr>
          <p:nvPr/>
        </p:nvGrpSpPr>
        <p:grpSpPr bwMode="auto">
          <a:xfrm>
            <a:off x="2817360" y="3198019"/>
            <a:ext cx="6116637" cy="1606550"/>
            <a:chOff x="1339" y="914"/>
            <a:chExt cx="3853" cy="10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FB22F253-58B5-F845-91F7-066307DE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76308F4A-F254-2641-9624-8233B321A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92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2499EA0-C1E0-AB4D-9EE6-1AF6C1BD1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1" y="914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30509F5F-A415-3C40-9562-7A1C5BB66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6D5E550-7CC5-B449-BD01-5C9955175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9DEEB55D-C324-7A47-A437-602AF4DF9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3F3CBF41-2A89-194F-8F60-198383A43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34E65F5A-C60C-EA4A-917A-C05B99C60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14" name="Text Box 5">
            <a:extLst>
              <a:ext uri="{FF2B5EF4-FFF2-40B4-BE49-F238E27FC236}">
                <a16:creationId xmlns:a16="http://schemas.microsoft.com/office/drawing/2014/main" id="{6D1320A1-059F-B94F-BEE8-60C3B1338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772" y="5518151"/>
            <a:ext cx="60664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11111111   11111111  1111111</a:t>
            </a:r>
            <a:r>
              <a:rPr lang="en-US" altLang="en-US" sz="2400" dirty="0">
                <a:latin typeface="Arial" panose="020B0604020202020204" pitchFamily="34" charset="0"/>
              </a:rPr>
              <a:t>0    00000000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31BD1AB-1CA2-944A-988F-3BC97CBA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815" y="4918264"/>
            <a:ext cx="1466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network part of mask 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146C2403-76DC-1743-B7E4-3259B005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838" y="4974323"/>
            <a:ext cx="16170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host part of mask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A9AE91CA-2FAF-D24B-A040-455195DAD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360" y="5294314"/>
            <a:ext cx="1277984" cy="6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69DEFA08-764F-4341-9F0D-1B64A711C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5309" y="5289551"/>
            <a:ext cx="1466850" cy="1111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13B087A-70B1-0B49-965C-461034015D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0865" y="5300662"/>
            <a:ext cx="457995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F49A39A2-569A-2940-AD3E-4B3122C4C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034" y="5294312"/>
            <a:ext cx="525462" cy="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A02EB260-524D-E145-8F61-C8769320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517" y="6176171"/>
            <a:ext cx="3539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Netmask: 255.255.254.0</a:t>
            </a:r>
            <a:endParaRPr lang="en-US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00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2358" y="5237567"/>
            <a:ext cx="202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37412B-F10B-654A-87E0-96C319A98C1C}"/>
              </a:ext>
            </a:extLst>
          </p:cNvPr>
          <p:cNvCxnSpPr>
            <a:cxnSpLocks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24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676" cy="4351338"/>
          </a:xfrm>
        </p:spPr>
        <p:txBody>
          <a:bodyPr/>
          <a:lstStyle/>
          <a:p>
            <a:r>
              <a:rPr lang="en-US" dirty="0"/>
              <a:t>200.23.18.0/23 is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200.23.16.0/20</a:t>
            </a:r>
          </a:p>
          <a:p>
            <a:endParaRPr lang="en-US" dirty="0"/>
          </a:p>
          <a:p>
            <a:r>
              <a:rPr lang="en-US" dirty="0"/>
              <a:t>A packet with destination IP address 200.23.18.xx is in </a:t>
            </a:r>
            <a:r>
              <a:rPr lang="en-US" dirty="0">
                <a:solidFill>
                  <a:srgbClr val="C00000"/>
                </a:solidFill>
              </a:rPr>
              <a:t>both prefixes</a:t>
            </a:r>
          </a:p>
          <a:p>
            <a:pPr lvl="1"/>
            <a:r>
              <a:rPr lang="en-US" dirty="0"/>
              <a:t>i.e., both entries match</a:t>
            </a:r>
          </a:p>
          <a:p>
            <a:endParaRPr lang="en-US" dirty="0"/>
          </a:p>
          <a:p>
            <a:r>
              <a:rPr lang="en-US" dirty="0"/>
              <a:t>Q: How should the router choose to forward the packet?</a:t>
            </a:r>
          </a:p>
          <a:p>
            <a:pPr lvl="1"/>
            <a:r>
              <a:rPr lang="en-US" dirty="0"/>
              <a:t>The org prefers B, so should choose B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68251" cy="48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longest </a:t>
            </a:r>
            <a:r>
              <a:rPr lang="en-US" dirty="0"/>
              <a:t>matching prefix, i.e., the most </a:t>
            </a:r>
            <a:r>
              <a:rPr lang="en-US" dirty="0">
                <a:solidFill>
                  <a:srgbClr val="C00000"/>
                </a:solidFill>
              </a:rPr>
              <a:t>specific </a:t>
            </a:r>
            <a:r>
              <a:rPr lang="en-US" dirty="0"/>
              <a:t>route, among all prefixes that match the packet.</a:t>
            </a:r>
          </a:p>
          <a:p>
            <a:endParaRPr lang="en-US" dirty="0"/>
          </a:p>
          <a:p>
            <a:r>
              <a:rPr lang="en-US" dirty="0"/>
              <a:t>Policy borne out of the Internet’s IP allocation model: prefixes and sub-prefixes are handed out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Internet routers use longest prefix matching.</a:t>
            </a:r>
          </a:p>
          <a:p>
            <a:pPr lvl="1"/>
            <a:r>
              <a:rPr lang="en-US" dirty="0"/>
              <a:t>Very interesting algorithmic problems</a:t>
            </a:r>
          </a:p>
          <a:p>
            <a:pPr lvl="1"/>
            <a:r>
              <a:rPr lang="en-US" dirty="0"/>
              <a:t>Challenges in designing efficient software and hardware data structures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8A135-F618-0D4D-8BF0-B7BDE8676FEC}"/>
              </a:ext>
            </a:extLst>
          </p:cNvPr>
          <p:cNvSpPr txBox="1"/>
          <p:nvPr/>
        </p:nvSpPr>
        <p:spPr>
          <a:xfrm>
            <a:off x="1028700" y="1511300"/>
            <a:ext cx="1028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Helvetica" pitchFamily="2" charset="0"/>
              </a:rPr>
              <a:t>Internet routers perform longest-prefix matching on destination IP addresses of packets.</a:t>
            </a:r>
          </a:p>
        </p:txBody>
      </p:sp>
    </p:spTree>
    <p:extLst>
      <p:ext uri="{BB962C8B-B14F-4D97-AF65-F5344CB8AC3E}">
        <p14:creationId xmlns:p14="http://schemas.microsoft.com/office/powerpoint/2010/main" val="962851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4E8-E5D9-5C45-A7B7-2DBFD883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prevalent?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2AF3-C50D-5841-9768-0ABA518F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An ISP (e.g., Verizon) has allocated a sub-prefix (or “subnet”) of a larger prefix that the ISP owns to an organization (e.g., Rutgers)</a:t>
            </a:r>
          </a:p>
          <a:p>
            <a:r>
              <a:rPr lang="en-US" dirty="0"/>
              <a:t>Further, the ISP announces the aggregated prefix to the Internet to save on number of forwarding table memory and number of announcements</a:t>
            </a:r>
          </a:p>
          <a:p>
            <a:r>
              <a:rPr lang="en-US" dirty="0"/>
              <a:t>The organization (e.g., Rutgers) is reachable over multiple paths (e.g., through another ISP like AT&amp;T)</a:t>
            </a:r>
          </a:p>
          <a:p>
            <a:r>
              <a:rPr lang="en-US" dirty="0"/>
              <a:t>The organization has a preference to use one path over another, and expresses this by announcing the longer (more specific) prefix</a:t>
            </a:r>
          </a:p>
          <a:p>
            <a:r>
              <a:rPr lang="en-US" dirty="0"/>
              <a:t>Routers in the Internet must route based on the longer prefix</a:t>
            </a:r>
          </a:p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EB6268F-3588-6F43-9046-535970F1EA9A}"/>
              </a:ext>
            </a:extLst>
          </p:cNvPr>
          <p:cNvSpPr>
            <a:spLocks/>
          </p:cNvSpPr>
          <p:nvPr/>
        </p:nvSpPr>
        <p:spPr bwMode="auto">
          <a:xfrm>
            <a:off x="10104437" y="12122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216D046-422C-F145-AB38-F1603A6D9297}"/>
              </a:ext>
            </a:extLst>
          </p:cNvPr>
          <p:cNvGrpSpPr>
            <a:grpSpLocks/>
          </p:cNvGrpSpPr>
          <p:nvPr/>
        </p:nvGrpSpPr>
        <p:grpSpPr bwMode="auto">
          <a:xfrm>
            <a:off x="6842125" y="560386"/>
            <a:ext cx="2338388" cy="404812"/>
            <a:chOff x="1004" y="1639"/>
            <a:chExt cx="1473" cy="255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DC4845C8-021D-E44A-915E-B9E6955F0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F3FD97E7-493B-E24C-A91A-A451906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671"/>
              <a:ext cx="5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Rutgers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65ED2336-C226-A747-8C52-1B07C3EB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193" y="257386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Verizon</a:t>
            </a: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4C25370-A7D9-424A-897C-1F0B3970CF36}"/>
              </a:ext>
            </a:extLst>
          </p:cNvPr>
          <p:cNvSpPr>
            <a:spLocks/>
          </p:cNvSpPr>
          <p:nvPr/>
        </p:nvSpPr>
        <p:spPr bwMode="auto">
          <a:xfrm>
            <a:off x="8898730" y="965608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396369E-9568-4446-A641-2D8665E3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486" y="1223572"/>
            <a:ext cx="69211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AT&amp;T</a:t>
            </a:r>
            <a:endParaRPr lang="en-US" altLang="en-US" sz="1800" dirty="0">
              <a:latin typeface="Helvetica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10EB3-2349-884B-BC4D-A5A798C44849}"/>
              </a:ext>
            </a:extLst>
          </p:cNvPr>
          <p:cNvCxnSpPr/>
          <p:nvPr/>
        </p:nvCxnSpPr>
        <p:spPr>
          <a:xfrm flipV="1">
            <a:off x="9118580" y="503929"/>
            <a:ext cx="923924" cy="1494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6EF13-3F01-CA4B-9FBB-07766FF95B96}"/>
              </a:ext>
            </a:extLst>
          </p:cNvPr>
          <p:cNvCxnSpPr>
            <a:cxnSpLocks/>
          </p:cNvCxnSpPr>
          <p:nvPr/>
        </p:nvCxnSpPr>
        <p:spPr>
          <a:xfrm>
            <a:off x="8270081" y="1011847"/>
            <a:ext cx="596898" cy="438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0B7ED9-FA38-454F-BEAD-D3A15B7CF48B}"/>
              </a:ext>
            </a:extLst>
          </p:cNvPr>
          <p:cNvCxnSpPr>
            <a:cxnSpLocks/>
          </p:cNvCxnSpPr>
          <p:nvPr/>
        </p:nvCxnSpPr>
        <p:spPr>
          <a:xfrm>
            <a:off x="11276067" y="817801"/>
            <a:ext cx="330200" cy="5342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A3C4D7-E697-DC42-A1BE-F1106A18C941}"/>
              </a:ext>
            </a:extLst>
          </p:cNvPr>
          <p:cNvSpPr txBox="1"/>
          <p:nvPr/>
        </p:nvSpPr>
        <p:spPr>
          <a:xfrm rot="20320526">
            <a:off x="11467251" y="577829"/>
            <a:ext cx="86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Agg. route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7D9E8C-CB0D-A14E-B5A7-A5FCC535F5C0}"/>
              </a:ext>
            </a:extLst>
          </p:cNvPr>
          <p:cNvCxnSpPr>
            <a:cxnSpLocks/>
          </p:cNvCxnSpPr>
          <p:nvPr/>
        </p:nvCxnSpPr>
        <p:spPr>
          <a:xfrm>
            <a:off x="10443739" y="1556850"/>
            <a:ext cx="963633" cy="2715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C5C7D7-60EF-1841-9CC9-B5DC0BAF250C}"/>
              </a:ext>
            </a:extLst>
          </p:cNvPr>
          <p:cNvSpPr txBox="1"/>
          <p:nvPr/>
        </p:nvSpPr>
        <p:spPr>
          <a:xfrm rot="827045">
            <a:off x="10459081" y="1347326"/>
            <a:ext cx="17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Specific route </a:t>
            </a:r>
          </a:p>
        </p:txBody>
      </p:sp>
    </p:spTree>
    <p:extLst>
      <p:ext uri="{BB962C8B-B14F-4D97-AF65-F5344CB8AC3E}">
        <p14:creationId xmlns:p14="http://schemas.microsoft.com/office/powerpoint/2010/main" val="26264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8E78-35EE-B14F-8FBC-91931E80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addresses from same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1073-82E9-EB4E-8ACC-78449D02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/>
          <a:lstStyle/>
          <a:p>
            <a:r>
              <a:rPr lang="en-US" dirty="0"/>
              <a:t>Given IP addresses A and B, and netmask M.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1. Compute logical AND (A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2. Compute logical AND (B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3. If (A &amp; M) == (B &amp; M) then A and B are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   on the same network.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Ex: A = </a:t>
            </a:r>
            <a:r>
              <a:rPr lang="en-US" altLang="en-US" dirty="0">
                <a:latin typeface="Arial" panose="020B0604020202020204" pitchFamily="34" charset="0"/>
              </a:rPr>
              <a:t>165.230.82.52, B = 165.230.24.93, M = 255.255.128.0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and B are in the same network according to the netmask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&amp; M == B &amp; M == 165.230.0.0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165.230.0.0 is the IP prefix of the network containing A and B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EEE1-E8DA-4048-A284-E28BB8E1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your own IP address(es)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AFE0-B7D4-5D4E-B8DA-1DA9E127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old way (still works today on Mac and Linux):</a:t>
            </a:r>
          </a:p>
          <a:p>
            <a:pPr lvl="1"/>
            <a:r>
              <a:rPr lang="en-US" dirty="0">
                <a:latin typeface="Courier" pitchFamily="2" charset="0"/>
              </a:rPr>
              <a:t>ifconfig –a</a:t>
            </a:r>
          </a:p>
          <a:p>
            <a:endParaRPr lang="en-US" dirty="0"/>
          </a:p>
          <a:p>
            <a:r>
              <a:rPr lang="en-US" dirty="0"/>
              <a:t>The new way using “iproute2” tools on Linux:</a:t>
            </a:r>
          </a:p>
          <a:p>
            <a:pPr lvl="1"/>
            <a:r>
              <a:rPr lang="en-US" dirty="0" err="1">
                <a:latin typeface="Courier" pitchFamily="2" charset="0"/>
              </a:rPr>
              <a:t>ip</a:t>
            </a:r>
            <a:r>
              <a:rPr lang="en-US" dirty="0">
                <a:latin typeface="Courier" pitchFamily="2" charset="0"/>
              </a:rPr>
              <a:t> link</a:t>
            </a:r>
          </a:p>
          <a:p>
            <a:pPr lvl="1"/>
            <a:r>
              <a:rPr lang="en-US" dirty="0" err="1">
                <a:latin typeface="Courier" pitchFamily="2" charset="0"/>
              </a:rPr>
              <a:t>ip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addr</a:t>
            </a:r>
            <a:endParaRPr lang="en-US" dirty="0">
              <a:latin typeface="Courier" pitchFamily="2" charset="0"/>
            </a:endParaRP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What else do you see in these outputs?</a:t>
            </a:r>
          </a:p>
        </p:txBody>
      </p:sp>
    </p:spTree>
    <p:extLst>
      <p:ext uri="{BB962C8B-B14F-4D97-AF65-F5344CB8AC3E}">
        <p14:creationId xmlns:p14="http://schemas.microsoft.com/office/powerpoint/2010/main" val="116036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364B7183-3E74-0B49-9B84-1993090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EE4FC-C95C-8C42-BFE5-780F28BAAE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94996E78-1359-DE49-9EB2-5F7C0248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498600"/>
            <a:ext cx="1460500" cy="438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676A04DB-6428-5F4C-86CA-E93B67AC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183064"/>
            <a:ext cx="2220459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Access routers</a:t>
            </a: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C087BEC6-B588-CE47-BC81-6CE9569C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124" y="5638801"/>
            <a:ext cx="174276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Core router</a:t>
            </a:r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31358966-0DBA-4C4C-AC21-9A0E8D14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637" y="5953887"/>
            <a:ext cx="4273907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center top-of-rack switch</a:t>
            </a:r>
          </a:p>
        </p:txBody>
      </p:sp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B95EE1C5-3D68-5541-B78D-5317A9C2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39" y="2674936"/>
            <a:ext cx="1921565" cy="1275361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BE77F6C-C108-9E4E-A0E7-CD49D154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95" y="1779998"/>
            <a:ext cx="2860505" cy="3818704"/>
          </a:xfrm>
          <a:prstGeom prst="rect">
            <a:avLst/>
          </a:prstGeom>
        </p:spPr>
      </p:pic>
      <p:pic>
        <p:nvPicPr>
          <p:cNvPr id="7" name="Picture 6" descr="A picture containing living, indoor, room, shelf&#10;&#10;Description automatically generated">
            <a:extLst>
              <a:ext uri="{FF2B5EF4-FFF2-40B4-BE49-F238E27FC236}">
                <a16:creationId xmlns:a16="http://schemas.microsoft.com/office/drawing/2014/main" id="{B201F28B-EE11-8749-8592-F59D78FB7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441" y="1611252"/>
            <a:ext cx="2658300" cy="39874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D4EF6-B817-984C-B12D-0197925AB62F}"/>
              </a:ext>
            </a:extLst>
          </p:cNvPr>
          <p:cNvCxnSpPr>
            <a:cxnSpLocks/>
          </p:cNvCxnSpPr>
          <p:nvPr/>
        </p:nvCxnSpPr>
        <p:spPr>
          <a:xfrm flipV="1">
            <a:off x="8039595" y="2049137"/>
            <a:ext cx="950169" cy="390475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9F268A-DA9B-F649-9EC7-F29B065F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we’ll talk about routers</a:t>
            </a:r>
            <a:endParaRPr lang="en-US" dirty="0"/>
          </a:p>
        </p:txBody>
      </p:sp>
      <p:pic>
        <p:nvPicPr>
          <p:cNvPr id="12" name="Picture 19" descr="Router Clip Art">
            <a:extLst>
              <a:ext uri="{FF2B5EF4-FFF2-40B4-BE49-F238E27FC236}">
                <a16:creationId xmlns:a16="http://schemas.microsoft.com/office/drawing/2014/main" id="{42F3A21B-9526-3745-8310-3E803CCF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7" y="5411470"/>
            <a:ext cx="1540058" cy="11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D5E37A-B51B-D045-A820-79434A8153EB}"/>
              </a:ext>
            </a:extLst>
          </p:cNvPr>
          <p:cNvCxnSpPr/>
          <p:nvPr/>
        </p:nvCxnSpPr>
        <p:spPr>
          <a:xfrm flipV="1">
            <a:off x="838200" y="3689350"/>
            <a:ext cx="659130" cy="17170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AFDD3-5FC5-C64D-A071-6831F6A376EB}"/>
              </a:ext>
            </a:extLst>
          </p:cNvPr>
          <p:cNvCxnSpPr>
            <a:cxnSpLocks/>
          </p:cNvCxnSpPr>
          <p:nvPr/>
        </p:nvCxnSpPr>
        <p:spPr>
          <a:xfrm>
            <a:off x="1912839" y="6473841"/>
            <a:ext cx="2762098" cy="1903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0B3-A189-B84B-A35E-DAF60F88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F31B-11B7-8D48-89E7-97ADE36A6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A21-318D-4A41-8490-27A9AAC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architecture overview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BBFA559C-B47C-8949-A1CE-E357610C9E4D}"/>
              </a:ext>
            </a:extLst>
          </p:cNvPr>
          <p:cNvGrpSpPr>
            <a:grpSpLocks/>
          </p:cNvGrpSpPr>
          <p:nvPr/>
        </p:nvGrpSpPr>
        <p:grpSpPr bwMode="auto">
          <a:xfrm>
            <a:off x="4046430" y="3126581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E6C08AC3-2B74-B142-BADA-ED99FF90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EEA4D471-E84E-9649-BC06-B9D83AD7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113A1A0D-BF47-D143-A578-E8D53B89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93" y="21645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DBC03242-8557-7B4F-BB01-AC419469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31" y="22058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173CD90-0302-A146-9AFD-BF3D4A16B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31" y="2826380"/>
            <a:ext cx="19674" cy="5415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3C42F380-C960-FB45-BE81-9AD8A41C351A}"/>
              </a:ext>
            </a:extLst>
          </p:cNvPr>
          <p:cNvGrpSpPr>
            <a:grpSpLocks/>
          </p:cNvGrpSpPr>
          <p:nvPr/>
        </p:nvGrpSpPr>
        <p:grpSpPr bwMode="auto">
          <a:xfrm>
            <a:off x="2003318" y="3140869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80112D4-F8FC-934A-B26F-6FA0B709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E2D846-8909-EC42-92D5-F809250A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2F02390-B83A-E947-857B-6F343EAF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B231482-779F-6243-8526-89EB44CC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B3D19F2-9775-A14D-8F53-08CF98FE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13C59EE-2C4A-E54E-AC2F-3285382094E6}"/>
              </a:ext>
            </a:extLst>
          </p:cNvPr>
          <p:cNvGrpSpPr>
            <a:grpSpLocks/>
          </p:cNvGrpSpPr>
          <p:nvPr/>
        </p:nvGrpSpPr>
        <p:grpSpPr bwMode="auto">
          <a:xfrm>
            <a:off x="1992205" y="4879181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4BEE107-8AEA-9740-8F08-6660D8F9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6838B33-92E6-904A-B8A0-CBDFF067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C175211D-AB17-E949-9C73-4666328D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1716A9E-5718-1143-A571-A006507F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62A6C17D-3547-5040-913C-8C2296E15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70A947C1-2687-9F4C-BF30-AFF22ED46452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622443" y="4031456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96CB061B-B253-444D-8D61-B3B0A51F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0698A978-1BAB-8B4A-8F99-589C00C2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E5D45BB8-A71E-C141-9ED7-1B661D07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33D82F62-E7D0-044B-B066-B6D7FF7A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D959CB4C-1132-C846-A491-013AFB61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155" y="558479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6874F92C-7C24-E342-9D25-C25E34CDADEA}"/>
              </a:ext>
            </a:extLst>
          </p:cNvPr>
          <p:cNvGrpSpPr>
            <a:grpSpLocks/>
          </p:cNvGrpSpPr>
          <p:nvPr/>
        </p:nvGrpSpPr>
        <p:grpSpPr bwMode="auto">
          <a:xfrm>
            <a:off x="5603768" y="3145631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45C5DD56-559D-E447-B039-7E523B749F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67F641EC-F105-7D4A-B2CE-A934ABAC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7A6DB21-F874-9344-A6DC-601C3D5C7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B4599B30-5A77-FD44-841C-35862A529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7B13691C-1D82-204E-A82D-ED8DA95D8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F7F06202-2FB7-114A-8546-5C9F8438E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96CC85B-FAD1-0A41-A1CA-D22E6B2774D4}"/>
              </a:ext>
            </a:extLst>
          </p:cNvPr>
          <p:cNvGrpSpPr>
            <a:grpSpLocks/>
          </p:cNvGrpSpPr>
          <p:nvPr/>
        </p:nvGrpSpPr>
        <p:grpSpPr bwMode="auto">
          <a:xfrm>
            <a:off x="5622818" y="4879181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D147CB52-852F-314D-B61B-FBDEC8E2F1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DDDF0EE7-6BC9-1C40-95F2-A3B90AA6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555EC91A-A296-3546-9CD0-9F7751D9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0ADB741B-D844-174E-90C2-D791E6D8F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BCFBEFB4-272D-2548-BA47-B3E775EF9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C4A07FDF-AA6B-3442-95D7-576850584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9CBE211B-C68C-BD47-819C-71101A22D5BC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489593" y="4021931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86585401-D337-5340-82AF-CCF488E0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51BEB64A-5134-1149-86E1-83400FD6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66F0F7CE-7EEC-9F4B-9084-29FC2AE7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353614B7-AB25-9947-A88C-07CAC993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2FA908DC-8109-A04C-BF29-E9D90A9FC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855" y="5566569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A89DCFE3-8319-9648-95C4-68C8448251C3}"/>
              </a:ext>
            </a:extLst>
          </p:cNvPr>
          <p:cNvSpPr>
            <a:spLocks/>
          </p:cNvSpPr>
          <p:nvPr/>
        </p:nvSpPr>
        <p:spPr bwMode="auto">
          <a:xfrm>
            <a:off x="3457468" y="24598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2626E74-738A-0043-A6B0-41CC92AA3F3C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2474011" y="3522663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6E2278-2899-D345-92B7-197075ABAF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2205" y="2936081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D4B449-1C2F-7641-9DD5-95BCD10281CF}"/>
              </a:ext>
            </a:extLst>
          </p:cNvPr>
          <p:cNvSpPr txBox="1"/>
          <p:nvPr/>
        </p:nvSpPr>
        <p:spPr>
          <a:xfrm>
            <a:off x="7973905" y="2334150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27F334-F754-6F41-84A3-176ED650BDD3}"/>
              </a:ext>
            </a:extLst>
          </p:cNvPr>
          <p:cNvSpPr txBox="1"/>
          <p:nvPr/>
        </p:nvSpPr>
        <p:spPr>
          <a:xfrm>
            <a:off x="7973905" y="3128211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DB31-05C0-634A-9C4E-E01C6C3B6E42}"/>
              </a:ext>
            </a:extLst>
          </p:cNvPr>
          <p:cNvSpPr txBox="1"/>
          <p:nvPr/>
        </p:nvSpPr>
        <p:spPr>
          <a:xfrm>
            <a:off x="7973905" y="3672230"/>
            <a:ext cx="367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Forwarding function: </a:t>
            </a:r>
            <a:r>
              <a:rPr lang="en-US" dirty="0">
                <a:latin typeface="Helvetica" pitchFamily="2" charset="0"/>
              </a:rPr>
              <a:t>move packets from one input port to another.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44EC3-8962-8344-B18E-5B3E76734C01}"/>
              </a:ext>
            </a:extLst>
          </p:cNvPr>
          <p:cNvSpPr txBox="1"/>
          <p:nvPr/>
        </p:nvSpPr>
        <p:spPr>
          <a:xfrm>
            <a:off x="7973904" y="1334510"/>
            <a:ext cx="367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assuming distributed routing,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routing function: </a:t>
            </a:r>
            <a:r>
              <a:rPr lang="en-US" dirty="0">
                <a:latin typeface="Helvetica" pitchFamily="2" charset="0"/>
              </a:rPr>
              <a:t>decide which ports packets need to exit</a:t>
            </a:r>
          </a:p>
        </p:txBody>
      </p:sp>
      <p:pic>
        <p:nvPicPr>
          <p:cNvPr id="54" name="Picture 19" descr="Router Clip Art">
            <a:extLst>
              <a:ext uri="{FF2B5EF4-FFF2-40B4-BE49-F238E27FC236}">
                <a16:creationId xmlns:a16="http://schemas.microsoft.com/office/drawing/2014/main" id="{1E2AD741-836A-5043-A419-3AF76FE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5" y="5465927"/>
            <a:ext cx="1540058" cy="11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ECFDC1-5840-9047-8A3F-7BCF06F81A16}"/>
              </a:ext>
            </a:extLst>
          </p:cNvPr>
          <p:cNvCxnSpPr/>
          <p:nvPr/>
        </p:nvCxnSpPr>
        <p:spPr>
          <a:xfrm flipV="1">
            <a:off x="603538" y="3743807"/>
            <a:ext cx="659130" cy="17170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249B9F-8A90-4247-9673-C67EA1034BA3}"/>
              </a:ext>
            </a:extLst>
          </p:cNvPr>
          <p:cNvCxnSpPr>
            <a:cxnSpLocks/>
          </p:cNvCxnSpPr>
          <p:nvPr/>
        </p:nvCxnSpPr>
        <p:spPr>
          <a:xfrm>
            <a:off x="1678177" y="6528298"/>
            <a:ext cx="2762098" cy="1903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8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27" grpId="0"/>
      <p:bldP spid="47" grpId="0"/>
      <p:bldP spid="51" grpId="0"/>
      <p:bldP spid="52" grpId="0"/>
      <p:bldP spid="3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49F5-5157-EE4B-9EDF-765A263B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and evolving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81A5-3EC8-9848-97FA-A72E6BF9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135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different kinds of routers, with their own designs</a:t>
            </a:r>
          </a:p>
          <a:p>
            <a:pPr lvl="1"/>
            <a:r>
              <a:rPr lang="en-US" dirty="0"/>
              <a:t>Access routers (e.g., home </a:t>
            </a:r>
            <a:r>
              <a:rPr lang="en-US" dirty="0" err="1"/>
              <a:t>WiFi</a:t>
            </a:r>
            <a:r>
              <a:rPr lang="en-US" dirty="0"/>
              <a:t>), chassis/core routers, top-of-rack switches</a:t>
            </a:r>
          </a:p>
          <a:p>
            <a:pPr lvl="1"/>
            <a:endParaRPr lang="en-US" dirty="0"/>
          </a:p>
          <a:p>
            <a:r>
              <a:rPr lang="en-US" dirty="0"/>
              <a:t>Router designs have also evolved significantly over time</a:t>
            </a:r>
          </a:p>
          <a:p>
            <a:endParaRPr lang="en-US" dirty="0"/>
          </a:p>
          <a:p>
            <a:r>
              <a:rPr lang="en-US" dirty="0"/>
              <a:t>For simplicity and concreteness, we will learn about one high-speed router design from the early 2000s.</a:t>
            </a:r>
          </a:p>
          <a:p>
            <a:endParaRPr lang="en-US" dirty="0"/>
          </a:p>
          <a:p>
            <a:r>
              <a:rPr lang="en-US" dirty="0"/>
              <a:t>Called the </a:t>
            </a:r>
            <a:r>
              <a:rPr lang="en-US" dirty="0">
                <a:solidFill>
                  <a:srgbClr val="C00000"/>
                </a:solidFill>
              </a:rPr>
              <a:t>MGR (multi-gigabit router)</a:t>
            </a:r>
            <a:r>
              <a:rPr lang="en-US" dirty="0"/>
              <a:t>. It could support an aggregate rate of 50 Gbit/s (1 G = 10</a:t>
            </a:r>
            <a:r>
              <a:rPr lang="en-US" baseline="30000" dirty="0"/>
              <a:t>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Today’s single-chip routers can support aggregate rates of ~10 Tbit/s (1 T = 10</a:t>
            </a:r>
            <a:r>
              <a:rPr lang="en-US" baseline="30000" dirty="0"/>
              <a:t>12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5000</TotalTime>
  <Words>2466</Words>
  <Application>Microsoft Macintosh PowerPoint</Application>
  <PresentationFormat>Widescreen</PresentationFormat>
  <Paragraphs>654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</vt:lpstr>
      <vt:lpstr>Helvetica</vt:lpstr>
      <vt:lpstr>Times</vt:lpstr>
      <vt:lpstr>Times New Roman</vt:lpstr>
      <vt:lpstr>Office Theme</vt:lpstr>
      <vt:lpstr>Network Layer: Router Design</vt:lpstr>
      <vt:lpstr>Quick recap of concepts</vt:lpstr>
      <vt:lpstr>Netmask (or subnet mask)</vt:lpstr>
      <vt:lpstr>Detecting addresses from same network</vt:lpstr>
      <vt:lpstr>Finding your own IP address(es)</vt:lpstr>
      <vt:lpstr>Next we’ll talk about routers</vt:lpstr>
      <vt:lpstr>What’s inside a router?</vt:lpstr>
      <vt:lpstr>Router architecture overview</vt:lpstr>
      <vt:lpstr>Different and evolving designs</vt:lpstr>
      <vt:lpstr>Input port functions</vt:lpstr>
      <vt:lpstr>Input port functions</vt:lpstr>
      <vt:lpstr>Route lookups</vt:lpstr>
      <vt:lpstr>Route lookups</vt:lpstr>
      <vt:lpstr>Route lookups</vt:lpstr>
      <vt:lpstr>Route lookups</vt:lpstr>
      <vt:lpstr>Output port functions</vt:lpstr>
      <vt:lpstr>Output port functions</vt:lpstr>
      <vt:lpstr>Fabrics: Types</vt:lpstr>
      <vt:lpstr>Fabrics: Types</vt:lpstr>
      <vt:lpstr>Nonblocking fabrics</vt:lpstr>
      <vt:lpstr>Nonblocking fabrics</vt:lpstr>
      <vt:lpstr>Nonblocking fabrics</vt:lpstr>
      <vt:lpstr>Control (plane) processor</vt:lpstr>
      <vt:lpstr>PowerPoint Presentation</vt:lpstr>
      <vt:lpstr>Longest Prefix Matching</vt:lpstr>
      <vt:lpstr>Review: Route lookup</vt:lpstr>
      <vt:lpstr>Example of IP block reallocation</vt:lpstr>
      <vt:lpstr>Example of IP block reallocation</vt:lpstr>
      <vt:lpstr>Example of IP block reallocation</vt:lpstr>
      <vt:lpstr>Example of IP block reallocation</vt:lpstr>
      <vt:lpstr>A closer look at the forwarding table</vt:lpstr>
      <vt:lpstr>Longest Prefix Matching (LPM)</vt:lpstr>
      <vt:lpstr>PowerPoint Presentation</vt:lpstr>
      <vt:lpstr>Why is LPM prevalent?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3990</cp:revision>
  <dcterms:created xsi:type="dcterms:W3CDTF">2019-01-23T03:40:12Z</dcterms:created>
  <dcterms:modified xsi:type="dcterms:W3CDTF">2022-03-31T21:08:33Z</dcterms:modified>
</cp:coreProperties>
</file>