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499" r:id="rId2"/>
    <p:sldId id="1000" r:id="rId3"/>
    <p:sldId id="1007" r:id="rId4"/>
    <p:sldId id="837" r:id="rId5"/>
    <p:sldId id="838" r:id="rId6"/>
    <p:sldId id="987" r:id="rId7"/>
    <p:sldId id="842" r:id="rId8"/>
    <p:sldId id="814" r:id="rId9"/>
    <p:sldId id="986" r:id="rId10"/>
    <p:sldId id="844" r:id="rId11"/>
    <p:sldId id="848" r:id="rId12"/>
    <p:sldId id="850" r:id="rId13"/>
    <p:sldId id="851" r:id="rId14"/>
    <p:sldId id="856" r:id="rId15"/>
    <p:sldId id="853" r:id="rId16"/>
    <p:sldId id="855" r:id="rId17"/>
    <p:sldId id="989" r:id="rId18"/>
    <p:sldId id="988" r:id="rId19"/>
    <p:sldId id="992" r:id="rId20"/>
    <p:sldId id="267" r:id="rId21"/>
    <p:sldId id="846" r:id="rId22"/>
    <p:sldId id="1006" r:id="rId23"/>
    <p:sldId id="1005" r:id="rId24"/>
    <p:sldId id="703" r:id="rId25"/>
    <p:sldId id="847" r:id="rId26"/>
    <p:sldId id="994" r:id="rId27"/>
    <p:sldId id="849" r:id="rId28"/>
    <p:sldId id="995" r:id="rId29"/>
    <p:sldId id="996" r:id="rId30"/>
    <p:sldId id="852" r:id="rId31"/>
    <p:sldId id="854" r:id="rId32"/>
    <p:sldId id="997" r:id="rId33"/>
    <p:sldId id="843" r:id="rId34"/>
    <p:sldId id="993" r:id="rId35"/>
    <p:sldId id="84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11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67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494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1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20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k Layer: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>
                <a:solidFill>
                  <a:srgbClr val="C00000"/>
                </a:solidFill>
                <a:ea typeface="ＭＳ Ｐゴシック" charset="0"/>
              </a:rPr>
              <a:t>Router Design,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20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177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3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173921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7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12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3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Very interesting algorithmic problems</a:t>
            </a:r>
          </a:p>
          <a:p>
            <a:pPr lvl="1"/>
            <a:r>
              <a:rPr lang="en-US" dirty="0"/>
              <a:t>Challenges in designing efficient software and hardware data structures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longest-prefix matching 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962851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prevalent?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</a:t>
            </a:r>
            <a:r>
              <a:rPr lang="en-US" dirty="0">
                <a:solidFill>
                  <a:srgbClr val="C00000"/>
                </a:solidFill>
              </a:rPr>
              <a:t>sub-prefix </a:t>
            </a:r>
            <a:r>
              <a:rPr lang="en-US" dirty="0"/>
              <a:t>(or “subnet”) of a larger prefix that the ISP owns to an organization (e.g., Rutgers)</a:t>
            </a:r>
          </a:p>
          <a:p>
            <a:r>
              <a:rPr lang="en-US" dirty="0"/>
              <a:t>Further, the ISP </a:t>
            </a:r>
            <a:r>
              <a:rPr lang="en-US" dirty="0">
                <a:solidFill>
                  <a:srgbClr val="C00000"/>
                </a:solidFill>
              </a:rPr>
              <a:t>announces the aggregated prefix </a:t>
            </a:r>
            <a:r>
              <a:rPr lang="en-US" dirty="0"/>
              <a:t>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</a:t>
            </a:r>
            <a:r>
              <a:rPr lang="en-US" dirty="0">
                <a:solidFill>
                  <a:srgbClr val="C00000"/>
                </a:solidFill>
              </a:rPr>
              <a:t>a preference to use one path over another</a:t>
            </a:r>
            <a:r>
              <a:rPr lang="en-US" dirty="0"/>
              <a:t>, and expresses this by </a:t>
            </a:r>
            <a:r>
              <a:rPr lang="en-US" dirty="0">
                <a:solidFill>
                  <a:srgbClr val="C00000"/>
                </a:solidFill>
              </a:rPr>
              <a:t>announcing the longer (more specific) </a:t>
            </a:r>
            <a:r>
              <a:rPr lang="en-US" dirty="0"/>
              <a:t>prefix</a:t>
            </a:r>
          </a:p>
          <a:p>
            <a:r>
              <a:rPr lang="en-US" dirty="0"/>
              <a:t>Internet routers forward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4EB6268F-3588-6F43-9046-535970F1EA9A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2216D046-422C-F145-AB38-F1603A6D929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DC4845C8-021D-E44A-915E-B9E6955F0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F3FD97E7-493B-E24C-A91A-A451906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65ED2336-C226-A747-8C52-1B07C3EB2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C25370-A7D9-424A-897C-1F0B3970CF36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3396369E-9568-4446-A641-2D8665E3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E10EB3-2349-884B-BC4D-A5A798C44849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A6EF13-3F01-CA4B-9FBB-07766FF95B96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0B7ED9-FA38-454F-BEAD-D3A15B7CF48B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330200" cy="53421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A3C4D7-E697-DC42-A1BE-F1106A18C941}"/>
              </a:ext>
            </a:extLst>
          </p:cNvPr>
          <p:cNvSpPr txBox="1"/>
          <p:nvPr/>
        </p:nvSpPr>
        <p:spPr>
          <a:xfrm rot="20320526">
            <a:off x="11467251" y="577829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Agg.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7D9E8C-CB0D-A14E-B5A7-A5FCC535F5C0}"/>
              </a:ext>
            </a:extLst>
          </p:cNvPr>
          <p:cNvCxnSpPr>
            <a:cxnSpLocks/>
          </p:cNvCxnSpPr>
          <p:nvPr/>
        </p:nvCxnSpPr>
        <p:spPr>
          <a:xfrm>
            <a:off x="10443739" y="1556850"/>
            <a:ext cx="963633" cy="2715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C5C7D7-60EF-1841-9CC9-B5DC0BAF250C}"/>
              </a:ext>
            </a:extLst>
          </p:cNvPr>
          <p:cNvSpPr txBox="1"/>
          <p:nvPr/>
        </p:nvSpPr>
        <p:spPr>
          <a:xfrm rot="827045">
            <a:off x="10459081" y="1347326"/>
            <a:ext cx="174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Specific route </a:t>
            </a:r>
          </a:p>
        </p:txBody>
      </p:sp>
    </p:spTree>
    <p:extLst>
      <p:ext uri="{BB962C8B-B14F-4D97-AF65-F5344CB8AC3E}">
        <p14:creationId xmlns:p14="http://schemas.microsoft.com/office/powerpoint/2010/main" val="262644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9">
            <a:extLst>
              <a:ext uri="{FF2B5EF4-FFF2-40B4-BE49-F238E27FC236}">
                <a16:creationId xmlns:a16="http://schemas.microsoft.com/office/drawing/2014/main" id="{93DDD0D4-7C90-6F48-AF69-75FEB716569A}"/>
              </a:ext>
            </a:extLst>
          </p:cNvPr>
          <p:cNvGrpSpPr>
            <a:grpSpLocks/>
          </p:cNvGrpSpPr>
          <p:nvPr/>
        </p:nvGrpSpPr>
        <p:grpSpPr bwMode="auto">
          <a:xfrm rot="1855996">
            <a:off x="6794348" y="2818873"/>
            <a:ext cx="216493" cy="371009"/>
            <a:chOff x="354" y="2715"/>
            <a:chExt cx="344" cy="344"/>
          </a:xfrm>
        </p:grpSpPr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A0096B0E-00A7-9D48-8F52-E7E9EEBA1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8" name="Oval 26">
              <a:extLst>
                <a:ext uri="{FF2B5EF4-FFF2-40B4-BE49-F238E27FC236}">
                  <a16:creationId xmlns:a16="http://schemas.microsoft.com/office/drawing/2014/main" id="{B55E2485-7934-024F-80D9-65D8863C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29" name="Oval 27">
              <a:extLst>
                <a:ext uri="{FF2B5EF4-FFF2-40B4-BE49-F238E27FC236}">
                  <a16:creationId xmlns:a16="http://schemas.microsoft.com/office/drawing/2014/main" id="{E77950D2-925E-A244-85FB-B589DE7EB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30" name="Oval 28">
              <a:extLst>
                <a:ext uri="{FF2B5EF4-FFF2-40B4-BE49-F238E27FC236}">
                  <a16:creationId xmlns:a16="http://schemas.microsoft.com/office/drawing/2014/main" id="{C6479633-0276-864B-81D4-213682A6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8320D8-1326-1642-AF53-A92AD4AF5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C1F9CC-5140-4541-93A6-912F9BEF41A0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0A726A9D-B18E-7443-A69A-0D7ABE5AE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DAFA919-68F4-3E44-8D97-E834E36295F0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6" name="Picture 5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C9521CE-2438-9B44-9714-50773DD56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78505E6-BB3C-B842-BF82-C7FD620D7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080" y="4477606"/>
            <a:ext cx="921505" cy="67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60">
            <a:extLst>
              <a:ext uri="{FF2B5EF4-FFF2-40B4-BE49-F238E27FC236}">
                <a16:creationId xmlns:a16="http://schemas.microsoft.com/office/drawing/2014/main" id="{ED69AC33-CB0F-A745-B24E-7DDC4AF3B7B0}"/>
              </a:ext>
            </a:extLst>
          </p:cNvPr>
          <p:cNvGrpSpPr>
            <a:grpSpLocks/>
          </p:cNvGrpSpPr>
          <p:nvPr/>
        </p:nvGrpSpPr>
        <p:grpSpPr bwMode="auto">
          <a:xfrm>
            <a:off x="7934614" y="2010300"/>
            <a:ext cx="1609725" cy="2343150"/>
            <a:chOff x="2418" y="1882"/>
            <a:chExt cx="1014" cy="1476"/>
          </a:xfrm>
        </p:grpSpPr>
        <p:sp>
          <p:nvSpPr>
            <p:cNvPr id="9" name="Rectangle 45">
              <a:extLst>
                <a:ext uri="{FF2B5EF4-FFF2-40B4-BE49-F238E27FC236}">
                  <a16:creationId xmlns:a16="http://schemas.microsoft.com/office/drawing/2014/main" id="{07966216-4875-D14F-BADA-C3ADE94A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10" name="Text Box 48">
              <a:extLst>
                <a:ext uri="{FF2B5EF4-FFF2-40B4-BE49-F238E27FC236}">
                  <a16:creationId xmlns:a16="http://schemas.microsoft.com/office/drawing/2014/main" id="{027FF5C8-A670-8B4F-9B30-B895DC7D9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11" name="Rectangle 46">
            <a:extLst>
              <a:ext uri="{FF2B5EF4-FFF2-40B4-BE49-F238E27FC236}">
                <a16:creationId xmlns:a16="http://schemas.microsoft.com/office/drawing/2014/main" id="{09B485B8-65DC-DF41-BD3E-CE494D7EA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2077" y="104827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12" name="Text Box 47">
            <a:extLst>
              <a:ext uri="{FF2B5EF4-FFF2-40B4-BE49-F238E27FC236}">
                <a16:creationId xmlns:a16="http://schemas.microsoft.com/office/drawing/2014/main" id="{B849FAD9-DC8F-0240-8FE6-2CE468A3F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8615" y="1089550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13" name="Line 50">
            <a:extLst>
              <a:ext uri="{FF2B5EF4-FFF2-40B4-BE49-F238E27FC236}">
                <a16:creationId xmlns:a16="http://schemas.microsoft.com/office/drawing/2014/main" id="{48DD0221-1EA5-A34C-918F-A43218989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18215" y="1710099"/>
            <a:ext cx="19674" cy="54150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3824CFA5-C923-CE49-A435-B174CF103EFD}"/>
              </a:ext>
            </a:extLst>
          </p:cNvPr>
          <p:cNvGrpSpPr>
            <a:grpSpLocks/>
          </p:cNvGrpSpPr>
          <p:nvPr/>
        </p:nvGrpSpPr>
        <p:grpSpPr bwMode="auto">
          <a:xfrm>
            <a:off x="5891502" y="2024588"/>
            <a:ext cx="2033587" cy="566737"/>
            <a:chOff x="930" y="1989"/>
            <a:chExt cx="1482" cy="357"/>
          </a:xfrm>
        </p:grpSpPr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3B0F8AC-11E9-CD43-87C6-38DD0B47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4DA1D27E-0DFB-534F-A2CE-E9738B7D0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3011B18-A206-CB40-BE18-C32A3FCF9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BAA741C7-056B-6A45-B383-EAA04189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A479873C-AA12-FD49-A901-97A367021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0" name="Group 18">
            <a:extLst>
              <a:ext uri="{FF2B5EF4-FFF2-40B4-BE49-F238E27FC236}">
                <a16:creationId xmlns:a16="http://schemas.microsoft.com/office/drawing/2014/main" id="{2B130D5E-6144-C446-9AFB-21373E10248D}"/>
              </a:ext>
            </a:extLst>
          </p:cNvPr>
          <p:cNvGrpSpPr>
            <a:grpSpLocks/>
          </p:cNvGrpSpPr>
          <p:nvPr/>
        </p:nvGrpSpPr>
        <p:grpSpPr bwMode="auto">
          <a:xfrm>
            <a:off x="5880389" y="3762900"/>
            <a:ext cx="2058988" cy="566738"/>
            <a:chOff x="930" y="1989"/>
            <a:chExt cx="1482" cy="357"/>
          </a:xfrm>
        </p:grpSpPr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25281843-6A9B-2B4C-B367-27CB7F1F3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3AC1E3C9-676E-6744-8A5F-4C1162EB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9F30DE8C-3EA1-AE4B-98D5-1AB64FFD0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F67690C2-7314-1D4E-BCF0-529C1BCBF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60AC2671-8583-1444-AED9-EB0ED97EA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31" name="Text Box 57">
            <a:extLst>
              <a:ext uri="{FF2B5EF4-FFF2-40B4-BE49-F238E27FC236}">
                <a16:creationId xmlns:a16="http://schemas.microsoft.com/office/drawing/2014/main" id="{D2EA20E3-F740-4749-A0F0-00861E894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062" y="3302526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32" name="Group 37">
            <a:extLst>
              <a:ext uri="{FF2B5EF4-FFF2-40B4-BE49-F238E27FC236}">
                <a16:creationId xmlns:a16="http://schemas.microsoft.com/office/drawing/2014/main" id="{0A9C5C93-B687-D44E-8362-1E2CDCC3D63C}"/>
              </a:ext>
            </a:extLst>
          </p:cNvPr>
          <p:cNvGrpSpPr>
            <a:grpSpLocks/>
          </p:cNvGrpSpPr>
          <p:nvPr/>
        </p:nvGrpSpPr>
        <p:grpSpPr bwMode="auto">
          <a:xfrm>
            <a:off x="9491952" y="2029350"/>
            <a:ext cx="1957387" cy="566738"/>
            <a:chOff x="-51" y="2454"/>
            <a:chExt cx="1482" cy="357"/>
          </a:xfrm>
        </p:grpSpPr>
        <p:grpSp>
          <p:nvGrpSpPr>
            <p:cNvPr id="33" name="Group 36">
              <a:extLst>
                <a:ext uri="{FF2B5EF4-FFF2-40B4-BE49-F238E27FC236}">
                  <a16:creationId xmlns:a16="http://schemas.microsoft.com/office/drawing/2014/main" id="{1C2B4F62-7E3B-8041-9197-EC0998C79B0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5" name="Rectangle 31">
                <a:extLst>
                  <a:ext uri="{FF2B5EF4-FFF2-40B4-BE49-F238E27FC236}">
                    <a16:creationId xmlns:a16="http://schemas.microsoft.com/office/drawing/2014/main" id="{12140BD4-FB22-9D4F-A42F-8FB31393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6" name="Rectangle 32">
                <a:extLst>
                  <a:ext uri="{FF2B5EF4-FFF2-40B4-BE49-F238E27FC236}">
                    <a16:creationId xmlns:a16="http://schemas.microsoft.com/office/drawing/2014/main" id="{D7A6331F-296A-3C4E-8009-AC592633B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7" name="Rectangle 33">
                <a:extLst>
                  <a:ext uri="{FF2B5EF4-FFF2-40B4-BE49-F238E27FC236}">
                    <a16:creationId xmlns:a16="http://schemas.microsoft.com/office/drawing/2014/main" id="{B86BFC38-06C7-874A-B281-D3B1EF85E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8" name="Rectangle 34">
                <a:extLst>
                  <a:ext uri="{FF2B5EF4-FFF2-40B4-BE49-F238E27FC236}">
                    <a16:creationId xmlns:a16="http://schemas.microsoft.com/office/drawing/2014/main" id="{7AF99DC0-1A19-5148-9271-793F9D2E4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4" name="Line 35">
              <a:extLst>
                <a:ext uri="{FF2B5EF4-FFF2-40B4-BE49-F238E27FC236}">
                  <a16:creationId xmlns:a16="http://schemas.microsoft.com/office/drawing/2014/main" id="{1465F01A-3CA4-9547-BCD0-196E29202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5EB1010-14AA-DB4C-A117-34E9D8FACBC9}"/>
              </a:ext>
            </a:extLst>
          </p:cNvPr>
          <p:cNvGrpSpPr>
            <a:grpSpLocks/>
          </p:cNvGrpSpPr>
          <p:nvPr/>
        </p:nvGrpSpPr>
        <p:grpSpPr bwMode="auto">
          <a:xfrm>
            <a:off x="9511002" y="3762900"/>
            <a:ext cx="2011362" cy="566738"/>
            <a:chOff x="-51" y="2454"/>
            <a:chExt cx="1482" cy="35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565E8CF-736D-C741-BB7E-FEBB67AD90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D4A0F855-4F67-D444-82B2-4DDBDD827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5146B12-0949-9B4C-AE7E-EF6CBE199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4" name="Rectangle 42">
                <a:extLst>
                  <a:ext uri="{FF2B5EF4-FFF2-40B4-BE49-F238E27FC236}">
                    <a16:creationId xmlns:a16="http://schemas.microsoft.com/office/drawing/2014/main" id="{706CA60F-C29F-7349-8905-CFF9D8C00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5" name="Rectangle 43">
                <a:extLst>
                  <a:ext uri="{FF2B5EF4-FFF2-40B4-BE49-F238E27FC236}">
                    <a16:creationId xmlns:a16="http://schemas.microsoft.com/office/drawing/2014/main" id="{3AF993A8-BC49-AB4D-9492-98A2B3E66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41" name="Line 44">
              <a:extLst>
                <a:ext uri="{FF2B5EF4-FFF2-40B4-BE49-F238E27FC236}">
                  <a16:creationId xmlns:a16="http://schemas.microsoft.com/office/drawing/2014/main" id="{C001B2A5-8FC7-EB48-BFC3-81EBA1648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6" name="Group 51">
            <a:extLst>
              <a:ext uri="{FF2B5EF4-FFF2-40B4-BE49-F238E27FC236}">
                <a16:creationId xmlns:a16="http://schemas.microsoft.com/office/drawing/2014/main" id="{0D51EF0A-144E-C944-9017-C6B34560873F}"/>
              </a:ext>
            </a:extLst>
          </p:cNvPr>
          <p:cNvGrpSpPr>
            <a:grpSpLocks/>
          </p:cNvGrpSpPr>
          <p:nvPr/>
        </p:nvGrpSpPr>
        <p:grpSpPr bwMode="auto">
          <a:xfrm rot="2141303">
            <a:off x="10415364" y="2865997"/>
            <a:ext cx="248053" cy="370936"/>
            <a:chOff x="354" y="2715"/>
            <a:chExt cx="344" cy="344"/>
          </a:xfrm>
        </p:grpSpPr>
        <p:sp>
          <p:nvSpPr>
            <p:cNvPr id="50" name="Oval 55">
              <a:extLst>
                <a:ext uri="{FF2B5EF4-FFF2-40B4-BE49-F238E27FC236}">
                  <a16:creationId xmlns:a16="http://schemas.microsoft.com/office/drawing/2014/main" id="{AD2A943B-F25F-BF48-8BF9-DD01B5D81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7" name="Oval 52">
              <a:extLst>
                <a:ext uri="{FF2B5EF4-FFF2-40B4-BE49-F238E27FC236}">
                  <a16:creationId xmlns:a16="http://schemas.microsoft.com/office/drawing/2014/main" id="{AC93FE38-7566-D545-A8DB-9A65B646B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8" name="Oval 53">
              <a:extLst>
                <a:ext uri="{FF2B5EF4-FFF2-40B4-BE49-F238E27FC236}">
                  <a16:creationId xmlns:a16="http://schemas.microsoft.com/office/drawing/2014/main" id="{7C89E008-4030-A040-B8C5-97CC931A9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  <p:sp>
          <p:nvSpPr>
            <p:cNvPr id="49" name="Oval 54">
              <a:extLst>
                <a:ext uri="{FF2B5EF4-FFF2-40B4-BE49-F238E27FC236}">
                  <a16:creationId xmlns:a16="http://schemas.microsoft.com/office/drawing/2014/main" id="{1794AC92-F5F9-F04D-8058-405373105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solidFill>
                  <a:schemeClr val="bg1">
                    <a:lumMod val="65000"/>
                  </a:schemeClr>
                </a:solidFill>
                <a:latin typeface="Helvetica" pitchFamily="2" charset="0"/>
              </a:endParaRPr>
            </a:p>
          </p:txBody>
        </p:sp>
      </p:grpSp>
      <p:sp>
        <p:nvSpPr>
          <p:cNvPr id="51" name="Text Box 58">
            <a:extLst>
              <a:ext uri="{FF2B5EF4-FFF2-40B4-BE49-F238E27FC236}">
                <a16:creationId xmlns:a16="http://schemas.microsoft.com/office/drawing/2014/main" id="{3DF63109-64E6-0C43-9E18-5600E0F0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736" y="3324751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ADAE024B-D017-AF48-B724-AE2371ABA66D}"/>
              </a:ext>
            </a:extLst>
          </p:cNvPr>
          <p:cNvSpPr>
            <a:spLocks/>
          </p:cNvSpPr>
          <p:nvPr/>
        </p:nvSpPr>
        <p:spPr bwMode="auto">
          <a:xfrm>
            <a:off x="7345652" y="1343550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66ADC00A-BF8B-8E40-93D0-CC9B47ED07C2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 rot="5400000">
            <a:off x="6362195" y="240638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26389B-15C5-9144-B9BB-B967A3DDCFF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80389" y="181980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" name="Group 135">
            <a:extLst>
              <a:ext uri="{FF2B5EF4-FFF2-40B4-BE49-F238E27FC236}">
                <a16:creationId xmlns:a16="http://schemas.microsoft.com/office/drawing/2014/main" id="{51D350A4-0F87-674A-B607-754A3251778D}"/>
              </a:ext>
            </a:extLst>
          </p:cNvPr>
          <p:cNvGrpSpPr>
            <a:grpSpLocks/>
          </p:cNvGrpSpPr>
          <p:nvPr/>
        </p:nvGrpSpPr>
        <p:grpSpPr bwMode="auto">
          <a:xfrm>
            <a:off x="166621" y="4082932"/>
            <a:ext cx="921505" cy="915895"/>
            <a:chOff x="-44" y="1473"/>
            <a:chExt cx="981" cy="1105"/>
          </a:xfrm>
        </p:grpSpPr>
        <p:pic>
          <p:nvPicPr>
            <p:cNvPr id="56" name="Picture 136" descr="desktop_computer_stylized_medium">
              <a:extLst>
                <a:ext uri="{FF2B5EF4-FFF2-40B4-BE49-F238E27FC236}">
                  <a16:creationId xmlns:a16="http://schemas.microsoft.com/office/drawing/2014/main" id="{564A7FDE-E26B-E04A-8B72-6CB9AD662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137">
              <a:extLst>
                <a:ext uri="{FF2B5EF4-FFF2-40B4-BE49-F238E27FC236}">
                  <a16:creationId xmlns:a16="http://schemas.microsoft.com/office/drawing/2014/main" id="{45CCA228-3D29-8B41-A5B1-4B0129BAD52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131CABE-D46A-6749-A7DF-49FA55ED9D8E}"/>
              </a:ext>
            </a:extLst>
          </p:cNvPr>
          <p:cNvCxnSpPr>
            <a:cxnSpLocks/>
          </p:cNvCxnSpPr>
          <p:nvPr/>
        </p:nvCxnSpPr>
        <p:spPr>
          <a:xfrm>
            <a:off x="1232465" y="4468513"/>
            <a:ext cx="440535" cy="1833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4A268F-9461-0742-8A56-5CD5B24C089F}"/>
              </a:ext>
            </a:extLst>
          </p:cNvPr>
          <p:cNvCxnSpPr>
            <a:cxnSpLocks/>
          </p:cNvCxnSpPr>
          <p:nvPr/>
        </p:nvCxnSpPr>
        <p:spPr>
          <a:xfrm>
            <a:off x="2841333" y="4796874"/>
            <a:ext cx="63442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19" descr="Router Clip Art">
            <a:extLst>
              <a:ext uri="{FF2B5EF4-FFF2-40B4-BE49-F238E27FC236}">
                <a16:creationId xmlns:a16="http://schemas.microsoft.com/office/drawing/2014/main" id="{15724738-0823-3F41-A6FF-B137DE513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832" y="4540879"/>
            <a:ext cx="921505" cy="67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Rectangle 17">
            <a:extLst>
              <a:ext uri="{FF2B5EF4-FFF2-40B4-BE49-F238E27FC236}">
                <a16:creationId xmlns:a16="http://schemas.microsoft.com/office/drawing/2014/main" id="{0E6E1473-2345-C549-873B-455B95A9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40" y="4639200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7" name="Rectangle 20">
            <a:extLst>
              <a:ext uri="{FF2B5EF4-FFF2-40B4-BE49-F238E27FC236}">
                <a16:creationId xmlns:a16="http://schemas.microsoft.com/office/drawing/2014/main" id="{80177AEF-FD3D-1649-A099-1BCBFFE81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02" y="5362090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8" name="Rectangle 21">
            <a:extLst>
              <a:ext uri="{FF2B5EF4-FFF2-40B4-BE49-F238E27FC236}">
                <a16:creationId xmlns:a16="http://schemas.microsoft.com/office/drawing/2014/main" id="{4552ECC4-E390-3F4B-9A6A-A5216FBDB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40" y="5362090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" name="Rectangle 22">
            <a:extLst>
              <a:ext uri="{FF2B5EF4-FFF2-40B4-BE49-F238E27FC236}">
                <a16:creationId xmlns:a16="http://schemas.microsoft.com/office/drawing/2014/main" id="{3F15FEAE-4385-AF43-9123-EC9CE3BBC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02" y="565577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0" name="Rectangle 23">
            <a:extLst>
              <a:ext uri="{FF2B5EF4-FFF2-40B4-BE49-F238E27FC236}">
                <a16:creationId xmlns:a16="http://schemas.microsoft.com/office/drawing/2014/main" id="{BC8A828F-1738-9947-879B-A4EBD62C9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40" y="565577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FCBBA991-708D-E344-B644-D920561EF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02" y="5951052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A8F5B5F2-2500-7446-BD53-64FEF62C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40" y="5951052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8DE1F8FD-9929-9544-8B2B-AAA71B86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02" y="644317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441F490E-871C-0142-97D7-9AA98079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40" y="644317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87C25194-3432-D74D-ADA5-B05321DD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202" y="5066815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" name="Rectangle 29">
            <a:extLst>
              <a:ext uri="{FF2B5EF4-FFF2-40B4-BE49-F238E27FC236}">
                <a16:creationId xmlns:a16="http://schemas.microsoft.com/office/drawing/2014/main" id="{A8118688-5268-BF4E-9EC4-0612752B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40" y="5066815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7" name="Text Box 30">
            <a:extLst>
              <a:ext uri="{FF2B5EF4-FFF2-40B4-BE49-F238E27FC236}">
                <a16:creationId xmlns:a16="http://schemas.microsoft.com/office/drawing/2014/main" id="{45089BDE-C66F-8348-B5BC-707D9C8B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844" y="5024221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78" name="Text Box 31">
            <a:extLst>
              <a:ext uri="{FF2B5EF4-FFF2-40B4-BE49-F238E27FC236}">
                <a16:creationId xmlns:a16="http://schemas.microsoft.com/office/drawing/2014/main" id="{FDE62AF6-72FE-0A43-A27F-45B8B570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303" y="5036651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79" name="Text Box 32">
            <a:extLst>
              <a:ext uri="{FF2B5EF4-FFF2-40B4-BE49-F238E27FC236}">
                <a16:creationId xmlns:a16="http://schemas.microsoft.com/office/drawing/2014/main" id="{DD4BEDA7-9434-3B4C-A9FD-BA495108D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4633" y="4699572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80" name="Text Box 36">
            <a:extLst>
              <a:ext uri="{FF2B5EF4-FFF2-40B4-BE49-F238E27FC236}">
                <a16:creationId xmlns:a16="http://schemas.microsoft.com/office/drawing/2014/main" id="{167BEB0C-E466-E64D-9779-5BFA33CA8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1327" y="5384314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81" name="Text Box 37">
            <a:extLst>
              <a:ext uri="{FF2B5EF4-FFF2-40B4-BE49-F238E27FC236}">
                <a16:creationId xmlns:a16="http://schemas.microsoft.com/office/drawing/2014/main" id="{18F20F86-1A49-8A47-92B3-CE0ABD7EA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52" y="5679589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82" name="Text Box 38">
            <a:extLst>
              <a:ext uri="{FF2B5EF4-FFF2-40B4-BE49-F238E27FC236}">
                <a16:creationId xmlns:a16="http://schemas.microsoft.com/office/drawing/2014/main" id="{E41A145D-B2AE-4541-9FC4-CBE94B017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78" y="6471751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83" name="Text Box 39">
            <a:extLst>
              <a:ext uri="{FF2B5EF4-FFF2-40B4-BE49-F238E27FC236}">
                <a16:creationId xmlns:a16="http://schemas.microsoft.com/office/drawing/2014/main" id="{934D958F-F54C-B645-9CB4-80D029D28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27" y="5393839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84" name="Text Box 40">
            <a:extLst>
              <a:ext uri="{FF2B5EF4-FFF2-40B4-BE49-F238E27FC236}">
                <a16:creationId xmlns:a16="http://schemas.microsoft.com/office/drawing/2014/main" id="{C4C0B586-E781-464E-A488-F207216D4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78" y="5684351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85" name="Text Box 41">
            <a:extLst>
              <a:ext uri="{FF2B5EF4-FFF2-40B4-BE49-F238E27FC236}">
                <a16:creationId xmlns:a16="http://schemas.microsoft.com/office/drawing/2014/main" id="{4E2AF8EA-D2DE-C64B-A129-8CD7FE17C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15" y="6482864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86" name="Line 44">
            <a:extLst>
              <a:ext uri="{FF2B5EF4-FFF2-40B4-BE49-F238E27FC236}">
                <a16:creationId xmlns:a16="http://schemas.microsoft.com/office/drawing/2014/main" id="{162EA79D-2311-A046-9658-18E18CFC3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7902" y="6043126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" name="Line 45">
            <a:extLst>
              <a:ext uri="{FF2B5EF4-FFF2-40B4-BE49-F238E27FC236}">
                <a16:creationId xmlns:a16="http://schemas.microsoft.com/office/drawing/2014/main" id="{BB5FBB64-5F04-4B48-A525-BD799FA5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7102" y="6043126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8516835-4DB9-2246-B5E1-84467D98B478}"/>
              </a:ext>
            </a:extLst>
          </p:cNvPr>
          <p:cNvCxnSpPr>
            <a:cxnSpLocks/>
          </p:cNvCxnSpPr>
          <p:nvPr/>
        </p:nvCxnSpPr>
        <p:spPr>
          <a:xfrm flipV="1">
            <a:off x="3721823" y="1531917"/>
            <a:ext cx="1944566" cy="2864273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AD9468A-D605-4C49-9575-60530EAD3FA5}"/>
              </a:ext>
            </a:extLst>
          </p:cNvPr>
          <p:cNvCxnSpPr>
            <a:cxnSpLocks/>
          </p:cNvCxnSpPr>
          <p:nvPr/>
        </p:nvCxnSpPr>
        <p:spPr>
          <a:xfrm flipV="1">
            <a:off x="4628607" y="4468513"/>
            <a:ext cx="857427" cy="422977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FAFA0FE-2F01-6744-8FA2-9E5D4B5993D5}"/>
              </a:ext>
            </a:extLst>
          </p:cNvPr>
          <p:cNvCxnSpPr>
            <a:cxnSpLocks/>
          </p:cNvCxnSpPr>
          <p:nvPr/>
        </p:nvCxnSpPr>
        <p:spPr>
          <a:xfrm flipV="1">
            <a:off x="6930867" y="4368294"/>
            <a:ext cx="238518" cy="36804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33D85A-0A34-7945-B295-A25C23036278}"/>
              </a:ext>
            </a:extLst>
          </p:cNvPr>
          <p:cNvCxnSpPr>
            <a:cxnSpLocks/>
          </p:cNvCxnSpPr>
          <p:nvPr/>
        </p:nvCxnSpPr>
        <p:spPr>
          <a:xfrm flipH="1" flipV="1">
            <a:off x="7754259" y="4329639"/>
            <a:ext cx="1182042" cy="421262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 Box 5">
            <a:extLst>
              <a:ext uri="{FF2B5EF4-FFF2-40B4-BE49-F238E27FC236}">
                <a16:creationId xmlns:a16="http://schemas.microsoft.com/office/drawing/2014/main" id="{57B47C18-F18F-D741-83B4-D2693DE99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746" y="5886720"/>
            <a:ext cx="6116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11001000  00010111  0001000</a:t>
            </a:r>
            <a:r>
              <a:rPr lang="en-US" altLang="en-US" sz="2400" dirty="0">
                <a:latin typeface="Arial" panose="020B0604020202020204" pitchFamily="34" charset="0"/>
              </a:rPr>
              <a:t>0  00000000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4" name="Text Box 6">
            <a:extLst>
              <a:ext uri="{FF2B5EF4-FFF2-40B4-BE49-F238E27FC236}">
                <a16:creationId xmlns:a16="http://schemas.microsoft.com/office/drawing/2014/main" id="{C791079B-B1E8-3444-90D5-17C9AE95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533" y="5346970"/>
            <a:ext cx="992187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part</a:t>
            </a:r>
          </a:p>
        </p:txBody>
      </p:sp>
      <p:sp>
        <p:nvSpPr>
          <p:cNvPr id="105" name="Text Box 7">
            <a:extLst>
              <a:ext uri="{FF2B5EF4-FFF2-40B4-BE49-F238E27FC236}">
                <a16:creationId xmlns:a16="http://schemas.microsoft.com/office/drawing/2014/main" id="{57D30243-8843-2947-896C-56BEC87C3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1296" y="5334270"/>
            <a:ext cx="6207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host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part</a:t>
            </a:r>
          </a:p>
        </p:txBody>
      </p:sp>
      <p:sp>
        <p:nvSpPr>
          <p:cNvPr id="106" name="Line 8">
            <a:extLst>
              <a:ext uri="{FF2B5EF4-FFF2-40B4-BE49-F238E27FC236}">
                <a16:creationId xmlns:a16="http://schemas.microsoft.com/office/drawing/2014/main" id="{0D74AACF-B560-2642-B6C2-41E7030EF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1333" y="5662883"/>
            <a:ext cx="1620837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9">
            <a:extLst>
              <a:ext uri="{FF2B5EF4-FFF2-40B4-BE49-F238E27FC236}">
                <a16:creationId xmlns:a16="http://schemas.microsoft.com/office/drawing/2014/main" id="{5650E984-989F-FF45-A9A6-1B159BF5C0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283" y="5658120"/>
            <a:ext cx="1466850" cy="11113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Line 10">
            <a:extLst>
              <a:ext uri="{FF2B5EF4-FFF2-40B4-BE49-F238E27FC236}">
                <a16:creationId xmlns:a16="http://schemas.microsoft.com/office/drawing/2014/main" id="{A5C88A45-9301-5A4E-A293-A01A36E002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4396" y="5666058"/>
            <a:ext cx="692150" cy="11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Line 11">
            <a:extLst>
              <a:ext uri="{FF2B5EF4-FFF2-40B4-BE49-F238E27FC236}">
                <a16:creationId xmlns:a16="http://schemas.microsoft.com/office/drawing/2014/main" id="{FB6BD3D1-12E1-C94F-9DAF-3728662310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2158" y="5662883"/>
            <a:ext cx="5953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Text Box 12">
            <a:extLst>
              <a:ext uri="{FF2B5EF4-FFF2-40B4-BE49-F238E27FC236}">
                <a16:creationId xmlns:a16="http://schemas.microsoft.com/office/drawing/2014/main" id="{4B244445-0DC3-8C44-806C-145CE7EC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7833" y="6292529"/>
            <a:ext cx="22399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200.23.16.0/23</a:t>
            </a:r>
            <a:endParaRPr lang="en-US" altLang="en-US" sz="1800" dirty="0">
              <a:latin typeface="Helvetica" pitchFamily="2" charset="0"/>
            </a:endParaRPr>
          </a:p>
        </p:txBody>
      </p:sp>
      <p:pic>
        <p:nvPicPr>
          <p:cNvPr id="117" name="Picture 116" descr="A close up of electronics&#10;&#10;Description automatically generated">
            <a:extLst>
              <a:ext uri="{FF2B5EF4-FFF2-40B4-BE49-F238E27FC236}">
                <a16:creationId xmlns:a16="http://schemas.microsoft.com/office/drawing/2014/main" id="{AC4BEFB8-B121-5444-97A0-DFFF00A13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7495" y="3914661"/>
            <a:ext cx="730217" cy="484652"/>
          </a:xfrm>
          <a:prstGeom prst="rect">
            <a:avLst/>
          </a:prstGeom>
        </p:spPr>
      </p:pic>
      <p:pic>
        <p:nvPicPr>
          <p:cNvPr id="118" name="Picture 117" descr="A close up of electronics&#10;&#10;Description automatically generated">
            <a:extLst>
              <a:ext uri="{FF2B5EF4-FFF2-40B4-BE49-F238E27FC236}">
                <a16:creationId xmlns:a16="http://schemas.microsoft.com/office/drawing/2014/main" id="{3B41EB69-A638-6947-AE6B-FC00F9485C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595" y="4951276"/>
            <a:ext cx="730217" cy="484652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3181F15B-5BED-A749-B9E5-E6E3BC0477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9406" y="4441888"/>
            <a:ext cx="480296" cy="411022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EDF5A5A-BD9E-7F48-A5BA-ED7AA62600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9391" y="4461130"/>
            <a:ext cx="969560" cy="566410"/>
          </a:xfrm>
          <a:prstGeom prst="rect">
            <a:avLst/>
          </a:prstGeom>
        </p:spPr>
      </p:pic>
      <p:pic>
        <p:nvPicPr>
          <p:cNvPr id="121" name="Picture 19" descr="Router Clip Art">
            <a:extLst>
              <a:ext uri="{FF2B5EF4-FFF2-40B4-BE49-F238E27FC236}">
                <a16:creationId xmlns:a16="http://schemas.microsoft.com/office/drawing/2014/main" id="{5FBA6508-E25C-A74B-B2D8-56D807846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747" y="4439948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B63905D3-BD6C-9E44-AAD9-F17875657CE2}"/>
              </a:ext>
            </a:extLst>
          </p:cNvPr>
          <p:cNvSpPr txBox="1"/>
          <p:nvPr/>
        </p:nvSpPr>
        <p:spPr>
          <a:xfrm>
            <a:off x="9447208" y="5511278"/>
            <a:ext cx="2641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 Internet uses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based </a:t>
            </a:r>
            <a:r>
              <a:rPr lang="en-US" dirty="0">
                <a:latin typeface="Helvetica" pitchFamily="2" charset="0"/>
              </a:rPr>
              <a:t>forwarding.</a:t>
            </a:r>
          </a:p>
        </p:txBody>
      </p:sp>
    </p:spTree>
    <p:extLst>
      <p:ext uri="{BB962C8B-B14F-4D97-AF65-F5344CB8AC3E}">
        <p14:creationId xmlns:p14="http://schemas.microsoft.com/office/powerpoint/2010/main" val="223126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31" grpId="0"/>
      <p:bldP spid="51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 animBg="1"/>
      <p:bldP spid="87" grpId="0" animBg="1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(more on this later)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Suppose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2D661-4618-3746-B7CC-365235C4C900}"/>
              </a:ext>
            </a:extLst>
          </p:cNvPr>
          <p:cNvGrpSpPr/>
          <p:nvPr/>
        </p:nvGrpSpPr>
        <p:grpSpPr>
          <a:xfrm>
            <a:off x="410901" y="261971"/>
            <a:ext cx="1175806" cy="1009935"/>
            <a:chOff x="9422462" y="2142976"/>
            <a:chExt cx="1175806" cy="100993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C25D0-987D-0B4E-A3E4-C6C91EBD865C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E93E1E-912A-E242-9261-282A7F0D1543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9AC61-A5DA-BC42-B0D9-93CFA2384311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A6F832-B5A0-A546-95A8-866B7D8FC682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9891-D672-F840-9EA0-E418BA219C15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08DC50-1ADA-124B-BBC7-C09539C7EEE2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B72F55-3402-3640-83BF-95AFAF702485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89BDFA-2916-A841-BBB3-F41494662594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28C4C9-F1A6-904D-9E35-73E5AB1BDABA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E892D-2890-8E4E-B8B6-D349A0A0CF06}"/>
              </a:ext>
            </a:extLst>
          </p:cNvPr>
          <p:cNvCxnSpPr/>
          <p:nvPr/>
        </p:nvCxnSpPr>
        <p:spPr>
          <a:xfrm>
            <a:off x="1682496" y="968376"/>
            <a:ext cx="2637092" cy="5387974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10C14A-7770-1F4F-89FE-203E6B4A7CF6}"/>
              </a:ext>
            </a:extLst>
          </p:cNvPr>
          <p:cNvCxnSpPr>
            <a:cxnSpLocks/>
          </p:cNvCxnSpPr>
          <p:nvPr/>
        </p:nvCxnSpPr>
        <p:spPr>
          <a:xfrm>
            <a:off x="1661859" y="606425"/>
            <a:ext cx="6855079" cy="4124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 and the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We’ll talk about some </a:t>
            </a:r>
            <a:r>
              <a:rPr lang="en-US" dirty="0">
                <a:solidFill>
                  <a:srgbClr val="C00000"/>
                </a:solidFill>
              </a:rPr>
              <a:t>support protocols </a:t>
            </a:r>
            <a:r>
              <a:rPr lang="en-US" dirty="0"/>
              <a:t>and mechanisms for the network layer</a:t>
            </a:r>
          </a:p>
          <a:p>
            <a:pPr lvl="1"/>
            <a:r>
              <a:rPr lang="en-US" dirty="0"/>
              <a:t>Protocols: DHCP, ICMP, ARP</a:t>
            </a:r>
          </a:p>
          <a:p>
            <a:pPr lvl="1"/>
            <a:r>
              <a:rPr lang="en-US" dirty="0"/>
              <a:t>Mechanisms: NAT</a:t>
            </a:r>
          </a:p>
          <a:p>
            <a:pPr lvl="1"/>
            <a:r>
              <a:rPr lang="en-US" dirty="0"/>
              <a:t>We’ll also talk about IP version 6 (IPv6)</a:t>
            </a:r>
          </a:p>
          <a:p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we’ll see solves a sub-problem.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 &amp; IPv6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703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8777-B066-A241-97D7-EA581408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Host Configuration Protocol (DHCP)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1986-D8E5-F547-A9C8-7B5FEEDAE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7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59AB-5BBC-AB40-856E-C7915DDB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an endpoint get its IP </a:t>
            </a:r>
            <a:r>
              <a:rPr lang="en-US" dirty="0" err="1"/>
              <a:t>addr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E7B88-A6D5-1446-AF60-D55F913D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85500" cy="4778375"/>
          </a:xfrm>
        </p:spPr>
        <p:txBody>
          <a:bodyPr>
            <a:normAutofit/>
          </a:bodyPr>
          <a:lstStyle/>
          <a:p>
            <a:r>
              <a:rPr lang="en-US" altLang="en-US" dirty="0"/>
              <a:t>One possibility: hard-code the IP address on the endpoint</a:t>
            </a:r>
          </a:p>
          <a:p>
            <a:pPr lvl="1"/>
            <a:r>
              <a:rPr lang="en-US" altLang="en-US" dirty="0"/>
              <a:t>e.g., a system admin writing addresses in a file</a:t>
            </a:r>
          </a:p>
          <a:p>
            <a:pPr lvl="1"/>
            <a:r>
              <a:rPr lang="en-US" altLang="en-US" dirty="0"/>
              <a:t>Linux: /</a:t>
            </a:r>
            <a:r>
              <a:rPr lang="en-US" altLang="en-US" dirty="0" err="1"/>
              <a:t>etc</a:t>
            </a:r>
            <a:r>
              <a:rPr lang="en-US" altLang="en-US" dirty="0"/>
              <a:t>/network/interfaces</a:t>
            </a:r>
          </a:p>
          <a:p>
            <a:pPr lvl="1"/>
            <a:r>
              <a:rPr lang="en-US" altLang="en-US" dirty="0"/>
              <a:t>Mac OS X (10.14.6): system preferences &gt; Network &gt; name of interface &gt; advanced &gt; TCP/IP &gt; “Manually”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Another possibility: dynamically receive an address “from the network”</a:t>
            </a:r>
          </a:p>
          <a:p>
            <a:pPr lvl="1"/>
            <a:r>
              <a:rPr lang="en-US" altLang="en-US" dirty="0">
                <a:solidFill>
                  <a:srgbClr val="CC0000"/>
                </a:solidFill>
              </a:rPr>
              <a:t>DHCP: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</a:t>
            </a:r>
          </a:p>
          <a:p>
            <a:pPr lvl="1"/>
            <a:r>
              <a:rPr lang="en-US" altLang="ja-JP" dirty="0"/>
              <a:t>Provide plug-and-play functionality for endpoints (e.g., phones, laptops)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6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6292-1929-5942-A17F-8087EBC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similar bootstrapping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32FD-44ED-C742-9A1D-5039BE184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99800" cy="5167312"/>
          </a:xfrm>
        </p:spPr>
        <p:txBody>
          <a:bodyPr>
            <a:normAutofit/>
          </a:bodyPr>
          <a:lstStyle/>
          <a:p>
            <a:r>
              <a:rPr lang="en-US" dirty="0"/>
              <a:t>How does a host get its IP address?</a:t>
            </a:r>
          </a:p>
          <a:p>
            <a:r>
              <a:rPr lang="en-US" dirty="0"/>
              <a:t>How does a host know its local DNS server?</a:t>
            </a:r>
          </a:p>
          <a:p>
            <a:r>
              <a:rPr lang="en-US" dirty="0"/>
              <a:t>How does a host know its netmask? </a:t>
            </a:r>
          </a:p>
          <a:p>
            <a:pPr lvl="1"/>
            <a:r>
              <a:rPr lang="en-US" dirty="0"/>
              <a:t>i.e., so that it can know which other hosts are in the same network</a:t>
            </a:r>
          </a:p>
          <a:p>
            <a:pPr lvl="1"/>
            <a:r>
              <a:rPr lang="en-US" dirty="0"/>
              <a:t>Note: the details how A and B talk to each other changes significantly when A and B are in the same network vs. different network</a:t>
            </a:r>
          </a:p>
          <a:p>
            <a:r>
              <a:rPr lang="en-US" dirty="0"/>
              <a:t>How does a host know how to reach other networks?</a:t>
            </a:r>
          </a:p>
          <a:p>
            <a:pPr lvl="1"/>
            <a:r>
              <a:rPr lang="en-US" dirty="0"/>
              <a:t>i.e., which router is at the “border” of the current network?</a:t>
            </a:r>
          </a:p>
          <a:p>
            <a:pPr lvl="1"/>
            <a:r>
              <a:rPr lang="en-US" dirty="0"/>
              <a:t>This router is also called the </a:t>
            </a:r>
            <a:r>
              <a:rPr lang="en-US" dirty="0">
                <a:solidFill>
                  <a:srgbClr val="C00000"/>
                </a:solidFill>
              </a:rPr>
              <a:t>gateway router: </a:t>
            </a:r>
            <a:r>
              <a:rPr lang="en-US" dirty="0"/>
              <a:t>crucial for an endpoint to communicate with another endpoint external to the network</a:t>
            </a:r>
          </a:p>
        </p:txBody>
      </p:sp>
    </p:spTree>
    <p:extLst>
      <p:ext uri="{BB962C8B-B14F-4D97-AF65-F5344CB8AC3E}">
        <p14:creationId xmlns:p14="http://schemas.microsoft.com/office/powerpoint/2010/main" val="7217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0ECD-EFEE-F347-B28E-67EBAB03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EC6D-092F-2548-BFC1-0695022B6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7748" cy="487205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endpoint that just joined a network knows nothing about it</a:t>
            </a:r>
          </a:p>
          <a:p>
            <a:pPr lvl="1"/>
            <a:r>
              <a:rPr lang="en-US" dirty="0"/>
              <a:t>Endpoint doesn’t even have an IP address for its point of attachment</a:t>
            </a:r>
          </a:p>
          <a:p>
            <a:pPr lvl="1"/>
            <a:endParaRPr lang="en-US" dirty="0"/>
          </a:p>
          <a:p>
            <a:r>
              <a:rPr lang="en-US" dirty="0"/>
              <a:t>We solved a similar bootstrapping problem before: </a:t>
            </a:r>
          </a:p>
          <a:p>
            <a:pPr lvl="1"/>
            <a:r>
              <a:rPr lang="en-US" dirty="0"/>
              <a:t>Domain Name Service (DNS) to retrieve addresses</a:t>
            </a:r>
          </a:p>
          <a:p>
            <a:pPr lvl="1"/>
            <a:endParaRPr lang="en-US" dirty="0"/>
          </a:p>
          <a:p>
            <a:r>
              <a:rPr lang="en-US" dirty="0"/>
              <a:t>Often, it makes little sense to have the endpoint contact a “known” server to receive an IP address</a:t>
            </a:r>
          </a:p>
          <a:p>
            <a:pPr lvl="1"/>
            <a:r>
              <a:rPr lang="en-US" dirty="0"/>
              <a:t>E.g., connecting to a brand-new network you’ve never been in</a:t>
            </a:r>
          </a:p>
          <a:p>
            <a:endParaRPr lang="en-US" dirty="0"/>
          </a:p>
          <a:p>
            <a:r>
              <a:rPr lang="en-US" dirty="0"/>
              <a:t>The only idea that really works is to ask everyone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Broadcast 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8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E29A-84F0-6F48-A201-295D7977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DHCP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34000-37B3-D745-9C6F-44DC341C1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62350" cy="4892675"/>
          </a:xfrm>
        </p:spPr>
        <p:txBody>
          <a:bodyPr>
            <a:normAutofit/>
          </a:bodyPr>
          <a:lstStyle/>
          <a:p>
            <a:r>
              <a:rPr lang="en-US" altLang="en-US" dirty="0"/>
              <a:t>DHCP allows a host to dynamically obtain its IP address from a </a:t>
            </a:r>
            <a:r>
              <a:rPr lang="en-US" altLang="en-US" dirty="0">
                <a:solidFill>
                  <a:srgbClr val="C00000"/>
                </a:solidFill>
              </a:rPr>
              <a:t>server</a:t>
            </a:r>
            <a:r>
              <a:rPr lang="en-US" altLang="en-US" dirty="0"/>
              <a:t> on a network when it joins the network</a:t>
            </a:r>
          </a:p>
          <a:p>
            <a:r>
              <a:rPr lang="en-US" altLang="en-US" dirty="0"/>
              <a:t>DHCP can allow a host to be mobile across different networks, obtaining IP addresses as needed</a:t>
            </a:r>
          </a:p>
          <a:p>
            <a:r>
              <a:rPr lang="en-US" altLang="en-US" dirty="0"/>
              <a:t>DHCP uses </a:t>
            </a:r>
            <a:r>
              <a:rPr lang="en-US" altLang="en-US" dirty="0">
                <a:solidFill>
                  <a:srgbClr val="C00000"/>
                </a:solidFill>
              </a:rPr>
              <a:t>leases </a:t>
            </a:r>
            <a:r>
              <a:rPr lang="en-US" altLang="en-US" dirty="0"/>
              <a:t>on addresses</a:t>
            </a:r>
          </a:p>
          <a:p>
            <a:pPr lvl="1"/>
            <a:r>
              <a:rPr lang="en-US" altLang="en-US" dirty="0"/>
              <a:t>Host must renew lease periodically</a:t>
            </a:r>
          </a:p>
          <a:p>
            <a:pPr lvl="1"/>
            <a:r>
              <a:rPr lang="en-US" altLang="en-US" dirty="0"/>
              <a:t>Allows network to reuse an IP with an expired lease, reclaiming addresses from inactive hosts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310EA-FF9F-5C42-A375-0C47A0E1F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9938" y="5535613"/>
            <a:ext cx="1725693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Text Box 97">
            <a:extLst>
              <a:ext uri="{FF2B5EF4-FFF2-40B4-BE49-F238E27FC236}">
                <a16:creationId xmlns:a16="http://schemas.microsoft.com/office/drawing/2014/main" id="{33D1AEAB-70A4-D742-8A83-A144E8F7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1650" y="14017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223.1.1.0/24</a:t>
            </a:r>
          </a:p>
        </p:txBody>
      </p:sp>
      <p:sp>
        <p:nvSpPr>
          <p:cNvPr id="6" name="Text Box 98">
            <a:extLst>
              <a:ext uri="{FF2B5EF4-FFF2-40B4-BE49-F238E27FC236}">
                <a16:creationId xmlns:a16="http://schemas.microsoft.com/office/drawing/2014/main" id="{25C0EDF4-E57B-BA47-B0BB-A445528F4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9863" y="389731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223.1.2.0/24</a:t>
            </a:r>
          </a:p>
        </p:txBody>
      </p:sp>
      <p:sp>
        <p:nvSpPr>
          <p:cNvPr id="7" name="Text Box 99">
            <a:extLst>
              <a:ext uri="{FF2B5EF4-FFF2-40B4-BE49-F238E27FC236}">
                <a16:creationId xmlns:a16="http://schemas.microsoft.com/office/drawing/2014/main" id="{671522CE-342D-5C4D-B0C2-CB668091A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825" y="5491162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i="1"/>
              <a:t>223.1.3.0/24</a:t>
            </a:r>
          </a:p>
        </p:txBody>
      </p:sp>
      <p:sp>
        <p:nvSpPr>
          <p:cNvPr id="8" name="Rectangle 100">
            <a:extLst>
              <a:ext uri="{FF2B5EF4-FFF2-40B4-BE49-F238E27FC236}">
                <a16:creationId xmlns:a16="http://schemas.microsoft.com/office/drawing/2014/main" id="{3E0647C2-BCB8-B84A-BEB7-1BF2927D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5401" y="373221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Freeform 101">
            <a:extLst>
              <a:ext uri="{FF2B5EF4-FFF2-40B4-BE49-F238E27FC236}">
                <a16:creationId xmlns:a16="http://schemas.microsoft.com/office/drawing/2014/main" id="{33A987ED-8477-0A4D-B661-B623947DE5D2}"/>
              </a:ext>
            </a:extLst>
          </p:cNvPr>
          <p:cNvSpPr>
            <a:spLocks/>
          </p:cNvSpPr>
          <p:nvPr/>
        </p:nvSpPr>
        <p:spPr bwMode="auto">
          <a:xfrm>
            <a:off x="7058026" y="1671637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102">
            <a:extLst>
              <a:ext uri="{FF2B5EF4-FFF2-40B4-BE49-F238E27FC236}">
                <a16:creationId xmlns:a16="http://schemas.microsoft.com/office/drawing/2014/main" id="{CEF548F8-414A-FE48-BB35-A46DF50BB54F}"/>
              </a:ext>
            </a:extLst>
          </p:cNvPr>
          <p:cNvSpPr>
            <a:spLocks/>
          </p:cNvSpPr>
          <p:nvPr/>
        </p:nvSpPr>
        <p:spPr bwMode="auto">
          <a:xfrm>
            <a:off x="9585325" y="1981200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Freeform 103">
            <a:extLst>
              <a:ext uri="{FF2B5EF4-FFF2-40B4-BE49-F238E27FC236}">
                <a16:creationId xmlns:a16="http://schemas.microsoft.com/office/drawing/2014/main" id="{B284DE60-5855-5040-A9E7-0E49B098C0EF}"/>
              </a:ext>
            </a:extLst>
          </p:cNvPr>
          <p:cNvSpPr>
            <a:spLocks/>
          </p:cNvSpPr>
          <p:nvPr/>
        </p:nvSpPr>
        <p:spPr bwMode="auto">
          <a:xfrm>
            <a:off x="8258176" y="3414712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4">
            <a:extLst>
              <a:ext uri="{FF2B5EF4-FFF2-40B4-BE49-F238E27FC236}">
                <a16:creationId xmlns:a16="http://schemas.microsoft.com/office/drawing/2014/main" id="{977FB17E-C63A-9543-A346-375C56846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1" y="2193924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6">
            <a:extLst>
              <a:ext uri="{FF2B5EF4-FFF2-40B4-BE49-F238E27FC236}">
                <a16:creationId xmlns:a16="http://schemas.microsoft.com/office/drawing/2014/main" id="{FADA18F3-82D2-B44F-B01E-AC1C518458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56513" y="291465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7">
            <a:extLst>
              <a:ext uri="{FF2B5EF4-FFF2-40B4-BE49-F238E27FC236}">
                <a16:creationId xmlns:a16="http://schemas.microsoft.com/office/drawing/2014/main" id="{7839CB77-97DE-3D4D-9FC2-45ADDD159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6825" y="346551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08">
            <a:extLst>
              <a:ext uri="{FF2B5EF4-FFF2-40B4-BE49-F238E27FC236}">
                <a16:creationId xmlns:a16="http://schemas.microsoft.com/office/drawing/2014/main" id="{65A35148-E551-5E43-B278-3E56846B4D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9789" y="304323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09">
            <a:extLst>
              <a:ext uri="{FF2B5EF4-FFF2-40B4-BE49-F238E27FC236}">
                <a16:creationId xmlns:a16="http://schemas.microsoft.com/office/drawing/2014/main" id="{4478D457-C557-CC42-B7D6-4D8D47CE3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925" y="18684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7" name="Text Box 111">
            <a:extLst>
              <a:ext uri="{FF2B5EF4-FFF2-40B4-BE49-F238E27FC236}">
                <a16:creationId xmlns:a16="http://schemas.microsoft.com/office/drawing/2014/main" id="{EA69C916-9C39-3049-8AF0-B25E78934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25" y="34940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223.1.1.3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8" name="Text Box 112">
            <a:extLst>
              <a:ext uri="{FF2B5EF4-FFF2-40B4-BE49-F238E27FC236}">
                <a16:creationId xmlns:a16="http://schemas.microsoft.com/office/drawing/2014/main" id="{015FDEFE-E4A4-9947-B354-C990C6AEC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0" y="27336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223.1.1.4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19" name="Line 113">
            <a:extLst>
              <a:ext uri="{FF2B5EF4-FFF2-40B4-BE49-F238E27FC236}">
                <a16:creationId xmlns:a16="http://schemas.microsoft.com/office/drawing/2014/main" id="{CBE7B488-025A-0444-865E-9897ADDD0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34525" y="3044824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4">
            <a:extLst>
              <a:ext uri="{FF2B5EF4-FFF2-40B4-BE49-F238E27FC236}">
                <a16:creationId xmlns:a16="http://schemas.microsoft.com/office/drawing/2014/main" id="{EF166987-AC08-1043-B002-18A041AF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525" y="273526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223.1.2.9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21" name="Line 116">
            <a:extLst>
              <a:ext uri="{FF2B5EF4-FFF2-40B4-BE49-F238E27FC236}">
                <a16:creationId xmlns:a16="http://schemas.microsoft.com/office/drawing/2014/main" id="{3822C893-8CB1-7142-8ECF-2F5C24D761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26738" y="235584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17">
            <a:extLst>
              <a:ext uri="{FF2B5EF4-FFF2-40B4-BE49-F238E27FC236}">
                <a16:creationId xmlns:a16="http://schemas.microsoft.com/office/drawing/2014/main" id="{549D81F8-6B97-7645-80DD-2E3636DD6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80713" y="3632199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0">
            <a:extLst>
              <a:ext uri="{FF2B5EF4-FFF2-40B4-BE49-F238E27FC236}">
                <a16:creationId xmlns:a16="http://schemas.microsoft.com/office/drawing/2014/main" id="{932239BD-32F3-8C46-9E63-3425C9BF78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93226" y="338455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2">
            <a:extLst>
              <a:ext uri="{FF2B5EF4-FFF2-40B4-BE49-F238E27FC236}">
                <a16:creationId xmlns:a16="http://schemas.microsoft.com/office/drawing/2014/main" id="{39C5FFCF-EEE3-7445-9CC3-1EDD15EA3C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718551" y="4729162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3">
            <a:extLst>
              <a:ext uri="{FF2B5EF4-FFF2-40B4-BE49-F238E27FC236}">
                <a16:creationId xmlns:a16="http://schemas.microsoft.com/office/drawing/2014/main" id="{BF76A82E-F7B4-404D-8730-640678D49C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59964" y="4662487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124">
            <a:extLst>
              <a:ext uri="{FF2B5EF4-FFF2-40B4-BE49-F238E27FC236}">
                <a16:creationId xmlns:a16="http://schemas.microsoft.com/office/drawing/2014/main" id="{9056C396-E2B6-6240-B419-1AC3135E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658" y="441454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223.1.3.2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27" name="Text Box 127">
            <a:extLst>
              <a:ext uri="{FF2B5EF4-FFF2-40B4-BE49-F238E27FC236}">
                <a16:creationId xmlns:a16="http://schemas.microsoft.com/office/drawing/2014/main" id="{00B6A460-542B-FF42-B9DF-9E83E8467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447610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dirty="0"/>
              <a:t>223.1.3.1</a:t>
            </a:r>
            <a:endParaRPr lang="en-US" altLang="en-US" sz="1400" dirty="0">
              <a:latin typeface="Comic Sans MS" panose="030F0902030302020204" pitchFamily="66" charset="0"/>
            </a:endParaRP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B4266B84-C3C8-8241-A93D-758370450F5F}"/>
              </a:ext>
            </a:extLst>
          </p:cNvPr>
          <p:cNvGrpSpPr>
            <a:grpSpLocks/>
          </p:cNvGrpSpPr>
          <p:nvPr/>
        </p:nvGrpSpPr>
        <p:grpSpPr bwMode="auto">
          <a:xfrm>
            <a:off x="7053263" y="1895474"/>
            <a:ext cx="641350" cy="558800"/>
            <a:chOff x="-44" y="1473"/>
            <a:chExt cx="981" cy="1105"/>
          </a:xfrm>
        </p:grpSpPr>
        <p:pic>
          <p:nvPicPr>
            <p:cNvPr id="29" name="Picture 130" descr="desktop_computer_stylized_medium">
              <a:extLst>
                <a:ext uri="{FF2B5EF4-FFF2-40B4-BE49-F238E27FC236}">
                  <a16:creationId xmlns:a16="http://schemas.microsoft.com/office/drawing/2014/main" id="{D77037AE-C895-BF42-8FE4-CBB3DADB5E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131">
              <a:extLst>
                <a:ext uri="{FF2B5EF4-FFF2-40B4-BE49-F238E27FC236}">
                  <a16:creationId xmlns:a16="http://schemas.microsoft.com/office/drawing/2014/main" id="{82F57FDC-53B8-FA40-B04D-0D6521326B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1" name="Group 132">
            <a:extLst>
              <a:ext uri="{FF2B5EF4-FFF2-40B4-BE49-F238E27FC236}">
                <a16:creationId xmlns:a16="http://schemas.microsoft.com/office/drawing/2014/main" id="{093DAFFD-2186-B04E-AD7A-0FC80E7FF0F7}"/>
              </a:ext>
            </a:extLst>
          </p:cNvPr>
          <p:cNvGrpSpPr>
            <a:grpSpLocks/>
          </p:cNvGrpSpPr>
          <p:nvPr/>
        </p:nvGrpSpPr>
        <p:grpSpPr bwMode="auto">
          <a:xfrm>
            <a:off x="7048500" y="2505074"/>
            <a:ext cx="641350" cy="558800"/>
            <a:chOff x="-44" y="1473"/>
            <a:chExt cx="981" cy="1105"/>
          </a:xfrm>
        </p:grpSpPr>
        <p:pic>
          <p:nvPicPr>
            <p:cNvPr id="32" name="Picture 133" descr="desktop_computer_stylized_medium">
              <a:extLst>
                <a:ext uri="{FF2B5EF4-FFF2-40B4-BE49-F238E27FC236}">
                  <a16:creationId xmlns:a16="http://schemas.microsoft.com/office/drawing/2014/main" id="{799D503A-E5A3-D748-928B-990CBEE58E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134">
              <a:extLst>
                <a:ext uri="{FF2B5EF4-FFF2-40B4-BE49-F238E27FC236}">
                  <a16:creationId xmlns:a16="http://schemas.microsoft.com/office/drawing/2014/main" id="{332D96AD-F126-3B44-8A6A-D525313655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4" name="Group 135">
            <a:extLst>
              <a:ext uri="{FF2B5EF4-FFF2-40B4-BE49-F238E27FC236}">
                <a16:creationId xmlns:a16="http://schemas.microsoft.com/office/drawing/2014/main" id="{1369EE05-107A-8448-9C12-96C7AF9BE29D}"/>
              </a:ext>
            </a:extLst>
          </p:cNvPr>
          <p:cNvGrpSpPr>
            <a:grpSpLocks/>
          </p:cNvGrpSpPr>
          <p:nvPr/>
        </p:nvGrpSpPr>
        <p:grpSpPr bwMode="auto">
          <a:xfrm>
            <a:off x="7077075" y="3114674"/>
            <a:ext cx="641350" cy="558800"/>
            <a:chOff x="-44" y="1473"/>
            <a:chExt cx="981" cy="1105"/>
          </a:xfrm>
        </p:grpSpPr>
        <p:pic>
          <p:nvPicPr>
            <p:cNvPr id="35" name="Picture 136" descr="desktop_computer_stylized_medium">
              <a:extLst>
                <a:ext uri="{FF2B5EF4-FFF2-40B4-BE49-F238E27FC236}">
                  <a16:creationId xmlns:a16="http://schemas.microsoft.com/office/drawing/2014/main" id="{ADD05C2B-BC84-1746-9648-3A9E05F3A6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137">
              <a:extLst>
                <a:ext uri="{FF2B5EF4-FFF2-40B4-BE49-F238E27FC236}">
                  <a16:creationId xmlns:a16="http://schemas.microsoft.com/office/drawing/2014/main" id="{8B79F236-16A8-3941-8290-0FA452462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7" name="Group 138">
            <a:extLst>
              <a:ext uri="{FF2B5EF4-FFF2-40B4-BE49-F238E27FC236}">
                <a16:creationId xmlns:a16="http://schemas.microsoft.com/office/drawing/2014/main" id="{5B0D047F-9F09-D24C-9E45-273A8AF03D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85475" y="2063749"/>
            <a:ext cx="641350" cy="558800"/>
            <a:chOff x="-44" y="1473"/>
            <a:chExt cx="981" cy="1105"/>
          </a:xfrm>
        </p:grpSpPr>
        <p:pic>
          <p:nvPicPr>
            <p:cNvPr id="38" name="Picture 139" descr="desktop_computer_stylized_medium">
              <a:extLst>
                <a:ext uri="{FF2B5EF4-FFF2-40B4-BE49-F238E27FC236}">
                  <a16:creationId xmlns:a16="http://schemas.microsoft.com/office/drawing/2014/main" id="{5FA00C3F-1D4D-4E4B-9E3F-7197422F6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140">
              <a:extLst>
                <a:ext uri="{FF2B5EF4-FFF2-40B4-BE49-F238E27FC236}">
                  <a16:creationId xmlns:a16="http://schemas.microsoft.com/office/drawing/2014/main" id="{79D2F323-17DF-6743-92AA-5C6AFDC7BD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0" name="Group 141">
            <a:extLst>
              <a:ext uri="{FF2B5EF4-FFF2-40B4-BE49-F238E27FC236}">
                <a16:creationId xmlns:a16="http://schemas.microsoft.com/office/drawing/2014/main" id="{9980148B-8663-E046-9BE8-9337B4F5013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60088" y="3343274"/>
            <a:ext cx="641350" cy="558800"/>
            <a:chOff x="-44" y="1473"/>
            <a:chExt cx="981" cy="1105"/>
          </a:xfrm>
        </p:grpSpPr>
        <p:pic>
          <p:nvPicPr>
            <p:cNvPr id="41" name="Picture 142" descr="desktop_computer_stylized_medium">
              <a:extLst>
                <a:ext uri="{FF2B5EF4-FFF2-40B4-BE49-F238E27FC236}">
                  <a16:creationId xmlns:a16="http://schemas.microsoft.com/office/drawing/2014/main" id="{51A3BFC6-4CF4-354F-8F80-09439F41DF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43">
              <a:extLst>
                <a:ext uri="{FF2B5EF4-FFF2-40B4-BE49-F238E27FC236}">
                  <a16:creationId xmlns:a16="http://schemas.microsoft.com/office/drawing/2014/main" id="{81BC5C07-1A5F-D246-8528-69B68ECCA7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" name="Group 144">
            <a:extLst>
              <a:ext uri="{FF2B5EF4-FFF2-40B4-BE49-F238E27FC236}">
                <a16:creationId xmlns:a16="http://schemas.microsoft.com/office/drawing/2014/main" id="{C3D6047F-E2DD-5243-B0E5-183830A6B2A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52000" y="4867274"/>
            <a:ext cx="641350" cy="558800"/>
            <a:chOff x="-44" y="1473"/>
            <a:chExt cx="981" cy="1105"/>
          </a:xfrm>
        </p:grpSpPr>
        <p:pic>
          <p:nvPicPr>
            <p:cNvPr id="44" name="Picture 145" descr="desktop_computer_stylized_medium">
              <a:extLst>
                <a:ext uri="{FF2B5EF4-FFF2-40B4-BE49-F238E27FC236}">
                  <a16:creationId xmlns:a16="http://schemas.microsoft.com/office/drawing/2014/main" id="{00ABE6FF-707E-424E-95C2-4C84AB054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46">
              <a:extLst>
                <a:ext uri="{FF2B5EF4-FFF2-40B4-BE49-F238E27FC236}">
                  <a16:creationId xmlns:a16="http://schemas.microsoft.com/office/drawing/2014/main" id="{B8AD2E1B-FAAC-3D4E-8CD3-8C9AB4D598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6" name="Group 147">
            <a:extLst>
              <a:ext uri="{FF2B5EF4-FFF2-40B4-BE49-F238E27FC236}">
                <a16:creationId xmlns:a16="http://schemas.microsoft.com/office/drawing/2014/main" id="{EF67321B-E838-8141-98CE-52C1C74BABF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88363" y="4908549"/>
            <a:ext cx="641350" cy="558800"/>
            <a:chOff x="-44" y="1473"/>
            <a:chExt cx="981" cy="1105"/>
          </a:xfrm>
        </p:grpSpPr>
        <p:pic>
          <p:nvPicPr>
            <p:cNvPr id="47" name="Picture 148" descr="desktop_computer_stylized_medium">
              <a:extLst>
                <a:ext uri="{FF2B5EF4-FFF2-40B4-BE49-F238E27FC236}">
                  <a16:creationId xmlns:a16="http://schemas.microsoft.com/office/drawing/2014/main" id="{C7D81BD5-7B41-564F-A0B0-5995494A7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49">
              <a:extLst>
                <a:ext uri="{FF2B5EF4-FFF2-40B4-BE49-F238E27FC236}">
                  <a16:creationId xmlns:a16="http://schemas.microsoft.com/office/drawing/2014/main" id="{BF5368FA-FBF6-5E40-B637-1A90F3DA6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9" name="Group 150">
            <a:extLst>
              <a:ext uri="{FF2B5EF4-FFF2-40B4-BE49-F238E27FC236}">
                <a16:creationId xmlns:a16="http://schemas.microsoft.com/office/drawing/2014/main" id="{8C80114E-95C9-9C46-8F09-143785BA4C88}"/>
              </a:ext>
            </a:extLst>
          </p:cNvPr>
          <p:cNvGrpSpPr>
            <a:grpSpLocks/>
          </p:cNvGrpSpPr>
          <p:nvPr/>
        </p:nvGrpSpPr>
        <p:grpSpPr bwMode="auto">
          <a:xfrm>
            <a:off x="8916988" y="3001962"/>
            <a:ext cx="698500" cy="355600"/>
            <a:chOff x="4396" y="1245"/>
            <a:chExt cx="672" cy="248"/>
          </a:xfrm>
        </p:grpSpPr>
        <p:sp>
          <p:nvSpPr>
            <p:cNvPr id="50" name="Oval 407">
              <a:extLst>
                <a:ext uri="{FF2B5EF4-FFF2-40B4-BE49-F238E27FC236}">
                  <a16:creationId xmlns:a16="http://schemas.microsoft.com/office/drawing/2014/main" id="{B8831250-4168-814C-B6AF-E998B5BBB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410">
              <a:extLst>
                <a:ext uri="{FF2B5EF4-FFF2-40B4-BE49-F238E27FC236}">
                  <a16:creationId xmlns:a16="http://schemas.microsoft.com/office/drawing/2014/main" id="{F57D3B97-0104-D542-BAA9-CD22934A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Oval 411">
              <a:extLst>
                <a:ext uri="{FF2B5EF4-FFF2-40B4-BE49-F238E27FC236}">
                  <a16:creationId xmlns:a16="http://schemas.microsoft.com/office/drawing/2014/main" id="{A488FB74-24F0-324C-BB5F-0B3A54CC1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54">
              <a:extLst>
                <a:ext uri="{FF2B5EF4-FFF2-40B4-BE49-F238E27FC236}">
                  <a16:creationId xmlns:a16="http://schemas.microsoft.com/office/drawing/2014/main" id="{5F458093-AF39-4440-90E3-C9DB08CA8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6" name="Freeform 155">
                <a:extLst>
                  <a:ext uri="{FF2B5EF4-FFF2-40B4-BE49-F238E27FC236}">
                    <a16:creationId xmlns:a16="http://schemas.microsoft.com/office/drawing/2014/main" id="{B9A3E053-B147-7244-A4C2-29A9E0B88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156">
                <a:extLst>
                  <a:ext uri="{FF2B5EF4-FFF2-40B4-BE49-F238E27FC236}">
                    <a16:creationId xmlns:a16="http://schemas.microsoft.com/office/drawing/2014/main" id="{17C4A59B-94A0-BA48-AFC2-BA04D0A7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157">
              <a:extLst>
                <a:ext uri="{FF2B5EF4-FFF2-40B4-BE49-F238E27FC236}">
                  <a16:creationId xmlns:a16="http://schemas.microsoft.com/office/drawing/2014/main" id="{7B76D397-3179-5841-A412-66E675B13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58">
              <a:extLst>
                <a:ext uri="{FF2B5EF4-FFF2-40B4-BE49-F238E27FC236}">
                  <a16:creationId xmlns:a16="http://schemas.microsoft.com/office/drawing/2014/main" id="{41EB3386-062A-104F-B509-0017180C7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Rectangle 162">
            <a:extLst>
              <a:ext uri="{FF2B5EF4-FFF2-40B4-BE49-F238E27FC236}">
                <a16:creationId xmlns:a16="http://schemas.microsoft.com/office/drawing/2014/main" id="{E93C733E-6991-7342-B855-8E05F1BC0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4" y="261778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59" name="Text Box 110">
            <a:extLst>
              <a:ext uri="{FF2B5EF4-FFF2-40B4-BE49-F238E27FC236}">
                <a16:creationId xmlns:a16="http://schemas.microsoft.com/office/drawing/2014/main" id="{31E4F1CD-C7DD-534B-83A7-DFBAC0A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13" y="25241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223.1.1.2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0" name="Rectangle 165">
            <a:extLst>
              <a:ext uri="{FF2B5EF4-FFF2-40B4-BE49-F238E27FC236}">
                <a16:creationId xmlns:a16="http://schemas.microsoft.com/office/drawing/2014/main" id="{8CD6CD44-1D0E-964E-A0A5-9F331FF87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2426" y="332740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1" name="Rectangle 166">
            <a:extLst>
              <a:ext uri="{FF2B5EF4-FFF2-40B4-BE49-F238E27FC236}">
                <a16:creationId xmlns:a16="http://schemas.microsoft.com/office/drawing/2014/main" id="{8532D844-9FE3-FA43-912B-61BC52F6F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76" y="3513137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400"/>
          </a:p>
        </p:txBody>
      </p:sp>
      <p:sp>
        <p:nvSpPr>
          <p:cNvPr id="62" name="Text Box 128">
            <a:extLst>
              <a:ext uri="{FF2B5EF4-FFF2-40B4-BE49-F238E27FC236}">
                <a16:creationId xmlns:a16="http://schemas.microsoft.com/office/drawing/2014/main" id="{B9F342AA-CD5E-384F-828E-688ADFAD7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3638" y="347503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223.1.3.27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3" name="Text Box 118">
            <a:extLst>
              <a:ext uri="{FF2B5EF4-FFF2-40B4-BE49-F238E27FC236}">
                <a16:creationId xmlns:a16="http://schemas.microsoft.com/office/drawing/2014/main" id="{D4C1DAC5-75C7-B640-BD94-FD47C0A9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88" y="334168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223.1.2.2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4" name="Text Box 119">
            <a:extLst>
              <a:ext uri="{FF2B5EF4-FFF2-40B4-BE49-F238E27FC236}">
                <a16:creationId xmlns:a16="http://schemas.microsoft.com/office/drawing/2014/main" id="{9FE74677-F069-3F42-885A-39887771E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2450" y="18256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/>
              <a:t>223.1.2.1</a:t>
            </a:r>
            <a:endParaRPr lang="en-US" altLang="en-US" sz="1400">
              <a:latin typeface="Comic Sans MS" panose="030F0902030302020204" pitchFamily="66" charset="0"/>
            </a:endParaRPr>
          </a:p>
        </p:txBody>
      </p:sp>
      <p:sp>
        <p:nvSpPr>
          <p:cNvPr id="65" name="Text Box 168">
            <a:extLst>
              <a:ext uri="{FF2B5EF4-FFF2-40B4-BE49-F238E27FC236}">
                <a16:creationId xmlns:a16="http://schemas.microsoft.com/office/drawing/2014/main" id="{FD647C90-9228-7F44-8FAA-47556B75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213" y="1258887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server</a:t>
            </a:r>
          </a:p>
        </p:txBody>
      </p:sp>
      <p:sp>
        <p:nvSpPr>
          <p:cNvPr id="66" name="Text Box 170">
            <a:extLst>
              <a:ext uri="{FF2B5EF4-FFF2-40B4-BE49-F238E27FC236}">
                <a16:creationId xmlns:a16="http://schemas.microsoft.com/office/drawing/2014/main" id="{72ED1DE1-632F-C941-A85E-DCCE389E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7419" y="4411662"/>
            <a:ext cx="1703387" cy="244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en-US" sz="2000" dirty="0">
                <a:solidFill>
                  <a:srgbClr val="CC0000"/>
                </a:solidFill>
              </a:rPr>
              <a:t>Client</a:t>
            </a:r>
            <a:r>
              <a:rPr lang="en-US" altLang="en-US" sz="2000" dirty="0"/>
              <a:t> program on the endpoint  broadcasts message requesting an IP address.</a:t>
            </a:r>
          </a:p>
        </p:txBody>
      </p:sp>
      <p:grpSp>
        <p:nvGrpSpPr>
          <p:cNvPr id="67" name="Group 195">
            <a:extLst>
              <a:ext uri="{FF2B5EF4-FFF2-40B4-BE49-F238E27FC236}">
                <a16:creationId xmlns:a16="http://schemas.microsoft.com/office/drawing/2014/main" id="{58121EA3-23F0-0F4B-ABF0-73552B56961C}"/>
              </a:ext>
            </a:extLst>
          </p:cNvPr>
          <p:cNvGrpSpPr>
            <a:grpSpLocks/>
          </p:cNvGrpSpPr>
          <p:nvPr/>
        </p:nvGrpSpPr>
        <p:grpSpPr bwMode="auto">
          <a:xfrm>
            <a:off x="9855200" y="1893888"/>
            <a:ext cx="401638" cy="681037"/>
            <a:chOff x="4140" y="429"/>
            <a:chExt cx="1425" cy="2396"/>
          </a:xfrm>
        </p:grpSpPr>
        <p:sp>
          <p:nvSpPr>
            <p:cNvPr id="68" name="Freeform 196">
              <a:extLst>
                <a:ext uri="{FF2B5EF4-FFF2-40B4-BE49-F238E27FC236}">
                  <a16:creationId xmlns:a16="http://schemas.microsoft.com/office/drawing/2014/main" id="{71C65DAB-3173-F343-8A2E-4BF753045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Rectangle 197">
              <a:extLst>
                <a:ext uri="{FF2B5EF4-FFF2-40B4-BE49-F238E27FC236}">
                  <a16:creationId xmlns:a16="http://schemas.microsoft.com/office/drawing/2014/main" id="{CD9E1770-212F-944E-8751-9B0054AE8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0" name="Freeform 198">
              <a:extLst>
                <a:ext uri="{FF2B5EF4-FFF2-40B4-BE49-F238E27FC236}">
                  <a16:creationId xmlns:a16="http://schemas.microsoft.com/office/drawing/2014/main" id="{E9C1807E-189F-624C-872E-B3C5F7397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99">
              <a:extLst>
                <a:ext uri="{FF2B5EF4-FFF2-40B4-BE49-F238E27FC236}">
                  <a16:creationId xmlns:a16="http://schemas.microsoft.com/office/drawing/2014/main" id="{817E0C50-71CD-1646-9D5E-D28C24F81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Rectangle 200">
              <a:extLst>
                <a:ext uri="{FF2B5EF4-FFF2-40B4-BE49-F238E27FC236}">
                  <a16:creationId xmlns:a16="http://schemas.microsoft.com/office/drawing/2014/main" id="{4C0EAFDB-F74C-A84F-809D-C9C69789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3" name="Group 201">
              <a:extLst>
                <a:ext uri="{FF2B5EF4-FFF2-40B4-BE49-F238E27FC236}">
                  <a16:creationId xmlns:a16="http://schemas.microsoft.com/office/drawing/2014/main" id="{5A662F4E-D35B-474A-8E59-595B82C4FC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" name="AutoShape 202">
                <a:extLst>
                  <a:ext uri="{FF2B5EF4-FFF2-40B4-BE49-F238E27FC236}">
                    <a16:creationId xmlns:a16="http://schemas.microsoft.com/office/drawing/2014/main" id="{5848FA58-BF64-7A49-BADC-A715C34B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9" name="AutoShape 203">
                <a:extLst>
                  <a:ext uri="{FF2B5EF4-FFF2-40B4-BE49-F238E27FC236}">
                    <a16:creationId xmlns:a16="http://schemas.microsoft.com/office/drawing/2014/main" id="{1D7F46BF-2157-6143-81E0-A3EA02FD0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4" name="Rectangle 204">
              <a:extLst>
                <a:ext uri="{FF2B5EF4-FFF2-40B4-BE49-F238E27FC236}">
                  <a16:creationId xmlns:a16="http://schemas.microsoft.com/office/drawing/2014/main" id="{AD244CF5-E767-7C4C-B8C0-2BA6D7127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5" name="Group 205">
              <a:extLst>
                <a:ext uri="{FF2B5EF4-FFF2-40B4-BE49-F238E27FC236}">
                  <a16:creationId xmlns:a16="http://schemas.microsoft.com/office/drawing/2014/main" id="{0CD41DE6-F27D-6744-8940-2B33DF0A9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" name="AutoShape 206">
                <a:extLst>
                  <a:ext uri="{FF2B5EF4-FFF2-40B4-BE49-F238E27FC236}">
                    <a16:creationId xmlns:a16="http://schemas.microsoft.com/office/drawing/2014/main" id="{2B5E6B7D-5334-144D-83DE-84C5BF878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7" name="AutoShape 207">
                <a:extLst>
                  <a:ext uri="{FF2B5EF4-FFF2-40B4-BE49-F238E27FC236}">
                    <a16:creationId xmlns:a16="http://schemas.microsoft.com/office/drawing/2014/main" id="{87271E57-4888-B647-B4D5-C7C4AE9AE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6" name="Rectangle 208">
              <a:extLst>
                <a:ext uri="{FF2B5EF4-FFF2-40B4-BE49-F238E27FC236}">
                  <a16:creationId xmlns:a16="http://schemas.microsoft.com/office/drawing/2014/main" id="{8EE611A3-AD82-AE48-A7F0-A6513292E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77" name="Rectangle 209">
              <a:extLst>
                <a:ext uri="{FF2B5EF4-FFF2-40B4-BE49-F238E27FC236}">
                  <a16:creationId xmlns:a16="http://schemas.microsoft.com/office/drawing/2014/main" id="{2BE4B07B-1F5A-6D4C-A863-2EAC3BF03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grpSp>
          <p:nvGrpSpPr>
            <p:cNvPr id="78" name="Group 210">
              <a:extLst>
                <a:ext uri="{FF2B5EF4-FFF2-40B4-BE49-F238E27FC236}">
                  <a16:creationId xmlns:a16="http://schemas.microsoft.com/office/drawing/2014/main" id="{23BE764D-5134-A449-BEE6-5CE1985AF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" name="AutoShape 211">
                <a:extLst>
                  <a:ext uri="{FF2B5EF4-FFF2-40B4-BE49-F238E27FC236}">
                    <a16:creationId xmlns:a16="http://schemas.microsoft.com/office/drawing/2014/main" id="{A8B1C3DD-C7E9-FC45-A741-CB52CBCCC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5" name="AutoShape 212">
                <a:extLst>
                  <a:ext uri="{FF2B5EF4-FFF2-40B4-BE49-F238E27FC236}">
                    <a16:creationId xmlns:a16="http://schemas.microsoft.com/office/drawing/2014/main" id="{18CF2FAE-AC42-3A47-BDD7-459B316148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79" name="Freeform 213">
              <a:extLst>
                <a:ext uri="{FF2B5EF4-FFF2-40B4-BE49-F238E27FC236}">
                  <a16:creationId xmlns:a16="http://schemas.microsoft.com/office/drawing/2014/main" id="{6026A603-1BA7-F04F-887D-C090C7F11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0" name="Group 214">
              <a:extLst>
                <a:ext uri="{FF2B5EF4-FFF2-40B4-BE49-F238E27FC236}">
                  <a16:creationId xmlns:a16="http://schemas.microsoft.com/office/drawing/2014/main" id="{27A380B4-F582-F24F-B9BD-61225331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" name="AutoShape 215">
                <a:extLst>
                  <a:ext uri="{FF2B5EF4-FFF2-40B4-BE49-F238E27FC236}">
                    <a16:creationId xmlns:a16="http://schemas.microsoft.com/office/drawing/2014/main" id="{97923C0E-00F4-3841-BA61-09A079A3C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  <p:sp>
            <p:nvSpPr>
              <p:cNvPr id="93" name="AutoShape 216">
                <a:extLst>
                  <a:ext uri="{FF2B5EF4-FFF2-40B4-BE49-F238E27FC236}">
                    <a16:creationId xmlns:a16="http://schemas.microsoft.com/office/drawing/2014/main" id="{9C7C53AD-0C82-0D45-9A27-F8EE53C9B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400"/>
              </a:p>
            </p:txBody>
          </p:sp>
        </p:grpSp>
        <p:sp>
          <p:nvSpPr>
            <p:cNvPr id="81" name="Rectangle 217">
              <a:extLst>
                <a:ext uri="{FF2B5EF4-FFF2-40B4-BE49-F238E27FC236}">
                  <a16:creationId xmlns:a16="http://schemas.microsoft.com/office/drawing/2014/main" id="{7F1DFF6F-27FB-5F4C-90DD-20D6DD9E3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2" name="Freeform 218">
              <a:extLst>
                <a:ext uri="{FF2B5EF4-FFF2-40B4-BE49-F238E27FC236}">
                  <a16:creationId xmlns:a16="http://schemas.microsoft.com/office/drawing/2014/main" id="{F70063AA-9227-4D48-8ED6-74D7E5E69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9">
              <a:extLst>
                <a:ext uri="{FF2B5EF4-FFF2-40B4-BE49-F238E27FC236}">
                  <a16:creationId xmlns:a16="http://schemas.microsoft.com/office/drawing/2014/main" id="{215E75C7-A2DB-AD4C-95BE-D59B61105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220">
              <a:extLst>
                <a:ext uri="{FF2B5EF4-FFF2-40B4-BE49-F238E27FC236}">
                  <a16:creationId xmlns:a16="http://schemas.microsoft.com/office/drawing/2014/main" id="{E8640EF3-D73D-E44E-9693-67E3D163D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5" name="Freeform 221">
              <a:extLst>
                <a:ext uri="{FF2B5EF4-FFF2-40B4-BE49-F238E27FC236}">
                  <a16:creationId xmlns:a16="http://schemas.microsoft.com/office/drawing/2014/main" id="{B455F6B7-1BC0-5040-9F1D-E1639A1B5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AutoShape 222">
              <a:extLst>
                <a:ext uri="{FF2B5EF4-FFF2-40B4-BE49-F238E27FC236}">
                  <a16:creationId xmlns:a16="http://schemas.microsoft.com/office/drawing/2014/main" id="{35E8590A-F5A4-3446-89DB-90B4350C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7" name="AutoShape 223">
              <a:extLst>
                <a:ext uri="{FF2B5EF4-FFF2-40B4-BE49-F238E27FC236}">
                  <a16:creationId xmlns:a16="http://schemas.microsoft.com/office/drawing/2014/main" id="{5FC393F8-E995-C242-992A-4FE09C5D4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8" name="Oval 224">
              <a:extLst>
                <a:ext uri="{FF2B5EF4-FFF2-40B4-BE49-F238E27FC236}">
                  <a16:creationId xmlns:a16="http://schemas.microsoft.com/office/drawing/2014/main" id="{BC216717-5E01-6547-800E-995BA6ADA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89" name="Oval 225">
              <a:extLst>
                <a:ext uri="{FF2B5EF4-FFF2-40B4-BE49-F238E27FC236}">
                  <a16:creationId xmlns:a16="http://schemas.microsoft.com/office/drawing/2014/main" id="{1012510E-9171-7F49-A0B4-5452BDBEE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" name="Oval 226">
              <a:extLst>
                <a:ext uri="{FF2B5EF4-FFF2-40B4-BE49-F238E27FC236}">
                  <a16:creationId xmlns:a16="http://schemas.microsoft.com/office/drawing/2014/main" id="{A25F644D-9925-984A-BE47-44763E293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  <p:sp>
          <p:nvSpPr>
            <p:cNvPr id="91" name="Rectangle 227">
              <a:extLst>
                <a:ext uri="{FF2B5EF4-FFF2-40B4-BE49-F238E27FC236}">
                  <a16:creationId xmlns:a16="http://schemas.microsoft.com/office/drawing/2014/main" id="{1E779B2E-5745-7448-BC9C-952E4F5EC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/>
            </a:p>
          </p:txBody>
        </p:sp>
      </p:grpSp>
      <p:grpSp>
        <p:nvGrpSpPr>
          <p:cNvPr id="100" name="Group 231">
            <a:extLst>
              <a:ext uri="{FF2B5EF4-FFF2-40B4-BE49-F238E27FC236}">
                <a16:creationId xmlns:a16="http://schemas.microsoft.com/office/drawing/2014/main" id="{9B13AAEC-0134-9E41-A0EA-132F1668499F}"/>
              </a:ext>
            </a:extLst>
          </p:cNvPr>
          <p:cNvGrpSpPr>
            <a:grpSpLocks/>
          </p:cNvGrpSpPr>
          <p:nvPr/>
        </p:nvGrpSpPr>
        <p:grpSpPr bwMode="auto">
          <a:xfrm>
            <a:off x="10923588" y="2639873"/>
            <a:ext cx="1101725" cy="549275"/>
            <a:chOff x="3428" y="1798"/>
            <a:chExt cx="694" cy="346"/>
          </a:xfrm>
        </p:grpSpPr>
        <p:grpSp>
          <p:nvGrpSpPr>
            <p:cNvPr id="101" name="Group 229">
              <a:extLst>
                <a:ext uri="{FF2B5EF4-FFF2-40B4-BE49-F238E27FC236}">
                  <a16:creationId xmlns:a16="http://schemas.microsoft.com/office/drawing/2014/main" id="{384FC365-2818-9D4E-80A8-55371E8F2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103" name="Picture 173" descr="laptop_keyboard">
                <a:extLst>
                  <a:ext uri="{FF2B5EF4-FFF2-40B4-BE49-F238E27FC236}">
                    <a16:creationId xmlns:a16="http://schemas.microsoft.com/office/drawing/2014/main" id="{57349CAA-62CF-E249-BF76-34C91737B0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4" name="Freeform 174">
                <a:extLst>
                  <a:ext uri="{FF2B5EF4-FFF2-40B4-BE49-F238E27FC236}">
                    <a16:creationId xmlns:a16="http://schemas.microsoft.com/office/drawing/2014/main" id="{85B366DF-E84A-ED44-AAD6-B00711FBB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105" name="Picture 175" descr="screen">
                <a:extLst>
                  <a:ext uri="{FF2B5EF4-FFF2-40B4-BE49-F238E27FC236}">
                    <a16:creationId xmlns:a16="http://schemas.microsoft.com/office/drawing/2014/main" id="{7D1302CE-8B20-2E46-A21D-65FD1B9E9D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76">
                <a:extLst>
                  <a:ext uri="{FF2B5EF4-FFF2-40B4-BE49-F238E27FC236}">
                    <a16:creationId xmlns:a16="http://schemas.microsoft.com/office/drawing/2014/main" id="{F892197B-6B09-0C49-B575-5256C2F091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177">
                <a:extLst>
                  <a:ext uri="{FF2B5EF4-FFF2-40B4-BE49-F238E27FC236}">
                    <a16:creationId xmlns:a16="http://schemas.microsoft.com/office/drawing/2014/main" id="{34F3B1E2-0C7D-3C4A-B531-9032F6B42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178">
                <a:extLst>
                  <a:ext uri="{FF2B5EF4-FFF2-40B4-BE49-F238E27FC236}">
                    <a16:creationId xmlns:a16="http://schemas.microsoft.com/office/drawing/2014/main" id="{6EA62F8D-CF18-8741-8E25-9CFBFCF18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79">
                <a:extLst>
                  <a:ext uri="{FF2B5EF4-FFF2-40B4-BE49-F238E27FC236}">
                    <a16:creationId xmlns:a16="http://schemas.microsoft.com/office/drawing/2014/main" id="{F8F00B99-52F9-0B48-AD00-3ECED54A1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180">
                <a:extLst>
                  <a:ext uri="{FF2B5EF4-FFF2-40B4-BE49-F238E27FC236}">
                    <a16:creationId xmlns:a16="http://schemas.microsoft.com/office/drawing/2014/main" id="{FB569AC0-3876-624B-BB84-E41D17D20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181">
                <a:extLst>
                  <a:ext uri="{FF2B5EF4-FFF2-40B4-BE49-F238E27FC236}">
                    <a16:creationId xmlns:a16="http://schemas.microsoft.com/office/drawing/2014/main" id="{C756F73C-2339-CF42-9119-B1F047DD6C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12" name="Group 182">
                <a:extLst>
                  <a:ext uri="{FF2B5EF4-FFF2-40B4-BE49-F238E27FC236}">
                    <a16:creationId xmlns:a16="http://schemas.microsoft.com/office/drawing/2014/main" id="{2CAB6F29-39F9-8444-A40A-DEC5AAE7E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119" name="Freeform 183">
                  <a:extLst>
                    <a:ext uri="{FF2B5EF4-FFF2-40B4-BE49-F238E27FC236}">
                      <a16:creationId xmlns:a16="http://schemas.microsoft.com/office/drawing/2014/main" id="{0711114A-B47B-5341-B3AB-2F416E6C65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184">
                  <a:extLst>
                    <a:ext uri="{FF2B5EF4-FFF2-40B4-BE49-F238E27FC236}">
                      <a16:creationId xmlns:a16="http://schemas.microsoft.com/office/drawing/2014/main" id="{D3796270-23A5-A84B-A8E4-1FEA23F916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185">
                  <a:extLst>
                    <a:ext uri="{FF2B5EF4-FFF2-40B4-BE49-F238E27FC236}">
                      <a16:creationId xmlns:a16="http://schemas.microsoft.com/office/drawing/2014/main" id="{971D8B10-9D29-A54B-B87D-14A550131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186">
                  <a:extLst>
                    <a:ext uri="{FF2B5EF4-FFF2-40B4-BE49-F238E27FC236}">
                      <a16:creationId xmlns:a16="http://schemas.microsoft.com/office/drawing/2014/main" id="{919AE04E-85A7-7842-B4ED-FEB4D852B2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187">
                  <a:extLst>
                    <a:ext uri="{FF2B5EF4-FFF2-40B4-BE49-F238E27FC236}">
                      <a16:creationId xmlns:a16="http://schemas.microsoft.com/office/drawing/2014/main" id="{96DD8AA3-B06C-814C-9DFE-DCE36462E8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188">
                  <a:extLst>
                    <a:ext uri="{FF2B5EF4-FFF2-40B4-BE49-F238E27FC236}">
                      <a16:creationId xmlns:a16="http://schemas.microsoft.com/office/drawing/2014/main" id="{8C1D4175-85B2-7F45-BF89-E2C4889EA4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" name="Freeform 189">
                <a:extLst>
                  <a:ext uri="{FF2B5EF4-FFF2-40B4-BE49-F238E27FC236}">
                    <a16:creationId xmlns:a16="http://schemas.microsoft.com/office/drawing/2014/main" id="{A960D70D-F486-E449-BF39-E915C1800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190">
                <a:extLst>
                  <a:ext uri="{FF2B5EF4-FFF2-40B4-BE49-F238E27FC236}">
                    <a16:creationId xmlns:a16="http://schemas.microsoft.com/office/drawing/2014/main" id="{33C5EB7A-B5D6-6C4E-9B25-F64792C5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191">
                <a:extLst>
                  <a:ext uri="{FF2B5EF4-FFF2-40B4-BE49-F238E27FC236}">
                    <a16:creationId xmlns:a16="http://schemas.microsoft.com/office/drawing/2014/main" id="{981B59C8-508B-B44C-AD84-DB2B4EC1E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92">
                <a:extLst>
                  <a:ext uri="{FF2B5EF4-FFF2-40B4-BE49-F238E27FC236}">
                    <a16:creationId xmlns:a16="http://schemas.microsoft.com/office/drawing/2014/main" id="{F20015E6-A37E-1848-8D0B-93969EB3F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193">
                <a:extLst>
                  <a:ext uri="{FF2B5EF4-FFF2-40B4-BE49-F238E27FC236}">
                    <a16:creationId xmlns:a16="http://schemas.microsoft.com/office/drawing/2014/main" id="{2496D513-D7C1-CA42-BACC-6B0EF790A7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194">
                <a:extLst>
                  <a:ext uri="{FF2B5EF4-FFF2-40B4-BE49-F238E27FC236}">
                    <a16:creationId xmlns:a16="http://schemas.microsoft.com/office/drawing/2014/main" id="{42B69517-56CA-9443-A25C-A7148B2341F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" name="Line 230">
              <a:extLst>
                <a:ext uri="{FF2B5EF4-FFF2-40B4-BE49-F238E27FC236}">
                  <a16:creationId xmlns:a16="http://schemas.microsoft.com/office/drawing/2014/main" id="{385C0C7B-FD0C-6F4C-8F9A-E25045D15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5" name="AutoShape 232">
            <a:extLst>
              <a:ext uri="{FF2B5EF4-FFF2-40B4-BE49-F238E27FC236}">
                <a16:creationId xmlns:a16="http://schemas.microsoft.com/office/drawing/2014/main" id="{F79C7796-4951-874B-8F00-254C4B8CE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9019" y="3175761"/>
            <a:ext cx="662840" cy="359138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6" name="Line 233">
            <a:extLst>
              <a:ext uri="{FF2B5EF4-FFF2-40B4-BE49-F238E27FC236}">
                <a16:creationId xmlns:a16="http://schemas.microsoft.com/office/drawing/2014/main" id="{0BD3C1B0-9DAA-EE4F-94F6-5CE0CC4DA6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50489" y="2452687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25" grpId="0" animBg="1"/>
      <p:bldP spid="12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0DB5-D2E7-154A-B9DC-C284FA0B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0E8818BB-AA22-8F48-9024-0ADCFC0E1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35" y="1902655"/>
            <a:ext cx="21637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DHCP server: </a:t>
            </a:r>
          </a:p>
          <a:p>
            <a:pPr algn="ctr"/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223.1.2.5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F9D7B57C-D083-A346-8ACE-FFF8E498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8434" y="1919226"/>
            <a:ext cx="2316766" cy="726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Arriving </a:t>
            </a:r>
          </a:p>
          <a:p>
            <a:pPr algn="ctr">
              <a:lnSpc>
                <a:spcPct val="85000"/>
              </a:lnSpc>
            </a:pPr>
            <a:r>
              <a:rPr lang="en-US" altLang="en-US" dirty="0">
                <a:solidFill>
                  <a:srgbClr val="CC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DEFD99D8-D93A-984C-9F6D-D2124F1D8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313" y="2297113"/>
            <a:ext cx="15445" cy="4413219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4AB9CC21-257E-664C-ADF4-6A5C658B1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1059" y="2449512"/>
            <a:ext cx="2015" cy="4260820"/>
          </a:xfrm>
          <a:prstGeom prst="line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D40F11-6954-DB45-A2F3-3E78F1100E8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1387475"/>
            <a:ext cx="4395788" cy="1401763"/>
            <a:chOff x="1860550" y="1343025"/>
            <a:chExt cx="4395788" cy="1401763"/>
          </a:xfrm>
        </p:grpSpPr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6350B2CD-3D5D-8F49-B629-30AF302E38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A3EA44E9-FD5A-0D4F-843D-60C47D5BB7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11" name="Text Box 24">
                <a:extLst>
                  <a:ext uri="{FF2B5EF4-FFF2-40B4-BE49-F238E27FC236}">
                    <a16:creationId xmlns:a16="http://schemas.microsoft.com/office/drawing/2014/main" id="{6AE17A15-0BCA-344F-8F4C-D6CD8EBF5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 b="1" dirty="0">
                    <a:solidFill>
                      <a:srgbClr val="000000"/>
                    </a:solidFill>
                    <a:latin typeface="Helvetica" pitchFamily="2" charset="0"/>
                  </a:rPr>
                  <a:t>DHCP discover</a:t>
                </a:r>
              </a:p>
            </p:txBody>
          </p:sp>
          <p:sp>
            <p:nvSpPr>
              <p:cNvPr id="12" name="Text Box 25">
                <a:extLst>
                  <a:ext uri="{FF2B5EF4-FFF2-40B4-BE49-F238E27FC236}">
                    <a16:creationId xmlns:a16="http://schemas.microsoft.com/office/drawing/2014/main" id="{EF55892B-2668-8A46-B013-7F286EED4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src : 0.0.0.0, 68     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dest.: 255.255.255.255,67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yiaddr:    0.0.0.0</a:t>
                </a:r>
              </a:p>
              <a:p>
                <a:pPr algn="ctr"/>
                <a:r>
                  <a:rPr lang="en-US" altLang="en-US" sz="1200">
                    <a:solidFill>
                      <a:srgbClr val="000000"/>
                    </a:solidFill>
                    <a:latin typeface="Helvetica" pitchFamily="2" charset="0"/>
                  </a:rPr>
                  <a:t>transaction ID: 654</a:t>
                </a:r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sp>
        <p:nvSpPr>
          <p:cNvPr id="13" name="Line 26">
            <a:extLst>
              <a:ext uri="{FF2B5EF4-FFF2-40B4-BE49-F238E27FC236}">
                <a16:creationId xmlns:a16="http://schemas.microsoft.com/office/drawing/2014/main" id="{25CAA4A0-F3B4-F34E-8A5E-3910FC79E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3314" y="323850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317600-7D33-4141-9879-668CE6EE90FE}"/>
              </a:ext>
            </a:extLst>
          </p:cNvPr>
          <p:cNvGrpSpPr>
            <a:grpSpLocks/>
          </p:cNvGrpSpPr>
          <p:nvPr/>
        </p:nvGrpSpPr>
        <p:grpSpPr bwMode="auto">
          <a:xfrm>
            <a:off x="5302250" y="2624137"/>
            <a:ext cx="2520950" cy="1217612"/>
            <a:chOff x="3562350" y="2579688"/>
            <a:chExt cx="2520950" cy="1217612"/>
          </a:xfrm>
        </p:grpSpPr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40F68324-D929-D944-AD5C-8262D2F47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" name="Text Box 28">
              <a:extLst>
                <a:ext uri="{FF2B5EF4-FFF2-40B4-BE49-F238E27FC236}">
                  <a16:creationId xmlns:a16="http://schemas.microsoft.com/office/drawing/2014/main" id="{554C8789-6F7E-2B44-AB77-45C575589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8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7" name="Line 29">
            <a:extLst>
              <a:ext uri="{FF2B5EF4-FFF2-40B4-BE49-F238E27FC236}">
                <a16:creationId xmlns:a16="http://schemas.microsoft.com/office/drawing/2014/main" id="{F6135087-BBE9-5142-B36F-232C602D8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1088" y="4467225"/>
            <a:ext cx="4310062" cy="571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5F0C40-367B-B346-8136-9DC7CB4BCD4E}"/>
              </a:ext>
            </a:extLst>
          </p:cNvPr>
          <p:cNvGrpSpPr>
            <a:grpSpLocks/>
          </p:cNvGrpSpPr>
          <p:nvPr/>
        </p:nvGrpSpPr>
        <p:grpSpPr bwMode="auto">
          <a:xfrm>
            <a:off x="3706813" y="3810000"/>
            <a:ext cx="2887662" cy="1260475"/>
            <a:chOff x="1966913" y="3765550"/>
            <a:chExt cx="2887662" cy="1260475"/>
          </a:xfrm>
        </p:grpSpPr>
        <p:sp>
          <p:nvSpPr>
            <p:cNvPr id="19" name="Text Box 30">
              <a:extLst>
                <a:ext uri="{FF2B5EF4-FFF2-40B4-BE49-F238E27FC236}">
                  <a16:creationId xmlns:a16="http://schemas.microsoft.com/office/drawing/2014/main" id="{6FE603C9-2F65-7843-AC94-72C062BA0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50F5B8FD-8568-164C-9B86-2B47F681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 0.0.0.0, 68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dest::  255.255.255.255, 67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1" name="Line 32">
            <a:extLst>
              <a:ext uri="{FF2B5EF4-FFF2-40B4-BE49-F238E27FC236}">
                <a16:creationId xmlns:a16="http://schemas.microsoft.com/office/drawing/2014/main" id="{58649DD0-C4CD-B74D-8095-78E995492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1089" y="5497512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D116A8-0E8F-F944-91FE-CFFFA65DF404}"/>
              </a:ext>
            </a:extLst>
          </p:cNvPr>
          <p:cNvGrpSpPr>
            <a:grpSpLocks/>
          </p:cNvGrpSpPr>
          <p:nvPr/>
        </p:nvGrpSpPr>
        <p:grpSpPr bwMode="auto">
          <a:xfrm>
            <a:off x="5259389" y="5213349"/>
            <a:ext cx="2509837" cy="1271588"/>
            <a:chOff x="3519488" y="5168900"/>
            <a:chExt cx="2509837" cy="1271588"/>
          </a:xfrm>
        </p:grpSpPr>
        <p:sp>
          <p:nvSpPr>
            <p:cNvPr id="23" name="Text Box 33">
              <a:extLst>
                <a:ext uri="{FF2B5EF4-FFF2-40B4-BE49-F238E27FC236}">
                  <a16:creationId xmlns:a16="http://schemas.microsoft.com/office/drawing/2014/main" id="{CC9241B6-E0BB-6A4C-A87A-64A6034E6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 b="1">
                  <a:solidFill>
                    <a:srgbClr val="000000"/>
                  </a:solidFill>
                  <a:latin typeface="Helvetica" pitchFamily="2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9BA6B6F4-5E45-2B4E-AAA4-022CE3E70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src: 223.1.2.5, 67      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dest:  255.255.255.255, 68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yiaddrr: 223.1.2.4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transaction ID: 655</a:t>
              </a:r>
            </a:p>
            <a:p>
              <a:pPr algn="ctr"/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lifetime: 3600 secs</a:t>
              </a:r>
              <a:endParaRPr lang="en-US" altLang="en-US" sz="10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95D9EE50-2303-3146-B470-4C00701E0F67}"/>
              </a:ext>
            </a:extLst>
          </p:cNvPr>
          <p:cNvGrpSpPr>
            <a:grpSpLocks/>
          </p:cNvGrpSpPr>
          <p:nvPr/>
        </p:nvGrpSpPr>
        <p:grpSpPr bwMode="auto">
          <a:xfrm>
            <a:off x="8034339" y="1825625"/>
            <a:ext cx="784225" cy="549275"/>
            <a:chOff x="4420" y="878"/>
            <a:chExt cx="614" cy="458"/>
          </a:xfrm>
        </p:grpSpPr>
        <p:pic>
          <p:nvPicPr>
            <p:cNvPr id="26" name="Picture 37" descr="laptop_keyboard">
              <a:extLst>
                <a:ext uri="{FF2B5EF4-FFF2-40B4-BE49-F238E27FC236}">
                  <a16:creationId xmlns:a16="http://schemas.microsoft.com/office/drawing/2014/main" id="{07A36CC5-A7C2-5B49-BF6B-BDDF5D050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38">
              <a:extLst>
                <a:ext uri="{FF2B5EF4-FFF2-40B4-BE49-F238E27FC236}">
                  <a16:creationId xmlns:a16="http://schemas.microsoft.com/office/drawing/2014/main" id="{AE59FDD8-71B3-CA45-9E38-BE72C45C3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pic>
          <p:nvPicPr>
            <p:cNvPr id="28" name="Picture 39" descr="screen">
              <a:extLst>
                <a:ext uri="{FF2B5EF4-FFF2-40B4-BE49-F238E27FC236}">
                  <a16:creationId xmlns:a16="http://schemas.microsoft.com/office/drawing/2014/main" id="{75017345-249A-5448-A160-41E6A5576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0">
              <a:extLst>
                <a:ext uri="{FF2B5EF4-FFF2-40B4-BE49-F238E27FC236}">
                  <a16:creationId xmlns:a16="http://schemas.microsoft.com/office/drawing/2014/main" id="{83C32745-DA16-234E-A790-0D3CB62C2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0" name="Freeform 41">
              <a:extLst>
                <a:ext uri="{FF2B5EF4-FFF2-40B4-BE49-F238E27FC236}">
                  <a16:creationId xmlns:a16="http://schemas.microsoft.com/office/drawing/2014/main" id="{EF954CE6-8D67-BB40-90EE-9345CF4C5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1" name="Freeform 42">
              <a:extLst>
                <a:ext uri="{FF2B5EF4-FFF2-40B4-BE49-F238E27FC236}">
                  <a16:creationId xmlns:a16="http://schemas.microsoft.com/office/drawing/2014/main" id="{1FC1A55D-414E-7146-9EB2-01A9AAA4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2" name="Freeform 43">
              <a:extLst>
                <a:ext uri="{FF2B5EF4-FFF2-40B4-BE49-F238E27FC236}">
                  <a16:creationId xmlns:a16="http://schemas.microsoft.com/office/drawing/2014/main" id="{DC16CDD0-E788-D24E-B815-78030DD11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3" name="Freeform 44">
              <a:extLst>
                <a:ext uri="{FF2B5EF4-FFF2-40B4-BE49-F238E27FC236}">
                  <a16:creationId xmlns:a16="http://schemas.microsoft.com/office/drawing/2014/main" id="{C0BA4822-8D9C-0843-B8D8-4534A0E07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4" name="Freeform 45">
              <a:extLst>
                <a:ext uri="{FF2B5EF4-FFF2-40B4-BE49-F238E27FC236}">
                  <a16:creationId xmlns:a16="http://schemas.microsoft.com/office/drawing/2014/main" id="{6D8A44D4-935F-9F4E-BB2C-CEB2FCF60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35" name="Group 46">
              <a:extLst>
                <a:ext uri="{FF2B5EF4-FFF2-40B4-BE49-F238E27FC236}">
                  <a16:creationId xmlns:a16="http://schemas.microsoft.com/office/drawing/2014/main" id="{233D763A-3CD9-5745-8FEC-93D1B447E0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42" name="Freeform 47">
                <a:extLst>
                  <a:ext uri="{FF2B5EF4-FFF2-40B4-BE49-F238E27FC236}">
                    <a16:creationId xmlns:a16="http://schemas.microsoft.com/office/drawing/2014/main" id="{74AA49DC-83D4-5649-BBF6-C0C12813C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3" name="Freeform 48">
                <a:extLst>
                  <a:ext uri="{FF2B5EF4-FFF2-40B4-BE49-F238E27FC236}">
                    <a16:creationId xmlns:a16="http://schemas.microsoft.com/office/drawing/2014/main" id="{D6B65998-5756-DA46-93FD-A5E759B95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4" name="Freeform 49">
                <a:extLst>
                  <a:ext uri="{FF2B5EF4-FFF2-40B4-BE49-F238E27FC236}">
                    <a16:creationId xmlns:a16="http://schemas.microsoft.com/office/drawing/2014/main" id="{9855341D-909A-5D4E-B88D-400101B927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5" name="Freeform 50">
                <a:extLst>
                  <a:ext uri="{FF2B5EF4-FFF2-40B4-BE49-F238E27FC236}">
                    <a16:creationId xmlns:a16="http://schemas.microsoft.com/office/drawing/2014/main" id="{E2575CE6-7E13-774B-A55B-8B6FBD467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6" name="Freeform 51">
                <a:extLst>
                  <a:ext uri="{FF2B5EF4-FFF2-40B4-BE49-F238E27FC236}">
                    <a16:creationId xmlns:a16="http://schemas.microsoft.com/office/drawing/2014/main" id="{A62C04CF-FEFE-7746-9CE6-05A2B7E6C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1F1913E3-DA93-EF49-9EA1-0B81D5850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36" name="Freeform 53">
              <a:extLst>
                <a:ext uri="{FF2B5EF4-FFF2-40B4-BE49-F238E27FC236}">
                  <a16:creationId xmlns:a16="http://schemas.microsoft.com/office/drawing/2014/main" id="{3FD9018E-7A78-404D-9FED-581BB851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7" name="Freeform 54">
              <a:extLst>
                <a:ext uri="{FF2B5EF4-FFF2-40B4-BE49-F238E27FC236}">
                  <a16:creationId xmlns:a16="http://schemas.microsoft.com/office/drawing/2014/main" id="{02CDDA86-1129-A14D-819C-CCD91477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Freeform 55">
              <a:extLst>
                <a:ext uri="{FF2B5EF4-FFF2-40B4-BE49-F238E27FC236}">
                  <a16:creationId xmlns:a16="http://schemas.microsoft.com/office/drawing/2014/main" id="{AD487F52-6D51-1746-9F82-FF41A0455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Freeform 56">
              <a:extLst>
                <a:ext uri="{FF2B5EF4-FFF2-40B4-BE49-F238E27FC236}">
                  <a16:creationId xmlns:a16="http://schemas.microsoft.com/office/drawing/2014/main" id="{9812F9C5-571F-194D-AE25-D422526DB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Freeform 57">
              <a:extLst>
                <a:ext uri="{FF2B5EF4-FFF2-40B4-BE49-F238E27FC236}">
                  <a16:creationId xmlns:a16="http://schemas.microsoft.com/office/drawing/2014/main" id="{EF3362E3-0633-2345-A1D5-4F6E26441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Freeform 58">
              <a:extLst>
                <a:ext uri="{FF2B5EF4-FFF2-40B4-BE49-F238E27FC236}">
                  <a16:creationId xmlns:a16="http://schemas.microsoft.com/office/drawing/2014/main" id="{65C1B697-0F74-DE45-B8A4-615348F5AAF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8" name="Group 60">
            <a:extLst>
              <a:ext uri="{FF2B5EF4-FFF2-40B4-BE49-F238E27FC236}">
                <a16:creationId xmlns:a16="http://schemas.microsoft.com/office/drawing/2014/main" id="{5223C65A-B1E0-E74A-BBFD-8C66D08597B8}"/>
              </a:ext>
            </a:extLst>
          </p:cNvPr>
          <p:cNvGrpSpPr>
            <a:grpSpLocks/>
          </p:cNvGrpSpPr>
          <p:nvPr/>
        </p:nvGrpSpPr>
        <p:grpSpPr bwMode="auto">
          <a:xfrm>
            <a:off x="3457576" y="1635125"/>
            <a:ext cx="334963" cy="536575"/>
            <a:chOff x="4140" y="429"/>
            <a:chExt cx="1425" cy="2396"/>
          </a:xfrm>
        </p:grpSpPr>
        <p:sp>
          <p:nvSpPr>
            <p:cNvPr id="49" name="Freeform 61">
              <a:extLst>
                <a:ext uri="{FF2B5EF4-FFF2-40B4-BE49-F238E27FC236}">
                  <a16:creationId xmlns:a16="http://schemas.microsoft.com/office/drawing/2014/main" id="{25DB3BA8-48A7-B34E-AA09-E11731170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E89F0975-C153-D94B-A25A-9396503A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1" name="Freeform 63">
              <a:extLst>
                <a:ext uri="{FF2B5EF4-FFF2-40B4-BE49-F238E27FC236}">
                  <a16:creationId xmlns:a16="http://schemas.microsoft.com/office/drawing/2014/main" id="{E0D10DD4-E3DF-E24A-A358-909B9B0E6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Freeform 64">
              <a:extLst>
                <a:ext uri="{FF2B5EF4-FFF2-40B4-BE49-F238E27FC236}">
                  <a16:creationId xmlns:a16="http://schemas.microsoft.com/office/drawing/2014/main" id="{0305CA70-6110-BF4A-9826-C8A0802AE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41CE9DD5-42D9-D745-9337-96FCFF2F4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4" name="Group 66">
              <a:extLst>
                <a:ext uri="{FF2B5EF4-FFF2-40B4-BE49-F238E27FC236}">
                  <a16:creationId xmlns:a16="http://schemas.microsoft.com/office/drawing/2014/main" id="{EB8EBE7A-D525-1740-B4DF-0A6C61E14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" name="AutoShape 67">
                <a:extLst>
                  <a:ext uri="{FF2B5EF4-FFF2-40B4-BE49-F238E27FC236}">
                    <a16:creationId xmlns:a16="http://schemas.microsoft.com/office/drawing/2014/main" id="{3762A8B5-6E69-1E49-B774-3CA389BFC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0" name="AutoShape 68">
                <a:extLst>
                  <a:ext uri="{FF2B5EF4-FFF2-40B4-BE49-F238E27FC236}">
                    <a16:creationId xmlns:a16="http://schemas.microsoft.com/office/drawing/2014/main" id="{3D799D50-75E9-574D-B6E6-68B0FE9C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5" name="Rectangle 69">
              <a:extLst>
                <a:ext uri="{FF2B5EF4-FFF2-40B4-BE49-F238E27FC236}">
                  <a16:creationId xmlns:a16="http://schemas.microsoft.com/office/drawing/2014/main" id="{D042D9FC-BC8D-9749-B6A9-51F90CEF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70">
              <a:extLst>
                <a:ext uri="{FF2B5EF4-FFF2-40B4-BE49-F238E27FC236}">
                  <a16:creationId xmlns:a16="http://schemas.microsoft.com/office/drawing/2014/main" id="{6AFDB881-E1E5-334B-9234-1621B174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7" name="AutoShape 71">
                <a:extLst>
                  <a:ext uri="{FF2B5EF4-FFF2-40B4-BE49-F238E27FC236}">
                    <a16:creationId xmlns:a16="http://schemas.microsoft.com/office/drawing/2014/main" id="{F500B2AD-4D12-4646-B34F-9E654BDA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8" name="AutoShape 72">
                <a:extLst>
                  <a:ext uri="{FF2B5EF4-FFF2-40B4-BE49-F238E27FC236}">
                    <a16:creationId xmlns:a16="http://schemas.microsoft.com/office/drawing/2014/main" id="{4653DAFF-0EAA-084E-8FF8-55E710035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AD0884FD-C443-2A4B-89D6-857F1FA12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8" name="Rectangle 74">
              <a:extLst>
                <a:ext uri="{FF2B5EF4-FFF2-40B4-BE49-F238E27FC236}">
                  <a16:creationId xmlns:a16="http://schemas.microsoft.com/office/drawing/2014/main" id="{5872716C-56AB-AA48-B41A-49304C4FA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9" name="Group 75">
              <a:extLst>
                <a:ext uri="{FF2B5EF4-FFF2-40B4-BE49-F238E27FC236}">
                  <a16:creationId xmlns:a16="http://schemas.microsoft.com/office/drawing/2014/main" id="{B0DBE4C7-E74A-7742-A2C8-7CC4DF3EF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" name="AutoShape 76">
                <a:extLst>
                  <a:ext uri="{FF2B5EF4-FFF2-40B4-BE49-F238E27FC236}">
                    <a16:creationId xmlns:a16="http://schemas.microsoft.com/office/drawing/2014/main" id="{21ABFF52-20FA-D248-AC11-5C1F4B67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6" name="AutoShape 77">
                <a:extLst>
                  <a:ext uri="{FF2B5EF4-FFF2-40B4-BE49-F238E27FC236}">
                    <a16:creationId xmlns:a16="http://schemas.microsoft.com/office/drawing/2014/main" id="{CFF96490-EA1E-8042-B12E-A6FE3B215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0" name="Freeform 78">
              <a:extLst>
                <a:ext uri="{FF2B5EF4-FFF2-40B4-BE49-F238E27FC236}">
                  <a16:creationId xmlns:a16="http://schemas.microsoft.com/office/drawing/2014/main" id="{29CB2190-94E1-E048-8280-48D49F43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61" name="Group 79">
              <a:extLst>
                <a:ext uri="{FF2B5EF4-FFF2-40B4-BE49-F238E27FC236}">
                  <a16:creationId xmlns:a16="http://schemas.microsoft.com/office/drawing/2014/main" id="{BA5571F0-9E9D-7742-A747-1578B4F45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3" name="AutoShape 80">
                <a:extLst>
                  <a:ext uri="{FF2B5EF4-FFF2-40B4-BE49-F238E27FC236}">
                    <a16:creationId xmlns:a16="http://schemas.microsoft.com/office/drawing/2014/main" id="{925C6AA8-A6FF-8848-83E5-C9FDFDB01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4" name="AutoShape 81">
                <a:extLst>
                  <a:ext uri="{FF2B5EF4-FFF2-40B4-BE49-F238E27FC236}">
                    <a16:creationId xmlns:a16="http://schemas.microsoft.com/office/drawing/2014/main" id="{924DF4B4-8EFA-354C-A2DF-73A8C1EC1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62" name="Rectangle 82">
              <a:extLst>
                <a:ext uri="{FF2B5EF4-FFF2-40B4-BE49-F238E27FC236}">
                  <a16:creationId xmlns:a16="http://schemas.microsoft.com/office/drawing/2014/main" id="{1E1F843F-2863-6C41-AA57-6CB5AF979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83">
              <a:extLst>
                <a:ext uri="{FF2B5EF4-FFF2-40B4-BE49-F238E27FC236}">
                  <a16:creationId xmlns:a16="http://schemas.microsoft.com/office/drawing/2014/main" id="{11DAEAD7-C760-7442-B0E3-2CEF3796B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4" name="Freeform 84">
              <a:extLst>
                <a:ext uri="{FF2B5EF4-FFF2-40B4-BE49-F238E27FC236}">
                  <a16:creationId xmlns:a16="http://schemas.microsoft.com/office/drawing/2014/main" id="{DC25234A-921F-8041-94DD-C2F34C875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5" name="Oval 85">
              <a:extLst>
                <a:ext uri="{FF2B5EF4-FFF2-40B4-BE49-F238E27FC236}">
                  <a16:creationId xmlns:a16="http://schemas.microsoft.com/office/drawing/2014/main" id="{2AD2E642-1D90-9F41-BA6B-5783BB14A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Freeform 86">
              <a:extLst>
                <a:ext uri="{FF2B5EF4-FFF2-40B4-BE49-F238E27FC236}">
                  <a16:creationId xmlns:a16="http://schemas.microsoft.com/office/drawing/2014/main" id="{6738569D-2126-D043-B328-1F65ADB38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7" name="AutoShape 87">
              <a:extLst>
                <a:ext uri="{FF2B5EF4-FFF2-40B4-BE49-F238E27FC236}">
                  <a16:creationId xmlns:a16="http://schemas.microsoft.com/office/drawing/2014/main" id="{B3463E46-3879-3846-BB0D-A2D874319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8" name="AutoShape 88">
              <a:extLst>
                <a:ext uri="{FF2B5EF4-FFF2-40B4-BE49-F238E27FC236}">
                  <a16:creationId xmlns:a16="http://schemas.microsoft.com/office/drawing/2014/main" id="{634DF04C-AC99-9740-A3DF-17D83C11C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Oval 89">
              <a:extLst>
                <a:ext uri="{FF2B5EF4-FFF2-40B4-BE49-F238E27FC236}">
                  <a16:creationId xmlns:a16="http://schemas.microsoft.com/office/drawing/2014/main" id="{60C2059E-622B-E64B-914C-71FE17B0A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0" name="Oval 90">
              <a:extLst>
                <a:ext uri="{FF2B5EF4-FFF2-40B4-BE49-F238E27FC236}">
                  <a16:creationId xmlns:a16="http://schemas.microsoft.com/office/drawing/2014/main" id="{AC623A7D-4337-524E-BD11-2AB65A457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6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Oval 91">
              <a:extLst>
                <a:ext uri="{FF2B5EF4-FFF2-40B4-BE49-F238E27FC236}">
                  <a16:creationId xmlns:a16="http://schemas.microsoft.com/office/drawing/2014/main" id="{D88D5678-4979-4F42-A6AD-50AE2846E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72" name="Rectangle 92">
              <a:extLst>
                <a:ext uri="{FF2B5EF4-FFF2-40B4-BE49-F238E27FC236}">
                  <a16:creationId xmlns:a16="http://schemas.microsoft.com/office/drawing/2014/main" id="{0E46F037-D1F1-D148-AB5E-A70CA3151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3092FA-6D5A-0F43-98D6-C578AFC6278C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1708150"/>
            <a:ext cx="2540000" cy="733425"/>
            <a:chOff x="7333085" y="2736938"/>
            <a:chExt cx="2539755" cy="733428"/>
          </a:xfrm>
        </p:grpSpPr>
        <p:sp>
          <p:nvSpPr>
            <p:cNvPr id="82" name="Rectangle 2">
              <a:extLst>
                <a:ext uri="{FF2B5EF4-FFF2-40B4-BE49-F238E27FC236}">
                  <a16:creationId xmlns:a16="http://schemas.microsoft.com/office/drawing/2014/main" id="{FE0FB96D-5CA4-2645-AF08-7A434CC3D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3" name="TextBox 1">
              <a:extLst>
                <a:ext uri="{FF2B5EF4-FFF2-40B4-BE49-F238E27FC236}">
                  <a16:creationId xmlns:a16="http://schemas.microsoft.com/office/drawing/2014/main" id="{A5FE73FE-91CF-0D45-9102-4F0598C9B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is there a DHCP server out there?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8F2343C-D909-364D-A761-D3F3D43FA0A7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916238"/>
            <a:ext cx="2528888" cy="884237"/>
            <a:chOff x="9144000" y="3229217"/>
            <a:chExt cx="2527923" cy="885135"/>
          </a:xfrm>
        </p:grpSpPr>
        <p:sp>
          <p:nvSpPr>
            <p:cNvPr id="85" name="Rectangle 87">
              <a:extLst>
                <a:ext uri="{FF2B5EF4-FFF2-40B4-BE49-F238E27FC236}">
                  <a16:creationId xmlns:a16="http://schemas.microsoft.com/office/drawing/2014/main" id="{8748E8B5-B7E6-0742-A2E1-36A312D0D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6" name="TextBox 88">
              <a:extLst>
                <a:ext uri="{FF2B5EF4-FFF2-40B4-BE49-F238E27FC236}">
                  <a16:creationId xmlns:a16="http://schemas.microsoft.com/office/drawing/2014/main" id="{9F0E5229-4A1F-6C4C-A271-14DF84D63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I’m a DHCP server! Here’s an IP address you can use 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78E499E-9F04-4F4D-9ADD-29CCD1C969E5}"/>
              </a:ext>
            </a:extLst>
          </p:cNvPr>
          <p:cNvGrpSpPr>
            <a:grpSpLocks/>
          </p:cNvGrpSpPr>
          <p:nvPr/>
        </p:nvGrpSpPr>
        <p:grpSpPr bwMode="auto">
          <a:xfrm>
            <a:off x="4025900" y="4141788"/>
            <a:ext cx="2527300" cy="884237"/>
            <a:chOff x="8956574" y="4615923"/>
            <a:chExt cx="2527923" cy="885135"/>
          </a:xfrm>
        </p:grpSpPr>
        <p:sp>
          <p:nvSpPr>
            <p:cNvPr id="88" name="Rectangle 89">
              <a:extLst>
                <a:ext uri="{FF2B5EF4-FFF2-40B4-BE49-F238E27FC236}">
                  <a16:creationId xmlns:a16="http://schemas.microsoft.com/office/drawing/2014/main" id="{3D2406E6-91B8-C043-B7AB-E9E3FCE59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89" name="TextBox 90">
              <a:extLst>
                <a:ext uri="{FF2B5EF4-FFF2-40B4-BE49-F238E27FC236}">
                  <a16:creationId xmlns:a16="http://schemas.microsoft.com/office/drawing/2014/main" id="{296ABDD9-4AC0-5749-BA8A-DE5556D16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</a:t>
              </a:r>
              <a:r>
                <a:rPr lang="en-US" altLang="en-US" sz="1600" dirty="0">
                  <a:latin typeface="Helvetica" pitchFamily="2" charset="0"/>
                </a:rPr>
                <a:t>: OK.  I’ll take that IP address!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C3DD4A7-DC72-A140-A612-D761634A4BA4}"/>
              </a:ext>
            </a:extLst>
          </p:cNvPr>
          <p:cNvGrpSpPr>
            <a:grpSpLocks/>
          </p:cNvGrpSpPr>
          <p:nvPr/>
        </p:nvGrpSpPr>
        <p:grpSpPr bwMode="auto">
          <a:xfrm>
            <a:off x="5392739" y="5510213"/>
            <a:ext cx="2528887" cy="885825"/>
            <a:chOff x="9144000" y="5555417"/>
            <a:chExt cx="2527923" cy="885135"/>
          </a:xfrm>
        </p:grpSpPr>
        <p:sp>
          <p:nvSpPr>
            <p:cNvPr id="91" name="Rectangle 91">
              <a:extLst>
                <a:ext uri="{FF2B5EF4-FFF2-40B4-BE49-F238E27FC236}">
                  <a16:creationId xmlns:a16="http://schemas.microsoft.com/office/drawing/2014/main" id="{727873C4-56AE-CA42-8F20-49AFE520D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latin typeface="Helvetica" pitchFamily="2" charset="0"/>
              </a:endParaRPr>
            </a:p>
          </p:txBody>
        </p:sp>
        <p:sp>
          <p:nvSpPr>
            <p:cNvPr id="92" name="TextBox 92">
              <a:extLst>
                <a:ext uri="{FF2B5EF4-FFF2-40B4-BE49-F238E27FC236}">
                  <a16:creationId xmlns:a16="http://schemas.microsoft.com/office/drawing/2014/main" id="{279A3100-55B7-3246-B1FE-6B0CB2B7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rgbClr val="C00000"/>
                  </a:solidFill>
                  <a:latin typeface="Helvetica" pitchFamily="2" charset="0"/>
                </a:rPr>
                <a:t>Broadcast: </a:t>
              </a:r>
              <a:r>
                <a:rPr lang="en-US" altLang="en-US" sz="1600" dirty="0">
                  <a:latin typeface="Helvetica" pitchFamily="2" charset="0"/>
                </a:rPr>
                <a:t>OK.  You’ve got that IP address!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D54FA93-6DC5-7647-88BF-C8DF8D072231}"/>
              </a:ext>
            </a:extLst>
          </p:cNvPr>
          <p:cNvSpPr txBox="1"/>
          <p:nvPr/>
        </p:nvSpPr>
        <p:spPr>
          <a:xfrm>
            <a:off x="8351839" y="2785674"/>
            <a:ext cx="36876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DHCP runs on UDP ports 67 (server) and 68 (client)</a:t>
            </a:r>
          </a:p>
          <a:p>
            <a:r>
              <a:rPr lang="en-US" sz="2000" dirty="0">
                <a:latin typeface="Helvetica" pitchFamily="2" charset="0"/>
              </a:rPr>
              <a:t>Client’s initial IP address is  set to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0.0.0.0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Yiaddr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000" dirty="0">
                <a:latin typeface="Helvetica" pitchFamily="2" charset="0"/>
              </a:rPr>
              <a:t>stands for “your IP address” – an address value the server sends to the client for consideration</a:t>
            </a:r>
          </a:p>
          <a:p>
            <a:r>
              <a:rPr lang="en-US" sz="2000" dirty="0">
                <a:latin typeface="Helvetica" pitchFamily="2" charset="0"/>
              </a:rPr>
              <a:t>Note that the IP allocation has an associated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lifetime</a:t>
            </a:r>
            <a:r>
              <a:rPr lang="en-US" sz="2000" dirty="0">
                <a:latin typeface="Helvetica" pitchFamily="2" charset="0"/>
              </a:rPr>
              <a:t> (lease period)</a:t>
            </a:r>
            <a:br>
              <a:rPr lang="en-US" sz="2000" dirty="0">
                <a:latin typeface="Helvetica" pitchFamily="2" charset="0"/>
              </a:rPr>
            </a:br>
            <a:endParaRPr lang="en-US" sz="2000" dirty="0">
              <a:latin typeface="Helvetica" pitchFamily="2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F259A72-BCFA-A04C-998D-E285C99EA459}"/>
              </a:ext>
            </a:extLst>
          </p:cNvPr>
          <p:cNvSpPr txBox="1"/>
          <p:nvPr/>
        </p:nvSpPr>
        <p:spPr>
          <a:xfrm>
            <a:off x="9250271" y="1460179"/>
            <a:ext cx="226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223.1.2.4</a:t>
            </a:r>
          </a:p>
        </p:txBody>
      </p:sp>
    </p:spTree>
    <p:extLst>
      <p:ext uri="{BB962C8B-B14F-4D97-AF65-F5344CB8AC3E}">
        <p14:creationId xmlns:p14="http://schemas.microsoft.com/office/powerpoint/2010/main" val="339705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2A24-4A08-B14F-8C20-3E103BC7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DHCP servers can coexist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8638160-72A2-FB4D-A435-1D65A843E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BD846D0C-1F84-8248-8367-26CA9CE1F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F9046E5E-BCFD-5C48-97FB-6CB1386C8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073275"/>
            <a:ext cx="0" cy="4572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DAFCCE05-0702-8D4F-9974-5C1B28A2A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1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27D4387D-CB15-654C-8D2A-25D2E8AAB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1584325"/>
            <a:ext cx="9525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Server 2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298D723B-F9CC-E749-A6EA-CD9F47E98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1" y="1584325"/>
            <a:ext cx="701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chemeClr val="tx2"/>
                </a:solidFill>
                <a:latin typeface="Arial" panose="020B0604020202020204" pitchFamily="34" charset="0"/>
              </a:rPr>
              <a:t>Client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D20DB68-9FEF-CB43-B996-4A65E77B8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348D572-5767-4B42-B269-7145F3A0FF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2860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D030149C-BBC5-4244-97A5-C6D403AFBBDD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94525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EB38F415-6AE2-FE48-9912-5F1F8A7B8A95}"/>
              </a:ext>
            </a:extLst>
          </p:cNvPr>
          <p:cNvSpPr txBox="1">
            <a:spLocks noChangeArrowheads="1"/>
          </p:cNvSpPr>
          <p:nvPr/>
        </p:nvSpPr>
        <p:spPr bwMode="auto">
          <a:xfrm rot="21168612">
            <a:off x="3505200" y="2209800"/>
            <a:ext cx="1816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DHCPDISCOVER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238E9538-9369-C340-B878-6C944970D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48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991F7D40-F53A-AE4E-8E38-942BE249FFB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6937376" y="30480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5843C39F-0963-E949-8CC1-806E8FAAB0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581400"/>
            <a:ext cx="3276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5741CDD3-FC21-BD48-90F1-92393BA4970F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3660776" y="3505200"/>
            <a:ext cx="1444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DHCPOFFER</a:t>
            </a: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7803AE2C-2C38-4A40-8FBD-5227DFB5A0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41FEA860-2048-F444-B4C1-261847F107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876800"/>
            <a:ext cx="3276600" cy="457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B97AB6A2-D8DA-B547-A6ED-098DD834D64A}"/>
              </a:ext>
            </a:extLst>
          </p:cNvPr>
          <p:cNvSpPr txBox="1">
            <a:spLocks noChangeArrowheads="1"/>
          </p:cNvSpPr>
          <p:nvPr/>
        </p:nvSpPr>
        <p:spPr bwMode="auto">
          <a:xfrm rot="496762">
            <a:off x="6934201" y="479425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581CF949-2234-F249-8C07-5D01BCD9CF96}"/>
              </a:ext>
            </a:extLst>
          </p:cNvPr>
          <p:cNvSpPr txBox="1">
            <a:spLocks noChangeArrowheads="1"/>
          </p:cNvSpPr>
          <p:nvPr/>
        </p:nvSpPr>
        <p:spPr bwMode="auto">
          <a:xfrm rot="21124151">
            <a:off x="3505201" y="4800600"/>
            <a:ext cx="173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DHCPREQUEST</a:t>
            </a:r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C3714CC5-E025-8140-8137-0FB0FA7EA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15000"/>
            <a:ext cx="3276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52F13015-677B-644C-8B9F-E7C5F4F9F43E}"/>
              </a:ext>
            </a:extLst>
          </p:cNvPr>
          <p:cNvSpPr txBox="1">
            <a:spLocks noChangeArrowheads="1"/>
          </p:cNvSpPr>
          <p:nvPr/>
        </p:nvSpPr>
        <p:spPr bwMode="auto">
          <a:xfrm rot="20987422">
            <a:off x="7162801" y="5683250"/>
            <a:ext cx="11731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DHCPACK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2E59D5-9C89-DA4C-A5E4-ACFA2E902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191000"/>
            <a:ext cx="1676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Collects replies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Selects server 2</a:t>
            </a:r>
          </a:p>
        </p:txBody>
      </p:sp>
    </p:spTree>
    <p:extLst>
      <p:ext uri="{BB962C8B-B14F-4D97-AF65-F5344CB8AC3E}">
        <p14:creationId xmlns:p14="http://schemas.microsoft.com/office/powerpoint/2010/main" val="3277635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Fabrics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769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9872-2F53-2145-870C-A4762CF0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 returns more than an IP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FB77-4731-F944-AF8A-8E3353408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667250"/>
          </a:xfrm>
        </p:spPr>
        <p:txBody>
          <a:bodyPr/>
          <a:lstStyle/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local DNS server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Netmask</a:t>
            </a:r>
            <a:r>
              <a:rPr lang="en-US" dirty="0">
                <a:ea typeface="ＭＳ Ｐゴシック" charset="0"/>
              </a:rPr>
              <a:t> of the IP network the host is on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Useful to know whether another endpoint is inside or outside the current IP network</a:t>
            </a:r>
          </a:p>
          <a:p>
            <a:pPr lvl="1">
              <a:buFont typeface="Arial"/>
              <a:buChar char="•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the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 gateway router </a:t>
            </a:r>
            <a:r>
              <a:rPr lang="en-US" dirty="0">
                <a:ea typeface="ＭＳ Ｐゴシック" charset="0"/>
              </a:rPr>
              <a:t>to enable the endpoint to reach other IP networks</a:t>
            </a:r>
          </a:p>
        </p:txBody>
      </p:sp>
    </p:spTree>
    <p:extLst>
      <p:ext uri="{BB962C8B-B14F-4D97-AF65-F5344CB8AC3E}">
        <p14:creationId xmlns:p14="http://schemas.microsoft.com/office/powerpoint/2010/main" val="260398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A560-AF6A-694A-BFAF-3978B004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home router runs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F177A-1436-9A45-8D03-6105321D4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Likely, your home devices (laptops, tablets, phones) are all using DHCP-assigned IP addresses</a:t>
            </a:r>
          </a:p>
          <a:p>
            <a:endParaRPr lang="en-US" dirty="0"/>
          </a:p>
          <a:p>
            <a:r>
              <a:rPr lang="en-US" dirty="0"/>
              <a:t>The DHCP server is running on the control processor of your home’s access router (e.g., </a:t>
            </a:r>
            <a:r>
              <a:rPr lang="en-US" dirty="0" err="1"/>
              <a:t>WiFi</a:t>
            </a:r>
            <a:r>
              <a:rPr lang="en-US" dirty="0"/>
              <a:t> router)</a:t>
            </a:r>
          </a:p>
          <a:p>
            <a:endParaRPr lang="en-US" dirty="0"/>
          </a:p>
          <a:p>
            <a:r>
              <a:rPr lang="en-US" dirty="0"/>
              <a:t>You can access the DHCP client program on Linux using the command </a:t>
            </a:r>
            <a:r>
              <a:rPr lang="en-US" sz="2400" dirty="0" err="1">
                <a:latin typeface="Courier" pitchFamily="2" charset="0"/>
              </a:rPr>
              <a:t>dhclient</a:t>
            </a:r>
            <a:r>
              <a:rPr lang="en-US" dirty="0"/>
              <a:t> and on Linux using </a:t>
            </a:r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ipconfig &lt;interface&gt; DHCP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9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FC85-3E01-644D-BB0B-6F5D6D0A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DHCP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165B6-4859-BA4D-A68B-4C38E7E3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Want endpoints to have plug and play functionality</a:t>
            </a:r>
          </a:p>
          <a:p>
            <a:pPr lvl="1"/>
            <a:r>
              <a:rPr lang="en-US" dirty="0"/>
              <a:t>Avoid tedious manual configuration of IP addresses and other information</a:t>
            </a:r>
          </a:p>
          <a:p>
            <a:pPr lvl="1"/>
            <a:endParaRPr lang="en-US" dirty="0"/>
          </a:p>
          <a:p>
            <a:r>
              <a:rPr lang="en-US" dirty="0"/>
              <a:t>DHCP: a general bootstrapping mechanism for critical information required for network layer functionality</a:t>
            </a:r>
          </a:p>
          <a:p>
            <a:endParaRPr lang="en-US" dirty="0"/>
          </a:p>
          <a:p>
            <a:r>
              <a:rPr lang="en-US" dirty="0"/>
              <a:t>Hosts can be simple: receive information from DHCP servers by </a:t>
            </a:r>
            <a:r>
              <a:rPr lang="en-US" dirty="0">
                <a:solidFill>
                  <a:srgbClr val="C00000"/>
                </a:solidFill>
              </a:rPr>
              <a:t>broadcasting</a:t>
            </a:r>
            <a:r>
              <a:rPr lang="en-US" dirty="0"/>
              <a:t> over the network</a:t>
            </a:r>
          </a:p>
        </p:txBody>
      </p:sp>
    </p:spTree>
    <p:extLst>
      <p:ext uri="{BB962C8B-B14F-4D97-AF65-F5344CB8AC3E}">
        <p14:creationId xmlns:p14="http://schemas.microsoft.com/office/powerpoint/2010/main" val="420554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C9D1-3D75-6D41-B1F9-469BD93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5EFD-2F64-E142-A7A1-7200E49E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279965" cy="4945565"/>
          </a:xfrm>
        </p:spPr>
        <p:txBody>
          <a:bodyPr>
            <a:normAutofit/>
          </a:bodyPr>
          <a:lstStyle/>
          <a:p>
            <a:r>
              <a:rPr lang="en-US" altLang="en-US" dirty="0"/>
              <a:t>Links and transmission media have </a:t>
            </a:r>
            <a:r>
              <a:rPr lang="en-US" altLang="en-US" dirty="0">
                <a:solidFill>
                  <a:srgbClr val="C00000"/>
                </a:solidFill>
              </a:rPr>
              <a:t>MTUs (maximum transmission unit):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Largest possible link-level frame</a:t>
            </a:r>
          </a:p>
          <a:p>
            <a:r>
              <a:rPr lang="en-US" altLang="en-US" dirty="0"/>
              <a:t>On a network path, a packet might traverse links with different MTUs</a:t>
            </a:r>
          </a:p>
          <a:p>
            <a:r>
              <a:rPr lang="en-US" altLang="en-US" dirty="0"/>
              <a:t>This may result in a large IP datagram to be divided (</a:t>
            </a:r>
            <a:r>
              <a:rPr lang="en-US" altLang="en-US" dirty="0">
                <a:solidFill>
                  <a:srgbClr val="C00000"/>
                </a:solidFill>
              </a:rPr>
              <a:t>fragmented</a:t>
            </a:r>
            <a:r>
              <a:rPr lang="en-US" altLang="en-US" dirty="0"/>
              <a:t>) by a router</a:t>
            </a:r>
          </a:p>
          <a:p>
            <a:pPr lvl="1"/>
            <a:r>
              <a:rPr lang="en-US" altLang="en-US" dirty="0"/>
              <a:t>Fragments reassembled only at the destination endpoint, at the IP layer</a:t>
            </a:r>
          </a:p>
          <a:p>
            <a:pPr lvl="1"/>
            <a:r>
              <a:rPr lang="en-US" altLang="en-US" dirty="0"/>
              <a:t>IP header bits used to identify and </a:t>
            </a:r>
            <a:r>
              <a:rPr lang="en-US" altLang="en-US" dirty="0">
                <a:solidFill>
                  <a:srgbClr val="C00000"/>
                </a:solidFill>
              </a:rPr>
              <a:t>reassemble</a:t>
            </a:r>
            <a:r>
              <a:rPr lang="en-US" altLang="en-US" dirty="0"/>
              <a:t> related fragments</a:t>
            </a:r>
            <a:endParaRPr lang="en-US" sz="2800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18D684E-FB62-A44D-A0E8-6005413888EA}"/>
              </a:ext>
            </a:extLst>
          </p:cNvPr>
          <p:cNvSpPr>
            <a:spLocks/>
          </p:cNvSpPr>
          <p:nvPr/>
        </p:nvSpPr>
        <p:spPr bwMode="auto">
          <a:xfrm>
            <a:off x="7776581" y="1690688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5442269-27AC-8B4E-AF47-39E673341D3C}"/>
              </a:ext>
            </a:extLst>
          </p:cNvPr>
          <p:cNvSpPr>
            <a:spLocks/>
          </p:cNvSpPr>
          <p:nvPr/>
        </p:nvSpPr>
        <p:spPr bwMode="auto">
          <a:xfrm>
            <a:off x="7776580" y="4092576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D9C3C47-D21B-1246-9FC4-31584834F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0343" y="2451268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3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D9C3C47-D21B-1246-9FC4-31584834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343" y="2451268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6">
            <a:extLst>
              <a:ext uri="{FF2B5EF4-FFF2-40B4-BE49-F238E27FC236}">
                <a16:creationId xmlns:a16="http://schemas.microsoft.com/office/drawing/2014/main" id="{20513805-7595-BD40-B5CE-C1E86D7980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9605" y="2646364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FC0FC1C4-DD7F-F341-ACB6-97B9B43E1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5868" y="1971676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F65BDF62-DB01-2344-AB19-D572DBCB76D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72005" y="2308227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881EAEEE-8BED-834F-A392-EE9D65681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5044" y="2084389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396A793E-B292-9242-93ED-2316BDA53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43" y="2732088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AF1EE3D3-0F4A-F74C-99B2-D55747244A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27618" y="3224213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id="{694D046A-318B-B04D-BA5E-51D7743DA0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33806" y="2276477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8726893-41AA-FF49-8850-FDE262A09819}"/>
              </a:ext>
            </a:extLst>
          </p:cNvPr>
          <p:cNvGrpSpPr>
            <a:grpSpLocks/>
          </p:cNvGrpSpPr>
          <p:nvPr/>
        </p:nvGrpSpPr>
        <p:grpSpPr bwMode="auto">
          <a:xfrm>
            <a:off x="7924218" y="1855789"/>
            <a:ext cx="679450" cy="314325"/>
            <a:chOff x="3600" y="219"/>
            <a:chExt cx="360" cy="175"/>
          </a:xfrm>
        </p:grpSpPr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64937143-59FF-7E4F-BA5A-E319B88A5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EA565304-B7FF-2E41-B697-7FD05F3A98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FC195927-6441-5846-A4D9-90D91001C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EE40CC0-9805-764B-AC4A-D14B8B737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0" name="Oval 30">
              <a:extLst>
                <a:ext uri="{FF2B5EF4-FFF2-40B4-BE49-F238E27FC236}">
                  <a16:creationId xmlns:a16="http://schemas.microsoft.com/office/drawing/2014/main" id="{CD5BCAFA-C91E-6246-AA54-DB06F86D7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F667BB5E-EDFD-8644-965A-065BC8B43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id="{1E8D9825-74B0-1F41-B54C-80735155F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33">
                <a:extLst>
                  <a:ext uri="{FF2B5EF4-FFF2-40B4-BE49-F238E27FC236}">
                    <a16:creationId xmlns:a16="http://schemas.microsoft.com/office/drawing/2014/main" id="{9363707A-5DEB-B44F-AF3A-50E9DF03D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34">
                <a:extLst>
                  <a:ext uri="{FF2B5EF4-FFF2-40B4-BE49-F238E27FC236}">
                    <a16:creationId xmlns:a16="http://schemas.microsoft.com/office/drawing/2014/main" id="{12A4208B-5BE3-8646-A4B5-AB8D7AA29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2" name="Group 35">
              <a:extLst>
                <a:ext uri="{FF2B5EF4-FFF2-40B4-BE49-F238E27FC236}">
                  <a16:creationId xmlns:a16="http://schemas.microsoft.com/office/drawing/2014/main" id="{7EB03B7C-33D1-8642-B320-2A1DD5C4509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3" name="Line 36">
                <a:extLst>
                  <a:ext uri="{FF2B5EF4-FFF2-40B4-BE49-F238E27FC236}">
                    <a16:creationId xmlns:a16="http://schemas.microsoft.com/office/drawing/2014/main" id="{8572AE45-266C-5348-A190-D8D57CF2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37">
                <a:extLst>
                  <a:ext uri="{FF2B5EF4-FFF2-40B4-BE49-F238E27FC236}">
                    <a16:creationId xmlns:a16="http://schemas.microsoft.com/office/drawing/2014/main" id="{FC37714B-4C31-8146-9E64-ACA2F7528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38">
                <a:extLst>
                  <a:ext uri="{FF2B5EF4-FFF2-40B4-BE49-F238E27FC236}">
                    <a16:creationId xmlns:a16="http://schemas.microsoft.com/office/drawing/2014/main" id="{0A36E478-913D-1546-AE81-13AA6F7F7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9" name="Group 39">
            <a:extLst>
              <a:ext uri="{FF2B5EF4-FFF2-40B4-BE49-F238E27FC236}">
                <a16:creationId xmlns:a16="http://schemas.microsoft.com/office/drawing/2014/main" id="{E94274D5-6F9E-594D-BB44-8601A9CCFAF1}"/>
              </a:ext>
            </a:extLst>
          </p:cNvPr>
          <p:cNvGrpSpPr>
            <a:grpSpLocks/>
          </p:cNvGrpSpPr>
          <p:nvPr/>
        </p:nvGrpSpPr>
        <p:grpSpPr bwMode="auto">
          <a:xfrm>
            <a:off x="7941680" y="2513014"/>
            <a:ext cx="679450" cy="314325"/>
            <a:chOff x="3600" y="219"/>
            <a:chExt cx="360" cy="175"/>
          </a:xfrm>
        </p:grpSpPr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C89B7A16-9C8C-ED4D-B446-75421AD8A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54CB3D9D-4EC0-4944-B7F8-A7E7C48A7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3A910546-C03A-3341-9BE5-57B18481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6D120229-7C29-9341-85C6-6C0CD68AA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64EAADB-AC1A-9B4C-8D5F-7656B0337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45" name="Group 45">
              <a:extLst>
                <a:ext uri="{FF2B5EF4-FFF2-40B4-BE49-F238E27FC236}">
                  <a16:creationId xmlns:a16="http://schemas.microsoft.com/office/drawing/2014/main" id="{DA1941B2-6E5B-274A-9C4A-3173D1B066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50" name="Line 46">
                <a:extLst>
                  <a:ext uri="{FF2B5EF4-FFF2-40B4-BE49-F238E27FC236}">
                    <a16:creationId xmlns:a16="http://schemas.microsoft.com/office/drawing/2014/main" id="{3E522867-7522-2648-BBCB-7722A52E6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47">
                <a:extLst>
                  <a:ext uri="{FF2B5EF4-FFF2-40B4-BE49-F238E27FC236}">
                    <a16:creationId xmlns:a16="http://schemas.microsoft.com/office/drawing/2014/main" id="{743CE913-BA3C-F449-8288-47F55D7DE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48">
                <a:extLst>
                  <a:ext uri="{FF2B5EF4-FFF2-40B4-BE49-F238E27FC236}">
                    <a16:creationId xmlns:a16="http://schemas.microsoft.com/office/drawing/2014/main" id="{92CF36B2-7DA2-B84C-8833-5B050A60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A1D62F06-D8ED-494B-84E3-BEC831545D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D04DB06A-D00B-C449-8226-DE516E1AF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Line 51">
                <a:extLst>
                  <a:ext uri="{FF2B5EF4-FFF2-40B4-BE49-F238E27FC236}">
                    <a16:creationId xmlns:a16="http://schemas.microsoft.com/office/drawing/2014/main" id="{E8A2EA9C-B26C-4640-BAD5-9789F3754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Line 52">
                <a:extLst>
                  <a:ext uri="{FF2B5EF4-FFF2-40B4-BE49-F238E27FC236}">
                    <a16:creationId xmlns:a16="http://schemas.microsoft.com/office/drawing/2014/main" id="{25894F68-C5D1-3545-8404-2AF4B1BD6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Group 53">
            <a:extLst>
              <a:ext uri="{FF2B5EF4-FFF2-40B4-BE49-F238E27FC236}">
                <a16:creationId xmlns:a16="http://schemas.microsoft.com/office/drawing/2014/main" id="{7B400E90-3702-FC49-9DFF-D6ACDB4636F1}"/>
              </a:ext>
            </a:extLst>
          </p:cNvPr>
          <p:cNvGrpSpPr>
            <a:grpSpLocks/>
          </p:cNvGrpSpPr>
          <p:nvPr/>
        </p:nvGrpSpPr>
        <p:grpSpPr bwMode="auto">
          <a:xfrm>
            <a:off x="8911644" y="2063752"/>
            <a:ext cx="676275" cy="314325"/>
            <a:chOff x="3600" y="219"/>
            <a:chExt cx="360" cy="175"/>
          </a:xfrm>
        </p:grpSpPr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E4EB3852-DDC4-CF4D-ABD1-1730FF0D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8D2BBA3C-7DB0-654A-9119-94D4DBDD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D5AC3B19-8585-F148-8C09-47C036838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id="{2ADA6B77-40B2-0644-99C8-20F5C4C40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597EE208-3C2F-624D-9DC9-68742CD8B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59" name="Group 59">
              <a:extLst>
                <a:ext uri="{FF2B5EF4-FFF2-40B4-BE49-F238E27FC236}">
                  <a16:creationId xmlns:a16="http://schemas.microsoft.com/office/drawing/2014/main" id="{42E0D689-D6DE-1A44-A93F-064738765A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64" name="Line 60">
                <a:extLst>
                  <a:ext uri="{FF2B5EF4-FFF2-40B4-BE49-F238E27FC236}">
                    <a16:creationId xmlns:a16="http://schemas.microsoft.com/office/drawing/2014/main" id="{C17183E3-8C78-BE41-A1A2-49F2931F8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1">
                <a:extLst>
                  <a:ext uri="{FF2B5EF4-FFF2-40B4-BE49-F238E27FC236}">
                    <a16:creationId xmlns:a16="http://schemas.microsoft.com/office/drawing/2014/main" id="{7E74BE2D-113C-7948-9F07-17BF8D16D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2">
                <a:extLst>
                  <a:ext uri="{FF2B5EF4-FFF2-40B4-BE49-F238E27FC236}">
                    <a16:creationId xmlns:a16="http://schemas.microsoft.com/office/drawing/2014/main" id="{2512F694-8EF6-BA4E-81AE-63CAB0F6E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63">
              <a:extLst>
                <a:ext uri="{FF2B5EF4-FFF2-40B4-BE49-F238E27FC236}">
                  <a16:creationId xmlns:a16="http://schemas.microsoft.com/office/drawing/2014/main" id="{7D40144D-4A78-8546-9DDD-27F623923DA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61" name="Line 64">
                <a:extLst>
                  <a:ext uri="{FF2B5EF4-FFF2-40B4-BE49-F238E27FC236}">
                    <a16:creationId xmlns:a16="http://schemas.microsoft.com/office/drawing/2014/main" id="{842B36FB-35C2-F745-92CC-06AF8EF46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Line 65">
                <a:extLst>
                  <a:ext uri="{FF2B5EF4-FFF2-40B4-BE49-F238E27FC236}">
                    <a16:creationId xmlns:a16="http://schemas.microsoft.com/office/drawing/2014/main" id="{7E67CBDA-FD13-C04A-881C-6B02F53C5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66">
                <a:extLst>
                  <a:ext uri="{FF2B5EF4-FFF2-40B4-BE49-F238E27FC236}">
                    <a16:creationId xmlns:a16="http://schemas.microsoft.com/office/drawing/2014/main" id="{A8F712D1-076A-504E-8F9A-7CF210A84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7" name="Group 67">
            <a:extLst>
              <a:ext uri="{FF2B5EF4-FFF2-40B4-BE49-F238E27FC236}">
                <a16:creationId xmlns:a16="http://schemas.microsoft.com/office/drawing/2014/main" id="{2E12BE45-5906-2E4B-A62A-389D630FC305}"/>
              </a:ext>
            </a:extLst>
          </p:cNvPr>
          <p:cNvGrpSpPr>
            <a:grpSpLocks/>
          </p:cNvGrpSpPr>
          <p:nvPr/>
        </p:nvGrpSpPr>
        <p:grpSpPr bwMode="auto">
          <a:xfrm>
            <a:off x="9156118" y="2970214"/>
            <a:ext cx="679450" cy="314325"/>
            <a:chOff x="3600" y="219"/>
            <a:chExt cx="360" cy="175"/>
          </a:xfrm>
        </p:grpSpPr>
        <p:sp>
          <p:nvSpPr>
            <p:cNvPr id="68" name="Oval 68">
              <a:extLst>
                <a:ext uri="{FF2B5EF4-FFF2-40B4-BE49-F238E27FC236}">
                  <a16:creationId xmlns:a16="http://schemas.microsoft.com/office/drawing/2014/main" id="{E7010462-DBB6-2F4D-AE7D-4EB91AA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2442113D-35FC-FE4E-B5BE-12CC09ED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DA23B5F4-7E74-584F-AFD5-297BAB2F4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38CBB7B1-07B6-5A48-94A7-A7811700F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2" name="Oval 72">
              <a:extLst>
                <a:ext uri="{FF2B5EF4-FFF2-40B4-BE49-F238E27FC236}">
                  <a16:creationId xmlns:a16="http://schemas.microsoft.com/office/drawing/2014/main" id="{87028897-F927-0D42-85D7-E27CD59F6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3" name="Group 73">
              <a:extLst>
                <a:ext uri="{FF2B5EF4-FFF2-40B4-BE49-F238E27FC236}">
                  <a16:creationId xmlns:a16="http://schemas.microsoft.com/office/drawing/2014/main" id="{945A073C-7942-F34E-991C-040221976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78" name="Line 74">
                <a:extLst>
                  <a:ext uri="{FF2B5EF4-FFF2-40B4-BE49-F238E27FC236}">
                    <a16:creationId xmlns:a16="http://schemas.microsoft.com/office/drawing/2014/main" id="{0B9C8168-B9CC-A647-A6C7-F6450E6AC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5">
                <a:extLst>
                  <a:ext uri="{FF2B5EF4-FFF2-40B4-BE49-F238E27FC236}">
                    <a16:creationId xmlns:a16="http://schemas.microsoft.com/office/drawing/2014/main" id="{AC99C628-0662-AB4E-AB2F-0CD345F28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76">
                <a:extLst>
                  <a:ext uri="{FF2B5EF4-FFF2-40B4-BE49-F238E27FC236}">
                    <a16:creationId xmlns:a16="http://schemas.microsoft.com/office/drawing/2014/main" id="{00D29E4D-6496-6547-960F-F436A9E55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4" name="Group 77">
              <a:extLst>
                <a:ext uri="{FF2B5EF4-FFF2-40B4-BE49-F238E27FC236}">
                  <a16:creationId xmlns:a16="http://schemas.microsoft.com/office/drawing/2014/main" id="{0C816834-0CB4-C24C-87FA-229116D8063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75" name="Line 78">
                <a:extLst>
                  <a:ext uri="{FF2B5EF4-FFF2-40B4-BE49-F238E27FC236}">
                    <a16:creationId xmlns:a16="http://schemas.microsoft.com/office/drawing/2014/main" id="{1BA5DD7C-BF7F-CC47-A660-FF33518D0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9">
                <a:extLst>
                  <a:ext uri="{FF2B5EF4-FFF2-40B4-BE49-F238E27FC236}">
                    <a16:creationId xmlns:a16="http://schemas.microsoft.com/office/drawing/2014/main" id="{4768AB64-DEDD-5C4D-8B47-B20EDDDAAE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80">
                <a:extLst>
                  <a:ext uri="{FF2B5EF4-FFF2-40B4-BE49-F238E27FC236}">
                    <a16:creationId xmlns:a16="http://schemas.microsoft.com/office/drawing/2014/main" id="{D5329ECA-DB7A-614A-B2DB-3AF4CA589A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1" name="Group 81">
            <a:extLst>
              <a:ext uri="{FF2B5EF4-FFF2-40B4-BE49-F238E27FC236}">
                <a16:creationId xmlns:a16="http://schemas.microsoft.com/office/drawing/2014/main" id="{B53525F8-902D-724A-B277-B4D4453B22F2}"/>
              </a:ext>
            </a:extLst>
          </p:cNvPr>
          <p:cNvGrpSpPr>
            <a:grpSpLocks/>
          </p:cNvGrpSpPr>
          <p:nvPr/>
        </p:nvGrpSpPr>
        <p:grpSpPr bwMode="auto">
          <a:xfrm>
            <a:off x="8924343" y="4962526"/>
            <a:ext cx="715962" cy="311150"/>
            <a:chOff x="3600" y="219"/>
            <a:chExt cx="360" cy="175"/>
          </a:xfrm>
        </p:grpSpPr>
        <p:sp>
          <p:nvSpPr>
            <p:cNvPr id="82" name="Oval 82">
              <a:extLst>
                <a:ext uri="{FF2B5EF4-FFF2-40B4-BE49-F238E27FC236}">
                  <a16:creationId xmlns:a16="http://schemas.microsoft.com/office/drawing/2014/main" id="{3B038143-E0DC-3E46-8B06-54A1722BA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8AA64D8A-1639-C54C-A744-32154A3CA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14AD7E88-D7FA-9A4A-8F80-6EC535CB0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D67377A4-A2F6-C94B-95E6-F48BF9F5D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6" name="Oval 86">
              <a:extLst>
                <a:ext uri="{FF2B5EF4-FFF2-40B4-BE49-F238E27FC236}">
                  <a16:creationId xmlns:a16="http://schemas.microsoft.com/office/drawing/2014/main" id="{228FAA07-8039-0B48-AE29-709A7E37C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87" name="Group 87">
              <a:extLst>
                <a:ext uri="{FF2B5EF4-FFF2-40B4-BE49-F238E27FC236}">
                  <a16:creationId xmlns:a16="http://schemas.microsoft.com/office/drawing/2014/main" id="{0A745648-5A75-B64A-85E3-64C61496C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" name="Line 88">
                <a:extLst>
                  <a:ext uri="{FF2B5EF4-FFF2-40B4-BE49-F238E27FC236}">
                    <a16:creationId xmlns:a16="http://schemas.microsoft.com/office/drawing/2014/main" id="{6A049804-BB6C-9D4B-9104-B72E2636E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89">
                <a:extLst>
                  <a:ext uri="{FF2B5EF4-FFF2-40B4-BE49-F238E27FC236}">
                    <a16:creationId xmlns:a16="http://schemas.microsoft.com/office/drawing/2014/main" id="{7B83AEDC-6FF4-954F-A9BF-F946CD1790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90">
                <a:extLst>
                  <a:ext uri="{FF2B5EF4-FFF2-40B4-BE49-F238E27FC236}">
                    <a16:creationId xmlns:a16="http://schemas.microsoft.com/office/drawing/2014/main" id="{91D3931E-5983-7B4E-BDB6-53F682D4D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" name="Group 91">
              <a:extLst>
                <a:ext uri="{FF2B5EF4-FFF2-40B4-BE49-F238E27FC236}">
                  <a16:creationId xmlns:a16="http://schemas.microsoft.com/office/drawing/2014/main" id="{40FB7F55-B148-EC48-A2AE-EB10B1CF895D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89" name="Line 92">
                <a:extLst>
                  <a:ext uri="{FF2B5EF4-FFF2-40B4-BE49-F238E27FC236}">
                    <a16:creationId xmlns:a16="http://schemas.microsoft.com/office/drawing/2014/main" id="{FE82248A-FE04-9F44-B115-D3A681595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93">
                <a:extLst>
                  <a:ext uri="{FF2B5EF4-FFF2-40B4-BE49-F238E27FC236}">
                    <a16:creationId xmlns:a16="http://schemas.microsoft.com/office/drawing/2014/main" id="{D0F8414E-960E-1F4D-A35D-9E7F6E25A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94">
                <a:extLst>
                  <a:ext uri="{FF2B5EF4-FFF2-40B4-BE49-F238E27FC236}">
                    <a16:creationId xmlns:a16="http://schemas.microsoft.com/office/drawing/2014/main" id="{E5FDB83B-566F-4942-B78A-53AC848AC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5" name="Group 95">
            <a:extLst>
              <a:ext uri="{FF2B5EF4-FFF2-40B4-BE49-F238E27FC236}">
                <a16:creationId xmlns:a16="http://schemas.microsoft.com/office/drawing/2014/main" id="{D31CEA86-5839-9445-AEEA-808C8328C5F0}"/>
              </a:ext>
            </a:extLst>
          </p:cNvPr>
          <p:cNvGrpSpPr>
            <a:grpSpLocks/>
          </p:cNvGrpSpPr>
          <p:nvPr/>
        </p:nvGrpSpPr>
        <p:grpSpPr bwMode="auto">
          <a:xfrm>
            <a:off x="9918118" y="3951289"/>
            <a:ext cx="679450" cy="314325"/>
            <a:chOff x="3600" y="219"/>
            <a:chExt cx="360" cy="175"/>
          </a:xfrm>
        </p:grpSpPr>
        <p:sp>
          <p:nvSpPr>
            <p:cNvPr id="96" name="Oval 96">
              <a:extLst>
                <a:ext uri="{FF2B5EF4-FFF2-40B4-BE49-F238E27FC236}">
                  <a16:creationId xmlns:a16="http://schemas.microsoft.com/office/drawing/2014/main" id="{B4B6DF0E-73FB-0047-9476-A39F886A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7" name="Line 97">
              <a:extLst>
                <a:ext uri="{FF2B5EF4-FFF2-40B4-BE49-F238E27FC236}">
                  <a16:creationId xmlns:a16="http://schemas.microsoft.com/office/drawing/2014/main" id="{A22DF19B-BD15-C645-808D-9BE53CFCA2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98">
              <a:extLst>
                <a:ext uri="{FF2B5EF4-FFF2-40B4-BE49-F238E27FC236}">
                  <a16:creationId xmlns:a16="http://schemas.microsoft.com/office/drawing/2014/main" id="{1835C4DC-6C91-2642-AEBD-A16CF1C8E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Rectangle 99">
              <a:extLst>
                <a:ext uri="{FF2B5EF4-FFF2-40B4-BE49-F238E27FC236}">
                  <a16:creationId xmlns:a16="http://schemas.microsoft.com/office/drawing/2014/main" id="{65E79322-085F-9749-8656-B3CFE312B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0" name="Oval 100">
              <a:extLst>
                <a:ext uri="{FF2B5EF4-FFF2-40B4-BE49-F238E27FC236}">
                  <a16:creationId xmlns:a16="http://schemas.microsoft.com/office/drawing/2014/main" id="{422B3F2A-AFBC-3D44-8E2C-A44046652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01" name="Group 101">
              <a:extLst>
                <a:ext uri="{FF2B5EF4-FFF2-40B4-BE49-F238E27FC236}">
                  <a16:creationId xmlns:a16="http://schemas.microsoft.com/office/drawing/2014/main" id="{71197853-09CA-BA44-B7E1-12752C247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06" name="Line 102">
                <a:extLst>
                  <a:ext uri="{FF2B5EF4-FFF2-40B4-BE49-F238E27FC236}">
                    <a16:creationId xmlns:a16="http://schemas.microsoft.com/office/drawing/2014/main" id="{8AE9D9E3-E968-D241-B48C-F3561624F5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103">
                <a:extLst>
                  <a:ext uri="{FF2B5EF4-FFF2-40B4-BE49-F238E27FC236}">
                    <a16:creationId xmlns:a16="http://schemas.microsoft.com/office/drawing/2014/main" id="{7DB76E6B-4D29-3E41-85B7-990D3682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Line 104">
                <a:extLst>
                  <a:ext uri="{FF2B5EF4-FFF2-40B4-BE49-F238E27FC236}">
                    <a16:creationId xmlns:a16="http://schemas.microsoft.com/office/drawing/2014/main" id="{844CD659-DBFC-784C-A4BD-002D579D3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2" name="Group 105">
              <a:extLst>
                <a:ext uri="{FF2B5EF4-FFF2-40B4-BE49-F238E27FC236}">
                  <a16:creationId xmlns:a16="http://schemas.microsoft.com/office/drawing/2014/main" id="{B2ABE69E-01DE-6B49-BDBF-4A0A55733F19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03" name="Line 106">
                <a:extLst>
                  <a:ext uri="{FF2B5EF4-FFF2-40B4-BE49-F238E27FC236}">
                    <a16:creationId xmlns:a16="http://schemas.microsoft.com/office/drawing/2014/main" id="{0C6967FB-5741-AE4D-B948-F4E84DAFD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Line 107">
                <a:extLst>
                  <a:ext uri="{FF2B5EF4-FFF2-40B4-BE49-F238E27FC236}">
                    <a16:creationId xmlns:a16="http://schemas.microsoft.com/office/drawing/2014/main" id="{FF29EB65-498D-CF45-9DC8-98D4087DA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Line 108">
                <a:extLst>
                  <a:ext uri="{FF2B5EF4-FFF2-40B4-BE49-F238E27FC236}">
                    <a16:creationId xmlns:a16="http://schemas.microsoft.com/office/drawing/2014/main" id="{B88543FF-A29A-BB4F-88D0-F911ACEEE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aphicFrame>
        <p:nvGraphicFramePr>
          <p:cNvPr id="109" name="Object 109">
            <a:extLst>
              <a:ext uri="{FF2B5EF4-FFF2-40B4-BE49-F238E27FC236}">
                <a16:creationId xmlns:a16="http://schemas.microsoft.com/office/drawing/2014/main" id="{4C28A838-A9C3-844D-9FB2-A24F5AB165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8661" y="5005198"/>
          <a:ext cx="5635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ClipArt" r:id="rId5" imgW="17462500" imgH="14478000" progId="MS_ClipArt_Gallery.2">
                  <p:embed/>
                </p:oleObj>
              </mc:Choice>
              <mc:Fallback>
                <p:oleObj name="ClipArt" r:id="rId5" imgW="17462500" imgH="14478000" progId="MS_ClipArt_Gallery.2">
                  <p:embed/>
                  <p:pic>
                    <p:nvPicPr>
                      <p:cNvPr id="109" name="Object 109">
                        <a:extLst>
                          <a:ext uri="{FF2B5EF4-FFF2-40B4-BE49-F238E27FC236}">
                            <a16:creationId xmlns:a16="http://schemas.microsoft.com/office/drawing/2014/main" id="{4C28A838-A9C3-844D-9FB2-A24F5AB16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661" y="5005198"/>
                        <a:ext cx="56356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Line 110">
            <a:extLst>
              <a:ext uri="{FF2B5EF4-FFF2-40B4-BE49-F238E27FC236}">
                <a16:creationId xmlns:a16="http://schemas.microsoft.com/office/drawing/2014/main" id="{B8249743-CCA4-0746-B431-0139929BA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071" y="5122391"/>
            <a:ext cx="3143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18">
            <a:extLst>
              <a:ext uri="{FF2B5EF4-FFF2-40B4-BE49-F238E27FC236}">
                <a16:creationId xmlns:a16="http://schemas.microsoft.com/office/drawing/2014/main" id="{23459542-09E6-8848-B8D0-3FF341AF8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35431" y="5129214"/>
            <a:ext cx="187325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19">
            <a:extLst>
              <a:ext uri="{FF2B5EF4-FFF2-40B4-BE49-F238E27FC236}">
                <a16:creationId xmlns:a16="http://schemas.microsoft.com/office/drawing/2014/main" id="{A69DE5AF-82CB-7A48-8E87-E4F555125E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640305" y="4268788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0" name="Group 120">
            <a:extLst>
              <a:ext uri="{FF2B5EF4-FFF2-40B4-BE49-F238E27FC236}">
                <a16:creationId xmlns:a16="http://schemas.microsoft.com/office/drawing/2014/main" id="{C36D8C97-4692-4146-8B10-DF465B6C03BC}"/>
              </a:ext>
            </a:extLst>
          </p:cNvPr>
          <p:cNvGrpSpPr>
            <a:grpSpLocks/>
          </p:cNvGrpSpPr>
          <p:nvPr/>
        </p:nvGrpSpPr>
        <p:grpSpPr bwMode="auto">
          <a:xfrm rot="1433392">
            <a:off x="8182980" y="3017838"/>
            <a:ext cx="1028700" cy="171450"/>
            <a:chOff x="4712" y="1742"/>
            <a:chExt cx="648" cy="108"/>
          </a:xfrm>
        </p:grpSpPr>
        <p:sp>
          <p:nvSpPr>
            <p:cNvPr id="121" name="Rectangle 121">
              <a:extLst>
                <a:ext uri="{FF2B5EF4-FFF2-40B4-BE49-F238E27FC236}">
                  <a16:creationId xmlns:a16="http://schemas.microsoft.com/office/drawing/2014/main" id="{C0DA5F25-8411-4B4E-AC4A-6BAD40E2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122">
              <a:extLst>
                <a:ext uri="{FF2B5EF4-FFF2-40B4-BE49-F238E27FC236}">
                  <a16:creationId xmlns:a16="http://schemas.microsoft.com/office/drawing/2014/main" id="{684FE5C4-1BD6-0346-AF7F-E399B8FFD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3" name="Group 123">
            <a:extLst>
              <a:ext uri="{FF2B5EF4-FFF2-40B4-BE49-F238E27FC236}">
                <a16:creationId xmlns:a16="http://schemas.microsoft.com/office/drawing/2014/main" id="{7AFFC51D-47F5-B642-A1C4-FCF67E116DBE}"/>
              </a:ext>
            </a:extLst>
          </p:cNvPr>
          <p:cNvGrpSpPr>
            <a:grpSpLocks/>
          </p:cNvGrpSpPr>
          <p:nvPr/>
        </p:nvGrpSpPr>
        <p:grpSpPr bwMode="auto">
          <a:xfrm rot="3346875">
            <a:off x="9462506" y="3303589"/>
            <a:ext cx="447675" cy="171450"/>
            <a:chOff x="5078" y="1860"/>
            <a:chExt cx="282" cy="108"/>
          </a:xfrm>
        </p:grpSpPr>
        <p:sp>
          <p:nvSpPr>
            <p:cNvPr id="124" name="Rectangle 124">
              <a:extLst>
                <a:ext uri="{FF2B5EF4-FFF2-40B4-BE49-F238E27FC236}">
                  <a16:creationId xmlns:a16="http://schemas.microsoft.com/office/drawing/2014/main" id="{071B03E4-044E-7344-8943-4F96D9F4E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5" name="Rectangle 125">
              <a:extLst>
                <a:ext uri="{FF2B5EF4-FFF2-40B4-BE49-F238E27FC236}">
                  <a16:creationId xmlns:a16="http://schemas.microsoft.com/office/drawing/2014/main" id="{981F6C2E-B1A5-4140-AC90-210EB7978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6" name="Group 126">
            <a:extLst>
              <a:ext uri="{FF2B5EF4-FFF2-40B4-BE49-F238E27FC236}">
                <a16:creationId xmlns:a16="http://schemas.microsoft.com/office/drawing/2014/main" id="{A9A205FB-9452-EF4A-B013-29D9356D0E86}"/>
              </a:ext>
            </a:extLst>
          </p:cNvPr>
          <p:cNvGrpSpPr>
            <a:grpSpLocks/>
          </p:cNvGrpSpPr>
          <p:nvPr/>
        </p:nvGrpSpPr>
        <p:grpSpPr bwMode="auto">
          <a:xfrm rot="3215306">
            <a:off x="9780006" y="3408364"/>
            <a:ext cx="447675" cy="171450"/>
            <a:chOff x="5078" y="1860"/>
            <a:chExt cx="282" cy="108"/>
          </a:xfrm>
        </p:grpSpPr>
        <p:sp>
          <p:nvSpPr>
            <p:cNvPr id="127" name="Rectangle 127">
              <a:extLst>
                <a:ext uri="{FF2B5EF4-FFF2-40B4-BE49-F238E27FC236}">
                  <a16:creationId xmlns:a16="http://schemas.microsoft.com/office/drawing/2014/main" id="{AF392766-26FC-2542-92D7-6395D2928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128">
              <a:extLst>
                <a:ext uri="{FF2B5EF4-FFF2-40B4-BE49-F238E27FC236}">
                  <a16:creationId xmlns:a16="http://schemas.microsoft.com/office/drawing/2014/main" id="{277FB00E-305B-4B41-A3A6-61AA97964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29" name="Group 129">
            <a:extLst>
              <a:ext uri="{FF2B5EF4-FFF2-40B4-BE49-F238E27FC236}">
                <a16:creationId xmlns:a16="http://schemas.microsoft.com/office/drawing/2014/main" id="{2593B6CB-1CF3-CD4D-AE38-9EC95EA2592D}"/>
              </a:ext>
            </a:extLst>
          </p:cNvPr>
          <p:cNvGrpSpPr>
            <a:grpSpLocks/>
          </p:cNvGrpSpPr>
          <p:nvPr/>
        </p:nvGrpSpPr>
        <p:grpSpPr bwMode="auto">
          <a:xfrm rot="3051000">
            <a:off x="10132431" y="3529014"/>
            <a:ext cx="447675" cy="171450"/>
            <a:chOff x="5078" y="1860"/>
            <a:chExt cx="282" cy="108"/>
          </a:xfrm>
        </p:grpSpPr>
        <p:sp>
          <p:nvSpPr>
            <p:cNvPr id="130" name="Rectangle 130">
              <a:extLst>
                <a:ext uri="{FF2B5EF4-FFF2-40B4-BE49-F238E27FC236}">
                  <a16:creationId xmlns:a16="http://schemas.microsoft.com/office/drawing/2014/main" id="{93D1CC13-3294-8648-B57E-D785DC41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1" name="Rectangle 131">
              <a:extLst>
                <a:ext uri="{FF2B5EF4-FFF2-40B4-BE49-F238E27FC236}">
                  <a16:creationId xmlns:a16="http://schemas.microsoft.com/office/drawing/2014/main" id="{FAC6CA50-4E97-B647-A958-BF18FC98D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32" name="Line 132">
            <a:extLst>
              <a:ext uri="{FF2B5EF4-FFF2-40B4-BE49-F238E27FC236}">
                <a16:creationId xmlns:a16="http://schemas.microsoft.com/office/drawing/2014/main" id="{B052D144-E285-B347-931B-8687E2011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86281" y="33385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" name="Line 133">
            <a:extLst>
              <a:ext uri="{FF2B5EF4-FFF2-40B4-BE49-F238E27FC236}">
                <a16:creationId xmlns:a16="http://schemas.microsoft.com/office/drawing/2014/main" id="{F5976153-493B-5C4E-BED6-B69BBF5BD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1280" y="3579813"/>
            <a:ext cx="13335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134">
            <a:extLst>
              <a:ext uri="{FF2B5EF4-FFF2-40B4-BE49-F238E27FC236}">
                <a16:creationId xmlns:a16="http://schemas.microsoft.com/office/drawing/2014/main" id="{6A3DD1AB-29E8-1E45-81F0-8D0DCC52C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5131" y="3678238"/>
            <a:ext cx="117475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" name="Line 135">
            <a:extLst>
              <a:ext uri="{FF2B5EF4-FFF2-40B4-BE49-F238E27FC236}">
                <a16:creationId xmlns:a16="http://schemas.microsoft.com/office/drawing/2014/main" id="{BB6CA385-ED7E-A14B-B2EE-A0FEAAE33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13430" y="3792539"/>
            <a:ext cx="101600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Text Box 136">
            <a:extLst>
              <a:ext uri="{FF2B5EF4-FFF2-40B4-BE49-F238E27FC236}">
                <a16:creationId xmlns:a16="http://schemas.microsoft.com/office/drawing/2014/main" id="{E21E6A90-AAEC-5C48-ACEA-6A0B92F5C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5688" y="988557"/>
            <a:ext cx="3020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Fragmentation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one large datagram goes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3 smaller datagrams come out</a:t>
            </a:r>
            <a:endParaRPr lang="en-US" altLang="en-US" sz="1800" dirty="0">
              <a:latin typeface="Helvetica" pitchFamily="2" charset="0"/>
            </a:endParaRPr>
          </a:p>
        </p:txBody>
      </p:sp>
      <p:grpSp>
        <p:nvGrpSpPr>
          <p:cNvPr id="137" name="Group 137">
            <a:extLst>
              <a:ext uri="{FF2B5EF4-FFF2-40B4-BE49-F238E27FC236}">
                <a16:creationId xmlns:a16="http://schemas.microsoft.com/office/drawing/2014/main" id="{4A900BF4-5B14-764B-9406-9F2F512CE46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89406" y="4414838"/>
            <a:ext cx="447675" cy="171450"/>
            <a:chOff x="5078" y="1860"/>
            <a:chExt cx="282" cy="108"/>
          </a:xfrm>
        </p:grpSpPr>
        <p:sp>
          <p:nvSpPr>
            <p:cNvPr id="138" name="Rectangle 138">
              <a:extLst>
                <a:ext uri="{FF2B5EF4-FFF2-40B4-BE49-F238E27FC236}">
                  <a16:creationId xmlns:a16="http://schemas.microsoft.com/office/drawing/2014/main" id="{94CA7EC8-AE14-DF43-855F-84ED15AA5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9" name="Rectangle 139">
              <a:extLst>
                <a:ext uri="{FF2B5EF4-FFF2-40B4-BE49-F238E27FC236}">
                  <a16:creationId xmlns:a16="http://schemas.microsoft.com/office/drawing/2014/main" id="{54D5995A-F144-1A47-BBC1-128BD1454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0" name="Group 140">
            <a:extLst>
              <a:ext uri="{FF2B5EF4-FFF2-40B4-BE49-F238E27FC236}">
                <a16:creationId xmlns:a16="http://schemas.microsoft.com/office/drawing/2014/main" id="{E039F4EE-3D74-D74A-80D1-69A6A841331F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2581" y="4608513"/>
            <a:ext cx="447675" cy="171450"/>
            <a:chOff x="5078" y="1860"/>
            <a:chExt cx="282" cy="108"/>
          </a:xfrm>
        </p:grpSpPr>
        <p:sp>
          <p:nvSpPr>
            <p:cNvPr id="141" name="Rectangle 141">
              <a:extLst>
                <a:ext uri="{FF2B5EF4-FFF2-40B4-BE49-F238E27FC236}">
                  <a16:creationId xmlns:a16="http://schemas.microsoft.com/office/drawing/2014/main" id="{42F0B6AF-4D5B-724C-8698-284755D1F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2" name="Rectangle 142">
              <a:extLst>
                <a:ext uri="{FF2B5EF4-FFF2-40B4-BE49-F238E27FC236}">
                  <a16:creationId xmlns:a16="http://schemas.microsoft.com/office/drawing/2014/main" id="{99030527-42D1-9C46-81B2-296388771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3" name="Group 143">
            <a:extLst>
              <a:ext uri="{FF2B5EF4-FFF2-40B4-BE49-F238E27FC236}">
                <a16:creationId xmlns:a16="http://schemas.microsoft.com/office/drawing/2014/main" id="{8EB55FC1-586E-E04D-B261-1ED6BF81D1A2}"/>
              </a:ext>
            </a:extLst>
          </p:cNvPr>
          <p:cNvGrpSpPr>
            <a:grpSpLocks/>
          </p:cNvGrpSpPr>
          <p:nvPr/>
        </p:nvGrpSpPr>
        <p:grpSpPr bwMode="auto">
          <a:xfrm rot="10826657">
            <a:off x="8795756" y="4802188"/>
            <a:ext cx="447675" cy="171450"/>
            <a:chOff x="5078" y="1860"/>
            <a:chExt cx="282" cy="108"/>
          </a:xfrm>
        </p:grpSpPr>
        <p:sp>
          <p:nvSpPr>
            <p:cNvPr id="144" name="Rectangle 144">
              <a:extLst>
                <a:ext uri="{FF2B5EF4-FFF2-40B4-BE49-F238E27FC236}">
                  <a16:creationId xmlns:a16="http://schemas.microsoft.com/office/drawing/2014/main" id="{A57F203F-3983-764B-930A-2C88D3FA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1860"/>
              <a:ext cx="14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5" name="Rectangle 145">
              <a:extLst>
                <a:ext uri="{FF2B5EF4-FFF2-40B4-BE49-F238E27FC236}">
                  <a16:creationId xmlns:a16="http://schemas.microsoft.com/office/drawing/2014/main" id="{581D9837-032B-B14D-962C-9BEA85947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8" y="1860"/>
              <a:ext cx="166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46" name="Line 146">
            <a:extLst>
              <a:ext uri="{FF2B5EF4-FFF2-40B4-BE49-F238E27FC236}">
                <a16:creationId xmlns:a16="http://schemas.microsoft.com/office/drawing/2014/main" id="{1DF58CB4-554D-4541-B08E-53FE9A5995DD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44931" y="4471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7" name="Line 147">
            <a:extLst>
              <a:ext uri="{FF2B5EF4-FFF2-40B4-BE49-F238E27FC236}">
                <a16:creationId xmlns:a16="http://schemas.microsoft.com/office/drawing/2014/main" id="{EF8C8850-0B68-FB40-A8E0-3D074DE39615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5406" y="4646613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" name="Line 148">
            <a:extLst>
              <a:ext uri="{FF2B5EF4-FFF2-40B4-BE49-F238E27FC236}">
                <a16:creationId xmlns:a16="http://schemas.microsoft.com/office/drawing/2014/main" id="{7F27381D-341C-994C-BDCE-DE609202903C}"/>
              </a:ext>
            </a:extLst>
          </p:cNvPr>
          <p:cNvSpPr>
            <a:spLocks noChangeShapeType="1"/>
          </p:cNvSpPr>
          <p:nvPr/>
        </p:nvSpPr>
        <p:spPr bwMode="auto">
          <a:xfrm rot="9691848">
            <a:off x="8538581" y="4852988"/>
            <a:ext cx="219075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9" name="Group 149">
            <a:extLst>
              <a:ext uri="{FF2B5EF4-FFF2-40B4-BE49-F238E27FC236}">
                <a16:creationId xmlns:a16="http://schemas.microsoft.com/office/drawing/2014/main" id="{097D87A1-DA6A-514D-A1FC-67539CD296FF}"/>
              </a:ext>
            </a:extLst>
          </p:cNvPr>
          <p:cNvGrpSpPr>
            <a:grpSpLocks/>
          </p:cNvGrpSpPr>
          <p:nvPr/>
        </p:nvGrpSpPr>
        <p:grpSpPr bwMode="auto">
          <a:xfrm rot="10793026">
            <a:off x="7698613" y="6028715"/>
            <a:ext cx="1030287" cy="173037"/>
            <a:chOff x="4712" y="1742"/>
            <a:chExt cx="648" cy="108"/>
          </a:xfrm>
        </p:grpSpPr>
        <p:sp>
          <p:nvSpPr>
            <p:cNvPr id="150" name="Rectangle 150">
              <a:extLst>
                <a:ext uri="{FF2B5EF4-FFF2-40B4-BE49-F238E27FC236}">
                  <a16:creationId xmlns:a16="http://schemas.microsoft.com/office/drawing/2014/main" id="{EDD5AE6D-A59B-0744-841B-8FDA338C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648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D942A128-0815-AE40-86A6-9A5F228AB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2" y="1742"/>
              <a:ext cx="534" cy="10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3" name="Text Box 153">
            <a:extLst>
              <a:ext uri="{FF2B5EF4-FFF2-40B4-BE49-F238E27FC236}">
                <a16:creationId xmlns:a16="http://schemas.microsoft.com/office/drawing/2014/main" id="{FB3501DB-2782-4047-A6B8-FD6F4D5AC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743" y="5583888"/>
            <a:ext cx="1880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382D6B68-71C5-C343-9F74-4FA5D2098D4B}"/>
              </a:ext>
            </a:extLst>
          </p:cNvPr>
          <p:cNvGrpSpPr/>
          <p:nvPr/>
        </p:nvGrpSpPr>
        <p:grpSpPr>
          <a:xfrm rot="18652419">
            <a:off x="9948294" y="4670840"/>
            <a:ext cx="708025" cy="558800"/>
            <a:chOff x="10134495" y="4406542"/>
            <a:chExt cx="708025" cy="558800"/>
          </a:xfrm>
        </p:grpSpPr>
        <p:grpSp>
          <p:nvGrpSpPr>
            <p:cNvPr id="157" name="Group 137">
              <a:extLst>
                <a:ext uri="{FF2B5EF4-FFF2-40B4-BE49-F238E27FC236}">
                  <a16:creationId xmlns:a16="http://schemas.microsoft.com/office/drawing/2014/main" id="{F84B474D-E1AA-524C-978B-4F842AE56188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88495" y="4406542"/>
              <a:ext cx="447675" cy="171450"/>
              <a:chOff x="5078" y="1860"/>
              <a:chExt cx="282" cy="108"/>
            </a:xfrm>
          </p:grpSpPr>
          <p:sp>
            <p:nvSpPr>
              <p:cNvPr id="158" name="Rectangle 138">
                <a:extLst>
                  <a:ext uri="{FF2B5EF4-FFF2-40B4-BE49-F238E27FC236}">
                    <a16:creationId xmlns:a16="http://schemas.microsoft.com/office/drawing/2014/main" id="{19FA68AF-72CC-7C49-9325-14E8BF2F5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9" name="Rectangle 139">
                <a:extLst>
                  <a:ext uri="{FF2B5EF4-FFF2-40B4-BE49-F238E27FC236}">
                    <a16:creationId xmlns:a16="http://schemas.microsoft.com/office/drawing/2014/main" id="{86AB6C90-7240-7A4B-B727-062B634E2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0" name="Group 140">
              <a:extLst>
                <a:ext uri="{FF2B5EF4-FFF2-40B4-BE49-F238E27FC236}">
                  <a16:creationId xmlns:a16="http://schemas.microsoft.com/office/drawing/2014/main" id="{F37228EB-0657-7B41-B605-0029497E1016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1670" y="4600217"/>
              <a:ext cx="447675" cy="171450"/>
              <a:chOff x="5078" y="1860"/>
              <a:chExt cx="282" cy="108"/>
            </a:xfrm>
          </p:grpSpPr>
          <p:sp>
            <p:nvSpPr>
              <p:cNvPr id="161" name="Rectangle 141">
                <a:extLst>
                  <a:ext uri="{FF2B5EF4-FFF2-40B4-BE49-F238E27FC236}">
                    <a16:creationId xmlns:a16="http://schemas.microsoft.com/office/drawing/2014/main" id="{28E048D8-8FC5-9240-8A3E-1904F8A8B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2" name="Rectangle 142">
                <a:extLst>
                  <a:ext uri="{FF2B5EF4-FFF2-40B4-BE49-F238E27FC236}">
                    <a16:creationId xmlns:a16="http://schemas.microsoft.com/office/drawing/2014/main" id="{3AB03A4B-91E9-FB46-8A5E-85D17959E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63" name="Group 143">
              <a:extLst>
                <a:ext uri="{FF2B5EF4-FFF2-40B4-BE49-F238E27FC236}">
                  <a16:creationId xmlns:a16="http://schemas.microsoft.com/office/drawing/2014/main" id="{C51CA2F9-31A2-2B45-AEBB-08CEEE8A020D}"/>
                </a:ext>
              </a:extLst>
            </p:cNvPr>
            <p:cNvGrpSpPr>
              <a:grpSpLocks/>
            </p:cNvGrpSpPr>
            <p:nvPr/>
          </p:nvGrpSpPr>
          <p:grpSpPr bwMode="auto">
            <a:xfrm rot="10826657">
              <a:off x="10394845" y="4793892"/>
              <a:ext cx="447675" cy="171450"/>
              <a:chOff x="5078" y="1860"/>
              <a:chExt cx="282" cy="108"/>
            </a:xfrm>
          </p:grpSpPr>
          <p:sp>
            <p:nvSpPr>
              <p:cNvPr id="164" name="Rectangle 144">
                <a:extLst>
                  <a:ext uri="{FF2B5EF4-FFF2-40B4-BE49-F238E27FC236}">
                    <a16:creationId xmlns:a16="http://schemas.microsoft.com/office/drawing/2014/main" id="{EF93A336-158B-0448-A77B-BD0C56EB1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5" name="Rectangle 145">
                <a:extLst>
                  <a:ext uri="{FF2B5EF4-FFF2-40B4-BE49-F238E27FC236}">
                    <a16:creationId xmlns:a16="http://schemas.microsoft.com/office/drawing/2014/main" id="{4CA4F5F2-1482-5244-88F5-64647AA6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6" name="Line 146">
              <a:extLst>
                <a:ext uri="{FF2B5EF4-FFF2-40B4-BE49-F238E27FC236}">
                  <a16:creationId xmlns:a16="http://schemas.microsoft.com/office/drawing/2014/main" id="{1CA52CD0-8F49-4C45-BE49-2F375C3FFD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44020" y="4463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47">
              <a:extLst>
                <a:ext uri="{FF2B5EF4-FFF2-40B4-BE49-F238E27FC236}">
                  <a16:creationId xmlns:a16="http://schemas.microsoft.com/office/drawing/2014/main" id="{7DCF3781-0093-F544-90B4-793EC2CF67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4495" y="4638317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48">
              <a:extLst>
                <a:ext uri="{FF2B5EF4-FFF2-40B4-BE49-F238E27FC236}">
                  <a16:creationId xmlns:a16="http://schemas.microsoft.com/office/drawing/2014/main" id="{1F034C3A-C630-D444-A7A7-B8881F0764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9691848">
              <a:off x="10137670" y="4844692"/>
              <a:ext cx="219075" cy="69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DAA2862-9D6D-B046-A731-25B711066D35}"/>
              </a:ext>
            </a:extLst>
          </p:cNvPr>
          <p:cNvCxnSpPr>
            <a:cxnSpLocks/>
          </p:cNvCxnSpPr>
          <p:nvPr/>
        </p:nvCxnSpPr>
        <p:spPr>
          <a:xfrm flipH="1">
            <a:off x="9819693" y="1927055"/>
            <a:ext cx="246064" cy="95824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3815C48E-CA7F-4C49-AD4A-E9BD21F7D2A3}"/>
              </a:ext>
            </a:extLst>
          </p:cNvPr>
          <p:cNvSpPr txBox="1"/>
          <p:nvPr/>
        </p:nvSpPr>
        <p:spPr>
          <a:xfrm>
            <a:off x="10948407" y="2711513"/>
            <a:ext cx="1180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 with smaller MTU</a:t>
            </a:r>
          </a:p>
        </p:txBody>
      </p:sp>
      <p:sp>
        <p:nvSpPr>
          <p:cNvPr id="176" name="Right Brace 175">
            <a:extLst>
              <a:ext uri="{FF2B5EF4-FFF2-40B4-BE49-F238E27FC236}">
                <a16:creationId xmlns:a16="http://schemas.microsoft.com/office/drawing/2014/main" id="{CF82DD6E-1029-F345-A908-F059C1EF8941}"/>
              </a:ext>
            </a:extLst>
          </p:cNvPr>
          <p:cNvSpPr/>
          <p:nvPr/>
        </p:nvSpPr>
        <p:spPr>
          <a:xfrm rot="19963908">
            <a:off x="10407106" y="2792585"/>
            <a:ext cx="524603" cy="101444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ACCFC3-013D-0942-BB25-8DDCC424ADD9}"/>
              </a:ext>
            </a:extLst>
          </p:cNvPr>
          <p:cNvSpPr txBox="1"/>
          <p:nvPr/>
        </p:nvSpPr>
        <p:spPr>
          <a:xfrm>
            <a:off x="7511690" y="3156077"/>
            <a:ext cx="1342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Network with large MTU</a:t>
            </a:r>
          </a:p>
        </p:txBody>
      </p:sp>
      <p:sp>
        <p:nvSpPr>
          <p:cNvPr id="178" name="Rectangle 138">
            <a:extLst>
              <a:ext uri="{FF2B5EF4-FFF2-40B4-BE49-F238E27FC236}">
                <a16:creationId xmlns:a16="http://schemas.microsoft.com/office/drawing/2014/main" id="{B89E656C-86A9-0C4E-8483-1D53F6F65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9094" y="5869443"/>
            <a:ext cx="228600" cy="171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9" name="Rectangle 145">
            <a:extLst>
              <a:ext uri="{FF2B5EF4-FFF2-40B4-BE49-F238E27FC236}">
                <a16:creationId xmlns:a16="http://schemas.microsoft.com/office/drawing/2014/main" id="{4F6E5BD2-B1EC-5E4F-8D6A-F9C0EC697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3188" y="6202430"/>
            <a:ext cx="561569" cy="1751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B881484-C6D7-454C-A376-C1BFDB4B0D3B}"/>
              </a:ext>
            </a:extLst>
          </p:cNvPr>
          <p:cNvSpPr txBox="1"/>
          <p:nvPr/>
        </p:nvSpPr>
        <p:spPr>
          <a:xfrm>
            <a:off x="10286782" y="5770934"/>
            <a:ext cx="1676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header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65DFEF8-0358-7845-9EA2-49930ADC0224}"/>
              </a:ext>
            </a:extLst>
          </p:cNvPr>
          <p:cNvSpPr txBox="1"/>
          <p:nvPr/>
        </p:nvSpPr>
        <p:spPr>
          <a:xfrm>
            <a:off x="10642406" y="6105327"/>
            <a:ext cx="14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= IP payload</a:t>
            </a:r>
          </a:p>
        </p:txBody>
      </p:sp>
    </p:spTree>
    <p:extLst>
      <p:ext uri="{BB962C8B-B14F-4D97-AF65-F5344CB8AC3E}">
        <p14:creationId xmlns:p14="http://schemas.microsoft.com/office/powerpoint/2010/main" val="365190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4" grpId="0" animBg="1"/>
      <p:bldP spid="135" grpId="0" animBg="1"/>
      <p:bldP spid="136" grpId="0"/>
      <p:bldP spid="146" grpId="0" animBg="1"/>
      <p:bldP spid="147" grpId="0" animBg="1"/>
      <p:bldP spid="148" grpId="0" animBg="1"/>
      <p:bldP spid="153" grpId="0"/>
      <p:bldP spid="175" grpId="0"/>
      <p:bldP spid="176" grpId="0" animBg="1"/>
      <p:bldP spid="177" grpId="0"/>
      <p:bldP spid="178" grpId="0" animBg="1"/>
      <p:bldP spid="179" grpId="0" animBg="1"/>
      <p:bldP spid="180" grpId="0"/>
      <p:bldP spid="18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Suppose a large 4000-byte datagram reaches a router. The next link has MTU 1500 bytes.</a:t>
            </a:r>
          </a:p>
          <a:p>
            <a:pPr lvl="1"/>
            <a:r>
              <a:rPr lang="en-US" dirty="0"/>
              <a:t>Note: MTU includes IP headers, so does the length field of the IP header. IP payload = 3980 bytes.</a:t>
            </a:r>
          </a:p>
          <a:p>
            <a:r>
              <a:rPr lang="en-US" dirty="0"/>
              <a:t>Result: 3 datagrams of length 1500, 1500, 1040 bytes resp.</a:t>
            </a:r>
          </a:p>
          <a:p>
            <a:pPr lvl="1"/>
            <a:r>
              <a:rPr lang="en-US" dirty="0"/>
              <a:t>IP payload = 1480, 1480, 1020 bytes resp. (adds to 3980)</a:t>
            </a:r>
          </a:p>
          <a:p>
            <a:r>
              <a:rPr lang="en-US" dirty="0"/>
              <a:t>Offset field = index of payload byte /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0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E1D4-3DEA-A046-A0F6-C6191A3A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fragmentation and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85EA-7B96-AB41-BC8A-718E956F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9300" cy="4918075"/>
          </a:xfrm>
        </p:spPr>
        <p:txBody>
          <a:bodyPr>
            <a:normAutofit/>
          </a:bodyPr>
          <a:lstStyle/>
          <a:p>
            <a:r>
              <a:rPr lang="en-US" dirty="0"/>
              <a:t>At the destination endpoints, the fragments are reassembled using the IP </a:t>
            </a:r>
            <a:r>
              <a:rPr lang="en-US" dirty="0">
                <a:solidFill>
                  <a:srgbClr val="C00000"/>
                </a:solidFill>
              </a:rPr>
              <a:t>identifier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Fragments of the same original datagram share the same IP ID</a:t>
            </a:r>
          </a:p>
          <a:p>
            <a:r>
              <a:rPr lang="en-US" dirty="0"/>
              <a:t>The fragmentation flag is set to 0 for the terminal fragment, and 1, if other fragments follow</a:t>
            </a:r>
          </a:p>
          <a:p>
            <a:r>
              <a:rPr lang="en-US" dirty="0"/>
              <a:t>The offset field allows the IP stack to reassemble the fragments in order into a single IP datagram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468AF3E-365C-9D44-95C9-0A3BDDE182B2}"/>
              </a:ext>
            </a:extLst>
          </p:cNvPr>
          <p:cNvGrpSpPr>
            <a:grpSpLocks/>
          </p:cNvGrpSpPr>
          <p:nvPr/>
        </p:nvGrpSpPr>
        <p:grpSpPr bwMode="auto">
          <a:xfrm>
            <a:off x="6644481" y="1857773"/>
            <a:ext cx="5303838" cy="787400"/>
            <a:chOff x="3006" y="1208"/>
            <a:chExt cx="3236" cy="49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06AB2783-AD3A-DF44-AC9C-8A69F395B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D01E0DC2-8D29-CD43-885C-CBCE163FC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AACA549-AB11-B141-9719-233E3B634E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=0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F56A2DF-7027-E648-815E-A8ACD3DAD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2C0F513-75B5-A04D-930F-ED6E325DF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4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=4000</a:t>
              </a:r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51CED8B0-CB01-0D42-97EE-544107716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C593197E-B77B-6D48-A3BD-860C8E63A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5A456E3-0A6B-6647-9385-0CCC9111F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FA7698D4-AADD-B743-9476-01290CFC4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9B212B86-1583-874D-AE68-0348B1D9E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6FAC9A2C-44A2-3441-8EB7-04A64863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4" y="1326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1266B06-92D1-CC4D-B8D0-C0D3C7CD16A2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3350419"/>
            <a:ext cx="4879975" cy="687388"/>
            <a:chOff x="3006" y="1194"/>
            <a:chExt cx="3074" cy="433"/>
          </a:xfrm>
        </p:grpSpPr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C8E08A5B-E37E-E94E-8A82-022A3D13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33382E1F-011E-EA4C-9D5B-1B49F739E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2591C775-3C74-6041-A717-E04746BB89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CFB8A503-6981-ED49-BBBB-FFA6F92C5A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43E23BC1-A183-E146-B3E9-E24526074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FE4A13-545A-3B40-96B5-5A443941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213755-A8E8-1742-BCC9-F8E6297D3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4AD621AB-8817-E34C-A5DF-E2FE7E4D3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27986B6-CAC9-1445-9A0D-38A3774F0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E243B70-3B8B-6F4F-A2AA-1FF93F4F3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8D0F846B-16EB-F445-A7A9-BA3327A70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2" y="119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6DB2BDE8-C373-8945-BD9F-A589009F8432}"/>
              </a:ext>
            </a:extLst>
          </p:cNvPr>
          <p:cNvGrpSpPr>
            <a:grpSpLocks/>
          </p:cNvGrpSpPr>
          <p:nvPr/>
        </p:nvGrpSpPr>
        <p:grpSpPr bwMode="auto">
          <a:xfrm>
            <a:off x="6769100" y="4412853"/>
            <a:ext cx="5153025" cy="665163"/>
            <a:chOff x="3006" y="1208"/>
            <a:chExt cx="3246" cy="419"/>
          </a:xfrm>
        </p:grpSpPr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8CB36024-F9D7-914F-A601-152FC78AC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E31AA696-488F-5A46-89C6-CA48FD446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8351291C-CC06-1641-A6D8-620DBFF71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=185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CE920778-1AB6-7C49-983F-02B570396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9D25490D-11B0-5444-B9AF-1DFEF7D19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=1500</a:t>
              </a: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2DE2B9F7-82AC-7048-AA81-806FBB571E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3EE846E2-A1A8-0E4F-AF3E-2319DA70F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CBDC7C08-DC08-F24D-A8C1-31FDE0A28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A2CE786D-A2EC-9341-BF08-0B48A99F9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92A5C0DD-CEC1-454E-951F-5837E4237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053E263A-865E-B641-91C3-CA725441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4" y="1219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ABCEA804-AFD5-4748-8789-F85A18D35A01}"/>
              </a:ext>
            </a:extLst>
          </p:cNvPr>
          <p:cNvGrpSpPr>
            <a:grpSpLocks/>
          </p:cNvGrpSpPr>
          <p:nvPr/>
        </p:nvGrpSpPr>
        <p:grpSpPr bwMode="auto">
          <a:xfrm>
            <a:off x="6741733" y="5326061"/>
            <a:ext cx="5151438" cy="665163"/>
            <a:chOff x="3006" y="1208"/>
            <a:chExt cx="3245" cy="419"/>
          </a:xfrm>
        </p:grpSpPr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8DFDC5A7-588E-CF4B-84B2-8C678591B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46" name="Text Box 46">
              <a:extLst>
                <a:ext uri="{FF2B5EF4-FFF2-40B4-BE49-F238E27FC236}">
                  <a16:creationId xmlns:a16="http://schemas.microsoft.com/office/drawing/2014/main" id="{A6CAE1B5-22AB-C447-99C0-B4718BAF6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1208"/>
              <a:ext cx="27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ID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=x</a:t>
              </a:r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A496BFD-89E1-0543-B816-1DA95C323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" y="1220"/>
              <a:ext cx="46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offset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=370</a:t>
              </a:r>
            </a:p>
          </p:txBody>
        </p:sp>
        <p:sp>
          <p:nvSpPr>
            <p:cNvPr id="48" name="Text Box 48">
              <a:extLst>
                <a:ext uri="{FF2B5EF4-FFF2-40B4-BE49-F238E27FC236}">
                  <a16:creationId xmlns:a16="http://schemas.microsoft.com/office/drawing/2014/main" id="{5B086207-C798-2F4F-9C77-8AFC99718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1220"/>
              <a:ext cx="60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fragflag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=0</a:t>
              </a: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018A0BAB-027F-CD44-94F4-95E41F0B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" y="1208"/>
              <a:ext cx="5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length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Helvetica" pitchFamily="2" charset="0"/>
                </a:rPr>
                <a:t>=1040</a:t>
              </a:r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DD2D480C-4823-744B-A4DE-8098F4F9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F570689-79CA-F44F-AF56-CDAE36F96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AC5ECB4D-1014-F140-9BCB-0F611CCAA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5E975EF1-EC64-4D4E-83B3-5326D7FE5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B4BE826-DC8B-E848-864F-24FF9C56A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id="{567EC67F-CCF3-A549-8329-C8A89BE9C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3" y="1234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D30B149-B6EE-2D41-A243-1312F5A8B762}"/>
              </a:ext>
            </a:extLst>
          </p:cNvPr>
          <p:cNvSpPr txBox="1"/>
          <p:nvPr/>
        </p:nvSpPr>
        <p:spPr>
          <a:xfrm>
            <a:off x="10923208" y="4017169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1480/8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268B42-C363-D04F-9130-2F0CE9692833}"/>
              </a:ext>
            </a:extLst>
          </p:cNvPr>
          <p:cNvSpPr txBox="1"/>
          <p:nvPr/>
        </p:nvSpPr>
        <p:spPr>
          <a:xfrm>
            <a:off x="10893424" y="499324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2960/8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7ECE5F2-2010-D94C-855E-D18745E52717}"/>
              </a:ext>
            </a:extLst>
          </p:cNvPr>
          <p:cNvCxnSpPr>
            <a:stCxn id="57" idx="1"/>
          </p:cNvCxnSpPr>
          <p:nvPr/>
        </p:nvCxnSpPr>
        <p:spPr>
          <a:xfrm flipH="1">
            <a:off x="9982200" y="517790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3CAC95-45D4-A649-8D29-007E6C646E23}"/>
              </a:ext>
            </a:extLst>
          </p:cNvPr>
          <p:cNvCxnSpPr/>
          <p:nvPr/>
        </p:nvCxnSpPr>
        <p:spPr>
          <a:xfrm flipH="1">
            <a:off x="10058401" y="4236678"/>
            <a:ext cx="911224" cy="34659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C872A6-4477-9B47-9DC3-F022428A928F}"/>
              </a:ext>
            </a:extLst>
          </p:cNvPr>
          <p:cNvSpPr/>
          <p:nvPr/>
        </p:nvSpPr>
        <p:spPr>
          <a:xfrm>
            <a:off x="8302263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AF429EB-23B9-B44D-B270-33185D67DFC2}"/>
              </a:ext>
            </a:extLst>
          </p:cNvPr>
          <p:cNvSpPr/>
          <p:nvPr/>
        </p:nvSpPr>
        <p:spPr>
          <a:xfrm>
            <a:off x="8304963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9162BA3-903A-5D4F-B9B6-EAAC49743CB2}"/>
              </a:ext>
            </a:extLst>
          </p:cNvPr>
          <p:cNvSpPr/>
          <p:nvPr/>
        </p:nvSpPr>
        <p:spPr>
          <a:xfrm>
            <a:off x="8328494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16148B0-F04C-2547-B9BB-0AE581A74B18}"/>
              </a:ext>
            </a:extLst>
          </p:cNvPr>
          <p:cNvSpPr/>
          <p:nvPr/>
        </p:nvSpPr>
        <p:spPr>
          <a:xfrm>
            <a:off x="7562886" y="3126263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F6D3C9E-F1BA-5D49-9868-BE4B1FF970B4}"/>
              </a:ext>
            </a:extLst>
          </p:cNvPr>
          <p:cNvSpPr/>
          <p:nvPr/>
        </p:nvSpPr>
        <p:spPr>
          <a:xfrm>
            <a:off x="7565586" y="418176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540726B-CDDB-E641-882B-EC7FCE461DF3}"/>
              </a:ext>
            </a:extLst>
          </p:cNvPr>
          <p:cNvSpPr/>
          <p:nvPr/>
        </p:nvSpPr>
        <p:spPr>
          <a:xfrm>
            <a:off x="7589117" y="5186380"/>
            <a:ext cx="940521" cy="106493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4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is optimized to be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16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394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6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36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3909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6704</TotalTime>
  <Words>2745</Words>
  <Application>Microsoft Macintosh PowerPoint</Application>
  <PresentationFormat>Widescreen</PresentationFormat>
  <Paragraphs>644</Paragraphs>
  <Slides>35</Slides>
  <Notes>5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Comic Sans MS</vt:lpstr>
      <vt:lpstr>Courier</vt:lpstr>
      <vt:lpstr>Helvetica</vt:lpstr>
      <vt:lpstr>Times</vt:lpstr>
      <vt:lpstr>Times New Roman</vt:lpstr>
      <vt:lpstr>Wingdings</vt:lpstr>
      <vt:lpstr>Office Theme</vt:lpstr>
      <vt:lpstr>ClipArt</vt:lpstr>
      <vt:lpstr>Network Layer: Router Design, Protocols</vt:lpstr>
      <vt:lpstr>Quick recap of concepts</vt:lpstr>
      <vt:lpstr>Review: Fabrics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prevalent?</vt:lpstr>
      <vt:lpstr>IPv4 Datagram Format</vt:lpstr>
      <vt:lpstr>PowerPoint Presentation</vt:lpstr>
      <vt:lpstr>The rest of this lecture and the next</vt:lpstr>
      <vt:lpstr>PowerPoint Presentation</vt:lpstr>
      <vt:lpstr>Dynamic Host Configuration Protocol (DHCP)</vt:lpstr>
      <vt:lpstr>How does an endpoint get its IP addr?</vt:lpstr>
      <vt:lpstr>Many similar bootstrapping problems</vt:lpstr>
      <vt:lpstr>How DHCP works</vt:lpstr>
      <vt:lpstr>How DHCP works</vt:lpstr>
      <vt:lpstr>DHCP client-server scenario</vt:lpstr>
      <vt:lpstr>Multiple DHCP servers can coexist</vt:lpstr>
      <vt:lpstr>DHCP returns more than an IP address</vt:lpstr>
      <vt:lpstr>Your home router runs DHCP</vt:lpstr>
      <vt:lpstr>Summary of DHCP</vt:lpstr>
      <vt:lpstr>IP fragmentation and reassembly</vt:lpstr>
      <vt:lpstr>IP fragmentation and reassembly</vt:lpstr>
      <vt:lpstr>IP fragmentation and reassembly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4125</cp:revision>
  <dcterms:created xsi:type="dcterms:W3CDTF">2019-01-23T03:40:12Z</dcterms:created>
  <dcterms:modified xsi:type="dcterms:W3CDTF">2022-04-04T20:13:32Z</dcterms:modified>
</cp:coreProperties>
</file>