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499" r:id="rId2"/>
    <p:sldId id="1024" r:id="rId3"/>
    <p:sldId id="1023" r:id="rId4"/>
    <p:sldId id="1011" r:id="rId5"/>
    <p:sldId id="1012" r:id="rId6"/>
    <p:sldId id="1013" r:id="rId7"/>
    <p:sldId id="1014" r:id="rId8"/>
    <p:sldId id="1015" r:id="rId9"/>
    <p:sldId id="1016" r:id="rId10"/>
    <p:sldId id="1017" r:id="rId11"/>
    <p:sldId id="1018" r:id="rId12"/>
    <p:sldId id="1019" r:id="rId13"/>
    <p:sldId id="1020" r:id="rId14"/>
    <p:sldId id="1021" r:id="rId15"/>
    <p:sldId id="1025" r:id="rId16"/>
    <p:sldId id="1022" r:id="rId17"/>
    <p:sldId id="364" r:id="rId18"/>
    <p:sldId id="365" r:id="rId19"/>
    <p:sldId id="857" r:id="rId20"/>
    <p:sldId id="367" r:id="rId21"/>
    <p:sldId id="858" r:id="rId22"/>
    <p:sldId id="859" r:id="rId23"/>
    <p:sldId id="860" r:id="rId24"/>
    <p:sldId id="861" r:id="rId25"/>
    <p:sldId id="1026" r:id="rId26"/>
    <p:sldId id="883" r:id="rId27"/>
    <p:sldId id="884" r:id="rId28"/>
    <p:sldId id="885" r:id="rId29"/>
    <p:sldId id="886" r:id="rId30"/>
    <p:sldId id="888" r:id="rId31"/>
    <p:sldId id="88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76"/>
    <p:restoredTop sz="94664"/>
  </p:normalViewPr>
  <p:slideViewPr>
    <p:cSldViewPr snapToGrid="0" snapToObjects="1">
      <p:cViewPr varScale="1">
        <p:scale>
          <a:sx n="109" d="100"/>
          <a:sy n="109" d="100"/>
        </p:scale>
        <p:origin x="200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4/7/22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3C3D4A93-BA56-544D-B84A-BFA94DE2F3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E5B65CB-4BFF-3B4D-81E9-05581912E3DE}" type="slidenum">
              <a:rPr lang="en-US" altLang="en-US" sz="1300" smtClean="0"/>
              <a:pPr/>
              <a:t>17</a:t>
            </a:fld>
            <a:endParaRPr lang="en-US" altLang="en-US" sz="1300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9DCE25B5-E579-C04D-A420-519C3A5D18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6277CFCC-8EFE-1545-915E-0F9134C2E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993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BED0F062-48C9-B242-A215-86FF04D5AA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6A07894-EC08-5646-A077-DC31ED7DE12C}" type="slidenum">
              <a:rPr lang="en-US" altLang="en-US" sz="1300" smtClean="0"/>
              <a:pPr/>
              <a:t>18</a:t>
            </a:fld>
            <a:endParaRPr lang="en-US" altLang="en-US" sz="1300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8FEF811D-4AC1-2646-86E0-0783859DEF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908DA116-F278-3046-868E-9F05A02D65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374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FB8DBFD1-A141-E141-B522-D77B5AB8E1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1CB6DF2-9E59-1F4B-8FB0-06734EC0FF13}" type="slidenum">
              <a:rPr lang="en-US" altLang="en-US" sz="1300" smtClean="0"/>
              <a:pPr/>
              <a:t>20</a:t>
            </a:fld>
            <a:endParaRPr lang="en-US" altLang="en-US" sz="1300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02953BC3-233A-D44A-A146-0E21789A53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4F899431-650A-2F4F-A893-93A31326B5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583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22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rnet_Control_Message_Protocol#Control_messag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6.png"/><Relationship Id="rId4" Type="http://schemas.openxmlformats.org/officeDocument/2006/relationships/image" Target="../media/image1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120348" y="1341783"/>
            <a:ext cx="7772400" cy="179585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Networ</a:t>
            </a: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k Layer:</a:t>
            </a:r>
            <a:br>
              <a:rPr lang="en-US" dirty="0">
                <a:solidFill>
                  <a:srgbClr val="C00000"/>
                </a:solidFill>
                <a:ea typeface="ＭＳ Ｐゴシック" charset="0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Protocols (Part 2)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dirty="0">
                <a:ea typeface="ＭＳ Ｐゴシック" charset="0"/>
              </a:rPr>
              <a:t>Lecture 21</a:t>
            </a:r>
            <a:br>
              <a:rPr lang="en-US" sz="3200" dirty="0">
                <a:ea typeface="ＭＳ Ｐゴシック" charset="0"/>
              </a:rPr>
            </a:br>
            <a:r>
              <a:rPr lang="en-US" sz="3200" dirty="0">
                <a:ea typeface="ＭＳ Ｐゴシック" charset="0"/>
                <a:hlinkClick r:id="rId2"/>
              </a:rPr>
              <a:t>http://www.cs.rutgers.edu/~sn624/352-S22</a:t>
            </a:r>
            <a:endParaRPr lang="en-US" sz="32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32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64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50DB5-D2E7-154A-B9DC-C284FA0BE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 client-server scenario</a:t>
            </a: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0E8818BB-AA22-8F48-9024-0ADCFC0E1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635" y="1902655"/>
            <a:ext cx="216379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dirty="0">
                <a:solidFill>
                  <a:srgbClr val="CC0000"/>
                </a:solidFill>
                <a:latin typeface="Helvetica" pitchFamily="2" charset="0"/>
              </a:rPr>
              <a:t>DHCP server: </a:t>
            </a:r>
          </a:p>
          <a:p>
            <a:pPr algn="ctr"/>
            <a:r>
              <a:rPr lang="en-US" altLang="en-US" dirty="0">
                <a:solidFill>
                  <a:srgbClr val="CC0000"/>
                </a:solidFill>
                <a:latin typeface="Helvetica" pitchFamily="2" charset="0"/>
              </a:rPr>
              <a:t>223.1.2.5</a:t>
            </a: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F9D7B57C-D083-A346-8ACE-FFF8E498B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8434" y="1919226"/>
            <a:ext cx="2316766" cy="726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dirty="0">
                <a:solidFill>
                  <a:srgbClr val="CC0000"/>
                </a:solidFill>
                <a:latin typeface="Helvetica" pitchFamily="2" charset="0"/>
              </a:rPr>
              <a:t>Arriving </a:t>
            </a:r>
          </a:p>
          <a:p>
            <a:pPr algn="ctr">
              <a:lnSpc>
                <a:spcPct val="85000"/>
              </a:lnSpc>
            </a:pPr>
            <a:r>
              <a:rPr lang="en-US" altLang="en-US" dirty="0">
                <a:solidFill>
                  <a:srgbClr val="CC0000"/>
                </a:solidFill>
                <a:latin typeface="Helvetica" pitchFamily="2" charset="0"/>
              </a:rPr>
              <a:t>client</a:t>
            </a:r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DEFD99D8-D93A-984C-9F6D-D2124F1D8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6313" y="2297113"/>
            <a:ext cx="15445" cy="4413219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7" name="Line 11">
            <a:extLst>
              <a:ext uri="{FF2B5EF4-FFF2-40B4-BE49-F238E27FC236}">
                <a16:creationId xmlns:a16="http://schemas.microsoft.com/office/drawing/2014/main" id="{4AB9CC21-257E-664C-ADF4-6A5C658B16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91059" y="2449512"/>
            <a:ext cx="2015" cy="4260820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ED40F11-6954-DB45-A2F3-3E78F1100E88}"/>
              </a:ext>
            </a:extLst>
          </p:cNvPr>
          <p:cNvGrpSpPr>
            <a:grpSpLocks/>
          </p:cNvGrpSpPr>
          <p:nvPr/>
        </p:nvGrpSpPr>
        <p:grpSpPr bwMode="auto">
          <a:xfrm>
            <a:off x="3600450" y="1387475"/>
            <a:ext cx="4395788" cy="1401763"/>
            <a:chOff x="1860550" y="1343025"/>
            <a:chExt cx="4395788" cy="1401763"/>
          </a:xfrm>
        </p:grpSpPr>
        <p:sp>
          <p:nvSpPr>
            <p:cNvPr id="9" name="Line 9">
              <a:extLst>
                <a:ext uri="{FF2B5EF4-FFF2-40B4-BE49-F238E27FC236}">
                  <a16:creationId xmlns:a16="http://schemas.microsoft.com/office/drawing/2014/main" id="{6350B2CD-3D5D-8F49-B629-30AF302E38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60550" y="2208213"/>
              <a:ext cx="4395788" cy="5365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10" name="Group 23">
              <a:extLst>
                <a:ext uri="{FF2B5EF4-FFF2-40B4-BE49-F238E27FC236}">
                  <a16:creationId xmlns:a16="http://schemas.microsoft.com/office/drawing/2014/main" id="{A3EA44E9-FD5A-0D4F-843D-60C47D5BB7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9313" y="1343025"/>
              <a:ext cx="2673350" cy="1116013"/>
              <a:chOff x="11865" y="3885"/>
              <a:chExt cx="3720" cy="1260"/>
            </a:xfrm>
          </p:grpSpPr>
          <p:sp>
            <p:nvSpPr>
              <p:cNvPr id="11" name="Text Box 24">
                <a:extLst>
                  <a:ext uri="{FF2B5EF4-FFF2-40B4-BE49-F238E27FC236}">
                    <a16:creationId xmlns:a16="http://schemas.microsoft.com/office/drawing/2014/main" id="{6AE17A15-0BCA-344F-8F4C-D6CD8EBF53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65" y="3885"/>
                <a:ext cx="2062" cy="49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200" b="1" dirty="0">
                    <a:solidFill>
                      <a:srgbClr val="000000"/>
                    </a:solidFill>
                    <a:latin typeface="Helvetica" pitchFamily="2" charset="0"/>
                  </a:rPr>
                  <a:t>DHCP discover</a:t>
                </a:r>
              </a:p>
            </p:txBody>
          </p:sp>
          <p:sp>
            <p:nvSpPr>
              <p:cNvPr id="12" name="Text Box 25">
                <a:extLst>
                  <a:ext uri="{FF2B5EF4-FFF2-40B4-BE49-F238E27FC236}">
                    <a16:creationId xmlns:a16="http://schemas.microsoft.com/office/drawing/2014/main" id="{EF55892B-2668-8A46-B013-7F286EED4B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15" y="4231"/>
                <a:ext cx="3570" cy="9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200">
                    <a:solidFill>
                      <a:srgbClr val="000000"/>
                    </a:solidFill>
                    <a:latin typeface="Helvetica" pitchFamily="2" charset="0"/>
                  </a:rPr>
                  <a:t>src : 0.0.0.0, 68     </a:t>
                </a:r>
              </a:p>
              <a:p>
                <a:pPr algn="ctr"/>
                <a:r>
                  <a:rPr lang="en-US" altLang="en-US" sz="1200">
                    <a:solidFill>
                      <a:srgbClr val="000000"/>
                    </a:solidFill>
                    <a:latin typeface="Helvetica" pitchFamily="2" charset="0"/>
                  </a:rPr>
                  <a:t>dest.: 255.255.255.255,67</a:t>
                </a:r>
              </a:p>
              <a:p>
                <a:pPr algn="ctr"/>
                <a:r>
                  <a:rPr lang="en-US" altLang="en-US" sz="1200">
                    <a:solidFill>
                      <a:srgbClr val="000000"/>
                    </a:solidFill>
                    <a:latin typeface="Helvetica" pitchFamily="2" charset="0"/>
                  </a:rPr>
                  <a:t>yiaddr:    0.0.0.0</a:t>
                </a:r>
              </a:p>
              <a:p>
                <a:pPr algn="ctr"/>
                <a:r>
                  <a:rPr lang="en-US" altLang="en-US" sz="1200">
                    <a:solidFill>
                      <a:srgbClr val="000000"/>
                    </a:solidFill>
                    <a:latin typeface="Helvetica" pitchFamily="2" charset="0"/>
                  </a:rPr>
                  <a:t>transaction ID: 654</a:t>
                </a:r>
                <a:endParaRPr lang="en-US" altLang="en-US" sz="160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</p:grpSp>
      <p:sp>
        <p:nvSpPr>
          <p:cNvPr id="13" name="Line 26">
            <a:extLst>
              <a:ext uri="{FF2B5EF4-FFF2-40B4-BE49-F238E27FC236}">
                <a16:creationId xmlns:a16="http://schemas.microsoft.com/office/drawing/2014/main" id="{25CAA4A0-F3B4-F34E-8A5E-3910FC79EB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3314" y="3238500"/>
            <a:ext cx="4395787" cy="5381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F317600-7D33-4141-9879-668CE6EE90FE}"/>
              </a:ext>
            </a:extLst>
          </p:cNvPr>
          <p:cNvGrpSpPr>
            <a:grpSpLocks/>
          </p:cNvGrpSpPr>
          <p:nvPr/>
        </p:nvGrpSpPr>
        <p:grpSpPr bwMode="auto">
          <a:xfrm>
            <a:off x="5302250" y="2624137"/>
            <a:ext cx="2520950" cy="1217612"/>
            <a:chOff x="3562350" y="2579688"/>
            <a:chExt cx="2520950" cy="1217612"/>
          </a:xfrm>
        </p:grpSpPr>
        <p:sp>
          <p:nvSpPr>
            <p:cNvPr id="15" name="Text Box 27">
              <a:extLst>
                <a:ext uri="{FF2B5EF4-FFF2-40B4-BE49-F238E27FC236}">
                  <a16:creationId xmlns:a16="http://schemas.microsoft.com/office/drawing/2014/main" id="{40F68324-D929-D944-AD5C-8262D2F47F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2350" y="2579688"/>
              <a:ext cx="1379538" cy="33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 b="1">
                  <a:solidFill>
                    <a:srgbClr val="000000"/>
                  </a:solidFill>
                  <a:latin typeface="Helvetica" pitchFamily="2" charset="0"/>
                </a:rPr>
                <a:t>DHCP offer</a:t>
              </a:r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16" name="Text Box 28">
              <a:extLst>
                <a:ext uri="{FF2B5EF4-FFF2-40B4-BE49-F238E27FC236}">
                  <a16:creationId xmlns:a16="http://schemas.microsoft.com/office/drawing/2014/main" id="{554C8789-6F7E-2B44-AB77-45C5755894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9188" y="2832100"/>
              <a:ext cx="2424112" cy="965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src: 223.1.2.5, 67      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dest:  255.255.255.255, 68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yiaddrr: 223.1.2.4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transaction ID: 654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lifetime: 3600 secs</a:t>
              </a:r>
              <a:endParaRPr lang="en-US" altLang="en-US" sz="80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sp>
        <p:nvSpPr>
          <p:cNvPr id="17" name="Line 29">
            <a:extLst>
              <a:ext uri="{FF2B5EF4-FFF2-40B4-BE49-F238E27FC236}">
                <a16:creationId xmlns:a16="http://schemas.microsoft.com/office/drawing/2014/main" id="{F6135087-BBE9-5142-B36F-232C602D84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21088" y="4467225"/>
            <a:ext cx="4310062" cy="571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B5F0C40-367B-B346-8136-9DC7CB4BCD4E}"/>
              </a:ext>
            </a:extLst>
          </p:cNvPr>
          <p:cNvGrpSpPr>
            <a:grpSpLocks/>
          </p:cNvGrpSpPr>
          <p:nvPr/>
        </p:nvGrpSpPr>
        <p:grpSpPr bwMode="auto">
          <a:xfrm>
            <a:off x="3706813" y="3810000"/>
            <a:ext cx="2887662" cy="1260475"/>
            <a:chOff x="1966913" y="3765550"/>
            <a:chExt cx="2887662" cy="1260475"/>
          </a:xfrm>
        </p:grpSpPr>
        <p:sp>
          <p:nvSpPr>
            <p:cNvPr id="19" name="Text Box 30">
              <a:extLst>
                <a:ext uri="{FF2B5EF4-FFF2-40B4-BE49-F238E27FC236}">
                  <a16:creationId xmlns:a16="http://schemas.microsoft.com/office/drawing/2014/main" id="{6FE603C9-2F65-7843-AC94-72C062BA05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6913" y="3765550"/>
              <a:ext cx="1379537" cy="3286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 b="1">
                  <a:solidFill>
                    <a:srgbClr val="000000"/>
                  </a:solidFill>
                  <a:latin typeface="Helvetica" pitchFamily="2" charset="0"/>
                </a:rPr>
                <a:t>DHCP request</a:t>
              </a:r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0" name="Text Box 31">
              <a:extLst>
                <a:ext uri="{FF2B5EF4-FFF2-40B4-BE49-F238E27FC236}">
                  <a16:creationId xmlns:a16="http://schemas.microsoft.com/office/drawing/2014/main" id="{50F5B8FD-8568-164C-9B86-2B47F68134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7088" y="4027488"/>
              <a:ext cx="2757487" cy="9985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src:  0.0.0.0, 68     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dest::  255.255.255.255, 67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yiaddrr: 223.1.2.4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transaction ID: 655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lifetime: 3600 secs</a:t>
              </a:r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sp>
        <p:nvSpPr>
          <p:cNvPr id="21" name="Line 32">
            <a:extLst>
              <a:ext uri="{FF2B5EF4-FFF2-40B4-BE49-F238E27FC236}">
                <a16:creationId xmlns:a16="http://schemas.microsoft.com/office/drawing/2014/main" id="{58649DD0-C4CD-B74D-8095-78E995492C0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1089" y="5497512"/>
            <a:ext cx="4395787" cy="5381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DD116A8-0E8F-F944-91FE-CFFFA65DF404}"/>
              </a:ext>
            </a:extLst>
          </p:cNvPr>
          <p:cNvGrpSpPr>
            <a:grpSpLocks/>
          </p:cNvGrpSpPr>
          <p:nvPr/>
        </p:nvGrpSpPr>
        <p:grpSpPr bwMode="auto">
          <a:xfrm>
            <a:off x="5259389" y="5213349"/>
            <a:ext cx="2509837" cy="1271588"/>
            <a:chOff x="3519488" y="5168900"/>
            <a:chExt cx="2509837" cy="1271588"/>
          </a:xfrm>
        </p:grpSpPr>
        <p:sp>
          <p:nvSpPr>
            <p:cNvPr id="23" name="Text Box 33">
              <a:extLst>
                <a:ext uri="{FF2B5EF4-FFF2-40B4-BE49-F238E27FC236}">
                  <a16:creationId xmlns:a16="http://schemas.microsoft.com/office/drawing/2014/main" id="{CC9241B6-E0BB-6A4C-A87A-64A6034E6C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9488" y="5168900"/>
              <a:ext cx="1379537" cy="3286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 b="1">
                  <a:solidFill>
                    <a:srgbClr val="000000"/>
                  </a:solidFill>
                  <a:latin typeface="Helvetica" pitchFamily="2" charset="0"/>
                </a:rPr>
                <a:t>DHCP ACK</a:t>
              </a:r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4" name="Text Box 34">
              <a:extLst>
                <a:ext uri="{FF2B5EF4-FFF2-40B4-BE49-F238E27FC236}">
                  <a16:creationId xmlns:a16="http://schemas.microsoft.com/office/drawing/2014/main" id="{9BA6B6F4-5E45-2B4E-AAA4-022CE3E70C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6325" y="5421313"/>
              <a:ext cx="2413000" cy="10191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src: 223.1.2.5, 67      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dest:  255.255.255.255, 68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yiaddrr: 223.1.2.4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transaction ID: 655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lifetime: 3600 secs</a:t>
              </a:r>
              <a:endParaRPr lang="en-US" altLang="en-US" sz="100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grpSp>
        <p:nvGrpSpPr>
          <p:cNvPr id="25" name="Group 36">
            <a:extLst>
              <a:ext uri="{FF2B5EF4-FFF2-40B4-BE49-F238E27FC236}">
                <a16:creationId xmlns:a16="http://schemas.microsoft.com/office/drawing/2014/main" id="{95D9EE50-2303-3146-B470-4C00701E0F67}"/>
              </a:ext>
            </a:extLst>
          </p:cNvPr>
          <p:cNvGrpSpPr>
            <a:grpSpLocks/>
          </p:cNvGrpSpPr>
          <p:nvPr/>
        </p:nvGrpSpPr>
        <p:grpSpPr bwMode="auto">
          <a:xfrm>
            <a:off x="8034339" y="1825625"/>
            <a:ext cx="784225" cy="549275"/>
            <a:chOff x="4420" y="878"/>
            <a:chExt cx="614" cy="458"/>
          </a:xfrm>
        </p:grpSpPr>
        <p:pic>
          <p:nvPicPr>
            <p:cNvPr id="26" name="Picture 37" descr="laptop_keyboard">
              <a:extLst>
                <a:ext uri="{FF2B5EF4-FFF2-40B4-BE49-F238E27FC236}">
                  <a16:creationId xmlns:a16="http://schemas.microsoft.com/office/drawing/2014/main" id="{07A36CC5-A7C2-5B49-BF6B-BDDF5D0507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4420" y="1108"/>
              <a:ext cx="527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Freeform 38">
              <a:extLst>
                <a:ext uri="{FF2B5EF4-FFF2-40B4-BE49-F238E27FC236}">
                  <a16:creationId xmlns:a16="http://schemas.microsoft.com/office/drawing/2014/main" id="{AE59FDD8-71B3-CA45-9E38-BE72C45C3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5" y="888"/>
              <a:ext cx="424" cy="297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pic>
          <p:nvPicPr>
            <p:cNvPr id="28" name="Picture 39" descr="screen">
              <a:extLst>
                <a:ext uri="{FF2B5EF4-FFF2-40B4-BE49-F238E27FC236}">
                  <a16:creationId xmlns:a16="http://schemas.microsoft.com/office/drawing/2014/main" id="{75017345-249A-5448-A160-41E6A55768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6" y="895"/>
              <a:ext cx="38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Freeform 40">
              <a:extLst>
                <a:ext uri="{FF2B5EF4-FFF2-40B4-BE49-F238E27FC236}">
                  <a16:creationId xmlns:a16="http://schemas.microsoft.com/office/drawing/2014/main" id="{83C32745-DA16-234E-A790-0D3CB62C2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2" y="879"/>
              <a:ext cx="359" cy="5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30" name="Freeform 41">
              <a:extLst>
                <a:ext uri="{FF2B5EF4-FFF2-40B4-BE49-F238E27FC236}">
                  <a16:creationId xmlns:a16="http://schemas.microsoft.com/office/drawing/2014/main" id="{EF954CE6-8D67-BB40-90EE-9345CF4C5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1" y="878"/>
              <a:ext cx="100" cy="230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31" name="Freeform 42">
              <a:extLst>
                <a:ext uri="{FF2B5EF4-FFF2-40B4-BE49-F238E27FC236}">
                  <a16:creationId xmlns:a16="http://schemas.microsoft.com/office/drawing/2014/main" id="{1FC1A55D-414E-7146-9EB2-01A9AAA41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1" y="920"/>
              <a:ext cx="108" cy="265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32" name="Freeform 43">
              <a:extLst>
                <a:ext uri="{FF2B5EF4-FFF2-40B4-BE49-F238E27FC236}">
                  <a16:creationId xmlns:a16="http://schemas.microsoft.com/office/drawing/2014/main" id="{DC16CDD0-E788-D24E-B815-78030DD111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" y="1097"/>
              <a:ext cx="394" cy="89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33" name="Freeform 44">
              <a:extLst>
                <a:ext uri="{FF2B5EF4-FFF2-40B4-BE49-F238E27FC236}">
                  <a16:creationId xmlns:a16="http://schemas.microsoft.com/office/drawing/2014/main" id="{C0BA4822-8D9C-0843-B8D8-4534A0E073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3" y="922"/>
              <a:ext cx="101" cy="266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34" name="Freeform 45">
              <a:extLst>
                <a:ext uri="{FF2B5EF4-FFF2-40B4-BE49-F238E27FC236}">
                  <a16:creationId xmlns:a16="http://schemas.microsoft.com/office/drawing/2014/main" id="{6D8A44D4-935F-9F4E-BB2C-CEB2FCF60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" y="1109"/>
              <a:ext cx="351" cy="88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35" name="Group 46">
              <a:extLst>
                <a:ext uri="{FF2B5EF4-FFF2-40B4-BE49-F238E27FC236}">
                  <a16:creationId xmlns:a16="http://schemas.microsoft.com/office/drawing/2014/main" id="{233D763A-3CD9-5745-8FEC-93D1B447E0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84" y="1203"/>
              <a:ext cx="119" cy="53"/>
              <a:chOff x="1740" y="2642"/>
              <a:chExt cx="752" cy="327"/>
            </a:xfrm>
          </p:grpSpPr>
          <p:sp>
            <p:nvSpPr>
              <p:cNvPr id="42" name="Freeform 47">
                <a:extLst>
                  <a:ext uri="{FF2B5EF4-FFF2-40B4-BE49-F238E27FC236}">
                    <a16:creationId xmlns:a16="http://schemas.microsoft.com/office/drawing/2014/main" id="{74AA49DC-83D4-5649-BBF6-C0C12813C3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43" name="Freeform 48">
                <a:extLst>
                  <a:ext uri="{FF2B5EF4-FFF2-40B4-BE49-F238E27FC236}">
                    <a16:creationId xmlns:a16="http://schemas.microsoft.com/office/drawing/2014/main" id="{D6B65998-5756-DA46-93FD-A5E759B95C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44" name="Freeform 49">
                <a:extLst>
                  <a:ext uri="{FF2B5EF4-FFF2-40B4-BE49-F238E27FC236}">
                    <a16:creationId xmlns:a16="http://schemas.microsoft.com/office/drawing/2014/main" id="{9855341D-909A-5D4E-B88D-400101B927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45" name="Freeform 50">
                <a:extLst>
                  <a:ext uri="{FF2B5EF4-FFF2-40B4-BE49-F238E27FC236}">
                    <a16:creationId xmlns:a16="http://schemas.microsoft.com/office/drawing/2014/main" id="{E2575CE6-7E13-774B-A55B-8B6FBD467C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46" name="Freeform 51">
                <a:extLst>
                  <a:ext uri="{FF2B5EF4-FFF2-40B4-BE49-F238E27FC236}">
                    <a16:creationId xmlns:a16="http://schemas.microsoft.com/office/drawing/2014/main" id="{A62C04CF-FEFE-7746-9CE6-05A2B7E6C8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47" name="Freeform 52">
                <a:extLst>
                  <a:ext uri="{FF2B5EF4-FFF2-40B4-BE49-F238E27FC236}">
                    <a16:creationId xmlns:a16="http://schemas.microsoft.com/office/drawing/2014/main" id="{1F1913E3-DA93-EF49-9EA1-0B81D5850F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sp>
          <p:nvSpPr>
            <p:cNvPr id="36" name="Freeform 53">
              <a:extLst>
                <a:ext uri="{FF2B5EF4-FFF2-40B4-BE49-F238E27FC236}">
                  <a16:creationId xmlns:a16="http://schemas.microsoft.com/office/drawing/2014/main" id="{3FD9018E-7A78-404D-9FED-581BB8513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8" y="1211"/>
              <a:ext cx="144" cy="116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37" name="Freeform 54">
              <a:extLst>
                <a:ext uri="{FF2B5EF4-FFF2-40B4-BE49-F238E27FC236}">
                  <a16:creationId xmlns:a16="http://schemas.microsoft.com/office/drawing/2014/main" id="{02CDDA86-1129-A14D-819C-CCD914774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0" y="1220"/>
              <a:ext cx="369" cy="10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38" name="Freeform 55">
              <a:extLst>
                <a:ext uri="{FF2B5EF4-FFF2-40B4-BE49-F238E27FC236}">
                  <a16:creationId xmlns:a16="http://schemas.microsoft.com/office/drawing/2014/main" id="{AD487F52-6D51-1746-9F82-FF41A04552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0" y="1201"/>
              <a:ext cx="4" cy="21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39" name="Freeform 56">
              <a:extLst>
                <a:ext uri="{FF2B5EF4-FFF2-40B4-BE49-F238E27FC236}">
                  <a16:creationId xmlns:a16="http://schemas.microsoft.com/office/drawing/2014/main" id="{9812F9C5-571F-194D-AE25-D422526DB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1" y="1114"/>
              <a:ext cx="171" cy="88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40" name="Freeform 57">
              <a:extLst>
                <a:ext uri="{FF2B5EF4-FFF2-40B4-BE49-F238E27FC236}">
                  <a16:creationId xmlns:a16="http://schemas.microsoft.com/office/drawing/2014/main" id="{EF3362E3-0633-2345-A1D5-4F6E26441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2" y="1205"/>
              <a:ext cx="350" cy="102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41" name="Freeform 58">
              <a:extLst>
                <a:ext uri="{FF2B5EF4-FFF2-40B4-BE49-F238E27FC236}">
                  <a16:creationId xmlns:a16="http://schemas.microsoft.com/office/drawing/2014/main" id="{65C1B697-0F74-DE45-B8A4-615348F5AAF3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782" y="1198"/>
              <a:ext cx="142" cy="10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48" name="Group 60">
            <a:extLst>
              <a:ext uri="{FF2B5EF4-FFF2-40B4-BE49-F238E27FC236}">
                <a16:creationId xmlns:a16="http://schemas.microsoft.com/office/drawing/2014/main" id="{5223C65A-B1E0-E74A-BBFD-8C66D08597B8}"/>
              </a:ext>
            </a:extLst>
          </p:cNvPr>
          <p:cNvGrpSpPr>
            <a:grpSpLocks/>
          </p:cNvGrpSpPr>
          <p:nvPr/>
        </p:nvGrpSpPr>
        <p:grpSpPr bwMode="auto">
          <a:xfrm>
            <a:off x="3457576" y="1635125"/>
            <a:ext cx="334963" cy="536575"/>
            <a:chOff x="4140" y="429"/>
            <a:chExt cx="1425" cy="2396"/>
          </a:xfrm>
        </p:grpSpPr>
        <p:sp>
          <p:nvSpPr>
            <p:cNvPr id="49" name="Freeform 61">
              <a:extLst>
                <a:ext uri="{FF2B5EF4-FFF2-40B4-BE49-F238E27FC236}">
                  <a16:creationId xmlns:a16="http://schemas.microsoft.com/office/drawing/2014/main" id="{25DB3BA8-48A7-B34E-AA09-E11731170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0" name="Rectangle 62">
              <a:extLst>
                <a:ext uri="{FF2B5EF4-FFF2-40B4-BE49-F238E27FC236}">
                  <a16:creationId xmlns:a16="http://schemas.microsoft.com/office/drawing/2014/main" id="{E89F0975-C153-D94B-A25A-9396503A9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7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51" name="Freeform 63">
              <a:extLst>
                <a:ext uri="{FF2B5EF4-FFF2-40B4-BE49-F238E27FC236}">
                  <a16:creationId xmlns:a16="http://schemas.microsoft.com/office/drawing/2014/main" id="{E0D10DD4-E3DF-E24A-A358-909B9B0E6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2" name="Freeform 64">
              <a:extLst>
                <a:ext uri="{FF2B5EF4-FFF2-40B4-BE49-F238E27FC236}">
                  <a16:creationId xmlns:a16="http://schemas.microsoft.com/office/drawing/2014/main" id="{0305CA70-6110-BF4A-9826-C8A0802AE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3" name="Rectangle 65">
              <a:extLst>
                <a:ext uri="{FF2B5EF4-FFF2-40B4-BE49-F238E27FC236}">
                  <a16:creationId xmlns:a16="http://schemas.microsoft.com/office/drawing/2014/main" id="{41CE9DD5-42D9-D745-9337-96FCFF2F45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1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54" name="Group 66">
              <a:extLst>
                <a:ext uri="{FF2B5EF4-FFF2-40B4-BE49-F238E27FC236}">
                  <a16:creationId xmlns:a16="http://schemas.microsoft.com/office/drawing/2014/main" id="{EB8EBE7A-D525-1740-B4DF-0A6C61E146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9" name="AutoShape 67">
                <a:extLst>
                  <a:ext uri="{FF2B5EF4-FFF2-40B4-BE49-F238E27FC236}">
                    <a16:creationId xmlns:a16="http://schemas.microsoft.com/office/drawing/2014/main" id="{3762A8B5-6E69-1E49-B774-3CA389BFC5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0"/>
                <a:ext cx="725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60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0" name="AutoShape 68">
                <a:extLst>
                  <a:ext uri="{FF2B5EF4-FFF2-40B4-BE49-F238E27FC236}">
                    <a16:creationId xmlns:a16="http://schemas.microsoft.com/office/drawing/2014/main" id="{3D799D50-75E9-574D-B6E6-68B0FE9CDF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4"/>
                <a:ext cx="691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60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55" name="Rectangle 69">
              <a:extLst>
                <a:ext uri="{FF2B5EF4-FFF2-40B4-BE49-F238E27FC236}">
                  <a16:creationId xmlns:a16="http://schemas.microsoft.com/office/drawing/2014/main" id="{D042D9FC-BC8D-9749-B6A9-51F90CEFC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017"/>
              <a:ext cx="601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56" name="Group 70">
              <a:extLst>
                <a:ext uri="{FF2B5EF4-FFF2-40B4-BE49-F238E27FC236}">
                  <a16:creationId xmlns:a16="http://schemas.microsoft.com/office/drawing/2014/main" id="{6AFDB881-E1E5-334B-9234-1621B1743C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7" name="AutoShape 71">
                <a:extLst>
                  <a:ext uri="{FF2B5EF4-FFF2-40B4-BE49-F238E27FC236}">
                    <a16:creationId xmlns:a16="http://schemas.microsoft.com/office/drawing/2014/main" id="{F500B2AD-4D12-4646-B34F-9E654BDAB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5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60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78" name="AutoShape 72">
                <a:extLst>
                  <a:ext uri="{FF2B5EF4-FFF2-40B4-BE49-F238E27FC236}">
                    <a16:creationId xmlns:a16="http://schemas.microsoft.com/office/drawing/2014/main" id="{4653DAFF-0EAA-084E-8FF8-55E7100350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5"/>
                <a:ext cx="691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60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57" name="Rectangle 73">
              <a:extLst>
                <a:ext uri="{FF2B5EF4-FFF2-40B4-BE49-F238E27FC236}">
                  <a16:creationId xmlns:a16="http://schemas.microsoft.com/office/drawing/2014/main" id="{AD0884FD-C443-2A4B-89D6-857F1FA12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58"/>
              <a:ext cx="601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58" name="Rectangle 74">
              <a:extLst>
                <a:ext uri="{FF2B5EF4-FFF2-40B4-BE49-F238E27FC236}">
                  <a16:creationId xmlns:a16="http://schemas.microsoft.com/office/drawing/2014/main" id="{5872716C-56AB-AA48-B41A-49304C4FA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5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59" name="Group 75">
              <a:extLst>
                <a:ext uri="{FF2B5EF4-FFF2-40B4-BE49-F238E27FC236}">
                  <a16:creationId xmlns:a16="http://schemas.microsoft.com/office/drawing/2014/main" id="{B0DBE4C7-E74A-7742-A2C8-7CC4DF3EFC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5" name="AutoShape 76">
                <a:extLst>
                  <a:ext uri="{FF2B5EF4-FFF2-40B4-BE49-F238E27FC236}">
                    <a16:creationId xmlns:a16="http://schemas.microsoft.com/office/drawing/2014/main" id="{21ABFF52-20FA-D248-AC11-5C1F4B670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4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60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76" name="AutoShape 77">
                <a:extLst>
                  <a:ext uri="{FF2B5EF4-FFF2-40B4-BE49-F238E27FC236}">
                    <a16:creationId xmlns:a16="http://schemas.microsoft.com/office/drawing/2014/main" id="{CFF96490-EA1E-8042-B12E-A6FE3B215A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90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60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60" name="Freeform 78">
              <a:extLst>
                <a:ext uri="{FF2B5EF4-FFF2-40B4-BE49-F238E27FC236}">
                  <a16:creationId xmlns:a16="http://schemas.microsoft.com/office/drawing/2014/main" id="{29CB2190-94E1-E048-8280-48D49F433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61" name="Group 79">
              <a:extLst>
                <a:ext uri="{FF2B5EF4-FFF2-40B4-BE49-F238E27FC236}">
                  <a16:creationId xmlns:a16="http://schemas.microsoft.com/office/drawing/2014/main" id="{BA5571F0-9E9D-7742-A747-1578B4F45A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3" name="AutoShape 80">
                <a:extLst>
                  <a:ext uri="{FF2B5EF4-FFF2-40B4-BE49-F238E27FC236}">
                    <a16:creationId xmlns:a16="http://schemas.microsoft.com/office/drawing/2014/main" id="{925C6AA8-A6FF-8848-83E5-C9FDFDB016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70"/>
                <a:ext cx="724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60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74" name="AutoShape 81">
                <a:extLst>
                  <a:ext uri="{FF2B5EF4-FFF2-40B4-BE49-F238E27FC236}">
                    <a16:creationId xmlns:a16="http://schemas.microsoft.com/office/drawing/2014/main" id="{924DF4B4-8EFA-354C-A2DF-73A8C1EC1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0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60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62" name="Rectangle 82">
              <a:extLst>
                <a:ext uri="{FF2B5EF4-FFF2-40B4-BE49-F238E27FC236}">
                  <a16:creationId xmlns:a16="http://schemas.microsoft.com/office/drawing/2014/main" id="{1E1F843F-2863-6C41-AA57-6CB5AF979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63" name="Freeform 83">
              <a:extLst>
                <a:ext uri="{FF2B5EF4-FFF2-40B4-BE49-F238E27FC236}">
                  <a16:creationId xmlns:a16="http://schemas.microsoft.com/office/drawing/2014/main" id="{11DAEAD7-C760-7442-B0E3-2CEF3796B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" name="Freeform 84">
              <a:extLst>
                <a:ext uri="{FF2B5EF4-FFF2-40B4-BE49-F238E27FC236}">
                  <a16:creationId xmlns:a16="http://schemas.microsoft.com/office/drawing/2014/main" id="{DC25234A-921F-8041-94DD-C2F34C875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5" name="Oval 85">
              <a:extLst>
                <a:ext uri="{FF2B5EF4-FFF2-40B4-BE49-F238E27FC236}">
                  <a16:creationId xmlns:a16="http://schemas.microsoft.com/office/drawing/2014/main" id="{2AD2E642-1D90-9F41-BA6B-5783BB14A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2"/>
              <a:ext cx="47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66" name="Freeform 86">
              <a:extLst>
                <a:ext uri="{FF2B5EF4-FFF2-40B4-BE49-F238E27FC236}">
                  <a16:creationId xmlns:a16="http://schemas.microsoft.com/office/drawing/2014/main" id="{6738569D-2126-D043-B328-1F65ADB38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7" name="AutoShape 87">
              <a:extLst>
                <a:ext uri="{FF2B5EF4-FFF2-40B4-BE49-F238E27FC236}">
                  <a16:creationId xmlns:a16="http://schemas.microsoft.com/office/drawing/2014/main" id="{B3463E46-3879-3846-BB0D-A2D874319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6"/>
              <a:ext cx="1202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68" name="AutoShape 88">
              <a:extLst>
                <a:ext uri="{FF2B5EF4-FFF2-40B4-BE49-F238E27FC236}">
                  <a16:creationId xmlns:a16="http://schemas.microsoft.com/office/drawing/2014/main" id="{634DF04C-AC99-9740-A3DF-17D83C11C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2"/>
              <a:ext cx="1067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69" name="Oval 89">
              <a:extLst>
                <a:ext uri="{FF2B5EF4-FFF2-40B4-BE49-F238E27FC236}">
                  <a16:creationId xmlns:a16="http://schemas.microsoft.com/office/drawing/2014/main" id="{60C2059E-622B-E64B-914C-71FE17B0A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5"/>
              <a:ext cx="155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70" name="Oval 90">
              <a:extLst>
                <a:ext uri="{FF2B5EF4-FFF2-40B4-BE49-F238E27FC236}">
                  <a16:creationId xmlns:a16="http://schemas.microsoft.com/office/drawing/2014/main" id="{AC623A7D-4337-524E-BD11-2AB65A457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5"/>
              <a:ext cx="162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600">
                <a:solidFill>
                  <a:srgbClr val="FF0000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71" name="Oval 91">
              <a:extLst>
                <a:ext uri="{FF2B5EF4-FFF2-40B4-BE49-F238E27FC236}">
                  <a16:creationId xmlns:a16="http://schemas.microsoft.com/office/drawing/2014/main" id="{D88D5678-4979-4F42-A6AD-50AE2846E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78"/>
              <a:ext cx="162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72" name="Rectangle 92">
              <a:extLst>
                <a:ext uri="{FF2B5EF4-FFF2-40B4-BE49-F238E27FC236}">
                  <a16:creationId xmlns:a16="http://schemas.microsoft.com/office/drawing/2014/main" id="{0E46F037-D1F1-D148-AB5E-A70CA3151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5" y="1833"/>
              <a:ext cx="81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E3092FA-6D5A-0F43-98D6-C578AFC6278C}"/>
              </a:ext>
            </a:extLst>
          </p:cNvPr>
          <p:cNvGrpSpPr>
            <a:grpSpLocks/>
          </p:cNvGrpSpPr>
          <p:nvPr/>
        </p:nvGrpSpPr>
        <p:grpSpPr bwMode="auto">
          <a:xfrm>
            <a:off x="5245100" y="1708150"/>
            <a:ext cx="2540000" cy="733425"/>
            <a:chOff x="7333085" y="2736938"/>
            <a:chExt cx="2539755" cy="733428"/>
          </a:xfrm>
        </p:grpSpPr>
        <p:sp>
          <p:nvSpPr>
            <p:cNvPr id="82" name="Rectangle 2">
              <a:extLst>
                <a:ext uri="{FF2B5EF4-FFF2-40B4-BE49-F238E27FC236}">
                  <a16:creationId xmlns:a16="http://schemas.microsoft.com/office/drawing/2014/main" id="{FE0FB96D-5CA4-2645-AF08-7A434CC3D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3085" y="2736938"/>
              <a:ext cx="2521866" cy="7334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latin typeface="Helvetica" pitchFamily="2" charset="0"/>
              </a:endParaRPr>
            </a:p>
          </p:txBody>
        </p:sp>
        <p:sp>
          <p:nvSpPr>
            <p:cNvPr id="83" name="TextBox 1">
              <a:extLst>
                <a:ext uri="{FF2B5EF4-FFF2-40B4-BE49-F238E27FC236}">
                  <a16:creationId xmlns:a16="http://schemas.microsoft.com/office/drawing/2014/main" id="{A5FE73FE-91CF-0D45-9102-4F0598C9B0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4917" y="2797391"/>
              <a:ext cx="2527923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dirty="0">
                  <a:solidFill>
                    <a:srgbClr val="C00000"/>
                  </a:solidFill>
                  <a:latin typeface="Helvetica" pitchFamily="2" charset="0"/>
                </a:rPr>
                <a:t>Broadcast</a:t>
              </a:r>
              <a:r>
                <a:rPr lang="en-US" altLang="en-US" sz="1600" dirty="0">
                  <a:latin typeface="Helvetica" pitchFamily="2" charset="0"/>
                </a:rPr>
                <a:t>: is there a DHCP server out there?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8F2343C-D909-364D-A761-D3F3D43FA0A7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2916238"/>
            <a:ext cx="2528888" cy="884237"/>
            <a:chOff x="9144000" y="3229217"/>
            <a:chExt cx="2527923" cy="885135"/>
          </a:xfrm>
        </p:grpSpPr>
        <p:sp>
          <p:nvSpPr>
            <p:cNvPr id="85" name="Rectangle 87">
              <a:extLst>
                <a:ext uri="{FF2B5EF4-FFF2-40B4-BE49-F238E27FC236}">
                  <a16:creationId xmlns:a16="http://schemas.microsoft.com/office/drawing/2014/main" id="{8748E8B5-B7E6-0742-A2E1-36A312D0D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0" y="3229217"/>
              <a:ext cx="2351575" cy="8851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latin typeface="Helvetica" pitchFamily="2" charset="0"/>
              </a:endParaRPr>
            </a:p>
          </p:txBody>
        </p:sp>
        <p:sp>
          <p:nvSpPr>
            <p:cNvPr id="86" name="TextBox 88">
              <a:extLst>
                <a:ext uri="{FF2B5EF4-FFF2-40B4-BE49-F238E27FC236}">
                  <a16:creationId xmlns:a16="http://schemas.microsoft.com/office/drawing/2014/main" id="{9F0E5229-4A1F-6C4C-A271-14DF84D632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4000" y="3271783"/>
              <a:ext cx="2527923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dirty="0">
                  <a:solidFill>
                    <a:srgbClr val="C00000"/>
                  </a:solidFill>
                  <a:latin typeface="Helvetica" pitchFamily="2" charset="0"/>
                </a:rPr>
                <a:t>Broadcast</a:t>
              </a:r>
              <a:r>
                <a:rPr lang="en-US" altLang="en-US" sz="1600" dirty="0">
                  <a:latin typeface="Helvetica" pitchFamily="2" charset="0"/>
                </a:rPr>
                <a:t>: I’m a DHCP server! Here’s an IP address you can use 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78E499E-9F04-4F4D-9ADD-29CCD1C969E5}"/>
              </a:ext>
            </a:extLst>
          </p:cNvPr>
          <p:cNvGrpSpPr>
            <a:grpSpLocks/>
          </p:cNvGrpSpPr>
          <p:nvPr/>
        </p:nvGrpSpPr>
        <p:grpSpPr bwMode="auto">
          <a:xfrm>
            <a:off x="4025900" y="4141788"/>
            <a:ext cx="2527300" cy="884237"/>
            <a:chOff x="8956574" y="4615923"/>
            <a:chExt cx="2527923" cy="885135"/>
          </a:xfrm>
        </p:grpSpPr>
        <p:sp>
          <p:nvSpPr>
            <p:cNvPr id="88" name="Rectangle 89">
              <a:extLst>
                <a:ext uri="{FF2B5EF4-FFF2-40B4-BE49-F238E27FC236}">
                  <a16:creationId xmlns:a16="http://schemas.microsoft.com/office/drawing/2014/main" id="{3D2406E6-91B8-C043-B7AB-E9E3FCE59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6574" y="4615923"/>
              <a:ext cx="2351575" cy="8851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latin typeface="Helvetica" pitchFamily="2" charset="0"/>
              </a:endParaRPr>
            </a:p>
          </p:txBody>
        </p:sp>
        <p:sp>
          <p:nvSpPr>
            <p:cNvPr id="89" name="TextBox 90">
              <a:extLst>
                <a:ext uri="{FF2B5EF4-FFF2-40B4-BE49-F238E27FC236}">
                  <a16:creationId xmlns:a16="http://schemas.microsoft.com/office/drawing/2014/main" id="{296ABDD9-4AC0-5749-BA8A-DE5556D169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56574" y="4765817"/>
              <a:ext cx="2527923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dirty="0">
                  <a:solidFill>
                    <a:srgbClr val="C00000"/>
                  </a:solidFill>
                  <a:latin typeface="Helvetica" pitchFamily="2" charset="0"/>
                </a:rPr>
                <a:t>Broadcast</a:t>
              </a:r>
              <a:r>
                <a:rPr lang="en-US" altLang="en-US" sz="1600" dirty="0">
                  <a:latin typeface="Helvetica" pitchFamily="2" charset="0"/>
                </a:rPr>
                <a:t>: OK.  I’ll take that IP address!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C3DD4A7-DC72-A140-A612-D761634A4BA4}"/>
              </a:ext>
            </a:extLst>
          </p:cNvPr>
          <p:cNvGrpSpPr>
            <a:grpSpLocks/>
          </p:cNvGrpSpPr>
          <p:nvPr/>
        </p:nvGrpSpPr>
        <p:grpSpPr bwMode="auto">
          <a:xfrm>
            <a:off x="5392739" y="5510213"/>
            <a:ext cx="2528887" cy="885825"/>
            <a:chOff x="9144000" y="5555417"/>
            <a:chExt cx="2527923" cy="885135"/>
          </a:xfrm>
        </p:grpSpPr>
        <p:sp>
          <p:nvSpPr>
            <p:cNvPr id="91" name="Rectangle 91">
              <a:extLst>
                <a:ext uri="{FF2B5EF4-FFF2-40B4-BE49-F238E27FC236}">
                  <a16:creationId xmlns:a16="http://schemas.microsoft.com/office/drawing/2014/main" id="{727873C4-56AE-CA42-8F20-49AFE520D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0" y="5555417"/>
              <a:ext cx="2351575" cy="8851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latin typeface="Helvetica" pitchFamily="2" charset="0"/>
              </a:endParaRPr>
            </a:p>
          </p:txBody>
        </p:sp>
        <p:sp>
          <p:nvSpPr>
            <p:cNvPr id="92" name="TextBox 92">
              <a:extLst>
                <a:ext uri="{FF2B5EF4-FFF2-40B4-BE49-F238E27FC236}">
                  <a16:creationId xmlns:a16="http://schemas.microsoft.com/office/drawing/2014/main" id="{279A3100-55B7-3246-B1FE-6B0CB2B799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4000" y="5705311"/>
              <a:ext cx="2527923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dirty="0">
                  <a:solidFill>
                    <a:srgbClr val="C00000"/>
                  </a:solidFill>
                  <a:latin typeface="Helvetica" pitchFamily="2" charset="0"/>
                </a:rPr>
                <a:t>Broadcast: </a:t>
              </a:r>
              <a:r>
                <a:rPr lang="en-US" altLang="en-US" sz="1600" dirty="0">
                  <a:latin typeface="Helvetica" pitchFamily="2" charset="0"/>
                </a:rPr>
                <a:t>OK.  You’ve got that IP address!</a:t>
              </a: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1D54FA93-6DC5-7647-88BF-C8DF8D072231}"/>
              </a:ext>
            </a:extLst>
          </p:cNvPr>
          <p:cNvSpPr txBox="1"/>
          <p:nvPr/>
        </p:nvSpPr>
        <p:spPr>
          <a:xfrm>
            <a:off x="8351839" y="2785674"/>
            <a:ext cx="36876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DHCP runs on UDP ports 67 (server) and 68 (client)</a:t>
            </a:r>
          </a:p>
          <a:p>
            <a:r>
              <a:rPr lang="en-US" sz="2000" dirty="0">
                <a:latin typeface="Helvetica" pitchFamily="2" charset="0"/>
              </a:rPr>
              <a:t>Client’s initial IP address is  set to </a:t>
            </a:r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0.0.0.0</a:t>
            </a:r>
          </a:p>
          <a:p>
            <a:r>
              <a:rPr lang="en-US" sz="2000" dirty="0" err="1">
                <a:solidFill>
                  <a:srgbClr val="C00000"/>
                </a:solidFill>
                <a:latin typeface="Helvetica" pitchFamily="2" charset="0"/>
              </a:rPr>
              <a:t>Yiaddr</a:t>
            </a:r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 </a:t>
            </a:r>
            <a:r>
              <a:rPr lang="en-US" sz="2000" dirty="0">
                <a:latin typeface="Helvetica" pitchFamily="2" charset="0"/>
              </a:rPr>
              <a:t>stands for “your IP address” – an address value the server sends to the client for consideration</a:t>
            </a:r>
          </a:p>
          <a:p>
            <a:r>
              <a:rPr lang="en-US" sz="2000" dirty="0">
                <a:latin typeface="Helvetica" pitchFamily="2" charset="0"/>
              </a:rPr>
              <a:t>Note that the IP allocation has an associated </a:t>
            </a:r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lifetime</a:t>
            </a:r>
            <a:r>
              <a:rPr lang="en-US" sz="2000" dirty="0">
                <a:latin typeface="Helvetica" pitchFamily="2" charset="0"/>
              </a:rPr>
              <a:t> (lease period)</a:t>
            </a:r>
            <a:br>
              <a:rPr lang="en-US" sz="2000" dirty="0">
                <a:latin typeface="Helvetica" pitchFamily="2" charset="0"/>
              </a:rPr>
            </a:br>
            <a:endParaRPr lang="en-US" sz="2000" dirty="0">
              <a:latin typeface="Helvetica" pitchFamily="2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F259A72-BCFA-A04C-998D-E285C99EA459}"/>
              </a:ext>
            </a:extLst>
          </p:cNvPr>
          <p:cNvSpPr txBox="1"/>
          <p:nvPr/>
        </p:nvSpPr>
        <p:spPr>
          <a:xfrm>
            <a:off x="9250271" y="1460179"/>
            <a:ext cx="226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223.1.2.4</a:t>
            </a:r>
          </a:p>
        </p:txBody>
      </p:sp>
    </p:spTree>
    <p:extLst>
      <p:ext uri="{BB962C8B-B14F-4D97-AF65-F5344CB8AC3E}">
        <p14:creationId xmlns:p14="http://schemas.microsoft.com/office/powerpoint/2010/main" val="179690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12A24-4A08-B14F-8C20-3E103BC70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DHCP servers can coexist</a:t>
            </a:r>
          </a:p>
        </p:txBody>
      </p:sp>
      <p:sp>
        <p:nvSpPr>
          <p:cNvPr id="4" name="Line 3">
            <a:extLst>
              <a:ext uri="{FF2B5EF4-FFF2-40B4-BE49-F238E27FC236}">
                <a16:creationId xmlns:a16="http://schemas.microsoft.com/office/drawing/2014/main" id="{38638160-72A2-FB4D-A435-1D65A843E522}"/>
              </a:ext>
            </a:extLst>
          </p:cNvPr>
          <p:cNvSpPr>
            <a:spLocks noChangeShapeType="1"/>
          </p:cNvSpPr>
          <p:nvPr/>
        </p:nvSpPr>
        <p:spPr bwMode="auto">
          <a:xfrm>
            <a:off x="9372600" y="2073275"/>
            <a:ext cx="0" cy="4572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BD846D0C-1F84-8248-8367-26CA9CE1F43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073275"/>
            <a:ext cx="0" cy="4572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F9046E5E-BCFD-5C48-97FB-6CB1386C8C6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073275"/>
            <a:ext cx="0" cy="4572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DAFCCE05-0702-8D4F-9974-5C1B28A2A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584325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Arial" panose="020B0604020202020204" pitchFamily="34" charset="0"/>
              </a:rPr>
              <a:t>Server 1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27D4387D-CB15-654C-8D2A-25D2E8AAB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0" y="1584325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Arial" panose="020B0604020202020204" pitchFamily="34" charset="0"/>
              </a:rPr>
              <a:t>Server 2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298D723B-F9CC-E749-A6EA-CD9F47E98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1" y="1584325"/>
            <a:ext cx="701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Arial" panose="020B0604020202020204" pitchFamily="34" charset="0"/>
              </a:rPr>
              <a:t>Client</a:t>
            </a: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3D20DB68-9FEF-CB43-B996-4A65E77B85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2286000"/>
            <a:ext cx="3276600" cy="4572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0348D572-5767-4B42-B269-7145F3A0FFC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286000"/>
            <a:ext cx="3276600" cy="4572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D030149C-BBC5-4244-97A5-C6D403AFBBDD}"/>
              </a:ext>
            </a:extLst>
          </p:cNvPr>
          <p:cNvSpPr txBox="1">
            <a:spLocks noChangeArrowheads="1"/>
          </p:cNvSpPr>
          <p:nvPr/>
        </p:nvSpPr>
        <p:spPr bwMode="auto">
          <a:xfrm rot="496762">
            <a:off x="6994525" y="2209800"/>
            <a:ext cx="1816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DHCPDISCOVER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EB38F415-6AE2-FE48-9912-5F1F8A7B8A95}"/>
              </a:ext>
            </a:extLst>
          </p:cNvPr>
          <p:cNvSpPr txBox="1">
            <a:spLocks noChangeArrowheads="1"/>
          </p:cNvSpPr>
          <p:nvPr/>
        </p:nvSpPr>
        <p:spPr bwMode="auto">
          <a:xfrm rot="21168612">
            <a:off x="3505200" y="2209800"/>
            <a:ext cx="1816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DHCPDISCOVER</a:t>
            </a:r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238E9538-9369-C340-B878-6C944970DE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3048000"/>
            <a:ext cx="3276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991F7D40-F53A-AE4E-8E38-942BE249FFBE}"/>
              </a:ext>
            </a:extLst>
          </p:cNvPr>
          <p:cNvSpPr txBox="1">
            <a:spLocks noChangeArrowheads="1"/>
          </p:cNvSpPr>
          <p:nvPr/>
        </p:nvSpPr>
        <p:spPr bwMode="auto">
          <a:xfrm rot="20987422">
            <a:off x="6937376" y="3048000"/>
            <a:ext cx="1444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DHCPOFFER</a:t>
            </a:r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5843C39F-0963-E949-8CC1-806E8FAAB04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581400"/>
            <a:ext cx="32766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5741CDD3-FC21-BD48-90F1-92393BA4970F}"/>
              </a:ext>
            </a:extLst>
          </p:cNvPr>
          <p:cNvSpPr txBox="1">
            <a:spLocks noChangeArrowheads="1"/>
          </p:cNvSpPr>
          <p:nvPr/>
        </p:nvSpPr>
        <p:spPr bwMode="auto">
          <a:xfrm rot="496762">
            <a:off x="3660776" y="3505200"/>
            <a:ext cx="1444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DHCPOFFER</a:t>
            </a:r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7803AE2C-2C38-4A40-8FBD-5227DFB5A06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4876800"/>
            <a:ext cx="3276600" cy="4572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41FEA860-2048-F444-B4C1-261847F107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4876800"/>
            <a:ext cx="3276600" cy="4572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19">
            <a:extLst>
              <a:ext uri="{FF2B5EF4-FFF2-40B4-BE49-F238E27FC236}">
                <a16:creationId xmlns:a16="http://schemas.microsoft.com/office/drawing/2014/main" id="{B97AB6A2-D8DA-B547-A6ED-098DD834D64A}"/>
              </a:ext>
            </a:extLst>
          </p:cNvPr>
          <p:cNvSpPr txBox="1">
            <a:spLocks noChangeArrowheads="1"/>
          </p:cNvSpPr>
          <p:nvPr/>
        </p:nvSpPr>
        <p:spPr bwMode="auto">
          <a:xfrm rot="496762">
            <a:off x="6934201" y="4794250"/>
            <a:ext cx="173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DHCPREQUEST</a:t>
            </a:r>
          </a:p>
        </p:txBody>
      </p:sp>
      <p:sp>
        <p:nvSpPr>
          <p:cNvPr id="21" name="Text Box 20">
            <a:extLst>
              <a:ext uri="{FF2B5EF4-FFF2-40B4-BE49-F238E27FC236}">
                <a16:creationId xmlns:a16="http://schemas.microsoft.com/office/drawing/2014/main" id="{581CF949-2234-F249-8C07-5D01BCD9CF96}"/>
              </a:ext>
            </a:extLst>
          </p:cNvPr>
          <p:cNvSpPr txBox="1">
            <a:spLocks noChangeArrowheads="1"/>
          </p:cNvSpPr>
          <p:nvPr/>
        </p:nvSpPr>
        <p:spPr bwMode="auto">
          <a:xfrm rot="21124151">
            <a:off x="3505201" y="4800600"/>
            <a:ext cx="173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DHCPREQUEST</a:t>
            </a:r>
          </a:p>
        </p:txBody>
      </p:sp>
      <p:sp>
        <p:nvSpPr>
          <p:cNvPr id="22" name="Line 21">
            <a:extLst>
              <a:ext uri="{FF2B5EF4-FFF2-40B4-BE49-F238E27FC236}">
                <a16:creationId xmlns:a16="http://schemas.microsoft.com/office/drawing/2014/main" id="{C3714CC5-E025-8140-8137-0FB0FA7EAF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5715000"/>
            <a:ext cx="3276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22">
            <a:extLst>
              <a:ext uri="{FF2B5EF4-FFF2-40B4-BE49-F238E27FC236}">
                <a16:creationId xmlns:a16="http://schemas.microsoft.com/office/drawing/2014/main" id="{52F13015-677B-644C-8B9F-E7C5F4F9F43E}"/>
              </a:ext>
            </a:extLst>
          </p:cNvPr>
          <p:cNvSpPr txBox="1">
            <a:spLocks noChangeArrowheads="1"/>
          </p:cNvSpPr>
          <p:nvPr/>
        </p:nvSpPr>
        <p:spPr bwMode="auto">
          <a:xfrm rot="20987422">
            <a:off x="7162801" y="5683250"/>
            <a:ext cx="1173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DHCPACK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82E59D5-9C89-DA4C-A5E4-ACFA2E902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191000"/>
            <a:ext cx="1676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Collects replies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C00000"/>
                </a:solidFill>
                <a:latin typeface="Arial" panose="020B0604020202020204" pitchFamily="34" charset="0"/>
              </a:rPr>
              <a:t>Selects server 2</a:t>
            </a:r>
          </a:p>
        </p:txBody>
      </p:sp>
    </p:spTree>
    <p:extLst>
      <p:ext uri="{BB962C8B-B14F-4D97-AF65-F5344CB8AC3E}">
        <p14:creationId xmlns:p14="http://schemas.microsoft.com/office/powerpoint/2010/main" val="85647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 animBg="1"/>
      <p:bldP spid="20" grpId="0"/>
      <p:bldP spid="21" grpId="0"/>
      <p:bldP spid="22" grpId="0" animBg="1"/>
      <p:bldP spid="23" grpId="0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99872-2F53-2145-870C-A4762CF0E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 returns more than an IP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FB77-4731-F944-AF8A-8E3353408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87100" cy="4667250"/>
          </a:xfrm>
        </p:spPr>
        <p:txBody>
          <a:bodyPr/>
          <a:lstStyle/>
          <a:p>
            <a:pPr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Name and IP address of the </a:t>
            </a: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local DNS server</a:t>
            </a:r>
          </a:p>
          <a:p>
            <a:pPr lvl="1">
              <a:buFont typeface="Arial"/>
              <a:buChar char="•"/>
              <a:defRPr/>
            </a:pPr>
            <a:endParaRPr lang="en-US" dirty="0">
              <a:ea typeface="ＭＳ Ｐゴシック" charset="0"/>
            </a:endParaRPr>
          </a:p>
          <a:p>
            <a:pPr>
              <a:buFont typeface="Arial"/>
              <a:buChar char="•"/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Netmask</a:t>
            </a:r>
            <a:r>
              <a:rPr lang="en-US" dirty="0">
                <a:ea typeface="ＭＳ Ｐゴシック" charset="0"/>
              </a:rPr>
              <a:t> of the IP network the host is on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Useful to know whether another endpoint is inside or outside the current IP network</a:t>
            </a:r>
          </a:p>
          <a:p>
            <a:pPr lvl="1">
              <a:buFont typeface="Arial"/>
              <a:buChar char="•"/>
              <a:defRPr/>
            </a:pPr>
            <a:endParaRPr lang="en-US" dirty="0">
              <a:ea typeface="ＭＳ Ｐゴシック" charset="0"/>
            </a:endParaRPr>
          </a:p>
          <a:p>
            <a:pPr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Address of the</a:t>
            </a: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 gateway router </a:t>
            </a:r>
            <a:r>
              <a:rPr lang="en-US" dirty="0">
                <a:ea typeface="ＭＳ Ｐゴシック" charset="0"/>
              </a:rPr>
              <a:t>to enable the endpoint to reach other IP networks</a:t>
            </a:r>
          </a:p>
        </p:txBody>
      </p:sp>
    </p:spTree>
    <p:extLst>
      <p:ext uri="{BB962C8B-B14F-4D97-AF65-F5344CB8AC3E}">
        <p14:creationId xmlns:p14="http://schemas.microsoft.com/office/powerpoint/2010/main" val="23771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BA560-AF6A-694A-BFAF-3978B004F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home router runs DHCP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F177A-1436-9A45-8D03-6105321D4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Likely, your home devices (laptops, tablets, phones) are all using DHCP-assigned IP addresses</a:t>
            </a:r>
          </a:p>
          <a:p>
            <a:endParaRPr lang="en-US" dirty="0"/>
          </a:p>
          <a:p>
            <a:r>
              <a:rPr lang="en-US" dirty="0"/>
              <a:t>The DHCP server is running on the control processor of your home’s access router (e.g., </a:t>
            </a:r>
            <a:r>
              <a:rPr lang="en-US" dirty="0" err="1"/>
              <a:t>WiFi</a:t>
            </a:r>
            <a:r>
              <a:rPr lang="en-US" dirty="0"/>
              <a:t> router)</a:t>
            </a:r>
          </a:p>
          <a:p>
            <a:endParaRPr lang="en-US" dirty="0"/>
          </a:p>
          <a:p>
            <a:r>
              <a:rPr lang="en-US" dirty="0"/>
              <a:t>You can access the DHCP client program on Linux using the command </a:t>
            </a:r>
            <a:r>
              <a:rPr lang="en-US" sz="2400" dirty="0" err="1">
                <a:latin typeface="Courier" pitchFamily="2" charset="0"/>
              </a:rPr>
              <a:t>dhclient</a:t>
            </a: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59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5FC85-3E01-644D-BB0B-6F5D6D0A4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DHCP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165B6-4859-BA4D-A68B-4C38E7E3E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Want endpoints to have plug and play functionality</a:t>
            </a:r>
          </a:p>
          <a:p>
            <a:pPr lvl="1"/>
            <a:r>
              <a:rPr lang="en-US" dirty="0"/>
              <a:t>Avoid tedious manual configuration of IP addresses and other information</a:t>
            </a:r>
          </a:p>
          <a:p>
            <a:pPr lvl="1"/>
            <a:endParaRPr lang="en-US" dirty="0"/>
          </a:p>
          <a:p>
            <a:r>
              <a:rPr lang="en-US" dirty="0"/>
              <a:t>DHCP: a general bootstrapping mechanism for critical information required for network layer functionality</a:t>
            </a:r>
          </a:p>
          <a:p>
            <a:endParaRPr lang="en-US" dirty="0"/>
          </a:p>
          <a:p>
            <a:r>
              <a:rPr lang="en-US" dirty="0"/>
              <a:t>Hosts can be simple: receive information from DHCP servers by </a:t>
            </a:r>
            <a:r>
              <a:rPr lang="en-US" dirty="0">
                <a:solidFill>
                  <a:srgbClr val="C00000"/>
                </a:solidFill>
              </a:rPr>
              <a:t>broadcasting</a:t>
            </a:r>
            <a:r>
              <a:rPr lang="en-US" dirty="0"/>
              <a:t> over the network</a:t>
            </a:r>
          </a:p>
        </p:txBody>
      </p:sp>
    </p:spTree>
    <p:extLst>
      <p:ext uri="{BB962C8B-B14F-4D97-AF65-F5344CB8AC3E}">
        <p14:creationId xmlns:p14="http://schemas.microsoft.com/office/powerpoint/2010/main" val="396355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9C72C-B983-8C43-B76D-AD3A1E16D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Control Message Protocol (ICMP)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C93F7-9A97-F14C-A53C-42FEA338EC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85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645B9-5116-9743-AFDA-D6C3DA880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Control Message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7EF0F-886E-7C44-93AD-3D3BAA8B7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protocol for </a:t>
            </a:r>
            <a:r>
              <a:rPr lang="en-US" dirty="0">
                <a:solidFill>
                  <a:srgbClr val="C00000"/>
                </a:solidFill>
              </a:rPr>
              <a:t>troubleshooting</a:t>
            </a:r>
            <a:r>
              <a:rPr lang="en-US" dirty="0"/>
              <a:t> and diagnostics</a:t>
            </a:r>
          </a:p>
          <a:p>
            <a:endParaRPr lang="en-US" dirty="0"/>
          </a:p>
          <a:p>
            <a:r>
              <a:rPr lang="en-US" dirty="0"/>
              <a:t>Works over IP: </a:t>
            </a:r>
            <a:r>
              <a:rPr lang="en-US" dirty="0">
                <a:solidFill>
                  <a:srgbClr val="C00000"/>
                </a:solidFill>
              </a:rPr>
              <a:t>unreliable delivery </a:t>
            </a:r>
            <a:r>
              <a:rPr lang="en-US" dirty="0"/>
              <a:t>of packets</a:t>
            </a:r>
          </a:p>
          <a:p>
            <a:endParaRPr lang="en-US" dirty="0"/>
          </a:p>
          <a:p>
            <a:r>
              <a:rPr lang="en-US" dirty="0"/>
              <a:t>Some functions of ICMP:</a:t>
            </a:r>
          </a:p>
          <a:p>
            <a:pPr lvl="1"/>
            <a:r>
              <a:rPr lang="en-US" altLang="en-US" dirty="0"/>
              <a:t>Determine reachability and network errors</a:t>
            </a:r>
          </a:p>
          <a:p>
            <a:pPr lvl="1"/>
            <a:r>
              <a:rPr lang="en-US" altLang="en-US" dirty="0"/>
              <a:t>Specify that packets have been in the network for too long</a:t>
            </a:r>
          </a:p>
        </p:txBody>
      </p:sp>
    </p:spTree>
    <p:extLst>
      <p:ext uri="{BB962C8B-B14F-4D97-AF65-F5344CB8AC3E}">
        <p14:creationId xmlns:p14="http://schemas.microsoft.com/office/powerpoint/2010/main" val="25367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4">
            <a:extLst>
              <a:ext uri="{FF2B5EF4-FFF2-40B4-BE49-F238E27FC236}">
                <a16:creationId xmlns:a16="http://schemas.microsoft.com/office/drawing/2014/main" id="{DE223ED5-E764-334C-8C1C-11F0E2F4E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64031E-6A8F-114C-BA2E-8A176AF19DF2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430873D4-0FBC-2C40-A27E-5C7ED8AB21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ICMP message</a:t>
            </a:r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4742F4C8-8A6B-1641-AF3C-548F57516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276600"/>
            <a:ext cx="7010400" cy="1143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Arial" panose="020B0604020202020204" pitchFamily="34" charset="0"/>
              </a:rPr>
              <a:t>IP header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72709" name="Rectangle 4">
            <a:extLst>
              <a:ext uri="{FF2B5EF4-FFF2-40B4-BE49-F238E27FC236}">
                <a16:creationId xmlns:a16="http://schemas.microsoft.com/office/drawing/2014/main" id="{BBC760E1-C47E-2A44-AF03-25B9BAFA5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036763"/>
            <a:ext cx="7010400" cy="1219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Arial" panose="020B0604020202020204" pitchFamily="34" charset="0"/>
              </a:rPr>
              <a:t>ICMP header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Message type, Code, Checksum,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ICMP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9D509F-7868-394B-862A-2B6C1EE2BFEF}"/>
              </a:ext>
            </a:extLst>
          </p:cNvPr>
          <p:cNvSpPr txBox="1"/>
          <p:nvPr/>
        </p:nvSpPr>
        <p:spPr>
          <a:xfrm>
            <a:off x="1600200" y="5372100"/>
            <a:ext cx="9563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  <a:hlinkClick r:id="rId3"/>
              </a:rPr>
              <a:t>https://en.wikipedia.org/wiki/Internet_Control_Message_Protocol#Control_messages</a:t>
            </a:r>
            <a:endParaRPr lang="en-US" dirty="0">
              <a:latin typeface="Helvetica" pitchFamily="2" charset="0"/>
            </a:endParaRPr>
          </a:p>
          <a:p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55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>
            <a:extLst>
              <a:ext uri="{FF2B5EF4-FFF2-40B4-BE49-F238E27FC236}">
                <a16:creationId xmlns:a16="http://schemas.microsoft.com/office/drawing/2014/main" id="{20EB27CA-B7FF-634B-940F-4008FEC35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Specific uses of ICMP</a:t>
            </a:r>
          </a:p>
        </p:txBody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3CEFA9CA-8EF9-9549-8759-DA7C206337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4"/>
            <a:ext cx="10998200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Echo request reply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Check remotely if an endpoint is alive and connected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/>
              <a:t>Without</a:t>
            </a:r>
            <a:r>
              <a:rPr lang="en-US" altLang="en-US" dirty="0"/>
              <a:t> running an app remotely or controlling that endpoint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An unreachable destination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Invalid address and/or port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Knowing if packet’s IP time-to-live expired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Example, due to routing loops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r>
              <a:rPr lang="en-US" altLang="en-US" dirty="0"/>
              <a:t>Look at two tools built using ICMP: </a:t>
            </a:r>
            <a:r>
              <a:rPr lang="en-US" altLang="en-US" dirty="0">
                <a:solidFill>
                  <a:srgbClr val="C00000"/>
                </a:solidFill>
              </a:rPr>
              <a:t>ping</a:t>
            </a:r>
            <a:r>
              <a:rPr lang="en-US" altLang="en-US" dirty="0"/>
              <a:t> and </a:t>
            </a:r>
            <a:r>
              <a:rPr lang="en-US" altLang="en-US" dirty="0">
                <a:solidFill>
                  <a:srgbClr val="C00000"/>
                </a:solidFill>
              </a:rPr>
              <a:t>traceroute</a:t>
            </a:r>
          </a:p>
        </p:txBody>
      </p:sp>
    </p:spTree>
    <p:extLst>
      <p:ext uri="{BB962C8B-B14F-4D97-AF65-F5344CB8AC3E}">
        <p14:creationId xmlns:p14="http://schemas.microsoft.com/office/powerpoint/2010/main" val="86861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EFE16-7BAC-974B-A401-E95B40E98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9752C-785C-AF49-94A4-B439ECFEA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3600" cy="4667250"/>
          </a:xfrm>
        </p:spPr>
        <p:txBody>
          <a:bodyPr>
            <a:normAutofit/>
          </a:bodyPr>
          <a:lstStyle/>
          <a:p>
            <a:r>
              <a:rPr lang="en-US" altLang="en-US" dirty="0"/>
              <a:t>Uses ICMP echo request (type=8, code=0) and reply (type=0, code=0)</a:t>
            </a:r>
          </a:p>
          <a:p>
            <a:r>
              <a:rPr lang="en-US" altLang="en-US" dirty="0"/>
              <a:t>Source sends ICMP </a:t>
            </a:r>
            <a:r>
              <a:rPr lang="en-US" altLang="en-US" dirty="0">
                <a:solidFill>
                  <a:srgbClr val="C00000"/>
                </a:solidFill>
              </a:rPr>
              <a:t>echo request</a:t>
            </a:r>
            <a:r>
              <a:rPr lang="en-US" altLang="en-US" dirty="0"/>
              <a:t> message to </a:t>
            </a:r>
            <a:r>
              <a:rPr lang="en-US" altLang="en-US" dirty="0" err="1"/>
              <a:t>dst</a:t>
            </a:r>
            <a:r>
              <a:rPr lang="en-US" altLang="en-US" dirty="0"/>
              <a:t> address</a:t>
            </a:r>
          </a:p>
          <a:p>
            <a:r>
              <a:rPr lang="en-US" altLang="en-US" dirty="0"/>
              <a:t>Destination network stack replies with an ICMP </a:t>
            </a:r>
            <a:r>
              <a:rPr lang="en-US" altLang="en-US" dirty="0">
                <a:solidFill>
                  <a:srgbClr val="C00000"/>
                </a:solidFill>
              </a:rPr>
              <a:t>echo reply</a:t>
            </a:r>
            <a:r>
              <a:rPr lang="en-US" altLang="en-US" dirty="0"/>
              <a:t> message </a:t>
            </a:r>
          </a:p>
          <a:p>
            <a:r>
              <a:rPr lang="en-US" altLang="en-US" dirty="0"/>
              <a:t>Source can calculate round trip time (RTT) of packets</a:t>
            </a:r>
          </a:p>
          <a:p>
            <a:r>
              <a:rPr lang="en-US" altLang="en-US" dirty="0"/>
              <a:t>If no echo reply comes back, then the destination is </a:t>
            </a:r>
            <a:r>
              <a:rPr lang="en-US" altLang="en-US" dirty="0">
                <a:solidFill>
                  <a:srgbClr val="C00000"/>
                </a:solidFill>
              </a:rPr>
              <a:t>unreachable</a:t>
            </a:r>
          </a:p>
          <a:p>
            <a:r>
              <a:rPr lang="en-US" altLang="en-US" dirty="0"/>
              <a:t>Don’t need to have a server program running on the other side</a:t>
            </a:r>
          </a:p>
          <a:p>
            <a:pPr lvl="1"/>
            <a:r>
              <a:rPr lang="en-US" altLang="en-US" dirty="0"/>
              <a:t>In general, the remote endpoint can be completely outside your 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45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F6AF0-24D0-7949-B230-D3CAA6438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232" y="210702"/>
            <a:ext cx="10515600" cy="1325563"/>
          </a:xfrm>
        </p:spPr>
        <p:txBody>
          <a:bodyPr/>
          <a:lstStyle/>
          <a:p>
            <a:r>
              <a:rPr lang="en-US" dirty="0"/>
              <a:t>Quick recap of concepts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64BFE6-9C54-8C44-BF8C-F746515F2D04}"/>
              </a:ext>
            </a:extLst>
          </p:cNvPr>
          <p:cNvGrpSpPr/>
          <p:nvPr/>
        </p:nvGrpSpPr>
        <p:grpSpPr>
          <a:xfrm>
            <a:off x="451438" y="1636243"/>
            <a:ext cx="2265987" cy="1699490"/>
            <a:chOff x="838200" y="2104967"/>
            <a:chExt cx="2265987" cy="1699490"/>
          </a:xfrm>
        </p:grpSpPr>
        <p:pic>
          <p:nvPicPr>
            <p:cNvPr id="5" name="Picture 4" descr="A piece of cake on a plate&#10;&#10;Description automatically generated">
              <a:extLst>
                <a:ext uri="{FF2B5EF4-FFF2-40B4-BE49-F238E27FC236}">
                  <a16:creationId xmlns:a16="http://schemas.microsoft.com/office/drawing/2014/main" id="{DD96CB74-A034-DB40-A53D-6391DB3D9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104967"/>
              <a:ext cx="2265987" cy="169949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94FCF5E-E412-C347-A1A3-C381F8473ED8}"/>
                </a:ext>
              </a:extLst>
            </p:cNvPr>
            <p:cNvSpPr txBox="1"/>
            <p:nvPr/>
          </p:nvSpPr>
          <p:spPr>
            <a:xfrm rot="768831">
              <a:off x="1566572" y="2809188"/>
              <a:ext cx="1249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b="1" dirty="0">
                  <a:latin typeface="Helvetica" pitchFamily="2" charset="0"/>
                </a:rPr>
                <a:t>Net layer</a:t>
              </a:r>
            </a:p>
          </p:txBody>
        </p:sp>
      </p:grpSp>
      <p:pic>
        <p:nvPicPr>
          <p:cNvPr id="7" name="Picture 6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985100E8-33D5-4840-9C59-FAD381876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304" y="1893907"/>
            <a:ext cx="1150396" cy="832887"/>
          </a:xfrm>
          <a:prstGeom prst="rect">
            <a:avLst/>
          </a:prstGeom>
        </p:spPr>
      </p:pic>
      <p:pic>
        <p:nvPicPr>
          <p:cNvPr id="8" name="Picture 19" descr="Router Clip Art">
            <a:extLst>
              <a:ext uri="{FF2B5EF4-FFF2-40B4-BE49-F238E27FC236}">
                <a16:creationId xmlns:a16="http://schemas.microsoft.com/office/drawing/2014/main" id="{BE0AF9B8-8337-8841-BDA1-32DF67A3C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165" y="3522302"/>
            <a:ext cx="552779" cy="407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35">
            <a:extLst>
              <a:ext uri="{FF2B5EF4-FFF2-40B4-BE49-F238E27FC236}">
                <a16:creationId xmlns:a16="http://schemas.microsoft.com/office/drawing/2014/main" id="{E971C66C-250E-114E-8E89-0580DCF54E72}"/>
              </a:ext>
            </a:extLst>
          </p:cNvPr>
          <p:cNvGrpSpPr>
            <a:grpSpLocks/>
          </p:cNvGrpSpPr>
          <p:nvPr/>
        </p:nvGrpSpPr>
        <p:grpSpPr bwMode="auto">
          <a:xfrm>
            <a:off x="0" y="3474677"/>
            <a:ext cx="580706" cy="524757"/>
            <a:chOff x="-44" y="1473"/>
            <a:chExt cx="981" cy="1105"/>
          </a:xfrm>
        </p:grpSpPr>
        <p:pic>
          <p:nvPicPr>
            <p:cNvPr id="10" name="Picture 136" descr="desktop_computer_stylized_medium">
              <a:extLst>
                <a:ext uri="{FF2B5EF4-FFF2-40B4-BE49-F238E27FC236}">
                  <a16:creationId xmlns:a16="http://schemas.microsoft.com/office/drawing/2014/main" id="{B97D54ED-82B6-3A48-847D-C6ADBF2888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Freeform 137">
              <a:extLst>
                <a:ext uri="{FF2B5EF4-FFF2-40B4-BE49-F238E27FC236}">
                  <a16:creationId xmlns:a16="http://schemas.microsoft.com/office/drawing/2014/main" id="{AB235E74-9904-E341-8F90-7E8009D8A11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BF44279-C6BB-1941-B209-F13BCDA82B0D}"/>
              </a:ext>
            </a:extLst>
          </p:cNvPr>
          <p:cNvCxnSpPr>
            <a:cxnSpLocks/>
          </p:cNvCxnSpPr>
          <p:nvPr/>
        </p:nvCxnSpPr>
        <p:spPr>
          <a:xfrm>
            <a:off x="792864" y="3700068"/>
            <a:ext cx="352621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676A98-954D-F84E-B78F-40E4A0E7AA52}"/>
              </a:ext>
            </a:extLst>
          </p:cNvPr>
          <p:cNvCxnSpPr>
            <a:cxnSpLocks/>
          </p:cNvCxnSpPr>
          <p:nvPr/>
        </p:nvCxnSpPr>
        <p:spPr>
          <a:xfrm>
            <a:off x="1959903" y="3700416"/>
            <a:ext cx="306084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9" descr="Router Clip Art">
            <a:extLst>
              <a:ext uri="{FF2B5EF4-FFF2-40B4-BE49-F238E27FC236}">
                <a16:creationId xmlns:a16="http://schemas.microsoft.com/office/drawing/2014/main" id="{49C1F470-D5EF-A244-87F6-F5FABBFC1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447" y="3511041"/>
            <a:ext cx="541754" cy="399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29">
            <a:extLst>
              <a:ext uri="{FF2B5EF4-FFF2-40B4-BE49-F238E27FC236}">
                <a16:creationId xmlns:a16="http://schemas.microsoft.com/office/drawing/2014/main" id="{72407D8B-1382-1540-A63D-33FD58A9819B}"/>
              </a:ext>
            </a:extLst>
          </p:cNvPr>
          <p:cNvGrpSpPr>
            <a:grpSpLocks/>
          </p:cNvGrpSpPr>
          <p:nvPr/>
        </p:nvGrpSpPr>
        <p:grpSpPr bwMode="auto">
          <a:xfrm rot="1855996">
            <a:off x="3983924" y="3055128"/>
            <a:ext cx="216493" cy="371009"/>
            <a:chOff x="354" y="2715"/>
            <a:chExt cx="344" cy="344"/>
          </a:xfrm>
        </p:grpSpPr>
        <p:sp>
          <p:nvSpPr>
            <p:cNvPr id="16" name="Oval 25">
              <a:extLst>
                <a:ext uri="{FF2B5EF4-FFF2-40B4-BE49-F238E27FC236}">
                  <a16:creationId xmlns:a16="http://schemas.microsoft.com/office/drawing/2014/main" id="{EE492B7C-CBFD-B24D-8E28-C5169550F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" y="2715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solidFill>
                  <a:schemeClr val="bg1">
                    <a:lumMod val="6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17" name="Oval 26">
              <a:extLst>
                <a:ext uri="{FF2B5EF4-FFF2-40B4-BE49-F238E27FC236}">
                  <a16:creationId xmlns:a16="http://schemas.microsoft.com/office/drawing/2014/main" id="{747E0BC6-B161-DC4C-819C-B0FB6ECF77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" y="2811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solidFill>
                  <a:schemeClr val="bg1">
                    <a:lumMod val="6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18" name="Oval 27">
              <a:extLst>
                <a:ext uri="{FF2B5EF4-FFF2-40B4-BE49-F238E27FC236}">
                  <a16:creationId xmlns:a16="http://schemas.microsoft.com/office/drawing/2014/main" id="{D969302F-C5C5-8240-BF33-AAC83CDE71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" y="2907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solidFill>
                  <a:schemeClr val="bg1">
                    <a:lumMod val="6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19" name="Oval 28">
              <a:extLst>
                <a:ext uri="{FF2B5EF4-FFF2-40B4-BE49-F238E27FC236}">
                  <a16:creationId xmlns:a16="http://schemas.microsoft.com/office/drawing/2014/main" id="{9E8DC108-B72F-A64D-A7C9-5C8F69ECC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" y="3003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solidFill>
                  <a:schemeClr val="bg1">
                    <a:lumMod val="6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20" name="Group 60">
            <a:extLst>
              <a:ext uri="{FF2B5EF4-FFF2-40B4-BE49-F238E27FC236}">
                <a16:creationId xmlns:a16="http://schemas.microsoft.com/office/drawing/2014/main" id="{CCF429B9-A4A6-9849-B927-8395F65D100A}"/>
              </a:ext>
            </a:extLst>
          </p:cNvPr>
          <p:cNvGrpSpPr>
            <a:grpSpLocks/>
          </p:cNvGrpSpPr>
          <p:nvPr/>
        </p:nvGrpSpPr>
        <p:grpSpPr bwMode="auto">
          <a:xfrm>
            <a:off x="5124190" y="2246555"/>
            <a:ext cx="1609725" cy="2343150"/>
            <a:chOff x="2418" y="1882"/>
            <a:chExt cx="1014" cy="1476"/>
          </a:xfrm>
        </p:grpSpPr>
        <p:sp>
          <p:nvSpPr>
            <p:cNvPr id="21" name="Rectangle 45">
              <a:extLst>
                <a:ext uri="{FF2B5EF4-FFF2-40B4-BE49-F238E27FC236}">
                  <a16:creationId xmlns:a16="http://schemas.microsoft.com/office/drawing/2014/main" id="{8C18B709-86EF-E844-89F3-3A490F589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8" y="1882"/>
              <a:ext cx="1014" cy="14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22" name="Text Box 48">
              <a:extLst>
                <a:ext uri="{FF2B5EF4-FFF2-40B4-BE49-F238E27FC236}">
                  <a16:creationId xmlns:a16="http://schemas.microsoft.com/office/drawing/2014/main" id="{D8ED581B-B5E3-2346-B6B9-D671818FE9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3" y="2418"/>
              <a:ext cx="960" cy="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2000" dirty="0">
                  <a:latin typeface="Helvetica" pitchFamily="2" charset="0"/>
                </a:rPr>
                <a:t>high-speed 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en-US" sz="2000" dirty="0">
                  <a:latin typeface="Helvetica" pitchFamily="2" charset="0"/>
                </a:rPr>
                <a:t>switching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en-US" sz="2000" dirty="0">
                  <a:solidFill>
                    <a:srgbClr val="C00000"/>
                  </a:solidFill>
                  <a:latin typeface="Helvetica" pitchFamily="2" charset="0"/>
                </a:rPr>
                <a:t>fabric</a:t>
              </a:r>
            </a:p>
          </p:txBody>
        </p:sp>
      </p:grpSp>
      <p:sp>
        <p:nvSpPr>
          <p:cNvPr id="23" name="Rectangle 46">
            <a:extLst>
              <a:ext uri="{FF2B5EF4-FFF2-40B4-BE49-F238E27FC236}">
                <a16:creationId xmlns:a16="http://schemas.microsoft.com/office/drawing/2014/main" id="{341EF590-8357-F14E-81C7-EFA981C51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1653" y="1284530"/>
            <a:ext cx="1590675" cy="64770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>
              <a:latin typeface="Helvetica" pitchFamily="2" charset="0"/>
            </a:endParaRPr>
          </a:p>
        </p:txBody>
      </p:sp>
      <p:sp>
        <p:nvSpPr>
          <p:cNvPr id="24" name="Text Box 47">
            <a:extLst>
              <a:ext uri="{FF2B5EF4-FFF2-40B4-BE49-F238E27FC236}">
                <a16:creationId xmlns:a16="http://schemas.microsoft.com/office/drawing/2014/main" id="{56236CC1-717C-344D-B928-DBFF48008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8191" y="1325805"/>
            <a:ext cx="1309975" cy="620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2000" dirty="0">
                <a:latin typeface="Helvetica" pitchFamily="2" charset="0"/>
              </a:rPr>
              <a:t>route </a:t>
            </a:r>
          </a:p>
          <a:p>
            <a:pPr algn="ctr">
              <a:lnSpc>
                <a:spcPct val="85000"/>
              </a:lnSpc>
            </a:pPr>
            <a:r>
              <a:rPr lang="en-US" altLang="en-US" sz="2000" dirty="0">
                <a:latin typeface="Helvetica" pitchFamily="2" charset="0"/>
              </a:rPr>
              <a:t>processor</a:t>
            </a:r>
          </a:p>
        </p:txBody>
      </p:sp>
      <p:sp>
        <p:nvSpPr>
          <p:cNvPr id="25" name="Line 50">
            <a:extLst>
              <a:ext uri="{FF2B5EF4-FFF2-40B4-BE49-F238E27FC236}">
                <a16:creationId xmlns:a16="http://schemas.microsoft.com/office/drawing/2014/main" id="{8F09D9F2-4CDE-4140-9D36-183A0201F8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07791" y="1946354"/>
            <a:ext cx="19674" cy="54150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26" name="Group 17">
            <a:extLst>
              <a:ext uri="{FF2B5EF4-FFF2-40B4-BE49-F238E27FC236}">
                <a16:creationId xmlns:a16="http://schemas.microsoft.com/office/drawing/2014/main" id="{8345D913-9502-3A44-B1D3-B0AD21677B0A}"/>
              </a:ext>
            </a:extLst>
          </p:cNvPr>
          <p:cNvGrpSpPr>
            <a:grpSpLocks/>
          </p:cNvGrpSpPr>
          <p:nvPr/>
        </p:nvGrpSpPr>
        <p:grpSpPr bwMode="auto">
          <a:xfrm>
            <a:off x="3081078" y="2260843"/>
            <a:ext cx="2033587" cy="566737"/>
            <a:chOff x="930" y="1989"/>
            <a:chExt cx="1482" cy="357"/>
          </a:xfrm>
        </p:grpSpPr>
        <p:sp>
          <p:nvSpPr>
            <p:cNvPr id="27" name="Rectangle 9">
              <a:extLst>
                <a:ext uri="{FF2B5EF4-FFF2-40B4-BE49-F238E27FC236}">
                  <a16:creationId xmlns:a16="http://schemas.microsoft.com/office/drawing/2014/main" id="{321F8493-8BEB-934C-A96C-4E4BB8C3A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989"/>
              <a:ext cx="1086" cy="3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F44BC9F6-93A5-6649-A283-45C15B9DE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" y="2089"/>
              <a:ext cx="337" cy="1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29" name="Rectangle 6">
              <a:extLst>
                <a:ext uri="{FF2B5EF4-FFF2-40B4-BE49-F238E27FC236}">
                  <a16:creationId xmlns:a16="http://schemas.microsoft.com/office/drawing/2014/main" id="{09F1DE38-EA57-0148-B32D-DCADF61E3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2" y="2025"/>
              <a:ext cx="273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30" name="Rectangle 8">
              <a:extLst>
                <a:ext uri="{FF2B5EF4-FFF2-40B4-BE49-F238E27FC236}">
                  <a16:creationId xmlns:a16="http://schemas.microsoft.com/office/drawing/2014/main" id="{56FF4ABC-CC47-9341-84D7-5F44692C2E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" y="2023"/>
              <a:ext cx="274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B5DAE5AD-FB71-BA4C-9208-DCBEDC90E2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169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32" name="Group 18">
            <a:extLst>
              <a:ext uri="{FF2B5EF4-FFF2-40B4-BE49-F238E27FC236}">
                <a16:creationId xmlns:a16="http://schemas.microsoft.com/office/drawing/2014/main" id="{172D1FFA-A05E-E943-9734-4EB06383BCDD}"/>
              </a:ext>
            </a:extLst>
          </p:cNvPr>
          <p:cNvGrpSpPr>
            <a:grpSpLocks/>
          </p:cNvGrpSpPr>
          <p:nvPr/>
        </p:nvGrpSpPr>
        <p:grpSpPr bwMode="auto">
          <a:xfrm>
            <a:off x="3069965" y="3999155"/>
            <a:ext cx="2058988" cy="566738"/>
            <a:chOff x="930" y="1989"/>
            <a:chExt cx="1482" cy="357"/>
          </a:xfrm>
        </p:grpSpPr>
        <p:sp>
          <p:nvSpPr>
            <p:cNvPr id="33" name="Rectangle 19">
              <a:extLst>
                <a:ext uri="{FF2B5EF4-FFF2-40B4-BE49-F238E27FC236}">
                  <a16:creationId xmlns:a16="http://schemas.microsoft.com/office/drawing/2014/main" id="{AAC8E484-D2A7-D343-9ED8-75B0EFCE57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989"/>
              <a:ext cx="1088" cy="3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34" name="Rectangle 20">
              <a:extLst>
                <a:ext uri="{FF2B5EF4-FFF2-40B4-BE49-F238E27FC236}">
                  <a16:creationId xmlns:a16="http://schemas.microsoft.com/office/drawing/2014/main" id="{B32E56CC-4299-F246-9EE6-84BFEBFEA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" y="2089"/>
              <a:ext cx="337" cy="1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35" name="Rectangle 21">
              <a:extLst>
                <a:ext uri="{FF2B5EF4-FFF2-40B4-BE49-F238E27FC236}">
                  <a16:creationId xmlns:a16="http://schemas.microsoft.com/office/drawing/2014/main" id="{9CBDC0FD-3DF9-AC42-A117-4BB362190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2" y="2025"/>
              <a:ext cx="273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36" name="Rectangle 22">
              <a:extLst>
                <a:ext uri="{FF2B5EF4-FFF2-40B4-BE49-F238E27FC236}">
                  <a16:creationId xmlns:a16="http://schemas.microsoft.com/office/drawing/2014/main" id="{3F50CB46-00E3-9A40-B1C3-603E14C42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" y="2023"/>
              <a:ext cx="274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37" name="Line 23">
              <a:extLst>
                <a:ext uri="{FF2B5EF4-FFF2-40B4-BE49-F238E27FC236}">
                  <a16:creationId xmlns:a16="http://schemas.microsoft.com/office/drawing/2014/main" id="{137420D5-DA97-4D4F-8F93-1BA1B2EB57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169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38" name="Text Box 57">
            <a:extLst>
              <a:ext uri="{FF2B5EF4-FFF2-40B4-BE49-F238E27FC236}">
                <a16:creationId xmlns:a16="http://schemas.microsoft.com/office/drawing/2014/main" id="{545DD526-B7A2-2E46-B99B-1AD98CC1C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8638" y="3538781"/>
            <a:ext cx="191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dirty="0">
                <a:latin typeface="Helvetica" pitchFamily="2" charset="0"/>
              </a:rPr>
              <a:t>router input ports</a:t>
            </a:r>
          </a:p>
        </p:txBody>
      </p:sp>
      <p:grpSp>
        <p:nvGrpSpPr>
          <p:cNvPr id="39" name="Group 37">
            <a:extLst>
              <a:ext uri="{FF2B5EF4-FFF2-40B4-BE49-F238E27FC236}">
                <a16:creationId xmlns:a16="http://schemas.microsoft.com/office/drawing/2014/main" id="{4E4A4B1C-CCC6-C944-8AE1-3A55C9E64506}"/>
              </a:ext>
            </a:extLst>
          </p:cNvPr>
          <p:cNvGrpSpPr>
            <a:grpSpLocks/>
          </p:cNvGrpSpPr>
          <p:nvPr/>
        </p:nvGrpSpPr>
        <p:grpSpPr bwMode="auto">
          <a:xfrm>
            <a:off x="6681528" y="2265605"/>
            <a:ext cx="1957387" cy="566738"/>
            <a:chOff x="-51" y="2454"/>
            <a:chExt cx="1482" cy="357"/>
          </a:xfrm>
        </p:grpSpPr>
        <p:grpSp>
          <p:nvGrpSpPr>
            <p:cNvPr id="40" name="Group 36">
              <a:extLst>
                <a:ext uri="{FF2B5EF4-FFF2-40B4-BE49-F238E27FC236}">
                  <a16:creationId xmlns:a16="http://schemas.microsoft.com/office/drawing/2014/main" id="{4637A802-875C-C746-8E25-73F073A1054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71" y="2454"/>
              <a:ext cx="1086" cy="357"/>
              <a:chOff x="171" y="2454"/>
              <a:chExt cx="1086" cy="357"/>
            </a:xfrm>
          </p:grpSpPr>
          <p:sp>
            <p:nvSpPr>
              <p:cNvPr id="42" name="Rectangle 31">
                <a:extLst>
                  <a:ext uri="{FF2B5EF4-FFF2-40B4-BE49-F238E27FC236}">
                    <a16:creationId xmlns:a16="http://schemas.microsoft.com/office/drawing/2014/main" id="{417F4FF2-1B3F-094F-8BBB-25175AF99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" y="2454"/>
                <a:ext cx="1084" cy="35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43" name="Rectangle 32">
                <a:extLst>
                  <a:ext uri="{FF2B5EF4-FFF2-40B4-BE49-F238E27FC236}">
                    <a16:creationId xmlns:a16="http://schemas.microsoft.com/office/drawing/2014/main" id="{C8D58322-485F-DA46-A1E0-9A452E5537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" y="2554"/>
                <a:ext cx="338" cy="1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44" name="Rectangle 33">
                <a:extLst>
                  <a:ext uri="{FF2B5EF4-FFF2-40B4-BE49-F238E27FC236}">
                    <a16:creationId xmlns:a16="http://schemas.microsoft.com/office/drawing/2014/main" id="{AD2E979F-D69C-7C46-AACF-277BDA706B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" y="2490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45" name="Rectangle 34">
                <a:extLst>
                  <a:ext uri="{FF2B5EF4-FFF2-40B4-BE49-F238E27FC236}">
                    <a16:creationId xmlns:a16="http://schemas.microsoft.com/office/drawing/2014/main" id="{363F16FA-D2EE-6444-8F01-D69FA47124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1" y="2488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</p:grpSp>
        <p:sp>
          <p:nvSpPr>
            <p:cNvPr id="41" name="Line 35">
              <a:extLst>
                <a:ext uri="{FF2B5EF4-FFF2-40B4-BE49-F238E27FC236}">
                  <a16:creationId xmlns:a16="http://schemas.microsoft.com/office/drawing/2014/main" id="{B7F285CF-A515-D941-A835-4CEC97F75E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51" y="2634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059E1EC-5937-164E-B1C5-CC277074ED3E}"/>
              </a:ext>
            </a:extLst>
          </p:cNvPr>
          <p:cNvGrpSpPr>
            <a:grpSpLocks/>
          </p:cNvGrpSpPr>
          <p:nvPr/>
        </p:nvGrpSpPr>
        <p:grpSpPr bwMode="auto">
          <a:xfrm>
            <a:off x="6700578" y="3999155"/>
            <a:ext cx="2011362" cy="566738"/>
            <a:chOff x="-51" y="2454"/>
            <a:chExt cx="1482" cy="35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BEA7113-96AF-2749-85B0-2A4F89AE24D0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71" y="2454"/>
              <a:ext cx="1086" cy="357"/>
              <a:chOff x="171" y="2454"/>
              <a:chExt cx="1086" cy="357"/>
            </a:xfrm>
          </p:grpSpPr>
          <p:sp>
            <p:nvSpPr>
              <p:cNvPr id="49" name="Rectangle 40">
                <a:extLst>
                  <a:ext uri="{FF2B5EF4-FFF2-40B4-BE49-F238E27FC236}">
                    <a16:creationId xmlns:a16="http://schemas.microsoft.com/office/drawing/2014/main" id="{B3101ACE-567D-2649-B78F-C07050EB04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" y="2454"/>
                <a:ext cx="1084" cy="35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50" name="Rectangle 41">
                <a:extLst>
                  <a:ext uri="{FF2B5EF4-FFF2-40B4-BE49-F238E27FC236}">
                    <a16:creationId xmlns:a16="http://schemas.microsoft.com/office/drawing/2014/main" id="{DFF31C91-2F81-1E42-A821-CDCD359BE9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" y="2554"/>
                <a:ext cx="337" cy="1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51" name="Rectangle 42">
                <a:extLst>
                  <a:ext uri="{FF2B5EF4-FFF2-40B4-BE49-F238E27FC236}">
                    <a16:creationId xmlns:a16="http://schemas.microsoft.com/office/drawing/2014/main" id="{B0AAF621-58E8-F04D-BE35-EC97AAE035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" y="2490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52" name="Rectangle 43">
                <a:extLst>
                  <a:ext uri="{FF2B5EF4-FFF2-40B4-BE49-F238E27FC236}">
                    <a16:creationId xmlns:a16="http://schemas.microsoft.com/office/drawing/2014/main" id="{DB8EE29C-0405-AF4A-909D-2A05DD9051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3" y="2488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</p:grpSp>
        <p:sp>
          <p:nvSpPr>
            <p:cNvPr id="48" name="Line 44">
              <a:extLst>
                <a:ext uri="{FF2B5EF4-FFF2-40B4-BE49-F238E27FC236}">
                  <a16:creationId xmlns:a16="http://schemas.microsoft.com/office/drawing/2014/main" id="{BF08B423-07C5-0A42-94DE-A5EEA73917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51" y="2634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53" name="Group 51">
            <a:extLst>
              <a:ext uri="{FF2B5EF4-FFF2-40B4-BE49-F238E27FC236}">
                <a16:creationId xmlns:a16="http://schemas.microsoft.com/office/drawing/2014/main" id="{D7A3BC3B-11A2-C74C-8B59-D49ACD3EB7EE}"/>
              </a:ext>
            </a:extLst>
          </p:cNvPr>
          <p:cNvGrpSpPr>
            <a:grpSpLocks/>
          </p:cNvGrpSpPr>
          <p:nvPr/>
        </p:nvGrpSpPr>
        <p:grpSpPr bwMode="auto">
          <a:xfrm rot="2141303">
            <a:off x="7604940" y="3102252"/>
            <a:ext cx="248053" cy="370936"/>
            <a:chOff x="354" y="2715"/>
            <a:chExt cx="344" cy="344"/>
          </a:xfrm>
        </p:grpSpPr>
        <p:sp>
          <p:nvSpPr>
            <p:cNvPr id="54" name="Oval 55">
              <a:extLst>
                <a:ext uri="{FF2B5EF4-FFF2-40B4-BE49-F238E27FC236}">
                  <a16:creationId xmlns:a16="http://schemas.microsoft.com/office/drawing/2014/main" id="{ED08B5E2-354B-9244-93B4-4B9858272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" y="3003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solidFill>
                  <a:schemeClr val="bg1">
                    <a:lumMod val="6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55" name="Oval 52">
              <a:extLst>
                <a:ext uri="{FF2B5EF4-FFF2-40B4-BE49-F238E27FC236}">
                  <a16:creationId xmlns:a16="http://schemas.microsoft.com/office/drawing/2014/main" id="{7BA32C1D-C075-1D4A-99EB-50A15613A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" y="2715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solidFill>
                  <a:schemeClr val="bg1">
                    <a:lumMod val="6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56" name="Oval 53">
              <a:extLst>
                <a:ext uri="{FF2B5EF4-FFF2-40B4-BE49-F238E27FC236}">
                  <a16:creationId xmlns:a16="http://schemas.microsoft.com/office/drawing/2014/main" id="{A2D9D3A3-DA70-A445-8DD6-756F2E6F9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" y="2811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solidFill>
                  <a:schemeClr val="bg1">
                    <a:lumMod val="6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57" name="Oval 54">
              <a:extLst>
                <a:ext uri="{FF2B5EF4-FFF2-40B4-BE49-F238E27FC236}">
                  <a16:creationId xmlns:a16="http://schemas.microsoft.com/office/drawing/2014/main" id="{4137EBEA-CA2A-C942-ADD5-BE96F7E79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" y="2907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solidFill>
                  <a:schemeClr val="bg1">
                    <a:lumMod val="65000"/>
                  </a:schemeClr>
                </a:solidFill>
                <a:latin typeface="Helvetica" pitchFamily="2" charset="0"/>
              </a:endParaRPr>
            </a:p>
          </p:txBody>
        </p:sp>
      </p:grpSp>
      <p:sp>
        <p:nvSpPr>
          <p:cNvPr id="58" name="Text Box 58">
            <a:extLst>
              <a:ext uri="{FF2B5EF4-FFF2-40B4-BE49-F238E27FC236}">
                <a16:creationId xmlns:a16="http://schemas.microsoft.com/office/drawing/2014/main" id="{26405646-DA54-BD4D-A6EE-9B6CB283C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5312" y="3561006"/>
            <a:ext cx="2051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dirty="0">
                <a:latin typeface="Helvetica" pitchFamily="2" charset="0"/>
              </a:rPr>
              <a:t>router output ports</a:t>
            </a:r>
          </a:p>
        </p:txBody>
      </p:sp>
      <p:sp>
        <p:nvSpPr>
          <p:cNvPr id="59" name="Freeform 10">
            <a:extLst>
              <a:ext uri="{FF2B5EF4-FFF2-40B4-BE49-F238E27FC236}">
                <a16:creationId xmlns:a16="http://schemas.microsoft.com/office/drawing/2014/main" id="{B7122A79-2FA4-DF4A-A840-C318A3DBFD6D}"/>
              </a:ext>
            </a:extLst>
          </p:cNvPr>
          <p:cNvSpPr>
            <a:spLocks/>
          </p:cNvSpPr>
          <p:nvPr/>
        </p:nvSpPr>
        <p:spPr bwMode="auto">
          <a:xfrm>
            <a:off x="4535228" y="1579805"/>
            <a:ext cx="512762" cy="73025"/>
          </a:xfrm>
          <a:custGeom>
            <a:avLst/>
            <a:gdLst>
              <a:gd name="T0" fmla="*/ 487003 w 512919"/>
              <a:gd name="T1" fmla="*/ 70891 h 73266"/>
              <a:gd name="T2" fmla="*/ 511349 w 512919"/>
              <a:gd name="T3" fmla="*/ 0 h 73266"/>
              <a:gd name="T4" fmla="*/ 146098 w 512919"/>
              <a:gd name="T5" fmla="*/ 11815 h 73266"/>
              <a:gd name="T6" fmla="*/ 97399 w 512919"/>
              <a:gd name="T7" fmla="*/ 23630 h 73266"/>
              <a:gd name="T8" fmla="*/ 0 w 512919"/>
              <a:gd name="T9" fmla="*/ 11815 h 73266"/>
              <a:gd name="T10" fmla="*/ 0 w 512919"/>
              <a:gd name="T11" fmla="*/ 11815 h 73266"/>
              <a:gd name="T12" fmla="*/ 511349 w 512919"/>
              <a:gd name="T13" fmla="*/ 11815 h 732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12919"/>
              <a:gd name="T22" fmla="*/ 0 h 73266"/>
              <a:gd name="T23" fmla="*/ 512919 w 512919"/>
              <a:gd name="T24" fmla="*/ 73266 h 732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12919" h="73266">
                <a:moveTo>
                  <a:pt x="488494" y="73266"/>
                </a:moveTo>
                <a:lnTo>
                  <a:pt x="512919" y="0"/>
                </a:lnTo>
                <a:cubicBezTo>
                  <a:pt x="390795" y="4070"/>
                  <a:pt x="268529" y="5036"/>
                  <a:pt x="146548" y="12211"/>
                </a:cubicBezTo>
                <a:cubicBezTo>
                  <a:pt x="129793" y="13196"/>
                  <a:pt x="114483" y="24422"/>
                  <a:pt x="97699" y="24422"/>
                </a:cubicBezTo>
                <a:cubicBezTo>
                  <a:pt x="64879" y="24422"/>
                  <a:pt x="0" y="12211"/>
                  <a:pt x="0" y="12211"/>
                </a:cubicBezTo>
                <a:lnTo>
                  <a:pt x="512919" y="1221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F7A5E21E-D7BC-4046-9CDF-97FAF50013AE}"/>
              </a:ext>
            </a:extLst>
          </p:cNvPr>
          <p:cNvCxnSpPr>
            <a:cxnSpLocks noChangeShapeType="1"/>
            <a:endCxn id="36" idx="0"/>
          </p:cNvCxnSpPr>
          <p:nvPr/>
        </p:nvCxnSpPr>
        <p:spPr bwMode="auto">
          <a:xfrm rot="5400000">
            <a:off x="3551771" y="2642637"/>
            <a:ext cx="2473325" cy="347662"/>
          </a:xfrm>
          <a:prstGeom prst="bentConnector3">
            <a:avLst>
              <a:gd name="adj1" fmla="val -60"/>
            </a:avLst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B0338D0-465E-5F48-AB22-018B8632C7C5}"/>
              </a:ext>
            </a:extLst>
          </p:cNvPr>
          <p:cNvCxnSpPr>
            <a:cxnSpLocks/>
          </p:cNvCxnSpPr>
          <p:nvPr/>
        </p:nvCxnSpPr>
        <p:spPr>
          <a:xfrm flipV="1">
            <a:off x="2586107" y="2477139"/>
            <a:ext cx="425247" cy="957198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1E62965-487D-1242-B6D4-ED38E0403EBD}"/>
              </a:ext>
            </a:extLst>
          </p:cNvPr>
          <p:cNvCxnSpPr>
            <a:cxnSpLocks/>
          </p:cNvCxnSpPr>
          <p:nvPr/>
        </p:nvCxnSpPr>
        <p:spPr>
          <a:xfrm>
            <a:off x="2586107" y="3986805"/>
            <a:ext cx="598020" cy="566007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 descr="A picture containing logo&#10;&#10;Description automatically generated">
            <a:extLst>
              <a:ext uri="{FF2B5EF4-FFF2-40B4-BE49-F238E27FC236}">
                <a16:creationId xmlns:a16="http://schemas.microsoft.com/office/drawing/2014/main" id="{A5AC5538-C72F-834F-81C2-74E5F77214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3433" y="5163601"/>
            <a:ext cx="1540344" cy="1149334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823F8CE9-FC45-5146-A83E-ABA73D1E3A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8770" y="5145572"/>
            <a:ext cx="1624349" cy="1362489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A9E70DD6-B904-3F43-B4FC-AAA5B1DBC21D}"/>
              </a:ext>
            </a:extLst>
          </p:cNvPr>
          <p:cNvSpPr txBox="1"/>
          <p:nvPr/>
        </p:nvSpPr>
        <p:spPr>
          <a:xfrm>
            <a:off x="7484637" y="4766731"/>
            <a:ext cx="107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Blocking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84026D-FD55-9F4E-9B4F-FDF8B9ED4B3E}"/>
              </a:ext>
            </a:extLst>
          </p:cNvPr>
          <p:cNvSpPr txBox="1"/>
          <p:nvPr/>
        </p:nvSpPr>
        <p:spPr>
          <a:xfrm>
            <a:off x="5652193" y="4752428"/>
            <a:ext cx="146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Nonblocking</a:t>
            </a: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91092180-BCA2-3645-A451-65BD3DBA08E8}"/>
              </a:ext>
            </a:extLst>
          </p:cNvPr>
          <p:cNvSpPr/>
          <p:nvPr/>
        </p:nvSpPr>
        <p:spPr>
          <a:xfrm>
            <a:off x="5068601" y="3142305"/>
            <a:ext cx="1828800" cy="204800"/>
          </a:xfrm>
          <a:custGeom>
            <a:avLst/>
            <a:gdLst>
              <a:gd name="connsiteX0" fmla="*/ 0 w 1828800"/>
              <a:gd name="connsiteY0" fmla="*/ 0 h 204800"/>
              <a:gd name="connsiteX1" fmla="*/ 1045029 w 1828800"/>
              <a:gd name="connsiteY1" fmla="*/ 190005 h 204800"/>
              <a:gd name="connsiteX2" fmla="*/ 1828800 w 1828800"/>
              <a:gd name="connsiteY2" fmla="*/ 178130 h 2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0" h="204800">
                <a:moveTo>
                  <a:pt x="0" y="0"/>
                </a:moveTo>
                <a:cubicBezTo>
                  <a:pt x="370114" y="80158"/>
                  <a:pt x="740229" y="160317"/>
                  <a:pt x="1045029" y="190005"/>
                </a:cubicBezTo>
                <a:cubicBezTo>
                  <a:pt x="1349829" y="219693"/>
                  <a:pt x="1589314" y="198911"/>
                  <a:pt x="1828800" y="178130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C718BBE0-94CC-8649-83FA-EC691DF0FA62}"/>
              </a:ext>
            </a:extLst>
          </p:cNvPr>
          <p:cNvSpPr/>
          <p:nvPr/>
        </p:nvSpPr>
        <p:spPr>
          <a:xfrm>
            <a:off x="5044850" y="3416686"/>
            <a:ext cx="1828800" cy="556892"/>
          </a:xfrm>
          <a:custGeom>
            <a:avLst/>
            <a:gdLst>
              <a:gd name="connsiteX0" fmla="*/ 0 w 1828800"/>
              <a:gd name="connsiteY0" fmla="*/ 556892 h 556892"/>
              <a:gd name="connsiteX1" fmla="*/ 498764 w 1828800"/>
              <a:gd name="connsiteY1" fmla="*/ 212508 h 556892"/>
              <a:gd name="connsiteX2" fmla="*/ 1092530 w 1828800"/>
              <a:gd name="connsiteY2" fmla="*/ 10627 h 556892"/>
              <a:gd name="connsiteX3" fmla="*/ 1828800 w 1828800"/>
              <a:gd name="connsiteY3" fmla="*/ 46253 h 556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556892">
                <a:moveTo>
                  <a:pt x="0" y="556892"/>
                </a:moveTo>
                <a:cubicBezTo>
                  <a:pt x="158338" y="430222"/>
                  <a:pt x="316676" y="303552"/>
                  <a:pt x="498764" y="212508"/>
                </a:cubicBezTo>
                <a:cubicBezTo>
                  <a:pt x="680852" y="121464"/>
                  <a:pt x="870857" y="38336"/>
                  <a:pt x="1092530" y="10627"/>
                </a:cubicBezTo>
                <a:cubicBezTo>
                  <a:pt x="1314203" y="-17082"/>
                  <a:pt x="1571501" y="14585"/>
                  <a:pt x="1828800" y="46253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73BA1168-E80E-7248-98DA-CEB741B7E1D6}"/>
              </a:ext>
            </a:extLst>
          </p:cNvPr>
          <p:cNvSpPr/>
          <p:nvPr/>
        </p:nvSpPr>
        <p:spPr>
          <a:xfrm>
            <a:off x="5104227" y="2655417"/>
            <a:ext cx="1733797" cy="581891"/>
          </a:xfrm>
          <a:custGeom>
            <a:avLst/>
            <a:gdLst>
              <a:gd name="connsiteX0" fmla="*/ 0 w 1733797"/>
              <a:gd name="connsiteY0" fmla="*/ 0 h 581891"/>
              <a:gd name="connsiteX1" fmla="*/ 736270 w 1733797"/>
              <a:gd name="connsiteY1" fmla="*/ 439387 h 581891"/>
              <a:gd name="connsiteX2" fmla="*/ 1733797 w 1733797"/>
              <a:gd name="connsiteY2" fmla="*/ 581891 h 581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3797" h="581891">
                <a:moveTo>
                  <a:pt x="0" y="0"/>
                </a:moveTo>
                <a:cubicBezTo>
                  <a:pt x="223652" y="171202"/>
                  <a:pt x="447304" y="342405"/>
                  <a:pt x="736270" y="439387"/>
                </a:cubicBezTo>
                <a:cubicBezTo>
                  <a:pt x="1025236" y="536369"/>
                  <a:pt x="1379516" y="559130"/>
                  <a:pt x="1733797" y="581891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37">
            <a:extLst>
              <a:ext uri="{FF2B5EF4-FFF2-40B4-BE49-F238E27FC236}">
                <a16:creationId xmlns:a16="http://schemas.microsoft.com/office/drawing/2014/main" id="{E50BA7C8-2164-374F-B6A6-C665539BB693}"/>
              </a:ext>
            </a:extLst>
          </p:cNvPr>
          <p:cNvGrpSpPr>
            <a:grpSpLocks/>
          </p:cNvGrpSpPr>
          <p:nvPr/>
        </p:nvGrpSpPr>
        <p:grpSpPr bwMode="auto">
          <a:xfrm>
            <a:off x="6697279" y="3103611"/>
            <a:ext cx="1957387" cy="566738"/>
            <a:chOff x="-51" y="2454"/>
            <a:chExt cx="1482" cy="357"/>
          </a:xfrm>
        </p:grpSpPr>
        <p:grpSp>
          <p:nvGrpSpPr>
            <p:cNvPr id="71" name="Group 36">
              <a:extLst>
                <a:ext uri="{FF2B5EF4-FFF2-40B4-BE49-F238E27FC236}">
                  <a16:creationId xmlns:a16="http://schemas.microsoft.com/office/drawing/2014/main" id="{9B84FA70-C942-AD43-B75F-36672974B3C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71" y="2454"/>
              <a:ext cx="1086" cy="357"/>
              <a:chOff x="171" y="2454"/>
              <a:chExt cx="1086" cy="357"/>
            </a:xfrm>
          </p:grpSpPr>
          <p:sp>
            <p:nvSpPr>
              <p:cNvPr id="73" name="Rectangle 31">
                <a:extLst>
                  <a:ext uri="{FF2B5EF4-FFF2-40B4-BE49-F238E27FC236}">
                    <a16:creationId xmlns:a16="http://schemas.microsoft.com/office/drawing/2014/main" id="{3E61E45F-4918-334D-B157-159DFE7648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" y="2454"/>
                <a:ext cx="1084" cy="35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74" name="Rectangle 32">
                <a:extLst>
                  <a:ext uri="{FF2B5EF4-FFF2-40B4-BE49-F238E27FC236}">
                    <a16:creationId xmlns:a16="http://schemas.microsoft.com/office/drawing/2014/main" id="{20255B99-88FA-4A46-BBDD-8FE4E890F5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" y="2554"/>
                <a:ext cx="338" cy="1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75" name="Rectangle 33">
                <a:extLst>
                  <a:ext uri="{FF2B5EF4-FFF2-40B4-BE49-F238E27FC236}">
                    <a16:creationId xmlns:a16="http://schemas.microsoft.com/office/drawing/2014/main" id="{1B3EF24F-7F7C-2644-9985-A61D04744C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" y="2490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76" name="Rectangle 34">
                <a:extLst>
                  <a:ext uri="{FF2B5EF4-FFF2-40B4-BE49-F238E27FC236}">
                    <a16:creationId xmlns:a16="http://schemas.microsoft.com/office/drawing/2014/main" id="{293BADB5-9ABE-B642-910A-A21A4A9C42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1" y="2488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</p:grpSp>
        <p:sp>
          <p:nvSpPr>
            <p:cNvPr id="72" name="Line 35">
              <a:extLst>
                <a:ext uri="{FF2B5EF4-FFF2-40B4-BE49-F238E27FC236}">
                  <a16:creationId xmlns:a16="http://schemas.microsoft.com/office/drawing/2014/main" id="{253DB8FB-AEC7-1148-8E9E-4289F5984F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51" y="2634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43689931-2A25-B24F-9915-0FE1B30097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00455" y="2269456"/>
            <a:ext cx="2966984" cy="3875944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3A386565-3B0F-6049-BAAD-C8C0DF7BAA83}"/>
              </a:ext>
            </a:extLst>
          </p:cNvPr>
          <p:cNvSpPr txBox="1"/>
          <p:nvPr/>
        </p:nvSpPr>
        <p:spPr>
          <a:xfrm>
            <a:off x="264917" y="4157905"/>
            <a:ext cx="32004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In nonblocking fabrics, queues form only due to contention for output port.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91CA2AF-CA82-D949-B1E5-09B355CB743B}"/>
              </a:ext>
            </a:extLst>
          </p:cNvPr>
          <p:cNvSpPr txBox="1"/>
          <p:nvPr/>
        </p:nvSpPr>
        <p:spPr>
          <a:xfrm>
            <a:off x="237561" y="5221757"/>
            <a:ext cx="31701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Output port contention is fundamental; unavoidable.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C47BCCD-12DC-E94E-8F99-A9175A35102A}"/>
              </a:ext>
            </a:extLst>
          </p:cNvPr>
          <p:cNvSpPr txBox="1"/>
          <p:nvPr/>
        </p:nvSpPr>
        <p:spPr>
          <a:xfrm>
            <a:off x="247436" y="5973001"/>
            <a:ext cx="293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Scheduling</a:t>
            </a:r>
            <a:r>
              <a:rPr lang="en-US" sz="2000" dirty="0">
                <a:latin typeface="Helvetica" pitchFamily="2" charset="0"/>
              </a:rPr>
              <a:t> and </a:t>
            </a:r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buffer management</a:t>
            </a:r>
            <a:r>
              <a:rPr lang="en-US" sz="2000" dirty="0">
                <a:latin typeface="Helvetica" pitchFamily="2" charset="0"/>
              </a:rPr>
              <a:t> crucial.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7485930-CFD3-6741-B379-7ADDD230FEF0}"/>
              </a:ext>
            </a:extLst>
          </p:cNvPr>
          <p:cNvSpPr txBox="1"/>
          <p:nvPr/>
        </p:nvSpPr>
        <p:spPr>
          <a:xfrm>
            <a:off x="8767009" y="1592831"/>
            <a:ext cx="3200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IPv4 datagram</a:t>
            </a:r>
          </a:p>
        </p:txBody>
      </p:sp>
      <p:sp>
        <p:nvSpPr>
          <p:cNvPr id="102" name="Text Box 32">
            <a:extLst>
              <a:ext uri="{FF2B5EF4-FFF2-40B4-BE49-F238E27FC236}">
                <a16:creationId xmlns:a16="http://schemas.microsoft.com/office/drawing/2014/main" id="{E0435A67-F1D8-E440-A8FC-A39E2126C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8044" y="5027406"/>
            <a:ext cx="1951668" cy="369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333300"/>
                </a:solidFill>
                <a:latin typeface="Helvetica" pitchFamily="2" charset="0"/>
              </a:rPr>
              <a:t>Forwarding Table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660AA8C-C41B-F04C-BD6A-42C3EB13FC18}"/>
              </a:ext>
            </a:extLst>
          </p:cNvPr>
          <p:cNvCxnSpPr>
            <a:cxnSpLocks/>
          </p:cNvCxnSpPr>
          <p:nvPr/>
        </p:nvCxnSpPr>
        <p:spPr>
          <a:xfrm flipV="1">
            <a:off x="3447453" y="4652261"/>
            <a:ext cx="787341" cy="382607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2DCCB8F-CC9E-8B41-890D-609A18E5406E}"/>
              </a:ext>
            </a:extLst>
          </p:cNvPr>
          <p:cNvCxnSpPr>
            <a:cxnSpLocks/>
          </p:cNvCxnSpPr>
          <p:nvPr/>
        </p:nvCxnSpPr>
        <p:spPr>
          <a:xfrm flipH="1" flipV="1">
            <a:off x="4819668" y="4613606"/>
            <a:ext cx="438523" cy="421262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63EEB738-4DAC-1648-B892-88EC7832F4A8}"/>
              </a:ext>
            </a:extLst>
          </p:cNvPr>
          <p:cNvCxnSpPr>
            <a:cxnSpLocks/>
          </p:cNvCxnSpPr>
          <p:nvPr/>
        </p:nvCxnSpPr>
        <p:spPr>
          <a:xfrm flipH="1" flipV="1">
            <a:off x="5228945" y="4658894"/>
            <a:ext cx="321727" cy="450807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855A480-FA1F-C04A-BEBD-3ED7BBA498BC}"/>
              </a:ext>
            </a:extLst>
          </p:cNvPr>
          <p:cNvCxnSpPr>
            <a:cxnSpLocks/>
          </p:cNvCxnSpPr>
          <p:nvPr/>
        </p:nvCxnSpPr>
        <p:spPr>
          <a:xfrm flipH="1" flipV="1">
            <a:off x="6797058" y="4650828"/>
            <a:ext cx="1841857" cy="173409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68B2CC9-0F63-2B49-81FD-C532E489FD3F}"/>
              </a:ext>
            </a:extLst>
          </p:cNvPr>
          <p:cNvSpPr/>
          <p:nvPr/>
        </p:nvSpPr>
        <p:spPr>
          <a:xfrm>
            <a:off x="3417605" y="5411541"/>
            <a:ext cx="2122560" cy="13458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Helvetica" pitchFamily="2" charset="0"/>
              </a:rPr>
              <a:t>Longest prefix matching on </a:t>
            </a:r>
            <a:r>
              <a:rPr lang="en-US" b="1" dirty="0" err="1">
                <a:latin typeface="Helvetica" pitchFamily="2" charset="0"/>
              </a:rPr>
              <a:t>dst</a:t>
            </a:r>
            <a:r>
              <a:rPr lang="en-US" b="1" dirty="0">
                <a:latin typeface="Helvetica" pitchFamily="2" charset="0"/>
              </a:rPr>
              <a:t> IP address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FA4A167A-B094-E54A-A811-6C12E92777D0}"/>
              </a:ext>
            </a:extLst>
          </p:cNvPr>
          <p:cNvSpPr/>
          <p:nvPr/>
        </p:nvSpPr>
        <p:spPr>
          <a:xfrm>
            <a:off x="8965005" y="3474677"/>
            <a:ext cx="3019610" cy="683212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38BC7C01-9A42-0649-9964-70C255794FF5}"/>
              </a:ext>
            </a:extLst>
          </p:cNvPr>
          <p:cNvSpPr/>
          <p:nvPr/>
        </p:nvSpPr>
        <p:spPr>
          <a:xfrm>
            <a:off x="8861402" y="3049992"/>
            <a:ext cx="1099835" cy="488788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2CF3F6B5-02CE-A441-8CAA-5B7FAF138F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34201" y="4101672"/>
            <a:ext cx="480296" cy="411022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BC250D85-772A-B44C-827D-C6AE6D6FA52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34186" y="4120914"/>
            <a:ext cx="969560" cy="5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06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5" grpId="0" animBg="1"/>
      <p:bldP spid="38" grpId="0"/>
      <p:bldP spid="58" grpId="0"/>
      <p:bldP spid="65" grpId="0"/>
      <p:bldP spid="66" grpId="0"/>
      <p:bldP spid="67" grpId="0" animBg="1"/>
      <p:bldP spid="68" grpId="0" animBg="1"/>
      <p:bldP spid="69" grpId="0" animBg="1"/>
      <p:bldP spid="98" grpId="0"/>
      <p:bldP spid="99" grpId="0"/>
      <p:bldP spid="100" grpId="0"/>
      <p:bldP spid="101" grpId="0"/>
      <p:bldP spid="102" grpId="0"/>
      <p:bldP spid="113" grpId="0" animBg="1"/>
      <p:bldP spid="114" grpId="0" animBg="1"/>
      <p:bldP spid="1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>
            <a:extLst>
              <a:ext uri="{FF2B5EF4-FFF2-40B4-BE49-F238E27FC236}">
                <a16:creationId xmlns:a16="http://schemas.microsoft.com/office/drawing/2014/main" id="{E90DC711-C3C3-3D4C-872D-10F0C11615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Ping</a:t>
            </a:r>
          </a:p>
        </p:txBody>
      </p:sp>
      <p:sp>
        <p:nvSpPr>
          <p:cNvPr id="82948" name="Line 3">
            <a:extLst>
              <a:ext uri="{FF2B5EF4-FFF2-40B4-BE49-F238E27FC236}">
                <a16:creationId xmlns:a16="http://schemas.microsoft.com/office/drawing/2014/main" id="{1D7D3DBB-FB20-564A-A3C3-9E63BB1991BC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514600"/>
            <a:ext cx="632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4" name="Line 9">
            <a:extLst>
              <a:ext uri="{FF2B5EF4-FFF2-40B4-BE49-F238E27FC236}">
                <a16:creationId xmlns:a16="http://schemas.microsoft.com/office/drawing/2014/main" id="{FF580B23-B99E-B44F-B179-A9242D9E372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819400"/>
            <a:ext cx="0" cy="358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5" name="Line 10">
            <a:extLst>
              <a:ext uri="{FF2B5EF4-FFF2-40B4-BE49-F238E27FC236}">
                <a16:creationId xmlns:a16="http://schemas.microsoft.com/office/drawing/2014/main" id="{4E5D4894-B656-8B48-A1EA-C117B867BE2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2743200"/>
            <a:ext cx="0" cy="358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6" name="Line 11">
            <a:extLst>
              <a:ext uri="{FF2B5EF4-FFF2-40B4-BE49-F238E27FC236}">
                <a16:creationId xmlns:a16="http://schemas.microsoft.com/office/drawing/2014/main" id="{15F298F0-417A-6C4F-8586-744ABFF2AC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743200"/>
            <a:ext cx="0" cy="358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7" name="Line 12">
            <a:extLst>
              <a:ext uri="{FF2B5EF4-FFF2-40B4-BE49-F238E27FC236}">
                <a16:creationId xmlns:a16="http://schemas.microsoft.com/office/drawing/2014/main" id="{17D467E8-9547-D24E-84F1-91EF769714FA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2743200"/>
            <a:ext cx="0" cy="358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8" name="Line 13">
            <a:extLst>
              <a:ext uri="{FF2B5EF4-FFF2-40B4-BE49-F238E27FC236}">
                <a16:creationId xmlns:a16="http://schemas.microsoft.com/office/drawing/2014/main" id="{8B000FE7-2935-3B4D-BE83-2A27FE51DEE8}"/>
              </a:ext>
            </a:extLst>
          </p:cNvPr>
          <p:cNvSpPr>
            <a:spLocks noChangeShapeType="1"/>
          </p:cNvSpPr>
          <p:nvPr/>
        </p:nvSpPr>
        <p:spPr bwMode="auto">
          <a:xfrm>
            <a:off x="9296400" y="2743200"/>
            <a:ext cx="0" cy="358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9" name="Text Box 14">
            <a:extLst>
              <a:ext uri="{FF2B5EF4-FFF2-40B4-BE49-F238E27FC236}">
                <a16:creationId xmlns:a16="http://schemas.microsoft.com/office/drawing/2014/main" id="{3B914EBD-2638-2D4B-8C62-EDE9651AF886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9553379" y="3363912"/>
            <a:ext cx="862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Time</a:t>
            </a:r>
          </a:p>
        </p:txBody>
      </p:sp>
      <p:sp>
        <p:nvSpPr>
          <p:cNvPr id="82960" name="Line 15">
            <a:extLst>
              <a:ext uri="{FF2B5EF4-FFF2-40B4-BE49-F238E27FC236}">
                <a16:creationId xmlns:a16="http://schemas.microsoft.com/office/drawing/2014/main" id="{F7B70D9A-FBAA-4645-B64E-FC7C83D5002D}"/>
              </a:ext>
            </a:extLst>
          </p:cNvPr>
          <p:cNvSpPr>
            <a:spLocks noChangeShapeType="1"/>
          </p:cNvSpPr>
          <p:nvPr/>
        </p:nvSpPr>
        <p:spPr bwMode="auto">
          <a:xfrm>
            <a:off x="9950553" y="4115594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1" name="Line 16">
            <a:extLst>
              <a:ext uri="{FF2B5EF4-FFF2-40B4-BE49-F238E27FC236}">
                <a16:creationId xmlns:a16="http://schemas.microsoft.com/office/drawing/2014/main" id="{64B6E837-2244-7644-B2F3-DDFB0999F10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124200"/>
            <a:ext cx="14478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2" name="Line 17">
            <a:extLst>
              <a:ext uri="{FF2B5EF4-FFF2-40B4-BE49-F238E27FC236}">
                <a16:creationId xmlns:a16="http://schemas.microsoft.com/office/drawing/2014/main" id="{3E556F74-21AD-AF4B-85A1-9FC08BA2D8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352800"/>
            <a:ext cx="17526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3" name="Line 18">
            <a:extLst>
              <a:ext uri="{FF2B5EF4-FFF2-40B4-BE49-F238E27FC236}">
                <a16:creationId xmlns:a16="http://schemas.microsoft.com/office/drawing/2014/main" id="{F134FDBD-4DAE-494B-B02C-6EB55EEA9A2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733800"/>
            <a:ext cx="17526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4" name="Line 19">
            <a:extLst>
              <a:ext uri="{FF2B5EF4-FFF2-40B4-BE49-F238E27FC236}">
                <a16:creationId xmlns:a16="http://schemas.microsoft.com/office/drawing/2014/main" id="{E89C1CD8-416E-914A-9AE2-E4F0CDB8F77F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114800"/>
            <a:ext cx="15240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5" name="Line 20">
            <a:extLst>
              <a:ext uri="{FF2B5EF4-FFF2-40B4-BE49-F238E27FC236}">
                <a16:creationId xmlns:a16="http://schemas.microsoft.com/office/drawing/2014/main" id="{E8E01AC2-BEC2-8B47-ACA2-793395E9AF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72400" y="4343400"/>
            <a:ext cx="15240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6" name="Line 21">
            <a:extLst>
              <a:ext uri="{FF2B5EF4-FFF2-40B4-BE49-F238E27FC236}">
                <a16:creationId xmlns:a16="http://schemas.microsoft.com/office/drawing/2014/main" id="{168111E9-494D-A84D-A7C5-43B85677B3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9800" y="4648200"/>
            <a:ext cx="17526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7" name="Line 22">
            <a:extLst>
              <a:ext uri="{FF2B5EF4-FFF2-40B4-BE49-F238E27FC236}">
                <a16:creationId xmlns:a16="http://schemas.microsoft.com/office/drawing/2014/main" id="{00CA84BB-7574-4F42-BA36-1663A60626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4953000"/>
            <a:ext cx="17526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8" name="Line 23">
            <a:extLst>
              <a:ext uri="{FF2B5EF4-FFF2-40B4-BE49-F238E27FC236}">
                <a16:creationId xmlns:a16="http://schemas.microsoft.com/office/drawing/2014/main" id="{4FBDEBF4-0485-0C4E-83DA-D9E7933AEF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5410200"/>
            <a:ext cx="1447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9" name="Text Box 24">
            <a:extLst>
              <a:ext uri="{FF2B5EF4-FFF2-40B4-BE49-F238E27FC236}">
                <a16:creationId xmlns:a16="http://schemas.microsoft.com/office/drawing/2014/main" id="{385B001D-1334-C840-AB22-A25B3D055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7257" y="3303586"/>
            <a:ext cx="121219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Echo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request</a:t>
            </a:r>
          </a:p>
        </p:txBody>
      </p:sp>
      <p:sp>
        <p:nvSpPr>
          <p:cNvPr id="82970" name="Text Box 25">
            <a:extLst>
              <a:ext uri="{FF2B5EF4-FFF2-40B4-BE49-F238E27FC236}">
                <a16:creationId xmlns:a16="http://schemas.microsoft.com/office/drawing/2014/main" id="{0EAB41F9-F0EB-0E4E-9D1D-C547C0F26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6520" y="4719935"/>
            <a:ext cx="16401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Echo reply</a:t>
            </a:r>
          </a:p>
        </p:txBody>
      </p:sp>
      <p:grpSp>
        <p:nvGrpSpPr>
          <p:cNvPr id="27" name="Group 150">
            <a:extLst>
              <a:ext uri="{FF2B5EF4-FFF2-40B4-BE49-F238E27FC236}">
                <a16:creationId xmlns:a16="http://schemas.microsoft.com/office/drawing/2014/main" id="{40BAD5BD-A59B-E34D-B770-B11E7ABD5F16}"/>
              </a:ext>
            </a:extLst>
          </p:cNvPr>
          <p:cNvGrpSpPr>
            <a:grpSpLocks/>
          </p:cNvGrpSpPr>
          <p:nvPr/>
        </p:nvGrpSpPr>
        <p:grpSpPr bwMode="auto">
          <a:xfrm>
            <a:off x="3856039" y="2324101"/>
            <a:ext cx="698500" cy="355600"/>
            <a:chOff x="4396" y="1245"/>
            <a:chExt cx="672" cy="248"/>
          </a:xfrm>
        </p:grpSpPr>
        <p:sp>
          <p:nvSpPr>
            <p:cNvPr id="28" name="Oval 407">
              <a:extLst>
                <a:ext uri="{FF2B5EF4-FFF2-40B4-BE49-F238E27FC236}">
                  <a16:creationId xmlns:a16="http://schemas.microsoft.com/office/drawing/2014/main" id="{2F23F68A-187B-EC42-B708-3BC8CEAE5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 410">
              <a:extLst>
                <a:ext uri="{FF2B5EF4-FFF2-40B4-BE49-F238E27FC236}">
                  <a16:creationId xmlns:a16="http://schemas.microsoft.com/office/drawing/2014/main" id="{F2F245EB-5BD8-1C49-B234-BC65BAEBF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" name="Oval 411">
              <a:extLst>
                <a:ext uri="{FF2B5EF4-FFF2-40B4-BE49-F238E27FC236}">
                  <a16:creationId xmlns:a16="http://schemas.microsoft.com/office/drawing/2014/main" id="{B8A9AB1C-FC64-AF49-A3F3-616B446DC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31" name="Group 154">
              <a:extLst>
                <a:ext uri="{FF2B5EF4-FFF2-40B4-BE49-F238E27FC236}">
                  <a16:creationId xmlns:a16="http://schemas.microsoft.com/office/drawing/2014/main" id="{EE7EDD96-66C3-1249-B0BE-37FD37A12F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34" name="Freeform 155">
                <a:extLst>
                  <a:ext uri="{FF2B5EF4-FFF2-40B4-BE49-F238E27FC236}">
                    <a16:creationId xmlns:a16="http://schemas.microsoft.com/office/drawing/2014/main" id="{85E97E66-8EF9-7648-8390-86105FE1FF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56">
                <a:extLst>
                  <a:ext uri="{FF2B5EF4-FFF2-40B4-BE49-F238E27FC236}">
                    <a16:creationId xmlns:a16="http://schemas.microsoft.com/office/drawing/2014/main" id="{5249FBBE-5618-DF46-9249-9C07138CC9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" name="Line 157">
              <a:extLst>
                <a:ext uri="{FF2B5EF4-FFF2-40B4-BE49-F238E27FC236}">
                  <a16:creationId xmlns:a16="http://schemas.microsoft.com/office/drawing/2014/main" id="{50865181-82CE-6B47-B817-EC5A803A18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158">
              <a:extLst>
                <a:ext uri="{FF2B5EF4-FFF2-40B4-BE49-F238E27FC236}">
                  <a16:creationId xmlns:a16="http://schemas.microsoft.com/office/drawing/2014/main" id="{D036DEA6-AC7D-D04E-8567-1C26547A78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" name="Group 150">
            <a:extLst>
              <a:ext uri="{FF2B5EF4-FFF2-40B4-BE49-F238E27FC236}">
                <a16:creationId xmlns:a16="http://schemas.microsoft.com/office/drawing/2014/main" id="{8ACF82E7-C45E-3044-BF48-0917010C73CF}"/>
              </a:ext>
            </a:extLst>
          </p:cNvPr>
          <p:cNvGrpSpPr>
            <a:grpSpLocks/>
          </p:cNvGrpSpPr>
          <p:nvPr/>
        </p:nvGrpSpPr>
        <p:grpSpPr bwMode="auto">
          <a:xfrm>
            <a:off x="5688011" y="2314064"/>
            <a:ext cx="698500" cy="355600"/>
            <a:chOff x="4396" y="1245"/>
            <a:chExt cx="672" cy="248"/>
          </a:xfrm>
        </p:grpSpPr>
        <p:sp>
          <p:nvSpPr>
            <p:cNvPr id="37" name="Oval 407">
              <a:extLst>
                <a:ext uri="{FF2B5EF4-FFF2-40B4-BE49-F238E27FC236}">
                  <a16:creationId xmlns:a16="http://schemas.microsoft.com/office/drawing/2014/main" id="{F45F07C2-6331-3D43-8F92-294A880FE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410">
              <a:extLst>
                <a:ext uri="{FF2B5EF4-FFF2-40B4-BE49-F238E27FC236}">
                  <a16:creationId xmlns:a16="http://schemas.microsoft.com/office/drawing/2014/main" id="{4FE86974-9FA0-6547-992A-8ADB6C3B8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9" name="Oval 411">
              <a:extLst>
                <a:ext uri="{FF2B5EF4-FFF2-40B4-BE49-F238E27FC236}">
                  <a16:creationId xmlns:a16="http://schemas.microsoft.com/office/drawing/2014/main" id="{2103DAEC-A254-EB49-9C36-EEAC4320E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0" name="Group 154">
              <a:extLst>
                <a:ext uri="{FF2B5EF4-FFF2-40B4-BE49-F238E27FC236}">
                  <a16:creationId xmlns:a16="http://schemas.microsoft.com/office/drawing/2014/main" id="{8262F668-4C8C-424A-A8C6-721062A1C9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43" name="Freeform 155">
                <a:extLst>
                  <a:ext uri="{FF2B5EF4-FFF2-40B4-BE49-F238E27FC236}">
                    <a16:creationId xmlns:a16="http://schemas.microsoft.com/office/drawing/2014/main" id="{90E28500-D094-9242-8D6A-0A87E97F55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156">
                <a:extLst>
                  <a:ext uri="{FF2B5EF4-FFF2-40B4-BE49-F238E27FC236}">
                    <a16:creationId xmlns:a16="http://schemas.microsoft.com/office/drawing/2014/main" id="{7F879F00-ACFF-5F4C-A168-C9C48A9CBB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" name="Line 157">
              <a:extLst>
                <a:ext uri="{FF2B5EF4-FFF2-40B4-BE49-F238E27FC236}">
                  <a16:creationId xmlns:a16="http://schemas.microsoft.com/office/drawing/2014/main" id="{65C78A97-A2A6-DB4E-8BF6-E79570809B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58">
              <a:extLst>
                <a:ext uri="{FF2B5EF4-FFF2-40B4-BE49-F238E27FC236}">
                  <a16:creationId xmlns:a16="http://schemas.microsoft.com/office/drawing/2014/main" id="{CC8C8A9D-EB2C-294F-9A55-BB800BC27B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" name="Group 150">
            <a:extLst>
              <a:ext uri="{FF2B5EF4-FFF2-40B4-BE49-F238E27FC236}">
                <a16:creationId xmlns:a16="http://schemas.microsoft.com/office/drawing/2014/main" id="{10206F25-5CD8-5F48-BF50-BEAFFBFD59B7}"/>
              </a:ext>
            </a:extLst>
          </p:cNvPr>
          <p:cNvGrpSpPr>
            <a:grpSpLocks/>
          </p:cNvGrpSpPr>
          <p:nvPr/>
        </p:nvGrpSpPr>
        <p:grpSpPr bwMode="auto">
          <a:xfrm>
            <a:off x="7431303" y="2304027"/>
            <a:ext cx="698500" cy="355600"/>
            <a:chOff x="4396" y="1245"/>
            <a:chExt cx="672" cy="248"/>
          </a:xfrm>
        </p:grpSpPr>
        <p:sp>
          <p:nvSpPr>
            <p:cNvPr id="46" name="Oval 407">
              <a:extLst>
                <a:ext uri="{FF2B5EF4-FFF2-40B4-BE49-F238E27FC236}">
                  <a16:creationId xmlns:a16="http://schemas.microsoft.com/office/drawing/2014/main" id="{3480E84D-7586-DF47-85BD-624888D63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7" name="Rectangle 410">
              <a:extLst>
                <a:ext uri="{FF2B5EF4-FFF2-40B4-BE49-F238E27FC236}">
                  <a16:creationId xmlns:a16="http://schemas.microsoft.com/office/drawing/2014/main" id="{D5ECA9BF-869C-4341-9C9D-4314518AD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8" name="Oval 411">
              <a:extLst>
                <a:ext uri="{FF2B5EF4-FFF2-40B4-BE49-F238E27FC236}">
                  <a16:creationId xmlns:a16="http://schemas.microsoft.com/office/drawing/2014/main" id="{526522EF-F7D6-B148-A09C-FD5091820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9" name="Group 154">
              <a:extLst>
                <a:ext uri="{FF2B5EF4-FFF2-40B4-BE49-F238E27FC236}">
                  <a16:creationId xmlns:a16="http://schemas.microsoft.com/office/drawing/2014/main" id="{0F2F5F5F-8936-F641-B09B-68E8979BCE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52" name="Freeform 155">
                <a:extLst>
                  <a:ext uri="{FF2B5EF4-FFF2-40B4-BE49-F238E27FC236}">
                    <a16:creationId xmlns:a16="http://schemas.microsoft.com/office/drawing/2014/main" id="{C0694417-5AC7-D848-AC6F-10BF95107A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156">
                <a:extLst>
                  <a:ext uri="{FF2B5EF4-FFF2-40B4-BE49-F238E27FC236}">
                    <a16:creationId xmlns:a16="http://schemas.microsoft.com/office/drawing/2014/main" id="{1BFEE2A3-5DD7-5B4E-87A1-00CF64B192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0" name="Line 157">
              <a:extLst>
                <a:ext uri="{FF2B5EF4-FFF2-40B4-BE49-F238E27FC236}">
                  <a16:creationId xmlns:a16="http://schemas.microsoft.com/office/drawing/2014/main" id="{420CC042-031F-074D-ABE3-630075F9B9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158">
              <a:extLst>
                <a:ext uri="{FF2B5EF4-FFF2-40B4-BE49-F238E27FC236}">
                  <a16:creationId xmlns:a16="http://schemas.microsoft.com/office/drawing/2014/main" id="{0C4061F6-7F3A-CD45-8E36-FC58B1AC77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4" name="Group 135">
            <a:extLst>
              <a:ext uri="{FF2B5EF4-FFF2-40B4-BE49-F238E27FC236}">
                <a16:creationId xmlns:a16="http://schemas.microsoft.com/office/drawing/2014/main" id="{261EA0E8-CBD3-8A49-BEF7-0A038EB1BADA}"/>
              </a:ext>
            </a:extLst>
          </p:cNvPr>
          <p:cNvGrpSpPr>
            <a:grpSpLocks/>
          </p:cNvGrpSpPr>
          <p:nvPr/>
        </p:nvGrpSpPr>
        <p:grpSpPr bwMode="auto">
          <a:xfrm>
            <a:off x="2294344" y="2300287"/>
            <a:ext cx="641350" cy="558800"/>
            <a:chOff x="-44" y="1473"/>
            <a:chExt cx="981" cy="1105"/>
          </a:xfrm>
        </p:grpSpPr>
        <p:pic>
          <p:nvPicPr>
            <p:cNvPr id="55" name="Picture 136" descr="desktop_computer_stylized_medium">
              <a:extLst>
                <a:ext uri="{FF2B5EF4-FFF2-40B4-BE49-F238E27FC236}">
                  <a16:creationId xmlns:a16="http://schemas.microsoft.com/office/drawing/2014/main" id="{AF5FCF5D-6A5E-934F-8A2F-332BEF2A84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" name="Freeform 137">
              <a:extLst>
                <a:ext uri="{FF2B5EF4-FFF2-40B4-BE49-F238E27FC236}">
                  <a16:creationId xmlns:a16="http://schemas.microsoft.com/office/drawing/2014/main" id="{BCB5AE2D-F619-2048-8459-F2DC2F7079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7" name="Group 135">
            <a:extLst>
              <a:ext uri="{FF2B5EF4-FFF2-40B4-BE49-F238E27FC236}">
                <a16:creationId xmlns:a16="http://schemas.microsoft.com/office/drawing/2014/main" id="{46D3D0C0-238E-CB43-B008-94A83B1D5739}"/>
              </a:ext>
            </a:extLst>
          </p:cNvPr>
          <p:cNvGrpSpPr>
            <a:grpSpLocks/>
          </p:cNvGrpSpPr>
          <p:nvPr/>
        </p:nvGrpSpPr>
        <p:grpSpPr bwMode="auto">
          <a:xfrm>
            <a:off x="8837015" y="2178844"/>
            <a:ext cx="641350" cy="558800"/>
            <a:chOff x="-44" y="1473"/>
            <a:chExt cx="981" cy="1105"/>
          </a:xfrm>
        </p:grpSpPr>
        <p:pic>
          <p:nvPicPr>
            <p:cNvPr id="58" name="Picture 136" descr="desktop_computer_stylized_medium">
              <a:extLst>
                <a:ext uri="{FF2B5EF4-FFF2-40B4-BE49-F238E27FC236}">
                  <a16:creationId xmlns:a16="http://schemas.microsoft.com/office/drawing/2014/main" id="{78CCDFA3-999C-D945-870D-2ACD69D221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Freeform 137">
              <a:extLst>
                <a:ext uri="{FF2B5EF4-FFF2-40B4-BE49-F238E27FC236}">
                  <a16:creationId xmlns:a16="http://schemas.microsoft.com/office/drawing/2014/main" id="{1B4CB461-6948-EA4F-A8C3-FE1CC80FC9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5A77D7A-928F-8F41-B159-EB196C781DEA}"/>
              </a:ext>
            </a:extLst>
          </p:cNvPr>
          <p:cNvSpPr txBox="1"/>
          <p:nvPr/>
        </p:nvSpPr>
        <p:spPr>
          <a:xfrm>
            <a:off x="2514601" y="1764690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4BE429F-C09E-8140-8364-005F3B869774}"/>
              </a:ext>
            </a:extLst>
          </p:cNvPr>
          <p:cNvSpPr txBox="1"/>
          <p:nvPr/>
        </p:nvSpPr>
        <p:spPr>
          <a:xfrm>
            <a:off x="9113937" y="1765043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B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CA1D54-41EB-BA43-9B7D-FD54E140A5D6}"/>
              </a:ext>
            </a:extLst>
          </p:cNvPr>
          <p:cNvSpPr txBox="1"/>
          <p:nvPr/>
        </p:nvSpPr>
        <p:spPr>
          <a:xfrm>
            <a:off x="3962625" y="1751217"/>
            <a:ext cx="58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6ACE099-EB17-CD41-B901-ED693CAA7EE3}"/>
              </a:ext>
            </a:extLst>
          </p:cNvPr>
          <p:cNvSpPr txBox="1"/>
          <p:nvPr/>
        </p:nvSpPr>
        <p:spPr>
          <a:xfrm>
            <a:off x="5794597" y="1750746"/>
            <a:ext cx="58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EE0A288-DB86-1D4A-84EB-5C03983EA122}"/>
              </a:ext>
            </a:extLst>
          </p:cNvPr>
          <p:cNvSpPr txBox="1"/>
          <p:nvPr/>
        </p:nvSpPr>
        <p:spPr>
          <a:xfrm>
            <a:off x="7484595" y="1764268"/>
            <a:ext cx="58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R3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FBE71B15-F243-DD4E-B20E-2824412FF38C}"/>
              </a:ext>
            </a:extLst>
          </p:cNvPr>
          <p:cNvSpPr/>
          <p:nvPr/>
        </p:nvSpPr>
        <p:spPr>
          <a:xfrm>
            <a:off x="1727200" y="3124200"/>
            <a:ext cx="567144" cy="2425700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E7AF8B-5E7D-794C-A2DC-58DECBFBB4D5}"/>
              </a:ext>
            </a:extLst>
          </p:cNvPr>
          <p:cNvSpPr txBox="1"/>
          <p:nvPr/>
        </p:nvSpPr>
        <p:spPr>
          <a:xfrm>
            <a:off x="254002" y="3886200"/>
            <a:ext cx="13166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Helvetica" pitchFamily="2" charset="0"/>
              </a:rPr>
              <a:t>Ping time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E7D342-A741-6748-8B7D-E24D6F370097}"/>
              </a:ext>
            </a:extLst>
          </p:cNvPr>
          <p:cNvSpPr txBox="1"/>
          <p:nvPr/>
        </p:nvSpPr>
        <p:spPr>
          <a:xfrm>
            <a:off x="9406713" y="6139190"/>
            <a:ext cx="2762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A small demo…</a:t>
            </a:r>
          </a:p>
        </p:txBody>
      </p:sp>
    </p:spTree>
    <p:extLst>
      <p:ext uri="{BB962C8B-B14F-4D97-AF65-F5344CB8AC3E}">
        <p14:creationId xmlns:p14="http://schemas.microsoft.com/office/powerpoint/2010/main" val="287693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61" grpId="0" animBg="1"/>
      <p:bldP spid="82962" grpId="0" animBg="1"/>
      <p:bldP spid="82963" grpId="0" animBg="1"/>
      <p:bldP spid="82964" grpId="0" animBg="1"/>
      <p:bldP spid="82965" grpId="0" animBg="1"/>
      <p:bldP spid="82966" grpId="0" animBg="1"/>
      <p:bldP spid="82967" grpId="0" animBg="1"/>
      <p:bldP spid="82968" grpId="0" animBg="1"/>
      <p:bldP spid="82969" grpId="0"/>
      <p:bldP spid="82970" grpId="0"/>
      <p:bldP spid="3" grpId="0" animBg="1"/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524C9-ADFD-8F42-8F8B-2B810EE79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Traceroute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91E22-1994-124A-8D63-E6CDB4A78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tool that can record the router-level path taken by packets</a:t>
            </a:r>
          </a:p>
          <a:p>
            <a:r>
              <a:rPr lang="en-US" dirty="0"/>
              <a:t>A clever use of the IP </a:t>
            </a:r>
            <a:r>
              <a:rPr lang="en-US" dirty="0">
                <a:solidFill>
                  <a:srgbClr val="C00000"/>
                </a:solidFill>
              </a:rPr>
              <a:t>time-to-live</a:t>
            </a:r>
            <a:r>
              <a:rPr lang="en-US" dirty="0"/>
              <a:t> (TTL) field</a:t>
            </a:r>
          </a:p>
          <a:p>
            <a:r>
              <a:rPr lang="en-US" dirty="0"/>
              <a:t>In general, when a router receives an IP packet, it decrements the TTL field on the packet</a:t>
            </a:r>
          </a:p>
          <a:p>
            <a:pPr lvl="1"/>
            <a:r>
              <a:rPr lang="en-US" dirty="0"/>
              <a:t>A failsafe mechanism to ensure packets don’t keep taking up network resources for too long</a:t>
            </a:r>
          </a:p>
          <a:p>
            <a:r>
              <a:rPr lang="en-US" dirty="0"/>
              <a:t>If a router receives a packet with TTL=0, it sends an </a:t>
            </a:r>
            <a:r>
              <a:rPr lang="en-US" dirty="0">
                <a:solidFill>
                  <a:srgbClr val="C00000"/>
                </a:solidFill>
              </a:rPr>
              <a:t>ICMP time exceeded</a:t>
            </a:r>
            <a:r>
              <a:rPr lang="en-US" dirty="0"/>
              <a:t> message (type=11, code=0) to the source endpoint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97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DB27A-890E-2C47-96C7-BD770D3A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Traceroute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21760-682F-2842-BE4C-2F6D24E27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60100" cy="4351338"/>
          </a:xfrm>
        </p:spPr>
        <p:txBody>
          <a:bodyPr/>
          <a:lstStyle/>
          <a:p>
            <a:r>
              <a:rPr lang="en-US" dirty="0"/>
              <a:t>Traceroute sends multiple packets to a destination endpoint</a:t>
            </a:r>
          </a:p>
          <a:p>
            <a:r>
              <a:rPr lang="en-US" dirty="0"/>
              <a:t>But it </a:t>
            </a:r>
            <a:r>
              <a:rPr lang="en-US" dirty="0">
                <a:solidFill>
                  <a:srgbClr val="C00000"/>
                </a:solidFill>
              </a:rPr>
              <a:t>progressively increases the TTL</a:t>
            </a:r>
            <a:r>
              <a:rPr lang="en-US" dirty="0"/>
              <a:t> on those packets: 1, 2, ...</a:t>
            </a:r>
          </a:p>
          <a:p>
            <a:r>
              <a:rPr lang="en-US" dirty="0"/>
              <a:t>Every time a time exceeded message is received, record the router’s IP address</a:t>
            </a:r>
          </a:p>
          <a:p>
            <a:r>
              <a:rPr lang="en-US" dirty="0"/>
              <a:t>Process repeated until the destination endpoint is reached</a:t>
            </a:r>
          </a:p>
          <a:p>
            <a:r>
              <a:rPr lang="en-US" dirty="0"/>
              <a:t>If the packet reaches the destination endpoint (i.e.: TTL is high enough), then the endpoint sends a </a:t>
            </a:r>
            <a:r>
              <a:rPr lang="en-US" dirty="0">
                <a:solidFill>
                  <a:srgbClr val="C00000"/>
                </a:solidFill>
              </a:rPr>
              <a:t>port unreachable</a:t>
            </a:r>
            <a:r>
              <a:rPr lang="en-US" dirty="0"/>
              <a:t> message</a:t>
            </a:r>
          </a:p>
        </p:txBody>
      </p:sp>
    </p:spTree>
    <p:extLst>
      <p:ext uri="{BB962C8B-B14F-4D97-AF65-F5344CB8AC3E}">
        <p14:creationId xmlns:p14="http://schemas.microsoft.com/office/powerpoint/2010/main" val="303612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FCDD8-1189-E043-8708-08B64C06E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Traceroute</a:t>
            </a:r>
          </a:p>
        </p:txBody>
      </p:sp>
      <p:sp>
        <p:nvSpPr>
          <p:cNvPr id="4" name="Line 3">
            <a:extLst>
              <a:ext uri="{FF2B5EF4-FFF2-40B4-BE49-F238E27FC236}">
                <a16:creationId xmlns:a16="http://schemas.microsoft.com/office/drawing/2014/main" id="{D0CC9134-8A6B-D54B-A4F1-8E6A526BDF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4871" y="2044700"/>
            <a:ext cx="632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9">
            <a:extLst>
              <a:ext uri="{FF2B5EF4-FFF2-40B4-BE49-F238E27FC236}">
                <a16:creationId xmlns:a16="http://schemas.microsoft.com/office/drawing/2014/main" id="{E56F2D1B-0B38-2243-B339-185ABBD6BB7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2471" y="2349499"/>
            <a:ext cx="7220" cy="4229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0691E6C9-FF90-434F-84D4-5DE9872B659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0270" y="2273299"/>
            <a:ext cx="37181" cy="4305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11">
            <a:extLst>
              <a:ext uri="{FF2B5EF4-FFF2-40B4-BE49-F238E27FC236}">
                <a16:creationId xmlns:a16="http://schemas.microsoft.com/office/drawing/2014/main" id="{8B406C48-83BC-DD41-A929-0C9AD0B414A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2870" y="2273299"/>
            <a:ext cx="79149" cy="4305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12">
            <a:extLst>
              <a:ext uri="{FF2B5EF4-FFF2-40B4-BE49-F238E27FC236}">
                <a16:creationId xmlns:a16="http://schemas.microsoft.com/office/drawing/2014/main" id="{40C068B6-217B-B243-AF90-3081C753DAB0}"/>
              </a:ext>
            </a:extLst>
          </p:cNvPr>
          <p:cNvSpPr>
            <a:spLocks noChangeShapeType="1"/>
          </p:cNvSpPr>
          <p:nvPr/>
        </p:nvSpPr>
        <p:spPr bwMode="auto">
          <a:xfrm>
            <a:off x="7795470" y="2273299"/>
            <a:ext cx="41963" cy="4305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268E2AD0-580B-BE40-98B9-454877C5A8F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19471" y="2273300"/>
            <a:ext cx="0" cy="4305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FCC2190C-36F2-E946-9C9C-BA2342C96CF9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9576450" y="2894012"/>
            <a:ext cx="862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Time</a:t>
            </a:r>
          </a:p>
        </p:txBody>
      </p:sp>
      <p:sp>
        <p:nvSpPr>
          <p:cNvPr id="11" name="Line 15">
            <a:extLst>
              <a:ext uri="{FF2B5EF4-FFF2-40B4-BE49-F238E27FC236}">
                <a16:creationId xmlns:a16="http://schemas.microsoft.com/office/drawing/2014/main" id="{8E0F94B2-BD72-3B46-8D5E-C8B3D76588D2}"/>
              </a:ext>
            </a:extLst>
          </p:cNvPr>
          <p:cNvSpPr>
            <a:spLocks noChangeShapeType="1"/>
          </p:cNvSpPr>
          <p:nvPr/>
        </p:nvSpPr>
        <p:spPr bwMode="auto">
          <a:xfrm>
            <a:off x="9973624" y="3645694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6">
            <a:extLst>
              <a:ext uri="{FF2B5EF4-FFF2-40B4-BE49-F238E27FC236}">
                <a16:creationId xmlns:a16="http://schemas.microsoft.com/office/drawing/2014/main" id="{BE8264D1-9880-0946-BD1C-7A359194187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2471" y="2654300"/>
            <a:ext cx="14478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22">
            <a:extLst>
              <a:ext uri="{FF2B5EF4-FFF2-40B4-BE49-F238E27FC236}">
                <a16:creationId xmlns:a16="http://schemas.microsoft.com/office/drawing/2014/main" id="{366F4360-63B9-F444-A4AD-956E7F021C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48302" y="4216400"/>
            <a:ext cx="17526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23">
            <a:extLst>
              <a:ext uri="{FF2B5EF4-FFF2-40B4-BE49-F238E27FC236}">
                <a16:creationId xmlns:a16="http://schemas.microsoft.com/office/drawing/2014/main" id="{345D2C26-6934-9542-995A-D70BA9BA36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04372" y="4471973"/>
            <a:ext cx="1447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24">
            <a:extLst>
              <a:ext uri="{FF2B5EF4-FFF2-40B4-BE49-F238E27FC236}">
                <a16:creationId xmlns:a16="http://schemas.microsoft.com/office/drawing/2014/main" id="{0F716816-0945-3548-A2D1-B27A92B8B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827" y="2354496"/>
            <a:ext cx="220363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TTL=1, </a:t>
            </a:r>
            <a:r>
              <a:rPr lang="en-US" altLang="en-US" sz="2000" dirty="0" err="1">
                <a:latin typeface="Arial" panose="020B0604020202020204" pitchFamily="34" charset="0"/>
              </a:rPr>
              <a:t>dest</a:t>
            </a:r>
            <a:r>
              <a:rPr lang="en-US" altLang="en-US" sz="2000" dirty="0">
                <a:latin typeface="Arial" panose="020B0604020202020204" pitchFamily="34" charset="0"/>
              </a:rPr>
              <a:t> = B, </a:t>
            </a:r>
            <a:r>
              <a:rPr lang="en-US" altLang="en-US" sz="2000" dirty="0" err="1">
                <a:latin typeface="Arial" panose="020B0604020202020204" pitchFamily="34" charset="0"/>
              </a:rPr>
              <a:t>dstport</a:t>
            </a:r>
            <a:r>
              <a:rPr lang="en-US" altLang="en-US" sz="2000" dirty="0">
                <a:latin typeface="Arial" panose="020B0604020202020204" pitchFamily="34" charset="0"/>
              </a:rPr>
              <a:t> = invalid</a:t>
            </a:r>
          </a:p>
        </p:txBody>
      </p:sp>
      <p:grpSp>
        <p:nvGrpSpPr>
          <p:cNvPr id="22" name="Group 150">
            <a:extLst>
              <a:ext uri="{FF2B5EF4-FFF2-40B4-BE49-F238E27FC236}">
                <a16:creationId xmlns:a16="http://schemas.microsoft.com/office/drawing/2014/main" id="{5A6A43B2-BDA1-5A4B-A649-39930CD93EDC}"/>
              </a:ext>
            </a:extLst>
          </p:cNvPr>
          <p:cNvGrpSpPr>
            <a:grpSpLocks/>
          </p:cNvGrpSpPr>
          <p:nvPr/>
        </p:nvGrpSpPr>
        <p:grpSpPr bwMode="auto">
          <a:xfrm>
            <a:off x="3879110" y="1854201"/>
            <a:ext cx="698500" cy="355600"/>
            <a:chOff x="4396" y="1245"/>
            <a:chExt cx="672" cy="248"/>
          </a:xfrm>
        </p:grpSpPr>
        <p:sp>
          <p:nvSpPr>
            <p:cNvPr id="23" name="Oval 407">
              <a:extLst>
                <a:ext uri="{FF2B5EF4-FFF2-40B4-BE49-F238E27FC236}">
                  <a16:creationId xmlns:a16="http://schemas.microsoft.com/office/drawing/2014/main" id="{6AD86F8E-EC5F-DF4C-93B9-BD0688907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410">
              <a:extLst>
                <a:ext uri="{FF2B5EF4-FFF2-40B4-BE49-F238E27FC236}">
                  <a16:creationId xmlns:a16="http://schemas.microsoft.com/office/drawing/2014/main" id="{7059E769-3EDD-9E4C-8E01-712702A99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5" name="Oval 411">
              <a:extLst>
                <a:ext uri="{FF2B5EF4-FFF2-40B4-BE49-F238E27FC236}">
                  <a16:creationId xmlns:a16="http://schemas.microsoft.com/office/drawing/2014/main" id="{6ABB1726-6B1B-2142-8553-A58959702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26" name="Group 154">
              <a:extLst>
                <a:ext uri="{FF2B5EF4-FFF2-40B4-BE49-F238E27FC236}">
                  <a16:creationId xmlns:a16="http://schemas.microsoft.com/office/drawing/2014/main" id="{8EAED737-2DAC-6E44-88D4-27974CAF02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29" name="Freeform 155">
                <a:extLst>
                  <a:ext uri="{FF2B5EF4-FFF2-40B4-BE49-F238E27FC236}">
                    <a16:creationId xmlns:a16="http://schemas.microsoft.com/office/drawing/2014/main" id="{1DBDA927-40D1-FA4D-9260-8953481DFA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56">
                <a:extLst>
                  <a:ext uri="{FF2B5EF4-FFF2-40B4-BE49-F238E27FC236}">
                    <a16:creationId xmlns:a16="http://schemas.microsoft.com/office/drawing/2014/main" id="{69D8F6DD-97FC-E740-815C-E770CC1391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" name="Line 157">
              <a:extLst>
                <a:ext uri="{FF2B5EF4-FFF2-40B4-BE49-F238E27FC236}">
                  <a16:creationId xmlns:a16="http://schemas.microsoft.com/office/drawing/2014/main" id="{E7144350-DCED-1346-81AE-48C1E636F8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58">
              <a:extLst>
                <a:ext uri="{FF2B5EF4-FFF2-40B4-BE49-F238E27FC236}">
                  <a16:creationId xmlns:a16="http://schemas.microsoft.com/office/drawing/2014/main" id="{0E0C2E36-9312-7F49-A6E7-35A20B5870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" name="Group 150">
            <a:extLst>
              <a:ext uri="{FF2B5EF4-FFF2-40B4-BE49-F238E27FC236}">
                <a16:creationId xmlns:a16="http://schemas.microsoft.com/office/drawing/2014/main" id="{21FDC89E-40E1-C44E-8EAA-AA358D92FA66}"/>
              </a:ext>
            </a:extLst>
          </p:cNvPr>
          <p:cNvGrpSpPr>
            <a:grpSpLocks/>
          </p:cNvGrpSpPr>
          <p:nvPr/>
        </p:nvGrpSpPr>
        <p:grpSpPr bwMode="auto">
          <a:xfrm>
            <a:off x="5711082" y="1844164"/>
            <a:ext cx="698500" cy="355600"/>
            <a:chOff x="4396" y="1245"/>
            <a:chExt cx="672" cy="248"/>
          </a:xfrm>
        </p:grpSpPr>
        <p:sp>
          <p:nvSpPr>
            <p:cNvPr id="32" name="Oval 407">
              <a:extLst>
                <a:ext uri="{FF2B5EF4-FFF2-40B4-BE49-F238E27FC236}">
                  <a16:creationId xmlns:a16="http://schemas.microsoft.com/office/drawing/2014/main" id="{A1E214B8-C6E2-134E-855B-470D1F6A7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410">
              <a:extLst>
                <a:ext uri="{FF2B5EF4-FFF2-40B4-BE49-F238E27FC236}">
                  <a16:creationId xmlns:a16="http://schemas.microsoft.com/office/drawing/2014/main" id="{E404DD1E-39CB-814E-98EB-02398FFC7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4" name="Oval 411">
              <a:extLst>
                <a:ext uri="{FF2B5EF4-FFF2-40B4-BE49-F238E27FC236}">
                  <a16:creationId xmlns:a16="http://schemas.microsoft.com/office/drawing/2014/main" id="{26EDF2E7-5F2C-5E4F-9711-267A7247C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35" name="Group 154">
              <a:extLst>
                <a:ext uri="{FF2B5EF4-FFF2-40B4-BE49-F238E27FC236}">
                  <a16:creationId xmlns:a16="http://schemas.microsoft.com/office/drawing/2014/main" id="{0F78022C-76AA-754A-B6C5-8447D9272B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38" name="Freeform 155">
                <a:extLst>
                  <a:ext uri="{FF2B5EF4-FFF2-40B4-BE49-F238E27FC236}">
                    <a16:creationId xmlns:a16="http://schemas.microsoft.com/office/drawing/2014/main" id="{BFD30065-477C-4047-A914-B4475400CB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156">
                <a:extLst>
                  <a:ext uri="{FF2B5EF4-FFF2-40B4-BE49-F238E27FC236}">
                    <a16:creationId xmlns:a16="http://schemas.microsoft.com/office/drawing/2014/main" id="{7DBDD27E-1A8D-FD44-96F4-0F8870ECBD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" name="Line 157">
              <a:extLst>
                <a:ext uri="{FF2B5EF4-FFF2-40B4-BE49-F238E27FC236}">
                  <a16:creationId xmlns:a16="http://schemas.microsoft.com/office/drawing/2014/main" id="{A3370389-1F0E-B74C-B61D-A9249EC2A3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58">
              <a:extLst>
                <a:ext uri="{FF2B5EF4-FFF2-40B4-BE49-F238E27FC236}">
                  <a16:creationId xmlns:a16="http://schemas.microsoft.com/office/drawing/2014/main" id="{81B4043B-EC57-FB4F-A6B5-320BB4A394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" name="Group 150">
            <a:extLst>
              <a:ext uri="{FF2B5EF4-FFF2-40B4-BE49-F238E27FC236}">
                <a16:creationId xmlns:a16="http://schemas.microsoft.com/office/drawing/2014/main" id="{56D67E90-F69F-C94C-8227-D885CAA9C447}"/>
              </a:ext>
            </a:extLst>
          </p:cNvPr>
          <p:cNvGrpSpPr>
            <a:grpSpLocks/>
          </p:cNvGrpSpPr>
          <p:nvPr/>
        </p:nvGrpSpPr>
        <p:grpSpPr bwMode="auto">
          <a:xfrm>
            <a:off x="7454374" y="1834127"/>
            <a:ext cx="698500" cy="355600"/>
            <a:chOff x="4396" y="1245"/>
            <a:chExt cx="672" cy="248"/>
          </a:xfrm>
        </p:grpSpPr>
        <p:sp>
          <p:nvSpPr>
            <p:cNvPr id="41" name="Oval 407">
              <a:extLst>
                <a:ext uri="{FF2B5EF4-FFF2-40B4-BE49-F238E27FC236}">
                  <a16:creationId xmlns:a16="http://schemas.microsoft.com/office/drawing/2014/main" id="{569D4F32-4501-8B4D-925A-FB252FC78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2" name="Rectangle 410">
              <a:extLst>
                <a:ext uri="{FF2B5EF4-FFF2-40B4-BE49-F238E27FC236}">
                  <a16:creationId xmlns:a16="http://schemas.microsoft.com/office/drawing/2014/main" id="{533E5B37-D478-7F46-8FA0-521597EF0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" name="Oval 411">
              <a:extLst>
                <a:ext uri="{FF2B5EF4-FFF2-40B4-BE49-F238E27FC236}">
                  <a16:creationId xmlns:a16="http://schemas.microsoft.com/office/drawing/2014/main" id="{D74C71BB-710E-1F4E-B8D8-05423F12D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4" name="Group 154">
              <a:extLst>
                <a:ext uri="{FF2B5EF4-FFF2-40B4-BE49-F238E27FC236}">
                  <a16:creationId xmlns:a16="http://schemas.microsoft.com/office/drawing/2014/main" id="{F76D1F32-AA2F-834C-98C2-685D22C4A5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47" name="Freeform 155">
                <a:extLst>
                  <a:ext uri="{FF2B5EF4-FFF2-40B4-BE49-F238E27FC236}">
                    <a16:creationId xmlns:a16="http://schemas.microsoft.com/office/drawing/2014/main" id="{91F655FF-0572-6243-BCFC-552BFFF132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156">
                <a:extLst>
                  <a:ext uri="{FF2B5EF4-FFF2-40B4-BE49-F238E27FC236}">
                    <a16:creationId xmlns:a16="http://schemas.microsoft.com/office/drawing/2014/main" id="{81528D7D-58AE-F642-A9FF-24B962179C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5" name="Line 157">
              <a:extLst>
                <a:ext uri="{FF2B5EF4-FFF2-40B4-BE49-F238E27FC236}">
                  <a16:creationId xmlns:a16="http://schemas.microsoft.com/office/drawing/2014/main" id="{EE79202F-0597-7743-9224-648C64CF1E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158">
              <a:extLst>
                <a:ext uri="{FF2B5EF4-FFF2-40B4-BE49-F238E27FC236}">
                  <a16:creationId xmlns:a16="http://schemas.microsoft.com/office/drawing/2014/main" id="{7E227304-05CC-E74C-B494-B02E0EE369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" name="Group 135">
            <a:extLst>
              <a:ext uri="{FF2B5EF4-FFF2-40B4-BE49-F238E27FC236}">
                <a16:creationId xmlns:a16="http://schemas.microsoft.com/office/drawing/2014/main" id="{6CDD2B50-27DB-ED47-B619-D062F5EE8683}"/>
              </a:ext>
            </a:extLst>
          </p:cNvPr>
          <p:cNvGrpSpPr>
            <a:grpSpLocks/>
          </p:cNvGrpSpPr>
          <p:nvPr/>
        </p:nvGrpSpPr>
        <p:grpSpPr bwMode="auto">
          <a:xfrm>
            <a:off x="2317415" y="1830387"/>
            <a:ext cx="641350" cy="558800"/>
            <a:chOff x="-44" y="1473"/>
            <a:chExt cx="981" cy="1105"/>
          </a:xfrm>
        </p:grpSpPr>
        <p:pic>
          <p:nvPicPr>
            <p:cNvPr id="50" name="Picture 136" descr="desktop_computer_stylized_medium">
              <a:extLst>
                <a:ext uri="{FF2B5EF4-FFF2-40B4-BE49-F238E27FC236}">
                  <a16:creationId xmlns:a16="http://schemas.microsoft.com/office/drawing/2014/main" id="{41F2889F-9C4E-AB4F-BAE9-F7DCB8FB97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Freeform 137">
              <a:extLst>
                <a:ext uri="{FF2B5EF4-FFF2-40B4-BE49-F238E27FC236}">
                  <a16:creationId xmlns:a16="http://schemas.microsoft.com/office/drawing/2014/main" id="{9AAEE497-734C-F940-9A88-57CF409A47D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2" name="Group 135">
            <a:extLst>
              <a:ext uri="{FF2B5EF4-FFF2-40B4-BE49-F238E27FC236}">
                <a16:creationId xmlns:a16="http://schemas.microsoft.com/office/drawing/2014/main" id="{E231634C-A806-9146-AFE7-557B0CA56928}"/>
              </a:ext>
            </a:extLst>
          </p:cNvPr>
          <p:cNvGrpSpPr>
            <a:grpSpLocks/>
          </p:cNvGrpSpPr>
          <p:nvPr/>
        </p:nvGrpSpPr>
        <p:grpSpPr bwMode="auto">
          <a:xfrm>
            <a:off x="8860086" y="1708944"/>
            <a:ext cx="641350" cy="558800"/>
            <a:chOff x="-44" y="1473"/>
            <a:chExt cx="981" cy="1105"/>
          </a:xfrm>
        </p:grpSpPr>
        <p:pic>
          <p:nvPicPr>
            <p:cNvPr id="53" name="Picture 136" descr="desktop_computer_stylized_medium">
              <a:extLst>
                <a:ext uri="{FF2B5EF4-FFF2-40B4-BE49-F238E27FC236}">
                  <a16:creationId xmlns:a16="http://schemas.microsoft.com/office/drawing/2014/main" id="{771FED8E-944A-404C-97C9-3A1A148C86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Freeform 137">
              <a:extLst>
                <a:ext uri="{FF2B5EF4-FFF2-40B4-BE49-F238E27FC236}">
                  <a16:creationId xmlns:a16="http://schemas.microsoft.com/office/drawing/2014/main" id="{C6B3CC09-FBD6-3F44-B9C8-82727064C1B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4ADB4EC0-306E-7349-B124-78FF8F573E77}"/>
              </a:ext>
            </a:extLst>
          </p:cNvPr>
          <p:cNvSpPr txBox="1"/>
          <p:nvPr/>
        </p:nvSpPr>
        <p:spPr>
          <a:xfrm>
            <a:off x="2537672" y="1294790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5695ABB-735F-C24B-9AD2-3F2A3D1E653F}"/>
              </a:ext>
            </a:extLst>
          </p:cNvPr>
          <p:cNvSpPr txBox="1"/>
          <p:nvPr/>
        </p:nvSpPr>
        <p:spPr>
          <a:xfrm>
            <a:off x="9137008" y="1295143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B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00DCE67-D4FF-684C-B078-08E9DD297B27}"/>
              </a:ext>
            </a:extLst>
          </p:cNvPr>
          <p:cNvSpPr txBox="1"/>
          <p:nvPr/>
        </p:nvSpPr>
        <p:spPr>
          <a:xfrm>
            <a:off x="3985696" y="1281317"/>
            <a:ext cx="58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72336BA-3812-3043-9A2C-057BA9C315FB}"/>
              </a:ext>
            </a:extLst>
          </p:cNvPr>
          <p:cNvSpPr txBox="1"/>
          <p:nvPr/>
        </p:nvSpPr>
        <p:spPr>
          <a:xfrm>
            <a:off x="5817668" y="1280846"/>
            <a:ext cx="58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E6214D2-E880-4B47-9E30-B2C2D3838CA4}"/>
              </a:ext>
            </a:extLst>
          </p:cNvPr>
          <p:cNvSpPr txBox="1"/>
          <p:nvPr/>
        </p:nvSpPr>
        <p:spPr>
          <a:xfrm>
            <a:off x="7507666" y="1294368"/>
            <a:ext cx="58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7019A43-EAFE-F24D-B485-D8D7C1F9F81C}"/>
              </a:ext>
            </a:extLst>
          </p:cNvPr>
          <p:cNvSpPr txBox="1"/>
          <p:nvPr/>
        </p:nvSpPr>
        <p:spPr>
          <a:xfrm>
            <a:off x="9414574" y="5977661"/>
            <a:ext cx="2762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A small demo…</a:t>
            </a:r>
          </a:p>
        </p:txBody>
      </p:sp>
      <p:sp>
        <p:nvSpPr>
          <p:cNvPr id="62" name="Line 20">
            <a:extLst>
              <a:ext uri="{FF2B5EF4-FFF2-40B4-BE49-F238E27FC236}">
                <a16:creationId xmlns:a16="http://schemas.microsoft.com/office/drawing/2014/main" id="{D049CAED-60DF-7C4B-A53C-CCCFD2DFB6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42470" y="2908300"/>
            <a:ext cx="1428146" cy="279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Text Box 24">
            <a:extLst>
              <a:ext uri="{FF2B5EF4-FFF2-40B4-BE49-F238E27FC236}">
                <a16:creationId xmlns:a16="http://schemas.microsoft.com/office/drawing/2014/main" id="{4CFFFC0B-37CC-4140-AF4A-5529164DC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732" y="3155525"/>
            <a:ext cx="224372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Time exceeded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Source: </a:t>
            </a:r>
            <a:r>
              <a:rPr lang="en-US" alt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R1</a:t>
            </a:r>
          </a:p>
        </p:txBody>
      </p:sp>
      <p:sp>
        <p:nvSpPr>
          <p:cNvPr id="64" name="Line 16">
            <a:extLst>
              <a:ext uri="{FF2B5EF4-FFF2-40B4-BE49-F238E27FC236}">
                <a16:creationId xmlns:a16="http://schemas.microsoft.com/office/drawing/2014/main" id="{AAE7FB99-A713-C646-ACFC-A62F52BB696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4477" y="3899459"/>
            <a:ext cx="1459803" cy="11783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17">
            <a:extLst>
              <a:ext uri="{FF2B5EF4-FFF2-40B4-BE49-F238E27FC236}">
                <a16:creationId xmlns:a16="http://schemas.microsoft.com/office/drawing/2014/main" id="{021A03A2-EDA0-2E4C-8204-950E4CBFE8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5133" y="4017298"/>
            <a:ext cx="17526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Text Box 24">
            <a:extLst>
              <a:ext uri="{FF2B5EF4-FFF2-40B4-BE49-F238E27FC236}">
                <a16:creationId xmlns:a16="http://schemas.microsoft.com/office/drawing/2014/main" id="{78470FFC-800F-DB49-913A-CF320109E555}"/>
              </a:ext>
            </a:extLst>
          </p:cNvPr>
          <p:cNvSpPr txBox="1">
            <a:spLocks noChangeArrowheads="1"/>
          </p:cNvSpPr>
          <p:nvPr/>
        </p:nvSpPr>
        <p:spPr bwMode="auto">
          <a:xfrm rot="390726">
            <a:off x="2963333" y="3488044"/>
            <a:ext cx="124942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TTL = 2</a:t>
            </a:r>
          </a:p>
        </p:txBody>
      </p:sp>
      <p:sp>
        <p:nvSpPr>
          <p:cNvPr id="67" name="Text Box 24">
            <a:extLst>
              <a:ext uri="{FF2B5EF4-FFF2-40B4-BE49-F238E27FC236}">
                <a16:creationId xmlns:a16="http://schemas.microsoft.com/office/drawing/2014/main" id="{B9A1BB2F-CFBB-E342-BC40-A59942DDB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9749" y="4386218"/>
            <a:ext cx="10079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TE(</a:t>
            </a:r>
            <a:r>
              <a:rPr lang="en-US" alt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R2)</a:t>
            </a:r>
          </a:p>
        </p:txBody>
      </p:sp>
      <p:sp>
        <p:nvSpPr>
          <p:cNvPr id="68" name="Line 17">
            <a:extLst>
              <a:ext uri="{FF2B5EF4-FFF2-40B4-BE49-F238E27FC236}">
                <a16:creationId xmlns:a16="http://schemas.microsoft.com/office/drawing/2014/main" id="{908AF5C2-4732-1A4B-A4B4-DE39052CB3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627" y="4979194"/>
            <a:ext cx="1432642" cy="1308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17">
            <a:extLst>
              <a:ext uri="{FF2B5EF4-FFF2-40B4-BE49-F238E27FC236}">
                <a16:creationId xmlns:a16="http://schemas.microsoft.com/office/drawing/2014/main" id="{C7099B37-BC53-5B49-AF38-3FBE52014D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28298" y="5110057"/>
            <a:ext cx="1714572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Line 17">
            <a:extLst>
              <a:ext uri="{FF2B5EF4-FFF2-40B4-BE49-F238E27FC236}">
                <a16:creationId xmlns:a16="http://schemas.microsoft.com/office/drawing/2014/main" id="{752AEE33-D6B0-1846-946F-1BB61E8807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8689" y="5262457"/>
            <a:ext cx="1714572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Line 17">
            <a:extLst>
              <a:ext uri="{FF2B5EF4-FFF2-40B4-BE49-F238E27FC236}">
                <a16:creationId xmlns:a16="http://schemas.microsoft.com/office/drawing/2014/main" id="{62A508EB-7AB9-CA43-A8DC-CE4EB5937698}"/>
              </a:ext>
            </a:extLst>
          </p:cNvPr>
          <p:cNvSpPr>
            <a:spLocks noChangeShapeType="1"/>
          </p:cNvSpPr>
          <p:nvPr/>
        </p:nvSpPr>
        <p:spPr bwMode="auto">
          <a:xfrm>
            <a:off x="7876758" y="5429041"/>
            <a:ext cx="1436883" cy="13381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Line 23">
            <a:extLst>
              <a:ext uri="{FF2B5EF4-FFF2-40B4-BE49-F238E27FC236}">
                <a16:creationId xmlns:a16="http://schemas.microsoft.com/office/drawing/2014/main" id="{BB81C043-83B3-9D4E-8348-2B2448D022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16457" y="5669290"/>
            <a:ext cx="1460821" cy="13381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Line 23">
            <a:extLst>
              <a:ext uri="{FF2B5EF4-FFF2-40B4-BE49-F238E27FC236}">
                <a16:creationId xmlns:a16="http://schemas.microsoft.com/office/drawing/2014/main" id="{C4C54456-B000-7942-8CC8-C6C802770C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22019" y="5816600"/>
            <a:ext cx="1670536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23">
            <a:extLst>
              <a:ext uri="{FF2B5EF4-FFF2-40B4-BE49-F238E27FC236}">
                <a16:creationId xmlns:a16="http://schemas.microsoft.com/office/drawing/2014/main" id="{F4B6D5DF-4182-6441-BE18-1A60EDE29F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78456" y="5977661"/>
            <a:ext cx="1670536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23">
            <a:extLst>
              <a:ext uri="{FF2B5EF4-FFF2-40B4-BE49-F238E27FC236}">
                <a16:creationId xmlns:a16="http://schemas.microsoft.com/office/drawing/2014/main" id="{5AC0285B-E4C8-A546-8D39-FD5BE08BFF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41624" y="6129167"/>
            <a:ext cx="1391578" cy="1308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Text Box 24">
            <a:extLst>
              <a:ext uri="{FF2B5EF4-FFF2-40B4-BE49-F238E27FC236}">
                <a16:creationId xmlns:a16="http://schemas.microsoft.com/office/drawing/2014/main" id="{6C3680D6-FF00-C842-A20C-7688517F8086}"/>
              </a:ext>
            </a:extLst>
          </p:cNvPr>
          <p:cNvSpPr txBox="1">
            <a:spLocks noChangeArrowheads="1"/>
          </p:cNvSpPr>
          <p:nvPr/>
        </p:nvSpPr>
        <p:spPr bwMode="auto">
          <a:xfrm rot="21135758">
            <a:off x="7771847" y="5761177"/>
            <a:ext cx="151621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Port un- reachable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Source: </a:t>
            </a:r>
            <a:r>
              <a:rPr lang="en-US" alt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96A8A6E-7E5E-8047-A9B9-2B70B30D46C9}"/>
              </a:ext>
            </a:extLst>
          </p:cNvPr>
          <p:cNvSpPr txBox="1"/>
          <p:nvPr/>
        </p:nvSpPr>
        <p:spPr>
          <a:xfrm>
            <a:off x="0" y="4339127"/>
            <a:ext cx="27930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 pitchFamily="2" charset="0"/>
              </a:rPr>
              <a:t>Similarly, capture IP addresses of routers at distance 3, 4, …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ED9D552-4B3D-AB4C-8F68-64426CB76992}"/>
              </a:ext>
            </a:extLst>
          </p:cNvPr>
          <p:cNvSpPr txBox="1"/>
          <p:nvPr/>
        </p:nvSpPr>
        <p:spPr>
          <a:xfrm>
            <a:off x="25424" y="5906087"/>
            <a:ext cx="27930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 pitchFamily="2" charset="0"/>
              </a:rPr>
              <a:t>Have full router-level path until destination</a:t>
            </a:r>
          </a:p>
        </p:txBody>
      </p:sp>
    </p:spTree>
    <p:extLst>
      <p:ext uri="{BB962C8B-B14F-4D97-AF65-F5344CB8AC3E}">
        <p14:creationId xmlns:p14="http://schemas.microsoft.com/office/powerpoint/2010/main" val="158723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19" grpId="0" animBg="1"/>
      <p:bldP spid="20" grpId="0"/>
      <p:bldP spid="61" grpId="0"/>
      <p:bldP spid="62" grpId="0" animBg="1"/>
      <p:bldP spid="63" grpId="0"/>
      <p:bldP spid="64" grpId="0" animBg="1"/>
      <p:bldP spid="65" grpId="0" animBg="1"/>
      <p:bldP spid="66" grpId="0"/>
      <p:bldP spid="67" grpId="0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/>
      <p:bldP spid="76" grpId="1"/>
      <p:bldP spid="77" grpId="0"/>
      <p:bldP spid="8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6B6C8-5825-034F-8EFF-380C5AFC3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ICMP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7FFFF-FE78-834D-8727-91940DABE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protocol for network diagnostics and troubleshooting</a:t>
            </a:r>
          </a:p>
          <a:p>
            <a:endParaRPr lang="en-US" dirty="0"/>
          </a:p>
          <a:p>
            <a:r>
              <a:rPr lang="en-US" dirty="0"/>
              <a:t>Two useful tools: </a:t>
            </a:r>
            <a:r>
              <a:rPr lang="en-US" dirty="0">
                <a:solidFill>
                  <a:srgbClr val="C00000"/>
                </a:solidFill>
              </a:rPr>
              <a:t>ping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traceroute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Ping: test connectivity to a machine totally outside your control</a:t>
            </a:r>
          </a:p>
          <a:p>
            <a:pPr lvl="1"/>
            <a:r>
              <a:rPr lang="en-US" dirty="0"/>
              <a:t>Use ICMP echo request and reply</a:t>
            </a:r>
          </a:p>
          <a:p>
            <a:pPr lvl="1"/>
            <a:endParaRPr lang="en-US" dirty="0"/>
          </a:p>
          <a:p>
            <a:r>
              <a:rPr lang="en-US" dirty="0"/>
              <a:t>Traceroute: determine router-level path to a remote endpoint</a:t>
            </a:r>
          </a:p>
          <a:p>
            <a:pPr lvl="1"/>
            <a:r>
              <a:rPr lang="en-US" dirty="0"/>
              <a:t>A smart use of the TTL field in the IP header</a:t>
            </a:r>
          </a:p>
        </p:txBody>
      </p:sp>
    </p:spTree>
    <p:extLst>
      <p:ext uri="{BB962C8B-B14F-4D97-AF65-F5344CB8AC3E}">
        <p14:creationId xmlns:p14="http://schemas.microsoft.com/office/powerpoint/2010/main" val="31823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E2AB4-C0C6-8840-BDBF-3624CA8FC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Resolution Protocol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DF6FC-5464-DF4B-90A3-78F514F890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62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A53C14B9-A130-454E-8266-86A004297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618" y="3194448"/>
            <a:ext cx="3143668" cy="20534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D99B65-67A1-9248-B08A-F8E291467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Let’s peek into the link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F728A-B561-2548-A716-52C6EE23E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8648700" cy="50323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Each network adapter has a </a:t>
            </a:r>
            <a:r>
              <a:rPr lang="en-US" dirty="0">
                <a:solidFill>
                  <a:srgbClr val="C00000"/>
                </a:solidFill>
              </a:rPr>
              <a:t>hardware address</a:t>
            </a:r>
            <a:r>
              <a:rPr lang="en-US" dirty="0"/>
              <a:t> or a </a:t>
            </a:r>
            <a:r>
              <a:rPr lang="en-US" dirty="0">
                <a:solidFill>
                  <a:srgbClr val="C00000"/>
                </a:solidFill>
              </a:rPr>
              <a:t>MAC address</a:t>
            </a:r>
          </a:p>
          <a:p>
            <a:pPr lvl="1"/>
            <a:r>
              <a:rPr lang="en-US" dirty="0"/>
              <a:t>E.g., the Wi-Fi adapter on your laptop has one</a:t>
            </a:r>
          </a:p>
          <a:p>
            <a:r>
              <a:rPr lang="en-US" dirty="0"/>
              <a:t>Assigned by the manufacturer, not expected to vary over time</a:t>
            </a:r>
          </a:p>
          <a:p>
            <a:pPr lvl="1"/>
            <a:r>
              <a:rPr lang="en-US" dirty="0"/>
              <a:t>Think about it as an identifier for the device</a:t>
            </a:r>
          </a:p>
          <a:p>
            <a:r>
              <a:rPr lang="en-US" dirty="0"/>
              <a:t>To communicate over a </a:t>
            </a:r>
            <a:r>
              <a:rPr lang="en-US" dirty="0">
                <a:solidFill>
                  <a:srgbClr val="C00000"/>
                </a:solidFill>
              </a:rPr>
              <a:t>single link</a:t>
            </a:r>
            <a:r>
              <a:rPr lang="en-US" dirty="0"/>
              <a:t>, a sender needs the destination </a:t>
            </a:r>
            <a:r>
              <a:rPr lang="en-US" dirty="0">
                <a:solidFill>
                  <a:srgbClr val="C00000"/>
                </a:solidFill>
              </a:rPr>
              <a:t>hardware</a:t>
            </a:r>
            <a:r>
              <a:rPr lang="en-US" dirty="0"/>
              <a:t> address</a:t>
            </a:r>
          </a:p>
          <a:p>
            <a:r>
              <a:rPr lang="en-US" dirty="0"/>
              <a:t>Directory mechanisms like DNS and bootstrapping mechanisms like DHCP provide IP addresses</a:t>
            </a:r>
          </a:p>
          <a:p>
            <a:r>
              <a:rPr lang="en-US" dirty="0"/>
              <a:t>Given an IP address, how does an endpoint find the hardware address?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87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1B783-A257-5A4C-8599-1356DE2DF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Resolution Protocol (ARP)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03879-D752-5E4D-87CA-3B05CF8FD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1500" cy="4667250"/>
          </a:xfrm>
        </p:spPr>
        <p:txBody>
          <a:bodyPr>
            <a:normAutofit/>
          </a:bodyPr>
          <a:lstStyle/>
          <a:p>
            <a:r>
              <a:rPr lang="en-US" dirty="0"/>
              <a:t>ARP solves the following problem. Given an IP, find the machine’s hardware address</a:t>
            </a:r>
          </a:p>
          <a:p>
            <a:pPr lvl="1"/>
            <a:r>
              <a:rPr lang="en-US" dirty="0"/>
              <a:t>IP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MAC resolution</a:t>
            </a:r>
          </a:p>
          <a:p>
            <a:pPr lvl="1"/>
            <a:endParaRPr lang="en-US" dirty="0"/>
          </a:p>
          <a:p>
            <a:r>
              <a:rPr lang="en-US" dirty="0"/>
              <a:t>All endpoints that are looked up are expected to be within the same network</a:t>
            </a:r>
          </a:p>
          <a:p>
            <a:endParaRPr lang="en-US" dirty="0"/>
          </a:p>
          <a:p>
            <a:r>
              <a:rPr lang="en-US" dirty="0"/>
              <a:t>Hence, </a:t>
            </a:r>
            <a:r>
              <a:rPr lang="en-US" dirty="0">
                <a:solidFill>
                  <a:srgbClr val="C00000"/>
                </a:solidFill>
              </a:rPr>
              <a:t>address resolution can use broadcast: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We don’t need to develop directory mechanisms like DNS</a:t>
            </a:r>
          </a:p>
          <a:p>
            <a:pPr lvl="1"/>
            <a:r>
              <a:rPr lang="en-US" dirty="0"/>
              <a:t>Send (ARP) queries to everyone, asking for a MAC given an IP</a:t>
            </a:r>
          </a:p>
        </p:txBody>
      </p:sp>
    </p:spTree>
    <p:extLst>
      <p:ext uri="{BB962C8B-B14F-4D97-AF65-F5344CB8AC3E}">
        <p14:creationId xmlns:p14="http://schemas.microsoft.com/office/powerpoint/2010/main" val="170427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B60ED-B0E9-DD45-9AF1-CA03A9F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ARP packet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2FFEA-3A89-8C41-86E4-400F4EE8E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642100" cy="503237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</a:pPr>
            <a:r>
              <a:rPr lang="en-US" altLang="en-US" dirty="0"/>
              <a:t>Hardware type:  link-layer protocol</a:t>
            </a:r>
          </a:p>
          <a:p>
            <a:pPr marL="800100" lvl="1" indent="-342900">
              <a:lnSpc>
                <a:spcPct val="100000"/>
              </a:lnSpc>
              <a:spcBef>
                <a:spcPct val="0"/>
              </a:spcBef>
            </a:pPr>
            <a:r>
              <a:rPr lang="en-US" altLang="en-US" dirty="0"/>
              <a:t>Example: Ethernet (1)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</a:pPr>
            <a:r>
              <a:rPr lang="en-US" altLang="en-US" dirty="0"/>
              <a:t>Hardware address length: </a:t>
            </a:r>
          </a:p>
          <a:p>
            <a:pPr marL="800100" lvl="1" indent="-342900">
              <a:lnSpc>
                <a:spcPct val="100000"/>
              </a:lnSpc>
              <a:spcBef>
                <a:spcPct val="0"/>
              </a:spcBef>
            </a:pPr>
            <a:r>
              <a:rPr lang="en-US" altLang="en-US" dirty="0"/>
              <a:t>Example: Ethernet = 6 bytes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</a:pPr>
            <a:r>
              <a:rPr lang="en-US" altLang="en-US" dirty="0"/>
              <a:t>Protocol Type: network-layer protocol</a:t>
            </a:r>
          </a:p>
          <a:p>
            <a:pPr marL="800100" lvl="1" indent="-342900">
              <a:lnSpc>
                <a:spcPct val="100000"/>
              </a:lnSpc>
              <a:spcBef>
                <a:spcPct val="0"/>
              </a:spcBef>
            </a:pPr>
            <a:r>
              <a:rPr lang="en-US" altLang="en-US" dirty="0"/>
              <a:t>Example: IPv4 (0x0800)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</a:pPr>
            <a:r>
              <a:rPr lang="en-US" altLang="en-US" dirty="0"/>
              <a:t>Protocol address length</a:t>
            </a:r>
          </a:p>
          <a:p>
            <a:pPr marL="800100" lvl="1" indent="-342900">
              <a:lnSpc>
                <a:spcPct val="100000"/>
              </a:lnSpc>
              <a:spcBef>
                <a:spcPct val="0"/>
              </a:spcBef>
            </a:pPr>
            <a:r>
              <a:rPr lang="en-US" altLang="en-US" dirty="0"/>
              <a:t>Example: IPv4 = 4 bytes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</a:pPr>
            <a:r>
              <a:rPr lang="en-US" altLang="en-US" dirty="0"/>
              <a:t>Operation: </a:t>
            </a:r>
          </a:p>
          <a:p>
            <a:pPr marL="800100" lvl="1" indent="-342900">
              <a:lnSpc>
                <a:spcPct val="100000"/>
              </a:lnSpc>
              <a:spcBef>
                <a:spcPct val="0"/>
              </a:spcBef>
            </a:pPr>
            <a:r>
              <a:rPr lang="en-US" altLang="en-US" dirty="0"/>
              <a:t>ARP request: 1, reply: 2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</a:pPr>
            <a:r>
              <a:rPr lang="en-US" altLang="en-US" dirty="0"/>
              <a:t>Sender’s addresses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</a:pPr>
            <a:r>
              <a:rPr lang="en-US" altLang="en-US" dirty="0"/>
              <a:t>Address to be resolved (or response)</a:t>
            </a:r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741E1F-1D93-404F-BF07-0100F482A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4652" y="1540669"/>
            <a:ext cx="4243591" cy="492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4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729C6-081B-A94B-AE44-2BF09EAB2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ARP operation</a:t>
            </a:r>
          </a:p>
        </p:txBody>
      </p:sp>
      <p:sp>
        <p:nvSpPr>
          <p:cNvPr id="3" name="Line 3">
            <a:extLst>
              <a:ext uri="{FF2B5EF4-FFF2-40B4-BE49-F238E27FC236}">
                <a16:creationId xmlns:a16="http://schemas.microsoft.com/office/drawing/2014/main" id="{8AA96917-D7AE-594C-AA4C-E7D597EA1295}"/>
              </a:ext>
            </a:extLst>
          </p:cNvPr>
          <p:cNvSpPr>
            <a:spLocks noChangeShapeType="1"/>
          </p:cNvSpPr>
          <p:nvPr/>
        </p:nvSpPr>
        <p:spPr bwMode="auto">
          <a:xfrm>
            <a:off x="835025" y="2755900"/>
            <a:ext cx="6400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6BFCF97-0AC3-5E40-BCBC-372B3690F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175" y="2686050"/>
            <a:ext cx="139700" cy="139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218177E-B1F0-BB49-95B2-269EE4455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0568" y="2679599"/>
            <a:ext cx="139700" cy="139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3E3B5628-B652-A24A-B2D3-691D719A687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7025" y="27559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566A42E0-6B48-2447-A8F7-9DA96D9C82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7625" y="27559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21776F54-54B8-7443-A912-4A087C32034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5425" y="27559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9F1AACDE-B21A-E240-9511-236EC743D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69" y="3798889"/>
            <a:ext cx="2632901" cy="1570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Ethernet Address: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05:23:f4:3d:e1:04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IP Address: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128.195.1.20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A8AD6778-B744-074E-99C2-11B2F44DF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1695" y="3864241"/>
            <a:ext cx="2632901" cy="1570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Ethernet Address: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98:22:ee:f1:90:1a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IP Address: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128.195.1.38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97EF7CF5-21B5-E843-A6D1-75EC0E023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4579" y="3864240"/>
            <a:ext cx="2632900" cy="1570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Ethernet Address: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12:04:2c:6e:11:9c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IP Address: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128.195.1.122</a:t>
            </a: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C833C250-006B-6742-AE1A-D45F5446F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73" y="5459682"/>
            <a:ext cx="2652906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Wants to transmit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to 128.195.1.38</a:t>
            </a:r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5DB8082D-CAE9-994B-AB8E-C05BF943C622}"/>
              </a:ext>
            </a:extLst>
          </p:cNvPr>
          <p:cNvSpPr>
            <a:spLocks/>
          </p:cNvSpPr>
          <p:nvPr/>
        </p:nvSpPr>
        <p:spPr bwMode="auto">
          <a:xfrm>
            <a:off x="1724818" y="2870200"/>
            <a:ext cx="4485473" cy="415923"/>
          </a:xfrm>
          <a:custGeom>
            <a:avLst/>
            <a:gdLst>
              <a:gd name="T0" fmla="*/ 0 w 1537"/>
              <a:gd name="T1" fmla="*/ 2147483646 h 433"/>
              <a:gd name="T2" fmla="*/ 0 w 1537"/>
              <a:gd name="T3" fmla="*/ 0 h 433"/>
              <a:gd name="T4" fmla="*/ 2147483646 w 1537"/>
              <a:gd name="T5" fmla="*/ 0 h 433"/>
              <a:gd name="T6" fmla="*/ 2147483646 w 1537"/>
              <a:gd name="T7" fmla="*/ 2147483646 h 43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37" h="433">
                <a:moveTo>
                  <a:pt x="0" y="432"/>
                </a:moveTo>
                <a:lnTo>
                  <a:pt x="0" y="0"/>
                </a:lnTo>
                <a:lnTo>
                  <a:pt x="1536" y="0"/>
                </a:lnTo>
                <a:lnTo>
                  <a:pt x="1536" y="432"/>
                </a:lnTo>
              </a:path>
            </a:pathLst>
          </a:custGeom>
          <a:noFill/>
          <a:ln w="50800" cap="rnd" cmpd="sng">
            <a:solidFill>
              <a:srgbClr val="C00000"/>
            </a:solidFill>
            <a:prstDash val="solid"/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id="{B327D285-4C56-B347-8D46-F3143F7D0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700" y="2208214"/>
            <a:ext cx="2134329" cy="4651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ARP request</a:t>
            </a:r>
          </a:p>
        </p:txBody>
      </p:sp>
      <p:sp>
        <p:nvSpPr>
          <p:cNvPr id="20" name="Rectangle 20">
            <a:extLst>
              <a:ext uri="{FF2B5EF4-FFF2-40B4-BE49-F238E27FC236}">
                <a16:creationId xmlns:a16="http://schemas.microsoft.com/office/drawing/2014/main" id="{A4F2277E-819E-5D41-AB10-ABAA87E0B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7212" y="1482675"/>
            <a:ext cx="4108051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Who has 128.195.1.38?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Tell 128.195.1.20</a:t>
            </a:r>
          </a:p>
        </p:txBody>
      </p:sp>
      <p:sp>
        <p:nvSpPr>
          <p:cNvPr id="21" name="Line 21">
            <a:extLst>
              <a:ext uri="{FF2B5EF4-FFF2-40B4-BE49-F238E27FC236}">
                <a16:creationId xmlns:a16="http://schemas.microsoft.com/office/drawing/2014/main" id="{CB597213-1DF1-EC46-87EB-D5AC787762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96514" y="1776089"/>
            <a:ext cx="821629" cy="366774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2" name="Rectangle 22">
            <a:extLst>
              <a:ext uri="{FF2B5EF4-FFF2-40B4-BE49-F238E27FC236}">
                <a16:creationId xmlns:a16="http://schemas.microsoft.com/office/drawing/2014/main" id="{BDD4BFB7-06FB-A440-A31D-1AFB8F999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2365" y="5512463"/>
            <a:ext cx="2341789" cy="120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Different target IP address: ignore ARP</a:t>
            </a:r>
          </a:p>
        </p:txBody>
      </p:sp>
      <p:graphicFrame>
        <p:nvGraphicFramePr>
          <p:cNvPr id="30" name="Object 7">
            <a:extLst>
              <a:ext uri="{FF2B5EF4-FFF2-40B4-BE49-F238E27FC236}">
                <a16:creationId xmlns:a16="http://schemas.microsoft.com/office/drawing/2014/main" id="{697E8686-64AA-CE4A-88AA-021EE53888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76749" y="3381474"/>
          <a:ext cx="564352" cy="445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2" name="ClipArt" r:id="rId3" imgW="17462500" imgH="14478000" progId="MS_ClipArt_Gallery.2">
                  <p:embed/>
                </p:oleObj>
              </mc:Choice>
              <mc:Fallback>
                <p:oleObj name="ClipArt" r:id="rId3" imgW="17462500" imgH="14478000" progId="MS_ClipArt_Gallery.2">
                  <p:embed/>
                  <p:pic>
                    <p:nvPicPr>
                      <p:cNvPr id="30" name="Object 7">
                        <a:extLst>
                          <a:ext uri="{FF2B5EF4-FFF2-40B4-BE49-F238E27FC236}">
                            <a16:creationId xmlns:a16="http://schemas.microsoft.com/office/drawing/2014/main" id="{697E8686-64AA-CE4A-88AA-021EE53888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749" y="3381474"/>
                        <a:ext cx="564352" cy="4458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7">
            <a:extLst>
              <a:ext uri="{FF2B5EF4-FFF2-40B4-BE49-F238E27FC236}">
                <a16:creationId xmlns:a16="http://schemas.microsoft.com/office/drawing/2014/main" id="{7712D44E-072A-F441-B43E-9A836D2968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88560" y="3376614"/>
          <a:ext cx="564352" cy="445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3" name="ClipArt" r:id="rId3" imgW="17462500" imgH="14478000" progId="MS_ClipArt_Gallery.2">
                  <p:embed/>
                </p:oleObj>
              </mc:Choice>
              <mc:Fallback>
                <p:oleObj name="ClipArt" r:id="rId3" imgW="17462500" imgH="14478000" progId="MS_ClipArt_Gallery.2">
                  <p:embed/>
                  <p:pic>
                    <p:nvPicPr>
                      <p:cNvPr id="31" name="Object 7">
                        <a:extLst>
                          <a:ext uri="{FF2B5EF4-FFF2-40B4-BE49-F238E27FC236}">
                            <a16:creationId xmlns:a16="http://schemas.microsoft.com/office/drawing/2014/main" id="{7712D44E-072A-F441-B43E-9A836D2968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8560" y="3376614"/>
                        <a:ext cx="564352" cy="4458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7">
            <a:extLst>
              <a:ext uri="{FF2B5EF4-FFF2-40B4-BE49-F238E27FC236}">
                <a16:creationId xmlns:a16="http://schemas.microsoft.com/office/drawing/2014/main" id="{75153A0F-4175-1345-A0EF-54CA2A4748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5449" y="3376614"/>
          <a:ext cx="564352" cy="445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4" name="ClipArt" r:id="rId3" imgW="17462500" imgH="14478000" progId="MS_ClipArt_Gallery.2">
                  <p:embed/>
                </p:oleObj>
              </mc:Choice>
              <mc:Fallback>
                <p:oleObj name="ClipArt" r:id="rId3" imgW="17462500" imgH="14478000" progId="MS_ClipArt_Gallery.2">
                  <p:embed/>
                  <p:pic>
                    <p:nvPicPr>
                      <p:cNvPr id="32" name="Object 7">
                        <a:extLst>
                          <a:ext uri="{FF2B5EF4-FFF2-40B4-BE49-F238E27FC236}">
                            <a16:creationId xmlns:a16="http://schemas.microsoft.com/office/drawing/2014/main" id="{75153A0F-4175-1345-A0EF-54CA2A4748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449" y="3376614"/>
                        <a:ext cx="564352" cy="4458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Freeform 17">
            <a:extLst>
              <a:ext uri="{FF2B5EF4-FFF2-40B4-BE49-F238E27FC236}">
                <a16:creationId xmlns:a16="http://schemas.microsoft.com/office/drawing/2014/main" id="{A6398042-1209-3546-B838-F95DE5F3BF70}"/>
              </a:ext>
            </a:extLst>
          </p:cNvPr>
          <p:cNvSpPr>
            <a:spLocks/>
          </p:cNvSpPr>
          <p:nvPr/>
        </p:nvSpPr>
        <p:spPr bwMode="auto">
          <a:xfrm>
            <a:off x="1851422" y="3038342"/>
            <a:ext cx="2056211" cy="279595"/>
          </a:xfrm>
          <a:custGeom>
            <a:avLst/>
            <a:gdLst>
              <a:gd name="T0" fmla="*/ 0 w 1537"/>
              <a:gd name="T1" fmla="*/ 2147483646 h 433"/>
              <a:gd name="T2" fmla="*/ 0 w 1537"/>
              <a:gd name="T3" fmla="*/ 0 h 433"/>
              <a:gd name="T4" fmla="*/ 2147483646 w 1537"/>
              <a:gd name="T5" fmla="*/ 0 h 433"/>
              <a:gd name="T6" fmla="*/ 2147483646 w 1537"/>
              <a:gd name="T7" fmla="*/ 2147483646 h 43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37" h="433">
                <a:moveTo>
                  <a:pt x="0" y="432"/>
                </a:moveTo>
                <a:lnTo>
                  <a:pt x="0" y="0"/>
                </a:lnTo>
                <a:lnTo>
                  <a:pt x="1536" y="0"/>
                </a:lnTo>
                <a:lnTo>
                  <a:pt x="1536" y="432"/>
                </a:lnTo>
              </a:path>
            </a:pathLst>
          </a:custGeom>
          <a:noFill/>
          <a:ln w="50800" cap="rnd" cmpd="sng">
            <a:solidFill>
              <a:srgbClr val="C00000"/>
            </a:solidFill>
            <a:prstDash val="solid"/>
            <a:round/>
            <a:headEnd type="none" w="sm" len="sm"/>
            <a:tailEnd type="triangle" w="lg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1725E3-682C-544C-AAAC-737459FE9DB0}"/>
              </a:ext>
            </a:extLst>
          </p:cNvPr>
          <p:cNvSpPr txBox="1"/>
          <p:nvPr/>
        </p:nvSpPr>
        <p:spPr>
          <a:xfrm>
            <a:off x="4128407" y="2967642"/>
            <a:ext cx="1763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ARP request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broadcast</a:t>
            </a:r>
          </a:p>
        </p:txBody>
      </p:sp>
      <p:pic>
        <p:nvPicPr>
          <p:cNvPr id="3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3EDC8B-16CE-9246-BD74-FED272940E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3617" y="5598623"/>
            <a:ext cx="803910" cy="93228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D2BEA3B-B34D-FD44-B268-41FE5F27ECAC}"/>
              </a:ext>
            </a:extLst>
          </p:cNvPr>
          <p:cNvSpPr txBox="1"/>
          <p:nvPr/>
        </p:nvSpPr>
        <p:spPr>
          <a:xfrm>
            <a:off x="8494076" y="776871"/>
            <a:ext cx="371697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Hardware type: Ethernet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Protocol type: IPv4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Hardware </a:t>
            </a:r>
            <a:r>
              <a:rPr lang="en-US" sz="2400" dirty="0" err="1">
                <a:latin typeface="Helvetica" pitchFamily="2" charset="0"/>
              </a:rPr>
              <a:t>addr</a:t>
            </a:r>
            <a:r>
              <a:rPr lang="en-US" sz="2400" dirty="0">
                <a:latin typeface="Helvetica" pitchFamily="2" charset="0"/>
              </a:rPr>
              <a:t> length: 6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Protocol </a:t>
            </a:r>
            <a:r>
              <a:rPr lang="en-US" sz="2400" dirty="0" err="1">
                <a:latin typeface="Helvetica" pitchFamily="2" charset="0"/>
              </a:rPr>
              <a:t>addr</a:t>
            </a:r>
            <a:r>
              <a:rPr lang="en-US" sz="2400" dirty="0">
                <a:latin typeface="Helvetica" pitchFamily="2" charset="0"/>
              </a:rPr>
              <a:t> length: 4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Operation: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2 (reply)</a:t>
            </a:r>
          </a:p>
          <a:p>
            <a:r>
              <a:rPr lang="en-US" sz="2400" dirty="0">
                <a:latin typeface="Helvetica" pitchFamily="2" charset="0"/>
              </a:rPr>
              <a:t>Sender hardware </a:t>
            </a:r>
            <a:r>
              <a:rPr lang="en-US" sz="2400" dirty="0" err="1">
                <a:latin typeface="Helvetica" pitchFamily="2" charset="0"/>
              </a:rPr>
              <a:t>addr</a:t>
            </a:r>
            <a:r>
              <a:rPr lang="en-US" sz="2400" dirty="0">
                <a:latin typeface="Helvetica" pitchFamily="2" charset="0"/>
              </a:rPr>
              <a:t>: </a:t>
            </a:r>
            <a:r>
              <a:rPr lang="en-US" altLang="en-US" sz="2400" dirty="0">
                <a:latin typeface="Helvetica" pitchFamily="2" charset="0"/>
              </a:rPr>
              <a:t>05:23:f4:3d:e1:04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Sender protocol </a:t>
            </a:r>
            <a:r>
              <a:rPr lang="en-US" sz="2400" dirty="0" err="1">
                <a:latin typeface="Helvetica" pitchFamily="2" charset="0"/>
              </a:rPr>
              <a:t>addr</a:t>
            </a:r>
            <a:r>
              <a:rPr lang="en-US" sz="2400" dirty="0">
                <a:latin typeface="Helvetica" pitchFamily="2" charset="0"/>
              </a:rPr>
              <a:t>: </a:t>
            </a:r>
          </a:p>
          <a:p>
            <a:r>
              <a:rPr lang="en-US" altLang="en-US" sz="2400" dirty="0">
                <a:latin typeface="Helvetica" pitchFamily="2" charset="0"/>
              </a:rPr>
              <a:t>128.195.1.20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Target HW </a:t>
            </a:r>
            <a:r>
              <a:rPr lang="en-US" sz="2400" dirty="0" err="1">
                <a:latin typeface="Helvetica" pitchFamily="2" charset="0"/>
              </a:rPr>
              <a:t>addr</a:t>
            </a:r>
            <a:r>
              <a:rPr lang="en-US" sz="2400" dirty="0">
                <a:latin typeface="Helvetica" pitchFamily="2" charset="0"/>
              </a:rPr>
              <a:t>: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98:22:ee:f1:90:1a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Target protocol </a:t>
            </a:r>
            <a:r>
              <a:rPr lang="en-US" sz="2400" dirty="0" err="1">
                <a:latin typeface="Helvetica" pitchFamily="2" charset="0"/>
              </a:rPr>
              <a:t>addr</a:t>
            </a:r>
            <a:r>
              <a:rPr lang="en-US" sz="2400" dirty="0">
                <a:latin typeface="Helvetica" pitchFamily="2" charset="0"/>
              </a:rPr>
              <a:t>: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128.195.1.38</a:t>
            </a:r>
            <a:endParaRPr lang="en-US" sz="2400" dirty="0">
              <a:latin typeface="Helvetica" pitchFamily="2" charset="0"/>
            </a:endParaRPr>
          </a:p>
          <a:p>
            <a:pPr algn="l"/>
            <a:endParaRPr lang="en-US" sz="2400" dirty="0">
              <a:latin typeface="Helvetica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C15971-4673-9E40-BAB2-5937765A287D}"/>
              </a:ext>
            </a:extLst>
          </p:cNvPr>
          <p:cNvSpPr txBox="1"/>
          <p:nvPr/>
        </p:nvSpPr>
        <p:spPr>
          <a:xfrm>
            <a:off x="5204042" y="5636514"/>
            <a:ext cx="23417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Matching target IP: send reply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AAEB208-9F7B-294B-95F7-B4746BF32E1D}"/>
              </a:ext>
            </a:extLst>
          </p:cNvPr>
          <p:cNvCxnSpPr>
            <a:cxnSpLocks/>
          </p:cNvCxnSpPr>
          <p:nvPr/>
        </p:nvCxnSpPr>
        <p:spPr>
          <a:xfrm flipV="1">
            <a:off x="7739479" y="647700"/>
            <a:ext cx="794687" cy="4828581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389508C-68C2-6141-8C9F-0DA68F9721DD}"/>
              </a:ext>
            </a:extLst>
          </p:cNvPr>
          <p:cNvCxnSpPr>
            <a:cxnSpLocks/>
          </p:cNvCxnSpPr>
          <p:nvPr/>
        </p:nvCxnSpPr>
        <p:spPr>
          <a:xfrm flipV="1">
            <a:off x="8494076" y="5288762"/>
            <a:ext cx="3326837" cy="1242147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E267261-5CEB-7743-998E-65415605F8D4}"/>
              </a:ext>
            </a:extLst>
          </p:cNvPr>
          <p:cNvSpPr txBox="1"/>
          <p:nvPr/>
        </p:nvSpPr>
        <p:spPr>
          <a:xfrm>
            <a:off x="826687" y="3263100"/>
            <a:ext cx="515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14FDACA-87A1-0141-A5E9-D45275A68AC1}"/>
              </a:ext>
            </a:extLst>
          </p:cNvPr>
          <p:cNvSpPr txBox="1"/>
          <p:nvPr/>
        </p:nvSpPr>
        <p:spPr>
          <a:xfrm>
            <a:off x="3290029" y="3263100"/>
            <a:ext cx="515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B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A52E70-D127-5E4D-8D2E-3328AA6406BC}"/>
              </a:ext>
            </a:extLst>
          </p:cNvPr>
          <p:cNvSpPr txBox="1"/>
          <p:nvPr/>
        </p:nvSpPr>
        <p:spPr>
          <a:xfrm>
            <a:off x="5741596" y="3263100"/>
            <a:ext cx="515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77848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/>
      <p:bldP spid="17" grpId="0" animBg="1"/>
      <p:bldP spid="19" grpId="0" animBg="1"/>
      <p:bldP spid="20" grpId="0"/>
      <p:bldP spid="21" grpId="0" animBg="1"/>
      <p:bldP spid="22" grpId="0"/>
      <p:bldP spid="33" grpId="0" animBg="1"/>
      <p:bldP spid="34" grpId="0"/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715C9-61F9-B74D-895F-01A7E62CF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D906C-FEAF-EE4E-87C0-A84C4F9A9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latin typeface="Courier" pitchFamily="2" charset="0"/>
              </a:rPr>
              <a:t>ip</a:t>
            </a:r>
            <a:r>
              <a:rPr lang="en-US" sz="2400" dirty="0">
                <a:latin typeface="Courier" pitchFamily="2" charset="0"/>
              </a:rPr>
              <a:t> route</a:t>
            </a:r>
            <a:r>
              <a:rPr lang="en-US" dirty="0"/>
              <a:t> (Linux)</a:t>
            </a:r>
          </a:p>
          <a:p>
            <a:pPr lvl="1"/>
            <a:r>
              <a:rPr lang="en-US" dirty="0"/>
              <a:t>Try </a:t>
            </a:r>
            <a:r>
              <a:rPr lang="en-US" sz="2000" dirty="0" err="1">
                <a:latin typeface="Courier" pitchFamily="2" charset="0"/>
              </a:rPr>
              <a:t>ip</a:t>
            </a:r>
            <a:r>
              <a:rPr lang="en-US" sz="2000" dirty="0">
                <a:latin typeface="Courier" pitchFamily="2" charset="0"/>
              </a:rPr>
              <a:t> route get ____</a:t>
            </a:r>
          </a:p>
          <a:p>
            <a:endParaRPr lang="en-US" dirty="0"/>
          </a:p>
          <a:p>
            <a:r>
              <a:rPr lang="en-US" sz="2400" dirty="0">
                <a:latin typeface="Courier" pitchFamily="2" charset="0"/>
              </a:rPr>
              <a:t>route</a:t>
            </a:r>
            <a:r>
              <a:rPr lang="en-US" dirty="0"/>
              <a:t> (Mac OS X)</a:t>
            </a:r>
          </a:p>
        </p:txBody>
      </p:sp>
    </p:spTree>
    <p:extLst>
      <p:ext uri="{BB962C8B-B14F-4D97-AF65-F5344CB8AC3E}">
        <p14:creationId xmlns:p14="http://schemas.microsoft.com/office/powerpoint/2010/main" val="18785767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7015A-4A66-114F-86E1-BC919D518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Communicating outside the local net?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76B62-22AF-3849-B5E1-6B4F447C0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112500" cy="5032376"/>
          </a:xfrm>
        </p:spPr>
        <p:txBody>
          <a:bodyPr>
            <a:normAutofit/>
          </a:bodyPr>
          <a:lstStyle/>
          <a:p>
            <a:r>
              <a:rPr lang="en-US" dirty="0"/>
              <a:t>Suppose endpoint A wants to communicate with endpoint B that is in a </a:t>
            </a:r>
            <a:r>
              <a:rPr lang="en-US" dirty="0">
                <a:solidFill>
                  <a:srgbClr val="C00000"/>
                </a:solidFill>
              </a:rPr>
              <a:t>different network</a:t>
            </a:r>
          </a:p>
          <a:p>
            <a:r>
              <a:rPr lang="en-US" dirty="0"/>
              <a:t>ARP broadcast outside the local network is too expensive</a:t>
            </a:r>
          </a:p>
          <a:p>
            <a:pPr lvl="1"/>
            <a:r>
              <a:rPr lang="en-US" dirty="0"/>
              <a:t>How does one limit the scope of the broadcast? Internet-wide?</a:t>
            </a:r>
          </a:p>
          <a:p>
            <a:r>
              <a:rPr lang="en-US" dirty="0"/>
              <a:t>Besides, the hardware address format used by B’s network might be different from that of A’s network!</a:t>
            </a:r>
          </a:p>
          <a:p>
            <a:r>
              <a:rPr lang="en-US" dirty="0">
                <a:solidFill>
                  <a:srgbClr val="C00000"/>
                </a:solidFill>
              </a:rPr>
              <a:t>ARPs are not meaningful across network boundaries</a:t>
            </a:r>
          </a:p>
          <a:p>
            <a:r>
              <a:rPr lang="en-US" dirty="0"/>
              <a:t>Communicating to a network-external endpoint just means sending the packet to the </a:t>
            </a:r>
            <a:r>
              <a:rPr lang="en-US" dirty="0">
                <a:solidFill>
                  <a:srgbClr val="C00000"/>
                </a:solidFill>
              </a:rPr>
              <a:t>gateway router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Host can know that a destination is external using IP </a:t>
            </a:r>
            <a:r>
              <a:rPr lang="en-US" dirty="0" err="1">
                <a:solidFill>
                  <a:schemeClr val="tx1"/>
                </a:solidFill>
              </a:rPr>
              <a:t>addr</a:t>
            </a:r>
            <a:r>
              <a:rPr lang="en-US" dirty="0">
                <a:solidFill>
                  <a:schemeClr val="tx1"/>
                </a:solidFill>
              </a:rPr>
              <a:t> and netmask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Host can talk to the gateway using DHCP (to get IP) and ARP (to get MAC)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43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9C517-B794-704B-A04B-9070DC31D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ARP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9431E-0789-7849-BF79-389E0127B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useful mechanism to allow hosts inside a network to communicate: </a:t>
            </a:r>
          </a:p>
          <a:p>
            <a:endParaRPr lang="en-US" dirty="0"/>
          </a:p>
          <a:p>
            <a:r>
              <a:rPr lang="en-US" dirty="0"/>
              <a:t>ARP protocol helps resolve IP addresses into MAC addresses using a </a:t>
            </a:r>
            <a:r>
              <a:rPr lang="en-US" dirty="0">
                <a:solidFill>
                  <a:srgbClr val="C00000"/>
                </a:solidFill>
              </a:rPr>
              <a:t>broadcast</a:t>
            </a:r>
            <a:r>
              <a:rPr lang="en-US" dirty="0"/>
              <a:t> mechanism</a:t>
            </a:r>
          </a:p>
          <a:p>
            <a:endParaRPr lang="en-US" dirty="0"/>
          </a:p>
          <a:p>
            <a:r>
              <a:rPr lang="en-US" dirty="0"/>
              <a:t>Communication outside the local network requires ARP-</a:t>
            </a:r>
            <a:r>
              <a:rPr lang="en-US" dirty="0" err="1"/>
              <a:t>ing</a:t>
            </a:r>
            <a:r>
              <a:rPr lang="en-US" dirty="0"/>
              <a:t> for and sending packets to the </a:t>
            </a:r>
            <a:r>
              <a:rPr lang="en-US" dirty="0">
                <a:solidFill>
                  <a:srgbClr val="C00000"/>
                </a:solidFill>
              </a:rPr>
              <a:t>gateway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93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67476A-6617-4642-8782-CCD53B50CDC2}"/>
              </a:ext>
            </a:extLst>
          </p:cNvPr>
          <p:cNvSpPr txBox="1"/>
          <p:nvPr/>
        </p:nvSpPr>
        <p:spPr>
          <a:xfrm>
            <a:off x="593766" y="523237"/>
            <a:ext cx="110084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The network layer is </a:t>
            </a:r>
            <a:r>
              <a:rPr lang="en-US" sz="4000" dirty="0">
                <a:solidFill>
                  <a:srgbClr val="C00000"/>
                </a:solidFill>
                <a:latin typeface="Helvetica" pitchFamily="2" charset="0"/>
              </a:rPr>
              <a:t>all about reachability</a:t>
            </a:r>
            <a:r>
              <a:rPr lang="en-US" sz="4000" dirty="0">
                <a:latin typeface="Helvetica" pitchFamily="2" charset="0"/>
              </a:rPr>
              <a:t>.</a:t>
            </a:r>
          </a:p>
          <a:p>
            <a:pPr algn="ctr"/>
            <a:r>
              <a:rPr lang="en-US" sz="4000" dirty="0">
                <a:latin typeface="Helvetica" pitchFamily="2" charset="0"/>
              </a:rPr>
              <a:t>Every protocol we’ll see solves a sub-problem.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D9563F-6D28-6E42-8364-71DB169327B8}"/>
              </a:ext>
            </a:extLst>
          </p:cNvPr>
          <p:cNvSpPr txBox="1"/>
          <p:nvPr/>
        </p:nvSpPr>
        <p:spPr>
          <a:xfrm>
            <a:off x="795647" y="2162462"/>
            <a:ext cx="34675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How does an endpoint get an address?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437AA-D2F6-054E-B446-35C5140CAD43}"/>
              </a:ext>
            </a:extLst>
          </p:cNvPr>
          <p:cNvSpPr txBox="1"/>
          <p:nvPr/>
        </p:nvSpPr>
        <p:spPr>
          <a:xfrm>
            <a:off x="1802085" y="2991770"/>
            <a:ext cx="166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DHCP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3B7A0B-2F48-1D4D-AD64-7E8DAAE2B58D}"/>
              </a:ext>
            </a:extLst>
          </p:cNvPr>
          <p:cNvSpPr txBox="1"/>
          <p:nvPr/>
        </p:nvSpPr>
        <p:spPr>
          <a:xfrm>
            <a:off x="2594082" y="4287836"/>
            <a:ext cx="3467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How does an endpoint talk to another </a:t>
            </a:r>
            <a:r>
              <a:rPr lang="en-US" sz="2400" i="1" dirty="0">
                <a:latin typeface="Helvetica" pitchFamily="2" charset="0"/>
              </a:rPr>
              <a:t>within </a:t>
            </a:r>
            <a:r>
              <a:rPr lang="en-US" sz="2400" dirty="0">
                <a:latin typeface="Helvetica" pitchFamily="2" charset="0"/>
              </a:rPr>
              <a:t>the same network?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832457B5-D864-DC4C-860B-A6AC501F1824}"/>
              </a:ext>
            </a:extLst>
          </p:cNvPr>
          <p:cNvSpPr/>
          <p:nvPr/>
        </p:nvSpPr>
        <p:spPr>
          <a:xfrm>
            <a:off x="567702" y="3741218"/>
            <a:ext cx="6711872" cy="2975991"/>
          </a:xfrm>
          <a:prstGeom prst="cloud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135">
            <a:extLst>
              <a:ext uri="{FF2B5EF4-FFF2-40B4-BE49-F238E27FC236}">
                <a16:creationId xmlns:a16="http://schemas.microsoft.com/office/drawing/2014/main" id="{AFE135E4-D804-B245-84EE-D5BCD75CB09C}"/>
              </a:ext>
            </a:extLst>
          </p:cNvPr>
          <p:cNvGrpSpPr>
            <a:grpSpLocks/>
          </p:cNvGrpSpPr>
          <p:nvPr/>
        </p:nvGrpSpPr>
        <p:grpSpPr bwMode="auto">
          <a:xfrm>
            <a:off x="3733144" y="3425432"/>
            <a:ext cx="1064210" cy="903201"/>
            <a:chOff x="-44" y="1473"/>
            <a:chExt cx="981" cy="1105"/>
          </a:xfrm>
        </p:grpSpPr>
        <p:pic>
          <p:nvPicPr>
            <p:cNvPr id="10" name="Picture 136" descr="desktop_computer_stylized_medium">
              <a:extLst>
                <a:ext uri="{FF2B5EF4-FFF2-40B4-BE49-F238E27FC236}">
                  <a16:creationId xmlns:a16="http://schemas.microsoft.com/office/drawing/2014/main" id="{C667A67B-C860-204F-ADDE-FA8A96874D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Freeform 137">
              <a:extLst>
                <a:ext uri="{FF2B5EF4-FFF2-40B4-BE49-F238E27FC236}">
                  <a16:creationId xmlns:a16="http://schemas.microsoft.com/office/drawing/2014/main" id="{2668E5FD-4AA0-AE4E-BC4B-76AFD3CD51F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6" name="Group 135">
            <a:extLst>
              <a:ext uri="{FF2B5EF4-FFF2-40B4-BE49-F238E27FC236}">
                <a16:creationId xmlns:a16="http://schemas.microsoft.com/office/drawing/2014/main" id="{62D766EB-0245-8F40-A424-9691D9764645}"/>
              </a:ext>
            </a:extLst>
          </p:cNvPr>
          <p:cNvGrpSpPr>
            <a:grpSpLocks/>
          </p:cNvGrpSpPr>
          <p:nvPr/>
        </p:nvGrpSpPr>
        <p:grpSpPr bwMode="auto">
          <a:xfrm>
            <a:off x="10098712" y="4344359"/>
            <a:ext cx="1064210" cy="903201"/>
            <a:chOff x="-44" y="1473"/>
            <a:chExt cx="981" cy="1105"/>
          </a:xfrm>
        </p:grpSpPr>
        <p:pic>
          <p:nvPicPr>
            <p:cNvPr id="17" name="Picture 136" descr="desktop_computer_stylized_medium">
              <a:extLst>
                <a:ext uri="{FF2B5EF4-FFF2-40B4-BE49-F238E27FC236}">
                  <a16:creationId xmlns:a16="http://schemas.microsoft.com/office/drawing/2014/main" id="{6C3C34CE-05CB-0C48-8AB7-37F375CC14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Freeform 137">
              <a:extLst>
                <a:ext uri="{FF2B5EF4-FFF2-40B4-BE49-F238E27FC236}">
                  <a16:creationId xmlns:a16="http://schemas.microsoft.com/office/drawing/2014/main" id="{8B1AE7F0-F268-6C42-AE6C-A76CFB1A5E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9" name="Cloud 18">
            <a:extLst>
              <a:ext uri="{FF2B5EF4-FFF2-40B4-BE49-F238E27FC236}">
                <a16:creationId xmlns:a16="http://schemas.microsoft.com/office/drawing/2014/main" id="{7515EBB9-D4DA-4449-AED4-21A6612939E1}"/>
              </a:ext>
            </a:extLst>
          </p:cNvPr>
          <p:cNvSpPr/>
          <p:nvPr/>
        </p:nvSpPr>
        <p:spPr>
          <a:xfrm>
            <a:off x="8217635" y="3951082"/>
            <a:ext cx="3762153" cy="1963778"/>
          </a:xfrm>
          <a:prstGeom prst="cloud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C19CC4-B819-7D42-A208-F315FF3D100A}"/>
              </a:ext>
            </a:extLst>
          </p:cNvPr>
          <p:cNvSpPr txBox="1"/>
          <p:nvPr/>
        </p:nvSpPr>
        <p:spPr>
          <a:xfrm>
            <a:off x="4186776" y="5401378"/>
            <a:ext cx="166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ARP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F06135-B71A-8E43-9157-24CE8BBB3A42}"/>
              </a:ext>
            </a:extLst>
          </p:cNvPr>
          <p:cNvSpPr txBox="1"/>
          <p:nvPr/>
        </p:nvSpPr>
        <p:spPr>
          <a:xfrm>
            <a:off x="7496108" y="2080673"/>
            <a:ext cx="5111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How does an endpoint talk to another </a:t>
            </a:r>
            <a:r>
              <a:rPr lang="en-US" sz="2400" i="1" dirty="0">
                <a:latin typeface="Helvetica" pitchFamily="2" charset="0"/>
              </a:rPr>
              <a:t>outside </a:t>
            </a:r>
            <a:r>
              <a:rPr lang="en-US" sz="2400" dirty="0">
                <a:latin typeface="Helvetica" pitchFamily="2" charset="0"/>
              </a:rPr>
              <a:t>its network?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590906-5398-DB4D-8346-B679E56F2192}"/>
              </a:ext>
            </a:extLst>
          </p:cNvPr>
          <p:cNvSpPr txBox="1"/>
          <p:nvPr/>
        </p:nvSpPr>
        <p:spPr>
          <a:xfrm>
            <a:off x="7544129" y="2873864"/>
            <a:ext cx="52565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Routing protocols</a:t>
            </a:r>
          </a:p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OSPF, RIP, BGP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344FD6-4597-EC4F-8C11-20CCF7393910}"/>
              </a:ext>
            </a:extLst>
          </p:cNvPr>
          <p:cNvSpPr txBox="1"/>
          <p:nvPr/>
        </p:nvSpPr>
        <p:spPr>
          <a:xfrm>
            <a:off x="7046777" y="5670769"/>
            <a:ext cx="166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Gateways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925C58-5C30-C54B-9D76-4596A8F6DB0E}"/>
              </a:ext>
            </a:extLst>
          </p:cNvPr>
          <p:cNvSpPr txBox="1"/>
          <p:nvPr/>
        </p:nvSpPr>
        <p:spPr>
          <a:xfrm>
            <a:off x="7060299" y="6053234"/>
            <a:ext cx="2408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NAT &amp; IPv6</a:t>
            </a:r>
          </a:p>
        </p:txBody>
      </p:sp>
      <p:grpSp>
        <p:nvGrpSpPr>
          <p:cNvPr id="3" name="Group 135">
            <a:extLst>
              <a:ext uri="{FF2B5EF4-FFF2-40B4-BE49-F238E27FC236}">
                <a16:creationId xmlns:a16="http://schemas.microsoft.com/office/drawing/2014/main" id="{C0E844DD-B07F-4F44-857A-5FE361DCD9EA}"/>
              </a:ext>
            </a:extLst>
          </p:cNvPr>
          <p:cNvGrpSpPr>
            <a:grpSpLocks/>
          </p:cNvGrpSpPr>
          <p:nvPr/>
        </p:nvGrpSpPr>
        <p:grpSpPr bwMode="auto">
          <a:xfrm>
            <a:off x="427927" y="3946885"/>
            <a:ext cx="1399562" cy="1197821"/>
            <a:chOff x="-44" y="1473"/>
            <a:chExt cx="981" cy="1105"/>
          </a:xfrm>
        </p:grpSpPr>
        <p:pic>
          <p:nvPicPr>
            <p:cNvPr id="4" name="Picture 136" descr="desktop_computer_stylized_medium">
              <a:extLst>
                <a:ext uri="{FF2B5EF4-FFF2-40B4-BE49-F238E27FC236}">
                  <a16:creationId xmlns:a16="http://schemas.microsoft.com/office/drawing/2014/main" id="{635B3576-D6F8-384A-BF23-0A1B00B80A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Freeform 137">
              <a:extLst>
                <a:ext uri="{FF2B5EF4-FFF2-40B4-BE49-F238E27FC236}">
                  <a16:creationId xmlns:a16="http://schemas.microsoft.com/office/drawing/2014/main" id="{E327FC03-E45B-2048-BFDF-4848DCF8E68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" name="Group 135">
            <a:extLst>
              <a:ext uri="{FF2B5EF4-FFF2-40B4-BE49-F238E27FC236}">
                <a16:creationId xmlns:a16="http://schemas.microsoft.com/office/drawing/2014/main" id="{FF3FDD08-2AF8-7F4D-A0FD-DE557EB954B6}"/>
              </a:ext>
            </a:extLst>
          </p:cNvPr>
          <p:cNvGrpSpPr>
            <a:grpSpLocks/>
          </p:cNvGrpSpPr>
          <p:nvPr/>
        </p:nvGrpSpPr>
        <p:grpSpPr bwMode="auto">
          <a:xfrm>
            <a:off x="795647" y="5775896"/>
            <a:ext cx="1064210" cy="903201"/>
            <a:chOff x="-44" y="1473"/>
            <a:chExt cx="981" cy="1105"/>
          </a:xfrm>
        </p:grpSpPr>
        <p:pic>
          <p:nvPicPr>
            <p:cNvPr id="13" name="Picture 136" descr="desktop_computer_stylized_medium">
              <a:extLst>
                <a:ext uri="{FF2B5EF4-FFF2-40B4-BE49-F238E27FC236}">
                  <a16:creationId xmlns:a16="http://schemas.microsoft.com/office/drawing/2014/main" id="{9A103F8D-5B2A-C244-9BB8-F7313F14F8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Freeform 137">
              <a:extLst>
                <a:ext uri="{FF2B5EF4-FFF2-40B4-BE49-F238E27FC236}">
                  <a16:creationId xmlns:a16="http://schemas.microsoft.com/office/drawing/2014/main" id="{8DA6AC0D-76C0-C94F-9F0D-30F19B4304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9871D1CD-2B30-D04C-892D-E13B2AAE1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339" y="5850218"/>
            <a:ext cx="1896830" cy="569049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7187A2B-4A5C-6A4A-8DFA-256195C5386B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7279574" y="4932971"/>
            <a:ext cx="949731" cy="36924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19" descr="Router Clip Art">
            <a:extLst>
              <a:ext uri="{FF2B5EF4-FFF2-40B4-BE49-F238E27FC236}">
                <a16:creationId xmlns:a16="http://schemas.microsoft.com/office/drawing/2014/main" id="{EBE8C051-0090-0847-9555-29F2B6411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839" y="4977166"/>
            <a:ext cx="850847" cy="626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1" descr="Shape&#10;&#10;Description automatically generated">
            <a:extLst>
              <a:ext uri="{FF2B5EF4-FFF2-40B4-BE49-F238E27FC236}">
                <a16:creationId xmlns:a16="http://schemas.microsoft.com/office/drawing/2014/main" id="{6F3A8D63-6C91-2F4B-B2C8-72B006B9D9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6832" y="5452001"/>
            <a:ext cx="1072131" cy="121833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C57F36D-3DFF-4940-B59D-623B5FA62494}"/>
              </a:ext>
            </a:extLst>
          </p:cNvPr>
          <p:cNvSpPr txBox="1"/>
          <p:nvPr/>
        </p:nvSpPr>
        <p:spPr>
          <a:xfrm>
            <a:off x="4778360" y="2352687"/>
            <a:ext cx="3467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Debugging?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047366-6C1F-6447-B6CE-185A7B111E67}"/>
              </a:ext>
            </a:extLst>
          </p:cNvPr>
          <p:cNvSpPr txBox="1"/>
          <p:nvPr/>
        </p:nvSpPr>
        <p:spPr>
          <a:xfrm>
            <a:off x="5073562" y="2775673"/>
            <a:ext cx="1227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ICMP</a:t>
            </a:r>
          </a:p>
        </p:txBody>
      </p:sp>
    </p:spTree>
    <p:extLst>
      <p:ext uri="{BB962C8B-B14F-4D97-AF65-F5344CB8AC3E}">
        <p14:creationId xmlns:p14="http://schemas.microsoft.com/office/powerpoint/2010/main" val="260396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5" grpId="0" animBg="1"/>
      <p:bldP spid="19" grpId="0" animBg="1"/>
      <p:bldP spid="20" grpId="0"/>
      <p:bldP spid="21" grpId="0"/>
      <p:bldP spid="22" grpId="0"/>
      <p:bldP spid="24" grpId="0"/>
      <p:bldP spid="25" grpId="0"/>
      <p:bldP spid="33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08777-B066-A241-97D7-EA5814087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Host Configuration Protocol (DHCP)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01986-D8E5-F547-A9C8-7B5FEEDAEB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73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359AB-5BBC-AB40-856E-C7915DDB1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an endpoint get its IP </a:t>
            </a:r>
            <a:r>
              <a:rPr lang="en-US" dirty="0" err="1"/>
              <a:t>addr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E7B88-A6D5-1446-AF60-D55F913D1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85500" cy="4778375"/>
          </a:xfrm>
        </p:spPr>
        <p:txBody>
          <a:bodyPr>
            <a:normAutofit/>
          </a:bodyPr>
          <a:lstStyle/>
          <a:p>
            <a:r>
              <a:rPr lang="en-US" altLang="en-US" dirty="0"/>
              <a:t>One possibility: hard-code the IP address on the endpoint</a:t>
            </a:r>
          </a:p>
          <a:p>
            <a:pPr lvl="1"/>
            <a:r>
              <a:rPr lang="en-US" altLang="en-US" dirty="0"/>
              <a:t>e.g., a system admin writing addresses in a file</a:t>
            </a:r>
          </a:p>
          <a:p>
            <a:pPr lvl="1"/>
            <a:r>
              <a:rPr lang="en-US" altLang="en-US" dirty="0"/>
              <a:t>Linux: /</a:t>
            </a:r>
            <a:r>
              <a:rPr lang="en-US" altLang="en-US" dirty="0" err="1"/>
              <a:t>etc</a:t>
            </a:r>
            <a:r>
              <a:rPr lang="en-US" altLang="en-US" dirty="0"/>
              <a:t>/network/interfaces</a:t>
            </a:r>
          </a:p>
          <a:p>
            <a:pPr lvl="1"/>
            <a:r>
              <a:rPr lang="en-US" altLang="en-US" dirty="0"/>
              <a:t>Mac OS X (10.14.6): system preferences &gt; Network &gt; name of interface &gt; advanced &gt; TCP/IP &gt; “Manually”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Another possibility: dynamically receive an address “from the network”</a:t>
            </a:r>
          </a:p>
          <a:p>
            <a:pPr lvl="1"/>
            <a:r>
              <a:rPr lang="en-US" altLang="en-US" dirty="0">
                <a:solidFill>
                  <a:srgbClr val="CC0000"/>
                </a:solidFill>
              </a:rPr>
              <a:t>DHCP: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CC0000"/>
                </a:solidFill>
              </a:rPr>
              <a:t>D</a:t>
            </a:r>
            <a:r>
              <a:rPr lang="en-US" altLang="en-US" dirty="0"/>
              <a:t>ynamic </a:t>
            </a:r>
            <a:r>
              <a:rPr lang="en-US" altLang="en-US" dirty="0">
                <a:solidFill>
                  <a:srgbClr val="CC0000"/>
                </a:solidFill>
              </a:rPr>
              <a:t>H</a:t>
            </a:r>
            <a:r>
              <a:rPr lang="en-US" altLang="en-US" dirty="0"/>
              <a:t>ost </a:t>
            </a:r>
            <a:r>
              <a:rPr lang="en-US" altLang="en-US" dirty="0">
                <a:solidFill>
                  <a:srgbClr val="CC0000"/>
                </a:solidFill>
              </a:rPr>
              <a:t>C</a:t>
            </a:r>
            <a:r>
              <a:rPr lang="en-US" altLang="en-US" dirty="0"/>
              <a:t>onfiguration </a:t>
            </a:r>
            <a:r>
              <a:rPr lang="en-US" altLang="en-US" dirty="0">
                <a:solidFill>
                  <a:srgbClr val="CC0000"/>
                </a:solidFill>
              </a:rPr>
              <a:t>P</a:t>
            </a:r>
            <a:r>
              <a:rPr lang="en-US" altLang="en-US" dirty="0"/>
              <a:t>rotocol</a:t>
            </a:r>
          </a:p>
          <a:p>
            <a:pPr lvl="1"/>
            <a:r>
              <a:rPr lang="en-US" altLang="ja-JP" dirty="0"/>
              <a:t>Provide plug-and-play functionality for endpoints (e.g., phones, laptops)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0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C6292-1929-5942-A17F-8087EBC09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similar bootstrapping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832FD-44ED-C742-9A1D-5039BE184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099800" cy="5167312"/>
          </a:xfrm>
        </p:spPr>
        <p:txBody>
          <a:bodyPr>
            <a:normAutofit/>
          </a:bodyPr>
          <a:lstStyle/>
          <a:p>
            <a:r>
              <a:rPr lang="en-US" dirty="0"/>
              <a:t>How does a host get its IP address?</a:t>
            </a:r>
          </a:p>
          <a:p>
            <a:r>
              <a:rPr lang="en-US" dirty="0"/>
              <a:t>How does a host know its local DNS server?</a:t>
            </a:r>
          </a:p>
          <a:p>
            <a:r>
              <a:rPr lang="en-US" dirty="0"/>
              <a:t>How does a host know its netmask? </a:t>
            </a:r>
          </a:p>
          <a:p>
            <a:pPr lvl="1"/>
            <a:r>
              <a:rPr lang="en-US" dirty="0"/>
              <a:t>i.e., so that it can know which other hosts are in the same network</a:t>
            </a:r>
          </a:p>
          <a:p>
            <a:pPr lvl="1"/>
            <a:r>
              <a:rPr lang="en-US" dirty="0"/>
              <a:t>Note: the details how A and B talk to each other changes significantly when A and B are in the same network vs. different network</a:t>
            </a:r>
          </a:p>
          <a:p>
            <a:r>
              <a:rPr lang="en-US" dirty="0"/>
              <a:t>How does a host know how to reach other networks?</a:t>
            </a:r>
          </a:p>
          <a:p>
            <a:pPr lvl="1"/>
            <a:r>
              <a:rPr lang="en-US" dirty="0"/>
              <a:t>i.e., which router is at the “border” of the current network?</a:t>
            </a:r>
          </a:p>
          <a:p>
            <a:pPr lvl="1"/>
            <a:r>
              <a:rPr lang="en-US" dirty="0"/>
              <a:t>This router is also called the </a:t>
            </a:r>
            <a:r>
              <a:rPr lang="en-US" dirty="0">
                <a:solidFill>
                  <a:srgbClr val="C00000"/>
                </a:solidFill>
              </a:rPr>
              <a:t>gateway router: </a:t>
            </a:r>
            <a:r>
              <a:rPr lang="en-US" dirty="0"/>
              <a:t>crucial for an endpoint to communicate with another endpoint external to the network</a:t>
            </a:r>
          </a:p>
        </p:txBody>
      </p:sp>
    </p:spTree>
    <p:extLst>
      <p:ext uri="{BB962C8B-B14F-4D97-AF65-F5344CB8AC3E}">
        <p14:creationId xmlns:p14="http://schemas.microsoft.com/office/powerpoint/2010/main" val="167414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80ECD-EFEE-F347-B28E-67EBAB035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DHCP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CEC6D-092F-2548-BFC1-0695022B6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77748" cy="487205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 endpoint that just joined a network knows nothing about it</a:t>
            </a:r>
          </a:p>
          <a:p>
            <a:pPr lvl="1"/>
            <a:r>
              <a:rPr lang="en-US" dirty="0"/>
              <a:t>Endpoint doesn’t even have an IP address for its point of attachment</a:t>
            </a:r>
          </a:p>
          <a:p>
            <a:pPr lvl="1"/>
            <a:endParaRPr lang="en-US" dirty="0"/>
          </a:p>
          <a:p>
            <a:r>
              <a:rPr lang="en-US" dirty="0"/>
              <a:t>We solved a similar bootstrapping problem before: </a:t>
            </a:r>
          </a:p>
          <a:p>
            <a:pPr lvl="1"/>
            <a:r>
              <a:rPr lang="en-US" dirty="0"/>
              <a:t>Domain Name Service (DNS) to retrieve addresses</a:t>
            </a:r>
          </a:p>
          <a:p>
            <a:pPr lvl="1"/>
            <a:endParaRPr lang="en-US" dirty="0"/>
          </a:p>
          <a:p>
            <a:r>
              <a:rPr lang="en-US" dirty="0"/>
              <a:t>Often, it makes little sense to have the endpoint contact a “known” server to receive an IP address</a:t>
            </a:r>
          </a:p>
          <a:p>
            <a:pPr lvl="1"/>
            <a:r>
              <a:rPr lang="en-US" dirty="0"/>
              <a:t>E.g., connecting to a brand-new network you’ve never been in</a:t>
            </a:r>
          </a:p>
          <a:p>
            <a:endParaRPr lang="en-US" dirty="0"/>
          </a:p>
          <a:p>
            <a:r>
              <a:rPr lang="en-US" dirty="0"/>
              <a:t>The only idea that really works is to ask everyone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Broadcast a “query”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4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6E29A-84F0-6F48-A201-295D79778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DHCP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34000-37B3-D745-9C6F-44DC341C1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162350" cy="4892675"/>
          </a:xfrm>
        </p:spPr>
        <p:txBody>
          <a:bodyPr>
            <a:normAutofit/>
          </a:bodyPr>
          <a:lstStyle/>
          <a:p>
            <a:r>
              <a:rPr lang="en-US" altLang="en-US" dirty="0"/>
              <a:t>DHCP allows a host to dynamically obtain its IP address from a </a:t>
            </a:r>
            <a:r>
              <a:rPr lang="en-US" altLang="en-US" dirty="0">
                <a:solidFill>
                  <a:srgbClr val="C00000"/>
                </a:solidFill>
              </a:rPr>
              <a:t>server</a:t>
            </a:r>
            <a:r>
              <a:rPr lang="en-US" altLang="en-US" dirty="0"/>
              <a:t> on a network when it joins the network</a:t>
            </a:r>
          </a:p>
          <a:p>
            <a:r>
              <a:rPr lang="en-US" altLang="en-US" dirty="0"/>
              <a:t>DHCP can allow a host to be mobile across different networks, obtaining IP addresses as needed</a:t>
            </a:r>
          </a:p>
          <a:p>
            <a:r>
              <a:rPr lang="en-US" altLang="en-US" dirty="0"/>
              <a:t>DHCP uses </a:t>
            </a:r>
            <a:r>
              <a:rPr lang="en-US" altLang="en-US" dirty="0">
                <a:solidFill>
                  <a:srgbClr val="C00000"/>
                </a:solidFill>
              </a:rPr>
              <a:t>leases </a:t>
            </a:r>
            <a:r>
              <a:rPr lang="en-US" altLang="en-US" dirty="0"/>
              <a:t>on addresses</a:t>
            </a:r>
          </a:p>
          <a:p>
            <a:pPr lvl="1"/>
            <a:r>
              <a:rPr lang="en-US" altLang="en-US" dirty="0"/>
              <a:t>Host must renew lease periodically</a:t>
            </a:r>
          </a:p>
          <a:p>
            <a:pPr lvl="1"/>
            <a:r>
              <a:rPr lang="en-US" altLang="en-US" dirty="0"/>
              <a:t>Allows network to reuse an IP with an expired lease, reclaiming addresses from inactive hosts</a:t>
            </a:r>
          </a:p>
          <a:p>
            <a:pPr marL="0" indent="0">
              <a:buNone/>
            </a:pPr>
            <a:endParaRPr lang="en-US" alt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F310EA-FF9F-5C42-A375-0C47A0E1F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9938" y="5535613"/>
            <a:ext cx="1725693" cy="3190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5" name="Text Box 97">
            <a:extLst>
              <a:ext uri="{FF2B5EF4-FFF2-40B4-BE49-F238E27FC236}">
                <a16:creationId xmlns:a16="http://schemas.microsoft.com/office/drawing/2014/main" id="{33D1AEAB-70A4-D742-8A83-A144E8F7D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1650" y="1401762"/>
            <a:ext cx="1314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i="1"/>
              <a:t>223.1.1.0/24</a:t>
            </a:r>
          </a:p>
        </p:txBody>
      </p:sp>
      <p:sp>
        <p:nvSpPr>
          <p:cNvPr id="6" name="Text Box 98">
            <a:extLst>
              <a:ext uri="{FF2B5EF4-FFF2-40B4-BE49-F238E27FC236}">
                <a16:creationId xmlns:a16="http://schemas.microsoft.com/office/drawing/2014/main" id="{25C0EDF4-E57B-BA47-B0BB-A445528F4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29863" y="3897312"/>
            <a:ext cx="1314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i="1"/>
              <a:t>223.1.2.0/24</a:t>
            </a:r>
          </a:p>
        </p:txBody>
      </p:sp>
      <p:sp>
        <p:nvSpPr>
          <p:cNvPr id="7" name="Text Box 99">
            <a:extLst>
              <a:ext uri="{FF2B5EF4-FFF2-40B4-BE49-F238E27FC236}">
                <a16:creationId xmlns:a16="http://schemas.microsoft.com/office/drawing/2014/main" id="{671522CE-342D-5C4D-B0C2-CB668091A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2825" y="5491162"/>
            <a:ext cx="1314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i="1"/>
              <a:t>223.1.3.0/24</a:t>
            </a:r>
          </a:p>
        </p:txBody>
      </p:sp>
      <p:sp>
        <p:nvSpPr>
          <p:cNvPr id="8" name="Rectangle 100">
            <a:extLst>
              <a:ext uri="{FF2B5EF4-FFF2-40B4-BE49-F238E27FC236}">
                <a16:creationId xmlns:a16="http://schemas.microsoft.com/office/drawing/2014/main" id="{3E0647C2-BCB8-B84A-BEB7-1BF2927D5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5401" y="3732213"/>
            <a:ext cx="847725" cy="180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9" name="Freeform 101">
            <a:extLst>
              <a:ext uri="{FF2B5EF4-FFF2-40B4-BE49-F238E27FC236}">
                <a16:creationId xmlns:a16="http://schemas.microsoft.com/office/drawing/2014/main" id="{33A987ED-8477-0A4D-B661-B623947DE5D2}"/>
              </a:ext>
            </a:extLst>
          </p:cNvPr>
          <p:cNvSpPr>
            <a:spLocks/>
          </p:cNvSpPr>
          <p:nvPr/>
        </p:nvSpPr>
        <p:spPr bwMode="auto">
          <a:xfrm>
            <a:off x="7058026" y="1671637"/>
            <a:ext cx="1941513" cy="2049462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102">
            <a:extLst>
              <a:ext uri="{FF2B5EF4-FFF2-40B4-BE49-F238E27FC236}">
                <a16:creationId xmlns:a16="http://schemas.microsoft.com/office/drawing/2014/main" id="{CEF548F8-414A-FE48-BB35-A46DF50BB54F}"/>
              </a:ext>
            </a:extLst>
          </p:cNvPr>
          <p:cNvSpPr>
            <a:spLocks/>
          </p:cNvSpPr>
          <p:nvPr/>
        </p:nvSpPr>
        <p:spPr bwMode="auto">
          <a:xfrm>
            <a:off x="9585325" y="1981200"/>
            <a:ext cx="1906588" cy="1958975"/>
          </a:xfrm>
          <a:custGeom>
            <a:avLst/>
            <a:gdLst>
              <a:gd name="T0" fmla="*/ 2147483647 w 1201"/>
              <a:gd name="T1" fmla="*/ 2147483647 h 1234"/>
              <a:gd name="T2" fmla="*/ 2147483647 w 1201"/>
              <a:gd name="T3" fmla="*/ 2147483647 h 1234"/>
              <a:gd name="T4" fmla="*/ 2147483647 w 1201"/>
              <a:gd name="T5" fmla="*/ 2147483647 h 1234"/>
              <a:gd name="T6" fmla="*/ 2147483647 w 1201"/>
              <a:gd name="T7" fmla="*/ 2147483647 h 1234"/>
              <a:gd name="T8" fmla="*/ 2147483647 w 1201"/>
              <a:gd name="T9" fmla="*/ 2147483647 h 1234"/>
              <a:gd name="T10" fmla="*/ 2147483647 w 1201"/>
              <a:gd name="T11" fmla="*/ 2147483647 h 1234"/>
              <a:gd name="T12" fmla="*/ 2147483647 w 1201"/>
              <a:gd name="T13" fmla="*/ 2147483647 h 1234"/>
              <a:gd name="T14" fmla="*/ 2147483647 w 1201"/>
              <a:gd name="T15" fmla="*/ 2147483647 h 1234"/>
              <a:gd name="T16" fmla="*/ 2147483647 w 1201"/>
              <a:gd name="T17" fmla="*/ 2147483647 h 1234"/>
              <a:gd name="T18" fmla="*/ 2147483647 w 1201"/>
              <a:gd name="T19" fmla="*/ 2147483647 h 1234"/>
              <a:gd name="T20" fmla="*/ 2147483647 w 1201"/>
              <a:gd name="T21" fmla="*/ 2147483647 h 1234"/>
              <a:gd name="T22" fmla="*/ 2147483647 w 1201"/>
              <a:gd name="T23" fmla="*/ 2147483647 h 1234"/>
              <a:gd name="T24" fmla="*/ 2147483647 w 1201"/>
              <a:gd name="T25" fmla="*/ 2147483647 h 1234"/>
              <a:gd name="T26" fmla="*/ 2147483647 w 1201"/>
              <a:gd name="T27" fmla="*/ 2147483647 h 123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01"/>
              <a:gd name="T43" fmla="*/ 0 h 1234"/>
              <a:gd name="T44" fmla="*/ 1201 w 1201"/>
              <a:gd name="T45" fmla="*/ 1234 h 123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01" h="1234">
                <a:moveTo>
                  <a:pt x="25" y="709"/>
                </a:moveTo>
                <a:cubicBezTo>
                  <a:pt x="49" y="824"/>
                  <a:pt x="428" y="709"/>
                  <a:pt x="526" y="780"/>
                </a:cubicBezTo>
                <a:cubicBezTo>
                  <a:pt x="624" y="851"/>
                  <a:pt x="543" y="1059"/>
                  <a:pt x="613" y="1134"/>
                </a:cubicBezTo>
                <a:cubicBezTo>
                  <a:pt x="683" y="1209"/>
                  <a:pt x="853" y="1234"/>
                  <a:pt x="946" y="1230"/>
                </a:cubicBezTo>
                <a:cubicBezTo>
                  <a:pt x="1039" y="1226"/>
                  <a:pt x="1141" y="1163"/>
                  <a:pt x="1171" y="1107"/>
                </a:cubicBezTo>
                <a:cubicBezTo>
                  <a:pt x="1201" y="1051"/>
                  <a:pt x="1135" y="963"/>
                  <a:pt x="1126" y="894"/>
                </a:cubicBezTo>
                <a:cubicBezTo>
                  <a:pt x="1117" y="825"/>
                  <a:pt x="1119" y="772"/>
                  <a:pt x="1114" y="693"/>
                </a:cubicBezTo>
                <a:cubicBezTo>
                  <a:pt x="1109" y="614"/>
                  <a:pt x="1095" y="502"/>
                  <a:pt x="1099" y="423"/>
                </a:cubicBezTo>
                <a:cubicBezTo>
                  <a:pt x="1103" y="344"/>
                  <a:pt x="1141" y="281"/>
                  <a:pt x="1141" y="216"/>
                </a:cubicBezTo>
                <a:cubicBezTo>
                  <a:pt x="1141" y="151"/>
                  <a:pt x="1185" y="56"/>
                  <a:pt x="1102" y="33"/>
                </a:cubicBezTo>
                <a:cubicBezTo>
                  <a:pt x="1019" y="10"/>
                  <a:pt x="740" y="0"/>
                  <a:pt x="646" y="81"/>
                </a:cubicBezTo>
                <a:cubicBezTo>
                  <a:pt x="552" y="162"/>
                  <a:pt x="635" y="441"/>
                  <a:pt x="535" y="519"/>
                </a:cubicBezTo>
                <a:cubicBezTo>
                  <a:pt x="435" y="597"/>
                  <a:pt x="129" y="516"/>
                  <a:pt x="44" y="548"/>
                </a:cubicBezTo>
                <a:cubicBezTo>
                  <a:pt x="15" y="601"/>
                  <a:pt x="0" y="594"/>
                  <a:pt x="25" y="709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reeform 103">
            <a:extLst>
              <a:ext uri="{FF2B5EF4-FFF2-40B4-BE49-F238E27FC236}">
                <a16:creationId xmlns:a16="http://schemas.microsoft.com/office/drawing/2014/main" id="{B284DE60-5855-5040-A9E7-0E49B098C0EF}"/>
              </a:ext>
            </a:extLst>
          </p:cNvPr>
          <p:cNvSpPr>
            <a:spLocks/>
          </p:cNvSpPr>
          <p:nvPr/>
        </p:nvSpPr>
        <p:spPr bwMode="auto">
          <a:xfrm>
            <a:off x="8258176" y="3414712"/>
            <a:ext cx="2041525" cy="1979612"/>
          </a:xfrm>
          <a:custGeom>
            <a:avLst/>
            <a:gdLst>
              <a:gd name="T0" fmla="*/ 2147483647 w 1286"/>
              <a:gd name="T1" fmla="*/ 2147483647 h 1247"/>
              <a:gd name="T2" fmla="*/ 2147483647 w 1286"/>
              <a:gd name="T3" fmla="*/ 2147483647 h 1247"/>
              <a:gd name="T4" fmla="*/ 2147483647 w 1286"/>
              <a:gd name="T5" fmla="*/ 2147483647 h 1247"/>
              <a:gd name="T6" fmla="*/ 2147483647 w 1286"/>
              <a:gd name="T7" fmla="*/ 2147483647 h 1247"/>
              <a:gd name="T8" fmla="*/ 2147483647 w 1286"/>
              <a:gd name="T9" fmla="*/ 2147483647 h 1247"/>
              <a:gd name="T10" fmla="*/ 2147483647 w 1286"/>
              <a:gd name="T11" fmla="*/ 2147483647 h 1247"/>
              <a:gd name="T12" fmla="*/ 2147483647 w 1286"/>
              <a:gd name="T13" fmla="*/ 2147483647 h 1247"/>
              <a:gd name="T14" fmla="*/ 2147483647 w 1286"/>
              <a:gd name="T15" fmla="*/ 2147483647 h 1247"/>
              <a:gd name="T16" fmla="*/ 2147483647 w 1286"/>
              <a:gd name="T17" fmla="*/ 2147483647 h 1247"/>
              <a:gd name="T18" fmla="*/ 2147483647 w 1286"/>
              <a:gd name="T19" fmla="*/ 2147483647 h 1247"/>
              <a:gd name="T20" fmla="*/ 2147483647 w 1286"/>
              <a:gd name="T21" fmla="*/ 2147483647 h 1247"/>
              <a:gd name="T22" fmla="*/ 2147483647 w 1286"/>
              <a:gd name="T23" fmla="*/ 2147483647 h 1247"/>
              <a:gd name="T24" fmla="*/ 2147483647 w 1286"/>
              <a:gd name="T25" fmla="*/ 2147483647 h 124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286"/>
              <a:gd name="T40" fmla="*/ 0 h 1247"/>
              <a:gd name="T41" fmla="*/ 1286 w 1286"/>
              <a:gd name="T42" fmla="*/ 1247 h 124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286" h="1247">
                <a:moveTo>
                  <a:pt x="587" y="30"/>
                </a:moveTo>
                <a:cubicBezTo>
                  <a:pt x="473" y="60"/>
                  <a:pt x="601" y="475"/>
                  <a:pt x="509" y="618"/>
                </a:cubicBezTo>
                <a:cubicBezTo>
                  <a:pt x="424" y="765"/>
                  <a:pt x="154" y="830"/>
                  <a:pt x="77" y="909"/>
                </a:cubicBezTo>
                <a:cubicBezTo>
                  <a:pt x="0" y="988"/>
                  <a:pt x="37" y="1043"/>
                  <a:pt x="47" y="1095"/>
                </a:cubicBezTo>
                <a:cubicBezTo>
                  <a:pt x="57" y="1147"/>
                  <a:pt x="71" y="1205"/>
                  <a:pt x="140" y="1224"/>
                </a:cubicBezTo>
                <a:cubicBezTo>
                  <a:pt x="209" y="1243"/>
                  <a:pt x="369" y="1212"/>
                  <a:pt x="461" y="1209"/>
                </a:cubicBezTo>
                <a:cubicBezTo>
                  <a:pt x="553" y="1206"/>
                  <a:pt x="571" y="1206"/>
                  <a:pt x="692" y="1209"/>
                </a:cubicBezTo>
                <a:cubicBezTo>
                  <a:pt x="813" y="1212"/>
                  <a:pt x="1094" y="1247"/>
                  <a:pt x="1190" y="1227"/>
                </a:cubicBezTo>
                <a:cubicBezTo>
                  <a:pt x="1286" y="1207"/>
                  <a:pt x="1279" y="1170"/>
                  <a:pt x="1271" y="1089"/>
                </a:cubicBezTo>
                <a:cubicBezTo>
                  <a:pt x="1263" y="1008"/>
                  <a:pt x="1217" y="818"/>
                  <a:pt x="1139" y="741"/>
                </a:cubicBezTo>
                <a:cubicBezTo>
                  <a:pt x="1061" y="664"/>
                  <a:pt x="865" y="743"/>
                  <a:pt x="800" y="627"/>
                </a:cubicBezTo>
                <a:cubicBezTo>
                  <a:pt x="735" y="511"/>
                  <a:pt x="785" y="142"/>
                  <a:pt x="749" y="42"/>
                </a:cubicBezTo>
                <a:cubicBezTo>
                  <a:pt x="695" y="15"/>
                  <a:pt x="701" y="0"/>
                  <a:pt x="587" y="3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04">
            <a:extLst>
              <a:ext uri="{FF2B5EF4-FFF2-40B4-BE49-F238E27FC236}">
                <a16:creationId xmlns:a16="http://schemas.microsoft.com/office/drawing/2014/main" id="{977FB17E-C63A-9543-A346-375C5684621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7301" y="2193924"/>
            <a:ext cx="277813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06">
            <a:extLst>
              <a:ext uri="{FF2B5EF4-FFF2-40B4-BE49-F238E27FC236}">
                <a16:creationId xmlns:a16="http://schemas.microsoft.com/office/drawing/2014/main" id="{FADA18F3-82D2-B44F-B01E-AC1C518458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56513" y="2914650"/>
            <a:ext cx="277812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07">
            <a:extLst>
              <a:ext uri="{FF2B5EF4-FFF2-40B4-BE49-F238E27FC236}">
                <a16:creationId xmlns:a16="http://schemas.microsoft.com/office/drawing/2014/main" id="{7839CB77-97DE-3D4D-9FC2-45ADDD1592A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16825" y="3465513"/>
            <a:ext cx="27305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08">
            <a:extLst>
              <a:ext uri="{FF2B5EF4-FFF2-40B4-BE49-F238E27FC236}">
                <a16:creationId xmlns:a16="http://schemas.microsoft.com/office/drawing/2014/main" id="{65A35148-E551-5E43-B278-3E56846B4D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59789" y="3043238"/>
            <a:ext cx="56197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09">
            <a:extLst>
              <a:ext uri="{FF2B5EF4-FFF2-40B4-BE49-F238E27FC236}">
                <a16:creationId xmlns:a16="http://schemas.microsoft.com/office/drawing/2014/main" id="{4478D457-C557-CC42-B7D6-4D8D47CE3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4925" y="1868488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223.1.1.1</a:t>
            </a:r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17" name="Text Box 111">
            <a:extLst>
              <a:ext uri="{FF2B5EF4-FFF2-40B4-BE49-F238E27FC236}">
                <a16:creationId xmlns:a16="http://schemas.microsoft.com/office/drawing/2014/main" id="{EA69C916-9C39-3049-8AF0-B25E78934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25" y="3494088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223.1.1.3</a:t>
            </a:r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18" name="Text Box 112">
            <a:extLst>
              <a:ext uri="{FF2B5EF4-FFF2-40B4-BE49-F238E27FC236}">
                <a16:creationId xmlns:a16="http://schemas.microsoft.com/office/drawing/2014/main" id="{015FDEFE-E4A4-9947-B354-C990C6AEC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0" y="2733675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223.1.1.4</a:t>
            </a:r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19" name="Line 113">
            <a:extLst>
              <a:ext uri="{FF2B5EF4-FFF2-40B4-BE49-F238E27FC236}">
                <a16:creationId xmlns:a16="http://schemas.microsoft.com/office/drawing/2014/main" id="{CBE7B488-025A-0444-865E-9897ADDD03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34525" y="3044824"/>
            <a:ext cx="5334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114">
            <a:extLst>
              <a:ext uri="{FF2B5EF4-FFF2-40B4-BE49-F238E27FC236}">
                <a16:creationId xmlns:a16="http://schemas.microsoft.com/office/drawing/2014/main" id="{EF166987-AC08-1043-B002-18A041AF9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7525" y="2735263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223.1.2.9</a:t>
            </a:r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21" name="Line 116">
            <a:extLst>
              <a:ext uri="{FF2B5EF4-FFF2-40B4-BE49-F238E27FC236}">
                <a16:creationId xmlns:a16="http://schemas.microsoft.com/office/drawing/2014/main" id="{3822C893-8CB1-7142-8ECF-2F5C24D7615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26738" y="2355849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117">
            <a:extLst>
              <a:ext uri="{FF2B5EF4-FFF2-40B4-BE49-F238E27FC236}">
                <a16:creationId xmlns:a16="http://schemas.microsoft.com/office/drawing/2014/main" id="{549D81F8-6B97-7645-80DD-2E3636DD690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80713" y="3632199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120">
            <a:extLst>
              <a:ext uri="{FF2B5EF4-FFF2-40B4-BE49-F238E27FC236}">
                <a16:creationId xmlns:a16="http://schemas.microsoft.com/office/drawing/2014/main" id="{932239BD-32F3-8C46-9E63-3425C9BF78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93226" y="3384550"/>
            <a:ext cx="3175" cy="708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122">
            <a:extLst>
              <a:ext uri="{FF2B5EF4-FFF2-40B4-BE49-F238E27FC236}">
                <a16:creationId xmlns:a16="http://schemas.microsoft.com/office/drawing/2014/main" id="{39C5FFCF-EEE3-7445-9CC3-1EDD15EA3C4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718551" y="4729162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123">
            <a:extLst>
              <a:ext uri="{FF2B5EF4-FFF2-40B4-BE49-F238E27FC236}">
                <a16:creationId xmlns:a16="http://schemas.microsoft.com/office/drawing/2014/main" id="{BF76A82E-F7B4-404D-8730-640678D49C9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859964" y="4662487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ext Box 124">
            <a:extLst>
              <a:ext uri="{FF2B5EF4-FFF2-40B4-BE49-F238E27FC236}">
                <a16:creationId xmlns:a16="http://schemas.microsoft.com/office/drawing/2014/main" id="{9056C396-E2B6-6240-B419-1AC3135EE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1658" y="4414549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 dirty="0"/>
              <a:t>223.1.3.2</a:t>
            </a:r>
            <a:endParaRPr lang="en-US" altLang="en-US" sz="1400" dirty="0">
              <a:latin typeface="Comic Sans MS" panose="030F0902030302020204" pitchFamily="66" charset="0"/>
            </a:endParaRPr>
          </a:p>
        </p:txBody>
      </p:sp>
      <p:sp>
        <p:nvSpPr>
          <p:cNvPr id="27" name="Text Box 127">
            <a:extLst>
              <a:ext uri="{FF2B5EF4-FFF2-40B4-BE49-F238E27FC236}">
                <a16:creationId xmlns:a16="http://schemas.microsoft.com/office/drawing/2014/main" id="{00B6A460-542B-FF42-B9DF-9E83E8467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6100" y="4476109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 dirty="0"/>
              <a:t>223.1.3.1</a:t>
            </a:r>
            <a:endParaRPr lang="en-US" altLang="en-US" sz="1400" dirty="0">
              <a:latin typeface="Comic Sans MS" panose="030F0902030302020204" pitchFamily="66" charset="0"/>
            </a:endParaRPr>
          </a:p>
        </p:txBody>
      </p:sp>
      <p:grpSp>
        <p:nvGrpSpPr>
          <p:cNvPr id="28" name="Group 129">
            <a:extLst>
              <a:ext uri="{FF2B5EF4-FFF2-40B4-BE49-F238E27FC236}">
                <a16:creationId xmlns:a16="http://schemas.microsoft.com/office/drawing/2014/main" id="{B4266B84-C3C8-8241-A93D-758370450F5F}"/>
              </a:ext>
            </a:extLst>
          </p:cNvPr>
          <p:cNvGrpSpPr>
            <a:grpSpLocks/>
          </p:cNvGrpSpPr>
          <p:nvPr/>
        </p:nvGrpSpPr>
        <p:grpSpPr bwMode="auto">
          <a:xfrm>
            <a:off x="7053263" y="1895474"/>
            <a:ext cx="641350" cy="558800"/>
            <a:chOff x="-44" y="1473"/>
            <a:chExt cx="981" cy="1105"/>
          </a:xfrm>
        </p:grpSpPr>
        <p:pic>
          <p:nvPicPr>
            <p:cNvPr id="29" name="Picture 130" descr="desktop_computer_stylized_medium">
              <a:extLst>
                <a:ext uri="{FF2B5EF4-FFF2-40B4-BE49-F238E27FC236}">
                  <a16:creationId xmlns:a16="http://schemas.microsoft.com/office/drawing/2014/main" id="{D77037AE-C895-BF42-8FE4-CBB3DADB5E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Freeform 131">
              <a:extLst>
                <a:ext uri="{FF2B5EF4-FFF2-40B4-BE49-F238E27FC236}">
                  <a16:creationId xmlns:a16="http://schemas.microsoft.com/office/drawing/2014/main" id="{82F57FDC-53B8-FA40-B04D-0D6521326B7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1" name="Group 132">
            <a:extLst>
              <a:ext uri="{FF2B5EF4-FFF2-40B4-BE49-F238E27FC236}">
                <a16:creationId xmlns:a16="http://schemas.microsoft.com/office/drawing/2014/main" id="{093DAFFD-2186-B04E-AD7A-0FC80E7FF0F7}"/>
              </a:ext>
            </a:extLst>
          </p:cNvPr>
          <p:cNvGrpSpPr>
            <a:grpSpLocks/>
          </p:cNvGrpSpPr>
          <p:nvPr/>
        </p:nvGrpSpPr>
        <p:grpSpPr bwMode="auto">
          <a:xfrm>
            <a:off x="7048500" y="2505074"/>
            <a:ext cx="641350" cy="558800"/>
            <a:chOff x="-44" y="1473"/>
            <a:chExt cx="981" cy="1105"/>
          </a:xfrm>
        </p:grpSpPr>
        <p:pic>
          <p:nvPicPr>
            <p:cNvPr id="32" name="Picture 133" descr="desktop_computer_stylized_medium">
              <a:extLst>
                <a:ext uri="{FF2B5EF4-FFF2-40B4-BE49-F238E27FC236}">
                  <a16:creationId xmlns:a16="http://schemas.microsoft.com/office/drawing/2014/main" id="{799D503A-E5A3-D748-928B-990CBEE58E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Freeform 134">
              <a:extLst>
                <a:ext uri="{FF2B5EF4-FFF2-40B4-BE49-F238E27FC236}">
                  <a16:creationId xmlns:a16="http://schemas.microsoft.com/office/drawing/2014/main" id="{332D96AD-F126-3B44-8A6A-D525313655E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4" name="Group 135">
            <a:extLst>
              <a:ext uri="{FF2B5EF4-FFF2-40B4-BE49-F238E27FC236}">
                <a16:creationId xmlns:a16="http://schemas.microsoft.com/office/drawing/2014/main" id="{1369EE05-107A-8448-9C12-96C7AF9BE29D}"/>
              </a:ext>
            </a:extLst>
          </p:cNvPr>
          <p:cNvGrpSpPr>
            <a:grpSpLocks/>
          </p:cNvGrpSpPr>
          <p:nvPr/>
        </p:nvGrpSpPr>
        <p:grpSpPr bwMode="auto">
          <a:xfrm>
            <a:off x="7077075" y="3114674"/>
            <a:ext cx="641350" cy="558800"/>
            <a:chOff x="-44" y="1473"/>
            <a:chExt cx="981" cy="1105"/>
          </a:xfrm>
        </p:grpSpPr>
        <p:pic>
          <p:nvPicPr>
            <p:cNvPr id="35" name="Picture 136" descr="desktop_computer_stylized_medium">
              <a:extLst>
                <a:ext uri="{FF2B5EF4-FFF2-40B4-BE49-F238E27FC236}">
                  <a16:creationId xmlns:a16="http://schemas.microsoft.com/office/drawing/2014/main" id="{ADD05C2B-BC84-1746-9648-3A9E05F3A6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Freeform 137">
              <a:extLst>
                <a:ext uri="{FF2B5EF4-FFF2-40B4-BE49-F238E27FC236}">
                  <a16:creationId xmlns:a16="http://schemas.microsoft.com/office/drawing/2014/main" id="{8B79F236-16A8-3941-8290-0FA452462F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7" name="Group 138">
            <a:extLst>
              <a:ext uri="{FF2B5EF4-FFF2-40B4-BE49-F238E27FC236}">
                <a16:creationId xmlns:a16="http://schemas.microsoft.com/office/drawing/2014/main" id="{5B0D047F-9F09-D24C-9E45-273A8AF03D4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785475" y="2063749"/>
            <a:ext cx="641350" cy="558800"/>
            <a:chOff x="-44" y="1473"/>
            <a:chExt cx="981" cy="1105"/>
          </a:xfrm>
        </p:grpSpPr>
        <p:pic>
          <p:nvPicPr>
            <p:cNvPr id="38" name="Picture 139" descr="desktop_computer_stylized_medium">
              <a:extLst>
                <a:ext uri="{FF2B5EF4-FFF2-40B4-BE49-F238E27FC236}">
                  <a16:creationId xmlns:a16="http://schemas.microsoft.com/office/drawing/2014/main" id="{5FA00C3F-1D4D-4E4B-9E3F-7197422F6D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Freeform 140">
              <a:extLst>
                <a:ext uri="{FF2B5EF4-FFF2-40B4-BE49-F238E27FC236}">
                  <a16:creationId xmlns:a16="http://schemas.microsoft.com/office/drawing/2014/main" id="{79D2F323-17DF-6743-92AA-5C6AFDC7BD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0" name="Group 141">
            <a:extLst>
              <a:ext uri="{FF2B5EF4-FFF2-40B4-BE49-F238E27FC236}">
                <a16:creationId xmlns:a16="http://schemas.microsoft.com/office/drawing/2014/main" id="{9980148B-8663-E046-9BE8-9337B4F5013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860088" y="3343274"/>
            <a:ext cx="641350" cy="558800"/>
            <a:chOff x="-44" y="1473"/>
            <a:chExt cx="981" cy="1105"/>
          </a:xfrm>
        </p:grpSpPr>
        <p:pic>
          <p:nvPicPr>
            <p:cNvPr id="41" name="Picture 142" descr="desktop_computer_stylized_medium">
              <a:extLst>
                <a:ext uri="{FF2B5EF4-FFF2-40B4-BE49-F238E27FC236}">
                  <a16:creationId xmlns:a16="http://schemas.microsoft.com/office/drawing/2014/main" id="{51A3BFC6-4CF4-354F-8F80-09439F41DF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Freeform 143">
              <a:extLst>
                <a:ext uri="{FF2B5EF4-FFF2-40B4-BE49-F238E27FC236}">
                  <a16:creationId xmlns:a16="http://schemas.microsoft.com/office/drawing/2014/main" id="{81BC5C07-1A5F-D246-8528-69B68ECCA71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3" name="Group 144">
            <a:extLst>
              <a:ext uri="{FF2B5EF4-FFF2-40B4-BE49-F238E27FC236}">
                <a16:creationId xmlns:a16="http://schemas.microsoft.com/office/drawing/2014/main" id="{C3D6047F-E2DD-5243-B0E5-183830A6B2A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652000" y="4867274"/>
            <a:ext cx="641350" cy="558800"/>
            <a:chOff x="-44" y="1473"/>
            <a:chExt cx="981" cy="1105"/>
          </a:xfrm>
        </p:grpSpPr>
        <p:pic>
          <p:nvPicPr>
            <p:cNvPr id="44" name="Picture 145" descr="desktop_computer_stylized_medium">
              <a:extLst>
                <a:ext uri="{FF2B5EF4-FFF2-40B4-BE49-F238E27FC236}">
                  <a16:creationId xmlns:a16="http://schemas.microsoft.com/office/drawing/2014/main" id="{00ABE6FF-707E-424E-95C2-4C84AB0548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Freeform 146">
              <a:extLst>
                <a:ext uri="{FF2B5EF4-FFF2-40B4-BE49-F238E27FC236}">
                  <a16:creationId xmlns:a16="http://schemas.microsoft.com/office/drawing/2014/main" id="{B8AD2E1B-FAAC-3D4E-8CD3-8C9AB4D598B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6" name="Group 147">
            <a:extLst>
              <a:ext uri="{FF2B5EF4-FFF2-40B4-BE49-F238E27FC236}">
                <a16:creationId xmlns:a16="http://schemas.microsoft.com/office/drawing/2014/main" id="{EF67321B-E838-8141-98CE-52C1C74BABF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488363" y="4908549"/>
            <a:ext cx="641350" cy="558800"/>
            <a:chOff x="-44" y="1473"/>
            <a:chExt cx="981" cy="1105"/>
          </a:xfrm>
        </p:grpSpPr>
        <p:pic>
          <p:nvPicPr>
            <p:cNvPr id="47" name="Picture 148" descr="desktop_computer_stylized_medium">
              <a:extLst>
                <a:ext uri="{FF2B5EF4-FFF2-40B4-BE49-F238E27FC236}">
                  <a16:creationId xmlns:a16="http://schemas.microsoft.com/office/drawing/2014/main" id="{C7D81BD5-7B41-564F-A0B0-5995494A71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Freeform 149">
              <a:extLst>
                <a:ext uri="{FF2B5EF4-FFF2-40B4-BE49-F238E27FC236}">
                  <a16:creationId xmlns:a16="http://schemas.microsoft.com/office/drawing/2014/main" id="{BF5368FA-FBF6-5E40-B637-1A90F3DA642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9" name="Group 150">
            <a:extLst>
              <a:ext uri="{FF2B5EF4-FFF2-40B4-BE49-F238E27FC236}">
                <a16:creationId xmlns:a16="http://schemas.microsoft.com/office/drawing/2014/main" id="{8C80114E-95C9-9C46-8F09-143785BA4C88}"/>
              </a:ext>
            </a:extLst>
          </p:cNvPr>
          <p:cNvGrpSpPr>
            <a:grpSpLocks/>
          </p:cNvGrpSpPr>
          <p:nvPr/>
        </p:nvGrpSpPr>
        <p:grpSpPr bwMode="auto">
          <a:xfrm>
            <a:off x="8916988" y="3001962"/>
            <a:ext cx="698500" cy="355600"/>
            <a:chOff x="4396" y="1245"/>
            <a:chExt cx="672" cy="248"/>
          </a:xfrm>
        </p:grpSpPr>
        <p:sp>
          <p:nvSpPr>
            <p:cNvPr id="50" name="Oval 407">
              <a:extLst>
                <a:ext uri="{FF2B5EF4-FFF2-40B4-BE49-F238E27FC236}">
                  <a16:creationId xmlns:a16="http://schemas.microsoft.com/office/drawing/2014/main" id="{B8831250-4168-814C-B6AF-E998B5BBB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410">
              <a:extLst>
                <a:ext uri="{FF2B5EF4-FFF2-40B4-BE49-F238E27FC236}">
                  <a16:creationId xmlns:a16="http://schemas.microsoft.com/office/drawing/2014/main" id="{F57D3B97-0104-D542-BAA9-CD22934A7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2" name="Oval 411">
              <a:extLst>
                <a:ext uri="{FF2B5EF4-FFF2-40B4-BE49-F238E27FC236}">
                  <a16:creationId xmlns:a16="http://schemas.microsoft.com/office/drawing/2014/main" id="{A488FB74-24F0-324C-BB5F-0B3A54CC1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53" name="Group 154">
              <a:extLst>
                <a:ext uri="{FF2B5EF4-FFF2-40B4-BE49-F238E27FC236}">
                  <a16:creationId xmlns:a16="http://schemas.microsoft.com/office/drawing/2014/main" id="{5F458093-AF39-4440-90E3-C9DB08CA85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56" name="Freeform 155">
                <a:extLst>
                  <a:ext uri="{FF2B5EF4-FFF2-40B4-BE49-F238E27FC236}">
                    <a16:creationId xmlns:a16="http://schemas.microsoft.com/office/drawing/2014/main" id="{B9A3E053-B147-7244-A4C2-29A9E0B887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Freeform 156">
                <a:extLst>
                  <a:ext uri="{FF2B5EF4-FFF2-40B4-BE49-F238E27FC236}">
                    <a16:creationId xmlns:a16="http://schemas.microsoft.com/office/drawing/2014/main" id="{17C4A59B-94A0-BA48-AFC2-BA04D0A72A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" name="Line 157">
              <a:extLst>
                <a:ext uri="{FF2B5EF4-FFF2-40B4-BE49-F238E27FC236}">
                  <a16:creationId xmlns:a16="http://schemas.microsoft.com/office/drawing/2014/main" id="{7B76D397-3179-5841-A412-66E675B136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158">
              <a:extLst>
                <a:ext uri="{FF2B5EF4-FFF2-40B4-BE49-F238E27FC236}">
                  <a16:creationId xmlns:a16="http://schemas.microsoft.com/office/drawing/2014/main" id="{41EB3386-062A-104F-B509-0017180C7D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" name="Rectangle 162">
            <a:extLst>
              <a:ext uri="{FF2B5EF4-FFF2-40B4-BE49-F238E27FC236}">
                <a16:creationId xmlns:a16="http://schemas.microsoft.com/office/drawing/2014/main" id="{E93C733E-6991-7342-B855-8E05F1BC0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0814" y="2617787"/>
            <a:ext cx="288925" cy="233362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400"/>
          </a:p>
        </p:txBody>
      </p:sp>
      <p:sp>
        <p:nvSpPr>
          <p:cNvPr id="59" name="Text Box 110">
            <a:extLst>
              <a:ext uri="{FF2B5EF4-FFF2-40B4-BE49-F238E27FC236}">
                <a16:creationId xmlns:a16="http://schemas.microsoft.com/office/drawing/2014/main" id="{31E4F1CD-C7DD-534B-83A7-DFBAC0ADC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5713" y="2524125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223.1.1.2</a:t>
            </a:r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60" name="Rectangle 165">
            <a:extLst>
              <a:ext uri="{FF2B5EF4-FFF2-40B4-BE49-F238E27FC236}">
                <a16:creationId xmlns:a16="http://schemas.microsoft.com/office/drawing/2014/main" id="{8CD6CD44-1D0E-964E-A0A5-9F331FF87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2426" y="3327400"/>
            <a:ext cx="288925" cy="233363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400"/>
          </a:p>
        </p:txBody>
      </p:sp>
      <p:sp>
        <p:nvSpPr>
          <p:cNvPr id="61" name="Rectangle 166">
            <a:extLst>
              <a:ext uri="{FF2B5EF4-FFF2-40B4-BE49-F238E27FC236}">
                <a16:creationId xmlns:a16="http://schemas.microsoft.com/office/drawing/2014/main" id="{8532D844-9FE3-FA43-912B-61BC52F6F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9876" y="3513137"/>
            <a:ext cx="288925" cy="233362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400"/>
          </a:p>
        </p:txBody>
      </p:sp>
      <p:sp>
        <p:nvSpPr>
          <p:cNvPr id="62" name="Text Box 128">
            <a:extLst>
              <a:ext uri="{FF2B5EF4-FFF2-40B4-BE49-F238E27FC236}">
                <a16:creationId xmlns:a16="http://schemas.microsoft.com/office/drawing/2014/main" id="{B9F342AA-CD5E-384F-828E-688ADFAD7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3638" y="3475038"/>
            <a:ext cx="10334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223.1.3.27</a:t>
            </a:r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63" name="Text Box 118">
            <a:extLst>
              <a:ext uri="{FF2B5EF4-FFF2-40B4-BE49-F238E27FC236}">
                <a16:creationId xmlns:a16="http://schemas.microsoft.com/office/drawing/2014/main" id="{D4C1DAC5-75C7-B640-BD94-FD47C0A91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88" y="3341688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223.1.2.2</a:t>
            </a:r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64" name="Text Box 119">
            <a:extLst>
              <a:ext uri="{FF2B5EF4-FFF2-40B4-BE49-F238E27FC236}">
                <a16:creationId xmlns:a16="http://schemas.microsoft.com/office/drawing/2014/main" id="{9FE74677-F069-3F42-885A-39887771E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2450" y="1825625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223.1.2.1</a:t>
            </a:r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65" name="Text Box 168">
            <a:extLst>
              <a:ext uri="{FF2B5EF4-FFF2-40B4-BE49-F238E27FC236}">
                <a16:creationId xmlns:a16="http://schemas.microsoft.com/office/drawing/2014/main" id="{FD647C90-9228-7F44-8FAA-47556B75F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7213" y="1258887"/>
            <a:ext cx="90646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dirty="0">
                <a:solidFill>
                  <a:srgbClr val="CC0000"/>
                </a:solidFill>
              </a:rPr>
              <a:t>DHCP</a:t>
            </a:r>
          </a:p>
          <a:p>
            <a:pPr>
              <a:lnSpc>
                <a:spcPct val="85000"/>
              </a:lnSpc>
            </a:pPr>
            <a:r>
              <a:rPr lang="en-US" altLang="en-US" sz="2000" dirty="0">
                <a:solidFill>
                  <a:srgbClr val="CC0000"/>
                </a:solidFill>
              </a:rPr>
              <a:t>server</a:t>
            </a:r>
          </a:p>
        </p:txBody>
      </p:sp>
      <p:sp>
        <p:nvSpPr>
          <p:cNvPr id="66" name="Text Box 170">
            <a:extLst>
              <a:ext uri="{FF2B5EF4-FFF2-40B4-BE49-F238E27FC236}">
                <a16:creationId xmlns:a16="http://schemas.microsoft.com/office/drawing/2014/main" id="{72ED1DE1-632F-C941-A85E-DCCE389E2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7419" y="4411662"/>
            <a:ext cx="1703387" cy="2446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dirty="0">
                <a:solidFill>
                  <a:srgbClr val="CC0000"/>
                </a:solidFill>
              </a:rPr>
              <a:t>DHCP</a:t>
            </a:r>
          </a:p>
          <a:p>
            <a:pPr>
              <a:lnSpc>
                <a:spcPct val="85000"/>
              </a:lnSpc>
            </a:pPr>
            <a:r>
              <a:rPr lang="en-US" altLang="en-US" sz="2000" dirty="0">
                <a:solidFill>
                  <a:srgbClr val="CC0000"/>
                </a:solidFill>
              </a:rPr>
              <a:t>Client</a:t>
            </a:r>
            <a:r>
              <a:rPr lang="en-US" altLang="en-US" sz="2000" dirty="0"/>
              <a:t> program on the endpoint  broadcasts message requesting an IP address.</a:t>
            </a:r>
          </a:p>
        </p:txBody>
      </p:sp>
      <p:grpSp>
        <p:nvGrpSpPr>
          <p:cNvPr id="67" name="Group 195">
            <a:extLst>
              <a:ext uri="{FF2B5EF4-FFF2-40B4-BE49-F238E27FC236}">
                <a16:creationId xmlns:a16="http://schemas.microsoft.com/office/drawing/2014/main" id="{58121EA3-23F0-0F4B-ABF0-73552B56961C}"/>
              </a:ext>
            </a:extLst>
          </p:cNvPr>
          <p:cNvGrpSpPr>
            <a:grpSpLocks/>
          </p:cNvGrpSpPr>
          <p:nvPr/>
        </p:nvGrpSpPr>
        <p:grpSpPr bwMode="auto">
          <a:xfrm>
            <a:off x="9855200" y="1893888"/>
            <a:ext cx="401638" cy="681037"/>
            <a:chOff x="4140" y="429"/>
            <a:chExt cx="1425" cy="2396"/>
          </a:xfrm>
        </p:grpSpPr>
        <p:sp>
          <p:nvSpPr>
            <p:cNvPr id="68" name="Freeform 196">
              <a:extLst>
                <a:ext uri="{FF2B5EF4-FFF2-40B4-BE49-F238E27FC236}">
                  <a16:creationId xmlns:a16="http://schemas.microsoft.com/office/drawing/2014/main" id="{71C65DAB-3173-F343-8A2E-4BF753045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Rectangle 197">
              <a:extLst>
                <a:ext uri="{FF2B5EF4-FFF2-40B4-BE49-F238E27FC236}">
                  <a16:creationId xmlns:a16="http://schemas.microsoft.com/office/drawing/2014/main" id="{CD9E1770-212F-944E-8751-9B0054AE8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70" name="Freeform 198">
              <a:extLst>
                <a:ext uri="{FF2B5EF4-FFF2-40B4-BE49-F238E27FC236}">
                  <a16:creationId xmlns:a16="http://schemas.microsoft.com/office/drawing/2014/main" id="{E9C1807E-189F-624C-872E-B3C5F73970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199">
              <a:extLst>
                <a:ext uri="{FF2B5EF4-FFF2-40B4-BE49-F238E27FC236}">
                  <a16:creationId xmlns:a16="http://schemas.microsoft.com/office/drawing/2014/main" id="{817E0C50-71CD-1646-9D5E-D28C24F816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Rectangle 200">
              <a:extLst>
                <a:ext uri="{FF2B5EF4-FFF2-40B4-BE49-F238E27FC236}">
                  <a16:creationId xmlns:a16="http://schemas.microsoft.com/office/drawing/2014/main" id="{4C0EAFDB-F74C-A84F-809D-C9C697898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691"/>
              <a:ext cx="597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grpSp>
          <p:nvGrpSpPr>
            <p:cNvPr id="73" name="Group 201">
              <a:extLst>
                <a:ext uri="{FF2B5EF4-FFF2-40B4-BE49-F238E27FC236}">
                  <a16:creationId xmlns:a16="http://schemas.microsoft.com/office/drawing/2014/main" id="{5A662F4E-D35B-474A-8E59-595B82C4FC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8" name="AutoShape 202">
                <a:extLst>
                  <a:ext uri="{FF2B5EF4-FFF2-40B4-BE49-F238E27FC236}">
                    <a16:creationId xmlns:a16="http://schemas.microsoft.com/office/drawing/2014/main" id="{5848FA58-BF64-7A49-BADC-A715C34BEC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400"/>
              </a:p>
            </p:txBody>
          </p:sp>
          <p:sp>
            <p:nvSpPr>
              <p:cNvPr id="99" name="AutoShape 203">
                <a:extLst>
                  <a:ext uri="{FF2B5EF4-FFF2-40B4-BE49-F238E27FC236}">
                    <a16:creationId xmlns:a16="http://schemas.microsoft.com/office/drawing/2014/main" id="{1D7F46BF-2157-6143-81E0-A3EA02FD07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89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400"/>
              </a:p>
            </p:txBody>
          </p:sp>
        </p:grpSp>
        <p:sp>
          <p:nvSpPr>
            <p:cNvPr id="74" name="Rectangle 204">
              <a:extLst>
                <a:ext uri="{FF2B5EF4-FFF2-40B4-BE49-F238E27FC236}">
                  <a16:creationId xmlns:a16="http://schemas.microsoft.com/office/drawing/2014/main" id="{AD244CF5-E767-7C4C-B8C0-2BA6D7127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21"/>
              <a:ext cx="597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grpSp>
          <p:nvGrpSpPr>
            <p:cNvPr id="75" name="Group 205">
              <a:extLst>
                <a:ext uri="{FF2B5EF4-FFF2-40B4-BE49-F238E27FC236}">
                  <a16:creationId xmlns:a16="http://schemas.microsoft.com/office/drawing/2014/main" id="{0CD41DE6-F27D-6744-8940-2B33DF0A9D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6" name="AutoShape 206">
                <a:extLst>
                  <a:ext uri="{FF2B5EF4-FFF2-40B4-BE49-F238E27FC236}">
                    <a16:creationId xmlns:a16="http://schemas.microsoft.com/office/drawing/2014/main" id="{2B5E6B7D-5334-144D-83DE-84C5BF878E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400"/>
              </a:p>
            </p:txBody>
          </p:sp>
          <p:sp>
            <p:nvSpPr>
              <p:cNvPr id="97" name="AutoShape 207">
                <a:extLst>
                  <a:ext uri="{FF2B5EF4-FFF2-40B4-BE49-F238E27FC236}">
                    <a16:creationId xmlns:a16="http://schemas.microsoft.com/office/drawing/2014/main" id="{87271E57-4888-B647-B4D5-C7C4AE9AE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9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400"/>
              </a:p>
            </p:txBody>
          </p:sp>
        </p:grpSp>
        <p:sp>
          <p:nvSpPr>
            <p:cNvPr id="76" name="Rectangle 208">
              <a:extLst>
                <a:ext uri="{FF2B5EF4-FFF2-40B4-BE49-F238E27FC236}">
                  <a16:creationId xmlns:a16="http://schemas.microsoft.com/office/drawing/2014/main" id="{8EE611A3-AD82-AE48-A7F0-A6513292E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" y="1356"/>
              <a:ext cx="591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77" name="Rectangle 209">
              <a:extLst>
                <a:ext uri="{FF2B5EF4-FFF2-40B4-BE49-F238E27FC236}">
                  <a16:creationId xmlns:a16="http://schemas.microsoft.com/office/drawing/2014/main" id="{2BE4B07B-1F5A-6D4C-A863-2EAC3BF03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8"/>
              <a:ext cx="591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grpSp>
          <p:nvGrpSpPr>
            <p:cNvPr id="78" name="Group 210">
              <a:extLst>
                <a:ext uri="{FF2B5EF4-FFF2-40B4-BE49-F238E27FC236}">
                  <a16:creationId xmlns:a16="http://schemas.microsoft.com/office/drawing/2014/main" id="{23BE764D-5134-A449-BEE6-5CE1985AFA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4" name="AutoShape 211">
                <a:extLst>
                  <a:ext uri="{FF2B5EF4-FFF2-40B4-BE49-F238E27FC236}">
                    <a16:creationId xmlns:a16="http://schemas.microsoft.com/office/drawing/2014/main" id="{A8B1C3DD-C7E9-FC45-A741-CB52CBCCC5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76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400"/>
              </a:p>
            </p:txBody>
          </p:sp>
          <p:sp>
            <p:nvSpPr>
              <p:cNvPr id="95" name="AutoShape 212">
                <a:extLst>
                  <a:ext uri="{FF2B5EF4-FFF2-40B4-BE49-F238E27FC236}">
                    <a16:creationId xmlns:a16="http://schemas.microsoft.com/office/drawing/2014/main" id="{18CF2FAE-AC42-3A47-BDD7-459B31614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8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400"/>
              </a:p>
            </p:txBody>
          </p:sp>
        </p:grpSp>
        <p:sp>
          <p:nvSpPr>
            <p:cNvPr id="79" name="Freeform 213">
              <a:extLst>
                <a:ext uri="{FF2B5EF4-FFF2-40B4-BE49-F238E27FC236}">
                  <a16:creationId xmlns:a16="http://schemas.microsoft.com/office/drawing/2014/main" id="{6026A603-1BA7-F04F-887D-C090C7F11B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0" name="Group 214">
              <a:extLst>
                <a:ext uri="{FF2B5EF4-FFF2-40B4-BE49-F238E27FC236}">
                  <a16:creationId xmlns:a16="http://schemas.microsoft.com/office/drawing/2014/main" id="{27A380B4-F582-F24F-B9BD-61225331BB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2" name="AutoShape 215">
                <a:extLst>
                  <a:ext uri="{FF2B5EF4-FFF2-40B4-BE49-F238E27FC236}">
                    <a16:creationId xmlns:a16="http://schemas.microsoft.com/office/drawing/2014/main" id="{97923C0E-00F4-3841-BA61-09A079A3C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30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400"/>
              </a:p>
            </p:txBody>
          </p:sp>
          <p:sp>
            <p:nvSpPr>
              <p:cNvPr id="93" name="AutoShape 216">
                <a:extLst>
                  <a:ext uri="{FF2B5EF4-FFF2-40B4-BE49-F238E27FC236}">
                    <a16:creationId xmlns:a16="http://schemas.microsoft.com/office/drawing/2014/main" id="{9C7C53AD-0C82-0D45-9A27-F8EE53C9B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400"/>
              </a:p>
            </p:txBody>
          </p:sp>
        </p:grpSp>
        <p:sp>
          <p:nvSpPr>
            <p:cNvPr id="81" name="Rectangle 217">
              <a:extLst>
                <a:ext uri="{FF2B5EF4-FFF2-40B4-BE49-F238E27FC236}">
                  <a16:creationId xmlns:a16="http://schemas.microsoft.com/office/drawing/2014/main" id="{7F1DFF6F-27FB-5F4C-90DD-20D6DD9E3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82" name="Freeform 218">
              <a:extLst>
                <a:ext uri="{FF2B5EF4-FFF2-40B4-BE49-F238E27FC236}">
                  <a16:creationId xmlns:a16="http://schemas.microsoft.com/office/drawing/2014/main" id="{F70063AA-9227-4D48-8ED6-74D7E5E69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219">
              <a:extLst>
                <a:ext uri="{FF2B5EF4-FFF2-40B4-BE49-F238E27FC236}">
                  <a16:creationId xmlns:a16="http://schemas.microsoft.com/office/drawing/2014/main" id="{215E75C7-A2DB-AD4C-95BE-D59B61105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Oval 220">
              <a:extLst>
                <a:ext uri="{FF2B5EF4-FFF2-40B4-BE49-F238E27FC236}">
                  <a16:creationId xmlns:a16="http://schemas.microsoft.com/office/drawing/2014/main" id="{E8640EF3-D73D-E44E-9693-67E3D163D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4" y="2613"/>
              <a:ext cx="51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85" name="Freeform 221">
              <a:extLst>
                <a:ext uri="{FF2B5EF4-FFF2-40B4-BE49-F238E27FC236}">
                  <a16:creationId xmlns:a16="http://schemas.microsoft.com/office/drawing/2014/main" id="{B455F6B7-1BC0-5040-9F1D-E1639A1B55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AutoShape 222">
              <a:extLst>
                <a:ext uri="{FF2B5EF4-FFF2-40B4-BE49-F238E27FC236}">
                  <a16:creationId xmlns:a16="http://schemas.microsoft.com/office/drawing/2014/main" id="{35E8590A-F5A4-3446-89DB-90B4350C2F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200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87" name="AutoShape 223">
              <a:extLst>
                <a:ext uri="{FF2B5EF4-FFF2-40B4-BE49-F238E27FC236}">
                  <a16:creationId xmlns:a16="http://schemas.microsoft.com/office/drawing/2014/main" id="{5FC393F8-E995-C242-992A-4FE09C5D4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70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88" name="Oval 224">
              <a:extLst>
                <a:ext uri="{FF2B5EF4-FFF2-40B4-BE49-F238E27FC236}">
                  <a16:creationId xmlns:a16="http://schemas.microsoft.com/office/drawing/2014/main" id="{BC216717-5E01-6547-800E-995BA6ADA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4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89" name="Oval 225">
              <a:extLst>
                <a:ext uri="{FF2B5EF4-FFF2-40B4-BE49-F238E27FC236}">
                  <a16:creationId xmlns:a16="http://schemas.microsoft.com/office/drawing/2014/main" id="{1012510E-9171-7F49-A0B4-5452BDBEE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4"/>
              <a:ext cx="163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4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90" name="Oval 226">
              <a:extLst>
                <a:ext uri="{FF2B5EF4-FFF2-40B4-BE49-F238E27FC236}">
                  <a16:creationId xmlns:a16="http://schemas.microsoft.com/office/drawing/2014/main" id="{A25F644D-9925-984A-BE47-44763E293F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4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91" name="Rectangle 227">
              <a:extLst>
                <a:ext uri="{FF2B5EF4-FFF2-40B4-BE49-F238E27FC236}">
                  <a16:creationId xmlns:a16="http://schemas.microsoft.com/office/drawing/2014/main" id="{1E779B2E-5745-7448-BC9C-952E4F5EC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1836"/>
              <a:ext cx="84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</p:grpSp>
      <p:grpSp>
        <p:nvGrpSpPr>
          <p:cNvPr id="100" name="Group 231">
            <a:extLst>
              <a:ext uri="{FF2B5EF4-FFF2-40B4-BE49-F238E27FC236}">
                <a16:creationId xmlns:a16="http://schemas.microsoft.com/office/drawing/2014/main" id="{9B13AAEC-0134-9E41-A0EA-132F1668499F}"/>
              </a:ext>
            </a:extLst>
          </p:cNvPr>
          <p:cNvGrpSpPr>
            <a:grpSpLocks/>
          </p:cNvGrpSpPr>
          <p:nvPr/>
        </p:nvGrpSpPr>
        <p:grpSpPr bwMode="auto">
          <a:xfrm>
            <a:off x="10923588" y="2639873"/>
            <a:ext cx="1101725" cy="549275"/>
            <a:chOff x="3428" y="1798"/>
            <a:chExt cx="694" cy="346"/>
          </a:xfrm>
        </p:grpSpPr>
        <p:grpSp>
          <p:nvGrpSpPr>
            <p:cNvPr id="101" name="Group 229">
              <a:extLst>
                <a:ext uri="{FF2B5EF4-FFF2-40B4-BE49-F238E27FC236}">
                  <a16:creationId xmlns:a16="http://schemas.microsoft.com/office/drawing/2014/main" id="{384FC365-2818-9D4E-80A8-55371E8F2F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28" y="1798"/>
              <a:ext cx="494" cy="346"/>
              <a:chOff x="4420" y="878"/>
              <a:chExt cx="614" cy="458"/>
            </a:xfrm>
          </p:grpSpPr>
          <p:pic>
            <p:nvPicPr>
              <p:cNvPr id="103" name="Picture 173" descr="laptop_keyboard">
                <a:extLst>
                  <a:ext uri="{FF2B5EF4-FFF2-40B4-BE49-F238E27FC236}">
                    <a16:creationId xmlns:a16="http://schemas.microsoft.com/office/drawing/2014/main" id="{57349CAA-62CF-E249-BF76-34C91737B0C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4420" y="1108"/>
                <a:ext cx="527" cy="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4" name="Freeform 174">
                <a:extLst>
                  <a:ext uri="{FF2B5EF4-FFF2-40B4-BE49-F238E27FC236}">
                    <a16:creationId xmlns:a16="http://schemas.microsoft.com/office/drawing/2014/main" id="{85B366DF-E84A-ED44-AAD6-B00711FBB8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5" y="888"/>
                <a:ext cx="424" cy="297"/>
              </a:xfrm>
              <a:custGeom>
                <a:avLst/>
                <a:gdLst>
                  <a:gd name="T0" fmla="*/ 0 w 2982"/>
                  <a:gd name="T1" fmla="*/ 0 h 2442"/>
                  <a:gd name="T2" fmla="*/ 0 w 2982"/>
                  <a:gd name="T3" fmla="*/ 0 h 2442"/>
                  <a:gd name="T4" fmla="*/ 0 w 2982"/>
                  <a:gd name="T5" fmla="*/ 0 h 2442"/>
                  <a:gd name="T6" fmla="*/ 0 w 2982"/>
                  <a:gd name="T7" fmla="*/ 0 h 2442"/>
                  <a:gd name="T8" fmla="*/ 0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105" name="Picture 175" descr="screen">
                <a:extLst>
                  <a:ext uri="{FF2B5EF4-FFF2-40B4-BE49-F238E27FC236}">
                    <a16:creationId xmlns:a16="http://schemas.microsoft.com/office/drawing/2014/main" id="{7D1302CE-8B20-2E46-A21D-65FD1B9E9D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16" y="895"/>
                <a:ext cx="385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6" name="Freeform 176">
                <a:extLst>
                  <a:ext uri="{FF2B5EF4-FFF2-40B4-BE49-F238E27FC236}">
                    <a16:creationId xmlns:a16="http://schemas.microsoft.com/office/drawing/2014/main" id="{F892197B-6B09-0C49-B575-5256C2F091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2" y="879"/>
                <a:ext cx="359" cy="55"/>
              </a:xfrm>
              <a:custGeom>
                <a:avLst/>
                <a:gdLst>
                  <a:gd name="T0" fmla="*/ 0 w 2528"/>
                  <a:gd name="T1" fmla="*/ 0 h 455"/>
                  <a:gd name="T2" fmla="*/ 0 w 2528"/>
                  <a:gd name="T3" fmla="*/ 0 h 455"/>
                  <a:gd name="T4" fmla="*/ 0 w 2528"/>
                  <a:gd name="T5" fmla="*/ 0 h 455"/>
                  <a:gd name="T6" fmla="*/ 0 w 2528"/>
                  <a:gd name="T7" fmla="*/ 0 h 455"/>
                  <a:gd name="T8" fmla="*/ 0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Freeform 177">
                <a:extLst>
                  <a:ext uri="{FF2B5EF4-FFF2-40B4-BE49-F238E27FC236}">
                    <a16:creationId xmlns:a16="http://schemas.microsoft.com/office/drawing/2014/main" id="{34F3B1E2-0C7D-3C4A-B531-9032F6B42B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1" y="878"/>
                <a:ext cx="100" cy="230"/>
              </a:xfrm>
              <a:custGeom>
                <a:avLst/>
                <a:gdLst>
                  <a:gd name="T0" fmla="*/ 0 w 702"/>
                  <a:gd name="T1" fmla="*/ 0 h 1893"/>
                  <a:gd name="T2" fmla="*/ 0 w 702"/>
                  <a:gd name="T3" fmla="*/ 0 h 1893"/>
                  <a:gd name="T4" fmla="*/ 0 w 702"/>
                  <a:gd name="T5" fmla="*/ 0 h 1893"/>
                  <a:gd name="T6" fmla="*/ 0 w 702"/>
                  <a:gd name="T7" fmla="*/ 0 h 1893"/>
                  <a:gd name="T8" fmla="*/ 0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Freeform 178">
                <a:extLst>
                  <a:ext uri="{FF2B5EF4-FFF2-40B4-BE49-F238E27FC236}">
                    <a16:creationId xmlns:a16="http://schemas.microsoft.com/office/drawing/2014/main" id="{6EA62F8D-CF18-8741-8E25-9CFBFCF186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1" y="920"/>
                <a:ext cx="108" cy="265"/>
              </a:xfrm>
              <a:custGeom>
                <a:avLst/>
                <a:gdLst>
                  <a:gd name="T0" fmla="*/ 0 w 756"/>
                  <a:gd name="T1" fmla="*/ 0 h 2184"/>
                  <a:gd name="T2" fmla="*/ 0 w 756"/>
                  <a:gd name="T3" fmla="*/ 0 h 2184"/>
                  <a:gd name="T4" fmla="*/ 0 w 756"/>
                  <a:gd name="T5" fmla="*/ 0 h 2184"/>
                  <a:gd name="T6" fmla="*/ 0 w 756"/>
                  <a:gd name="T7" fmla="*/ 0 h 2184"/>
                  <a:gd name="T8" fmla="*/ 0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Freeform 179">
                <a:extLst>
                  <a:ext uri="{FF2B5EF4-FFF2-40B4-BE49-F238E27FC236}">
                    <a16:creationId xmlns:a16="http://schemas.microsoft.com/office/drawing/2014/main" id="{F8F00B99-52F9-0B48-AD00-3ECED54A1C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0" y="1097"/>
                <a:ext cx="394" cy="89"/>
              </a:xfrm>
              <a:custGeom>
                <a:avLst/>
                <a:gdLst>
                  <a:gd name="T0" fmla="*/ 0 w 2773"/>
                  <a:gd name="T1" fmla="*/ 0 h 738"/>
                  <a:gd name="T2" fmla="*/ 0 w 2773"/>
                  <a:gd name="T3" fmla="*/ 0 h 738"/>
                  <a:gd name="T4" fmla="*/ 0 w 2773"/>
                  <a:gd name="T5" fmla="*/ 0 h 738"/>
                  <a:gd name="T6" fmla="*/ 0 w 2773"/>
                  <a:gd name="T7" fmla="*/ 0 h 738"/>
                  <a:gd name="T8" fmla="*/ 0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Freeform 180">
                <a:extLst>
                  <a:ext uri="{FF2B5EF4-FFF2-40B4-BE49-F238E27FC236}">
                    <a16:creationId xmlns:a16="http://schemas.microsoft.com/office/drawing/2014/main" id="{FB569AC0-3876-624B-BB84-E41D17D209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3" y="922"/>
                <a:ext cx="101" cy="266"/>
              </a:xfrm>
              <a:custGeom>
                <a:avLst/>
                <a:gdLst>
                  <a:gd name="T0" fmla="*/ 0 w 637"/>
                  <a:gd name="T1" fmla="*/ 0 h 1659"/>
                  <a:gd name="T2" fmla="*/ 0 w 637"/>
                  <a:gd name="T3" fmla="*/ 0 h 1659"/>
                  <a:gd name="T4" fmla="*/ 0 w 637"/>
                  <a:gd name="T5" fmla="*/ 0 h 1659"/>
                  <a:gd name="T6" fmla="*/ 0 w 637"/>
                  <a:gd name="T7" fmla="*/ 0 h 1659"/>
                  <a:gd name="T8" fmla="*/ 0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181">
                <a:extLst>
                  <a:ext uri="{FF2B5EF4-FFF2-40B4-BE49-F238E27FC236}">
                    <a16:creationId xmlns:a16="http://schemas.microsoft.com/office/drawing/2014/main" id="{C756F73C-2339-CF42-9119-B1F047DD6C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0" y="1109"/>
                <a:ext cx="351" cy="88"/>
              </a:xfrm>
              <a:custGeom>
                <a:avLst/>
                <a:gdLst>
                  <a:gd name="T0" fmla="*/ 0 w 2216"/>
                  <a:gd name="T1" fmla="*/ 0 h 550"/>
                  <a:gd name="T2" fmla="*/ 0 w 2216"/>
                  <a:gd name="T3" fmla="*/ 0 h 550"/>
                  <a:gd name="T4" fmla="*/ 0 w 2216"/>
                  <a:gd name="T5" fmla="*/ 0 h 550"/>
                  <a:gd name="T6" fmla="*/ 0 w 2216"/>
                  <a:gd name="T7" fmla="*/ 0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2" name="Group 182">
                <a:extLst>
                  <a:ext uri="{FF2B5EF4-FFF2-40B4-BE49-F238E27FC236}">
                    <a16:creationId xmlns:a16="http://schemas.microsoft.com/office/drawing/2014/main" id="{2CAB6F29-39F9-8444-A40A-DEC5AAE7E4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84" y="1203"/>
                <a:ext cx="119" cy="53"/>
                <a:chOff x="1740" y="2642"/>
                <a:chExt cx="752" cy="327"/>
              </a:xfrm>
            </p:grpSpPr>
            <p:sp>
              <p:nvSpPr>
                <p:cNvPr id="119" name="Freeform 183">
                  <a:extLst>
                    <a:ext uri="{FF2B5EF4-FFF2-40B4-BE49-F238E27FC236}">
                      <a16:creationId xmlns:a16="http://schemas.microsoft.com/office/drawing/2014/main" id="{0711114A-B47B-5341-B3AB-2F416E6C65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" name="Freeform 184">
                  <a:extLst>
                    <a:ext uri="{FF2B5EF4-FFF2-40B4-BE49-F238E27FC236}">
                      <a16:creationId xmlns:a16="http://schemas.microsoft.com/office/drawing/2014/main" id="{D3796270-23A5-A84B-A8E4-1FEA23F916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" name="Freeform 185">
                  <a:extLst>
                    <a:ext uri="{FF2B5EF4-FFF2-40B4-BE49-F238E27FC236}">
                      <a16:creationId xmlns:a16="http://schemas.microsoft.com/office/drawing/2014/main" id="{971D8B10-9D29-A54B-B87D-14A550131B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" name="Freeform 186">
                  <a:extLst>
                    <a:ext uri="{FF2B5EF4-FFF2-40B4-BE49-F238E27FC236}">
                      <a16:creationId xmlns:a16="http://schemas.microsoft.com/office/drawing/2014/main" id="{919AE04E-85A7-7842-B4ED-FEB4D852B2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" name="Freeform 187">
                  <a:extLst>
                    <a:ext uri="{FF2B5EF4-FFF2-40B4-BE49-F238E27FC236}">
                      <a16:creationId xmlns:a16="http://schemas.microsoft.com/office/drawing/2014/main" id="{96DD8AA3-B06C-814C-9DFE-DCE36462E8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" name="Freeform 188">
                  <a:extLst>
                    <a:ext uri="{FF2B5EF4-FFF2-40B4-BE49-F238E27FC236}">
                      <a16:creationId xmlns:a16="http://schemas.microsoft.com/office/drawing/2014/main" id="{8C1D4175-85B2-7F45-BF89-E2C4889EA4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3" name="Freeform 189">
                <a:extLst>
                  <a:ext uri="{FF2B5EF4-FFF2-40B4-BE49-F238E27FC236}">
                    <a16:creationId xmlns:a16="http://schemas.microsoft.com/office/drawing/2014/main" id="{A960D70D-F486-E449-BF39-E915C1800B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8" y="1211"/>
                <a:ext cx="144" cy="116"/>
              </a:xfrm>
              <a:custGeom>
                <a:avLst/>
                <a:gdLst>
                  <a:gd name="T0" fmla="*/ 0 w 990"/>
                  <a:gd name="T1" fmla="*/ 0 h 792"/>
                  <a:gd name="T2" fmla="*/ 0 w 990"/>
                  <a:gd name="T3" fmla="*/ 0 h 792"/>
                  <a:gd name="T4" fmla="*/ 0 w 990"/>
                  <a:gd name="T5" fmla="*/ 0 h 792"/>
                  <a:gd name="T6" fmla="*/ 0 w 990"/>
                  <a:gd name="T7" fmla="*/ 0 h 792"/>
                  <a:gd name="T8" fmla="*/ 0 w 990"/>
                  <a:gd name="T9" fmla="*/ 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Freeform 190">
                <a:extLst>
                  <a:ext uri="{FF2B5EF4-FFF2-40B4-BE49-F238E27FC236}">
                    <a16:creationId xmlns:a16="http://schemas.microsoft.com/office/drawing/2014/main" id="{33C5EB7A-B5D6-6C4E-9B25-F64792C516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0" y="1220"/>
                <a:ext cx="369" cy="10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Freeform 191">
                <a:extLst>
                  <a:ext uri="{FF2B5EF4-FFF2-40B4-BE49-F238E27FC236}">
                    <a16:creationId xmlns:a16="http://schemas.microsoft.com/office/drawing/2014/main" id="{981B59C8-508B-B44C-AD84-DB2B4EC1EB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0" y="1201"/>
                <a:ext cx="4" cy="21"/>
              </a:xfrm>
              <a:custGeom>
                <a:avLst/>
                <a:gdLst>
                  <a:gd name="T0" fmla="*/ 0 w 26"/>
                  <a:gd name="T1" fmla="*/ 0 h 147"/>
                  <a:gd name="T2" fmla="*/ 0 w 26"/>
                  <a:gd name="T3" fmla="*/ 0 h 147"/>
                  <a:gd name="T4" fmla="*/ 0 w 26"/>
                  <a:gd name="T5" fmla="*/ 0 h 147"/>
                  <a:gd name="T6" fmla="*/ 0 w 26"/>
                  <a:gd name="T7" fmla="*/ 0 h 147"/>
                  <a:gd name="T8" fmla="*/ 0 w 26"/>
                  <a:gd name="T9" fmla="*/ 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Freeform 192">
                <a:extLst>
                  <a:ext uri="{FF2B5EF4-FFF2-40B4-BE49-F238E27FC236}">
                    <a16:creationId xmlns:a16="http://schemas.microsoft.com/office/drawing/2014/main" id="{F20015E6-A37E-1848-8D0B-93969EB3F1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1" y="1114"/>
                <a:ext cx="171" cy="88"/>
              </a:xfrm>
              <a:custGeom>
                <a:avLst/>
                <a:gdLst>
                  <a:gd name="T0" fmla="*/ 0 w 1176"/>
                  <a:gd name="T1" fmla="*/ 0 h 606"/>
                  <a:gd name="T2" fmla="*/ 0 w 1176"/>
                  <a:gd name="T3" fmla="*/ 0 h 606"/>
                  <a:gd name="T4" fmla="*/ 0 w 1176"/>
                  <a:gd name="T5" fmla="*/ 0 h 606"/>
                  <a:gd name="T6" fmla="*/ 0 w 1176"/>
                  <a:gd name="T7" fmla="*/ 0 h 606"/>
                  <a:gd name="T8" fmla="*/ 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193">
                <a:extLst>
                  <a:ext uri="{FF2B5EF4-FFF2-40B4-BE49-F238E27FC236}">
                    <a16:creationId xmlns:a16="http://schemas.microsoft.com/office/drawing/2014/main" id="{2496D513-D7C1-CA42-BACC-6B0EF790A7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2" y="1205"/>
                <a:ext cx="350" cy="102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194">
                <a:extLst>
                  <a:ext uri="{FF2B5EF4-FFF2-40B4-BE49-F238E27FC236}">
                    <a16:creationId xmlns:a16="http://schemas.microsoft.com/office/drawing/2014/main" id="{42B69517-56CA-9443-A25C-A7148B2341F0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782" y="1198"/>
                <a:ext cx="142" cy="105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2" name="Line 230">
              <a:extLst>
                <a:ext uri="{FF2B5EF4-FFF2-40B4-BE49-F238E27FC236}">
                  <a16:creationId xmlns:a16="http://schemas.microsoft.com/office/drawing/2014/main" id="{385C0C7B-FD0C-6F4C-8F9A-E25045D156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28" y="2002"/>
              <a:ext cx="2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5" name="AutoShape 232">
            <a:extLst>
              <a:ext uri="{FF2B5EF4-FFF2-40B4-BE49-F238E27FC236}">
                <a16:creationId xmlns:a16="http://schemas.microsoft.com/office/drawing/2014/main" id="{F79C7796-4951-874B-8F00-254C4B8CE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9019" y="3175761"/>
            <a:ext cx="662840" cy="359138"/>
          </a:xfrm>
          <a:prstGeom prst="leftArrow">
            <a:avLst>
              <a:gd name="adj1" fmla="val 50000"/>
              <a:gd name="adj2" fmla="val 65148"/>
            </a:avLst>
          </a:prstGeom>
          <a:gradFill rotWithShape="1">
            <a:gsLst>
              <a:gs pos="0">
                <a:srgbClr val="CC0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126" name="Line 233">
            <a:extLst>
              <a:ext uri="{FF2B5EF4-FFF2-40B4-BE49-F238E27FC236}">
                <a16:creationId xmlns:a16="http://schemas.microsoft.com/office/drawing/2014/main" id="{0BD3C1B0-9DAA-EE4F-94F6-5CE0CC4DA6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250489" y="2452687"/>
            <a:ext cx="314325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9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125" grpId="0" animBg="1"/>
      <p:bldP spid="12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6778</TotalTime>
  <Words>1990</Words>
  <Application>Microsoft Macintosh PowerPoint</Application>
  <PresentationFormat>Widescreen</PresentationFormat>
  <Paragraphs>333</Paragraphs>
  <Slides>31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Comic Sans MS</vt:lpstr>
      <vt:lpstr>Courier</vt:lpstr>
      <vt:lpstr>Helvetica</vt:lpstr>
      <vt:lpstr>Times New Roman</vt:lpstr>
      <vt:lpstr>Office Theme</vt:lpstr>
      <vt:lpstr>ClipArt</vt:lpstr>
      <vt:lpstr>Network Layer: Protocols (Part 2)</vt:lpstr>
      <vt:lpstr>Quick recap of concepts</vt:lpstr>
      <vt:lpstr>Mapping routes</vt:lpstr>
      <vt:lpstr>PowerPoint Presentation</vt:lpstr>
      <vt:lpstr>Dynamic Host Configuration Protocol (DHCP)</vt:lpstr>
      <vt:lpstr>How does an endpoint get its IP addr?</vt:lpstr>
      <vt:lpstr>Many similar bootstrapping problems</vt:lpstr>
      <vt:lpstr>How DHCP works</vt:lpstr>
      <vt:lpstr>How DHCP works</vt:lpstr>
      <vt:lpstr>DHCP client-server scenario</vt:lpstr>
      <vt:lpstr>Multiple DHCP servers can coexist</vt:lpstr>
      <vt:lpstr>DHCP returns more than an IP address</vt:lpstr>
      <vt:lpstr>Your home router runs DHCP</vt:lpstr>
      <vt:lpstr>Summary of DHCP</vt:lpstr>
      <vt:lpstr>Internet Control Message Protocol (ICMP)</vt:lpstr>
      <vt:lpstr>Internet Control Message Protocol</vt:lpstr>
      <vt:lpstr>ICMP message</vt:lpstr>
      <vt:lpstr>Specific uses of ICMP</vt:lpstr>
      <vt:lpstr>Ping</vt:lpstr>
      <vt:lpstr>Ping</vt:lpstr>
      <vt:lpstr>Traceroute</vt:lpstr>
      <vt:lpstr>Traceroute</vt:lpstr>
      <vt:lpstr>Traceroute</vt:lpstr>
      <vt:lpstr>Summary of ICMP</vt:lpstr>
      <vt:lpstr>Address Resolution Protocol</vt:lpstr>
      <vt:lpstr>Background: Let’s peek into the link layer</vt:lpstr>
      <vt:lpstr>Address Resolution Protocol (ARP)</vt:lpstr>
      <vt:lpstr>ARP packet format</vt:lpstr>
      <vt:lpstr>ARP operation</vt:lpstr>
      <vt:lpstr>Communicating outside the local net?</vt:lpstr>
      <vt:lpstr>Summary of ARP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4182</cp:revision>
  <dcterms:created xsi:type="dcterms:W3CDTF">2019-01-23T03:40:12Z</dcterms:created>
  <dcterms:modified xsi:type="dcterms:W3CDTF">2022-04-08T02:23:56Z</dcterms:modified>
</cp:coreProperties>
</file>