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99" r:id="rId2"/>
    <p:sldId id="1032" r:id="rId3"/>
    <p:sldId id="1026" r:id="rId4"/>
    <p:sldId id="883" r:id="rId5"/>
    <p:sldId id="884" r:id="rId6"/>
    <p:sldId id="885" r:id="rId7"/>
    <p:sldId id="886" r:id="rId8"/>
    <p:sldId id="888" r:id="rId9"/>
    <p:sldId id="889" r:id="rId10"/>
    <p:sldId id="1031" r:id="rId11"/>
    <p:sldId id="867" r:id="rId12"/>
    <p:sldId id="868" r:id="rId13"/>
    <p:sldId id="869" r:id="rId14"/>
    <p:sldId id="870" r:id="rId15"/>
    <p:sldId id="871" r:id="rId16"/>
    <p:sldId id="872" r:id="rId17"/>
    <p:sldId id="280" r:id="rId18"/>
    <p:sldId id="873" r:id="rId19"/>
    <p:sldId id="844" r:id="rId20"/>
    <p:sldId id="283" r:id="rId21"/>
    <p:sldId id="1033" r:id="rId22"/>
    <p:sldId id="875" r:id="rId23"/>
    <p:sldId id="876" r:id="rId24"/>
    <p:sldId id="877" r:id="rId25"/>
    <p:sldId id="880" r:id="rId26"/>
    <p:sldId id="882" r:id="rId27"/>
    <p:sldId id="405" r:id="rId28"/>
    <p:sldId id="84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1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k Layer: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 (Part 3)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22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DB1-F239-2247-B0BE-FF820394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1B1E-025C-254C-98BF-9CE6ECE7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pPr lvl="1"/>
            <a:r>
              <a:rPr lang="en-US" dirty="0"/>
              <a:t>Routable address ranges different across networks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don’t want to route directly to internal endpoints, just to the gateway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</p:txBody>
      </p:sp>
    </p:spTree>
    <p:extLst>
      <p:ext uri="{BB962C8B-B14F-4D97-AF65-F5344CB8AC3E}">
        <p14:creationId xmlns:p14="http://schemas.microsoft.com/office/powerpoint/2010/main" val="3744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531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FF420B21-83C3-2047-A4C8-E826A460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64" y="558323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</p:spTree>
    <p:extLst>
      <p:ext uri="{BB962C8B-B14F-4D97-AF65-F5344CB8AC3E}">
        <p14:creationId xmlns:p14="http://schemas.microsoft.com/office/powerpoint/2010/main" val="36139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428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16746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976256" y="210896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below solves a sub-problem.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2192900" y="228638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335058" y="1624658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3392287" y="3680112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367285" y="3219136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532727" y="2903350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9898295" y="3822277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9825932" y="3429000"/>
            <a:ext cx="1953439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3477422" y="4780132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9054405" y="1588800"/>
            <a:ext cx="3147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 rot="21171944">
            <a:off x="8446325" y="4583554"/>
            <a:ext cx="2316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6846360" y="5148687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6859882" y="5531152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227510" y="3424803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595230" y="5253814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2" y="5328136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9157" y="4410889"/>
            <a:ext cx="2752834" cy="369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22" y="4455084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51" y="4810342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024494" y="1556779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4319696" y="1979765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  <p:sp>
        <p:nvSpPr>
          <p:cNvPr id="31" name="Text Box 168">
            <a:extLst>
              <a:ext uri="{FF2B5EF4-FFF2-40B4-BE49-F238E27FC236}">
                <a16:creationId xmlns:a16="http://schemas.microsoft.com/office/drawing/2014/main" id="{E82BAAB3-2C02-B846-9A2C-8E2FCFB77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339" y="4929919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server</a:t>
            </a:r>
          </a:p>
        </p:txBody>
      </p:sp>
      <p:grpSp>
        <p:nvGrpSpPr>
          <p:cNvPr id="35" name="Group 195">
            <a:extLst>
              <a:ext uri="{FF2B5EF4-FFF2-40B4-BE49-F238E27FC236}">
                <a16:creationId xmlns:a16="http://schemas.microsoft.com/office/drawing/2014/main" id="{F85C8649-C0FC-F349-8F78-A7AAE51BA9F4}"/>
              </a:ext>
            </a:extLst>
          </p:cNvPr>
          <p:cNvGrpSpPr>
            <a:grpSpLocks/>
          </p:cNvGrpSpPr>
          <p:nvPr/>
        </p:nvGrpSpPr>
        <p:grpSpPr bwMode="auto">
          <a:xfrm>
            <a:off x="5589916" y="5514090"/>
            <a:ext cx="401638" cy="681037"/>
            <a:chOff x="4140" y="429"/>
            <a:chExt cx="1425" cy="2396"/>
          </a:xfrm>
        </p:grpSpPr>
        <p:sp>
          <p:nvSpPr>
            <p:cNvPr id="36" name="Freeform 196">
              <a:extLst>
                <a:ext uri="{FF2B5EF4-FFF2-40B4-BE49-F238E27FC236}">
                  <a16:creationId xmlns:a16="http://schemas.microsoft.com/office/drawing/2014/main" id="{FF6C42E2-F376-2A47-93E9-CFC006FDD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97">
              <a:extLst>
                <a:ext uri="{FF2B5EF4-FFF2-40B4-BE49-F238E27FC236}">
                  <a16:creationId xmlns:a16="http://schemas.microsoft.com/office/drawing/2014/main" id="{ADC0B65E-6BB3-B943-97CD-65E020FC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38" name="Freeform 198">
              <a:extLst>
                <a:ext uri="{FF2B5EF4-FFF2-40B4-BE49-F238E27FC236}">
                  <a16:creationId xmlns:a16="http://schemas.microsoft.com/office/drawing/2014/main" id="{9DD17F62-1176-4449-B37A-CA25ABDA5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99">
              <a:extLst>
                <a:ext uri="{FF2B5EF4-FFF2-40B4-BE49-F238E27FC236}">
                  <a16:creationId xmlns:a16="http://schemas.microsoft.com/office/drawing/2014/main" id="{6416838E-FBC9-6C46-BB96-107AF427D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00">
              <a:extLst>
                <a:ext uri="{FF2B5EF4-FFF2-40B4-BE49-F238E27FC236}">
                  <a16:creationId xmlns:a16="http://schemas.microsoft.com/office/drawing/2014/main" id="{69D5B148-A1ED-8040-BC40-2D8DF289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41" name="Group 201">
              <a:extLst>
                <a:ext uri="{FF2B5EF4-FFF2-40B4-BE49-F238E27FC236}">
                  <a16:creationId xmlns:a16="http://schemas.microsoft.com/office/drawing/2014/main" id="{ACD282C0-1001-7946-819C-2A246E589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" name="AutoShape 202">
                <a:extLst>
                  <a:ext uri="{FF2B5EF4-FFF2-40B4-BE49-F238E27FC236}">
                    <a16:creationId xmlns:a16="http://schemas.microsoft.com/office/drawing/2014/main" id="{5BF8A84B-A621-8041-B93B-284031FD9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67" name="AutoShape 203">
                <a:extLst>
                  <a:ext uri="{FF2B5EF4-FFF2-40B4-BE49-F238E27FC236}">
                    <a16:creationId xmlns:a16="http://schemas.microsoft.com/office/drawing/2014/main" id="{2D8BB679-8909-AC47-B0E9-5BAAE71A3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42" name="Rectangle 204">
              <a:extLst>
                <a:ext uri="{FF2B5EF4-FFF2-40B4-BE49-F238E27FC236}">
                  <a16:creationId xmlns:a16="http://schemas.microsoft.com/office/drawing/2014/main" id="{05C37812-E4FE-BF41-9006-7CCC0FCAF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43" name="Group 205">
              <a:extLst>
                <a:ext uri="{FF2B5EF4-FFF2-40B4-BE49-F238E27FC236}">
                  <a16:creationId xmlns:a16="http://schemas.microsoft.com/office/drawing/2014/main" id="{EBACAAA9-A76D-3349-95CC-9F25B342E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" name="AutoShape 206">
                <a:extLst>
                  <a:ext uri="{FF2B5EF4-FFF2-40B4-BE49-F238E27FC236}">
                    <a16:creationId xmlns:a16="http://schemas.microsoft.com/office/drawing/2014/main" id="{8830FC09-ADA8-D24D-B37B-BD7EA9609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65" name="AutoShape 207">
                <a:extLst>
                  <a:ext uri="{FF2B5EF4-FFF2-40B4-BE49-F238E27FC236}">
                    <a16:creationId xmlns:a16="http://schemas.microsoft.com/office/drawing/2014/main" id="{E0BD83C1-0813-1647-911A-D73411728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44" name="Rectangle 208">
              <a:extLst>
                <a:ext uri="{FF2B5EF4-FFF2-40B4-BE49-F238E27FC236}">
                  <a16:creationId xmlns:a16="http://schemas.microsoft.com/office/drawing/2014/main" id="{1430E7CF-2186-8B4A-9B1A-C2A88C080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45" name="Rectangle 209">
              <a:extLst>
                <a:ext uri="{FF2B5EF4-FFF2-40B4-BE49-F238E27FC236}">
                  <a16:creationId xmlns:a16="http://schemas.microsoft.com/office/drawing/2014/main" id="{A6B54DAB-8FBA-DC40-B0DB-47E3B7F3D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46" name="Group 210">
              <a:extLst>
                <a:ext uri="{FF2B5EF4-FFF2-40B4-BE49-F238E27FC236}">
                  <a16:creationId xmlns:a16="http://schemas.microsoft.com/office/drawing/2014/main" id="{CC370035-FA4C-3F4A-A575-8918AD9F9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" name="AutoShape 211">
                <a:extLst>
                  <a:ext uri="{FF2B5EF4-FFF2-40B4-BE49-F238E27FC236}">
                    <a16:creationId xmlns:a16="http://schemas.microsoft.com/office/drawing/2014/main" id="{B149856A-2569-2F4F-B7EE-1C887E88E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63" name="AutoShape 212">
                <a:extLst>
                  <a:ext uri="{FF2B5EF4-FFF2-40B4-BE49-F238E27FC236}">
                    <a16:creationId xmlns:a16="http://schemas.microsoft.com/office/drawing/2014/main" id="{E3A3B40B-D9DB-E041-91D1-64F41FDB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47" name="Freeform 213">
              <a:extLst>
                <a:ext uri="{FF2B5EF4-FFF2-40B4-BE49-F238E27FC236}">
                  <a16:creationId xmlns:a16="http://schemas.microsoft.com/office/drawing/2014/main" id="{26125800-BB25-1B49-B3B6-EF6A202F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14">
              <a:extLst>
                <a:ext uri="{FF2B5EF4-FFF2-40B4-BE49-F238E27FC236}">
                  <a16:creationId xmlns:a16="http://schemas.microsoft.com/office/drawing/2014/main" id="{A97AEE4E-3691-D84C-831D-9137BFABB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" name="AutoShape 215">
                <a:extLst>
                  <a:ext uri="{FF2B5EF4-FFF2-40B4-BE49-F238E27FC236}">
                    <a16:creationId xmlns:a16="http://schemas.microsoft.com/office/drawing/2014/main" id="{F6BFD95C-E530-254E-905F-28AC9056A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61" name="AutoShape 216">
                <a:extLst>
                  <a:ext uri="{FF2B5EF4-FFF2-40B4-BE49-F238E27FC236}">
                    <a16:creationId xmlns:a16="http://schemas.microsoft.com/office/drawing/2014/main" id="{836A245D-F1F5-1A4A-8C34-5FFC6421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49" name="Rectangle 217">
              <a:extLst>
                <a:ext uri="{FF2B5EF4-FFF2-40B4-BE49-F238E27FC236}">
                  <a16:creationId xmlns:a16="http://schemas.microsoft.com/office/drawing/2014/main" id="{33B0AA0F-8FEB-394A-A446-09533A08E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0" name="Freeform 218">
              <a:extLst>
                <a:ext uri="{FF2B5EF4-FFF2-40B4-BE49-F238E27FC236}">
                  <a16:creationId xmlns:a16="http://schemas.microsoft.com/office/drawing/2014/main" id="{091FDA17-7AC4-6149-846F-024863DF1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19">
              <a:extLst>
                <a:ext uri="{FF2B5EF4-FFF2-40B4-BE49-F238E27FC236}">
                  <a16:creationId xmlns:a16="http://schemas.microsoft.com/office/drawing/2014/main" id="{ADD5EFD4-E48B-F048-BB04-D667C01F9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220">
              <a:extLst>
                <a:ext uri="{FF2B5EF4-FFF2-40B4-BE49-F238E27FC236}">
                  <a16:creationId xmlns:a16="http://schemas.microsoft.com/office/drawing/2014/main" id="{145926E9-C29A-8645-8555-D6EF6047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3" name="Freeform 221">
              <a:extLst>
                <a:ext uri="{FF2B5EF4-FFF2-40B4-BE49-F238E27FC236}">
                  <a16:creationId xmlns:a16="http://schemas.microsoft.com/office/drawing/2014/main" id="{88890A25-563D-D049-84D3-E44572AC6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222">
              <a:extLst>
                <a:ext uri="{FF2B5EF4-FFF2-40B4-BE49-F238E27FC236}">
                  <a16:creationId xmlns:a16="http://schemas.microsoft.com/office/drawing/2014/main" id="{D9E01BEF-F9CA-1048-B98B-9DAFD4DB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5" name="AutoShape 223">
              <a:extLst>
                <a:ext uri="{FF2B5EF4-FFF2-40B4-BE49-F238E27FC236}">
                  <a16:creationId xmlns:a16="http://schemas.microsoft.com/office/drawing/2014/main" id="{4FAEE3D2-B5BE-0C4B-A078-4941392B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6" name="Oval 224">
              <a:extLst>
                <a:ext uri="{FF2B5EF4-FFF2-40B4-BE49-F238E27FC236}">
                  <a16:creationId xmlns:a16="http://schemas.microsoft.com/office/drawing/2014/main" id="{874D0DC4-35FA-D249-9406-BC012255C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7" name="Oval 225">
              <a:extLst>
                <a:ext uri="{FF2B5EF4-FFF2-40B4-BE49-F238E27FC236}">
                  <a16:creationId xmlns:a16="http://schemas.microsoft.com/office/drawing/2014/main" id="{A5C57DC8-BEB6-F141-8E5E-14A53E15A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Oval 226">
              <a:extLst>
                <a:ext uri="{FF2B5EF4-FFF2-40B4-BE49-F238E27FC236}">
                  <a16:creationId xmlns:a16="http://schemas.microsoft.com/office/drawing/2014/main" id="{C414A122-2342-054A-A2C5-02EC5C2F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59" name="Rectangle 227">
              <a:extLst>
                <a:ext uri="{FF2B5EF4-FFF2-40B4-BE49-F238E27FC236}">
                  <a16:creationId xmlns:a16="http://schemas.microsoft.com/office/drawing/2014/main" id="{3F780E96-EF80-6F43-9BD3-00784D8CF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2D9682D7-059F-A44F-A95C-9C5D4F04ABA3}"/>
              </a:ext>
            </a:extLst>
          </p:cNvPr>
          <p:cNvSpPr/>
          <p:nvPr/>
        </p:nvSpPr>
        <p:spPr>
          <a:xfrm>
            <a:off x="1683873" y="3819474"/>
            <a:ext cx="951978" cy="100950"/>
          </a:xfrm>
          <a:custGeom>
            <a:avLst/>
            <a:gdLst>
              <a:gd name="connsiteX0" fmla="*/ 0 w 951978"/>
              <a:gd name="connsiteY0" fmla="*/ 37578 h 100950"/>
              <a:gd name="connsiteX1" fmla="*/ 638827 w 951978"/>
              <a:gd name="connsiteY1" fmla="*/ 100208 h 100950"/>
              <a:gd name="connsiteX2" fmla="*/ 951978 w 951978"/>
              <a:gd name="connsiteY2" fmla="*/ 0 h 10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978" h="100950">
                <a:moveTo>
                  <a:pt x="0" y="37578"/>
                </a:moveTo>
                <a:cubicBezTo>
                  <a:pt x="240082" y="72024"/>
                  <a:pt x="480164" y="106471"/>
                  <a:pt x="638827" y="100208"/>
                </a:cubicBezTo>
                <a:cubicBezTo>
                  <a:pt x="797490" y="93945"/>
                  <a:pt x="874734" y="46972"/>
                  <a:pt x="95197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9DAFFBF-151C-0644-8E1E-DFC1AE6BD322}"/>
              </a:ext>
            </a:extLst>
          </p:cNvPr>
          <p:cNvSpPr/>
          <p:nvPr/>
        </p:nvSpPr>
        <p:spPr>
          <a:xfrm>
            <a:off x="1716066" y="4058433"/>
            <a:ext cx="1377863" cy="776614"/>
          </a:xfrm>
          <a:custGeom>
            <a:avLst/>
            <a:gdLst>
              <a:gd name="connsiteX0" fmla="*/ 0 w 1377863"/>
              <a:gd name="connsiteY0" fmla="*/ 0 h 776614"/>
              <a:gd name="connsiteX1" fmla="*/ 876822 w 1377863"/>
              <a:gd name="connsiteY1" fmla="*/ 338203 h 776614"/>
              <a:gd name="connsiteX2" fmla="*/ 1377863 w 1377863"/>
              <a:gd name="connsiteY2" fmla="*/ 776614 h 77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776614">
                <a:moveTo>
                  <a:pt x="0" y="0"/>
                </a:moveTo>
                <a:cubicBezTo>
                  <a:pt x="323589" y="104383"/>
                  <a:pt x="647178" y="208767"/>
                  <a:pt x="876822" y="338203"/>
                </a:cubicBezTo>
                <a:cubicBezTo>
                  <a:pt x="1106466" y="467639"/>
                  <a:pt x="1242164" y="622126"/>
                  <a:pt x="1377863" y="77661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78BD34-7837-B34B-8FE4-5EA0C01A7D9C}"/>
              </a:ext>
            </a:extLst>
          </p:cNvPr>
          <p:cNvSpPr/>
          <p:nvPr/>
        </p:nvSpPr>
        <p:spPr>
          <a:xfrm>
            <a:off x="1590805" y="4221271"/>
            <a:ext cx="794948" cy="1027134"/>
          </a:xfrm>
          <a:custGeom>
            <a:avLst/>
            <a:gdLst>
              <a:gd name="connsiteX0" fmla="*/ 0 w 794948"/>
              <a:gd name="connsiteY0" fmla="*/ 0 h 1027134"/>
              <a:gd name="connsiteX1" fmla="*/ 751562 w 794948"/>
              <a:gd name="connsiteY1" fmla="*/ 551145 h 1027134"/>
              <a:gd name="connsiteX2" fmla="*/ 638828 w 794948"/>
              <a:gd name="connsiteY2" fmla="*/ 1027134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948" h="1027134">
                <a:moveTo>
                  <a:pt x="0" y="0"/>
                </a:moveTo>
                <a:cubicBezTo>
                  <a:pt x="322545" y="189978"/>
                  <a:pt x="645091" y="379956"/>
                  <a:pt x="751562" y="551145"/>
                </a:cubicBezTo>
                <a:cubicBezTo>
                  <a:pt x="858033" y="722334"/>
                  <a:pt x="748430" y="874734"/>
                  <a:pt x="638828" y="102713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E2B02-6645-FE4F-96B6-134F7E7632B0}"/>
              </a:ext>
            </a:extLst>
          </p:cNvPr>
          <p:cNvSpPr txBox="1"/>
          <p:nvPr/>
        </p:nvSpPr>
        <p:spPr>
          <a:xfrm>
            <a:off x="577953" y="4537621"/>
            <a:ext cx="21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F5542F-AFFC-914C-8130-B7CF25A922EC}"/>
              </a:ext>
            </a:extLst>
          </p:cNvPr>
          <p:cNvSpPr txBox="1"/>
          <p:nvPr/>
        </p:nvSpPr>
        <p:spPr>
          <a:xfrm>
            <a:off x="367285" y="2545978"/>
            <a:ext cx="237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, netmask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Gateway router</a:t>
            </a:r>
          </a:p>
          <a:p>
            <a:pPr algn="l"/>
            <a:r>
              <a:rPr lang="en-US" dirty="0">
                <a:latin typeface="Helvetica" pitchFamily="2" charset="0"/>
              </a:rPr>
              <a:t>DNS 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0AFC4-C55F-2A4A-B107-228331A24BB9}"/>
              </a:ext>
            </a:extLst>
          </p:cNvPr>
          <p:cNvSpPr txBox="1"/>
          <p:nvPr/>
        </p:nvSpPr>
        <p:spPr>
          <a:xfrm>
            <a:off x="4506571" y="2401334"/>
            <a:ext cx="13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31DE29-3C40-8041-8593-44BEDFA0FF22}"/>
              </a:ext>
            </a:extLst>
          </p:cNvPr>
          <p:cNvSpPr txBox="1"/>
          <p:nvPr/>
        </p:nvSpPr>
        <p:spPr>
          <a:xfrm>
            <a:off x="4520933" y="2676875"/>
            <a:ext cx="16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traceroute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206DC86-102D-CF47-8D0B-FE63B62CC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857" y="1437224"/>
            <a:ext cx="2250711" cy="2940234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29C0C6EE-97B0-AC46-9D4D-EC4F9BB75C47}"/>
              </a:ext>
            </a:extLst>
          </p:cNvPr>
          <p:cNvSpPr/>
          <p:nvPr/>
        </p:nvSpPr>
        <p:spPr>
          <a:xfrm>
            <a:off x="6452802" y="1958327"/>
            <a:ext cx="1099835" cy="4887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01DBD4-DE49-9941-850F-7E763961E655}"/>
              </a:ext>
            </a:extLst>
          </p:cNvPr>
          <p:cNvSpPr/>
          <p:nvPr/>
        </p:nvSpPr>
        <p:spPr>
          <a:xfrm>
            <a:off x="3322098" y="4746969"/>
            <a:ext cx="1364402" cy="624226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594B55-6B84-D140-BF56-B57677AC9B04}"/>
              </a:ext>
            </a:extLst>
          </p:cNvPr>
          <p:cNvSpPr/>
          <p:nvPr/>
        </p:nvSpPr>
        <p:spPr>
          <a:xfrm>
            <a:off x="6744966" y="5552155"/>
            <a:ext cx="1244042" cy="517624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Icon&#10;&#10;Description automatically generated with medium confidence">
            <a:extLst>
              <a:ext uri="{FF2B5EF4-FFF2-40B4-BE49-F238E27FC236}">
                <a16:creationId xmlns:a16="http://schemas.microsoft.com/office/drawing/2014/main" id="{E21CC6DE-97D6-5345-AFF3-53382737A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8846" y="2586021"/>
            <a:ext cx="787543" cy="634657"/>
          </a:xfrm>
          <a:prstGeom prst="rect">
            <a:avLst/>
          </a:prstGeom>
        </p:spPr>
      </p:pic>
      <p:pic>
        <p:nvPicPr>
          <p:cNvPr id="78" name="Picture 7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AE13A2-EDC6-B44F-8A57-9A5764976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892" y="1861274"/>
            <a:ext cx="787543" cy="63465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A40BF-118C-C148-BADB-983210F3FEE5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80" name="Picture 79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75B2B46C-54C2-4948-9F33-F8D37CAB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578B2-8EE8-4847-835A-20A59FF8EDD7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2" name="Picture 81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1C31008-4FA1-0846-BC0D-86938C479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  <p:bldP spid="31" grpId="0"/>
      <p:bldP spid="27" grpId="0" animBg="1"/>
      <p:bldP spid="29" grpId="0" animBg="1"/>
      <p:bldP spid="30" grpId="0" animBg="1"/>
      <p:bldP spid="68" grpId="0"/>
      <p:bldP spid="69" grpId="0"/>
      <p:bldP spid="70" grpId="0"/>
      <p:bldP spid="71" grpId="0"/>
      <p:bldP spid="74" grpId="0" animBg="1"/>
      <p:bldP spid="75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 like Skype</a:t>
            </a:r>
          </a:p>
          <a:p>
            <a:r>
              <a:rPr lang="en-US" altLang="en-US" dirty="0"/>
              <a:t>Internet “purists”: instead, solve address shortage with </a:t>
            </a:r>
            <a:r>
              <a:rPr lang="en-US" altLang="en-US" dirty="0">
                <a:solidFill>
                  <a:srgbClr val="C00000"/>
                </a:solidFill>
              </a:rPr>
              <a:t>IPv6</a:t>
            </a:r>
          </a:p>
          <a:p>
            <a:pPr lvl="1"/>
            <a:r>
              <a:rPr lang="en-US" altLang="en-US" dirty="0"/>
              <a:t>32-bit IP addresses are just not enough</a:t>
            </a:r>
          </a:p>
          <a:p>
            <a:pPr lvl="1"/>
            <a:r>
              <a:rPr lang="en-US" altLang="en-US" dirty="0"/>
              <a:t>Esp. with more devices (your watch, your fridge, …) coming online</a:t>
            </a:r>
          </a:p>
        </p:txBody>
      </p:sp>
    </p:spTree>
    <p:extLst>
      <p:ext uri="{BB962C8B-B14F-4D97-AF65-F5344CB8AC3E}">
        <p14:creationId xmlns:p14="http://schemas.microsoft.com/office/powerpoint/2010/main" val="4283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35B6-1C49-7048-89A1-D69A1951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version 6 (IPv6)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0CFB-52EC-BE4C-B275-5848067CD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26E-6CF2-224C-90F2-3047CDEB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0C57-5D15-044A-AB04-722608DE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Large address space:</a:t>
            </a:r>
            <a:r>
              <a:rPr lang="en-US" dirty="0"/>
              <a:t> 128-bit addresses (16 bytes)</a:t>
            </a:r>
          </a:p>
          <a:p>
            <a:pPr lvl="1">
              <a:defRPr/>
            </a:pPr>
            <a:r>
              <a:rPr lang="en-US" dirty="0"/>
              <a:t>Allows up to 3.4 x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baseline="30000" dirty="0">
                <a:solidFill>
                  <a:srgbClr val="C00000"/>
                </a:solidFill>
              </a:rPr>
              <a:t>38</a:t>
            </a:r>
            <a:r>
              <a:rPr lang="en-US" baseline="30000" dirty="0"/>
              <a:t>  </a:t>
            </a:r>
            <a:r>
              <a:rPr lang="en-US" dirty="0"/>
              <a:t>unique addresses</a:t>
            </a:r>
          </a:p>
          <a:p>
            <a:pPr lvl="1">
              <a:defRPr/>
            </a:pPr>
            <a:endParaRPr lang="en-US" baseline="30000" dirty="0"/>
          </a:p>
          <a:p>
            <a:pPr>
              <a:defRPr/>
            </a:pPr>
            <a:r>
              <a:rPr lang="en-US" dirty="0"/>
              <a:t>Fixed length headers (40 bytes)</a:t>
            </a:r>
          </a:p>
          <a:p>
            <a:pPr lvl="1">
              <a:defRPr/>
            </a:pPr>
            <a:r>
              <a:rPr lang="en-US" dirty="0"/>
              <a:t>Improves the speed of packet processing in routers</a:t>
            </a:r>
          </a:p>
          <a:p>
            <a:pPr lvl="1">
              <a:defRPr/>
            </a:pPr>
            <a:r>
              <a:rPr lang="en-US" dirty="0"/>
              <a:t>IPv6 options processing happens through a separate mechanism: using the field corresponding to the </a:t>
            </a:r>
            <a:r>
              <a:rPr lang="en-US" dirty="0">
                <a:solidFill>
                  <a:srgbClr val="C00000"/>
                </a:solidFill>
              </a:rPr>
              <a:t>upper-layer protocol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New control message protocol:</a:t>
            </a:r>
            <a:r>
              <a:rPr lang="en-US" dirty="0"/>
              <a:t> ICMPv6</a:t>
            </a:r>
          </a:p>
        </p:txBody>
      </p:sp>
    </p:spTree>
    <p:extLst>
      <p:ext uri="{BB962C8B-B14F-4D97-AF65-F5344CB8AC3E}">
        <p14:creationId xmlns:p14="http://schemas.microsoft.com/office/powerpoint/2010/main" val="29422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418-A448-5549-A6D1-CA158AB2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9419-CB8C-3E45-9658-6F96ED40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quality of service bits:</a:t>
            </a:r>
            <a:r>
              <a:rPr lang="en-US" dirty="0"/>
              <a:t> flow label and traffic class</a:t>
            </a:r>
          </a:p>
          <a:p>
            <a:pPr lvl="1"/>
            <a:r>
              <a:rPr lang="en-US" dirty="0"/>
              <a:t>Flow label: denotes packets belonging to the same conversation</a:t>
            </a:r>
          </a:p>
          <a:p>
            <a:pPr lvl="1"/>
            <a:r>
              <a:rPr lang="en-US" dirty="0"/>
              <a:t>How the field is populated (</a:t>
            </a:r>
            <a:r>
              <a:rPr lang="en-US" dirty="0" err="1"/>
              <a:t>ie</a:t>
            </a:r>
            <a:r>
              <a:rPr lang="en-US" dirty="0"/>
              <a:t>: what exactly belongs to a “flow”) isn’t specified</a:t>
            </a:r>
          </a:p>
          <a:p>
            <a:pPr lvl="1"/>
            <a:r>
              <a:rPr lang="en-US" dirty="0"/>
              <a:t>Routers may choose to provide performance guarantees to flows of specific traffic classes (more on this later)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IP checksum: </a:t>
            </a:r>
            <a:r>
              <a:rPr lang="en-US" dirty="0"/>
              <a:t>remove redundant error detection mechanisms</a:t>
            </a:r>
          </a:p>
          <a:p>
            <a:pPr lvl="1"/>
            <a:r>
              <a:rPr lang="en-US" dirty="0"/>
              <a:t>Checksums exist already on common transport (TCP/UDP) and link layer (Ethernet) headers</a:t>
            </a:r>
          </a:p>
        </p:txBody>
      </p:sp>
    </p:spTree>
    <p:extLst>
      <p:ext uri="{BB962C8B-B14F-4D97-AF65-F5344CB8AC3E}">
        <p14:creationId xmlns:p14="http://schemas.microsoft.com/office/powerpoint/2010/main" val="15384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sp>
        <p:nvSpPr>
          <p:cNvPr id="4" name="Rectangle 56">
            <a:extLst>
              <a:ext uri="{FF2B5EF4-FFF2-40B4-BE49-F238E27FC236}">
                <a16:creationId xmlns:a16="http://schemas.microsoft.com/office/drawing/2014/main" id="{68AE1064-83CC-3B40-BFB7-EA45DD36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21129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Line 60">
            <a:extLst>
              <a:ext uri="{FF2B5EF4-FFF2-40B4-BE49-F238E27FC236}">
                <a16:creationId xmlns:a16="http://schemas.microsoft.com/office/drawing/2014/main" id="{58DADDE1-BE32-7949-93A8-DE2E2D0FF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6" y="24225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08178828-81E6-8940-B335-760ED8FD8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21224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3">
            <a:extLst>
              <a:ext uri="{FF2B5EF4-FFF2-40B4-BE49-F238E27FC236}">
                <a16:creationId xmlns:a16="http://schemas.microsoft.com/office/drawing/2014/main" id="{3A14A2BF-DAC0-474A-AFB4-9540D9D12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675" y="21193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4">
            <a:extLst>
              <a:ext uri="{FF2B5EF4-FFF2-40B4-BE49-F238E27FC236}">
                <a16:creationId xmlns:a16="http://schemas.microsoft.com/office/drawing/2014/main" id="{E622DBE0-BF98-2B44-B4C3-F25CF429D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5" y="24177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65">
            <a:extLst>
              <a:ext uri="{FF2B5EF4-FFF2-40B4-BE49-F238E27FC236}">
                <a16:creationId xmlns:a16="http://schemas.microsoft.com/office/drawing/2014/main" id="{519E8093-4203-014C-AF9C-123A8EED3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7950" y="24209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597771AF-5293-714E-B713-1CD6E7E74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6" y="39433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CA9C1823-8EF3-784D-BD5D-596EAC04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33035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8CF04613-8D99-664A-B95B-0DDE6C9F6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1" y="27209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72">
            <a:extLst>
              <a:ext uri="{FF2B5EF4-FFF2-40B4-BE49-F238E27FC236}">
                <a16:creationId xmlns:a16="http://schemas.microsoft.com/office/drawing/2014/main" id="{95DDA07E-06AD-DE40-A7CB-77CF2EEB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3876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3517A65B-94A3-4249-9F63-CB76E8CA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3955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96F9C23A-50CA-4F43-891F-7932280C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900" y="23812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0258458C-2FBD-5A4C-A2F0-721D4DD0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20875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20" name="Text Box 76">
            <a:extLst>
              <a:ext uri="{FF2B5EF4-FFF2-40B4-BE49-F238E27FC236}">
                <a16:creationId xmlns:a16="http://schemas.microsoft.com/office/drawing/2014/main" id="{9B50A2F0-E60B-414F-8712-E882E9CBC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07172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class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0BE3D21E-B36B-1941-A627-362EE9E6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812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err="1"/>
              <a:t>ver</a:t>
            </a:r>
            <a:endParaRPr lang="en-US" altLang="en-US" sz="1800" dirty="0"/>
          </a:p>
        </p:txBody>
      </p:sp>
      <p:sp>
        <p:nvSpPr>
          <p:cNvPr id="22" name="Line 79">
            <a:extLst>
              <a:ext uri="{FF2B5EF4-FFF2-40B4-BE49-F238E27FC236}">
                <a16:creationId xmlns:a16="http://schemas.microsoft.com/office/drawing/2014/main" id="{F7C2A640-589F-C54D-A8A1-BB337F7A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4" y="51689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CFD41B-20FA-4344-B757-383571A2FEC2}"/>
              </a:ext>
            </a:extLst>
          </p:cNvPr>
          <p:cNvGrpSpPr/>
          <p:nvPr/>
        </p:nvGrpSpPr>
        <p:grpSpPr>
          <a:xfrm>
            <a:off x="6919913" y="2771774"/>
            <a:ext cx="4664076" cy="442916"/>
            <a:chOff x="6886575" y="5815010"/>
            <a:chExt cx="4664076" cy="442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5D5633-1914-B442-843C-99B5F4D3ADCD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8D31A2-3704-6241-8A9B-478851E1E798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BD9C16-F085-BF4B-8997-317390E090D5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9727BD-7430-3743-A14A-CC5B071BF2E6}"/>
                </a:ext>
              </a:extLst>
            </p:cNvPr>
            <p:cNvSpPr/>
            <p:nvPr/>
          </p:nvSpPr>
          <p:spPr>
            <a:xfrm>
              <a:off x="7915275" y="5815010"/>
              <a:ext cx="2406650" cy="442916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78">
            <a:extLst>
              <a:ext uri="{FF2B5EF4-FFF2-40B4-BE49-F238E27FC236}">
                <a16:creationId xmlns:a16="http://schemas.microsoft.com/office/drawing/2014/main" id="{DC0C3750-729D-0249-A8A2-6E562BDB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5" y="49784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5" name="Text Box 71">
            <a:extLst>
              <a:ext uri="{FF2B5EF4-FFF2-40B4-BE49-F238E27FC236}">
                <a16:creationId xmlns:a16="http://schemas.microsoft.com/office/drawing/2014/main" id="{1AA9B075-1E70-A34B-81C0-F8397F18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7400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633044-586E-954D-BC62-D986F3E4D380}"/>
              </a:ext>
            </a:extLst>
          </p:cNvPr>
          <p:cNvGrpSpPr/>
          <p:nvPr/>
        </p:nvGrpSpPr>
        <p:grpSpPr>
          <a:xfrm>
            <a:off x="6937374" y="3386136"/>
            <a:ext cx="4664076" cy="558801"/>
            <a:chOff x="6886575" y="5832473"/>
            <a:chExt cx="4664076" cy="5588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4C702-D4EA-134D-9D74-C21147250949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06E4E9-0EDB-6F4D-8842-C70F995FC583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8723E3-4D9E-FB47-84BE-261D4713E299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44D46-EC12-674F-82B2-1EEDC05A7A12}"/>
                </a:ext>
              </a:extLst>
            </p:cNvPr>
            <p:cNvSpPr/>
            <p:nvPr/>
          </p:nvSpPr>
          <p:spPr>
            <a:xfrm>
              <a:off x="7915275" y="5832473"/>
              <a:ext cx="2409826" cy="55880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70">
            <a:extLst>
              <a:ext uri="{FF2B5EF4-FFF2-40B4-BE49-F238E27FC236}">
                <a16:creationId xmlns:a16="http://schemas.microsoft.com/office/drawing/2014/main" id="{77F04A79-B23F-9840-8227-E55F5ADA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33464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</p:spTree>
    <p:extLst>
      <p:ext uri="{BB962C8B-B14F-4D97-AF65-F5344CB8AC3E}">
        <p14:creationId xmlns:p14="http://schemas.microsoft.com/office/powerpoint/2010/main" val="18636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15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6831014" y="20717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53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spot the differences?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1179514" y="19828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86D97746-F3F4-0E4C-BE1C-DE99F25E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398" y="1447006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70D4F32E-FDE8-7B48-9638-EA26965F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6" y="1512093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D211563E-419B-B349-874F-290B05CE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261" y="1574006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D2D09BAD-CC18-F440-AA31-15F90FCA1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098" y="1964531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A061AB8B-F6FB-2F44-83AF-84B74A2FD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4565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BA2D9408-A9E0-704E-9AA8-1374F73D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823" y="6481761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A1D1ACD6-3C15-C845-9353-BC346B729E1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67573" y="6492874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768AE649-FEBF-D045-9FF9-B8BC74A3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1" y="4585814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D2833492-7FC7-BE46-AD35-ADCEC604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6" y="2058193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38BC1104-1063-CA4B-8A81-358F5CFD1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4631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2E993FEE-D57A-EE40-84A1-1BB9B0EB1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9393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8D4A0996-6B96-6546-A56F-647977DF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8" y="242649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47173496-46C6-D445-B04D-DFD1E349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3" y="2397918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32F156CE-C7B3-2347-870A-16EC25E8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1" y="3077368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37F6071F-E4B0-6345-BEFF-92E3A835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146" y="1407318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9AC0BB2F-C68C-844E-978E-D93B5082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498" y="1397793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1" name="Line 33">
            <a:extLst>
              <a:ext uri="{FF2B5EF4-FFF2-40B4-BE49-F238E27FC236}">
                <a16:creationId xmlns:a16="http://schemas.microsoft.com/office/drawing/2014/main" id="{742BD7A0-0CDD-4542-BD0A-B51291CF40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1673" y="145176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" name="Line 34">
            <a:extLst>
              <a:ext uri="{FF2B5EF4-FFF2-40B4-BE49-F238E27FC236}">
                <a16:creationId xmlns:a16="http://schemas.microsoft.com/office/drawing/2014/main" id="{A0924175-0B60-884B-A2D8-45DD16DE0B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07311" y="1461293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B47985A0-C884-D941-B8ED-1A558975E2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97088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3DFD08EE-3D02-7E4C-8AC7-4C75B12F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607" y="204303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A6EB922A-CA64-1942-B96B-E40A2E08E9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87923" y="196135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33915E69-DEE0-6042-BBA4-8D87DC5B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1" y="191531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212591E1-EB74-954B-8344-9E5661AF7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24725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CB1C7EEB-59D1-F343-B4E3-22D7055CED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247570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27194955-BCB1-BE46-879A-ED019B603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1698" y="29868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46">
            <a:extLst>
              <a:ext uri="{FF2B5EF4-FFF2-40B4-BE49-F238E27FC236}">
                <a16:creationId xmlns:a16="http://schemas.microsoft.com/office/drawing/2014/main" id="{1350A6BA-3CFD-3F4B-B057-821C228A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807" y="2388393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1" name="Line 47">
            <a:extLst>
              <a:ext uri="{FF2B5EF4-FFF2-40B4-BE49-F238E27FC236}">
                <a16:creationId xmlns:a16="http://schemas.microsoft.com/office/drawing/2014/main" id="{8A96E782-99EF-374A-AF6B-03D4A20503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4523" y="24852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" name="Text Box 49">
            <a:extLst>
              <a:ext uri="{FF2B5EF4-FFF2-40B4-BE49-F238E27FC236}">
                <a16:creationId xmlns:a16="http://schemas.microsoft.com/office/drawing/2014/main" id="{63092F6A-8DDF-BF40-BD99-9FB194DE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48" y="3515518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DF3BDF14-E41F-924F-8767-173710EFD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438705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" name="Text Box 51">
            <a:extLst>
              <a:ext uri="{FF2B5EF4-FFF2-40B4-BE49-F238E27FC236}">
                <a16:creationId xmlns:a16="http://schemas.microsoft.com/office/drawing/2014/main" id="{2EFD6FF2-EF30-6348-BDD6-DA6722A1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198" y="3982243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0F537985-9D18-5648-A823-58E2F674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0" y="6326105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 bits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1"/>
            <a:ext cx="11036300" cy="4801119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IPv6 uses IPv4-CIDR-like (</a:t>
            </a:r>
            <a:r>
              <a:rPr lang="en-US" dirty="0">
                <a:solidFill>
                  <a:srgbClr val="C00000"/>
                </a:solidFill>
              </a:rPr>
              <a:t>classless</a:t>
            </a:r>
            <a:r>
              <a:rPr lang="en-US" dirty="0"/>
              <a:t>) addressing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x = 4-bit hex 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Contiguous 0s are compressed:  47CD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A456:0124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dirty="0">
                <a:ea typeface="+mn-ea"/>
              </a:rPr>
              <a:t>IPv4-compatible IPv6 address</a:t>
            </a:r>
            <a:r>
              <a:rPr lang="en-US" dirty="0"/>
              <a:t> has a prefix of 96 0-bits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Example: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128.64.18.87</a:t>
            </a:r>
          </a:p>
          <a:p>
            <a:pPr>
              <a:defRPr/>
            </a:pPr>
            <a:r>
              <a:rPr lang="en-US" dirty="0">
                <a:ea typeface="+mn-ea"/>
              </a:rPr>
              <a:t>Globally routable unicast addresses </a:t>
            </a:r>
            <a:r>
              <a:rPr lang="en-US" dirty="0"/>
              <a:t>must </a:t>
            </a:r>
            <a:r>
              <a:rPr lang="en-US" dirty="0">
                <a:ea typeface="+mn-ea"/>
              </a:rPr>
              <a:t>start with bits 001</a:t>
            </a:r>
          </a:p>
          <a:p>
            <a:pPr>
              <a:defRPr/>
            </a:pPr>
            <a:r>
              <a:rPr lang="en-US" dirty="0">
                <a:ea typeface="+mn-ea"/>
              </a:rPr>
              <a:t>CIDR prefixes written the usual way: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Example: 2000::</a:t>
            </a:r>
            <a:r>
              <a:rPr lang="en-US" dirty="0">
                <a:solidFill>
                  <a:srgbClr val="C00000"/>
                </a:solidFill>
                <a:ea typeface="+mn-ea"/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48 </a:t>
            </a:r>
            <a:r>
              <a:rPr lang="en-US" dirty="0">
                <a:ea typeface="+mn-ea"/>
              </a:rPr>
              <a:t>can contain 2</a:t>
            </a:r>
            <a:r>
              <a:rPr lang="en-US" baseline="30000" dirty="0"/>
              <a:t>8</a:t>
            </a:r>
            <a:r>
              <a:rPr lang="en-US" baseline="30000" dirty="0">
                <a:ea typeface="+mn-ea"/>
              </a:rPr>
              <a:t>0</a:t>
            </a:r>
            <a:r>
              <a:rPr lang="en-US" dirty="0">
                <a:ea typeface="+mn-ea"/>
              </a:rPr>
              <a:t> 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355-540E-6A40-8719-F16E0C9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44188-9D61-944F-93A4-3DCB3F7E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44" y="1454406"/>
            <a:ext cx="8358456" cy="410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865ED-0359-A74B-BE0F-3805921C7544}"/>
              </a:ext>
            </a:extLst>
          </p:cNvPr>
          <p:cNvSpPr txBox="1"/>
          <p:nvPr/>
        </p:nvSpPr>
        <p:spPr>
          <a:xfrm>
            <a:off x="0" y="4135904"/>
            <a:ext cx="237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~0% </a:t>
            </a:r>
            <a:r>
              <a:rPr lang="en-US" sz="2400" dirty="0">
                <a:latin typeface="Helvetica" pitchFamily="2" charset="0"/>
              </a:rPr>
              <a:t>of Internet hosts used IPv6 for a long time (about 30 years)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46244E-EDBF-DA49-A82B-B6C935DED8CC}"/>
              </a:ext>
            </a:extLst>
          </p:cNvPr>
          <p:cNvCxnSpPr>
            <a:cxnSpLocks/>
          </p:cNvCxnSpPr>
          <p:nvPr/>
        </p:nvCxnSpPr>
        <p:spPr>
          <a:xfrm>
            <a:off x="2349500" y="5105400"/>
            <a:ext cx="1368425" cy="1267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AF5C6A-92EB-344C-A8DC-77A0062F56D9}"/>
              </a:ext>
            </a:extLst>
          </p:cNvPr>
          <p:cNvSpPr txBox="1"/>
          <p:nvPr/>
        </p:nvSpPr>
        <p:spPr>
          <a:xfrm>
            <a:off x="247650" y="6262042"/>
            <a:ext cx="11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In 2012, Google and a bunch of large orgs decided to support IPv6 irrevocably.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FAC21-0760-0F4B-9C9B-87C05AAD9BC9}"/>
              </a:ext>
            </a:extLst>
          </p:cNvPr>
          <p:cNvCxnSpPr>
            <a:cxnSpLocks/>
          </p:cNvCxnSpPr>
          <p:nvPr/>
        </p:nvCxnSpPr>
        <p:spPr>
          <a:xfrm flipH="1" flipV="1">
            <a:off x="4737101" y="5565081"/>
            <a:ext cx="901699" cy="7605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36333-300B-A040-B2F6-F16CB17FBBD2}"/>
              </a:ext>
            </a:extLst>
          </p:cNvPr>
          <p:cNvSpPr/>
          <p:nvPr/>
        </p:nvSpPr>
        <p:spPr>
          <a:xfrm>
            <a:off x="4000500" y="180459"/>
            <a:ext cx="819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Source: https://</a:t>
            </a:r>
            <a:r>
              <a:rPr lang="en-US" dirty="0" err="1">
                <a:latin typeface="Helvetica" pitchFamily="2" charset="0"/>
              </a:rPr>
              <a:t>www.google.com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intl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en</a:t>
            </a:r>
            <a:r>
              <a:rPr lang="en-US" dirty="0">
                <a:latin typeface="Helvetica" pitchFamily="2" charset="0"/>
              </a:rPr>
              <a:t>/ipv6/</a:t>
            </a:r>
            <a:r>
              <a:rPr lang="en-US" dirty="0" err="1">
                <a:latin typeface="Helvetica" pitchFamily="2" charset="0"/>
              </a:rPr>
              <a:t>statistics.html#tab</a:t>
            </a:r>
            <a:r>
              <a:rPr lang="en-US" dirty="0">
                <a:latin typeface="Helvetica" pitchFamily="2" charset="0"/>
              </a:rPr>
              <a:t>=ipv6-adoption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0DE71-2C0B-6547-A0C3-1E5BBB52DF53}"/>
              </a:ext>
            </a:extLst>
          </p:cNvPr>
          <p:cNvSpPr txBox="1"/>
          <p:nvPr/>
        </p:nvSpPr>
        <p:spPr>
          <a:xfrm>
            <a:off x="-23812" y="1625807"/>
            <a:ext cx="27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When IP became a mainstream network-layer protocol, IPv4 was baked into router hardware.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E6802-227D-7B4C-8099-39BDD4B00653}"/>
              </a:ext>
            </a:extLst>
          </p:cNvPr>
          <p:cNvSpPr txBox="1"/>
          <p:nvPr/>
        </p:nvSpPr>
        <p:spPr>
          <a:xfrm>
            <a:off x="3717925" y="204516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Now, about 1/3</a:t>
            </a:r>
            <a:r>
              <a:rPr lang="en-US" sz="2400" baseline="30000" dirty="0">
                <a:latin typeface="Helvetica" pitchFamily="2" charset="0"/>
              </a:rPr>
              <a:t>rd</a:t>
            </a:r>
            <a:r>
              <a:rPr lang="en-US" sz="2400" dirty="0">
                <a:latin typeface="Helvetica" pitchFamily="2" charset="0"/>
              </a:rPr>
              <a:t> of Internet hosts (contacting Google) support IPv6.</a:t>
            </a:r>
          </a:p>
          <a:p>
            <a:pPr algn="ctr"/>
            <a:endParaRPr lang="en-US" sz="2400" dirty="0">
              <a:latin typeface="Helvetica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D37F0-E619-1F4A-87BB-B5BB1282AEE4}"/>
              </a:ext>
            </a:extLst>
          </p:cNvPr>
          <p:cNvCxnSpPr>
            <a:cxnSpLocks/>
          </p:cNvCxnSpPr>
          <p:nvPr/>
        </p:nvCxnSpPr>
        <p:spPr>
          <a:xfrm flipV="1">
            <a:off x="9194800" y="2214977"/>
            <a:ext cx="1206500" cy="1739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EE41F8-17C7-1A44-B08F-568DC73FAC81}"/>
              </a:ext>
            </a:extLst>
          </p:cNvPr>
          <p:cNvSpPr txBox="1"/>
          <p:nvPr/>
        </p:nvSpPr>
        <p:spPr>
          <a:xfrm>
            <a:off x="3717925" y="2981294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IPv6 adoption has been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trending up.</a:t>
            </a:r>
          </a:p>
        </p:txBody>
      </p:sp>
    </p:spTree>
    <p:extLst>
      <p:ext uri="{BB962C8B-B14F-4D97-AF65-F5344CB8AC3E}">
        <p14:creationId xmlns:p14="http://schemas.microsoft.com/office/powerpoint/2010/main" val="15467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0" grpId="0"/>
      <p:bldP spid="2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2AB4-C0C6-8840-BDBF-3624CA8F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F6FC-5464-DF4B-90A3-78F514F8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53C14B9-A130-454E-8266-86A0042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18" y="3194448"/>
            <a:ext cx="3143668" cy="205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99B65-67A1-9248-B08A-F8E29146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Let’s peek into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728A-B561-2548-A716-52C6EE23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487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network adapter has a </a:t>
            </a:r>
            <a:r>
              <a:rPr lang="en-US" dirty="0">
                <a:solidFill>
                  <a:srgbClr val="C00000"/>
                </a:solidFill>
              </a:rPr>
              <a:t>hardware address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</a:p>
          <a:p>
            <a:pPr lvl="1"/>
            <a:r>
              <a:rPr lang="en-US" dirty="0"/>
              <a:t>E.g., the Wi-Fi adapter on your laptop has one</a:t>
            </a:r>
          </a:p>
          <a:p>
            <a:r>
              <a:rPr lang="en-US" dirty="0"/>
              <a:t>Assigned by the manufacturer, not expected to vary over time</a:t>
            </a:r>
          </a:p>
          <a:p>
            <a:pPr lvl="1"/>
            <a:r>
              <a:rPr lang="en-US" dirty="0"/>
              <a:t>Think about it as an </a:t>
            </a:r>
            <a:r>
              <a:rPr lang="en-US" dirty="0">
                <a:solidFill>
                  <a:srgbClr val="C00000"/>
                </a:solidFill>
              </a:rPr>
              <a:t>identifier</a:t>
            </a:r>
            <a:r>
              <a:rPr lang="en-US" dirty="0"/>
              <a:t> for the device</a:t>
            </a:r>
          </a:p>
          <a:p>
            <a:r>
              <a:rPr lang="en-US" dirty="0"/>
              <a:t>To communicate over a </a:t>
            </a:r>
            <a:r>
              <a:rPr lang="en-US" dirty="0">
                <a:solidFill>
                  <a:srgbClr val="C00000"/>
                </a:solidFill>
              </a:rPr>
              <a:t>single link</a:t>
            </a:r>
            <a:r>
              <a:rPr lang="en-US" dirty="0"/>
              <a:t>, a sender needs the destination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address</a:t>
            </a:r>
          </a:p>
          <a:p>
            <a:r>
              <a:rPr lang="en-US" dirty="0"/>
              <a:t>Directory mechanisms like DNS and bootstrapping mechanisms like DHCP provide IP addresses</a:t>
            </a:r>
          </a:p>
          <a:p>
            <a:r>
              <a:rPr lang="en-US" dirty="0"/>
              <a:t>Given an IP address, how does an endpoint find the hardware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B783-A257-5A4C-8599-1356DE2D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3879-D752-5E4D-87CA-3B05CF8F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667250"/>
          </a:xfrm>
        </p:spPr>
        <p:txBody>
          <a:bodyPr>
            <a:normAutofit/>
          </a:bodyPr>
          <a:lstStyle/>
          <a:p>
            <a:r>
              <a:rPr lang="en-US" dirty="0"/>
              <a:t>ARP solves the following problem. Given an IP, find the machine’s hardware address</a:t>
            </a:r>
          </a:p>
          <a:p>
            <a:pPr lvl="1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MAC resolution</a:t>
            </a:r>
          </a:p>
          <a:p>
            <a:pPr lvl="1"/>
            <a:endParaRPr lang="en-US" dirty="0"/>
          </a:p>
          <a:p>
            <a:r>
              <a:rPr lang="en-US" dirty="0"/>
              <a:t>All endpoints that are looked up are expected to be within the same network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address resolution can use broadcast: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don’t need to develop directory mechanisms like DNS</a:t>
            </a:r>
          </a:p>
          <a:p>
            <a:pPr lvl="1"/>
            <a:r>
              <a:rPr lang="en-US" dirty="0"/>
              <a:t>Send (ARP) queries to everyone, asking for a MAC given an IP</a:t>
            </a:r>
          </a:p>
        </p:txBody>
      </p:sp>
    </p:spTree>
    <p:extLst>
      <p:ext uri="{BB962C8B-B14F-4D97-AF65-F5344CB8AC3E}">
        <p14:creationId xmlns:p14="http://schemas.microsoft.com/office/powerpoint/2010/main" val="14948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0ED-B0E9-DD45-9AF1-CA03A9F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FEA-3A89-8C41-86E4-400F4EE8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42100" cy="50323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type:  link-layer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(1)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address length: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= 6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Type: network-layer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(0x0800)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address length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= 4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Operation: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ARP request: 1, reply: 2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Sender’s addresses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Address to be resolved (or response)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41E1F-1D93-404F-BF07-0100F48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52" y="1540669"/>
            <a:ext cx="4243591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9C6-081B-A94B-AE44-2BF09EA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operation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AA96917-D7AE-594C-AA4C-E7D597EA1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" y="27559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BFCF97-0AC3-5E40-BCBC-372B3690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6860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8177E-B1F0-BB49-95B2-269EE445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568" y="2679599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E3B5628-B652-A24A-B2D3-691D719A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66A42E0-6B48-2447-A8F7-9DA96D9C8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1776F54-54B8-7443-A912-4A087C32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F1AACDE-B21A-E240-9511-236EC743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69" y="3798889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128.195.1.20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AD6778-B744-074E-99C2-11B2F44D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95" y="3864241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EF7CF5-21B5-E843-A6D1-75EC0E02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79" y="3864240"/>
            <a:ext cx="26329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128.195.1.122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833C250-006B-6742-AE1A-D45F5446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3" y="5459682"/>
            <a:ext cx="2652906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DB8082D-CAE9-994B-AB8E-C05BF943C622}"/>
              </a:ext>
            </a:extLst>
          </p:cNvPr>
          <p:cNvSpPr>
            <a:spLocks/>
          </p:cNvSpPr>
          <p:nvPr/>
        </p:nvSpPr>
        <p:spPr bwMode="auto">
          <a:xfrm>
            <a:off x="1724818" y="2870200"/>
            <a:ext cx="4485473" cy="415923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327D285-4C56-B347-8D46-F3143F7D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2208214"/>
            <a:ext cx="2134329" cy="465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ARP request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4F2277E-819E-5D41-AB10-ABAA87E0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12" y="1482675"/>
            <a:ext cx="410805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Who has 128.195.1.38?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Tell 128.195.1.20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B597213-1DF1-EC46-87EB-D5AC78776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6514" y="1776089"/>
            <a:ext cx="821629" cy="36677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BDD4BFB7-06FB-A440-A31D-1AFB8F99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365" y="5512463"/>
            <a:ext cx="234178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Different target IP address: ignore ARP</a:t>
            </a: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697E8686-64AA-CE4A-88AA-021EE5388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749" y="338147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0" name="Object 7">
                        <a:extLst>
                          <a:ext uri="{FF2B5EF4-FFF2-40B4-BE49-F238E27FC236}">
                            <a16:creationId xmlns:a16="http://schemas.microsoft.com/office/drawing/2014/main" id="{697E8686-64AA-CE4A-88AA-021EE5388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49" y="338147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712D44E-072A-F441-B43E-9A836D296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8560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7712D44E-072A-F441-B43E-9A836D296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560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75153A0F-4175-1345-A0EF-54CA2A474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449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2" name="Object 7">
                        <a:extLst>
                          <a:ext uri="{FF2B5EF4-FFF2-40B4-BE49-F238E27FC236}">
                            <a16:creationId xmlns:a16="http://schemas.microsoft.com/office/drawing/2014/main" id="{75153A0F-4175-1345-A0EF-54CA2A474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449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17">
            <a:extLst>
              <a:ext uri="{FF2B5EF4-FFF2-40B4-BE49-F238E27FC236}">
                <a16:creationId xmlns:a16="http://schemas.microsoft.com/office/drawing/2014/main" id="{A6398042-1209-3546-B838-F95DE5F3BF70}"/>
              </a:ext>
            </a:extLst>
          </p:cNvPr>
          <p:cNvSpPr>
            <a:spLocks/>
          </p:cNvSpPr>
          <p:nvPr/>
        </p:nvSpPr>
        <p:spPr bwMode="auto">
          <a:xfrm>
            <a:off x="1851422" y="3038342"/>
            <a:ext cx="2056211" cy="279595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725E3-682C-544C-AAAC-737459FE9DB0}"/>
              </a:ext>
            </a:extLst>
          </p:cNvPr>
          <p:cNvSpPr txBox="1"/>
          <p:nvPr/>
        </p:nvSpPr>
        <p:spPr>
          <a:xfrm>
            <a:off x="4128407" y="2967642"/>
            <a:ext cx="176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ARP request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pic>
        <p:nvPicPr>
          <p:cNvPr id="3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EDC8B-16CE-9246-BD74-FED272940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17" y="5598623"/>
            <a:ext cx="803910" cy="9322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2BEA3B-B34D-FD44-B268-41FE5F27ECAC}"/>
              </a:ext>
            </a:extLst>
          </p:cNvPr>
          <p:cNvSpPr txBox="1"/>
          <p:nvPr/>
        </p:nvSpPr>
        <p:spPr>
          <a:xfrm>
            <a:off x="8494076" y="776871"/>
            <a:ext cx="3716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Hardware type: Ethernet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type: IPv4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6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Operation: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 (reply)</a:t>
            </a:r>
          </a:p>
          <a:p>
            <a:r>
              <a:rPr lang="en-US" sz="2400" dirty="0">
                <a:latin typeface="Helvetica" pitchFamily="2" charset="0"/>
              </a:rPr>
              <a:t>Sender 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Sender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</a:p>
          <a:p>
            <a:r>
              <a:rPr lang="en-US" altLang="en-US" sz="2400" dirty="0">
                <a:latin typeface="Helvetica" pitchFamily="2" charset="0"/>
              </a:rPr>
              <a:t>128.195.1.20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HW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98:22:ee:f1:90:1a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  <a:endParaRPr lang="en-US" sz="2400" dirty="0"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15971-4673-9E40-BAB2-5937765A287D}"/>
              </a:ext>
            </a:extLst>
          </p:cNvPr>
          <p:cNvSpPr txBox="1"/>
          <p:nvPr/>
        </p:nvSpPr>
        <p:spPr>
          <a:xfrm>
            <a:off x="5204042" y="5636514"/>
            <a:ext cx="234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Matching target IP: send reply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EB208-9F7B-294B-95F7-B4746BF32E1D}"/>
              </a:ext>
            </a:extLst>
          </p:cNvPr>
          <p:cNvCxnSpPr>
            <a:cxnSpLocks/>
          </p:cNvCxnSpPr>
          <p:nvPr/>
        </p:nvCxnSpPr>
        <p:spPr>
          <a:xfrm flipV="1">
            <a:off x="7739479" y="647700"/>
            <a:ext cx="794687" cy="4828581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9508C-68C2-6141-8C9F-0DA68F9721DD}"/>
              </a:ext>
            </a:extLst>
          </p:cNvPr>
          <p:cNvCxnSpPr>
            <a:cxnSpLocks/>
          </p:cNvCxnSpPr>
          <p:nvPr/>
        </p:nvCxnSpPr>
        <p:spPr>
          <a:xfrm flipV="1">
            <a:off x="8494076" y="5288762"/>
            <a:ext cx="3326837" cy="124214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267261-5CEB-7743-998E-65415605F8D4}"/>
              </a:ext>
            </a:extLst>
          </p:cNvPr>
          <p:cNvSpPr txBox="1"/>
          <p:nvPr/>
        </p:nvSpPr>
        <p:spPr>
          <a:xfrm>
            <a:off x="826687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FDACA-87A1-0141-A5E9-D45275A68AC1}"/>
              </a:ext>
            </a:extLst>
          </p:cNvPr>
          <p:cNvSpPr txBox="1"/>
          <p:nvPr/>
        </p:nvSpPr>
        <p:spPr>
          <a:xfrm>
            <a:off x="3290029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52E70-D127-5E4D-8D2E-3328AA6406BC}"/>
              </a:ext>
            </a:extLst>
          </p:cNvPr>
          <p:cNvSpPr txBox="1"/>
          <p:nvPr/>
        </p:nvSpPr>
        <p:spPr>
          <a:xfrm>
            <a:off x="5741596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558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animBg="1"/>
      <p:bldP spid="19" grpId="0" animBg="1"/>
      <p:bldP spid="20" grpId="0"/>
      <p:bldP spid="21" grpId="0" animBg="1"/>
      <p:bldP spid="22" grpId="0"/>
      <p:bldP spid="33" grpId="0" animBg="1"/>
      <p:bldP spid="3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15A-4A66-114F-86E1-BC919D5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outside the local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62-22AF-3849-B5E1-6B4F447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12500" cy="5032376"/>
          </a:xfrm>
        </p:spPr>
        <p:txBody>
          <a:bodyPr>
            <a:normAutofit/>
          </a:bodyPr>
          <a:lstStyle/>
          <a:p>
            <a:r>
              <a:rPr lang="en-US" dirty="0"/>
              <a:t>Suppose endpoint A wants to communicate with endpoint B that is in a </a:t>
            </a:r>
            <a:r>
              <a:rPr lang="en-US" dirty="0">
                <a:solidFill>
                  <a:srgbClr val="C00000"/>
                </a:solidFill>
              </a:rPr>
              <a:t>different network</a:t>
            </a:r>
          </a:p>
          <a:p>
            <a:r>
              <a:rPr lang="en-US" dirty="0"/>
              <a:t>ARP broadcast outside the local network is too expensive</a:t>
            </a:r>
          </a:p>
          <a:p>
            <a:pPr lvl="1"/>
            <a:r>
              <a:rPr lang="en-US" dirty="0"/>
              <a:t>How does one limit the scope of the broadcast? Internet-wide?</a:t>
            </a:r>
          </a:p>
          <a:p>
            <a:r>
              <a:rPr lang="en-US" dirty="0"/>
              <a:t>Besides, the hardware address format used by B’s network might be different from that of A’s network!</a:t>
            </a:r>
          </a:p>
          <a:p>
            <a:r>
              <a:rPr lang="en-US" dirty="0">
                <a:solidFill>
                  <a:srgbClr val="C00000"/>
                </a:solidFill>
              </a:rPr>
              <a:t>ARPs are not meaningful across network boundaries</a:t>
            </a:r>
          </a:p>
          <a:p>
            <a:r>
              <a:rPr lang="en-US" dirty="0"/>
              <a:t>Communicating to a network-external endpoint just means sending the packet to the </a:t>
            </a:r>
            <a:r>
              <a:rPr lang="en-US" dirty="0">
                <a:solidFill>
                  <a:srgbClr val="C00000"/>
                </a:solidFill>
              </a:rPr>
              <a:t>gateway router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know that a destination is external using IP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 and netmask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talk to the gateway using DHCP (to get IP) and ARP (to get MAC)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C517-B794-704B-A04B-9070DC31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431E-0789-7849-BF79-389E0127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mechanism to allow hosts inside a network to communicate: </a:t>
            </a:r>
          </a:p>
          <a:p>
            <a:endParaRPr lang="en-US" dirty="0"/>
          </a:p>
          <a:p>
            <a:r>
              <a:rPr lang="en-US" dirty="0"/>
              <a:t>ARP protocol helps resolve IP addresses into MAC addresses using a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 mechanism</a:t>
            </a:r>
          </a:p>
          <a:p>
            <a:endParaRPr lang="en-US" dirty="0"/>
          </a:p>
          <a:p>
            <a:r>
              <a:rPr lang="en-US" dirty="0"/>
              <a:t>Communication outside the local network requires ARP-</a:t>
            </a:r>
            <a:r>
              <a:rPr lang="en-US" dirty="0" err="1"/>
              <a:t>ing</a:t>
            </a:r>
            <a:r>
              <a:rPr lang="en-US" dirty="0"/>
              <a:t> for and sending packets to the </a:t>
            </a:r>
            <a:r>
              <a:rPr lang="en-US" dirty="0">
                <a:solidFill>
                  <a:srgbClr val="C00000"/>
                </a:solidFill>
              </a:rPr>
              <a:t>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1870</Words>
  <Application>Microsoft Macintosh PowerPoint</Application>
  <PresentationFormat>Widescreen</PresentationFormat>
  <Paragraphs>339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ClipArt</vt:lpstr>
      <vt:lpstr>Clip</vt:lpstr>
      <vt:lpstr>Network Layer: Protocols (Part 3)</vt:lpstr>
      <vt:lpstr>PowerPoint Presentation</vt:lpstr>
      <vt:lpstr>Address Resolution Protocol</vt:lpstr>
      <vt:lpstr>Background: Let’s peek into the link layer</vt:lpstr>
      <vt:lpstr>Address Resolution Protocol (ARP)</vt:lpstr>
      <vt:lpstr>ARP packet format</vt:lpstr>
      <vt:lpstr>ARP operation</vt:lpstr>
      <vt:lpstr>Communicating outside the local net?</vt:lpstr>
      <vt:lpstr>Summary of ARP</vt:lpstr>
      <vt:lpstr>Network Address Translation (NAT)</vt:lpstr>
      <vt:lpstr>Background: The Internet’s growing pains</vt:lpstr>
      <vt:lpstr>Network Address Translation</vt:lpstr>
      <vt:lpstr>Typical NAT setup</vt:lpstr>
      <vt:lpstr>Typical NAT setup</vt:lpstr>
      <vt:lpstr>Typical NAT setup</vt:lpstr>
      <vt:lpstr>Typical NAT setup</vt:lpstr>
      <vt:lpstr>Features of IP-masquerading NAT</vt:lpstr>
      <vt:lpstr>If you’re home, you’re likely behind NAT</vt:lpstr>
      <vt:lpstr>If you’re home, you’re likely behind NAT</vt:lpstr>
      <vt:lpstr>Limitations of IP-masquerading NATs</vt:lpstr>
      <vt:lpstr>Internet Protocol version 6 (IPv6)</vt:lpstr>
      <vt:lpstr>IPv6: Main changes from IPv4</vt:lpstr>
      <vt:lpstr>IPv6: Main changes from IPv4</vt:lpstr>
      <vt:lpstr>IPv6 datagram format</vt:lpstr>
      <vt:lpstr>IPv6 datagram format</vt:lpstr>
      <vt:lpstr>Can you spot the differences?</vt:lpstr>
      <vt:lpstr>IPv6 addresses</vt:lpstr>
      <vt:lpstr>IPv6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4232</cp:revision>
  <dcterms:created xsi:type="dcterms:W3CDTF">2019-01-23T03:40:12Z</dcterms:created>
  <dcterms:modified xsi:type="dcterms:W3CDTF">2022-04-12T00:29:06Z</dcterms:modified>
</cp:coreProperties>
</file>