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499" r:id="rId2"/>
    <p:sldId id="1039" r:id="rId3"/>
    <p:sldId id="523" r:id="rId4"/>
    <p:sldId id="896" r:id="rId5"/>
    <p:sldId id="897" r:id="rId6"/>
    <p:sldId id="1041" r:id="rId7"/>
    <p:sldId id="814" r:id="rId8"/>
    <p:sldId id="898" r:id="rId9"/>
    <p:sldId id="901" r:id="rId10"/>
    <p:sldId id="902" r:id="rId11"/>
    <p:sldId id="903" r:id="rId12"/>
    <p:sldId id="1037" r:id="rId13"/>
    <p:sldId id="1038" r:id="rId14"/>
    <p:sldId id="905" r:id="rId15"/>
    <p:sldId id="906" r:id="rId16"/>
    <p:sldId id="644" r:id="rId17"/>
    <p:sldId id="645" r:id="rId18"/>
    <p:sldId id="907" r:id="rId19"/>
    <p:sldId id="646" r:id="rId20"/>
    <p:sldId id="908" r:id="rId21"/>
    <p:sldId id="909" r:id="rId22"/>
    <p:sldId id="921" r:id="rId23"/>
    <p:sldId id="1040" r:id="rId24"/>
    <p:sldId id="1042" r:id="rId25"/>
    <p:sldId id="651" r:id="rId26"/>
    <p:sldId id="911" r:id="rId27"/>
    <p:sldId id="913" r:id="rId28"/>
    <p:sldId id="654" r:id="rId29"/>
    <p:sldId id="916" r:id="rId30"/>
    <p:sldId id="917" r:id="rId31"/>
    <p:sldId id="918" r:id="rId32"/>
    <p:sldId id="92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9"/>
    <p:restoredTop sz="94664"/>
  </p:normalViewPr>
  <p:slideViewPr>
    <p:cSldViewPr snapToGrid="0" snapToObjects="1">
      <p:cViewPr varScale="1">
        <p:scale>
          <a:sx n="110" d="100"/>
          <a:sy n="110" d="100"/>
        </p:scale>
        <p:origin x="20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99A535-2848-421B-813C-96081FF0D83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At each node we need</a:t>
            </a:r>
          </a:p>
          <a:p>
            <a:r>
              <a:rPr lang="en-US"/>
              <a:t>- an array (known as DV) that lists the current least costs to reach all known destinations</a:t>
            </a:r>
          </a:p>
          <a:p>
            <a:r>
              <a:rPr lang="en-US"/>
              <a:t>- also need to maintain the next-hop along the least cost path</a:t>
            </a:r>
          </a:p>
          <a:p>
            <a:r>
              <a:rPr lang="en-US"/>
              <a:t>- the DV’s from all neighbors</a:t>
            </a:r>
          </a:p>
        </p:txBody>
      </p:sp>
    </p:spTree>
    <p:extLst>
      <p:ext uri="{BB962C8B-B14F-4D97-AF65-F5344CB8AC3E}">
        <p14:creationId xmlns:p14="http://schemas.microsoft.com/office/powerpoint/2010/main" val="154663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E50434-8294-4242-97F9-2F986B6F9D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example assumes that nodes are computing routes in a lock-step fashion.</a:t>
            </a:r>
          </a:p>
        </p:txBody>
      </p:sp>
    </p:spTree>
    <p:extLst>
      <p:ext uri="{BB962C8B-B14F-4D97-AF65-F5344CB8AC3E}">
        <p14:creationId xmlns:p14="http://schemas.microsoft.com/office/powerpoint/2010/main" val="3954477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0348" y="13417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Routing Protocols: Part 1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23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7077"/>
            <a:ext cx="10834323" cy="48885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Cost of an edge: </a:t>
            </a:r>
            <a:r>
              <a:rPr lang="en-US" dirty="0">
                <a:solidFill>
                  <a:srgbClr val="C00000"/>
                </a:solidFill>
              </a:rPr>
              <a:t>c(x, y)</a:t>
            </a:r>
          </a:p>
          <a:p>
            <a:pPr lvl="1"/>
            <a:r>
              <a:rPr lang="en-US" dirty="0"/>
              <a:t>Examples: c(u, v) = 2, c(u, w) = 5</a:t>
            </a:r>
          </a:p>
          <a:p>
            <a:r>
              <a:rPr lang="en-US" dirty="0"/>
              <a:t>Cost of a path = </a:t>
            </a:r>
            <a:r>
              <a:rPr lang="en-US" dirty="0">
                <a:solidFill>
                  <a:srgbClr val="C00000"/>
                </a:solidFill>
              </a:rPr>
              <a:t>sum of edge costs</a:t>
            </a:r>
          </a:p>
          <a:p>
            <a:pPr lvl="1"/>
            <a:r>
              <a:rPr lang="en-US" dirty="0"/>
              <a:t>c(path x </a:t>
            </a:r>
            <a:r>
              <a:rPr lang="en-US" dirty="0">
                <a:sym typeface="Wingdings" pitchFamily="2" charset="2"/>
              </a:rPr>
              <a:t> w  y  z) = 3 + 1 + 2 = 6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Outcome</a:t>
            </a:r>
            <a:r>
              <a:rPr lang="en-US" dirty="0">
                <a:sym typeface="Wingdings" pitchFamily="2" charset="2"/>
              </a:rPr>
              <a:t> of routing: each node should determine the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least cost path </a:t>
            </a:r>
            <a:r>
              <a:rPr lang="en-US" dirty="0">
                <a:sym typeface="Wingdings" pitchFamily="2" charset="2"/>
              </a:rPr>
              <a:t>to every other node</a:t>
            </a:r>
          </a:p>
          <a:p>
            <a:r>
              <a:rPr lang="en-US" dirty="0">
                <a:sym typeface="Wingdings" pitchFamily="2" charset="2"/>
              </a:rPr>
              <a:t>Q1: What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information</a:t>
            </a:r>
            <a:r>
              <a:rPr lang="en-US" dirty="0">
                <a:sym typeface="Wingdings" pitchFamily="2" charset="2"/>
              </a:rPr>
              <a:t> should nodes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exchange</a:t>
            </a:r>
            <a:r>
              <a:rPr lang="en-US" dirty="0">
                <a:sym typeface="Wingdings" pitchFamily="2" charset="2"/>
              </a:rPr>
              <a:t> with each other to enable this computation?</a:t>
            </a:r>
          </a:p>
          <a:p>
            <a:r>
              <a:rPr lang="en-US" dirty="0">
                <a:sym typeface="Wingdings" pitchFamily="2" charset="2"/>
              </a:rPr>
              <a:t>Q2: What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algorithm</a:t>
            </a:r>
            <a:r>
              <a:rPr lang="en-US" dirty="0">
                <a:sym typeface="Wingdings" pitchFamily="2" charset="2"/>
              </a:rPr>
              <a:t> should each node run to compute the least cost path to every node?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7A84D-5451-1544-9C1C-B31F1359388E}"/>
              </a:ext>
            </a:extLst>
          </p:cNvPr>
          <p:cNvGrpSpPr/>
          <p:nvPr/>
        </p:nvGrpSpPr>
        <p:grpSpPr>
          <a:xfrm>
            <a:off x="8100647" y="1722322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6AA36F2-C11B-7E4A-856F-D57DBCC49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9FB3D6E-5034-2748-9A18-EC0262A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2C537A6-A00E-F440-ADB3-72F3FA4F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304DDBF-DE37-5840-B283-5988C42C7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304C825-C510-BC4B-B4D5-4420208DE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4D810F9-003F-C346-912E-359A3871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868A894F-8339-7544-8745-EDD30DE2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9718FD3-4FD9-D242-93A2-6CFBC5D3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8BC5DCF-22CA-EA4E-96F1-33B5B6966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FC3ECB1-F2E0-8544-98CF-B20A6AA56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0504817-EBDA-F34E-A333-D88B3B82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6A193E1-65B5-8343-9414-C92F6C13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9AD19C60-CECF-914D-9B61-158F91E0F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FC7206C-1F4A-4142-926F-91B1CB4CD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14C743B-788B-B34D-B3EB-9F5D11957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2259441A-1272-2045-9F2F-B2AA4C8C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391D7FA2-B08C-6A45-8B28-E0FBBE72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6D475E29-885E-374C-B4E2-454FA860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9678F29-4EB2-A842-B773-D1006A375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16A6E46-66C0-9446-93C7-5A9F69995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1C81ADCB-310E-D047-B285-E9BCD948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57677031-B541-9949-A124-74DD19513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7BA5DE5F-B157-5B41-8BC0-7F4238D9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5522935A-DE15-E441-BB71-48978361F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B21B7C0-DBCA-D04D-9A00-2711EAEED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C1EC9F4-0ABB-DD46-80C1-69546E62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730812D-AE40-8E4A-980D-857AB1B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928A2163-FDBF-2F43-B7CB-96B14CA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C3A519D-5162-764E-A3FD-97BC1F644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CD138B40-4242-AA42-B261-9CDED32A5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3EB9607E-03CB-4146-8B70-B717A2A3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C9863082-F339-5544-B9A4-A19903465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F88D18F-8694-EF4D-BE05-45EF9A8E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61E0A0E-307E-2C49-AC04-126CA1B17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33BA9AC-5628-B64B-BECE-5A26B9BA0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B38EBFA-3B95-4B4C-AD50-2E167E25C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ABBA0D3-E03E-B84F-8488-9A1CA05B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4F0D0-78E3-FF4C-A591-A002F391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6CA125C3-F035-DF4C-9FAB-795CD746B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01F77F0-0EAC-3840-8666-AB24E95B8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72B937D4-EB85-AA4B-BF0D-E8E9A7C6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45">
              <a:extLst>
                <a:ext uri="{FF2B5EF4-FFF2-40B4-BE49-F238E27FC236}">
                  <a16:creationId xmlns:a16="http://schemas.microsoft.com/office/drawing/2014/main" id="{64DFFDB1-00FC-AD41-BC19-4FA7B025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 Box 46">
              <a:extLst>
                <a:ext uri="{FF2B5EF4-FFF2-40B4-BE49-F238E27FC236}">
                  <a16:creationId xmlns:a16="http://schemas.microsoft.com/office/drawing/2014/main" id="{59308691-2F9F-D84F-B5BC-F0C518DE3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F6AECA28-1D83-AC4E-A32F-59415764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 Box 49">
              <a:extLst>
                <a:ext uri="{FF2B5EF4-FFF2-40B4-BE49-F238E27FC236}">
                  <a16:creationId xmlns:a16="http://schemas.microsoft.com/office/drawing/2014/main" id="{4B193E79-F5AB-7E4C-903C-55B2B4277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1">
              <a:extLst>
                <a:ext uri="{FF2B5EF4-FFF2-40B4-BE49-F238E27FC236}">
                  <a16:creationId xmlns:a16="http://schemas.microsoft.com/office/drawing/2014/main" id="{9A670E30-8910-3D46-A2F7-21D846174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D2F40E79-ECBF-EF47-A16B-C72C3A3E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DEAE1FC2-2635-6543-B733-C059D287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45007B86-4E19-9A41-AA35-E2514A0AD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15DD4324-1D32-6C4F-976F-F15C1496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5D1DDF8A-3125-6842-AB38-6D2970C99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A1FE25BA-79FE-3941-B366-EF499464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DAC756A5-1F33-0C4A-ACA7-8F3E9E302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9B72EA58-A6FC-7740-A160-52E189FDA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3105E872-7A2B-3C41-97DC-E431928C5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4" name="Text Box 64">
              <a:extLst>
                <a:ext uri="{FF2B5EF4-FFF2-40B4-BE49-F238E27FC236}">
                  <a16:creationId xmlns:a16="http://schemas.microsoft.com/office/drawing/2014/main" id="{826437D1-F983-AB4E-9142-64101916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" name="Text Box 65">
              <a:extLst>
                <a:ext uri="{FF2B5EF4-FFF2-40B4-BE49-F238E27FC236}">
                  <a16:creationId xmlns:a16="http://schemas.microsoft.com/office/drawing/2014/main" id="{99B65FFB-2DB3-8843-8C70-1A587A170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Text Box 66">
              <a:extLst>
                <a:ext uri="{FF2B5EF4-FFF2-40B4-BE49-F238E27FC236}">
                  <a16:creationId xmlns:a16="http://schemas.microsoft.com/office/drawing/2014/main" id="{2B173FAD-AD0C-C149-AD27-45B1B6FF0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" name="Text Box 67">
              <a:extLst>
                <a:ext uri="{FF2B5EF4-FFF2-40B4-BE49-F238E27FC236}">
                  <a16:creationId xmlns:a16="http://schemas.microsoft.com/office/drawing/2014/main" id="{424F83FF-FCE2-DE4E-AD4F-E5F85CEA8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" name="Text Box 68">
              <a:extLst>
                <a:ext uri="{FF2B5EF4-FFF2-40B4-BE49-F238E27FC236}">
                  <a16:creationId xmlns:a16="http://schemas.microsoft.com/office/drawing/2014/main" id="{54035322-07AF-304D-AEFC-F0C2C888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" name="Text Box 69">
              <a:extLst>
                <a:ext uri="{FF2B5EF4-FFF2-40B4-BE49-F238E27FC236}">
                  <a16:creationId xmlns:a16="http://schemas.microsoft.com/office/drawing/2014/main" id="{72BFBEC9-BD47-E14B-AE8C-F295900F2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0" name="Text Box 70">
              <a:extLst>
                <a:ext uri="{FF2B5EF4-FFF2-40B4-BE49-F238E27FC236}">
                  <a16:creationId xmlns:a16="http://schemas.microsoft.com/office/drawing/2014/main" id="{42697AC4-B0EA-B248-A803-1D6C00F2B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71">
              <a:extLst>
                <a:ext uri="{FF2B5EF4-FFF2-40B4-BE49-F238E27FC236}">
                  <a16:creationId xmlns:a16="http://schemas.microsoft.com/office/drawing/2014/main" id="{9D56BD3B-70F9-8945-8D58-626936AB2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9467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5BB0-2757-3E4B-BA1C-760E6984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rest of this lecture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F9ECC-9543-1042-B2A2-36E1D7B98FC8}"/>
              </a:ext>
            </a:extLst>
          </p:cNvPr>
          <p:cNvSpPr txBox="1"/>
          <p:nvPr/>
        </p:nvSpPr>
        <p:spPr>
          <a:xfrm>
            <a:off x="4536160" y="1503120"/>
            <a:ext cx="3213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Routing protocols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B22DF-EC9A-2043-9E8F-17FFF019FCD3}"/>
              </a:ext>
            </a:extLst>
          </p:cNvPr>
          <p:cNvSpPr txBox="1"/>
          <p:nvPr/>
        </p:nvSpPr>
        <p:spPr>
          <a:xfrm>
            <a:off x="456195" y="2881195"/>
            <a:ext cx="3213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Link state </a:t>
            </a:r>
          </a:p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protocols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3495A1-CF0B-FB4F-9812-8F341A60FA27}"/>
              </a:ext>
            </a:extLst>
          </p:cNvPr>
          <p:cNvCxnSpPr>
            <a:cxnSpLocks/>
          </p:cNvCxnSpPr>
          <p:nvPr/>
        </p:nvCxnSpPr>
        <p:spPr>
          <a:xfrm flipH="1">
            <a:off x="2755259" y="2030826"/>
            <a:ext cx="2391172" cy="6827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9CD306-6D74-C04F-AABC-81B5E2302BCA}"/>
              </a:ext>
            </a:extLst>
          </p:cNvPr>
          <p:cNvCxnSpPr>
            <a:cxnSpLocks/>
          </p:cNvCxnSpPr>
          <p:nvPr/>
        </p:nvCxnSpPr>
        <p:spPr>
          <a:xfrm>
            <a:off x="7373147" y="2030826"/>
            <a:ext cx="1630176" cy="68278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18ABAF-1EB0-894F-B6D2-34EB92CF30C7}"/>
              </a:ext>
            </a:extLst>
          </p:cNvPr>
          <p:cNvSpPr txBox="1"/>
          <p:nvPr/>
        </p:nvSpPr>
        <p:spPr>
          <a:xfrm>
            <a:off x="7749623" y="2863444"/>
            <a:ext cx="3213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Distance vector protocols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70530-7834-1244-BF81-FED161ED0C79}"/>
              </a:ext>
            </a:extLst>
          </p:cNvPr>
          <p:cNvSpPr txBox="1"/>
          <p:nvPr/>
        </p:nvSpPr>
        <p:spPr>
          <a:xfrm>
            <a:off x="266218" y="4073240"/>
            <a:ext cx="58297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Each router has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complete information</a:t>
            </a:r>
            <a:r>
              <a:rPr lang="en-US" sz="2400" dirty="0">
                <a:latin typeface="Helvetica" pitchFamily="2" charset="0"/>
              </a:rPr>
              <a:t> of the graph</a:t>
            </a:r>
          </a:p>
          <a:p>
            <a:pPr algn="r"/>
            <a:endParaRPr lang="en-US" sz="2400" dirty="0">
              <a:latin typeface="Helvetica" pitchFamily="2" charset="0"/>
            </a:endParaRPr>
          </a:p>
          <a:p>
            <a:pPr algn="r"/>
            <a:r>
              <a:rPr lang="en-US" sz="2400" dirty="0">
                <a:latin typeface="Helvetica" pitchFamily="2" charset="0"/>
              </a:rPr>
              <a:t>Messages exchanged by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flooding</a:t>
            </a:r>
            <a:r>
              <a:rPr lang="en-US" sz="2400" dirty="0">
                <a:latin typeface="Helvetica" pitchFamily="2" charset="0"/>
              </a:rPr>
              <a:t> all over the network</a:t>
            </a:r>
          </a:p>
          <a:p>
            <a:pPr algn="r"/>
            <a:endParaRPr lang="en-US" sz="2400" dirty="0">
              <a:latin typeface="Helvetica" pitchFamily="2" charset="0"/>
            </a:endParaRPr>
          </a:p>
          <a:p>
            <a:pPr algn="r"/>
            <a:r>
              <a:rPr lang="en-US" sz="2400" dirty="0">
                <a:latin typeface="Helvetica" pitchFamily="2" charset="0"/>
              </a:rPr>
              <a:t>Communication expensive, but complete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24DE5-A1F6-164E-8933-17EE23A19083}"/>
              </a:ext>
            </a:extLst>
          </p:cNvPr>
          <p:cNvSpPr txBox="1"/>
          <p:nvPr/>
        </p:nvSpPr>
        <p:spPr>
          <a:xfrm>
            <a:off x="6406142" y="4073240"/>
            <a:ext cx="5519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Each router only maintains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distances</a:t>
            </a:r>
            <a:r>
              <a:rPr lang="en-US" sz="2400" dirty="0">
                <a:latin typeface="Helvetica" pitchFamily="2" charset="0"/>
              </a:rPr>
              <a:t> &amp;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next hop </a:t>
            </a:r>
            <a:r>
              <a:rPr lang="en-US" sz="2400" dirty="0">
                <a:latin typeface="Helvetica" pitchFamily="2" charset="0"/>
              </a:rPr>
              <a:t>to others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Messages are exchanged over each link and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stay within the link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Communication cheap, but incomplete</a:t>
            </a:r>
          </a:p>
        </p:txBody>
      </p:sp>
    </p:spTree>
    <p:extLst>
      <p:ext uri="{BB962C8B-B14F-4D97-AF65-F5344CB8AC3E}">
        <p14:creationId xmlns:p14="http://schemas.microsoft.com/office/powerpoint/2010/main" val="51595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05B8-29AF-E341-A0F6-F49A88C28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CD683-863D-8044-AB15-A8DAB73A1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7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49640-289E-3C4D-99AF-4C926393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state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B83CA-0E0E-BC41-98D5-FB89FFFD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router knows the </a:t>
            </a:r>
            <a:r>
              <a:rPr lang="en-US" dirty="0">
                <a:solidFill>
                  <a:srgbClr val="C00000"/>
                </a:solidFill>
              </a:rPr>
              <a:t>state </a:t>
            </a:r>
            <a:r>
              <a:rPr lang="en-US" dirty="0"/>
              <a:t>of all the links and routers in the network</a:t>
            </a:r>
          </a:p>
          <a:p>
            <a:endParaRPr lang="en-US" dirty="0"/>
          </a:p>
          <a:p>
            <a:r>
              <a:rPr lang="en-US" dirty="0"/>
              <a:t>Every router performs an </a:t>
            </a:r>
            <a:r>
              <a:rPr lang="en-US" dirty="0">
                <a:solidFill>
                  <a:srgbClr val="C00000"/>
                </a:solidFill>
              </a:rPr>
              <a:t>independent</a:t>
            </a:r>
            <a:r>
              <a:rPr lang="en-US" dirty="0"/>
              <a:t> computation on </a:t>
            </a:r>
            <a:r>
              <a:rPr lang="en-US" dirty="0">
                <a:solidFill>
                  <a:srgbClr val="C00000"/>
                </a:solidFill>
              </a:rPr>
              <a:t>globally shared</a:t>
            </a:r>
            <a:r>
              <a:rPr lang="en-US" dirty="0"/>
              <a:t> knowledge of network’s </a:t>
            </a:r>
            <a:r>
              <a:rPr lang="en-US" dirty="0">
                <a:solidFill>
                  <a:srgbClr val="C00000"/>
                </a:solidFill>
              </a:rPr>
              <a:t>complete</a:t>
            </a:r>
            <a:r>
              <a:rPr lang="en-US" dirty="0"/>
              <a:t> graph representation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B29039-7DFD-1041-9B7D-9004C8528F77}"/>
              </a:ext>
            </a:extLst>
          </p:cNvPr>
          <p:cNvGrpSpPr/>
          <p:nvPr/>
        </p:nvGrpSpPr>
        <p:grpSpPr>
          <a:xfrm>
            <a:off x="8216598" y="4721288"/>
            <a:ext cx="3853993" cy="1853541"/>
            <a:chOff x="8300523" y="1771650"/>
            <a:chExt cx="4046386" cy="18535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F7F2AB-1061-2C44-A3E5-B4C1C4C1BE21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FB2FAA1-6191-BB41-894B-3837DD071C98}"/>
                </a:ext>
              </a:extLst>
            </p:cNvPr>
            <p:cNvGrpSpPr/>
            <p:nvPr/>
          </p:nvGrpSpPr>
          <p:grpSpPr>
            <a:xfrm>
              <a:off x="8300523" y="1771650"/>
              <a:ext cx="3495581" cy="1850476"/>
              <a:chOff x="8300523" y="1771650"/>
              <a:chExt cx="3495581" cy="185047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F68909-F339-0645-A912-D80AEC470C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0" y="2313727"/>
                <a:ext cx="571501" cy="5731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DE3C1CB8-E50F-6944-8F13-D02865773C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627672" cy="493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2E7092-EE09-EE41-BC4D-0EC6CB8BDEFE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57B41F-74E0-204C-A182-1980BF706C07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</a:rPr>
                  <a:t>protocols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37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E5C7-41B9-564D-94C6-FA4CB6C4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Information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B2AC-3BE5-8848-B801-50C4027E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658807" cy="493859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 state flooding:</a:t>
            </a:r>
            <a:r>
              <a:rPr lang="en-US" dirty="0"/>
              <a:t> the process by which neighborhood information of </a:t>
            </a:r>
            <a:r>
              <a:rPr lang="en-US" dirty="0">
                <a:solidFill>
                  <a:srgbClr val="C00000"/>
                </a:solidFill>
              </a:rPr>
              <a:t>each network router</a:t>
            </a:r>
            <a:r>
              <a:rPr lang="en-US" dirty="0"/>
              <a:t> is transmitted to </a:t>
            </a:r>
            <a:r>
              <a:rPr lang="en-US" dirty="0">
                <a:solidFill>
                  <a:srgbClr val="C00000"/>
                </a:solidFill>
              </a:rPr>
              <a:t>all other routers</a:t>
            </a:r>
          </a:p>
          <a:p>
            <a:r>
              <a:rPr lang="en-US" dirty="0"/>
              <a:t>Each router sends a </a:t>
            </a:r>
            <a:r>
              <a:rPr lang="en-US" dirty="0">
                <a:solidFill>
                  <a:srgbClr val="C00000"/>
                </a:solidFill>
              </a:rPr>
              <a:t>link state advertisement</a:t>
            </a:r>
            <a:r>
              <a:rPr lang="en-US" dirty="0"/>
              <a:t> (LSA) to each of its neighbors</a:t>
            </a:r>
          </a:p>
          <a:p>
            <a:r>
              <a:rPr lang="en-US" dirty="0"/>
              <a:t>LSA contains </a:t>
            </a:r>
            <a:r>
              <a:rPr lang="en-US" dirty="0">
                <a:solidFill>
                  <a:schemeClr val="tx1"/>
                </a:solidFill>
              </a:rPr>
              <a:t>the router ID, the IP prefix owned by the router, the router’s neighbors, and link cost to those neighbors</a:t>
            </a:r>
          </a:p>
          <a:p>
            <a:r>
              <a:rPr lang="en-US" dirty="0"/>
              <a:t>Upon receiving an LSA, a router forwards it to each of its neighbors: </a:t>
            </a:r>
            <a:r>
              <a:rPr lang="en-US" dirty="0">
                <a:solidFill>
                  <a:srgbClr val="C00000"/>
                </a:solidFill>
              </a:rPr>
              <a:t>flooding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A40EF9-7AC5-0E40-8DFE-35A19FEAED20}"/>
              </a:ext>
            </a:extLst>
          </p:cNvPr>
          <p:cNvGrpSpPr/>
          <p:nvPr/>
        </p:nvGrpSpPr>
        <p:grpSpPr>
          <a:xfrm>
            <a:off x="8404932" y="2050349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0C5EBE5-CAF0-A34F-BF3B-21967FFDF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E55B162-65A2-B14F-93E3-64AD0FCD9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094EECA9-E427-0948-AB46-5F775535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C0A2B89-1888-4D4F-BA4F-44E8046D7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BFA0EA4-6A06-D34E-A48A-7C652453F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B403DC4-A1D1-DE4B-93ED-E59379AC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47A218A4-6FE1-4E4E-96DB-4D0D04E6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B3F8D3D1-0C9D-6145-93F0-7299594B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881430A3-6360-4B46-B000-8BA59D7B6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68D2BDC-195B-C949-A4C3-906CDB6E9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14D97ED-8F73-4440-8CEF-9716E05DD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4A1191C-4E34-AF4B-B4DA-4E2B61F2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C6714078-48A4-F344-8CA1-694E24260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36F522C-3232-9D42-B438-278EF8FA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992DA2D-2386-E646-ABC5-235E9F82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8E18537-E937-C94A-AD04-0F2DC52D7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6453ECA3-31E1-1D4A-8F54-CB4B717A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BC020F5F-A37F-0848-901D-637ED45A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F3E6201D-191C-484A-A01F-7C5660BC4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D12B636-ACFA-E94C-9344-FF7D1DB78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7B894F68-2F90-1A47-BE22-255943D5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7F016B0B-8993-1143-84E3-A57A775CE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19C922EF-A7B8-654A-9862-F2BE8789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788C0EC9-12AD-384A-8677-2A56F6A7A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473DFF4A-345D-B94E-BF13-BC4B3576B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3B15912-6BC2-E848-B803-739D558B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8A266BB2-8F74-BF4F-879D-4DE787A4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670CC436-12E2-5948-A6DB-4C788C2D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9E9A33D7-4000-D041-BF92-01A48E32A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8FEF4CC-FDB3-1746-AD9B-FBECA60FF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DCA8D17C-90C5-BF41-AE25-D78D57AEA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072D9CE8-8A07-434A-8E10-D51BAA11B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98AF19A-E1E2-FC42-BECD-D540F6772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28184BCF-E424-3A4C-813E-757406BC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D07A1F0-9280-4E41-BD46-100197C3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A7BD5C2-E74A-854B-A9A8-DEE5F736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0C9719DF-EDD8-6D42-A846-2AABF5BFB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82D709AE-E5CE-CD43-A6EC-2F62514A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5BD44EC-48C2-6847-A459-91F23CDEE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E0EA6617-2D76-684A-8A6C-1C42B078A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5ED58263-EC44-384D-8FAD-7CA529206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A72689-7E26-B24C-8790-DA3E447C9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C096260B-F438-BA4D-ADAF-7EE11EB6F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6722DCA2-E405-DD49-997D-06B9CD419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FE48674B-58D5-2745-8176-39F3A18C8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4AA62AF3-63E7-0D48-A941-1C000F0C7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E6F1C0C-AF21-664A-9F2F-1044DD0B5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767E1219-DD92-CB40-AEE7-90187713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55">
              <a:extLst>
                <a:ext uri="{FF2B5EF4-FFF2-40B4-BE49-F238E27FC236}">
                  <a16:creationId xmlns:a16="http://schemas.microsoft.com/office/drawing/2014/main" id="{EAFD4DEF-6AA0-974A-9DA2-797002D3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1AF32F6E-ABE7-4F47-B57F-FBA0646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A3441A79-045E-0940-A95E-FF3DF2B2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4BD77302-2ECB-9745-BA76-7D324EBD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7E3CBBCC-7C8F-5043-B8C3-88884775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id="{09C0E53B-86D4-DB45-BA5E-F90A75725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5F03CCD3-A03E-1641-8163-689EAB47D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id="{DEDFB122-706D-8E4D-B49A-07836FA9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1963496A-8ACA-174A-930A-F3807C37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4B99B3BA-9C62-D74B-9989-8F5BBD7B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id="{C0CF002E-D695-F044-820A-4682140C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0E85498C-EBCD-FB49-9969-6070B1100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87953599-40D4-544B-B085-C2FB4FE97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id="{9103E63C-0BC5-BD4A-B58C-2314B425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2489A9B4-E46A-E34C-96E0-C9B2664C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3F2DE5-522F-C249-AF85-4F4735578912}"/>
              </a:ext>
            </a:extLst>
          </p:cNvPr>
          <p:cNvCxnSpPr>
            <a:cxnSpLocks/>
          </p:cNvCxnSpPr>
          <p:nvPr/>
        </p:nvCxnSpPr>
        <p:spPr>
          <a:xfrm>
            <a:off x="9606868" y="3059117"/>
            <a:ext cx="10914" cy="7652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A9C55B-4A9F-A04B-B941-C3BC70E64DB1}"/>
              </a:ext>
            </a:extLst>
          </p:cNvPr>
          <p:cNvCxnSpPr>
            <a:cxnSpLocks/>
          </p:cNvCxnSpPr>
          <p:nvPr/>
        </p:nvCxnSpPr>
        <p:spPr>
          <a:xfrm flipH="1">
            <a:off x="9072072" y="3090716"/>
            <a:ext cx="323072" cy="2950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6ECFB3-827E-D34F-8C64-272711256389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9649719" y="2639312"/>
            <a:ext cx="966601" cy="101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1E125E-075A-5741-8DCB-C1127FDBF551}"/>
              </a:ext>
            </a:extLst>
          </p:cNvPr>
          <p:cNvCxnSpPr>
            <a:cxnSpLocks/>
          </p:cNvCxnSpPr>
          <p:nvPr/>
        </p:nvCxnSpPr>
        <p:spPr>
          <a:xfrm>
            <a:off x="10728885" y="3024281"/>
            <a:ext cx="71585" cy="6465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DEBFB0-689F-3E42-A16D-87BD37FBB0E2}"/>
              </a:ext>
            </a:extLst>
          </p:cNvPr>
          <p:cNvCxnSpPr>
            <a:cxnSpLocks/>
          </p:cNvCxnSpPr>
          <p:nvPr/>
        </p:nvCxnSpPr>
        <p:spPr>
          <a:xfrm flipH="1">
            <a:off x="10118916" y="3198298"/>
            <a:ext cx="351354" cy="5617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E92865-CE7D-6143-977E-31B0B032A83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997647" y="2764792"/>
            <a:ext cx="527517" cy="379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6D34AA69-E890-F44B-ADFD-6482E2F1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9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0E5C7-41B9-564D-94C6-FA4CB6C4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Information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3B2AC-3BE5-8848-B801-50C4027E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624863" cy="5032376"/>
          </a:xfrm>
        </p:spPr>
        <p:txBody>
          <a:bodyPr>
            <a:normAutofit/>
          </a:bodyPr>
          <a:lstStyle/>
          <a:p>
            <a:r>
              <a:rPr lang="en-US" dirty="0"/>
              <a:t>Eventually, the entire network receives LSAs originated by each router</a:t>
            </a:r>
          </a:p>
          <a:p>
            <a:r>
              <a:rPr lang="en-US" dirty="0"/>
              <a:t>LSAs put into a </a:t>
            </a:r>
            <a:r>
              <a:rPr lang="en-US" dirty="0">
                <a:solidFill>
                  <a:srgbClr val="C00000"/>
                </a:solidFill>
              </a:rPr>
              <a:t>link state database</a:t>
            </a:r>
            <a:endParaRPr lang="en-US" dirty="0"/>
          </a:p>
          <a:p>
            <a:r>
              <a:rPr lang="en-US" dirty="0"/>
              <a:t>LSAs occur periodically and </a:t>
            </a:r>
            <a:r>
              <a:rPr lang="en-US" dirty="0">
                <a:solidFill>
                  <a:srgbClr val="C00000"/>
                </a:solidFill>
              </a:rPr>
              <a:t>whenever the graph changes</a:t>
            </a:r>
          </a:p>
          <a:p>
            <a:pPr lvl="1"/>
            <a:r>
              <a:rPr lang="en-US" dirty="0"/>
              <a:t>Example: if a link fails</a:t>
            </a:r>
          </a:p>
          <a:p>
            <a:pPr lvl="1"/>
            <a:r>
              <a:rPr lang="en-US" dirty="0"/>
              <a:t>Example: if a new link or router is added</a:t>
            </a:r>
          </a:p>
          <a:p>
            <a:r>
              <a:rPr lang="en-US" dirty="0"/>
              <a:t>The routing algorithm running at each router can </a:t>
            </a:r>
            <a:r>
              <a:rPr lang="en-US" dirty="0">
                <a:solidFill>
                  <a:srgbClr val="C00000"/>
                </a:solidFill>
              </a:rPr>
              <a:t>use the entire network’s graph</a:t>
            </a:r>
            <a:r>
              <a:rPr lang="en-US" dirty="0"/>
              <a:t> to compute least cost paths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A40EF9-7AC5-0E40-8DFE-35A19FEAED20}"/>
              </a:ext>
            </a:extLst>
          </p:cNvPr>
          <p:cNvGrpSpPr/>
          <p:nvPr/>
        </p:nvGrpSpPr>
        <p:grpSpPr>
          <a:xfrm>
            <a:off x="8404932" y="2050349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0C5EBE5-CAF0-A34F-BF3B-21967FFDF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6E55B162-65A2-B14F-93E3-64AD0FCD9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094EECA9-E427-0948-AB46-5F7755352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7C0A2B89-1888-4D4F-BA4F-44E8046D7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ABFA0EA4-6A06-D34E-A48A-7C652453F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CB403DC4-A1D1-DE4B-93ED-E59379AC0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47A218A4-6FE1-4E4E-96DB-4D0D04E6F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B3F8D3D1-0C9D-6145-93F0-7299594B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881430A3-6360-4B46-B000-8BA59D7B6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368D2BDC-195B-C949-A4C3-906CDB6E9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14D97ED-8F73-4440-8CEF-9716E05DD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4A1191C-4E34-AF4B-B4DA-4E2B61F25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C6714078-48A4-F344-8CA1-694E24260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136F522C-3232-9D42-B438-278EF8FA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B992DA2D-2386-E646-ABC5-235E9F82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C8E18537-E937-C94A-AD04-0F2DC52D7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6453ECA3-31E1-1D4A-8F54-CB4B717AB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BC020F5F-A37F-0848-901D-637ED45A4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F3E6201D-191C-484A-A01F-7C5660BC4D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8D12B636-ACFA-E94C-9344-FF7D1DB78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7B894F68-2F90-1A47-BE22-255943D5E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7F016B0B-8993-1143-84E3-A57A775CE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19C922EF-A7B8-654A-9862-F2BE8789B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788C0EC9-12AD-384A-8677-2A56F6A7A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473DFF4A-345D-B94E-BF13-BC4B3576B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3B15912-6BC2-E848-B803-739D558B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8A266BB2-8F74-BF4F-879D-4DE787A4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670CC436-12E2-5948-A6DB-4C788C2DA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9E9A33D7-4000-D041-BF92-01A48E32A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D8FEF4CC-FDB3-1746-AD9B-FBECA60FF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DCA8D17C-90C5-BF41-AE25-D78D57AEA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072D9CE8-8A07-434A-8E10-D51BAA11B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D98AF19A-E1E2-FC42-BECD-D540F6772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28184BCF-E424-3A4C-813E-757406BC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D07A1F0-9280-4E41-BD46-100197C3F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A7BD5C2-E74A-854B-A9A8-DEE5F736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0C9719DF-EDD8-6D42-A846-2AABF5BFB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82D709AE-E5CE-CD43-A6EC-2F62514A2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5BD44EC-48C2-6847-A459-91F23CDEE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E0EA6617-2D76-684A-8A6C-1C42B078A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5ED58263-EC44-384D-8FAD-7CA529206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A72689-7E26-B24C-8790-DA3E447C9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Text Box 46">
              <a:extLst>
                <a:ext uri="{FF2B5EF4-FFF2-40B4-BE49-F238E27FC236}">
                  <a16:creationId xmlns:a16="http://schemas.microsoft.com/office/drawing/2014/main" id="{C096260B-F438-BA4D-ADAF-7EE11EB6F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6722DCA2-E405-DD49-997D-06B9CD419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FE48674B-58D5-2745-8176-39F3A18C8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id="{4AA62AF3-63E7-0D48-A941-1C000F0C7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id="{CE6F1C0C-AF21-664A-9F2F-1044DD0B5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52" name="Rectangle 54">
              <a:extLst>
                <a:ext uri="{FF2B5EF4-FFF2-40B4-BE49-F238E27FC236}">
                  <a16:creationId xmlns:a16="http://schemas.microsoft.com/office/drawing/2014/main" id="{767E1219-DD92-CB40-AEE7-901877131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Text Box 55">
              <a:extLst>
                <a:ext uri="{FF2B5EF4-FFF2-40B4-BE49-F238E27FC236}">
                  <a16:creationId xmlns:a16="http://schemas.microsoft.com/office/drawing/2014/main" id="{EAFD4DEF-6AA0-974A-9DA2-797002D3A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57">
              <a:extLst>
                <a:ext uri="{FF2B5EF4-FFF2-40B4-BE49-F238E27FC236}">
                  <a16:creationId xmlns:a16="http://schemas.microsoft.com/office/drawing/2014/main" id="{1AF32F6E-ABE7-4F47-B57F-FBA0646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Text Box 58">
              <a:extLst>
                <a:ext uri="{FF2B5EF4-FFF2-40B4-BE49-F238E27FC236}">
                  <a16:creationId xmlns:a16="http://schemas.microsoft.com/office/drawing/2014/main" id="{A3441A79-045E-0940-A95E-FF3DF2B25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60">
              <a:extLst>
                <a:ext uri="{FF2B5EF4-FFF2-40B4-BE49-F238E27FC236}">
                  <a16:creationId xmlns:a16="http://schemas.microsoft.com/office/drawing/2014/main" id="{4BD77302-2ECB-9745-BA76-7D324EBD0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61">
              <a:extLst>
                <a:ext uri="{FF2B5EF4-FFF2-40B4-BE49-F238E27FC236}">
                  <a16:creationId xmlns:a16="http://schemas.microsoft.com/office/drawing/2014/main" id="{7E3CBBCC-7C8F-5043-B8C3-88884775B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8" name="Text Box 62">
              <a:extLst>
                <a:ext uri="{FF2B5EF4-FFF2-40B4-BE49-F238E27FC236}">
                  <a16:creationId xmlns:a16="http://schemas.microsoft.com/office/drawing/2014/main" id="{09C0E53B-86D4-DB45-BA5E-F90A75725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9" name="Text Box 63">
              <a:extLst>
                <a:ext uri="{FF2B5EF4-FFF2-40B4-BE49-F238E27FC236}">
                  <a16:creationId xmlns:a16="http://schemas.microsoft.com/office/drawing/2014/main" id="{5F03CCD3-A03E-1641-8163-689EAB47D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0" name="Text Box 64">
              <a:extLst>
                <a:ext uri="{FF2B5EF4-FFF2-40B4-BE49-F238E27FC236}">
                  <a16:creationId xmlns:a16="http://schemas.microsoft.com/office/drawing/2014/main" id="{DEDFB122-706D-8E4D-B49A-07836FA98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65">
              <a:extLst>
                <a:ext uri="{FF2B5EF4-FFF2-40B4-BE49-F238E27FC236}">
                  <a16:creationId xmlns:a16="http://schemas.microsoft.com/office/drawing/2014/main" id="{1963496A-8ACA-174A-930A-F3807C37B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2" name="Text Box 66">
              <a:extLst>
                <a:ext uri="{FF2B5EF4-FFF2-40B4-BE49-F238E27FC236}">
                  <a16:creationId xmlns:a16="http://schemas.microsoft.com/office/drawing/2014/main" id="{4B99B3BA-9C62-D74B-9989-8F5BBD7B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3" name="Text Box 67">
              <a:extLst>
                <a:ext uri="{FF2B5EF4-FFF2-40B4-BE49-F238E27FC236}">
                  <a16:creationId xmlns:a16="http://schemas.microsoft.com/office/drawing/2014/main" id="{C0CF002E-D695-F044-820A-4682140C01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0E85498C-EBCD-FB49-9969-6070B11003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87953599-40D4-544B-B085-C2FB4FE97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6" name="Text Box 70">
              <a:extLst>
                <a:ext uri="{FF2B5EF4-FFF2-40B4-BE49-F238E27FC236}">
                  <a16:creationId xmlns:a16="http://schemas.microsoft.com/office/drawing/2014/main" id="{9103E63C-0BC5-BD4A-B58C-2314B42534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7" name="Text Box 71">
              <a:extLst>
                <a:ext uri="{FF2B5EF4-FFF2-40B4-BE49-F238E27FC236}">
                  <a16:creationId xmlns:a16="http://schemas.microsoft.com/office/drawing/2014/main" id="{2489A9B4-E46A-E34C-96E0-C9B2664C5E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53F2DE5-522F-C249-AF85-4F4735578912}"/>
              </a:ext>
            </a:extLst>
          </p:cNvPr>
          <p:cNvCxnSpPr>
            <a:cxnSpLocks/>
          </p:cNvCxnSpPr>
          <p:nvPr/>
        </p:nvCxnSpPr>
        <p:spPr>
          <a:xfrm>
            <a:off x="9606868" y="3059117"/>
            <a:ext cx="10914" cy="76526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A9C55B-4A9F-A04B-B941-C3BC70E64DB1}"/>
              </a:ext>
            </a:extLst>
          </p:cNvPr>
          <p:cNvCxnSpPr>
            <a:cxnSpLocks/>
          </p:cNvCxnSpPr>
          <p:nvPr/>
        </p:nvCxnSpPr>
        <p:spPr>
          <a:xfrm flipH="1">
            <a:off x="9072072" y="3090716"/>
            <a:ext cx="323072" cy="2950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6ECFB3-827E-D34F-8C64-272711256389}"/>
              </a:ext>
            </a:extLst>
          </p:cNvPr>
          <p:cNvCxnSpPr>
            <a:cxnSpLocks/>
            <a:endCxn id="53" idx="0"/>
          </p:cNvCxnSpPr>
          <p:nvPr/>
        </p:nvCxnSpPr>
        <p:spPr>
          <a:xfrm flipV="1">
            <a:off x="9649719" y="2639312"/>
            <a:ext cx="966601" cy="1017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71E125E-075A-5741-8DCB-C1127FDBF551}"/>
              </a:ext>
            </a:extLst>
          </p:cNvPr>
          <p:cNvCxnSpPr>
            <a:cxnSpLocks/>
          </p:cNvCxnSpPr>
          <p:nvPr/>
        </p:nvCxnSpPr>
        <p:spPr>
          <a:xfrm>
            <a:off x="10728885" y="3024281"/>
            <a:ext cx="71585" cy="64658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DEBFB0-689F-3E42-A16D-87BD37FBB0E2}"/>
              </a:ext>
            </a:extLst>
          </p:cNvPr>
          <p:cNvCxnSpPr>
            <a:cxnSpLocks/>
          </p:cNvCxnSpPr>
          <p:nvPr/>
        </p:nvCxnSpPr>
        <p:spPr>
          <a:xfrm flipH="1">
            <a:off x="10118916" y="3198298"/>
            <a:ext cx="351354" cy="56178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4E92865-CE7D-6143-977E-31B0B032A83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997647" y="2764792"/>
            <a:ext cx="527517" cy="37934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 descr="Shape&#10;&#10;Description automatically generated with medium confidence">
            <a:extLst>
              <a:ext uri="{FF2B5EF4-FFF2-40B4-BE49-F238E27FC236}">
                <a16:creationId xmlns:a16="http://schemas.microsoft.com/office/drawing/2014/main" id="{1D59B960-9B26-864F-B18A-41C88DF44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0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Q2: The algorithm</a:t>
            </a:r>
            <a:endParaRPr lang="en-US" sz="48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5181600" cy="4895850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sz="3000" dirty="0">
                <a:solidFill>
                  <a:srgbClr val="C00000"/>
                </a:solidFill>
              </a:rPr>
              <a:t>Dijkstra’s algorithm</a:t>
            </a:r>
          </a:p>
          <a:p>
            <a:r>
              <a:rPr lang="en-US" sz="2400" dirty="0"/>
              <a:t>Given a network graph, the algorithm computes the least cost paths from one node (</a:t>
            </a:r>
            <a:r>
              <a:rPr lang="en-US" sz="2400" dirty="0">
                <a:solidFill>
                  <a:srgbClr val="C00000"/>
                </a:solidFill>
              </a:rPr>
              <a:t>source</a:t>
            </a:r>
            <a:r>
              <a:rPr lang="en-US" sz="2400" dirty="0"/>
              <a:t>) to all other nodes</a:t>
            </a:r>
          </a:p>
          <a:p>
            <a:r>
              <a:rPr lang="en-US" sz="2400" dirty="0"/>
              <a:t>This can then be used to compute the </a:t>
            </a:r>
            <a:r>
              <a:rPr lang="en-US" sz="2400" dirty="0">
                <a:solidFill>
                  <a:srgbClr val="C00000"/>
                </a:solidFill>
              </a:rPr>
              <a:t>forwarding table</a:t>
            </a:r>
            <a:r>
              <a:rPr lang="en-US" sz="2400" dirty="0"/>
              <a:t> at that node</a:t>
            </a:r>
            <a:endParaRPr lang="en-US" dirty="0"/>
          </a:p>
          <a:p>
            <a:r>
              <a:rPr lang="en-US" sz="2400" dirty="0"/>
              <a:t>Iterative algorithm: maintain </a:t>
            </a:r>
            <a:r>
              <a:rPr lang="en-US" sz="2400" dirty="0">
                <a:solidFill>
                  <a:srgbClr val="C00000"/>
                </a:solidFill>
              </a:rPr>
              <a:t>estimates</a:t>
            </a:r>
            <a:r>
              <a:rPr lang="en-US" sz="2400" dirty="0"/>
              <a:t> of least costs to reach every other node.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After k iterations, each node definitively knows the least cost path to k destinations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sz="3200" dirty="0">
                <a:solidFill>
                  <a:srgbClr val="C00000"/>
                </a:solidFill>
              </a:rPr>
              <a:t>Notation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  <a:endParaRPr lang="en-US" sz="3200" dirty="0"/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c(</a:t>
            </a:r>
            <a:r>
              <a:rPr lang="en-US" dirty="0" err="1">
                <a:solidFill>
                  <a:srgbClr val="C00000"/>
                </a:solidFill>
                <a:latin typeface="Arial" charset="0"/>
              </a:rPr>
              <a:t>x,y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):</a:t>
            </a:r>
            <a:r>
              <a:rPr lang="en-US" sz="2400" dirty="0"/>
              <a:t> link cost from node x to y;  = ∞ if not direct neighbors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D(v):</a:t>
            </a:r>
            <a:r>
              <a:rPr lang="en-US" sz="2400" dirty="0"/>
              <a:t> current estimate of cost of path from source to destination v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p(v):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C00000"/>
                </a:solidFill>
              </a:rPr>
              <a:t>predecessor node</a:t>
            </a:r>
            <a:r>
              <a:rPr lang="en-US" sz="2400" dirty="0"/>
              <a:t>) the last node before v on the path from source to v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</a:rPr>
              <a:t>N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'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:</a:t>
            </a:r>
            <a:r>
              <a:rPr lang="en-US" sz="2400" dirty="0"/>
              <a:t> set of nodes whose least cost path is definitively known</a:t>
            </a:r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EE073403-AB26-5048-ABA0-EF779C4C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3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0A9928-F6FE-45E4-A2AD-EB1EA857C41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Dijsktra’s</a:t>
            </a:r>
            <a:r>
              <a:rPr lang="en-US" dirty="0"/>
              <a:t> Algorithm</a:t>
            </a:r>
            <a:endParaRPr lang="en-US" sz="5400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665413" y="1458914"/>
            <a:ext cx="622141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charset="0"/>
              </a:rPr>
              <a:t>1  </a:t>
            </a:r>
            <a:r>
              <a:rPr lang="en-US" sz="2000" b="1" i="1" dirty="0">
                <a:latin typeface="Arial" charset="0"/>
              </a:rPr>
              <a:t>Initialization: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2   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= {u}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3    for all nodes v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4      if v adjacent to u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5          then D(v) = c(</a:t>
            </a:r>
            <a:r>
              <a:rPr lang="en-US" sz="2000" dirty="0" err="1">
                <a:latin typeface="Arial" charset="0"/>
              </a:rPr>
              <a:t>u,v</a:t>
            </a:r>
            <a:r>
              <a:rPr lang="en-US" sz="2000" dirty="0">
                <a:latin typeface="Arial" charset="0"/>
              </a:rPr>
              <a:t>)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6      else D(v) = </a:t>
            </a:r>
            <a:r>
              <a:rPr lang="en-US" sz="2000" dirty="0">
                <a:latin typeface="Arial" charset="0"/>
                <a:cs typeface="Arial" charset="0"/>
              </a:rPr>
              <a:t>∞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7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8   </a:t>
            </a:r>
            <a:r>
              <a:rPr lang="en-US" sz="2000" b="1" i="1" dirty="0">
                <a:latin typeface="Arial" charset="0"/>
              </a:rPr>
              <a:t>Loop</a:t>
            </a:r>
            <a:r>
              <a:rPr lang="en-US" sz="2000" i="1" dirty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9     find w not in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such that D(w) is a minimum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10    add w to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11    update D(v) for all v adjacent to w and not in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: </a:t>
            </a:r>
          </a:p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Arial" charset="0"/>
              </a:rPr>
              <a:t>12       D(v) = min( D(v), D(w) + c(</a:t>
            </a:r>
            <a:r>
              <a:rPr lang="en-US" sz="2000" dirty="0" err="1">
                <a:solidFill>
                  <a:srgbClr val="C00000"/>
                </a:solidFill>
                <a:latin typeface="Arial" charset="0"/>
              </a:rPr>
              <a:t>w,v</a:t>
            </a:r>
            <a:r>
              <a:rPr lang="en-US" sz="2000" dirty="0">
                <a:solidFill>
                  <a:srgbClr val="C00000"/>
                </a:solidFill>
                <a:latin typeface="Arial" charset="0"/>
              </a:rPr>
              <a:t>) )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13    /* new cost to v is either old cost to v or known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14     shortest path cost to w plus cost from w to v */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15  </a:t>
            </a:r>
            <a:r>
              <a:rPr lang="en-US" sz="2000" b="1" i="1" dirty="0">
                <a:latin typeface="Arial" charset="0"/>
              </a:rPr>
              <a:t>until all nodes in N</a:t>
            </a:r>
            <a:r>
              <a:rPr lang="en-US" sz="2000" b="1" i="1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2124075" y="3543301"/>
            <a:ext cx="800100" cy="2886075"/>
          </a:xfrm>
          <a:custGeom>
            <a:avLst/>
            <a:gdLst>
              <a:gd name="T0" fmla="*/ 800100 w 504"/>
              <a:gd name="T1" fmla="*/ 2533650 h 1818"/>
              <a:gd name="T2" fmla="*/ 190500 w 504"/>
              <a:gd name="T3" fmla="*/ 2543175 h 1818"/>
              <a:gd name="T4" fmla="*/ 142875 w 504"/>
              <a:gd name="T5" fmla="*/ 304800 h 1818"/>
              <a:gd name="T6" fmla="*/ 628650 w 504"/>
              <a:gd name="T7" fmla="*/ 228600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0E324C-0733-F442-B6EC-33549ABC019F}"/>
              </a:ext>
            </a:extLst>
          </p:cNvPr>
          <p:cNvSpPr txBox="1"/>
          <p:nvPr/>
        </p:nvSpPr>
        <p:spPr>
          <a:xfrm>
            <a:off x="7553265" y="1865442"/>
            <a:ext cx="2988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Initial estimates of distances are just the link costs of neighbors.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9FF58D14-4F37-E94F-94B6-D8785F7A0234}"/>
              </a:ext>
            </a:extLst>
          </p:cNvPr>
          <p:cNvSpPr/>
          <p:nvPr/>
        </p:nvSpPr>
        <p:spPr>
          <a:xfrm>
            <a:off x="6810070" y="1458914"/>
            <a:ext cx="634084" cy="180010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B43B8-7B80-0841-8020-D1B726B2BAC7}"/>
              </a:ext>
            </a:extLst>
          </p:cNvPr>
          <p:cNvSpPr txBox="1"/>
          <p:nvPr/>
        </p:nvSpPr>
        <p:spPr>
          <a:xfrm>
            <a:off x="8904410" y="3609461"/>
            <a:ext cx="2988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Least cost node among all estimates. This cost cannot decrease further.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C34E866-E24E-F346-8596-22A47373CE27}"/>
              </a:ext>
            </a:extLst>
          </p:cNvPr>
          <p:cNvSpPr/>
          <p:nvPr/>
        </p:nvSpPr>
        <p:spPr>
          <a:xfrm>
            <a:off x="8252741" y="3790951"/>
            <a:ext cx="634084" cy="659419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16E0B90-7466-6844-AC5B-1DBC3C4F36FD}"/>
              </a:ext>
            </a:extLst>
          </p:cNvPr>
          <p:cNvSpPr/>
          <p:nvPr/>
        </p:nvSpPr>
        <p:spPr>
          <a:xfrm>
            <a:off x="8710246" y="4625124"/>
            <a:ext cx="562708" cy="108401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09510-531B-FB47-8925-47CEE3C97A5E}"/>
              </a:ext>
            </a:extLst>
          </p:cNvPr>
          <p:cNvSpPr txBox="1"/>
          <p:nvPr/>
        </p:nvSpPr>
        <p:spPr>
          <a:xfrm>
            <a:off x="9428163" y="4905521"/>
            <a:ext cx="2366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Relaxation</a:t>
            </a:r>
          </a:p>
        </p:txBody>
      </p:sp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2AFF042E-567B-A443-AE57-FFBD0B858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13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" grpId="0"/>
      <p:bldP spid="3" grpId="0" animBg="1"/>
      <p:bldP spid="8" grpId="0"/>
      <p:bldP spid="9" grpId="0" animBg="1"/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779A86A-A5E2-4B46-8AC3-76B849905319}"/>
              </a:ext>
            </a:extLst>
          </p:cNvPr>
          <p:cNvCxnSpPr>
            <a:cxnSpLocks/>
          </p:cNvCxnSpPr>
          <p:nvPr/>
        </p:nvCxnSpPr>
        <p:spPr>
          <a:xfrm>
            <a:off x="6488666" y="2907900"/>
            <a:ext cx="1113006" cy="116317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7F7742-61C6-A544-8D7B-8BDE515E257E}"/>
              </a:ext>
            </a:extLst>
          </p:cNvPr>
          <p:cNvCxnSpPr>
            <a:cxnSpLocks/>
          </p:cNvCxnSpPr>
          <p:nvPr/>
        </p:nvCxnSpPr>
        <p:spPr>
          <a:xfrm>
            <a:off x="6353956" y="3027608"/>
            <a:ext cx="1213253" cy="191673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reeform 87">
            <a:extLst>
              <a:ext uri="{FF2B5EF4-FFF2-40B4-BE49-F238E27FC236}">
                <a16:creationId xmlns:a16="http://schemas.microsoft.com/office/drawing/2014/main" id="{312A0B50-23C9-B645-B7DA-3A234E7A7EF6}"/>
              </a:ext>
            </a:extLst>
          </p:cNvPr>
          <p:cNvSpPr/>
          <p:nvPr/>
        </p:nvSpPr>
        <p:spPr>
          <a:xfrm rot="1542643">
            <a:off x="2640326" y="3998367"/>
            <a:ext cx="4847584" cy="1771209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39F1FF9C-38D9-DA4E-A0D7-881DDFBFCB8E}"/>
              </a:ext>
            </a:extLst>
          </p:cNvPr>
          <p:cNvSpPr/>
          <p:nvPr/>
        </p:nvSpPr>
        <p:spPr>
          <a:xfrm rot="719505">
            <a:off x="2678016" y="3522486"/>
            <a:ext cx="4803387" cy="1553723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B5D65-F3A3-994B-A811-F857F85B3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A58393D-3615-4645-98B2-8ADF86D157C7}"/>
              </a:ext>
            </a:extLst>
          </p:cNvPr>
          <p:cNvGrpSpPr/>
          <p:nvPr/>
        </p:nvGrpSpPr>
        <p:grpSpPr>
          <a:xfrm>
            <a:off x="7659650" y="3140668"/>
            <a:ext cx="501650" cy="461665"/>
            <a:chOff x="6962166" y="3613275"/>
            <a:chExt cx="501650" cy="461665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0F391A9-AD12-ED4F-8C8F-4670FCE0D670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6" name="Oval 30">
                <a:extLst>
                  <a:ext uri="{FF2B5EF4-FFF2-40B4-BE49-F238E27FC236}">
                    <a16:creationId xmlns:a16="http://schemas.microsoft.com/office/drawing/2014/main" id="{D6DFD080-0A4F-364A-8E7A-08A353631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Line 31">
                <a:extLst>
                  <a:ext uri="{FF2B5EF4-FFF2-40B4-BE49-F238E27FC236}">
                    <a16:creationId xmlns:a16="http://schemas.microsoft.com/office/drawing/2014/main" id="{868576DD-85AF-664B-A270-9FDCE83F20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Line 32">
                <a:extLst>
                  <a:ext uri="{FF2B5EF4-FFF2-40B4-BE49-F238E27FC236}">
                    <a16:creationId xmlns:a16="http://schemas.microsoft.com/office/drawing/2014/main" id="{DE10D24E-9DAB-4848-969A-997584FE2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Rectangle 33">
                <a:extLst>
                  <a:ext uri="{FF2B5EF4-FFF2-40B4-BE49-F238E27FC236}">
                    <a16:creationId xmlns:a16="http://schemas.microsoft.com/office/drawing/2014/main" id="{74816445-8669-E84B-AB29-EA8E4F500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" name="Oval 34">
                <a:extLst>
                  <a:ext uri="{FF2B5EF4-FFF2-40B4-BE49-F238E27FC236}">
                    <a16:creationId xmlns:a16="http://schemas.microsoft.com/office/drawing/2014/main" id="{B9F937F6-B4C9-D14A-ACA4-09AAB3D98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Rectangle 60">
                <a:extLst>
                  <a:ext uri="{FF2B5EF4-FFF2-40B4-BE49-F238E27FC236}">
                    <a16:creationId xmlns:a16="http://schemas.microsoft.com/office/drawing/2014/main" id="{316A658B-AB3E-D047-9D08-1B063F354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Text Box 61">
              <a:extLst>
                <a:ext uri="{FF2B5EF4-FFF2-40B4-BE49-F238E27FC236}">
                  <a16:creationId xmlns:a16="http://schemas.microsoft.com/office/drawing/2014/main" id="{AEAA7396-B688-004E-B0ED-A2AE13F71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1246" y="3613275"/>
              <a:ext cx="32412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B27347-2EE9-554A-9995-10D54884F4C7}"/>
              </a:ext>
            </a:extLst>
          </p:cNvPr>
          <p:cNvGrpSpPr/>
          <p:nvPr/>
        </p:nvGrpSpPr>
        <p:grpSpPr>
          <a:xfrm>
            <a:off x="5919661" y="2506089"/>
            <a:ext cx="501650" cy="461665"/>
            <a:chOff x="6962166" y="3613275"/>
            <a:chExt cx="501650" cy="46166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665CF2-9BA4-E04A-A8E4-06B22C34AE1D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18" name="Oval 30">
                <a:extLst>
                  <a:ext uri="{FF2B5EF4-FFF2-40B4-BE49-F238E27FC236}">
                    <a16:creationId xmlns:a16="http://schemas.microsoft.com/office/drawing/2014/main" id="{4393CD69-6250-3A40-9807-CB2B371A7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Line 31">
                <a:extLst>
                  <a:ext uri="{FF2B5EF4-FFF2-40B4-BE49-F238E27FC236}">
                    <a16:creationId xmlns:a16="http://schemas.microsoft.com/office/drawing/2014/main" id="{7885C067-B23F-1946-9E6D-B606A00D2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Line 32">
                <a:extLst>
                  <a:ext uri="{FF2B5EF4-FFF2-40B4-BE49-F238E27FC236}">
                    <a16:creationId xmlns:a16="http://schemas.microsoft.com/office/drawing/2014/main" id="{EA88D05A-BCB1-5641-B895-11E989400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33">
                <a:extLst>
                  <a:ext uri="{FF2B5EF4-FFF2-40B4-BE49-F238E27FC236}">
                    <a16:creationId xmlns:a16="http://schemas.microsoft.com/office/drawing/2014/main" id="{66DF9A51-E081-9441-8E21-4224BFE4E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" name="Oval 34">
                <a:extLst>
                  <a:ext uri="{FF2B5EF4-FFF2-40B4-BE49-F238E27FC236}">
                    <a16:creationId xmlns:a16="http://schemas.microsoft.com/office/drawing/2014/main" id="{0818780C-5F5C-2C43-9BC2-D59844404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Rectangle 60">
                <a:extLst>
                  <a:ext uri="{FF2B5EF4-FFF2-40B4-BE49-F238E27FC236}">
                    <a16:creationId xmlns:a16="http://schemas.microsoft.com/office/drawing/2014/main" id="{00CD9BBB-7D1C-6342-A975-63AE0F8D1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Text Box 61">
              <a:extLst>
                <a:ext uri="{FF2B5EF4-FFF2-40B4-BE49-F238E27FC236}">
                  <a16:creationId xmlns:a16="http://schemas.microsoft.com/office/drawing/2014/main" id="{FC52584B-1ECD-6A43-90C9-34B42D8461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1171" y="3613275"/>
              <a:ext cx="40427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w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4C4AC44-AFB2-3A42-90E3-F8486DF4C7BA}"/>
              </a:ext>
            </a:extLst>
          </p:cNvPr>
          <p:cNvGrpSpPr/>
          <p:nvPr/>
        </p:nvGrpSpPr>
        <p:grpSpPr>
          <a:xfrm>
            <a:off x="1916108" y="4168725"/>
            <a:ext cx="501650" cy="461665"/>
            <a:chOff x="6962166" y="3613275"/>
            <a:chExt cx="501650" cy="46166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BB8B3F-C208-B34D-83DB-13A85937ACC6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27" name="Oval 30">
                <a:extLst>
                  <a:ext uri="{FF2B5EF4-FFF2-40B4-BE49-F238E27FC236}">
                    <a16:creationId xmlns:a16="http://schemas.microsoft.com/office/drawing/2014/main" id="{C05F7CE2-3A85-6744-8B41-3EE502BC2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008EF3E4-3A94-BF4D-815C-C2E8EC4A6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5599C74A-17B3-5A4E-B7F5-A2B5E184B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id="{7E7A9B3C-0130-B241-B9AB-C94A29A00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Oval 34">
                <a:extLst>
                  <a:ext uri="{FF2B5EF4-FFF2-40B4-BE49-F238E27FC236}">
                    <a16:creationId xmlns:a16="http://schemas.microsoft.com/office/drawing/2014/main" id="{D3C48C42-8404-A749-A4FC-7D21D415A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Rectangle 60">
                <a:extLst>
                  <a:ext uri="{FF2B5EF4-FFF2-40B4-BE49-F238E27FC236}">
                    <a16:creationId xmlns:a16="http://schemas.microsoft.com/office/drawing/2014/main" id="{4606EDFB-4346-554C-A7FA-746C85D37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6" name="Text Box 61">
              <a:extLst>
                <a:ext uri="{FF2B5EF4-FFF2-40B4-BE49-F238E27FC236}">
                  <a16:creationId xmlns:a16="http://schemas.microsoft.com/office/drawing/2014/main" id="{4EDDF52C-86C6-0744-AA21-84CA464D8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0025" y="3613275"/>
              <a:ext cx="34657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u</a:t>
              </a:r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5B8185-EF6E-0245-AF46-6D128AFE6A9E}"/>
              </a:ext>
            </a:extLst>
          </p:cNvPr>
          <p:cNvCxnSpPr>
            <a:cxnSpLocks/>
          </p:cNvCxnSpPr>
          <p:nvPr/>
        </p:nvCxnSpPr>
        <p:spPr>
          <a:xfrm>
            <a:off x="5087815" y="1430215"/>
            <a:ext cx="11095" cy="4056185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2C06805-8D96-2742-82D3-DE081DD39804}"/>
              </a:ext>
            </a:extLst>
          </p:cNvPr>
          <p:cNvSpPr txBox="1"/>
          <p:nvPr/>
        </p:nvSpPr>
        <p:spPr>
          <a:xfrm>
            <a:off x="340583" y="1533990"/>
            <a:ext cx="321736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N’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nodes whose least cost paths from </a:t>
            </a:r>
            <a:r>
              <a:rPr lang="en-US" sz="2400" dirty="0">
                <a:latin typeface="Courier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 are definitively known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7BE619-06F3-3C4A-9468-08D08B3CCB0A}"/>
              </a:ext>
            </a:extLst>
          </p:cNvPr>
          <p:cNvGrpSpPr/>
          <p:nvPr/>
        </p:nvGrpSpPr>
        <p:grpSpPr>
          <a:xfrm>
            <a:off x="7659650" y="3992789"/>
            <a:ext cx="501650" cy="461665"/>
            <a:chOff x="6962166" y="3624998"/>
            <a:chExt cx="501650" cy="46166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9E45707-D2D1-DA49-9574-9D31E8E1CA84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39" name="Oval 30">
                <a:extLst>
                  <a:ext uri="{FF2B5EF4-FFF2-40B4-BE49-F238E27FC236}">
                    <a16:creationId xmlns:a16="http://schemas.microsoft.com/office/drawing/2014/main" id="{16D56210-E5C5-014D-81AA-DBA3A9465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Line 31">
                <a:extLst>
                  <a:ext uri="{FF2B5EF4-FFF2-40B4-BE49-F238E27FC236}">
                    <a16:creationId xmlns:a16="http://schemas.microsoft.com/office/drawing/2014/main" id="{2A49F5A7-4172-FE4A-BDDD-D1F6617EE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Line 32">
                <a:extLst>
                  <a:ext uri="{FF2B5EF4-FFF2-40B4-BE49-F238E27FC236}">
                    <a16:creationId xmlns:a16="http://schemas.microsoft.com/office/drawing/2014/main" id="{C1154A36-2FCF-BA48-BFAD-02287CA19E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Rectangle 33">
                <a:extLst>
                  <a:ext uri="{FF2B5EF4-FFF2-40B4-BE49-F238E27FC236}">
                    <a16:creationId xmlns:a16="http://schemas.microsoft.com/office/drawing/2014/main" id="{843F7B63-DAB0-5B49-8347-6C8ECC8B0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" name="Oval 34">
                <a:extLst>
                  <a:ext uri="{FF2B5EF4-FFF2-40B4-BE49-F238E27FC236}">
                    <a16:creationId xmlns:a16="http://schemas.microsoft.com/office/drawing/2014/main" id="{C7DBDECD-EB94-D540-AAB2-1A172FA48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B749F949-66DE-CE40-B219-1AF621544B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 Box 61">
              <a:extLst>
                <a:ext uri="{FF2B5EF4-FFF2-40B4-BE49-F238E27FC236}">
                  <a16:creationId xmlns:a16="http://schemas.microsoft.com/office/drawing/2014/main" id="{C09658EE-FD7C-CF46-ABCF-1909EB94D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1701" y="3624998"/>
              <a:ext cx="4101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v’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3CE075E-30A1-F442-914D-A07FB2AEF9AD}"/>
              </a:ext>
            </a:extLst>
          </p:cNvPr>
          <p:cNvGrpSpPr/>
          <p:nvPr/>
        </p:nvGrpSpPr>
        <p:grpSpPr>
          <a:xfrm>
            <a:off x="7659650" y="4830656"/>
            <a:ext cx="551565" cy="461665"/>
            <a:chOff x="6962166" y="3624998"/>
            <a:chExt cx="551565" cy="46166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F8B5055-8D56-4B4A-906D-4FAB02D46F14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66" name="Oval 30">
                <a:extLst>
                  <a:ext uri="{FF2B5EF4-FFF2-40B4-BE49-F238E27FC236}">
                    <a16:creationId xmlns:a16="http://schemas.microsoft.com/office/drawing/2014/main" id="{900F7852-70DE-1048-9B89-2C86FD667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7" name="Line 31">
                <a:extLst>
                  <a:ext uri="{FF2B5EF4-FFF2-40B4-BE49-F238E27FC236}">
                    <a16:creationId xmlns:a16="http://schemas.microsoft.com/office/drawing/2014/main" id="{5774EE22-339C-EE4B-80BC-4892F105ED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Line 32">
                <a:extLst>
                  <a:ext uri="{FF2B5EF4-FFF2-40B4-BE49-F238E27FC236}">
                    <a16:creationId xmlns:a16="http://schemas.microsoft.com/office/drawing/2014/main" id="{CD807721-5942-7B44-A5E2-0350F348C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ectangle 33">
                <a:extLst>
                  <a:ext uri="{FF2B5EF4-FFF2-40B4-BE49-F238E27FC236}">
                    <a16:creationId xmlns:a16="http://schemas.microsoft.com/office/drawing/2014/main" id="{4F7E2163-F6BD-044A-A250-11B5BD53B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" name="Oval 34">
                <a:extLst>
                  <a:ext uri="{FF2B5EF4-FFF2-40B4-BE49-F238E27FC236}">
                    <a16:creationId xmlns:a16="http://schemas.microsoft.com/office/drawing/2014/main" id="{424C4150-BE8E-DF42-83DF-C29338E1A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Rectangle 60">
                <a:extLst>
                  <a:ext uri="{FF2B5EF4-FFF2-40B4-BE49-F238E27FC236}">
                    <a16:creationId xmlns:a16="http://schemas.microsoft.com/office/drawing/2014/main" id="{03C90371-321E-2445-8BC4-564BF9E7F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5" name="Text Box 61">
              <a:extLst>
                <a:ext uri="{FF2B5EF4-FFF2-40B4-BE49-F238E27FC236}">
                  <a16:creationId xmlns:a16="http://schemas.microsoft.com/office/drawing/2014/main" id="{C4315017-D929-4F44-99FA-0F91A0904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6675" y="3624998"/>
              <a:ext cx="48705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v’’</a:t>
              </a:r>
              <a:endParaRPr lang="en-US" sz="2400" baseline="-25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EEA496-A314-4C43-8AF8-FF6697DD5D85}"/>
              </a:ext>
            </a:extLst>
          </p:cNvPr>
          <p:cNvCxnSpPr/>
          <p:nvPr/>
        </p:nvCxnSpPr>
        <p:spPr>
          <a:xfrm>
            <a:off x="6593627" y="2789136"/>
            <a:ext cx="1066023" cy="476944"/>
          </a:xfrm>
          <a:prstGeom prst="line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1AE076D-C162-A44C-80D2-4BACEA56A579}"/>
              </a:ext>
            </a:extLst>
          </p:cNvPr>
          <p:cNvSpPr txBox="1"/>
          <p:nvPr/>
        </p:nvSpPr>
        <p:spPr>
          <a:xfrm>
            <a:off x="8542611" y="1331561"/>
            <a:ext cx="32173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 \ N’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Nodes with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estimated </a:t>
            </a:r>
            <a:r>
              <a:rPr lang="en-US" sz="2400" dirty="0">
                <a:latin typeface="Helvetica" pitchFamily="2" charset="0"/>
              </a:rPr>
              <a:t>least path costs, not definitively known to be smallest possible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9C3B25B-8790-1145-9ADC-4E792C725308}"/>
              </a:ext>
            </a:extLst>
          </p:cNvPr>
          <p:cNvSpPr/>
          <p:nvPr/>
        </p:nvSpPr>
        <p:spPr>
          <a:xfrm>
            <a:off x="5624367" y="2302944"/>
            <a:ext cx="990617" cy="904766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EBEF3C9-081C-1D47-84AB-1DAC818081E9}"/>
              </a:ext>
            </a:extLst>
          </p:cNvPr>
          <p:cNvSpPr txBox="1"/>
          <p:nvPr/>
        </p:nvSpPr>
        <p:spPr>
          <a:xfrm>
            <a:off x="6277696" y="1383470"/>
            <a:ext cx="2115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min cost in N \ N’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F68DA18-AD95-584F-AA5E-33A488DEFF1B}"/>
              </a:ext>
            </a:extLst>
          </p:cNvPr>
          <p:cNvCxnSpPr>
            <a:endCxn id="81" idx="0"/>
          </p:cNvCxnSpPr>
          <p:nvPr/>
        </p:nvCxnSpPr>
        <p:spPr>
          <a:xfrm flipH="1">
            <a:off x="6119676" y="1815508"/>
            <a:ext cx="461667" cy="4874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reeform 85">
            <a:extLst>
              <a:ext uri="{FF2B5EF4-FFF2-40B4-BE49-F238E27FC236}">
                <a16:creationId xmlns:a16="http://schemas.microsoft.com/office/drawing/2014/main" id="{4C1068B1-2212-1844-81AA-6B15D68DDCE6}"/>
              </a:ext>
            </a:extLst>
          </p:cNvPr>
          <p:cNvSpPr/>
          <p:nvPr/>
        </p:nvSpPr>
        <p:spPr>
          <a:xfrm>
            <a:off x="2602523" y="2883877"/>
            <a:ext cx="3305908" cy="1407232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D1CC985-9A0E-1948-BD7F-DCE3D1888E12}"/>
              </a:ext>
            </a:extLst>
          </p:cNvPr>
          <p:cNvSpPr/>
          <p:nvPr/>
        </p:nvSpPr>
        <p:spPr>
          <a:xfrm rot="626130">
            <a:off x="2734840" y="2966419"/>
            <a:ext cx="4728141" cy="1963170"/>
          </a:xfrm>
          <a:custGeom>
            <a:avLst/>
            <a:gdLst>
              <a:gd name="connsiteX0" fmla="*/ 0 w 3305908"/>
              <a:gd name="connsiteY0" fmla="*/ 1348154 h 1407232"/>
              <a:gd name="connsiteX1" fmla="*/ 82062 w 3305908"/>
              <a:gd name="connsiteY1" fmla="*/ 1277815 h 1407232"/>
              <a:gd name="connsiteX2" fmla="*/ 117231 w 3305908"/>
              <a:gd name="connsiteY2" fmla="*/ 1254369 h 1407232"/>
              <a:gd name="connsiteX3" fmla="*/ 152400 w 3305908"/>
              <a:gd name="connsiteY3" fmla="*/ 1266092 h 1407232"/>
              <a:gd name="connsiteX4" fmla="*/ 199292 w 3305908"/>
              <a:gd name="connsiteY4" fmla="*/ 1289538 h 1407232"/>
              <a:gd name="connsiteX5" fmla="*/ 234462 w 3305908"/>
              <a:gd name="connsiteY5" fmla="*/ 1301261 h 1407232"/>
              <a:gd name="connsiteX6" fmla="*/ 281354 w 3305908"/>
              <a:gd name="connsiteY6" fmla="*/ 1324708 h 1407232"/>
              <a:gd name="connsiteX7" fmla="*/ 339969 w 3305908"/>
              <a:gd name="connsiteY7" fmla="*/ 1336431 h 1407232"/>
              <a:gd name="connsiteX8" fmla="*/ 386862 w 3305908"/>
              <a:gd name="connsiteY8" fmla="*/ 1348154 h 1407232"/>
              <a:gd name="connsiteX9" fmla="*/ 422031 w 3305908"/>
              <a:gd name="connsiteY9" fmla="*/ 1359877 h 1407232"/>
              <a:gd name="connsiteX10" fmla="*/ 504092 w 3305908"/>
              <a:gd name="connsiteY10" fmla="*/ 1371600 h 1407232"/>
              <a:gd name="connsiteX11" fmla="*/ 539262 w 3305908"/>
              <a:gd name="connsiteY11" fmla="*/ 1383323 h 1407232"/>
              <a:gd name="connsiteX12" fmla="*/ 586154 w 3305908"/>
              <a:gd name="connsiteY12" fmla="*/ 1406769 h 1407232"/>
              <a:gd name="connsiteX13" fmla="*/ 703385 w 3305908"/>
              <a:gd name="connsiteY13" fmla="*/ 1395046 h 1407232"/>
              <a:gd name="connsiteX14" fmla="*/ 762000 w 3305908"/>
              <a:gd name="connsiteY14" fmla="*/ 1371600 h 1407232"/>
              <a:gd name="connsiteX15" fmla="*/ 808892 w 3305908"/>
              <a:gd name="connsiteY15" fmla="*/ 1301261 h 1407232"/>
              <a:gd name="connsiteX16" fmla="*/ 855785 w 3305908"/>
              <a:gd name="connsiteY16" fmla="*/ 1219200 h 1407232"/>
              <a:gd name="connsiteX17" fmla="*/ 879231 w 3305908"/>
              <a:gd name="connsiteY17" fmla="*/ 1148861 h 1407232"/>
              <a:gd name="connsiteX18" fmla="*/ 890954 w 3305908"/>
              <a:gd name="connsiteY18" fmla="*/ 1113692 h 1407232"/>
              <a:gd name="connsiteX19" fmla="*/ 902677 w 3305908"/>
              <a:gd name="connsiteY19" fmla="*/ 1066800 h 1407232"/>
              <a:gd name="connsiteX20" fmla="*/ 914400 w 3305908"/>
              <a:gd name="connsiteY20" fmla="*/ 1031631 h 1407232"/>
              <a:gd name="connsiteX21" fmla="*/ 926123 w 3305908"/>
              <a:gd name="connsiteY21" fmla="*/ 973015 h 1407232"/>
              <a:gd name="connsiteX22" fmla="*/ 973015 w 3305908"/>
              <a:gd name="connsiteY22" fmla="*/ 867508 h 1407232"/>
              <a:gd name="connsiteX23" fmla="*/ 996462 w 3305908"/>
              <a:gd name="connsiteY23" fmla="*/ 844061 h 1407232"/>
              <a:gd name="connsiteX24" fmla="*/ 1043354 w 3305908"/>
              <a:gd name="connsiteY24" fmla="*/ 832338 h 1407232"/>
              <a:gd name="connsiteX25" fmla="*/ 1101969 w 3305908"/>
              <a:gd name="connsiteY25" fmla="*/ 844061 h 1407232"/>
              <a:gd name="connsiteX26" fmla="*/ 1137139 w 3305908"/>
              <a:gd name="connsiteY26" fmla="*/ 867508 h 1407232"/>
              <a:gd name="connsiteX27" fmla="*/ 1184031 w 3305908"/>
              <a:gd name="connsiteY27" fmla="*/ 879231 h 1407232"/>
              <a:gd name="connsiteX28" fmla="*/ 1219200 w 3305908"/>
              <a:gd name="connsiteY28" fmla="*/ 902677 h 1407232"/>
              <a:gd name="connsiteX29" fmla="*/ 1406769 w 3305908"/>
              <a:gd name="connsiteY29" fmla="*/ 937846 h 1407232"/>
              <a:gd name="connsiteX30" fmla="*/ 1535723 w 3305908"/>
              <a:gd name="connsiteY30" fmla="*/ 926123 h 1407232"/>
              <a:gd name="connsiteX31" fmla="*/ 1617785 w 3305908"/>
              <a:gd name="connsiteY31" fmla="*/ 914400 h 1407232"/>
              <a:gd name="connsiteX32" fmla="*/ 1688123 w 3305908"/>
              <a:gd name="connsiteY32" fmla="*/ 867508 h 1407232"/>
              <a:gd name="connsiteX33" fmla="*/ 1735015 w 3305908"/>
              <a:gd name="connsiteY33" fmla="*/ 797169 h 1407232"/>
              <a:gd name="connsiteX34" fmla="*/ 1770185 w 3305908"/>
              <a:gd name="connsiteY34" fmla="*/ 691661 h 1407232"/>
              <a:gd name="connsiteX35" fmla="*/ 1781908 w 3305908"/>
              <a:gd name="connsiteY35" fmla="*/ 656492 h 1407232"/>
              <a:gd name="connsiteX36" fmla="*/ 1852246 w 3305908"/>
              <a:gd name="connsiteY36" fmla="*/ 539261 h 1407232"/>
              <a:gd name="connsiteX37" fmla="*/ 1875692 w 3305908"/>
              <a:gd name="connsiteY37" fmla="*/ 504092 h 1407232"/>
              <a:gd name="connsiteX38" fmla="*/ 1934308 w 3305908"/>
              <a:gd name="connsiteY38" fmla="*/ 433754 h 1407232"/>
              <a:gd name="connsiteX39" fmla="*/ 1969477 w 3305908"/>
              <a:gd name="connsiteY39" fmla="*/ 422031 h 1407232"/>
              <a:gd name="connsiteX40" fmla="*/ 2028092 w 3305908"/>
              <a:gd name="connsiteY40" fmla="*/ 445477 h 1407232"/>
              <a:gd name="connsiteX41" fmla="*/ 2121877 w 3305908"/>
              <a:gd name="connsiteY41" fmla="*/ 468923 h 1407232"/>
              <a:gd name="connsiteX42" fmla="*/ 2168769 w 3305908"/>
              <a:gd name="connsiteY42" fmla="*/ 480646 h 1407232"/>
              <a:gd name="connsiteX43" fmla="*/ 2239108 w 3305908"/>
              <a:gd name="connsiteY43" fmla="*/ 504092 h 1407232"/>
              <a:gd name="connsiteX44" fmla="*/ 2344615 w 3305908"/>
              <a:gd name="connsiteY44" fmla="*/ 527538 h 1407232"/>
              <a:gd name="connsiteX45" fmla="*/ 2579077 w 3305908"/>
              <a:gd name="connsiteY45" fmla="*/ 492369 h 1407232"/>
              <a:gd name="connsiteX46" fmla="*/ 2614246 w 3305908"/>
              <a:gd name="connsiteY46" fmla="*/ 468923 h 1407232"/>
              <a:gd name="connsiteX47" fmla="*/ 2637692 w 3305908"/>
              <a:gd name="connsiteY47" fmla="*/ 433754 h 1407232"/>
              <a:gd name="connsiteX48" fmla="*/ 2649415 w 3305908"/>
              <a:gd name="connsiteY48" fmla="*/ 398585 h 1407232"/>
              <a:gd name="connsiteX49" fmla="*/ 2672862 w 3305908"/>
              <a:gd name="connsiteY49" fmla="*/ 351692 h 1407232"/>
              <a:gd name="connsiteX50" fmla="*/ 2708031 w 3305908"/>
              <a:gd name="connsiteY50" fmla="*/ 234461 h 1407232"/>
              <a:gd name="connsiteX51" fmla="*/ 2719754 w 3305908"/>
              <a:gd name="connsiteY51" fmla="*/ 199292 h 1407232"/>
              <a:gd name="connsiteX52" fmla="*/ 2731477 w 3305908"/>
              <a:gd name="connsiteY52" fmla="*/ 164123 h 1407232"/>
              <a:gd name="connsiteX53" fmla="*/ 2754923 w 3305908"/>
              <a:gd name="connsiteY53" fmla="*/ 128954 h 1407232"/>
              <a:gd name="connsiteX54" fmla="*/ 2766646 w 3305908"/>
              <a:gd name="connsiteY54" fmla="*/ 93785 h 1407232"/>
              <a:gd name="connsiteX55" fmla="*/ 2813539 w 3305908"/>
              <a:gd name="connsiteY55" fmla="*/ 46892 h 1407232"/>
              <a:gd name="connsiteX56" fmla="*/ 2883877 w 3305908"/>
              <a:gd name="connsiteY56" fmla="*/ 0 h 1407232"/>
              <a:gd name="connsiteX57" fmla="*/ 3071446 w 3305908"/>
              <a:gd name="connsiteY57" fmla="*/ 23446 h 1407232"/>
              <a:gd name="connsiteX58" fmla="*/ 3130062 w 3305908"/>
              <a:gd name="connsiteY58" fmla="*/ 35169 h 1407232"/>
              <a:gd name="connsiteX59" fmla="*/ 3165231 w 3305908"/>
              <a:gd name="connsiteY59" fmla="*/ 46892 h 1407232"/>
              <a:gd name="connsiteX60" fmla="*/ 3305908 w 3305908"/>
              <a:gd name="connsiteY60" fmla="*/ 58615 h 140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3305908" h="1407232">
                <a:moveTo>
                  <a:pt x="0" y="1348154"/>
                </a:moveTo>
                <a:cubicBezTo>
                  <a:pt x="27354" y="1324708"/>
                  <a:pt x="53929" y="1300321"/>
                  <a:pt x="82062" y="1277815"/>
                </a:cubicBezTo>
                <a:cubicBezTo>
                  <a:pt x="93064" y="1269013"/>
                  <a:pt x="103333" y="1256685"/>
                  <a:pt x="117231" y="1254369"/>
                </a:cubicBezTo>
                <a:cubicBezTo>
                  <a:pt x="129420" y="1252338"/>
                  <a:pt x="141042" y="1261224"/>
                  <a:pt x="152400" y="1266092"/>
                </a:cubicBezTo>
                <a:cubicBezTo>
                  <a:pt x="168463" y="1272976"/>
                  <a:pt x="183229" y="1282654"/>
                  <a:pt x="199292" y="1289538"/>
                </a:cubicBezTo>
                <a:cubicBezTo>
                  <a:pt x="210650" y="1294406"/>
                  <a:pt x="223104" y="1296393"/>
                  <a:pt x="234462" y="1301261"/>
                </a:cubicBezTo>
                <a:cubicBezTo>
                  <a:pt x="250525" y="1308145"/>
                  <a:pt x="264775" y="1319182"/>
                  <a:pt x="281354" y="1324708"/>
                </a:cubicBezTo>
                <a:cubicBezTo>
                  <a:pt x="300257" y="1331009"/>
                  <a:pt x="320518" y="1332109"/>
                  <a:pt x="339969" y="1336431"/>
                </a:cubicBezTo>
                <a:cubicBezTo>
                  <a:pt x="355697" y="1339926"/>
                  <a:pt x="371370" y="1343728"/>
                  <a:pt x="386862" y="1348154"/>
                </a:cubicBezTo>
                <a:cubicBezTo>
                  <a:pt x="398744" y="1351549"/>
                  <a:pt x="409914" y="1357454"/>
                  <a:pt x="422031" y="1359877"/>
                </a:cubicBezTo>
                <a:cubicBezTo>
                  <a:pt x="449126" y="1365296"/>
                  <a:pt x="476738" y="1367692"/>
                  <a:pt x="504092" y="1371600"/>
                </a:cubicBezTo>
                <a:cubicBezTo>
                  <a:pt x="515815" y="1375508"/>
                  <a:pt x="527904" y="1378455"/>
                  <a:pt x="539262" y="1383323"/>
                </a:cubicBezTo>
                <a:cubicBezTo>
                  <a:pt x="555325" y="1390207"/>
                  <a:pt x="568723" y="1405524"/>
                  <a:pt x="586154" y="1406769"/>
                </a:cubicBezTo>
                <a:cubicBezTo>
                  <a:pt x="625326" y="1409567"/>
                  <a:pt x="664308" y="1398954"/>
                  <a:pt x="703385" y="1395046"/>
                </a:cubicBezTo>
                <a:cubicBezTo>
                  <a:pt x="722923" y="1387231"/>
                  <a:pt x="746272" y="1385581"/>
                  <a:pt x="762000" y="1371600"/>
                </a:cubicBezTo>
                <a:cubicBezTo>
                  <a:pt x="783061" y="1352879"/>
                  <a:pt x="793261" y="1324707"/>
                  <a:pt x="808892" y="1301261"/>
                </a:cubicBezTo>
                <a:cubicBezTo>
                  <a:pt x="830043" y="1269534"/>
                  <a:pt x="840909" y="1256389"/>
                  <a:pt x="855785" y="1219200"/>
                </a:cubicBezTo>
                <a:cubicBezTo>
                  <a:pt x="864964" y="1196253"/>
                  <a:pt x="871416" y="1172307"/>
                  <a:pt x="879231" y="1148861"/>
                </a:cubicBezTo>
                <a:cubicBezTo>
                  <a:pt x="883139" y="1137138"/>
                  <a:pt x="887957" y="1125680"/>
                  <a:pt x="890954" y="1113692"/>
                </a:cubicBezTo>
                <a:cubicBezTo>
                  <a:pt x="894862" y="1098061"/>
                  <a:pt x="898251" y="1082292"/>
                  <a:pt x="902677" y="1066800"/>
                </a:cubicBezTo>
                <a:cubicBezTo>
                  <a:pt x="906072" y="1054918"/>
                  <a:pt x="911403" y="1043619"/>
                  <a:pt x="914400" y="1031631"/>
                </a:cubicBezTo>
                <a:cubicBezTo>
                  <a:pt x="919233" y="1012300"/>
                  <a:pt x="920880" y="992239"/>
                  <a:pt x="926123" y="973015"/>
                </a:cubicBezTo>
                <a:cubicBezTo>
                  <a:pt x="939585" y="923654"/>
                  <a:pt x="944092" y="903662"/>
                  <a:pt x="973015" y="867508"/>
                </a:cubicBezTo>
                <a:cubicBezTo>
                  <a:pt x="979920" y="858877"/>
                  <a:pt x="986576" y="849004"/>
                  <a:pt x="996462" y="844061"/>
                </a:cubicBezTo>
                <a:cubicBezTo>
                  <a:pt x="1010873" y="836856"/>
                  <a:pt x="1027723" y="836246"/>
                  <a:pt x="1043354" y="832338"/>
                </a:cubicBezTo>
                <a:cubicBezTo>
                  <a:pt x="1062892" y="836246"/>
                  <a:pt x="1083312" y="837065"/>
                  <a:pt x="1101969" y="844061"/>
                </a:cubicBezTo>
                <a:cubicBezTo>
                  <a:pt x="1115162" y="849008"/>
                  <a:pt x="1124189" y="861958"/>
                  <a:pt x="1137139" y="867508"/>
                </a:cubicBezTo>
                <a:cubicBezTo>
                  <a:pt x="1151948" y="873855"/>
                  <a:pt x="1168400" y="875323"/>
                  <a:pt x="1184031" y="879231"/>
                </a:cubicBezTo>
                <a:cubicBezTo>
                  <a:pt x="1195754" y="887046"/>
                  <a:pt x="1206325" y="896955"/>
                  <a:pt x="1219200" y="902677"/>
                </a:cubicBezTo>
                <a:cubicBezTo>
                  <a:pt x="1292087" y="935071"/>
                  <a:pt x="1320099" y="929179"/>
                  <a:pt x="1406769" y="937846"/>
                </a:cubicBezTo>
                <a:cubicBezTo>
                  <a:pt x="1449754" y="933938"/>
                  <a:pt x="1492825" y="930889"/>
                  <a:pt x="1535723" y="926123"/>
                </a:cubicBezTo>
                <a:cubicBezTo>
                  <a:pt x="1563186" y="923072"/>
                  <a:pt x="1591995" y="924319"/>
                  <a:pt x="1617785" y="914400"/>
                </a:cubicBezTo>
                <a:cubicBezTo>
                  <a:pt x="1644085" y="904285"/>
                  <a:pt x="1688123" y="867508"/>
                  <a:pt x="1688123" y="867508"/>
                </a:cubicBezTo>
                <a:cubicBezTo>
                  <a:pt x="1703754" y="844062"/>
                  <a:pt x="1726104" y="823902"/>
                  <a:pt x="1735015" y="797169"/>
                </a:cubicBezTo>
                <a:lnTo>
                  <a:pt x="1770185" y="691661"/>
                </a:lnTo>
                <a:cubicBezTo>
                  <a:pt x="1774093" y="679938"/>
                  <a:pt x="1776382" y="667545"/>
                  <a:pt x="1781908" y="656492"/>
                </a:cubicBezTo>
                <a:cubicBezTo>
                  <a:pt x="1817955" y="584397"/>
                  <a:pt x="1795661" y="624139"/>
                  <a:pt x="1852246" y="539261"/>
                </a:cubicBezTo>
                <a:lnTo>
                  <a:pt x="1875692" y="504092"/>
                </a:lnTo>
                <a:cubicBezTo>
                  <a:pt x="1892992" y="478143"/>
                  <a:pt x="1907231" y="451805"/>
                  <a:pt x="1934308" y="433754"/>
                </a:cubicBezTo>
                <a:cubicBezTo>
                  <a:pt x="1944590" y="426899"/>
                  <a:pt x="1957754" y="425939"/>
                  <a:pt x="1969477" y="422031"/>
                </a:cubicBezTo>
                <a:cubicBezTo>
                  <a:pt x="1989015" y="429846"/>
                  <a:pt x="2007979" y="439288"/>
                  <a:pt x="2028092" y="445477"/>
                </a:cubicBezTo>
                <a:cubicBezTo>
                  <a:pt x="2058891" y="454953"/>
                  <a:pt x="2090615" y="461108"/>
                  <a:pt x="2121877" y="468923"/>
                </a:cubicBezTo>
                <a:cubicBezTo>
                  <a:pt x="2137508" y="472831"/>
                  <a:pt x="2153484" y="475551"/>
                  <a:pt x="2168769" y="480646"/>
                </a:cubicBezTo>
                <a:cubicBezTo>
                  <a:pt x="2192215" y="488461"/>
                  <a:pt x="2215131" y="498098"/>
                  <a:pt x="2239108" y="504092"/>
                </a:cubicBezTo>
                <a:cubicBezTo>
                  <a:pt x="2305330" y="520648"/>
                  <a:pt x="2270201" y="512655"/>
                  <a:pt x="2344615" y="527538"/>
                </a:cubicBezTo>
                <a:cubicBezTo>
                  <a:pt x="2381310" y="524917"/>
                  <a:pt x="2525234" y="528264"/>
                  <a:pt x="2579077" y="492369"/>
                </a:cubicBezTo>
                <a:lnTo>
                  <a:pt x="2614246" y="468923"/>
                </a:lnTo>
                <a:cubicBezTo>
                  <a:pt x="2622061" y="457200"/>
                  <a:pt x="2631391" y="446356"/>
                  <a:pt x="2637692" y="433754"/>
                </a:cubicBezTo>
                <a:cubicBezTo>
                  <a:pt x="2643218" y="422701"/>
                  <a:pt x="2644547" y="409943"/>
                  <a:pt x="2649415" y="398585"/>
                </a:cubicBezTo>
                <a:cubicBezTo>
                  <a:pt x="2656299" y="382522"/>
                  <a:pt x="2665046" y="367323"/>
                  <a:pt x="2672862" y="351692"/>
                </a:cubicBezTo>
                <a:cubicBezTo>
                  <a:pt x="2690579" y="280824"/>
                  <a:pt x="2679490" y="320083"/>
                  <a:pt x="2708031" y="234461"/>
                </a:cubicBezTo>
                <a:lnTo>
                  <a:pt x="2719754" y="199292"/>
                </a:lnTo>
                <a:cubicBezTo>
                  <a:pt x="2723662" y="187569"/>
                  <a:pt x="2724622" y="174405"/>
                  <a:pt x="2731477" y="164123"/>
                </a:cubicBezTo>
                <a:cubicBezTo>
                  <a:pt x="2739292" y="152400"/>
                  <a:pt x="2748622" y="141556"/>
                  <a:pt x="2754923" y="128954"/>
                </a:cubicBezTo>
                <a:cubicBezTo>
                  <a:pt x="2760449" y="117901"/>
                  <a:pt x="2759464" y="103840"/>
                  <a:pt x="2766646" y="93785"/>
                </a:cubicBezTo>
                <a:cubicBezTo>
                  <a:pt x="2779495" y="75797"/>
                  <a:pt x="2795146" y="59154"/>
                  <a:pt x="2813539" y="46892"/>
                </a:cubicBezTo>
                <a:lnTo>
                  <a:pt x="2883877" y="0"/>
                </a:lnTo>
                <a:cubicBezTo>
                  <a:pt x="2991389" y="10751"/>
                  <a:pt x="2982568" y="7286"/>
                  <a:pt x="3071446" y="23446"/>
                </a:cubicBezTo>
                <a:cubicBezTo>
                  <a:pt x="3091050" y="27010"/>
                  <a:pt x="3110731" y="30336"/>
                  <a:pt x="3130062" y="35169"/>
                </a:cubicBezTo>
                <a:cubicBezTo>
                  <a:pt x="3142050" y="38166"/>
                  <a:pt x="3153114" y="44469"/>
                  <a:pt x="3165231" y="46892"/>
                </a:cubicBezTo>
                <a:cubicBezTo>
                  <a:pt x="3237662" y="61378"/>
                  <a:pt x="3240148" y="58615"/>
                  <a:pt x="3305908" y="58615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161EEB9-1032-1543-8B2A-E3ECCE086288}"/>
              </a:ext>
            </a:extLst>
          </p:cNvPr>
          <p:cNvSpPr txBox="1"/>
          <p:nvPr/>
        </p:nvSpPr>
        <p:spPr>
          <a:xfrm rot="20164495">
            <a:off x="3712149" y="2914755"/>
            <a:ext cx="103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D(w)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D9A729-C546-8B46-A773-195D4900533C}"/>
              </a:ext>
            </a:extLst>
          </p:cNvPr>
          <p:cNvSpPr txBox="1"/>
          <p:nvPr/>
        </p:nvSpPr>
        <p:spPr>
          <a:xfrm rot="1567686">
            <a:off x="6732557" y="2553015"/>
            <a:ext cx="135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c(w, v)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E0E4C8-6226-0E43-8C9A-31226362AAEC}"/>
              </a:ext>
            </a:extLst>
          </p:cNvPr>
          <p:cNvSpPr txBox="1"/>
          <p:nvPr/>
        </p:nvSpPr>
        <p:spPr>
          <a:xfrm rot="20164495">
            <a:off x="5116490" y="3945896"/>
            <a:ext cx="1032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D(v)</a:t>
            </a: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8EBE31F9-CE17-6D49-AE03-55D85409A361}"/>
              </a:ext>
            </a:extLst>
          </p:cNvPr>
          <p:cNvSpPr/>
          <p:nvPr/>
        </p:nvSpPr>
        <p:spPr>
          <a:xfrm>
            <a:off x="4032738" y="2121852"/>
            <a:ext cx="1817077" cy="234486"/>
          </a:xfrm>
          <a:custGeom>
            <a:avLst/>
            <a:gdLst>
              <a:gd name="connsiteX0" fmla="*/ 1817077 w 1817077"/>
              <a:gd name="connsiteY0" fmla="*/ 234486 h 234486"/>
              <a:gd name="connsiteX1" fmla="*/ 1113693 w 1817077"/>
              <a:gd name="connsiteY1" fmla="*/ 25 h 234486"/>
              <a:gd name="connsiteX2" fmla="*/ 0 w 1817077"/>
              <a:gd name="connsiteY2" fmla="*/ 222763 h 234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7077" h="234486">
                <a:moveTo>
                  <a:pt x="1817077" y="234486"/>
                </a:moveTo>
                <a:cubicBezTo>
                  <a:pt x="1616808" y="118232"/>
                  <a:pt x="1416539" y="1979"/>
                  <a:pt x="1113693" y="25"/>
                </a:cubicBezTo>
                <a:cubicBezTo>
                  <a:pt x="810847" y="-1929"/>
                  <a:pt x="405423" y="110417"/>
                  <a:pt x="0" y="22276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19D7F83-1225-7546-8E57-FDEB44B901C7}"/>
              </a:ext>
            </a:extLst>
          </p:cNvPr>
          <p:cNvSpPr txBox="1"/>
          <p:nvPr/>
        </p:nvSpPr>
        <p:spPr>
          <a:xfrm>
            <a:off x="3585011" y="1499603"/>
            <a:ext cx="1624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 should move to N’.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7C475C4-BEBC-C748-AE23-6B5567F0E6CF}"/>
              </a:ext>
            </a:extLst>
          </p:cNvPr>
          <p:cNvSpPr txBox="1"/>
          <p:nvPr/>
        </p:nvSpPr>
        <p:spPr>
          <a:xfrm>
            <a:off x="8656748" y="3806663"/>
            <a:ext cx="34062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Relaxation</a:t>
            </a:r>
            <a:r>
              <a:rPr lang="en-US" sz="2400" dirty="0">
                <a:latin typeface="Helvetica" pitchFamily="2" charset="0"/>
              </a:rPr>
              <a:t>: for each v in N \ N’, is the cost of the path via w smaller than known least cost path to v?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If so,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update D(v)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Predecessor of v is w.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30C03C-82FA-B74E-B405-A78CD4199C49}"/>
              </a:ext>
            </a:extLst>
          </p:cNvPr>
          <p:cNvSpPr txBox="1"/>
          <p:nvPr/>
        </p:nvSpPr>
        <p:spPr>
          <a:xfrm>
            <a:off x="1110667" y="5732585"/>
            <a:ext cx="5504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Cost of path via w: D(w) + c(</a:t>
            </a:r>
            <a:r>
              <a:rPr lang="en-US" sz="2800" dirty="0" err="1">
                <a:latin typeface="Helvetica" pitchFamily="2" charset="0"/>
              </a:rPr>
              <a:t>w,v</a:t>
            </a:r>
            <a:r>
              <a:rPr lang="en-US" sz="2800" dirty="0">
                <a:latin typeface="Helvetica" pitchFamily="2" charset="0"/>
              </a:rPr>
              <a:t>)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Cost of known best path: D(v)</a:t>
            </a:r>
          </a:p>
        </p:txBody>
      </p:sp>
      <p:pic>
        <p:nvPicPr>
          <p:cNvPr id="72" name="Picture 71" descr="Shape&#10;&#10;Description automatically generated with low confidence">
            <a:extLst>
              <a:ext uri="{FF2B5EF4-FFF2-40B4-BE49-F238E27FC236}">
                <a16:creationId xmlns:a16="http://schemas.microsoft.com/office/drawing/2014/main" id="{4844CCF5-BB30-4F4C-B50A-F5C1D3F6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6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7" grpId="0" animBg="1"/>
      <p:bldP spid="35" grpId="0"/>
      <p:bldP spid="80" grpId="0"/>
      <p:bldP spid="81" grpId="0" animBg="1"/>
      <p:bldP spid="82" grpId="0"/>
      <p:bldP spid="86" grpId="0" animBg="1"/>
      <p:bldP spid="87" grpId="0" animBg="1"/>
      <p:bldP spid="89" grpId="0"/>
      <p:bldP spid="90" grpId="0"/>
      <p:bldP spid="91" grpId="0"/>
      <p:bldP spid="92" grpId="0" animBg="1"/>
      <p:bldP spid="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algorithm: example</a:t>
            </a:r>
            <a:endParaRPr lang="en-US" sz="54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63714" y="1506539"/>
            <a:ext cx="706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Step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0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1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4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5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776539" y="1516064"/>
            <a:ext cx="10175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u</a:t>
            </a:r>
          </a:p>
          <a:p>
            <a:pPr algn="r" eaLnBrk="0" hangingPunct="0"/>
            <a:r>
              <a:rPr lang="en-US" sz="2000" dirty="0" err="1">
                <a:latin typeface="Arial" charset="0"/>
              </a:rPr>
              <a:t>ux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uxyvw</a:t>
            </a:r>
            <a:endParaRPr lang="en-US" sz="2000" dirty="0">
              <a:latin typeface="Arial" charset="0"/>
            </a:endParaRPr>
          </a:p>
          <a:p>
            <a:pPr algn="r" eaLnBrk="0" hangingPunct="0"/>
            <a:r>
              <a:rPr lang="en-US" sz="2000" dirty="0" err="1">
                <a:latin typeface="Arial" charset="0"/>
              </a:rPr>
              <a:t>uxyvwz</a:t>
            </a:r>
            <a:endParaRPr lang="en-US" sz="2000" dirty="0">
              <a:latin typeface="Arial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24314" y="1497014"/>
            <a:ext cx="1169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D(v),p(v)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2,u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191125" y="1501776"/>
            <a:ext cx="12842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D(w),p(w)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5,u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4,x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3,y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3,y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581775" y="1497014"/>
            <a:ext cx="1169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 dirty="0">
                <a:latin typeface="Arial" charset="0"/>
              </a:rPr>
              <a:t>D(x),p(x)</a:t>
            </a:r>
          </a:p>
          <a:p>
            <a:pPr algn="r" eaLnBrk="0" hangingPunct="0"/>
            <a:r>
              <a:rPr lang="en-US" sz="2000" dirty="0">
                <a:latin typeface="Arial" charset="0"/>
              </a:rPr>
              <a:t>1,u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877175" y="1501776"/>
            <a:ext cx="1169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D(y),p(y)</a:t>
            </a:r>
          </a:p>
          <a:p>
            <a:pPr algn="r" eaLnBrk="0" hangingPunct="0"/>
            <a:r>
              <a:rPr lang="en-US" sz="2000">
                <a:cs typeface="Arial" charset="0"/>
              </a:rPr>
              <a:t>∞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2,x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9129714" y="1516063"/>
            <a:ext cx="11699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D(z),p(z)</a:t>
            </a: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885951" y="1857376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043114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062163" y="2457451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2071688" y="2767014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081213" y="3071814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095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1590" name="Line 86"/>
          <p:cNvSpPr>
            <a:spLocks noChangeShapeType="1"/>
          </p:cNvSpPr>
          <p:nvPr/>
        </p:nvSpPr>
        <p:spPr bwMode="auto">
          <a:xfrm flipH="1">
            <a:off x="3765551" y="2035176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1" name="Line 87"/>
          <p:cNvSpPr>
            <a:spLocks noChangeShapeType="1"/>
          </p:cNvSpPr>
          <p:nvPr/>
        </p:nvSpPr>
        <p:spPr bwMode="auto">
          <a:xfrm flipH="1">
            <a:off x="3687763" y="2330451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2" name="Line 88"/>
          <p:cNvSpPr>
            <a:spLocks noChangeShapeType="1"/>
          </p:cNvSpPr>
          <p:nvPr/>
        </p:nvSpPr>
        <p:spPr bwMode="auto">
          <a:xfrm flipH="1">
            <a:off x="3751263" y="2692401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3" name="Line 89"/>
          <p:cNvSpPr>
            <a:spLocks noChangeShapeType="1"/>
          </p:cNvSpPr>
          <p:nvPr/>
        </p:nvSpPr>
        <p:spPr bwMode="auto">
          <a:xfrm flipH="1">
            <a:off x="3765551" y="2949576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4" name="Line 90"/>
          <p:cNvSpPr>
            <a:spLocks noChangeShapeType="1"/>
          </p:cNvSpPr>
          <p:nvPr/>
        </p:nvSpPr>
        <p:spPr bwMode="auto">
          <a:xfrm flipH="1">
            <a:off x="3778250" y="3206751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A4B90FE-33A7-234C-A7EF-C1D7B1AF8F82}"/>
              </a:ext>
            </a:extLst>
          </p:cNvPr>
          <p:cNvGrpSpPr/>
          <p:nvPr/>
        </p:nvGrpSpPr>
        <p:grpSpPr>
          <a:xfrm>
            <a:off x="4441031" y="3940178"/>
            <a:ext cx="3571875" cy="2236788"/>
            <a:chOff x="4103078" y="2519487"/>
            <a:chExt cx="3571875" cy="2236788"/>
          </a:xfrm>
        </p:grpSpPr>
        <p:sp>
          <p:nvSpPr>
            <p:cNvPr id="93" name="Freeform 3">
              <a:extLst>
                <a:ext uri="{FF2B5EF4-FFF2-40B4-BE49-F238E27FC236}">
                  <a16:creationId xmlns:a16="http://schemas.microsoft.com/office/drawing/2014/main" id="{632A032F-435E-3247-9E61-D1ED615C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4" name="Freeform 4">
              <a:extLst>
                <a:ext uri="{FF2B5EF4-FFF2-40B4-BE49-F238E27FC236}">
                  <a16:creationId xmlns:a16="http://schemas.microsoft.com/office/drawing/2014/main" id="{CAB6F082-CABC-A741-AED9-A48B84CE3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5" name="Oval 5">
              <a:extLst>
                <a:ext uri="{FF2B5EF4-FFF2-40B4-BE49-F238E27FC236}">
                  <a16:creationId xmlns:a16="http://schemas.microsoft.com/office/drawing/2014/main" id="{EB76A9FC-DBC6-5748-889B-C52F93B30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6" name="Line 6">
              <a:extLst>
                <a:ext uri="{FF2B5EF4-FFF2-40B4-BE49-F238E27FC236}">
                  <a16:creationId xmlns:a16="http://schemas.microsoft.com/office/drawing/2014/main" id="{9A460593-B6B4-5749-AD48-CD1ECBCFF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7" name="Line 7">
              <a:extLst>
                <a:ext uri="{FF2B5EF4-FFF2-40B4-BE49-F238E27FC236}">
                  <a16:creationId xmlns:a16="http://schemas.microsoft.com/office/drawing/2014/main" id="{68797FD8-5B4D-504B-93F7-2ADE347F78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8" name="Rectangle 8">
              <a:extLst>
                <a:ext uri="{FF2B5EF4-FFF2-40B4-BE49-F238E27FC236}">
                  <a16:creationId xmlns:a16="http://schemas.microsoft.com/office/drawing/2014/main" id="{8A90BE05-E1BF-F044-832B-9F1D89531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99" name="Oval 9">
              <a:extLst>
                <a:ext uri="{FF2B5EF4-FFF2-40B4-BE49-F238E27FC236}">
                  <a16:creationId xmlns:a16="http://schemas.microsoft.com/office/drawing/2014/main" id="{763A044C-77F7-BB49-A473-29E97C1B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0" name="Oval 10">
              <a:extLst>
                <a:ext uri="{FF2B5EF4-FFF2-40B4-BE49-F238E27FC236}">
                  <a16:creationId xmlns:a16="http://schemas.microsoft.com/office/drawing/2014/main" id="{B6CA5E5E-0B34-4E4E-912A-54722AEBE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1" name="Line 11">
              <a:extLst>
                <a:ext uri="{FF2B5EF4-FFF2-40B4-BE49-F238E27FC236}">
                  <a16:creationId xmlns:a16="http://schemas.microsoft.com/office/drawing/2014/main" id="{2B73C5B8-9C91-184B-99F6-0D50030A8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2" name="Line 12">
              <a:extLst>
                <a:ext uri="{FF2B5EF4-FFF2-40B4-BE49-F238E27FC236}">
                  <a16:creationId xmlns:a16="http://schemas.microsoft.com/office/drawing/2014/main" id="{FB096E02-A30E-984D-804B-7EFA9AFF5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3" name="Rectangle 13">
              <a:extLst>
                <a:ext uri="{FF2B5EF4-FFF2-40B4-BE49-F238E27FC236}">
                  <a16:creationId xmlns:a16="http://schemas.microsoft.com/office/drawing/2014/main" id="{A136A04D-C4B5-1841-BE48-32B858CFE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04" name="Oval 14">
              <a:extLst>
                <a:ext uri="{FF2B5EF4-FFF2-40B4-BE49-F238E27FC236}">
                  <a16:creationId xmlns:a16="http://schemas.microsoft.com/office/drawing/2014/main" id="{D6652BF6-48B2-3E4A-99EA-5917349E2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5" name="Oval 15">
              <a:extLst>
                <a:ext uri="{FF2B5EF4-FFF2-40B4-BE49-F238E27FC236}">
                  <a16:creationId xmlns:a16="http://schemas.microsoft.com/office/drawing/2014/main" id="{6C1F2416-6168-B247-A40E-C03108145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6" name="Line 16">
              <a:extLst>
                <a:ext uri="{FF2B5EF4-FFF2-40B4-BE49-F238E27FC236}">
                  <a16:creationId xmlns:a16="http://schemas.microsoft.com/office/drawing/2014/main" id="{19F14863-23AA-5947-ABB4-CD76906E2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7" name="Line 17">
              <a:extLst>
                <a:ext uri="{FF2B5EF4-FFF2-40B4-BE49-F238E27FC236}">
                  <a16:creationId xmlns:a16="http://schemas.microsoft.com/office/drawing/2014/main" id="{DABFC2C4-1BB1-4945-A3A3-BBDE0D8D3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8" name="Rectangle 18">
              <a:extLst>
                <a:ext uri="{FF2B5EF4-FFF2-40B4-BE49-F238E27FC236}">
                  <a16:creationId xmlns:a16="http://schemas.microsoft.com/office/drawing/2014/main" id="{C6245B9B-09A7-4D4A-B4C8-9AC5A085D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09" name="Oval 19">
              <a:extLst>
                <a:ext uri="{FF2B5EF4-FFF2-40B4-BE49-F238E27FC236}">
                  <a16:creationId xmlns:a16="http://schemas.microsoft.com/office/drawing/2014/main" id="{40295AE0-ACA0-5542-AFFD-5F1AA32FA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0" name="Oval 20">
              <a:extLst>
                <a:ext uri="{FF2B5EF4-FFF2-40B4-BE49-F238E27FC236}">
                  <a16:creationId xmlns:a16="http://schemas.microsoft.com/office/drawing/2014/main" id="{CCCEF164-13B6-2C4F-A554-DF178139C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1" name="Line 21">
              <a:extLst>
                <a:ext uri="{FF2B5EF4-FFF2-40B4-BE49-F238E27FC236}">
                  <a16:creationId xmlns:a16="http://schemas.microsoft.com/office/drawing/2014/main" id="{D9DDFB22-863E-924B-8211-2B192F722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2" name="Line 22">
              <a:extLst>
                <a:ext uri="{FF2B5EF4-FFF2-40B4-BE49-F238E27FC236}">
                  <a16:creationId xmlns:a16="http://schemas.microsoft.com/office/drawing/2014/main" id="{91B9977C-F723-CE48-9338-BFF873101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3" name="Rectangle 23">
              <a:extLst>
                <a:ext uri="{FF2B5EF4-FFF2-40B4-BE49-F238E27FC236}">
                  <a16:creationId xmlns:a16="http://schemas.microsoft.com/office/drawing/2014/main" id="{D4B8039D-09F4-AD49-AB45-4DDDAF00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4" name="Oval 24">
              <a:extLst>
                <a:ext uri="{FF2B5EF4-FFF2-40B4-BE49-F238E27FC236}">
                  <a16:creationId xmlns:a16="http://schemas.microsoft.com/office/drawing/2014/main" id="{FBA4B0DF-CE0B-1E43-854D-ECD418F70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5" name="Oval 25">
              <a:extLst>
                <a:ext uri="{FF2B5EF4-FFF2-40B4-BE49-F238E27FC236}">
                  <a16:creationId xmlns:a16="http://schemas.microsoft.com/office/drawing/2014/main" id="{E70DCB9E-19D1-D741-9C02-DFD64A58C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6" name="Line 26">
              <a:extLst>
                <a:ext uri="{FF2B5EF4-FFF2-40B4-BE49-F238E27FC236}">
                  <a16:creationId xmlns:a16="http://schemas.microsoft.com/office/drawing/2014/main" id="{F376BBED-4D07-C54D-A430-3DDB67EC8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7" name="Line 27">
              <a:extLst>
                <a:ext uri="{FF2B5EF4-FFF2-40B4-BE49-F238E27FC236}">
                  <a16:creationId xmlns:a16="http://schemas.microsoft.com/office/drawing/2014/main" id="{60CC7789-E4EC-B148-8BB3-68C49A509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8" name="Rectangle 28">
              <a:extLst>
                <a:ext uri="{FF2B5EF4-FFF2-40B4-BE49-F238E27FC236}">
                  <a16:creationId xmlns:a16="http://schemas.microsoft.com/office/drawing/2014/main" id="{36467F97-8D7B-7A4F-BB1B-ECA2A3471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9" name="Oval 29">
              <a:extLst>
                <a:ext uri="{FF2B5EF4-FFF2-40B4-BE49-F238E27FC236}">
                  <a16:creationId xmlns:a16="http://schemas.microsoft.com/office/drawing/2014/main" id="{92AE8664-F9EF-B845-B2A7-01AA67919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0" name="Oval 30">
              <a:extLst>
                <a:ext uri="{FF2B5EF4-FFF2-40B4-BE49-F238E27FC236}">
                  <a16:creationId xmlns:a16="http://schemas.microsoft.com/office/drawing/2014/main" id="{8D8635F1-096B-5945-8590-DC45020D1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1" name="Line 31">
              <a:extLst>
                <a:ext uri="{FF2B5EF4-FFF2-40B4-BE49-F238E27FC236}">
                  <a16:creationId xmlns:a16="http://schemas.microsoft.com/office/drawing/2014/main" id="{6AA2BF11-8729-8D47-9FF3-60513A61FD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2" name="Line 32">
              <a:extLst>
                <a:ext uri="{FF2B5EF4-FFF2-40B4-BE49-F238E27FC236}">
                  <a16:creationId xmlns:a16="http://schemas.microsoft.com/office/drawing/2014/main" id="{20574A28-5A97-CB4C-9839-8359DFFF8F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3" name="Rectangle 33">
              <a:extLst>
                <a:ext uri="{FF2B5EF4-FFF2-40B4-BE49-F238E27FC236}">
                  <a16:creationId xmlns:a16="http://schemas.microsoft.com/office/drawing/2014/main" id="{F5612F0F-0700-8141-B530-50B95E1D0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24" name="Oval 34">
              <a:extLst>
                <a:ext uri="{FF2B5EF4-FFF2-40B4-BE49-F238E27FC236}">
                  <a16:creationId xmlns:a16="http://schemas.microsoft.com/office/drawing/2014/main" id="{FFF5B9EE-15DE-E64E-9016-F455C2E8F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5" name="Freeform 35">
              <a:extLst>
                <a:ext uri="{FF2B5EF4-FFF2-40B4-BE49-F238E27FC236}">
                  <a16:creationId xmlns:a16="http://schemas.microsoft.com/office/drawing/2014/main" id="{6781CC19-06DF-4E4C-B0A6-C8F57522A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6" name="Freeform 36">
              <a:extLst>
                <a:ext uri="{FF2B5EF4-FFF2-40B4-BE49-F238E27FC236}">
                  <a16:creationId xmlns:a16="http://schemas.microsoft.com/office/drawing/2014/main" id="{EF813921-9E2B-F04B-BA15-A33EFC131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7" name="Freeform 37">
              <a:extLst>
                <a:ext uri="{FF2B5EF4-FFF2-40B4-BE49-F238E27FC236}">
                  <a16:creationId xmlns:a16="http://schemas.microsoft.com/office/drawing/2014/main" id="{2DA1BD4F-8370-5D4A-8830-7F3EBE6B4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DCCAAE1D-46DC-0945-A5DE-732FB786F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9" name="Freeform 39">
              <a:extLst>
                <a:ext uri="{FF2B5EF4-FFF2-40B4-BE49-F238E27FC236}">
                  <a16:creationId xmlns:a16="http://schemas.microsoft.com/office/drawing/2014/main" id="{C9448D8B-1686-0B42-A487-8BCC1D0AC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" name="Freeform 40">
              <a:extLst>
                <a:ext uri="{FF2B5EF4-FFF2-40B4-BE49-F238E27FC236}">
                  <a16:creationId xmlns:a16="http://schemas.microsoft.com/office/drawing/2014/main" id="{58E4EC18-C61D-A546-862B-0FDAB1ED8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1" name="Freeform 41">
              <a:extLst>
                <a:ext uri="{FF2B5EF4-FFF2-40B4-BE49-F238E27FC236}">
                  <a16:creationId xmlns:a16="http://schemas.microsoft.com/office/drawing/2014/main" id="{5C8F6780-9ABE-B44E-A5DE-C227196B7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2" name="Freeform 42">
              <a:extLst>
                <a:ext uri="{FF2B5EF4-FFF2-40B4-BE49-F238E27FC236}">
                  <a16:creationId xmlns:a16="http://schemas.microsoft.com/office/drawing/2014/main" id="{A01C3AE7-30BB-8842-AEB1-C745882C9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3" name="Freeform 43">
              <a:extLst>
                <a:ext uri="{FF2B5EF4-FFF2-40B4-BE49-F238E27FC236}">
                  <a16:creationId xmlns:a16="http://schemas.microsoft.com/office/drawing/2014/main" id="{FF90D890-3E20-DC43-B9BF-EF7950D91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FC909CD-08B9-EC49-9597-048F97935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5" name="Text Box 46">
              <a:extLst>
                <a:ext uri="{FF2B5EF4-FFF2-40B4-BE49-F238E27FC236}">
                  <a16:creationId xmlns:a16="http://schemas.microsoft.com/office/drawing/2014/main" id="{5692C172-5A05-C549-82C5-626452AE9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48">
              <a:extLst>
                <a:ext uri="{FF2B5EF4-FFF2-40B4-BE49-F238E27FC236}">
                  <a16:creationId xmlns:a16="http://schemas.microsoft.com/office/drawing/2014/main" id="{486BCE73-0F42-1C41-8D0E-FA0A7C16F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7" name="Text Box 49">
              <a:extLst>
                <a:ext uri="{FF2B5EF4-FFF2-40B4-BE49-F238E27FC236}">
                  <a16:creationId xmlns:a16="http://schemas.microsoft.com/office/drawing/2014/main" id="{84D296A2-026D-2046-B4EC-7ECF697DD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51">
              <a:extLst>
                <a:ext uri="{FF2B5EF4-FFF2-40B4-BE49-F238E27FC236}">
                  <a16:creationId xmlns:a16="http://schemas.microsoft.com/office/drawing/2014/main" id="{EF6E3428-7156-B94D-A678-6A84C0CB5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9" name="Text Box 52">
              <a:extLst>
                <a:ext uri="{FF2B5EF4-FFF2-40B4-BE49-F238E27FC236}">
                  <a16:creationId xmlns:a16="http://schemas.microsoft.com/office/drawing/2014/main" id="{D3572AD4-4DFF-1642-8DC9-AD7D7DC32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40" name="Rectangle 54">
              <a:extLst>
                <a:ext uri="{FF2B5EF4-FFF2-40B4-BE49-F238E27FC236}">
                  <a16:creationId xmlns:a16="http://schemas.microsoft.com/office/drawing/2014/main" id="{50A5533A-B5F4-A140-9D9D-494DE875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1" name="Text Box 55">
              <a:extLst>
                <a:ext uri="{FF2B5EF4-FFF2-40B4-BE49-F238E27FC236}">
                  <a16:creationId xmlns:a16="http://schemas.microsoft.com/office/drawing/2014/main" id="{30A51A32-CABE-E344-8EF9-68C55EC76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57">
              <a:extLst>
                <a:ext uri="{FF2B5EF4-FFF2-40B4-BE49-F238E27FC236}">
                  <a16:creationId xmlns:a16="http://schemas.microsoft.com/office/drawing/2014/main" id="{8909E61C-4EE6-AD44-BD69-A622AA1D1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3" name="Text Box 58">
              <a:extLst>
                <a:ext uri="{FF2B5EF4-FFF2-40B4-BE49-F238E27FC236}">
                  <a16:creationId xmlns:a16="http://schemas.microsoft.com/office/drawing/2014/main" id="{77947E10-0B1E-7843-BEF5-79E13CA8A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60">
              <a:extLst>
                <a:ext uri="{FF2B5EF4-FFF2-40B4-BE49-F238E27FC236}">
                  <a16:creationId xmlns:a16="http://schemas.microsoft.com/office/drawing/2014/main" id="{BD41C208-AC04-FA4B-80EE-FCE60813C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5" name="Text Box 61">
              <a:extLst>
                <a:ext uri="{FF2B5EF4-FFF2-40B4-BE49-F238E27FC236}">
                  <a16:creationId xmlns:a16="http://schemas.microsoft.com/office/drawing/2014/main" id="{2B1CBFE5-8739-9841-A745-458F6756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146" name="Text Box 62">
              <a:extLst>
                <a:ext uri="{FF2B5EF4-FFF2-40B4-BE49-F238E27FC236}">
                  <a16:creationId xmlns:a16="http://schemas.microsoft.com/office/drawing/2014/main" id="{DA72DAE6-90D4-6F4F-83B2-18C7C28FB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7" name="Text Box 63">
              <a:extLst>
                <a:ext uri="{FF2B5EF4-FFF2-40B4-BE49-F238E27FC236}">
                  <a16:creationId xmlns:a16="http://schemas.microsoft.com/office/drawing/2014/main" id="{0ACC2123-4512-E64F-8B44-C3E511762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148" name="Text Box 64">
              <a:extLst>
                <a:ext uri="{FF2B5EF4-FFF2-40B4-BE49-F238E27FC236}">
                  <a16:creationId xmlns:a16="http://schemas.microsoft.com/office/drawing/2014/main" id="{7C74987F-BAC6-6441-B77A-C5B667A986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49" name="Text Box 65">
              <a:extLst>
                <a:ext uri="{FF2B5EF4-FFF2-40B4-BE49-F238E27FC236}">
                  <a16:creationId xmlns:a16="http://schemas.microsoft.com/office/drawing/2014/main" id="{9616A81D-33DE-DF4D-A974-C1613CE7F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0" name="Text Box 66">
              <a:extLst>
                <a:ext uri="{FF2B5EF4-FFF2-40B4-BE49-F238E27FC236}">
                  <a16:creationId xmlns:a16="http://schemas.microsoft.com/office/drawing/2014/main" id="{E541A67B-DC9B-584F-A8F2-C125D2081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1" name="Text Box 67">
              <a:extLst>
                <a:ext uri="{FF2B5EF4-FFF2-40B4-BE49-F238E27FC236}">
                  <a16:creationId xmlns:a16="http://schemas.microsoft.com/office/drawing/2014/main" id="{714FD9F2-1180-CE40-BD2A-233943F16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2" name="Text Box 68">
              <a:extLst>
                <a:ext uri="{FF2B5EF4-FFF2-40B4-BE49-F238E27FC236}">
                  <a16:creationId xmlns:a16="http://schemas.microsoft.com/office/drawing/2014/main" id="{30B747AB-200C-DB40-97B4-E97C130D09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3" name="Text Box 69">
              <a:extLst>
                <a:ext uri="{FF2B5EF4-FFF2-40B4-BE49-F238E27FC236}">
                  <a16:creationId xmlns:a16="http://schemas.microsoft.com/office/drawing/2014/main" id="{7159D628-F4B7-524B-BB68-6BE35EC26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4" name="Text Box 70">
              <a:extLst>
                <a:ext uri="{FF2B5EF4-FFF2-40B4-BE49-F238E27FC236}">
                  <a16:creationId xmlns:a16="http://schemas.microsoft.com/office/drawing/2014/main" id="{943CABAD-EDC3-2D4D-BA91-1A12DF80B6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55" name="Text Box 71">
              <a:extLst>
                <a:ext uri="{FF2B5EF4-FFF2-40B4-BE49-F238E27FC236}">
                  <a16:creationId xmlns:a16="http://schemas.microsoft.com/office/drawing/2014/main" id="{5716B791-D3E8-774D-B913-595ED366BB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08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90" grpId="0" animBg="1"/>
      <p:bldP spid="661591" grpId="0" animBg="1"/>
      <p:bldP spid="661592" grpId="0" animBg="1"/>
      <p:bldP spid="661593" grpId="0" animBg="1"/>
      <p:bldP spid="6615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7476A-6617-4642-8782-CCD53B50CDC2}"/>
              </a:ext>
            </a:extLst>
          </p:cNvPr>
          <p:cNvSpPr txBox="1"/>
          <p:nvPr/>
        </p:nvSpPr>
        <p:spPr>
          <a:xfrm>
            <a:off x="976256" y="210896"/>
            <a:ext cx="11008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The network layer is </a:t>
            </a:r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all about reachability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Every protocol below solves a sub-problem.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437AA-D2F6-054E-B446-35C5140CAD43}"/>
              </a:ext>
            </a:extLst>
          </p:cNvPr>
          <p:cNvSpPr txBox="1"/>
          <p:nvPr/>
        </p:nvSpPr>
        <p:spPr>
          <a:xfrm>
            <a:off x="2192900" y="2286380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DHCP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563F-6D28-6E42-8364-71DB169327B8}"/>
              </a:ext>
            </a:extLst>
          </p:cNvPr>
          <p:cNvSpPr txBox="1"/>
          <p:nvPr/>
        </p:nvSpPr>
        <p:spPr>
          <a:xfrm>
            <a:off x="335058" y="1624658"/>
            <a:ext cx="3467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get an address?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B7A0B-2F48-1D4D-AD64-7E8DAAE2B58D}"/>
              </a:ext>
            </a:extLst>
          </p:cNvPr>
          <p:cNvSpPr txBox="1"/>
          <p:nvPr/>
        </p:nvSpPr>
        <p:spPr>
          <a:xfrm>
            <a:off x="3392287" y="3680112"/>
            <a:ext cx="346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within </a:t>
            </a:r>
            <a:r>
              <a:rPr lang="en-US" sz="2400" dirty="0">
                <a:latin typeface="Helvetica" pitchFamily="2" charset="0"/>
              </a:rPr>
              <a:t>the same network?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832457B5-D864-DC4C-860B-A6AC501F1824}"/>
              </a:ext>
            </a:extLst>
          </p:cNvPr>
          <p:cNvSpPr/>
          <p:nvPr/>
        </p:nvSpPr>
        <p:spPr>
          <a:xfrm>
            <a:off x="367285" y="3219136"/>
            <a:ext cx="6711872" cy="2975991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35">
            <a:extLst>
              <a:ext uri="{FF2B5EF4-FFF2-40B4-BE49-F238E27FC236}">
                <a16:creationId xmlns:a16="http://schemas.microsoft.com/office/drawing/2014/main" id="{AFE135E4-D804-B245-84EE-D5BCD75CB09C}"/>
              </a:ext>
            </a:extLst>
          </p:cNvPr>
          <p:cNvGrpSpPr>
            <a:grpSpLocks/>
          </p:cNvGrpSpPr>
          <p:nvPr/>
        </p:nvGrpSpPr>
        <p:grpSpPr bwMode="auto">
          <a:xfrm>
            <a:off x="3532727" y="2903350"/>
            <a:ext cx="1064210" cy="903201"/>
            <a:chOff x="-44" y="1473"/>
            <a:chExt cx="981" cy="1105"/>
          </a:xfrm>
        </p:grpSpPr>
        <p:pic>
          <p:nvPicPr>
            <p:cNvPr id="10" name="Picture 136" descr="desktop_computer_stylized_medium">
              <a:extLst>
                <a:ext uri="{FF2B5EF4-FFF2-40B4-BE49-F238E27FC236}">
                  <a16:creationId xmlns:a16="http://schemas.microsoft.com/office/drawing/2014/main" id="{C667A67B-C860-204F-ADDE-FA8A96874D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37">
              <a:extLst>
                <a:ext uri="{FF2B5EF4-FFF2-40B4-BE49-F238E27FC236}">
                  <a16:creationId xmlns:a16="http://schemas.microsoft.com/office/drawing/2014/main" id="{2668E5FD-4AA0-AE4E-BC4B-76AFD3CD51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35">
            <a:extLst>
              <a:ext uri="{FF2B5EF4-FFF2-40B4-BE49-F238E27FC236}">
                <a16:creationId xmlns:a16="http://schemas.microsoft.com/office/drawing/2014/main" id="{62D766EB-0245-8F40-A424-9691D9764645}"/>
              </a:ext>
            </a:extLst>
          </p:cNvPr>
          <p:cNvGrpSpPr>
            <a:grpSpLocks/>
          </p:cNvGrpSpPr>
          <p:nvPr/>
        </p:nvGrpSpPr>
        <p:grpSpPr bwMode="auto">
          <a:xfrm>
            <a:off x="9898295" y="3822277"/>
            <a:ext cx="1064210" cy="903201"/>
            <a:chOff x="-44" y="1473"/>
            <a:chExt cx="981" cy="1105"/>
          </a:xfrm>
        </p:grpSpPr>
        <p:pic>
          <p:nvPicPr>
            <p:cNvPr id="17" name="Picture 136" descr="desktop_computer_stylized_medium">
              <a:extLst>
                <a:ext uri="{FF2B5EF4-FFF2-40B4-BE49-F238E27FC236}">
                  <a16:creationId xmlns:a16="http://schemas.microsoft.com/office/drawing/2014/main" id="{6C3C34CE-05CB-0C48-8AB7-37F375CC1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137">
              <a:extLst>
                <a:ext uri="{FF2B5EF4-FFF2-40B4-BE49-F238E27FC236}">
                  <a16:creationId xmlns:a16="http://schemas.microsoft.com/office/drawing/2014/main" id="{8B1AE7F0-F268-6C42-AE6C-A76CFB1A5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Cloud 18">
            <a:extLst>
              <a:ext uri="{FF2B5EF4-FFF2-40B4-BE49-F238E27FC236}">
                <a16:creationId xmlns:a16="http://schemas.microsoft.com/office/drawing/2014/main" id="{7515EBB9-D4DA-4449-AED4-21A6612939E1}"/>
              </a:ext>
            </a:extLst>
          </p:cNvPr>
          <p:cNvSpPr/>
          <p:nvPr/>
        </p:nvSpPr>
        <p:spPr>
          <a:xfrm>
            <a:off x="9825932" y="3429000"/>
            <a:ext cx="1953439" cy="1963778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19CC4-B819-7D42-A208-F315FF3D100A}"/>
              </a:ext>
            </a:extLst>
          </p:cNvPr>
          <p:cNvSpPr txBox="1"/>
          <p:nvPr/>
        </p:nvSpPr>
        <p:spPr>
          <a:xfrm>
            <a:off x="3477422" y="4780132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F06135-B71A-8E43-9157-24CE8BBB3A42}"/>
              </a:ext>
            </a:extLst>
          </p:cNvPr>
          <p:cNvSpPr txBox="1"/>
          <p:nvPr/>
        </p:nvSpPr>
        <p:spPr>
          <a:xfrm>
            <a:off x="6589237" y="2018444"/>
            <a:ext cx="5321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outside </a:t>
            </a:r>
            <a:r>
              <a:rPr lang="en-US" sz="2400" dirty="0">
                <a:latin typeface="Helvetica" pitchFamily="2" charset="0"/>
              </a:rPr>
              <a:t>its network?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90906-5398-DB4D-8346-B679E56F2192}"/>
              </a:ext>
            </a:extLst>
          </p:cNvPr>
          <p:cNvSpPr txBox="1"/>
          <p:nvPr/>
        </p:nvSpPr>
        <p:spPr>
          <a:xfrm rot="21171944">
            <a:off x="8028956" y="3271736"/>
            <a:ext cx="23164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Routing protocols</a:t>
            </a:r>
          </a:p>
          <a:p>
            <a:pPr algn="l"/>
            <a:endParaRPr lang="en-US" sz="28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OSPF, RIP, BGP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344FD6-4597-EC4F-8C11-20CCF7393910}"/>
              </a:ext>
            </a:extLst>
          </p:cNvPr>
          <p:cNvSpPr txBox="1"/>
          <p:nvPr/>
        </p:nvSpPr>
        <p:spPr>
          <a:xfrm>
            <a:off x="6451046" y="5161945"/>
            <a:ext cx="166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Gateways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25C58-5C30-C54B-9D76-4596A8F6DB0E}"/>
              </a:ext>
            </a:extLst>
          </p:cNvPr>
          <p:cNvSpPr txBox="1"/>
          <p:nvPr/>
        </p:nvSpPr>
        <p:spPr>
          <a:xfrm>
            <a:off x="6859882" y="5531152"/>
            <a:ext cx="24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NAT</a:t>
            </a:r>
          </a:p>
        </p:txBody>
      </p:sp>
      <p:grpSp>
        <p:nvGrpSpPr>
          <p:cNvPr id="3" name="Group 135">
            <a:extLst>
              <a:ext uri="{FF2B5EF4-FFF2-40B4-BE49-F238E27FC236}">
                <a16:creationId xmlns:a16="http://schemas.microsoft.com/office/drawing/2014/main" id="{C0E844DD-B07F-4F44-857A-5FE361DCD9EA}"/>
              </a:ext>
            </a:extLst>
          </p:cNvPr>
          <p:cNvGrpSpPr>
            <a:grpSpLocks/>
          </p:cNvGrpSpPr>
          <p:nvPr/>
        </p:nvGrpSpPr>
        <p:grpSpPr bwMode="auto">
          <a:xfrm>
            <a:off x="227510" y="3424803"/>
            <a:ext cx="1399562" cy="1197821"/>
            <a:chOff x="-44" y="1473"/>
            <a:chExt cx="981" cy="1105"/>
          </a:xfrm>
        </p:grpSpPr>
        <p:pic>
          <p:nvPicPr>
            <p:cNvPr id="4" name="Picture 136" descr="desktop_computer_stylized_medium">
              <a:extLst>
                <a:ext uri="{FF2B5EF4-FFF2-40B4-BE49-F238E27FC236}">
                  <a16:creationId xmlns:a16="http://schemas.microsoft.com/office/drawing/2014/main" id="{635B3576-D6F8-384A-BF23-0A1B00B80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137">
              <a:extLst>
                <a:ext uri="{FF2B5EF4-FFF2-40B4-BE49-F238E27FC236}">
                  <a16:creationId xmlns:a16="http://schemas.microsoft.com/office/drawing/2014/main" id="{E327FC03-E45B-2048-BFDF-4848DCF8E6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35">
            <a:extLst>
              <a:ext uri="{FF2B5EF4-FFF2-40B4-BE49-F238E27FC236}">
                <a16:creationId xmlns:a16="http://schemas.microsoft.com/office/drawing/2014/main" id="{FF3FDD08-2AF8-7F4D-A0FD-DE557EB954B6}"/>
              </a:ext>
            </a:extLst>
          </p:cNvPr>
          <p:cNvGrpSpPr>
            <a:grpSpLocks/>
          </p:cNvGrpSpPr>
          <p:nvPr/>
        </p:nvGrpSpPr>
        <p:grpSpPr bwMode="auto">
          <a:xfrm>
            <a:off x="595230" y="5253814"/>
            <a:ext cx="1064210" cy="903201"/>
            <a:chOff x="-44" y="1473"/>
            <a:chExt cx="981" cy="1105"/>
          </a:xfrm>
        </p:grpSpPr>
        <p:pic>
          <p:nvPicPr>
            <p:cNvPr id="13" name="Picture 136" descr="desktop_computer_stylized_medium">
              <a:extLst>
                <a:ext uri="{FF2B5EF4-FFF2-40B4-BE49-F238E27FC236}">
                  <a16:creationId xmlns:a16="http://schemas.microsoft.com/office/drawing/2014/main" id="{9A103F8D-5B2A-C244-9BB8-F7313F14F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37">
              <a:extLst>
                <a:ext uri="{FF2B5EF4-FFF2-40B4-BE49-F238E27FC236}">
                  <a16:creationId xmlns:a16="http://schemas.microsoft.com/office/drawing/2014/main" id="{8DA6AC0D-76C0-C94F-9F0D-30F19B430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871D1CD-2B30-D04C-892D-E13B2AAE1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922" y="5328136"/>
            <a:ext cx="1896830" cy="56904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187A2B-4A5C-6A4A-8DFA-256195C5386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079157" y="4410889"/>
            <a:ext cx="2752834" cy="3692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9" descr="Router Clip Art">
            <a:extLst>
              <a:ext uri="{FF2B5EF4-FFF2-40B4-BE49-F238E27FC236}">
                <a16:creationId xmlns:a16="http://schemas.microsoft.com/office/drawing/2014/main" id="{EBE8C051-0090-0847-9555-29F2B641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422" y="4455084"/>
            <a:ext cx="850847" cy="62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6F3A8D63-6C91-2F4B-B2C8-72B006B9D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2651" y="4810342"/>
            <a:ext cx="1072131" cy="12183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C57F36D-3DFF-4940-B59D-623B5FA62494}"/>
              </a:ext>
            </a:extLst>
          </p:cNvPr>
          <p:cNvSpPr txBox="1"/>
          <p:nvPr/>
        </p:nvSpPr>
        <p:spPr>
          <a:xfrm>
            <a:off x="4024494" y="1556779"/>
            <a:ext cx="346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Debugging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047366-6C1F-6447-B6CE-185A7B111E67}"/>
              </a:ext>
            </a:extLst>
          </p:cNvPr>
          <p:cNvSpPr txBox="1"/>
          <p:nvPr/>
        </p:nvSpPr>
        <p:spPr>
          <a:xfrm>
            <a:off x="4319696" y="1979765"/>
            <a:ext cx="122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ICMP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D9682D7-059F-A44F-A95C-9C5D4F04ABA3}"/>
              </a:ext>
            </a:extLst>
          </p:cNvPr>
          <p:cNvSpPr/>
          <p:nvPr/>
        </p:nvSpPr>
        <p:spPr>
          <a:xfrm>
            <a:off x="1683873" y="3819474"/>
            <a:ext cx="951978" cy="100950"/>
          </a:xfrm>
          <a:custGeom>
            <a:avLst/>
            <a:gdLst>
              <a:gd name="connsiteX0" fmla="*/ 0 w 951978"/>
              <a:gd name="connsiteY0" fmla="*/ 37578 h 100950"/>
              <a:gd name="connsiteX1" fmla="*/ 638827 w 951978"/>
              <a:gd name="connsiteY1" fmla="*/ 100208 h 100950"/>
              <a:gd name="connsiteX2" fmla="*/ 951978 w 951978"/>
              <a:gd name="connsiteY2" fmla="*/ 0 h 100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1978" h="100950">
                <a:moveTo>
                  <a:pt x="0" y="37578"/>
                </a:moveTo>
                <a:cubicBezTo>
                  <a:pt x="240082" y="72024"/>
                  <a:pt x="480164" y="106471"/>
                  <a:pt x="638827" y="100208"/>
                </a:cubicBezTo>
                <a:cubicBezTo>
                  <a:pt x="797490" y="93945"/>
                  <a:pt x="874734" y="46972"/>
                  <a:pt x="951978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89DAFFBF-151C-0644-8E1E-DFC1AE6BD322}"/>
              </a:ext>
            </a:extLst>
          </p:cNvPr>
          <p:cNvSpPr/>
          <p:nvPr/>
        </p:nvSpPr>
        <p:spPr>
          <a:xfrm>
            <a:off x="1716066" y="4058433"/>
            <a:ext cx="1377863" cy="776614"/>
          </a:xfrm>
          <a:custGeom>
            <a:avLst/>
            <a:gdLst>
              <a:gd name="connsiteX0" fmla="*/ 0 w 1377863"/>
              <a:gd name="connsiteY0" fmla="*/ 0 h 776614"/>
              <a:gd name="connsiteX1" fmla="*/ 876822 w 1377863"/>
              <a:gd name="connsiteY1" fmla="*/ 338203 h 776614"/>
              <a:gd name="connsiteX2" fmla="*/ 1377863 w 1377863"/>
              <a:gd name="connsiteY2" fmla="*/ 776614 h 77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7863" h="776614">
                <a:moveTo>
                  <a:pt x="0" y="0"/>
                </a:moveTo>
                <a:cubicBezTo>
                  <a:pt x="323589" y="104383"/>
                  <a:pt x="647178" y="208767"/>
                  <a:pt x="876822" y="338203"/>
                </a:cubicBezTo>
                <a:cubicBezTo>
                  <a:pt x="1106466" y="467639"/>
                  <a:pt x="1242164" y="622126"/>
                  <a:pt x="1377863" y="776614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78BD34-7837-B34B-8FE4-5EA0C01A7D9C}"/>
              </a:ext>
            </a:extLst>
          </p:cNvPr>
          <p:cNvSpPr/>
          <p:nvPr/>
        </p:nvSpPr>
        <p:spPr>
          <a:xfrm>
            <a:off x="1590805" y="4221271"/>
            <a:ext cx="794948" cy="1027134"/>
          </a:xfrm>
          <a:custGeom>
            <a:avLst/>
            <a:gdLst>
              <a:gd name="connsiteX0" fmla="*/ 0 w 794948"/>
              <a:gd name="connsiteY0" fmla="*/ 0 h 1027134"/>
              <a:gd name="connsiteX1" fmla="*/ 751562 w 794948"/>
              <a:gd name="connsiteY1" fmla="*/ 551145 h 1027134"/>
              <a:gd name="connsiteX2" fmla="*/ 638828 w 794948"/>
              <a:gd name="connsiteY2" fmla="*/ 1027134 h 102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4948" h="1027134">
                <a:moveTo>
                  <a:pt x="0" y="0"/>
                </a:moveTo>
                <a:cubicBezTo>
                  <a:pt x="322545" y="189978"/>
                  <a:pt x="645091" y="379956"/>
                  <a:pt x="751562" y="551145"/>
                </a:cubicBezTo>
                <a:cubicBezTo>
                  <a:pt x="858033" y="722334"/>
                  <a:pt x="748430" y="874734"/>
                  <a:pt x="638828" y="1027134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EFE2B02-6645-FE4F-96B6-134F7E7632B0}"/>
              </a:ext>
            </a:extLst>
          </p:cNvPr>
          <p:cNvSpPr txBox="1"/>
          <p:nvPr/>
        </p:nvSpPr>
        <p:spPr>
          <a:xfrm>
            <a:off x="577953" y="4537621"/>
            <a:ext cx="2162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Broadcast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B90AFC4-C55F-2A4A-B107-228331A24BB9}"/>
              </a:ext>
            </a:extLst>
          </p:cNvPr>
          <p:cNvSpPr txBox="1"/>
          <p:nvPr/>
        </p:nvSpPr>
        <p:spPr>
          <a:xfrm>
            <a:off x="4506571" y="2401334"/>
            <a:ext cx="1385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ping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D31DE29-3C40-8041-8593-44BEDFA0FF22}"/>
              </a:ext>
            </a:extLst>
          </p:cNvPr>
          <p:cNvSpPr txBox="1"/>
          <p:nvPr/>
        </p:nvSpPr>
        <p:spPr>
          <a:xfrm>
            <a:off x="4520933" y="2676875"/>
            <a:ext cx="1635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traceroute</a:t>
            </a:r>
          </a:p>
        </p:txBody>
      </p:sp>
      <p:pic>
        <p:nvPicPr>
          <p:cNvPr id="77" name="Picture 76" descr="Icon&#10;&#10;Description automatically generated with medium confidence">
            <a:extLst>
              <a:ext uri="{FF2B5EF4-FFF2-40B4-BE49-F238E27FC236}">
                <a16:creationId xmlns:a16="http://schemas.microsoft.com/office/drawing/2014/main" id="{E21CC6DE-97D6-5345-AFF3-53382737A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8846" y="2586021"/>
            <a:ext cx="787543" cy="634657"/>
          </a:xfrm>
          <a:prstGeom prst="rect">
            <a:avLst/>
          </a:prstGeom>
        </p:spPr>
      </p:pic>
      <p:pic>
        <p:nvPicPr>
          <p:cNvPr id="78" name="Picture 77" descr="Icon&#10;&#10;Description automatically generated with medium confidence">
            <a:extLst>
              <a:ext uri="{FF2B5EF4-FFF2-40B4-BE49-F238E27FC236}">
                <a16:creationId xmlns:a16="http://schemas.microsoft.com/office/drawing/2014/main" id="{8CAE13A2-EDC6-B44F-8A57-9A57649769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3892" y="1861274"/>
            <a:ext cx="787543" cy="634657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B10A40BF-118C-C148-BADB-983210F3FEE5}"/>
              </a:ext>
            </a:extLst>
          </p:cNvPr>
          <p:cNvGrpSpPr/>
          <p:nvPr/>
        </p:nvGrpSpPr>
        <p:grpSpPr>
          <a:xfrm>
            <a:off x="141779" y="139815"/>
            <a:ext cx="1424366" cy="1090551"/>
            <a:chOff x="838200" y="2104967"/>
            <a:chExt cx="2805638" cy="1699490"/>
          </a:xfrm>
        </p:grpSpPr>
        <p:pic>
          <p:nvPicPr>
            <p:cNvPr id="80" name="Picture 79" descr="A piece of cake on a plate&#10;&#10;Description automatically generated">
              <a:extLst>
                <a:ext uri="{FF2B5EF4-FFF2-40B4-BE49-F238E27FC236}">
                  <a16:creationId xmlns:a16="http://schemas.microsoft.com/office/drawing/2014/main" id="{75B2B46C-54C2-4948-9F33-F8D37CAB4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8200" y="2104967"/>
              <a:ext cx="2265987" cy="169949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A1578B2-8EE8-4847-835A-20A59FF8EDD7}"/>
                </a:ext>
              </a:extLst>
            </p:cNvPr>
            <p:cNvSpPr txBox="1"/>
            <p:nvPr/>
          </p:nvSpPr>
          <p:spPr>
            <a:xfrm rot="768831">
              <a:off x="1319978" y="2803972"/>
              <a:ext cx="2323860" cy="5755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latin typeface="Helvetica" pitchFamily="2" charset="0"/>
                </a:rPr>
                <a:t>Net layer</a:t>
              </a:r>
            </a:p>
          </p:txBody>
        </p:sp>
      </p:grpSp>
      <p:pic>
        <p:nvPicPr>
          <p:cNvPr id="82" name="Picture 81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21C31008-4FA1-0846-BC0D-86938C479F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555" y="-9502"/>
            <a:ext cx="1150396" cy="832887"/>
          </a:xfrm>
          <a:prstGeom prst="rect">
            <a:avLst/>
          </a:prstGeom>
        </p:spPr>
      </p:pic>
      <p:pic>
        <p:nvPicPr>
          <p:cNvPr id="83" name="Picture 82" descr="Icon&#10;&#10;Description automatically generated with medium confidence">
            <a:extLst>
              <a:ext uri="{FF2B5EF4-FFF2-40B4-BE49-F238E27FC236}">
                <a16:creationId xmlns:a16="http://schemas.microsoft.com/office/drawing/2014/main" id="{4F244B2D-38E3-4740-940E-00A987A0B8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5932" y="5113797"/>
            <a:ext cx="787543" cy="634657"/>
          </a:xfrm>
          <a:prstGeom prst="rect">
            <a:avLst/>
          </a:prstGeom>
        </p:spPr>
      </p:pic>
      <p:pic>
        <p:nvPicPr>
          <p:cNvPr id="84" name="Picture 83" descr="Icon&#10;&#10;Description automatically generated with medium confidence">
            <a:extLst>
              <a:ext uri="{FF2B5EF4-FFF2-40B4-BE49-F238E27FC236}">
                <a16:creationId xmlns:a16="http://schemas.microsoft.com/office/drawing/2014/main" id="{3377EFC6-3DB0-E74C-80DC-BFF6072DDE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693" y="5483108"/>
            <a:ext cx="787543" cy="634657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582C70DB-C665-E74A-9697-0552B270B0C8}"/>
              </a:ext>
            </a:extLst>
          </p:cNvPr>
          <p:cNvSpPr/>
          <p:nvPr/>
        </p:nvSpPr>
        <p:spPr>
          <a:xfrm rot="21211934">
            <a:off x="7805501" y="3330429"/>
            <a:ext cx="1798416" cy="965860"/>
          </a:xfrm>
          <a:prstGeom prst="rect">
            <a:avLst/>
          </a:prstGeom>
          <a:noFill/>
          <a:ln w="50800">
            <a:solidFill>
              <a:srgbClr val="C00000"/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08ACEFC-637F-E14A-8116-17F4D6EE650C}"/>
              </a:ext>
            </a:extLst>
          </p:cNvPr>
          <p:cNvSpPr txBox="1"/>
          <p:nvPr/>
        </p:nvSpPr>
        <p:spPr>
          <a:xfrm>
            <a:off x="4883550" y="5971886"/>
            <a:ext cx="24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IPv6</a:t>
            </a:r>
          </a:p>
        </p:txBody>
      </p:sp>
      <p:pic>
        <p:nvPicPr>
          <p:cNvPr id="87" name="Picture 86" descr="Icon&#10;&#10;Description automatically generated with medium confidence">
            <a:extLst>
              <a:ext uri="{FF2B5EF4-FFF2-40B4-BE49-F238E27FC236}">
                <a16:creationId xmlns:a16="http://schemas.microsoft.com/office/drawing/2014/main" id="{FC93B780-E2CA-474B-B055-6E03B9172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6350" y="5776858"/>
            <a:ext cx="787543" cy="63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9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  <p:bldP spid="15" grpId="0" animBg="1"/>
      <p:bldP spid="19" grpId="0" animBg="1"/>
      <p:bldP spid="20" grpId="0"/>
      <p:bldP spid="21" grpId="0"/>
      <p:bldP spid="22" grpId="0"/>
      <p:bldP spid="24" grpId="0"/>
      <p:bldP spid="25" grpId="0"/>
      <p:bldP spid="33" grpId="0"/>
      <p:bldP spid="34" grpId="0"/>
      <p:bldP spid="27" grpId="0" animBg="1"/>
      <p:bldP spid="29" grpId="0" animBg="1"/>
      <p:bldP spid="30" grpId="0" animBg="1"/>
      <p:bldP spid="68" grpId="0"/>
      <p:bldP spid="70" grpId="0"/>
      <p:bldP spid="71" grpId="0"/>
      <p:bldP spid="85" grpId="0" animBg="1"/>
      <p:bldP spid="8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5588-0885-464E-8BA8-A5FF6C60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920A-C661-1F4B-8DF6-C1CE99D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router port to use for a given destination (router), find the </a:t>
            </a:r>
            <a:r>
              <a:rPr lang="en-US" dirty="0">
                <a:solidFill>
                  <a:srgbClr val="C00000"/>
                </a:solidFill>
              </a:rPr>
              <a:t>predecessor </a:t>
            </a:r>
            <a:r>
              <a:rPr lang="en-US" dirty="0"/>
              <a:t>of the node </a:t>
            </a:r>
            <a:r>
              <a:rPr lang="en-US" dirty="0">
                <a:solidFill>
                  <a:srgbClr val="C00000"/>
                </a:solidFill>
              </a:rPr>
              <a:t>iteratively </a:t>
            </a:r>
            <a:r>
              <a:rPr lang="en-US" dirty="0"/>
              <a:t>until reaching an </a:t>
            </a:r>
            <a:r>
              <a:rPr lang="en-US" dirty="0">
                <a:solidFill>
                  <a:srgbClr val="C00000"/>
                </a:solidFill>
              </a:rPr>
              <a:t>immediate neighbor of the source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u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The port connecting </a:t>
            </a:r>
            <a:r>
              <a:rPr lang="en-US" dirty="0">
                <a:latin typeface="Courier" pitchFamily="2" charset="0"/>
              </a:rPr>
              <a:t>u</a:t>
            </a:r>
            <a:r>
              <a:rPr lang="en-US" dirty="0"/>
              <a:t> to this neighbor is the output port for this destination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5588-0885-464E-8BA8-A5FF6C60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920A-C661-1F4B-8DF6-C1CE99DF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want forwarding entry for z.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07F9F9-B788-734E-ABFF-00AFE17F49B2}"/>
              </a:ext>
            </a:extLst>
          </p:cNvPr>
          <p:cNvGrpSpPr/>
          <p:nvPr/>
        </p:nvGrpSpPr>
        <p:grpSpPr>
          <a:xfrm>
            <a:off x="606362" y="3842574"/>
            <a:ext cx="8505825" cy="726935"/>
            <a:chOff x="1122975" y="5822466"/>
            <a:chExt cx="8505825" cy="726935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5188BB7A-9926-174D-89C1-585F3D9FD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520" y="5822466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D(v),p(v)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2,u</a:t>
              </a:r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94B6A03E-6CBC-644C-AEE5-B22D9F8A73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216" y="5827228"/>
              <a:ext cx="1295547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D(w),p(w)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3,y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62ADE664-A625-5445-8CBB-72D09FE56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125" y="5822466"/>
              <a:ext cx="1169988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D(x),p(x)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1,u</a:t>
              </a: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37395196-0154-D44F-92E0-992CB80D3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7382" y="5827228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D(y),p(y)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2,x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F199B8CE-1D58-D34E-B588-4B844D979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9920" y="5841515"/>
              <a:ext cx="118013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2000" dirty="0">
                  <a:latin typeface="Arial" charset="0"/>
                </a:rPr>
                <a:t>D(z),p(z)</a:t>
              </a:r>
            </a:p>
            <a:p>
              <a:pPr algn="r" eaLnBrk="0" hangingPunct="0"/>
              <a:r>
                <a:rPr lang="en-US" sz="2000" dirty="0">
                  <a:latin typeface="Arial" charset="0"/>
                </a:rPr>
                <a:t>4,y</a:t>
              </a: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F0CE7E3F-E465-4C4F-8B11-B90B1D9922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2975" y="6195458"/>
              <a:ext cx="8505825" cy="95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8949B6B-2A93-CD46-8901-9371619B6E3E}"/>
              </a:ext>
            </a:extLst>
          </p:cNvPr>
          <p:cNvSpPr txBox="1"/>
          <p:nvPr/>
        </p:nvSpPr>
        <p:spPr>
          <a:xfrm>
            <a:off x="9427909" y="3799224"/>
            <a:ext cx="224933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z: p(z) = y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y: p(y) = x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x: p(x) =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u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x is an immediate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neighbor of 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D13563-ED14-5E4E-BF13-509A93117078}"/>
              </a:ext>
            </a:extLst>
          </p:cNvPr>
          <p:cNvGrpSpPr/>
          <p:nvPr/>
        </p:nvGrpSpPr>
        <p:grpSpPr>
          <a:xfrm>
            <a:off x="8399675" y="1335424"/>
            <a:ext cx="3571875" cy="2236788"/>
            <a:chOff x="4103078" y="2519487"/>
            <a:chExt cx="3571875" cy="2236788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2057443B-E716-3A4F-B126-E9705C44F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2340C2CD-587F-234D-BF0A-1D3C58DA6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CE3A1DC0-A246-ED4E-9867-5ABCF0655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6">
              <a:extLst>
                <a:ext uri="{FF2B5EF4-FFF2-40B4-BE49-F238E27FC236}">
                  <a16:creationId xmlns:a16="http://schemas.microsoft.com/office/drawing/2014/main" id="{23EE115A-434E-E347-88BE-750359055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FE49F204-92C6-344A-B87E-D9CC9C0C9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FD4E2ABE-6018-2449-977E-368A2B9C2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5C151415-1083-E94E-8B6A-C13BCE3AE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10">
              <a:extLst>
                <a:ext uri="{FF2B5EF4-FFF2-40B4-BE49-F238E27FC236}">
                  <a16:creationId xmlns:a16="http://schemas.microsoft.com/office/drawing/2014/main" id="{8B2EB493-2B18-5947-B351-3295EA1E9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11">
              <a:extLst>
                <a:ext uri="{FF2B5EF4-FFF2-40B4-BE49-F238E27FC236}">
                  <a16:creationId xmlns:a16="http://schemas.microsoft.com/office/drawing/2014/main" id="{016A95CB-3CED-7742-8BDE-503CFE991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12">
              <a:extLst>
                <a:ext uri="{FF2B5EF4-FFF2-40B4-BE49-F238E27FC236}">
                  <a16:creationId xmlns:a16="http://schemas.microsoft.com/office/drawing/2014/main" id="{F71100AF-350B-4044-993D-C35D83F80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175CB64B-FF67-DE40-8451-E5C9F7AF0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14">
              <a:extLst>
                <a:ext uri="{FF2B5EF4-FFF2-40B4-BE49-F238E27FC236}">
                  <a16:creationId xmlns:a16="http://schemas.microsoft.com/office/drawing/2014/main" id="{E96E39DB-F2DD-F044-BC87-144719732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15">
              <a:extLst>
                <a:ext uri="{FF2B5EF4-FFF2-40B4-BE49-F238E27FC236}">
                  <a16:creationId xmlns:a16="http://schemas.microsoft.com/office/drawing/2014/main" id="{DA20F5E1-0DD4-7A41-96AF-688B33B57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9237E48D-D9E8-F440-A03C-4E12A6B43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17">
              <a:extLst>
                <a:ext uri="{FF2B5EF4-FFF2-40B4-BE49-F238E27FC236}">
                  <a16:creationId xmlns:a16="http://schemas.microsoft.com/office/drawing/2014/main" id="{5BC7C2C0-3587-F349-8280-E6F538628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49B9C02D-4AB7-AC43-AB74-EDE91098E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19">
              <a:extLst>
                <a:ext uri="{FF2B5EF4-FFF2-40B4-BE49-F238E27FC236}">
                  <a16:creationId xmlns:a16="http://schemas.microsoft.com/office/drawing/2014/main" id="{29584C32-80C9-6F4D-86E5-74F4E1F3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20">
              <a:extLst>
                <a:ext uri="{FF2B5EF4-FFF2-40B4-BE49-F238E27FC236}">
                  <a16:creationId xmlns:a16="http://schemas.microsoft.com/office/drawing/2014/main" id="{28915FA7-BA6A-B34E-A9BC-2B3B5EE8B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21">
              <a:extLst>
                <a:ext uri="{FF2B5EF4-FFF2-40B4-BE49-F238E27FC236}">
                  <a16:creationId xmlns:a16="http://schemas.microsoft.com/office/drawing/2014/main" id="{F19EE127-0D33-904D-985A-FE1A867710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22">
              <a:extLst>
                <a:ext uri="{FF2B5EF4-FFF2-40B4-BE49-F238E27FC236}">
                  <a16:creationId xmlns:a16="http://schemas.microsoft.com/office/drawing/2014/main" id="{FAE5CC48-B86D-6E43-AF3E-A350B8D3E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2855B004-940B-E641-A9AC-D13A05223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24">
              <a:extLst>
                <a:ext uri="{FF2B5EF4-FFF2-40B4-BE49-F238E27FC236}">
                  <a16:creationId xmlns:a16="http://schemas.microsoft.com/office/drawing/2014/main" id="{43632760-37FF-2E40-9785-FBBAE730F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Oval 25">
              <a:extLst>
                <a:ext uri="{FF2B5EF4-FFF2-40B4-BE49-F238E27FC236}">
                  <a16:creationId xmlns:a16="http://schemas.microsoft.com/office/drawing/2014/main" id="{5A1D5848-07F7-174F-A083-C1FA287CF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26">
              <a:extLst>
                <a:ext uri="{FF2B5EF4-FFF2-40B4-BE49-F238E27FC236}">
                  <a16:creationId xmlns:a16="http://schemas.microsoft.com/office/drawing/2014/main" id="{B9777F47-5331-3F48-B85B-CE73050B9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Line 27">
              <a:extLst>
                <a:ext uri="{FF2B5EF4-FFF2-40B4-BE49-F238E27FC236}">
                  <a16:creationId xmlns:a16="http://schemas.microsoft.com/office/drawing/2014/main" id="{FC99C819-CA0A-1B4D-B4E6-F14087268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Rectangle 28">
              <a:extLst>
                <a:ext uri="{FF2B5EF4-FFF2-40B4-BE49-F238E27FC236}">
                  <a16:creationId xmlns:a16="http://schemas.microsoft.com/office/drawing/2014/main" id="{13BEACE5-4E34-2042-A531-3BD510D3C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1" name="Oval 29">
              <a:extLst>
                <a:ext uri="{FF2B5EF4-FFF2-40B4-BE49-F238E27FC236}">
                  <a16:creationId xmlns:a16="http://schemas.microsoft.com/office/drawing/2014/main" id="{429A5C1F-C4F6-814A-BD58-A9E771B66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Oval 30">
              <a:extLst>
                <a:ext uri="{FF2B5EF4-FFF2-40B4-BE49-F238E27FC236}">
                  <a16:creationId xmlns:a16="http://schemas.microsoft.com/office/drawing/2014/main" id="{7FFA8C0B-5CFA-CB4D-A0D9-5BBAF9B96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Line 31">
              <a:extLst>
                <a:ext uri="{FF2B5EF4-FFF2-40B4-BE49-F238E27FC236}">
                  <a16:creationId xmlns:a16="http://schemas.microsoft.com/office/drawing/2014/main" id="{34021224-9434-8C4B-B778-C534798B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Line 32">
              <a:extLst>
                <a:ext uri="{FF2B5EF4-FFF2-40B4-BE49-F238E27FC236}">
                  <a16:creationId xmlns:a16="http://schemas.microsoft.com/office/drawing/2014/main" id="{944B6C55-3593-1F49-A8FE-5DE66425A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Rectangle 33">
              <a:extLst>
                <a:ext uri="{FF2B5EF4-FFF2-40B4-BE49-F238E27FC236}">
                  <a16:creationId xmlns:a16="http://schemas.microsoft.com/office/drawing/2014/main" id="{ED2AE763-F025-9C4C-96F4-FF30D4A2A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46" name="Oval 34">
              <a:extLst>
                <a:ext uri="{FF2B5EF4-FFF2-40B4-BE49-F238E27FC236}">
                  <a16:creationId xmlns:a16="http://schemas.microsoft.com/office/drawing/2014/main" id="{1DDEB2CB-7EF1-824A-854F-DBCEF0E65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CA71D95E-EC60-EF4F-846B-7A79825F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D5F92E54-5F68-1D46-AB37-0C59342C7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FDCCF3C9-9B69-C24B-81BC-D09A4C9D3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C064433E-CD8C-8442-A774-1899D0A4D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Freeform 39">
              <a:extLst>
                <a:ext uri="{FF2B5EF4-FFF2-40B4-BE49-F238E27FC236}">
                  <a16:creationId xmlns:a16="http://schemas.microsoft.com/office/drawing/2014/main" id="{AA26FDB4-3127-0B46-8BBE-8D3FFC2E1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Freeform 40">
              <a:extLst>
                <a:ext uri="{FF2B5EF4-FFF2-40B4-BE49-F238E27FC236}">
                  <a16:creationId xmlns:a16="http://schemas.microsoft.com/office/drawing/2014/main" id="{C0D84409-42A8-E348-BD74-669E29699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417444DA-6FD1-EC47-BB9C-DEBE2E1D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Freeform 42">
              <a:extLst>
                <a:ext uri="{FF2B5EF4-FFF2-40B4-BE49-F238E27FC236}">
                  <a16:creationId xmlns:a16="http://schemas.microsoft.com/office/drawing/2014/main" id="{9A40A70A-588A-5547-A7F6-5258C87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Freeform 43">
              <a:extLst>
                <a:ext uri="{FF2B5EF4-FFF2-40B4-BE49-F238E27FC236}">
                  <a16:creationId xmlns:a16="http://schemas.microsoft.com/office/drawing/2014/main" id="{BBBD48D1-8B12-2640-BCE4-B6518685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1DB2059-C1C2-1443-8C98-87165D240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Text Box 46">
              <a:extLst>
                <a:ext uri="{FF2B5EF4-FFF2-40B4-BE49-F238E27FC236}">
                  <a16:creationId xmlns:a16="http://schemas.microsoft.com/office/drawing/2014/main" id="{F7BB4DFC-A4E7-1949-AED1-1147357BB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8">
              <a:extLst>
                <a:ext uri="{FF2B5EF4-FFF2-40B4-BE49-F238E27FC236}">
                  <a16:creationId xmlns:a16="http://schemas.microsoft.com/office/drawing/2014/main" id="{E3153CD7-8766-F142-9BA2-9CC1A2246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9" name="Text Box 49">
              <a:extLst>
                <a:ext uri="{FF2B5EF4-FFF2-40B4-BE49-F238E27FC236}">
                  <a16:creationId xmlns:a16="http://schemas.microsoft.com/office/drawing/2014/main" id="{A2ACDE2C-BCF9-EC44-A3F2-62FA7343A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51">
              <a:extLst>
                <a:ext uri="{FF2B5EF4-FFF2-40B4-BE49-F238E27FC236}">
                  <a16:creationId xmlns:a16="http://schemas.microsoft.com/office/drawing/2014/main" id="{46038743-B4F0-9848-A1CE-48F207772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1" name="Text Box 52">
              <a:extLst>
                <a:ext uri="{FF2B5EF4-FFF2-40B4-BE49-F238E27FC236}">
                  <a16:creationId xmlns:a16="http://schemas.microsoft.com/office/drawing/2014/main" id="{94E2FA28-F267-2944-B300-74A5DD03A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2" name="Rectangle 54">
              <a:extLst>
                <a:ext uri="{FF2B5EF4-FFF2-40B4-BE49-F238E27FC236}">
                  <a16:creationId xmlns:a16="http://schemas.microsoft.com/office/drawing/2014/main" id="{7D93FD83-4DDF-964B-ACB2-E7F0A47A4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259F6932-DF71-C347-85CD-093E6574D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5189FDDA-C71F-EA49-AE31-5DA569906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FC8799AC-81DD-B940-ADAE-D26B5FC717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9B1A17A7-3D5F-5E4F-B70F-EAA8CD24E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8BC91E47-7BFB-4F4B-93C5-F21B2C88A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68" name="Text Box 62">
              <a:extLst>
                <a:ext uri="{FF2B5EF4-FFF2-40B4-BE49-F238E27FC236}">
                  <a16:creationId xmlns:a16="http://schemas.microsoft.com/office/drawing/2014/main" id="{16C67AF0-DC71-3F44-A855-3DD9110D4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9" name="Text Box 63">
              <a:extLst>
                <a:ext uri="{FF2B5EF4-FFF2-40B4-BE49-F238E27FC236}">
                  <a16:creationId xmlns:a16="http://schemas.microsoft.com/office/drawing/2014/main" id="{DDEB5914-9846-9443-B96A-FB86AE21A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0" name="Text Box 64">
              <a:extLst>
                <a:ext uri="{FF2B5EF4-FFF2-40B4-BE49-F238E27FC236}">
                  <a16:creationId xmlns:a16="http://schemas.microsoft.com/office/drawing/2014/main" id="{6FDC842D-0C7E-6148-9631-EBC47559E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1" name="Text Box 65">
              <a:extLst>
                <a:ext uri="{FF2B5EF4-FFF2-40B4-BE49-F238E27FC236}">
                  <a16:creationId xmlns:a16="http://schemas.microsoft.com/office/drawing/2014/main" id="{8089EB9B-A4CA-A047-A47E-17C359CA0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2" name="Text Box 66">
              <a:extLst>
                <a:ext uri="{FF2B5EF4-FFF2-40B4-BE49-F238E27FC236}">
                  <a16:creationId xmlns:a16="http://schemas.microsoft.com/office/drawing/2014/main" id="{5F3D3665-055F-B645-A07B-66E313FBC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3" name="Text Box 67">
              <a:extLst>
                <a:ext uri="{FF2B5EF4-FFF2-40B4-BE49-F238E27FC236}">
                  <a16:creationId xmlns:a16="http://schemas.microsoft.com/office/drawing/2014/main" id="{5136EE96-1E4A-3D4E-BCE5-A1D106040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4" name="Text Box 68">
              <a:extLst>
                <a:ext uri="{FF2B5EF4-FFF2-40B4-BE49-F238E27FC236}">
                  <a16:creationId xmlns:a16="http://schemas.microsoft.com/office/drawing/2014/main" id="{D944F50A-4906-3342-A02A-75CD59102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5" name="Text Box 69">
              <a:extLst>
                <a:ext uri="{FF2B5EF4-FFF2-40B4-BE49-F238E27FC236}">
                  <a16:creationId xmlns:a16="http://schemas.microsoft.com/office/drawing/2014/main" id="{35FE0CB4-D2DA-F14C-901E-45F7C2867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6" name="Text Box 70">
              <a:extLst>
                <a:ext uri="{FF2B5EF4-FFF2-40B4-BE49-F238E27FC236}">
                  <a16:creationId xmlns:a16="http://schemas.microsoft.com/office/drawing/2014/main" id="{F8AEFBFC-4E61-6D41-9CDD-C44F6706D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7" name="Text Box 71">
              <a:extLst>
                <a:ext uri="{FF2B5EF4-FFF2-40B4-BE49-F238E27FC236}">
                  <a16:creationId xmlns:a16="http://schemas.microsoft.com/office/drawing/2014/main" id="{322EE286-216A-9245-A4F4-B38737437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F0DF4C9-8F20-C94C-BDC4-B5C7F370722C}"/>
              </a:ext>
            </a:extLst>
          </p:cNvPr>
          <p:cNvCxnSpPr>
            <a:cxnSpLocks/>
          </p:cNvCxnSpPr>
          <p:nvPr/>
        </p:nvCxnSpPr>
        <p:spPr>
          <a:xfrm flipH="1">
            <a:off x="7874912" y="4044187"/>
            <a:ext cx="1479396" cy="30730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FE3F5602-DDCA-E74F-BDFF-0BAE9FC8ED4B}"/>
              </a:ext>
            </a:extLst>
          </p:cNvPr>
          <p:cNvSpPr/>
          <p:nvPr/>
        </p:nvSpPr>
        <p:spPr>
          <a:xfrm>
            <a:off x="6257127" y="4585956"/>
            <a:ext cx="1148861" cy="422244"/>
          </a:xfrm>
          <a:custGeom>
            <a:avLst/>
            <a:gdLst>
              <a:gd name="connsiteX0" fmla="*/ 1148861 w 1148861"/>
              <a:gd name="connsiteY0" fmla="*/ 0 h 422244"/>
              <a:gd name="connsiteX1" fmla="*/ 597877 w 1148861"/>
              <a:gd name="connsiteY1" fmla="*/ 422031 h 422244"/>
              <a:gd name="connsiteX2" fmla="*/ 0 w 1148861"/>
              <a:gd name="connsiteY2" fmla="*/ 58616 h 4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861" h="422244">
                <a:moveTo>
                  <a:pt x="1148861" y="0"/>
                </a:moveTo>
                <a:cubicBezTo>
                  <a:pt x="969107" y="206131"/>
                  <a:pt x="789354" y="412262"/>
                  <a:pt x="597877" y="422031"/>
                </a:cubicBezTo>
                <a:cubicBezTo>
                  <a:pt x="406400" y="431800"/>
                  <a:pt x="189523" y="103555"/>
                  <a:pt x="0" y="5861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7D7D7937-441D-654F-ACBF-95B4CBADBACC}"/>
              </a:ext>
            </a:extLst>
          </p:cNvPr>
          <p:cNvSpPr/>
          <p:nvPr/>
        </p:nvSpPr>
        <p:spPr>
          <a:xfrm>
            <a:off x="4950405" y="4656469"/>
            <a:ext cx="1148861" cy="422244"/>
          </a:xfrm>
          <a:custGeom>
            <a:avLst/>
            <a:gdLst>
              <a:gd name="connsiteX0" fmla="*/ 1148861 w 1148861"/>
              <a:gd name="connsiteY0" fmla="*/ 0 h 422244"/>
              <a:gd name="connsiteX1" fmla="*/ 597877 w 1148861"/>
              <a:gd name="connsiteY1" fmla="*/ 422031 h 422244"/>
              <a:gd name="connsiteX2" fmla="*/ 0 w 1148861"/>
              <a:gd name="connsiteY2" fmla="*/ 58616 h 422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8861" h="422244">
                <a:moveTo>
                  <a:pt x="1148861" y="0"/>
                </a:moveTo>
                <a:cubicBezTo>
                  <a:pt x="969107" y="206131"/>
                  <a:pt x="789354" y="412262"/>
                  <a:pt x="597877" y="422031"/>
                </a:cubicBezTo>
                <a:cubicBezTo>
                  <a:pt x="406400" y="431800"/>
                  <a:pt x="189523" y="103555"/>
                  <a:pt x="0" y="5861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58">
            <a:extLst>
              <a:ext uri="{FF2B5EF4-FFF2-40B4-BE49-F238E27FC236}">
                <a16:creationId xmlns:a16="http://schemas.microsoft.com/office/drawing/2014/main" id="{1840CC16-5F15-6B4C-BB35-C567676936EB}"/>
              </a:ext>
            </a:extLst>
          </p:cNvPr>
          <p:cNvGrpSpPr>
            <a:grpSpLocks/>
          </p:cNvGrpSpPr>
          <p:nvPr/>
        </p:nvGrpSpPr>
        <p:grpSpPr bwMode="auto">
          <a:xfrm>
            <a:off x="3949944" y="5439580"/>
            <a:ext cx="3119432" cy="939801"/>
            <a:chOff x="186" y="2768"/>
            <a:chExt cx="1965" cy="592"/>
          </a:xfrm>
        </p:grpSpPr>
        <p:sp>
          <p:nvSpPr>
            <p:cNvPr id="84" name="Line 59">
              <a:extLst>
                <a:ext uri="{FF2B5EF4-FFF2-40B4-BE49-F238E27FC236}">
                  <a16:creationId xmlns:a16="http://schemas.microsoft.com/office/drawing/2014/main" id="{B2CBB828-70F7-754C-8D62-CCA4C03B9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31" y="2820"/>
              <a:ext cx="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" name="Line 60">
              <a:extLst>
                <a:ext uri="{FF2B5EF4-FFF2-40B4-BE49-F238E27FC236}">
                  <a16:creationId xmlns:a16="http://schemas.microsoft.com/office/drawing/2014/main" id="{7F6097C0-4C55-8B4A-B32D-9E1C3E2192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" y="3059"/>
              <a:ext cx="1965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0" name="Text Box 65">
              <a:extLst>
                <a:ext uri="{FF2B5EF4-FFF2-40B4-BE49-F238E27FC236}">
                  <a16:creationId xmlns:a16="http://schemas.microsoft.com/office/drawing/2014/main" id="{605918EE-5FB3-E547-99CC-1B6348D190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" y="306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z</a:t>
              </a:r>
            </a:p>
          </p:txBody>
        </p:sp>
        <p:sp>
          <p:nvSpPr>
            <p:cNvPr id="95" name="Text Box 70">
              <a:extLst>
                <a:ext uri="{FF2B5EF4-FFF2-40B4-BE49-F238E27FC236}">
                  <a16:creationId xmlns:a16="http://schemas.microsoft.com/office/drawing/2014/main" id="{C411D51A-4715-FC43-9A9F-26C79E752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3069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(</a:t>
              </a:r>
              <a:r>
                <a:rPr lang="en-US" dirty="0" err="1">
                  <a:latin typeface="Helvetica" pitchFamily="2" charset="0"/>
                </a:rPr>
                <a:t>u,x</a:t>
              </a:r>
              <a:r>
                <a:rPr lang="en-US" dirty="0">
                  <a:latin typeface="Helvetica" pitchFamily="2" charset="0"/>
                </a:rPr>
                <a:t>)</a:t>
              </a:r>
            </a:p>
          </p:txBody>
        </p:sp>
        <p:sp>
          <p:nvSpPr>
            <p:cNvPr id="96" name="Text Box 71">
              <a:extLst>
                <a:ext uri="{FF2B5EF4-FFF2-40B4-BE49-F238E27FC236}">
                  <a16:creationId xmlns:a16="http://schemas.microsoft.com/office/drawing/2014/main" id="{B23B957D-746F-CC4E-A00B-F51EBA5F0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" y="2768"/>
              <a:ext cx="10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destination</a:t>
              </a:r>
            </a:p>
          </p:txBody>
        </p:sp>
        <p:sp>
          <p:nvSpPr>
            <p:cNvPr id="97" name="Text Box 72">
              <a:extLst>
                <a:ext uri="{FF2B5EF4-FFF2-40B4-BE49-F238E27FC236}">
                  <a16:creationId xmlns:a16="http://schemas.microsoft.com/office/drawing/2014/main" id="{9A7C1996-D5A9-BB44-AFF8-AA7F928A7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2791"/>
              <a:ext cx="40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Helvetica" pitchFamily="2" charset="0"/>
                </a:rPr>
                <a:t>link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69D1D95-EC80-224A-9BFD-34CC1BB472B8}"/>
              </a:ext>
            </a:extLst>
          </p:cNvPr>
          <p:cNvSpPr txBox="1"/>
          <p:nvPr/>
        </p:nvSpPr>
        <p:spPr>
          <a:xfrm>
            <a:off x="2205704" y="5501919"/>
            <a:ext cx="1815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Forwarding table at </a:t>
            </a:r>
            <a:r>
              <a:rPr lang="en-US" sz="2400" dirty="0">
                <a:latin typeface="Courier" pitchFamily="2" charset="0"/>
              </a:rPr>
              <a:t>u</a:t>
            </a:r>
            <a:r>
              <a:rPr lang="en-US" sz="2400" dirty="0">
                <a:latin typeface="Helvetica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7864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9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40BC-AAB4-6F4E-843F-461C9E21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link state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89FF-A37A-694D-A7A0-FA5CE9E9E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router announces link state to the entire network using flooding</a:t>
            </a:r>
          </a:p>
          <a:p>
            <a:endParaRPr lang="en-US" dirty="0"/>
          </a:p>
          <a:p>
            <a:r>
              <a:rPr lang="en-US" dirty="0"/>
              <a:t>Each node independently computes least cost paths to every other node using the full network graph</a:t>
            </a:r>
          </a:p>
          <a:p>
            <a:endParaRPr lang="en-US" dirty="0"/>
          </a:p>
          <a:p>
            <a:r>
              <a:rPr lang="en-US" dirty="0"/>
              <a:t>Dijkstra’s algorithm can efficiently compute these best paths</a:t>
            </a:r>
          </a:p>
          <a:p>
            <a:pPr lvl="1"/>
            <a:r>
              <a:rPr lang="en-US" dirty="0"/>
              <a:t>Easy to populate the forwarding table from predecessor information computed during the algorithm</a:t>
            </a:r>
          </a:p>
        </p:txBody>
      </p:sp>
    </p:spTree>
    <p:extLst>
      <p:ext uri="{BB962C8B-B14F-4D97-AF65-F5344CB8AC3E}">
        <p14:creationId xmlns:p14="http://schemas.microsoft.com/office/powerpoint/2010/main" val="1368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4D7B-A69C-E347-9C72-F438427C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8F3F9-B70B-4A44-9063-992D1F53E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76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8869-840E-734B-B16A-3FBB2ABF7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F1A0-71E4-1B47-BA88-4873E8790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router only exchanges a </a:t>
            </a:r>
            <a:r>
              <a:rPr lang="en-US" dirty="0">
                <a:solidFill>
                  <a:srgbClr val="C00000"/>
                </a:solidFill>
              </a:rPr>
              <a:t>distance vector</a:t>
            </a:r>
            <a:r>
              <a:rPr lang="en-US" dirty="0"/>
              <a:t> with its neighbors</a:t>
            </a:r>
          </a:p>
          <a:p>
            <a:pPr lvl="1"/>
            <a:r>
              <a:rPr lang="en-US" dirty="0"/>
              <a:t>Distance: how far the destination is</a:t>
            </a:r>
          </a:p>
          <a:p>
            <a:pPr lvl="1"/>
            <a:r>
              <a:rPr lang="en-US" dirty="0"/>
              <a:t>Vector: a value for each destination</a:t>
            </a:r>
          </a:p>
          <a:p>
            <a:r>
              <a:rPr lang="en-US" dirty="0"/>
              <a:t>DVs are only exchanged between neighbors; not flooded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incomplete</a:t>
            </a:r>
            <a:r>
              <a:rPr lang="en-US" dirty="0"/>
              <a:t> view of graph </a:t>
            </a:r>
            <a:r>
              <a:rPr lang="en-US" dirty="0">
                <a:solidFill>
                  <a:srgbClr val="C00000"/>
                </a:solidFill>
              </a:rPr>
              <a:t>derived from neighbors’ </a:t>
            </a:r>
            <a:r>
              <a:rPr lang="en-US" dirty="0"/>
              <a:t>distance vectors to compute the shortest paths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BC9752-DECD-404C-8E32-B7B177497432}"/>
              </a:ext>
            </a:extLst>
          </p:cNvPr>
          <p:cNvGrpSpPr/>
          <p:nvPr/>
        </p:nvGrpSpPr>
        <p:grpSpPr>
          <a:xfrm>
            <a:off x="8216598" y="4721288"/>
            <a:ext cx="3853993" cy="1853541"/>
            <a:chOff x="8300523" y="1771650"/>
            <a:chExt cx="4046386" cy="18535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695D5E-CC96-2842-9307-0ED37E9F7F39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E9ED1A9-C4B3-9D4C-A836-6DDFCC7F34B6}"/>
                </a:ext>
              </a:extLst>
            </p:cNvPr>
            <p:cNvGrpSpPr/>
            <p:nvPr/>
          </p:nvGrpSpPr>
          <p:grpSpPr>
            <a:xfrm>
              <a:off x="8300523" y="1771650"/>
              <a:ext cx="3495581" cy="1850476"/>
              <a:chOff x="8300523" y="1771650"/>
              <a:chExt cx="3495581" cy="185047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29514E-BE98-D644-9391-5A46ACFD0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0" y="2313727"/>
                <a:ext cx="571501" cy="5731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B058493-3DE1-4547-8EAB-7BE342B548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627672" cy="493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B571EF-A3ED-804F-9F46-309C8B81B2FC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028D0A8-8822-504D-895D-4E753D1BA6CB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762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7B2994-C174-4F67-BABA-51787D9DE63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Q1: Distance Vectors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(y)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estimate</a:t>
            </a:r>
            <a:r>
              <a:rPr lang="en-US" dirty="0"/>
              <a:t> of least cost from x to y</a:t>
            </a:r>
          </a:p>
          <a:p>
            <a:r>
              <a:rPr lang="en-US" dirty="0"/>
              <a:t>Distance vector: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 = [D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(y): y </a:t>
            </a:r>
            <a:r>
              <a:rPr lang="ru-RU" dirty="0" err="1">
                <a:solidFill>
                  <a:srgbClr val="C00000"/>
                </a:solidFill>
              </a:rPr>
              <a:t>є</a:t>
            </a:r>
            <a:r>
              <a:rPr lang="en-US" dirty="0">
                <a:solidFill>
                  <a:srgbClr val="C00000"/>
                </a:solidFill>
              </a:rPr>
              <a:t> N ]</a:t>
            </a:r>
            <a:endParaRPr lang="ru-RU" dirty="0">
              <a:solidFill>
                <a:srgbClr val="C00000"/>
              </a:solidFill>
            </a:endParaRPr>
          </a:p>
          <a:p>
            <a:r>
              <a:rPr lang="en-US" dirty="0"/>
              <a:t>Node x knows cost of edge to each neighbor v: </a:t>
            </a:r>
            <a:r>
              <a:rPr lang="en-US" dirty="0">
                <a:solidFill>
                  <a:srgbClr val="C00000"/>
                </a:solidFill>
              </a:rPr>
              <a:t>c(</a:t>
            </a:r>
            <a:r>
              <a:rPr lang="en-US" dirty="0" err="1">
                <a:solidFill>
                  <a:srgbClr val="C00000"/>
                </a:solidFill>
              </a:rPr>
              <a:t>x,v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r>
              <a:rPr lang="en-US" dirty="0"/>
              <a:t>Node x maintains </a:t>
            </a:r>
            <a:r>
              <a:rPr lang="en-US" b="1" dirty="0">
                <a:solidFill>
                  <a:srgbClr val="C00000"/>
                </a:solidFill>
              </a:rPr>
              <a:t>D</a:t>
            </a:r>
            <a:r>
              <a:rPr lang="en-US" baseline="-25000" dirty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Node x also maintains its neighbors’ distance vectors</a:t>
            </a:r>
          </a:p>
          <a:p>
            <a:pPr lvl="1"/>
            <a:r>
              <a:rPr lang="en-US" dirty="0"/>
              <a:t>For each neighbor v, x maintains </a:t>
            </a:r>
            <a:r>
              <a:rPr lang="en-US" b="1" dirty="0" err="1">
                <a:solidFill>
                  <a:srgbClr val="C00000"/>
                </a:solidFill>
              </a:rPr>
              <a:t>D</a:t>
            </a:r>
            <a:r>
              <a:rPr lang="en-US" baseline="-25000" dirty="0" err="1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 = [</a:t>
            </a:r>
            <a:r>
              <a:rPr lang="en-US" dirty="0" err="1">
                <a:solidFill>
                  <a:srgbClr val="C00000"/>
                </a:solidFill>
              </a:rPr>
              <a:t>D</a:t>
            </a:r>
            <a:r>
              <a:rPr lang="en-US" baseline="-25000" dirty="0" err="1">
                <a:solidFill>
                  <a:srgbClr val="C00000"/>
                </a:solidFill>
              </a:rPr>
              <a:t>v</a:t>
            </a:r>
            <a:r>
              <a:rPr lang="en-US" dirty="0">
                <a:solidFill>
                  <a:srgbClr val="C00000"/>
                </a:solidFill>
              </a:rPr>
              <a:t>(y): y </a:t>
            </a:r>
            <a:r>
              <a:rPr lang="ru-RU" dirty="0" err="1">
                <a:solidFill>
                  <a:srgbClr val="C00000"/>
                </a:solidFill>
              </a:rPr>
              <a:t>є</a:t>
            </a:r>
            <a:r>
              <a:rPr lang="en-US" dirty="0">
                <a:solidFill>
                  <a:srgbClr val="C00000"/>
                </a:solidFill>
              </a:rPr>
              <a:t> N ]</a:t>
            </a:r>
          </a:p>
          <a:p>
            <a:r>
              <a:rPr lang="en-US" dirty="0"/>
              <a:t>Nodes exchange distance vector periodically and </a:t>
            </a:r>
            <a:r>
              <a:rPr lang="en-US" dirty="0">
                <a:solidFill>
                  <a:srgbClr val="C00000"/>
                </a:solidFill>
              </a:rPr>
              <a:t>whenever the local distance vector changes</a:t>
            </a:r>
            <a:r>
              <a:rPr lang="en-US" dirty="0"/>
              <a:t> (e.g., link failure, cost changes)</a:t>
            </a: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0B5BC872-1120-974F-8A5C-4DEC14595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4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5747-55FD-8D40-ACD6-14561AEA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Q2: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E426-ACF1-EE46-A24E-9650774B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4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Bellman-Ford algorithm</a:t>
            </a:r>
          </a:p>
          <a:p>
            <a:r>
              <a:rPr lang="en-US" dirty="0"/>
              <a:t>Each node initializes its own distance vector (DV) to edge costs</a:t>
            </a:r>
          </a:p>
          <a:p>
            <a:r>
              <a:rPr lang="en-US" dirty="0"/>
              <a:t>Each node sends its DVs to its neighbors</a:t>
            </a:r>
          </a:p>
          <a:p>
            <a:r>
              <a:rPr lang="en-US" dirty="0"/>
              <a:t>When a node </a:t>
            </a:r>
            <a:r>
              <a:rPr lang="en-US" dirty="0">
                <a:latin typeface="Courier" pitchFamily="2" charset="0"/>
              </a:rPr>
              <a:t>x</a:t>
            </a:r>
            <a:r>
              <a:rPr lang="en-US" dirty="0"/>
              <a:t> receives new DV from a neighbor </a:t>
            </a:r>
            <a:r>
              <a:rPr lang="en-US" dirty="0">
                <a:latin typeface="Courier" pitchFamily="2" charset="0"/>
              </a:rPr>
              <a:t>v</a:t>
            </a:r>
            <a:r>
              <a:rPr lang="en-US" dirty="0"/>
              <a:t>, it updates its own DV using the </a:t>
            </a:r>
            <a:r>
              <a:rPr lang="en-US" dirty="0">
                <a:solidFill>
                  <a:srgbClr val="C00000"/>
                </a:solidFill>
              </a:rPr>
              <a:t>Bellman-Ford equation:</a:t>
            </a:r>
            <a:endParaRPr lang="en-US" dirty="0"/>
          </a:p>
          <a:p>
            <a:r>
              <a:rPr lang="en-US" dirty="0"/>
              <a:t>Given d</a:t>
            </a:r>
            <a:r>
              <a:rPr lang="en-US" baseline="-25000" dirty="0"/>
              <a:t>x</a:t>
            </a:r>
            <a:r>
              <a:rPr lang="en-US" dirty="0"/>
              <a:t>(y) := estimated cost of the least-cost path from x to y</a:t>
            </a:r>
          </a:p>
          <a:p>
            <a:r>
              <a:rPr lang="en-US" dirty="0">
                <a:solidFill>
                  <a:srgbClr val="CC0000"/>
                </a:solidFill>
              </a:rPr>
              <a:t>Update d</a:t>
            </a:r>
            <a:r>
              <a:rPr lang="en-US" baseline="-25000" dirty="0">
                <a:solidFill>
                  <a:srgbClr val="CC0000"/>
                </a:solidFill>
              </a:rPr>
              <a:t>x</a:t>
            </a:r>
            <a:r>
              <a:rPr lang="en-US" dirty="0">
                <a:solidFill>
                  <a:srgbClr val="CC0000"/>
                </a:solidFill>
              </a:rPr>
              <a:t>(y) = </a:t>
            </a:r>
            <a:r>
              <a:rPr lang="en-US" dirty="0" err="1">
                <a:solidFill>
                  <a:srgbClr val="CC0000"/>
                </a:solidFill>
              </a:rPr>
              <a:t>min</a:t>
            </a:r>
            <a:r>
              <a:rPr lang="en-US" baseline="-25000" dirty="0" err="1">
                <a:solidFill>
                  <a:srgbClr val="CC0000"/>
                </a:solidFill>
              </a:rPr>
              <a:t>v</a:t>
            </a:r>
            <a:r>
              <a:rPr lang="en-US" dirty="0">
                <a:solidFill>
                  <a:srgbClr val="CC0000"/>
                </a:solidFill>
              </a:rPr>
              <a:t> {c(</a:t>
            </a:r>
            <a:r>
              <a:rPr lang="en-US" dirty="0" err="1">
                <a:solidFill>
                  <a:srgbClr val="CC0000"/>
                </a:solidFill>
              </a:rPr>
              <a:t>x,v</a:t>
            </a:r>
            <a:r>
              <a:rPr lang="en-US" dirty="0">
                <a:solidFill>
                  <a:srgbClr val="CC0000"/>
                </a:solidFill>
              </a:rPr>
              <a:t>) + d</a:t>
            </a:r>
            <a:r>
              <a:rPr lang="en-US" baseline="-25000" dirty="0">
                <a:solidFill>
                  <a:srgbClr val="CC0000"/>
                </a:solidFill>
              </a:rPr>
              <a:t>v</a:t>
            </a:r>
            <a:r>
              <a:rPr lang="en-US" dirty="0">
                <a:solidFill>
                  <a:srgbClr val="CC0000"/>
                </a:solidFill>
              </a:rPr>
              <a:t>(y) }</a:t>
            </a:r>
            <a:endParaRPr lang="en-US" dirty="0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3060F311-1C89-F848-AAD7-936774715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801" y="6217877"/>
            <a:ext cx="56739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cost to reach neighbor v directly from x</a:t>
            </a: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C2DF104E-F51E-9349-B089-1879EA488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590" y="5861925"/>
            <a:ext cx="304282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minimum taken over </a:t>
            </a:r>
          </a:p>
          <a:p>
            <a:r>
              <a:rPr lang="en-US" dirty="0">
                <a:latin typeface="Helvetica" pitchFamily="2" charset="0"/>
              </a:rPr>
              <a:t>all neighbors v of x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B5264FEC-C589-0F4F-B193-0BA65B507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1595" y="5530751"/>
            <a:ext cx="6421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cost of path from neighbor v to destination y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31D32E5C-D0D2-C94D-96F8-AD2876FD23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769" y="5314723"/>
            <a:ext cx="689135" cy="5267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Line 11">
            <a:extLst>
              <a:ext uri="{FF2B5EF4-FFF2-40B4-BE49-F238E27FC236}">
                <a16:creationId xmlns:a16="http://schemas.microsoft.com/office/drawing/2014/main" id="{E7ED8133-B876-6C4A-AEBE-4BBCA4CB84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5755" y="5287816"/>
            <a:ext cx="422772" cy="8996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C4EE5F2F-8697-D144-936E-7BF911D28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9275" y="5287816"/>
            <a:ext cx="319198" cy="242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lg" len="lg"/>
            <a:tailEnd type="none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515DF25A-330A-2246-B30D-3F8C1C6C1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BF69-BC7A-0440-9B34-A5C68740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6424-72E0-D444-AA88-4C25A25A6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12300" cy="4891698"/>
          </a:xfrm>
        </p:spPr>
        <p:txBody>
          <a:bodyPr>
            <a:normAutofit/>
          </a:bodyPr>
          <a:lstStyle/>
          <a:p>
            <a:r>
              <a:rPr lang="en-US" dirty="0"/>
              <a:t>Which neighbor v offers the current best path from x to y?</a:t>
            </a:r>
          </a:p>
          <a:p>
            <a:r>
              <a:rPr lang="en-US" dirty="0"/>
              <a:t>Path through neighbor v has cost c(</a:t>
            </a:r>
            <a:r>
              <a:rPr lang="en-US" dirty="0" err="1"/>
              <a:t>x,v</a:t>
            </a:r>
            <a:r>
              <a:rPr lang="en-US" dirty="0"/>
              <a:t>) + d</a:t>
            </a:r>
            <a:r>
              <a:rPr lang="en-US" baseline="-25000" dirty="0"/>
              <a:t>v</a:t>
            </a:r>
            <a:r>
              <a:rPr lang="en-US" dirty="0"/>
              <a:t>(y)</a:t>
            </a:r>
          </a:p>
          <a:p>
            <a:r>
              <a:rPr lang="en-US" dirty="0"/>
              <a:t>Choose min-cost neighbor</a:t>
            </a:r>
          </a:p>
          <a:p>
            <a:r>
              <a:rPr lang="en-US" dirty="0"/>
              <a:t>Remember </a:t>
            </a:r>
            <a:r>
              <a:rPr lang="en-US" dirty="0">
                <a:solidFill>
                  <a:srgbClr val="C00000"/>
                </a:solidFill>
              </a:rPr>
              <a:t>min-cost neighbor </a:t>
            </a:r>
            <a:r>
              <a:rPr lang="en-US" dirty="0"/>
              <a:t>as the one used to reach node y</a:t>
            </a:r>
          </a:p>
          <a:p>
            <a:r>
              <a:rPr lang="en-US" dirty="0"/>
              <a:t>This neighbor determines the output port!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5AFBF6-2B57-1B41-83B7-FE9845EF0340}"/>
              </a:ext>
            </a:extLst>
          </p:cNvPr>
          <p:cNvGrpSpPr/>
          <p:nvPr/>
        </p:nvGrpSpPr>
        <p:grpSpPr>
          <a:xfrm>
            <a:off x="5468200" y="3629324"/>
            <a:ext cx="1073276" cy="584776"/>
            <a:chOff x="6962166" y="3736456"/>
            <a:chExt cx="501650" cy="23643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B4E58EE-A262-0C4D-887F-5CFE58295408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7" name="Oval 30">
                <a:extLst>
                  <a:ext uri="{FF2B5EF4-FFF2-40B4-BE49-F238E27FC236}">
                    <a16:creationId xmlns:a16="http://schemas.microsoft.com/office/drawing/2014/main" id="{4F3E00C7-5F03-7645-A391-F96A080B8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Line 31">
                <a:extLst>
                  <a:ext uri="{FF2B5EF4-FFF2-40B4-BE49-F238E27FC236}">
                    <a16:creationId xmlns:a16="http://schemas.microsoft.com/office/drawing/2014/main" id="{90BD7160-357C-3448-801B-CBE4E97B30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" name="Line 32">
                <a:extLst>
                  <a:ext uri="{FF2B5EF4-FFF2-40B4-BE49-F238E27FC236}">
                    <a16:creationId xmlns:a16="http://schemas.microsoft.com/office/drawing/2014/main" id="{F1C0B661-FE6F-DC47-9F1F-1879AA797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ctangle 33">
                <a:extLst>
                  <a:ext uri="{FF2B5EF4-FFF2-40B4-BE49-F238E27FC236}">
                    <a16:creationId xmlns:a16="http://schemas.microsoft.com/office/drawing/2014/main" id="{5CC4973D-56E5-6D49-9BF7-BA9A789B7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" name="Oval 34">
                <a:extLst>
                  <a:ext uri="{FF2B5EF4-FFF2-40B4-BE49-F238E27FC236}">
                    <a16:creationId xmlns:a16="http://schemas.microsoft.com/office/drawing/2014/main" id="{4E5502FA-B229-E241-9399-C5ADAD903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Rectangle 60">
                <a:extLst>
                  <a:ext uri="{FF2B5EF4-FFF2-40B4-BE49-F238E27FC236}">
                    <a16:creationId xmlns:a16="http://schemas.microsoft.com/office/drawing/2014/main" id="{3D599491-D730-2740-BD19-FE9B62846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Text Box 61">
              <a:extLst>
                <a:ext uri="{FF2B5EF4-FFF2-40B4-BE49-F238E27FC236}">
                  <a16:creationId xmlns:a16="http://schemas.microsoft.com/office/drawing/2014/main" id="{BAE1E86F-CA64-B941-8BF4-A696D4590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5870" y="3736456"/>
              <a:ext cx="169480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EB813E-912E-5F4E-9FF5-8C4E6C37F91E}"/>
              </a:ext>
            </a:extLst>
          </p:cNvPr>
          <p:cNvGrpSpPr/>
          <p:nvPr/>
        </p:nvGrpSpPr>
        <p:grpSpPr>
          <a:xfrm>
            <a:off x="8973400" y="2044123"/>
            <a:ext cx="1073276" cy="584776"/>
            <a:chOff x="6962166" y="3736456"/>
            <a:chExt cx="501650" cy="23643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A607295-541C-AA41-A7E6-FF1013159780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16" name="Oval 30">
                <a:extLst>
                  <a:ext uri="{FF2B5EF4-FFF2-40B4-BE49-F238E27FC236}">
                    <a16:creationId xmlns:a16="http://schemas.microsoft.com/office/drawing/2014/main" id="{AEB9673D-6133-0E41-8089-68C377DCF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Line 31">
                <a:extLst>
                  <a:ext uri="{FF2B5EF4-FFF2-40B4-BE49-F238E27FC236}">
                    <a16:creationId xmlns:a16="http://schemas.microsoft.com/office/drawing/2014/main" id="{E38F602E-1D87-4B46-AC9E-5B2DBE80FC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Line 32">
                <a:extLst>
                  <a:ext uri="{FF2B5EF4-FFF2-40B4-BE49-F238E27FC236}">
                    <a16:creationId xmlns:a16="http://schemas.microsoft.com/office/drawing/2014/main" id="{888C0E65-A4DE-0247-A43F-9184378F8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33">
                <a:extLst>
                  <a:ext uri="{FF2B5EF4-FFF2-40B4-BE49-F238E27FC236}">
                    <a16:creationId xmlns:a16="http://schemas.microsoft.com/office/drawing/2014/main" id="{16764EC3-0461-784E-848A-923423AB9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" name="Oval 34">
                <a:extLst>
                  <a:ext uri="{FF2B5EF4-FFF2-40B4-BE49-F238E27FC236}">
                    <a16:creationId xmlns:a16="http://schemas.microsoft.com/office/drawing/2014/main" id="{BEBDCBC9-7FE9-9F4D-91B0-4DA591F02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60">
                <a:extLst>
                  <a:ext uri="{FF2B5EF4-FFF2-40B4-BE49-F238E27FC236}">
                    <a16:creationId xmlns:a16="http://schemas.microsoft.com/office/drawing/2014/main" id="{F7166A63-5054-DD4B-8AD2-92872EEE0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 Box 61">
              <a:extLst>
                <a:ext uri="{FF2B5EF4-FFF2-40B4-BE49-F238E27FC236}">
                  <a16:creationId xmlns:a16="http://schemas.microsoft.com/office/drawing/2014/main" id="{21F73BFA-E598-BB42-BE5B-EAB3F0FE8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3997" y="3736456"/>
              <a:ext cx="173226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CDD48B-07BE-F34B-934A-CDCE723E0CCD}"/>
              </a:ext>
            </a:extLst>
          </p:cNvPr>
          <p:cNvGrpSpPr/>
          <p:nvPr/>
        </p:nvGrpSpPr>
        <p:grpSpPr>
          <a:xfrm>
            <a:off x="10251215" y="5385200"/>
            <a:ext cx="1073276" cy="584776"/>
            <a:chOff x="6962166" y="3736456"/>
            <a:chExt cx="501650" cy="2364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6B5676-8C7D-DD41-9EDD-9B7D88248C9C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25" name="Oval 30">
                <a:extLst>
                  <a:ext uri="{FF2B5EF4-FFF2-40B4-BE49-F238E27FC236}">
                    <a16:creationId xmlns:a16="http://schemas.microsoft.com/office/drawing/2014/main" id="{02CCB3A7-FB83-A648-8214-A1CBC45D9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Line 31">
                <a:extLst>
                  <a:ext uri="{FF2B5EF4-FFF2-40B4-BE49-F238E27FC236}">
                    <a16:creationId xmlns:a16="http://schemas.microsoft.com/office/drawing/2014/main" id="{0FE214E2-B848-AC44-8619-DE4A4BC16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Line 32">
                <a:extLst>
                  <a:ext uri="{FF2B5EF4-FFF2-40B4-BE49-F238E27FC236}">
                    <a16:creationId xmlns:a16="http://schemas.microsoft.com/office/drawing/2014/main" id="{98CD4C15-AF20-BA4C-A959-FC9D74006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Rectangle 33">
                <a:extLst>
                  <a:ext uri="{FF2B5EF4-FFF2-40B4-BE49-F238E27FC236}">
                    <a16:creationId xmlns:a16="http://schemas.microsoft.com/office/drawing/2014/main" id="{0076873B-0381-FD4F-9BD5-C54582DA0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" name="Oval 34">
                <a:extLst>
                  <a:ext uri="{FF2B5EF4-FFF2-40B4-BE49-F238E27FC236}">
                    <a16:creationId xmlns:a16="http://schemas.microsoft.com/office/drawing/2014/main" id="{40D119E3-36DE-6740-AEFD-413E04C69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ectangle 60">
                <a:extLst>
                  <a:ext uri="{FF2B5EF4-FFF2-40B4-BE49-F238E27FC236}">
                    <a16:creationId xmlns:a16="http://schemas.microsoft.com/office/drawing/2014/main" id="{4628B3B2-12C2-4341-B17A-20D2D6931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Text Box 61">
              <a:extLst>
                <a:ext uri="{FF2B5EF4-FFF2-40B4-BE49-F238E27FC236}">
                  <a16:creationId xmlns:a16="http://schemas.microsoft.com/office/drawing/2014/main" id="{3345C3BC-42B2-494D-BA57-2E02D949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3997" y="3736456"/>
              <a:ext cx="173226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y</a:t>
              </a:r>
            </a:p>
          </p:txBody>
        </p:sp>
      </p:grpSp>
      <p:sp>
        <p:nvSpPr>
          <p:cNvPr id="31" name="Freeform 30">
            <a:extLst>
              <a:ext uri="{FF2B5EF4-FFF2-40B4-BE49-F238E27FC236}">
                <a16:creationId xmlns:a16="http://schemas.microsoft.com/office/drawing/2014/main" id="{465B22CF-CE45-6248-B1FE-E59B40916847}"/>
              </a:ext>
            </a:extLst>
          </p:cNvPr>
          <p:cNvSpPr/>
          <p:nvPr/>
        </p:nvSpPr>
        <p:spPr>
          <a:xfrm>
            <a:off x="9812215" y="2813538"/>
            <a:ext cx="1078523" cy="2532184"/>
          </a:xfrm>
          <a:custGeom>
            <a:avLst/>
            <a:gdLst>
              <a:gd name="connsiteX0" fmla="*/ 0 w 1078523"/>
              <a:gd name="connsiteY0" fmla="*/ 0 h 2532184"/>
              <a:gd name="connsiteX1" fmla="*/ 128954 w 1078523"/>
              <a:gd name="connsiteY1" fmla="*/ 82061 h 2532184"/>
              <a:gd name="connsiteX2" fmla="*/ 175846 w 1078523"/>
              <a:gd name="connsiteY2" fmla="*/ 152400 h 2532184"/>
              <a:gd name="connsiteX3" fmla="*/ 199292 w 1078523"/>
              <a:gd name="connsiteY3" fmla="*/ 187569 h 2532184"/>
              <a:gd name="connsiteX4" fmla="*/ 222738 w 1078523"/>
              <a:gd name="connsiteY4" fmla="*/ 269631 h 2532184"/>
              <a:gd name="connsiteX5" fmla="*/ 234461 w 1078523"/>
              <a:gd name="connsiteY5" fmla="*/ 304800 h 2532184"/>
              <a:gd name="connsiteX6" fmla="*/ 246184 w 1078523"/>
              <a:gd name="connsiteY6" fmla="*/ 375138 h 2532184"/>
              <a:gd name="connsiteX7" fmla="*/ 234461 w 1078523"/>
              <a:gd name="connsiteY7" fmla="*/ 738554 h 2532184"/>
              <a:gd name="connsiteX8" fmla="*/ 246184 w 1078523"/>
              <a:gd name="connsiteY8" fmla="*/ 1090246 h 2532184"/>
              <a:gd name="connsiteX9" fmla="*/ 257908 w 1078523"/>
              <a:gd name="connsiteY9" fmla="*/ 1137138 h 2532184"/>
              <a:gd name="connsiteX10" fmla="*/ 269631 w 1078523"/>
              <a:gd name="connsiteY10" fmla="*/ 1207477 h 2532184"/>
              <a:gd name="connsiteX11" fmla="*/ 316523 w 1078523"/>
              <a:gd name="connsiteY11" fmla="*/ 1371600 h 2532184"/>
              <a:gd name="connsiteX12" fmla="*/ 363415 w 1078523"/>
              <a:gd name="connsiteY12" fmla="*/ 1441938 h 2532184"/>
              <a:gd name="connsiteX13" fmla="*/ 398584 w 1078523"/>
              <a:gd name="connsiteY13" fmla="*/ 1488831 h 2532184"/>
              <a:gd name="connsiteX14" fmla="*/ 445477 w 1078523"/>
              <a:gd name="connsiteY14" fmla="*/ 1512277 h 2532184"/>
              <a:gd name="connsiteX15" fmla="*/ 504092 w 1078523"/>
              <a:gd name="connsiteY15" fmla="*/ 1570892 h 2532184"/>
              <a:gd name="connsiteX16" fmla="*/ 586154 w 1078523"/>
              <a:gd name="connsiteY16" fmla="*/ 1629507 h 2532184"/>
              <a:gd name="connsiteX17" fmla="*/ 609600 w 1078523"/>
              <a:gd name="connsiteY17" fmla="*/ 1652954 h 2532184"/>
              <a:gd name="connsiteX18" fmla="*/ 726831 w 1078523"/>
              <a:gd name="connsiteY18" fmla="*/ 1735015 h 2532184"/>
              <a:gd name="connsiteX19" fmla="*/ 797169 w 1078523"/>
              <a:gd name="connsiteY19" fmla="*/ 1770184 h 2532184"/>
              <a:gd name="connsiteX20" fmla="*/ 855784 w 1078523"/>
              <a:gd name="connsiteY20" fmla="*/ 1828800 h 2532184"/>
              <a:gd name="connsiteX21" fmla="*/ 914400 w 1078523"/>
              <a:gd name="connsiteY21" fmla="*/ 1899138 h 2532184"/>
              <a:gd name="connsiteX22" fmla="*/ 937846 w 1078523"/>
              <a:gd name="connsiteY22" fmla="*/ 1969477 h 2532184"/>
              <a:gd name="connsiteX23" fmla="*/ 996461 w 1078523"/>
              <a:gd name="connsiteY23" fmla="*/ 2051538 h 2532184"/>
              <a:gd name="connsiteX24" fmla="*/ 1031631 w 1078523"/>
              <a:gd name="connsiteY24" fmla="*/ 2110154 h 2532184"/>
              <a:gd name="connsiteX25" fmla="*/ 1066800 w 1078523"/>
              <a:gd name="connsiteY25" fmla="*/ 2227384 h 2532184"/>
              <a:gd name="connsiteX26" fmla="*/ 1078523 w 1078523"/>
              <a:gd name="connsiteY26" fmla="*/ 2309446 h 2532184"/>
              <a:gd name="connsiteX27" fmla="*/ 1066800 w 1078523"/>
              <a:gd name="connsiteY27" fmla="*/ 2532184 h 2532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78523" h="2532184">
                <a:moveTo>
                  <a:pt x="0" y="0"/>
                </a:moveTo>
                <a:cubicBezTo>
                  <a:pt x="42985" y="27354"/>
                  <a:pt x="100692" y="39668"/>
                  <a:pt x="128954" y="82061"/>
                </a:cubicBezTo>
                <a:lnTo>
                  <a:pt x="175846" y="152400"/>
                </a:lnTo>
                <a:cubicBezTo>
                  <a:pt x="183661" y="164123"/>
                  <a:pt x="194837" y="174203"/>
                  <a:pt x="199292" y="187569"/>
                </a:cubicBezTo>
                <a:cubicBezTo>
                  <a:pt x="227400" y="271892"/>
                  <a:pt x="193298" y="166590"/>
                  <a:pt x="222738" y="269631"/>
                </a:cubicBezTo>
                <a:cubicBezTo>
                  <a:pt x="226133" y="281513"/>
                  <a:pt x="231780" y="292737"/>
                  <a:pt x="234461" y="304800"/>
                </a:cubicBezTo>
                <a:cubicBezTo>
                  <a:pt x="239617" y="328003"/>
                  <a:pt x="242276" y="351692"/>
                  <a:pt x="246184" y="375138"/>
                </a:cubicBezTo>
                <a:cubicBezTo>
                  <a:pt x="242276" y="496277"/>
                  <a:pt x="234461" y="617352"/>
                  <a:pt x="234461" y="738554"/>
                </a:cubicBezTo>
                <a:cubicBezTo>
                  <a:pt x="234461" y="855850"/>
                  <a:pt x="239296" y="973153"/>
                  <a:pt x="246184" y="1090246"/>
                </a:cubicBezTo>
                <a:cubicBezTo>
                  <a:pt x="247130" y="1106330"/>
                  <a:pt x="254748" y="1121339"/>
                  <a:pt x="257908" y="1137138"/>
                </a:cubicBezTo>
                <a:cubicBezTo>
                  <a:pt x="262570" y="1160446"/>
                  <a:pt x="264651" y="1184235"/>
                  <a:pt x="269631" y="1207477"/>
                </a:cubicBezTo>
                <a:cubicBezTo>
                  <a:pt x="272099" y="1218995"/>
                  <a:pt x="303574" y="1352177"/>
                  <a:pt x="316523" y="1371600"/>
                </a:cubicBezTo>
                <a:cubicBezTo>
                  <a:pt x="332154" y="1395046"/>
                  <a:pt x="346508" y="1419395"/>
                  <a:pt x="363415" y="1441938"/>
                </a:cubicBezTo>
                <a:cubicBezTo>
                  <a:pt x="375138" y="1457569"/>
                  <a:pt x="383749" y="1476115"/>
                  <a:pt x="398584" y="1488831"/>
                </a:cubicBezTo>
                <a:cubicBezTo>
                  <a:pt x="411853" y="1500204"/>
                  <a:pt x="429846" y="1504462"/>
                  <a:pt x="445477" y="1512277"/>
                </a:cubicBezTo>
                <a:cubicBezTo>
                  <a:pt x="488461" y="1576754"/>
                  <a:pt x="445477" y="1522046"/>
                  <a:pt x="504092" y="1570892"/>
                </a:cubicBezTo>
                <a:cubicBezTo>
                  <a:pt x="575381" y="1630299"/>
                  <a:pt x="499384" y="1586123"/>
                  <a:pt x="586154" y="1629507"/>
                </a:cubicBezTo>
                <a:cubicBezTo>
                  <a:pt x="593969" y="1637323"/>
                  <a:pt x="601109" y="1645878"/>
                  <a:pt x="609600" y="1652954"/>
                </a:cubicBezTo>
                <a:cubicBezTo>
                  <a:pt x="644317" y="1681885"/>
                  <a:pt x="690307" y="1710666"/>
                  <a:pt x="726831" y="1735015"/>
                </a:cubicBezTo>
                <a:cubicBezTo>
                  <a:pt x="772283" y="1765316"/>
                  <a:pt x="748633" y="1754005"/>
                  <a:pt x="797169" y="1770184"/>
                </a:cubicBezTo>
                <a:cubicBezTo>
                  <a:pt x="816707" y="1789723"/>
                  <a:pt x="840456" y="1805809"/>
                  <a:pt x="855784" y="1828800"/>
                </a:cubicBezTo>
                <a:cubicBezTo>
                  <a:pt x="888428" y="1877763"/>
                  <a:pt x="869268" y="1854006"/>
                  <a:pt x="914400" y="1899138"/>
                </a:cubicBezTo>
                <a:cubicBezTo>
                  <a:pt x="922215" y="1922584"/>
                  <a:pt x="923017" y="1949705"/>
                  <a:pt x="937846" y="1969477"/>
                </a:cubicBezTo>
                <a:cubicBezTo>
                  <a:pt x="945811" y="1980097"/>
                  <a:pt x="987890" y="2034396"/>
                  <a:pt x="996461" y="2051538"/>
                </a:cubicBezTo>
                <a:cubicBezTo>
                  <a:pt x="1026898" y="2112411"/>
                  <a:pt x="985834" y="2064357"/>
                  <a:pt x="1031631" y="2110154"/>
                </a:cubicBezTo>
                <a:cubicBezTo>
                  <a:pt x="1043866" y="2146858"/>
                  <a:pt x="1059713" y="2188407"/>
                  <a:pt x="1066800" y="2227384"/>
                </a:cubicBezTo>
                <a:cubicBezTo>
                  <a:pt x="1071743" y="2254570"/>
                  <a:pt x="1074615" y="2282092"/>
                  <a:pt x="1078523" y="2309446"/>
                </a:cubicBezTo>
                <a:lnTo>
                  <a:pt x="1066800" y="2532184"/>
                </a:lnTo>
              </a:path>
            </a:pathLst>
          </a:custGeom>
          <a:noFill/>
          <a:ln w="50800">
            <a:solidFill>
              <a:schemeClr val="tx1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DC40B0-640C-EF4A-8E8B-DE31C10355C0}"/>
              </a:ext>
            </a:extLst>
          </p:cNvPr>
          <p:cNvCxnSpPr/>
          <p:nvPr/>
        </p:nvCxnSpPr>
        <p:spPr>
          <a:xfrm flipV="1">
            <a:off x="6605428" y="2477613"/>
            <a:ext cx="2163433" cy="10510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30F582B-78E4-E74A-9359-877213757A3A}"/>
              </a:ext>
            </a:extLst>
          </p:cNvPr>
          <p:cNvSpPr txBox="1"/>
          <p:nvPr/>
        </p:nvSpPr>
        <p:spPr>
          <a:xfrm rot="20213088">
            <a:off x="6616875" y="2413475"/>
            <a:ext cx="162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c(</a:t>
            </a:r>
            <a:r>
              <a:rPr lang="en-US" sz="3200" dirty="0" err="1">
                <a:latin typeface="Helvetica" pitchFamily="2" charset="0"/>
              </a:rPr>
              <a:t>x,v</a:t>
            </a:r>
            <a:r>
              <a:rPr lang="en-US" sz="3200" dirty="0">
                <a:latin typeface="Helvetica" pitchFamily="2" charset="0"/>
              </a:rPr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5531E2-4175-8147-8444-48BB7E9DE9B6}"/>
              </a:ext>
            </a:extLst>
          </p:cNvPr>
          <p:cNvSpPr txBox="1"/>
          <p:nvPr/>
        </p:nvSpPr>
        <p:spPr>
          <a:xfrm>
            <a:off x="5855262" y="1387498"/>
            <a:ext cx="2918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Neighbor v sends its distance vector to x.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8EB3E77-CEF9-774B-ABD5-0B4A364E6086}"/>
              </a:ext>
            </a:extLst>
          </p:cNvPr>
          <p:cNvSpPr txBox="1"/>
          <p:nvPr/>
        </p:nvSpPr>
        <p:spPr>
          <a:xfrm>
            <a:off x="10251215" y="3740491"/>
            <a:ext cx="1627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d</a:t>
            </a:r>
            <a:r>
              <a:rPr lang="en-US" sz="3200" baseline="-25000" dirty="0">
                <a:latin typeface="Helvetica" pitchFamily="2" charset="0"/>
              </a:rPr>
              <a:t>v</a:t>
            </a:r>
            <a:r>
              <a:rPr lang="en-US" sz="3200" dirty="0">
                <a:latin typeface="Helvetica" pitchFamily="2" charset="0"/>
              </a:rPr>
              <a:t>(y)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79BDAE-83B4-1348-84C9-E77468E1A620}"/>
              </a:ext>
            </a:extLst>
          </p:cNvPr>
          <p:cNvGrpSpPr/>
          <p:nvPr/>
        </p:nvGrpSpPr>
        <p:grpSpPr>
          <a:xfrm>
            <a:off x="8545033" y="3290186"/>
            <a:ext cx="1073276" cy="584776"/>
            <a:chOff x="6962166" y="3736456"/>
            <a:chExt cx="501650" cy="23643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5C6BDA3-201D-7548-93DE-518C6EB82D81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41" name="Oval 30">
                <a:extLst>
                  <a:ext uri="{FF2B5EF4-FFF2-40B4-BE49-F238E27FC236}">
                    <a16:creationId xmlns:a16="http://schemas.microsoft.com/office/drawing/2014/main" id="{25470983-B2B2-224C-888C-24F8EA1DB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Line 31">
                <a:extLst>
                  <a:ext uri="{FF2B5EF4-FFF2-40B4-BE49-F238E27FC236}">
                    <a16:creationId xmlns:a16="http://schemas.microsoft.com/office/drawing/2014/main" id="{EF318EC6-2BB2-4E44-8708-B1F5D4B51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Line 32">
                <a:extLst>
                  <a:ext uri="{FF2B5EF4-FFF2-40B4-BE49-F238E27FC236}">
                    <a16:creationId xmlns:a16="http://schemas.microsoft.com/office/drawing/2014/main" id="{AA1D6198-4FF6-2441-B5E2-B7BE7D330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Rectangle 33">
                <a:extLst>
                  <a:ext uri="{FF2B5EF4-FFF2-40B4-BE49-F238E27FC236}">
                    <a16:creationId xmlns:a16="http://schemas.microsoft.com/office/drawing/2014/main" id="{B75B4315-27AE-1846-9721-61D1E880A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" name="Oval 34">
                <a:extLst>
                  <a:ext uri="{FF2B5EF4-FFF2-40B4-BE49-F238E27FC236}">
                    <a16:creationId xmlns:a16="http://schemas.microsoft.com/office/drawing/2014/main" id="{7A528B05-7109-F248-901D-9B3987016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2BA2EB5-BED1-9546-B04F-B9F7B4B6B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 Box 61">
              <a:extLst>
                <a:ext uri="{FF2B5EF4-FFF2-40B4-BE49-F238E27FC236}">
                  <a16:creationId xmlns:a16="http://schemas.microsoft.com/office/drawing/2014/main" id="{B88E9C8D-D3AB-A240-8AE6-CEABAB01FD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7204" y="3736456"/>
              <a:ext cx="226812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v’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858F2E2-6F0B-734C-BD9D-2CDEDC8A1E6F}"/>
              </a:ext>
            </a:extLst>
          </p:cNvPr>
          <p:cNvGrpSpPr/>
          <p:nvPr/>
        </p:nvGrpSpPr>
        <p:grpSpPr>
          <a:xfrm>
            <a:off x="8100254" y="4399650"/>
            <a:ext cx="1073276" cy="584776"/>
            <a:chOff x="6962166" y="3736456"/>
            <a:chExt cx="501650" cy="23643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D5BD0DE-E729-8240-B855-DBEC8C4720D2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50" name="Oval 30">
                <a:extLst>
                  <a:ext uri="{FF2B5EF4-FFF2-40B4-BE49-F238E27FC236}">
                    <a16:creationId xmlns:a16="http://schemas.microsoft.com/office/drawing/2014/main" id="{9EB4C7DC-B128-7D47-AABE-21138B6E8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Line 31">
                <a:extLst>
                  <a:ext uri="{FF2B5EF4-FFF2-40B4-BE49-F238E27FC236}">
                    <a16:creationId xmlns:a16="http://schemas.microsoft.com/office/drawing/2014/main" id="{28F748DF-D512-CF4B-9B4E-56313448C6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Line 32">
                <a:extLst>
                  <a:ext uri="{FF2B5EF4-FFF2-40B4-BE49-F238E27FC236}">
                    <a16:creationId xmlns:a16="http://schemas.microsoft.com/office/drawing/2014/main" id="{4788BBBF-9503-B641-A4DA-05006F441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Rectangle 33">
                <a:extLst>
                  <a:ext uri="{FF2B5EF4-FFF2-40B4-BE49-F238E27FC236}">
                    <a16:creationId xmlns:a16="http://schemas.microsoft.com/office/drawing/2014/main" id="{693DA7B6-ABFF-A847-8702-C8067B864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" name="Oval 34">
                <a:extLst>
                  <a:ext uri="{FF2B5EF4-FFF2-40B4-BE49-F238E27FC236}">
                    <a16:creationId xmlns:a16="http://schemas.microsoft.com/office/drawing/2014/main" id="{BB54E1AD-4C29-3342-B849-C1DED48BC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5" name="Rectangle 60">
                <a:extLst>
                  <a:ext uri="{FF2B5EF4-FFF2-40B4-BE49-F238E27FC236}">
                    <a16:creationId xmlns:a16="http://schemas.microsoft.com/office/drawing/2014/main" id="{D9580A88-56D1-EA43-B72D-5E5C89834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9" name="Text Box 61">
              <a:extLst>
                <a:ext uri="{FF2B5EF4-FFF2-40B4-BE49-F238E27FC236}">
                  <a16:creationId xmlns:a16="http://schemas.microsoft.com/office/drawing/2014/main" id="{DA12E85D-F2DB-6243-9595-2AE87067D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3229" y="3736456"/>
              <a:ext cx="274763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v’’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556932-94A7-5B43-9DE9-ECB8E685DD0C}"/>
              </a:ext>
            </a:extLst>
          </p:cNvPr>
          <p:cNvGrpSpPr/>
          <p:nvPr/>
        </p:nvGrpSpPr>
        <p:grpSpPr>
          <a:xfrm>
            <a:off x="8188609" y="5725615"/>
            <a:ext cx="1073276" cy="584776"/>
            <a:chOff x="6962166" y="3736456"/>
            <a:chExt cx="501650" cy="236437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4029DC-6B61-2040-B3D6-D4BC76B0F6A2}"/>
                </a:ext>
              </a:extLst>
            </p:cNvPr>
            <p:cNvGrpSpPr/>
            <p:nvPr/>
          </p:nvGrpSpPr>
          <p:grpSpPr>
            <a:xfrm>
              <a:off x="6962166" y="3738687"/>
              <a:ext cx="501650" cy="233363"/>
              <a:chOff x="6962166" y="3738687"/>
              <a:chExt cx="501650" cy="233363"/>
            </a:xfrm>
          </p:grpSpPr>
          <p:sp>
            <p:nvSpPr>
              <p:cNvPr id="59" name="Oval 30">
                <a:extLst>
                  <a:ext uri="{FF2B5EF4-FFF2-40B4-BE49-F238E27FC236}">
                    <a16:creationId xmlns:a16="http://schemas.microsoft.com/office/drawing/2014/main" id="{C8F4F9AA-A103-DE4E-9E14-090FB5122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43462"/>
                <a:ext cx="496888" cy="128588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Line 31">
                <a:extLst>
                  <a:ext uri="{FF2B5EF4-FFF2-40B4-BE49-F238E27FC236}">
                    <a16:creationId xmlns:a16="http://schemas.microsoft.com/office/drawing/2014/main" id="{A946C259-DBD6-F844-BAA4-8B589A2EA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6928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Line 32">
                <a:extLst>
                  <a:ext uri="{FF2B5EF4-FFF2-40B4-BE49-F238E27FC236}">
                    <a16:creationId xmlns:a16="http://schemas.microsoft.com/office/drawing/2014/main" id="{0E8FF206-1873-DB47-BC0E-7B1BF0B2E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3816" y="3832350"/>
                <a:ext cx="0" cy="793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Rectangle 33">
                <a:extLst>
                  <a:ext uri="{FF2B5EF4-FFF2-40B4-BE49-F238E27FC236}">
                    <a16:creationId xmlns:a16="http://schemas.microsoft.com/office/drawing/2014/main" id="{C11A500F-C38B-7C42-91D2-0DE1A28B69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6928" y="3832350"/>
                <a:ext cx="492125" cy="77788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solidFill>
                    <a:schemeClr val="bg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3" name="Oval 34">
                <a:extLst>
                  <a:ext uri="{FF2B5EF4-FFF2-40B4-BE49-F238E27FC236}">
                    <a16:creationId xmlns:a16="http://schemas.microsoft.com/office/drawing/2014/main" id="{A845E7F5-5A5F-2E4F-B5F1-A8CC7DD5A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2166" y="3738687"/>
                <a:ext cx="496888" cy="1508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Rectangle 60">
                <a:extLst>
                  <a:ext uri="{FF2B5EF4-FFF2-40B4-BE49-F238E27FC236}">
                    <a16:creationId xmlns:a16="http://schemas.microsoft.com/office/drawing/2014/main" id="{EF9C5C5A-84B8-204D-AE93-33D771B14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6254" y="3757738"/>
                <a:ext cx="226256" cy="20955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8" name="Text Box 61">
              <a:extLst>
                <a:ext uri="{FF2B5EF4-FFF2-40B4-BE49-F238E27FC236}">
                  <a16:creationId xmlns:a16="http://schemas.microsoft.com/office/drawing/2014/main" id="{508216A0-63E2-7449-9826-DBAD45C91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9255" y="3736456"/>
              <a:ext cx="322715" cy="2364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3200" dirty="0">
                  <a:solidFill>
                    <a:schemeClr val="bg1"/>
                  </a:solidFill>
                </a:rPr>
                <a:t>v’’’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9E3CD0-117A-B14A-983A-7276426039C1}"/>
              </a:ext>
            </a:extLst>
          </p:cNvPr>
          <p:cNvCxnSpPr>
            <a:cxnSpLocks/>
          </p:cNvCxnSpPr>
          <p:nvPr/>
        </p:nvCxnSpPr>
        <p:spPr>
          <a:xfrm flipV="1">
            <a:off x="6652340" y="3609031"/>
            <a:ext cx="1738693" cy="322137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AB61B2-8A07-E44A-9175-BABBB25DFA0E}"/>
              </a:ext>
            </a:extLst>
          </p:cNvPr>
          <p:cNvCxnSpPr>
            <a:cxnSpLocks/>
          </p:cNvCxnSpPr>
          <p:nvPr/>
        </p:nvCxnSpPr>
        <p:spPr>
          <a:xfrm>
            <a:off x="6698001" y="4200648"/>
            <a:ext cx="1304941" cy="38120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BBF85B-12F3-6740-8E62-3FD435D34EBD}"/>
              </a:ext>
            </a:extLst>
          </p:cNvPr>
          <p:cNvCxnSpPr>
            <a:cxnSpLocks/>
          </p:cNvCxnSpPr>
          <p:nvPr/>
        </p:nvCxnSpPr>
        <p:spPr>
          <a:xfrm>
            <a:off x="6318614" y="4446675"/>
            <a:ext cx="1699033" cy="1383973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 70">
            <a:extLst>
              <a:ext uri="{FF2B5EF4-FFF2-40B4-BE49-F238E27FC236}">
                <a16:creationId xmlns:a16="http://schemas.microsoft.com/office/drawing/2014/main" id="{A088543E-651C-4F4F-ABBD-25D7BF97628B}"/>
              </a:ext>
            </a:extLst>
          </p:cNvPr>
          <p:cNvSpPr/>
          <p:nvPr/>
        </p:nvSpPr>
        <p:spPr>
          <a:xfrm>
            <a:off x="9577754" y="3997569"/>
            <a:ext cx="902677" cy="1289539"/>
          </a:xfrm>
          <a:custGeom>
            <a:avLst/>
            <a:gdLst>
              <a:gd name="connsiteX0" fmla="*/ 0 w 902677"/>
              <a:gd name="connsiteY0" fmla="*/ 0 h 1289539"/>
              <a:gd name="connsiteX1" fmla="*/ 58615 w 902677"/>
              <a:gd name="connsiteY1" fmla="*/ 398585 h 1289539"/>
              <a:gd name="connsiteX2" fmla="*/ 82061 w 902677"/>
              <a:gd name="connsiteY2" fmla="*/ 433754 h 1289539"/>
              <a:gd name="connsiteX3" fmla="*/ 117231 w 902677"/>
              <a:gd name="connsiteY3" fmla="*/ 468923 h 1289539"/>
              <a:gd name="connsiteX4" fmla="*/ 175846 w 902677"/>
              <a:gd name="connsiteY4" fmla="*/ 515816 h 1289539"/>
              <a:gd name="connsiteX5" fmla="*/ 281354 w 902677"/>
              <a:gd name="connsiteY5" fmla="*/ 597877 h 1289539"/>
              <a:gd name="connsiteX6" fmla="*/ 316523 w 902677"/>
              <a:gd name="connsiteY6" fmla="*/ 621323 h 1289539"/>
              <a:gd name="connsiteX7" fmla="*/ 398584 w 902677"/>
              <a:gd name="connsiteY7" fmla="*/ 656493 h 1289539"/>
              <a:gd name="connsiteX8" fmla="*/ 422031 w 902677"/>
              <a:gd name="connsiteY8" fmla="*/ 679939 h 1289539"/>
              <a:gd name="connsiteX9" fmla="*/ 457200 w 902677"/>
              <a:gd name="connsiteY9" fmla="*/ 691662 h 1289539"/>
              <a:gd name="connsiteX10" fmla="*/ 492369 w 902677"/>
              <a:gd name="connsiteY10" fmla="*/ 715108 h 1289539"/>
              <a:gd name="connsiteX11" fmla="*/ 539261 w 902677"/>
              <a:gd name="connsiteY11" fmla="*/ 750277 h 1289539"/>
              <a:gd name="connsiteX12" fmla="*/ 562708 w 902677"/>
              <a:gd name="connsiteY12" fmla="*/ 773723 h 1289539"/>
              <a:gd name="connsiteX13" fmla="*/ 597877 w 902677"/>
              <a:gd name="connsiteY13" fmla="*/ 797169 h 1289539"/>
              <a:gd name="connsiteX14" fmla="*/ 644769 w 902677"/>
              <a:gd name="connsiteY14" fmla="*/ 855785 h 1289539"/>
              <a:gd name="connsiteX15" fmla="*/ 679938 w 902677"/>
              <a:gd name="connsiteY15" fmla="*/ 879231 h 1289539"/>
              <a:gd name="connsiteX16" fmla="*/ 703384 w 902677"/>
              <a:gd name="connsiteY16" fmla="*/ 914400 h 1289539"/>
              <a:gd name="connsiteX17" fmla="*/ 726831 w 902677"/>
              <a:gd name="connsiteY17" fmla="*/ 937846 h 1289539"/>
              <a:gd name="connsiteX18" fmla="*/ 773723 w 902677"/>
              <a:gd name="connsiteY18" fmla="*/ 1008185 h 1289539"/>
              <a:gd name="connsiteX19" fmla="*/ 797169 w 902677"/>
              <a:gd name="connsiteY19" fmla="*/ 1043354 h 1289539"/>
              <a:gd name="connsiteX20" fmla="*/ 820615 w 902677"/>
              <a:gd name="connsiteY20" fmla="*/ 1078523 h 1289539"/>
              <a:gd name="connsiteX21" fmla="*/ 832338 w 902677"/>
              <a:gd name="connsiteY21" fmla="*/ 1113693 h 1289539"/>
              <a:gd name="connsiteX22" fmla="*/ 855784 w 902677"/>
              <a:gd name="connsiteY22" fmla="*/ 1148862 h 1289539"/>
              <a:gd name="connsiteX23" fmla="*/ 879231 w 902677"/>
              <a:gd name="connsiteY23" fmla="*/ 1219200 h 1289539"/>
              <a:gd name="connsiteX24" fmla="*/ 890954 w 902677"/>
              <a:gd name="connsiteY24" fmla="*/ 1254369 h 1289539"/>
              <a:gd name="connsiteX25" fmla="*/ 902677 w 902677"/>
              <a:gd name="connsiteY25" fmla="*/ 1289539 h 1289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02677" h="1289539">
                <a:moveTo>
                  <a:pt x="0" y="0"/>
                </a:moveTo>
                <a:cubicBezTo>
                  <a:pt x="21354" y="213543"/>
                  <a:pt x="-15213" y="269387"/>
                  <a:pt x="58615" y="398585"/>
                </a:cubicBezTo>
                <a:cubicBezTo>
                  <a:pt x="65605" y="410818"/>
                  <a:pt x="73041" y="422930"/>
                  <a:pt x="82061" y="433754"/>
                </a:cubicBezTo>
                <a:cubicBezTo>
                  <a:pt x="92675" y="446490"/>
                  <a:pt x="106617" y="456187"/>
                  <a:pt x="117231" y="468923"/>
                </a:cubicBezTo>
                <a:cubicBezTo>
                  <a:pt x="158022" y="517872"/>
                  <a:pt x="118110" y="496571"/>
                  <a:pt x="175846" y="515816"/>
                </a:cubicBezTo>
                <a:cubicBezTo>
                  <a:pt x="230941" y="570911"/>
                  <a:pt x="197220" y="541788"/>
                  <a:pt x="281354" y="597877"/>
                </a:cubicBezTo>
                <a:cubicBezTo>
                  <a:pt x="293077" y="605692"/>
                  <a:pt x="303157" y="616868"/>
                  <a:pt x="316523" y="621323"/>
                </a:cubicBezTo>
                <a:cubicBezTo>
                  <a:pt x="347787" y="631744"/>
                  <a:pt x="369608" y="637176"/>
                  <a:pt x="398584" y="656493"/>
                </a:cubicBezTo>
                <a:cubicBezTo>
                  <a:pt x="407780" y="662624"/>
                  <a:pt x="412553" y="674252"/>
                  <a:pt x="422031" y="679939"/>
                </a:cubicBezTo>
                <a:cubicBezTo>
                  <a:pt x="432627" y="686297"/>
                  <a:pt x="446147" y="686136"/>
                  <a:pt x="457200" y="691662"/>
                </a:cubicBezTo>
                <a:cubicBezTo>
                  <a:pt x="469802" y="697963"/>
                  <a:pt x="480904" y="706919"/>
                  <a:pt x="492369" y="715108"/>
                </a:cubicBezTo>
                <a:cubicBezTo>
                  <a:pt x="508268" y="726464"/>
                  <a:pt x="524251" y="737769"/>
                  <a:pt x="539261" y="750277"/>
                </a:cubicBezTo>
                <a:cubicBezTo>
                  <a:pt x="547752" y="757353"/>
                  <a:pt x="554077" y="766818"/>
                  <a:pt x="562708" y="773723"/>
                </a:cubicBezTo>
                <a:cubicBezTo>
                  <a:pt x="573710" y="782524"/>
                  <a:pt x="586875" y="788367"/>
                  <a:pt x="597877" y="797169"/>
                </a:cubicBezTo>
                <a:cubicBezTo>
                  <a:pt x="655881" y="843573"/>
                  <a:pt x="583839" y="794855"/>
                  <a:pt x="644769" y="855785"/>
                </a:cubicBezTo>
                <a:cubicBezTo>
                  <a:pt x="654732" y="865748"/>
                  <a:pt x="668215" y="871416"/>
                  <a:pt x="679938" y="879231"/>
                </a:cubicBezTo>
                <a:cubicBezTo>
                  <a:pt x="687753" y="890954"/>
                  <a:pt x="694582" y="903398"/>
                  <a:pt x="703384" y="914400"/>
                </a:cubicBezTo>
                <a:cubicBezTo>
                  <a:pt x="710289" y="923031"/>
                  <a:pt x="720199" y="929004"/>
                  <a:pt x="726831" y="937846"/>
                </a:cubicBezTo>
                <a:cubicBezTo>
                  <a:pt x="743738" y="960389"/>
                  <a:pt x="758092" y="984739"/>
                  <a:pt x="773723" y="1008185"/>
                </a:cubicBezTo>
                <a:lnTo>
                  <a:pt x="797169" y="1043354"/>
                </a:lnTo>
                <a:lnTo>
                  <a:pt x="820615" y="1078523"/>
                </a:lnTo>
                <a:cubicBezTo>
                  <a:pt x="824523" y="1090246"/>
                  <a:pt x="826812" y="1102640"/>
                  <a:pt x="832338" y="1113693"/>
                </a:cubicBezTo>
                <a:cubicBezTo>
                  <a:pt x="838639" y="1126295"/>
                  <a:pt x="850062" y="1135987"/>
                  <a:pt x="855784" y="1148862"/>
                </a:cubicBezTo>
                <a:cubicBezTo>
                  <a:pt x="865822" y="1171446"/>
                  <a:pt x="871415" y="1195754"/>
                  <a:pt x="879231" y="1219200"/>
                </a:cubicBezTo>
                <a:lnTo>
                  <a:pt x="890954" y="1254369"/>
                </a:lnTo>
                <a:lnTo>
                  <a:pt x="902677" y="1289539"/>
                </a:lnTo>
              </a:path>
            </a:pathLst>
          </a:custGeom>
          <a:noFill/>
          <a:ln w="50800">
            <a:solidFill>
              <a:schemeClr val="bg2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15376D20-5FDA-D94B-AB22-4240631044B1}"/>
              </a:ext>
            </a:extLst>
          </p:cNvPr>
          <p:cNvSpPr/>
          <p:nvPr/>
        </p:nvSpPr>
        <p:spPr>
          <a:xfrm rot="7627602">
            <a:off x="8707941" y="4945705"/>
            <a:ext cx="1983258" cy="1314188"/>
          </a:xfrm>
          <a:prstGeom prst="arc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8E100098-6CAD-9240-982F-6BC371192A22}"/>
              </a:ext>
            </a:extLst>
          </p:cNvPr>
          <p:cNvSpPr/>
          <p:nvPr/>
        </p:nvSpPr>
        <p:spPr>
          <a:xfrm>
            <a:off x="9226062" y="4935415"/>
            <a:ext cx="961292" cy="785447"/>
          </a:xfrm>
          <a:custGeom>
            <a:avLst/>
            <a:gdLst>
              <a:gd name="connsiteX0" fmla="*/ 0 w 961292"/>
              <a:gd name="connsiteY0" fmla="*/ 0 h 785447"/>
              <a:gd name="connsiteX1" fmla="*/ 128953 w 961292"/>
              <a:gd name="connsiteY1" fmla="*/ 23447 h 785447"/>
              <a:gd name="connsiteX2" fmla="*/ 234461 w 961292"/>
              <a:gd name="connsiteY2" fmla="*/ 35170 h 785447"/>
              <a:gd name="connsiteX3" fmla="*/ 281353 w 961292"/>
              <a:gd name="connsiteY3" fmla="*/ 70339 h 785447"/>
              <a:gd name="connsiteX4" fmla="*/ 351692 w 961292"/>
              <a:gd name="connsiteY4" fmla="*/ 117231 h 785447"/>
              <a:gd name="connsiteX5" fmla="*/ 386861 w 961292"/>
              <a:gd name="connsiteY5" fmla="*/ 164123 h 785447"/>
              <a:gd name="connsiteX6" fmla="*/ 398584 w 961292"/>
              <a:gd name="connsiteY6" fmla="*/ 199293 h 785447"/>
              <a:gd name="connsiteX7" fmla="*/ 433753 w 961292"/>
              <a:gd name="connsiteY7" fmla="*/ 234462 h 785447"/>
              <a:gd name="connsiteX8" fmla="*/ 457200 w 961292"/>
              <a:gd name="connsiteY8" fmla="*/ 269631 h 785447"/>
              <a:gd name="connsiteX9" fmla="*/ 468923 w 961292"/>
              <a:gd name="connsiteY9" fmla="*/ 328247 h 785447"/>
              <a:gd name="connsiteX10" fmla="*/ 480646 w 961292"/>
              <a:gd name="connsiteY10" fmla="*/ 363416 h 785447"/>
              <a:gd name="connsiteX11" fmla="*/ 492369 w 961292"/>
              <a:gd name="connsiteY11" fmla="*/ 445477 h 785447"/>
              <a:gd name="connsiteX12" fmla="*/ 504092 w 961292"/>
              <a:gd name="connsiteY12" fmla="*/ 492370 h 785447"/>
              <a:gd name="connsiteX13" fmla="*/ 515815 w 961292"/>
              <a:gd name="connsiteY13" fmla="*/ 562708 h 785447"/>
              <a:gd name="connsiteX14" fmla="*/ 562707 w 961292"/>
              <a:gd name="connsiteY14" fmla="*/ 633047 h 785447"/>
              <a:gd name="connsiteX15" fmla="*/ 621323 w 961292"/>
              <a:gd name="connsiteY15" fmla="*/ 703385 h 785447"/>
              <a:gd name="connsiteX16" fmla="*/ 679938 w 961292"/>
              <a:gd name="connsiteY16" fmla="*/ 750277 h 785447"/>
              <a:gd name="connsiteX17" fmla="*/ 797169 w 961292"/>
              <a:gd name="connsiteY17" fmla="*/ 773723 h 785447"/>
              <a:gd name="connsiteX18" fmla="*/ 832338 w 961292"/>
              <a:gd name="connsiteY18" fmla="*/ 785447 h 785447"/>
              <a:gd name="connsiteX19" fmla="*/ 961292 w 961292"/>
              <a:gd name="connsiteY19" fmla="*/ 773723 h 785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61292" h="785447">
                <a:moveTo>
                  <a:pt x="0" y="0"/>
                </a:moveTo>
                <a:cubicBezTo>
                  <a:pt x="42984" y="7816"/>
                  <a:pt x="85747" y="16966"/>
                  <a:pt x="128953" y="23447"/>
                </a:cubicBezTo>
                <a:cubicBezTo>
                  <a:pt x="163947" y="28696"/>
                  <a:pt x="200640" y="24764"/>
                  <a:pt x="234461" y="35170"/>
                </a:cubicBezTo>
                <a:cubicBezTo>
                  <a:pt x="253135" y="40916"/>
                  <a:pt x="265347" y="59135"/>
                  <a:pt x="281353" y="70339"/>
                </a:cubicBezTo>
                <a:cubicBezTo>
                  <a:pt x="304438" y="86498"/>
                  <a:pt x="328246" y="101600"/>
                  <a:pt x="351692" y="117231"/>
                </a:cubicBezTo>
                <a:cubicBezTo>
                  <a:pt x="363415" y="132862"/>
                  <a:pt x="377167" y="147159"/>
                  <a:pt x="386861" y="164123"/>
                </a:cubicBezTo>
                <a:cubicBezTo>
                  <a:pt x="392992" y="174852"/>
                  <a:pt x="391729" y="189011"/>
                  <a:pt x="398584" y="199293"/>
                </a:cubicBezTo>
                <a:cubicBezTo>
                  <a:pt x="407780" y="213087"/>
                  <a:pt x="423139" y="221726"/>
                  <a:pt x="433753" y="234462"/>
                </a:cubicBezTo>
                <a:cubicBezTo>
                  <a:pt x="442773" y="245286"/>
                  <a:pt x="449384" y="257908"/>
                  <a:pt x="457200" y="269631"/>
                </a:cubicBezTo>
                <a:cubicBezTo>
                  <a:pt x="461108" y="289170"/>
                  <a:pt x="464090" y="308916"/>
                  <a:pt x="468923" y="328247"/>
                </a:cubicBezTo>
                <a:cubicBezTo>
                  <a:pt x="471920" y="340235"/>
                  <a:pt x="478223" y="351299"/>
                  <a:pt x="480646" y="363416"/>
                </a:cubicBezTo>
                <a:cubicBezTo>
                  <a:pt x="486065" y="390511"/>
                  <a:pt x="487426" y="418291"/>
                  <a:pt x="492369" y="445477"/>
                </a:cubicBezTo>
                <a:cubicBezTo>
                  <a:pt x="495251" y="461329"/>
                  <a:pt x="500932" y="476571"/>
                  <a:pt x="504092" y="492370"/>
                </a:cubicBezTo>
                <a:cubicBezTo>
                  <a:pt x="508754" y="515678"/>
                  <a:pt x="506673" y="540767"/>
                  <a:pt x="515815" y="562708"/>
                </a:cubicBezTo>
                <a:cubicBezTo>
                  <a:pt x="526653" y="588719"/>
                  <a:pt x="547076" y="609601"/>
                  <a:pt x="562707" y="633047"/>
                </a:cubicBezTo>
                <a:cubicBezTo>
                  <a:pt x="587679" y="670506"/>
                  <a:pt x="585216" y="671792"/>
                  <a:pt x="621323" y="703385"/>
                </a:cubicBezTo>
                <a:cubicBezTo>
                  <a:pt x="640154" y="719862"/>
                  <a:pt x="656706" y="740984"/>
                  <a:pt x="679938" y="750277"/>
                </a:cubicBezTo>
                <a:cubicBezTo>
                  <a:pt x="716939" y="765077"/>
                  <a:pt x="759363" y="761120"/>
                  <a:pt x="797169" y="773723"/>
                </a:cubicBezTo>
                <a:lnTo>
                  <a:pt x="832338" y="785447"/>
                </a:lnTo>
                <a:lnTo>
                  <a:pt x="961292" y="773723"/>
                </a:lnTo>
              </a:path>
            </a:pathLst>
          </a:custGeom>
          <a:noFill/>
          <a:ln w="50800">
            <a:solidFill>
              <a:schemeClr val="bg2">
                <a:lumMod val="75000"/>
              </a:schemeClr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44B86C-87B7-E74D-AC48-CA699ABDF799}"/>
              </a:ext>
            </a:extLst>
          </p:cNvPr>
          <p:cNvSpPr txBox="1"/>
          <p:nvPr/>
        </p:nvSpPr>
        <p:spPr>
          <a:xfrm>
            <a:off x="5512525" y="5881030"/>
            <a:ext cx="2427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Use v’’ and link (</a:t>
            </a:r>
            <a:r>
              <a:rPr lang="en-US" sz="2400" dirty="0" err="1">
                <a:latin typeface="Helvetica" pitchFamily="2" charset="0"/>
              </a:rPr>
              <a:t>x,v</a:t>
            </a:r>
            <a:r>
              <a:rPr lang="en-US" sz="2400" dirty="0">
                <a:latin typeface="Helvetica" pitchFamily="2" charset="0"/>
              </a:rPr>
              <a:t>’’) to reach y.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019BCD8-0B05-6840-8E60-0338C4C1D893}"/>
              </a:ext>
            </a:extLst>
          </p:cNvPr>
          <p:cNvCxnSpPr>
            <a:cxnSpLocks/>
          </p:cNvCxnSpPr>
          <p:nvPr/>
        </p:nvCxnSpPr>
        <p:spPr>
          <a:xfrm flipV="1">
            <a:off x="7051488" y="4980844"/>
            <a:ext cx="1052697" cy="7529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 descr="Shape&#10;&#10;Description automatically generated with low confidence">
            <a:extLst>
              <a:ext uri="{FF2B5EF4-FFF2-40B4-BE49-F238E27FC236}">
                <a16:creationId xmlns:a16="http://schemas.microsoft.com/office/drawing/2014/main" id="{1132AFC9-36AF-2747-8DE3-325D83E9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82" y="365125"/>
            <a:ext cx="1387358" cy="91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7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1000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/>
      <p:bldP spid="36" grpId="0"/>
      <p:bldP spid="37" grpId="0"/>
      <p:bldP spid="71" grpId="0" animBg="1"/>
      <p:bldP spid="74" grpId="0" animBg="1"/>
      <p:bldP spid="75" grpId="0" animBg="1"/>
      <p:bldP spid="7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>
            <a:grpSpLocks/>
          </p:cNvGrpSpPr>
          <p:nvPr/>
        </p:nvGrpSpPr>
        <p:grpSpPr bwMode="auto">
          <a:xfrm>
            <a:off x="2055813" y="990600"/>
            <a:ext cx="1754188" cy="1741488"/>
            <a:chOff x="239" y="192"/>
            <a:chExt cx="1105" cy="1097"/>
          </a:xfrm>
        </p:grpSpPr>
        <p:sp>
          <p:nvSpPr>
            <p:cNvPr id="33949" name="Line 3"/>
            <p:cNvSpPr>
              <a:spLocks noChangeShapeType="1"/>
            </p:cNvSpPr>
            <p:nvPr/>
          </p:nvSpPr>
          <p:spPr bwMode="auto">
            <a:xfrm>
              <a:off x="672" y="4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0" name="Line 4"/>
            <p:cNvSpPr>
              <a:spLocks noChangeShapeType="1"/>
            </p:cNvSpPr>
            <p:nvPr/>
          </p:nvSpPr>
          <p:spPr bwMode="auto">
            <a:xfrm>
              <a:off x="480" y="6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951" name="Text Box 5"/>
            <p:cNvSpPr txBox="1">
              <a:spLocks noChangeArrowheads="1"/>
            </p:cNvSpPr>
            <p:nvPr/>
          </p:nvSpPr>
          <p:spPr bwMode="auto">
            <a:xfrm>
              <a:off x="672" y="384"/>
              <a:ext cx="50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   y   z</a:t>
              </a:r>
            </a:p>
          </p:txBody>
        </p:sp>
        <p:sp>
          <p:nvSpPr>
            <p:cNvPr id="33952" name="Text Box 6"/>
            <p:cNvSpPr txBox="1">
              <a:spLocks noChangeArrowheads="1"/>
            </p:cNvSpPr>
            <p:nvPr/>
          </p:nvSpPr>
          <p:spPr bwMode="auto">
            <a:xfrm>
              <a:off x="480" y="624"/>
              <a:ext cx="17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x</a:t>
              </a:r>
            </a:p>
          </p:txBody>
        </p:sp>
        <p:sp>
          <p:nvSpPr>
            <p:cNvPr id="33953" name="Text Box 7"/>
            <p:cNvSpPr txBox="1">
              <a:spLocks noChangeArrowheads="1"/>
            </p:cNvSpPr>
            <p:nvPr/>
          </p:nvSpPr>
          <p:spPr bwMode="auto">
            <a:xfrm>
              <a:off x="480" y="816"/>
              <a:ext cx="1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y</a:t>
              </a:r>
            </a:p>
          </p:txBody>
        </p:sp>
        <p:sp>
          <p:nvSpPr>
            <p:cNvPr id="33954" name="Text Box 8"/>
            <p:cNvSpPr txBox="1">
              <a:spLocks noChangeArrowheads="1"/>
            </p:cNvSpPr>
            <p:nvPr/>
          </p:nvSpPr>
          <p:spPr bwMode="auto">
            <a:xfrm>
              <a:off x="480" y="1008"/>
              <a:ext cx="17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z</a:t>
              </a:r>
            </a:p>
          </p:txBody>
        </p:sp>
        <p:sp>
          <p:nvSpPr>
            <p:cNvPr id="33955" name="Text Box 9"/>
            <p:cNvSpPr txBox="1">
              <a:spLocks noChangeArrowheads="1"/>
            </p:cNvSpPr>
            <p:nvPr/>
          </p:nvSpPr>
          <p:spPr bwMode="auto">
            <a:xfrm>
              <a:off x="672" y="624"/>
              <a:ext cx="50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0  2   7</a:t>
              </a:r>
            </a:p>
          </p:txBody>
        </p:sp>
        <p:sp>
          <p:nvSpPr>
            <p:cNvPr id="33956" name="Text Box 10"/>
            <p:cNvSpPr txBox="1">
              <a:spLocks noChangeArrowheads="1"/>
            </p:cNvSpPr>
            <p:nvPr/>
          </p:nvSpPr>
          <p:spPr bwMode="auto">
            <a:xfrm>
              <a:off x="672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57" name="Text Box 11"/>
            <p:cNvSpPr txBox="1">
              <a:spLocks noChangeArrowheads="1"/>
            </p:cNvSpPr>
            <p:nvPr/>
          </p:nvSpPr>
          <p:spPr bwMode="auto">
            <a:xfrm>
              <a:off x="816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∞</a:t>
              </a:r>
            </a:p>
          </p:txBody>
        </p:sp>
        <p:sp>
          <p:nvSpPr>
            <p:cNvPr id="33958" name="Text Box 12"/>
            <p:cNvSpPr txBox="1">
              <a:spLocks noChangeArrowheads="1"/>
            </p:cNvSpPr>
            <p:nvPr/>
          </p:nvSpPr>
          <p:spPr bwMode="auto">
            <a:xfrm>
              <a:off x="1056" y="864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59" name="Text Box 13"/>
            <p:cNvSpPr txBox="1">
              <a:spLocks noChangeArrowheads="1"/>
            </p:cNvSpPr>
            <p:nvPr/>
          </p:nvSpPr>
          <p:spPr bwMode="auto">
            <a:xfrm>
              <a:off x="672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0" name="Text Box 14"/>
            <p:cNvSpPr txBox="1">
              <a:spLocks noChangeArrowheads="1"/>
            </p:cNvSpPr>
            <p:nvPr/>
          </p:nvSpPr>
          <p:spPr bwMode="auto">
            <a:xfrm>
              <a:off x="816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1" name="Text Box 15"/>
            <p:cNvSpPr txBox="1">
              <a:spLocks noChangeArrowheads="1"/>
            </p:cNvSpPr>
            <p:nvPr/>
          </p:nvSpPr>
          <p:spPr bwMode="auto">
            <a:xfrm>
              <a:off x="1056" y="1056"/>
              <a:ext cx="2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∞</a:t>
              </a:r>
            </a:p>
          </p:txBody>
        </p:sp>
        <p:sp>
          <p:nvSpPr>
            <p:cNvPr id="33962" name="Text Box 16"/>
            <p:cNvSpPr txBox="1">
              <a:spLocks noChangeArrowheads="1"/>
            </p:cNvSpPr>
            <p:nvPr/>
          </p:nvSpPr>
          <p:spPr bwMode="auto">
            <a:xfrm rot="16200000">
              <a:off x="152" y="826"/>
              <a:ext cx="4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2" charset="0"/>
                </a:rPr>
                <a:t>from</a:t>
              </a:r>
            </a:p>
          </p:txBody>
        </p:sp>
        <p:sp>
          <p:nvSpPr>
            <p:cNvPr id="33963" name="Text Box 17"/>
            <p:cNvSpPr txBox="1">
              <a:spLocks noChangeArrowheads="1"/>
            </p:cNvSpPr>
            <p:nvPr/>
          </p:nvSpPr>
          <p:spPr bwMode="auto">
            <a:xfrm>
              <a:off x="672" y="192"/>
              <a:ext cx="54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2" charset="0"/>
                </a:rPr>
                <a:t>cost to</a:t>
              </a:r>
            </a:p>
          </p:txBody>
        </p:sp>
      </p:grpSp>
      <p:sp>
        <p:nvSpPr>
          <p:cNvPr id="33795" name="Text Box 18"/>
          <p:cNvSpPr txBox="1">
            <a:spLocks noChangeArrowheads="1"/>
          </p:cNvSpPr>
          <p:nvPr/>
        </p:nvSpPr>
        <p:spPr bwMode="auto">
          <a:xfrm rot="-5400000">
            <a:off x="1917592" y="38269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from</a:t>
            </a:r>
          </a:p>
        </p:txBody>
      </p:sp>
      <p:sp>
        <p:nvSpPr>
          <p:cNvPr id="33796" name="Text Box 19"/>
          <p:cNvSpPr txBox="1">
            <a:spLocks noChangeArrowheads="1"/>
          </p:cNvSpPr>
          <p:nvPr/>
        </p:nvSpPr>
        <p:spPr bwMode="auto">
          <a:xfrm rot="-5400000">
            <a:off x="1917592" y="55795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from</a:t>
            </a:r>
          </a:p>
        </p:txBody>
      </p:sp>
      <p:sp>
        <p:nvSpPr>
          <p:cNvPr id="33797" name="Line 20"/>
          <p:cNvSpPr>
            <a:spLocks noChangeShapeType="1"/>
          </p:cNvSpPr>
          <p:nvPr/>
        </p:nvSpPr>
        <p:spPr bwMode="auto">
          <a:xfrm>
            <a:off x="7010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8" name="Line 21"/>
          <p:cNvSpPr>
            <a:spLocks noChangeShapeType="1"/>
          </p:cNvSpPr>
          <p:nvPr/>
        </p:nvSpPr>
        <p:spPr bwMode="auto">
          <a:xfrm>
            <a:off x="6705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799" name="Text Box 22"/>
          <p:cNvSpPr txBox="1">
            <a:spLocks noChangeArrowheads="1"/>
          </p:cNvSpPr>
          <p:nvPr/>
        </p:nvSpPr>
        <p:spPr bwMode="auto">
          <a:xfrm>
            <a:off x="7010401" y="1371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00" name="Text Box 23"/>
          <p:cNvSpPr txBox="1">
            <a:spLocks noChangeArrowheads="1"/>
          </p:cNvSpPr>
          <p:nvPr/>
        </p:nvSpPr>
        <p:spPr bwMode="auto">
          <a:xfrm>
            <a:off x="6705600" y="1752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01" name="Text Box 24"/>
          <p:cNvSpPr txBox="1">
            <a:spLocks noChangeArrowheads="1"/>
          </p:cNvSpPr>
          <p:nvPr/>
        </p:nvSpPr>
        <p:spPr bwMode="auto">
          <a:xfrm>
            <a:off x="6705600" y="2057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02" name="Text Box 25"/>
          <p:cNvSpPr txBox="1">
            <a:spLocks noChangeArrowheads="1"/>
          </p:cNvSpPr>
          <p:nvPr/>
        </p:nvSpPr>
        <p:spPr bwMode="auto">
          <a:xfrm>
            <a:off x="6705600" y="2362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03" name="Text Box 26"/>
          <p:cNvSpPr txBox="1">
            <a:spLocks noChangeArrowheads="1"/>
          </p:cNvSpPr>
          <p:nvPr/>
        </p:nvSpPr>
        <p:spPr bwMode="auto">
          <a:xfrm>
            <a:off x="7010401" y="1752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04" name="Text Box 27"/>
          <p:cNvSpPr txBox="1">
            <a:spLocks noChangeArrowheads="1"/>
          </p:cNvSpPr>
          <p:nvPr/>
        </p:nvSpPr>
        <p:spPr bwMode="auto">
          <a:xfrm rot="-5400000">
            <a:off x="6184792" y="20743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05" name="Text Box 28"/>
          <p:cNvSpPr txBox="1">
            <a:spLocks noChangeArrowheads="1"/>
          </p:cNvSpPr>
          <p:nvPr/>
        </p:nvSpPr>
        <p:spPr bwMode="auto">
          <a:xfrm>
            <a:off x="7010401" y="1066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cost to</a:t>
            </a:r>
          </a:p>
        </p:txBody>
      </p:sp>
      <p:sp>
        <p:nvSpPr>
          <p:cNvPr id="33806" name="Line 29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7" name="Line 30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08" name="Text Box 31"/>
          <p:cNvSpPr txBox="1">
            <a:spLocks noChangeArrowheads="1"/>
          </p:cNvSpPr>
          <p:nvPr/>
        </p:nvSpPr>
        <p:spPr bwMode="auto">
          <a:xfrm>
            <a:off x="4800601" y="12954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x   y   z</a:t>
            </a:r>
          </a:p>
        </p:txBody>
      </p:sp>
      <p:sp>
        <p:nvSpPr>
          <p:cNvPr id="33809" name="Text Box 32"/>
          <p:cNvSpPr txBox="1">
            <a:spLocks noChangeArrowheads="1"/>
          </p:cNvSpPr>
          <p:nvPr/>
        </p:nvSpPr>
        <p:spPr bwMode="auto">
          <a:xfrm>
            <a:off x="4495800" y="16764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10" name="Text Box 33"/>
          <p:cNvSpPr txBox="1">
            <a:spLocks noChangeArrowheads="1"/>
          </p:cNvSpPr>
          <p:nvPr/>
        </p:nvSpPr>
        <p:spPr bwMode="auto">
          <a:xfrm>
            <a:off x="4495800" y="19812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11" name="Text Box 34"/>
          <p:cNvSpPr txBox="1">
            <a:spLocks noChangeArrowheads="1"/>
          </p:cNvSpPr>
          <p:nvPr/>
        </p:nvSpPr>
        <p:spPr bwMode="auto">
          <a:xfrm>
            <a:off x="4495800" y="22860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12" name="Text Box 35"/>
          <p:cNvSpPr txBox="1">
            <a:spLocks noChangeArrowheads="1"/>
          </p:cNvSpPr>
          <p:nvPr/>
        </p:nvSpPr>
        <p:spPr bwMode="auto">
          <a:xfrm>
            <a:off x="4800601" y="1676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13" name="Text Box 36"/>
          <p:cNvSpPr txBox="1">
            <a:spLocks noChangeArrowheads="1"/>
          </p:cNvSpPr>
          <p:nvPr/>
        </p:nvSpPr>
        <p:spPr bwMode="auto">
          <a:xfrm rot="-5400000">
            <a:off x="3974992" y="19981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14" name="Text Box 37"/>
          <p:cNvSpPr txBox="1">
            <a:spLocks noChangeArrowheads="1"/>
          </p:cNvSpPr>
          <p:nvPr/>
        </p:nvSpPr>
        <p:spPr bwMode="auto">
          <a:xfrm>
            <a:off x="4800601" y="9906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cost to</a:t>
            </a:r>
          </a:p>
        </p:txBody>
      </p:sp>
      <p:sp>
        <p:nvSpPr>
          <p:cNvPr id="33815" name="Line 38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6" name="Line 39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17" name="Text Box 40"/>
          <p:cNvSpPr txBox="1">
            <a:spLocks noChangeArrowheads="1"/>
          </p:cNvSpPr>
          <p:nvPr/>
        </p:nvSpPr>
        <p:spPr bwMode="auto">
          <a:xfrm>
            <a:off x="2743201" y="30480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18" name="Text Box 41"/>
          <p:cNvSpPr txBox="1">
            <a:spLocks noChangeArrowheads="1"/>
          </p:cNvSpPr>
          <p:nvPr/>
        </p:nvSpPr>
        <p:spPr bwMode="auto">
          <a:xfrm>
            <a:off x="2438400" y="3429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19" name="Text Box 42"/>
          <p:cNvSpPr txBox="1">
            <a:spLocks noChangeArrowheads="1"/>
          </p:cNvSpPr>
          <p:nvPr/>
        </p:nvSpPr>
        <p:spPr bwMode="auto">
          <a:xfrm>
            <a:off x="2438400" y="3733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20" name="Text Box 43"/>
          <p:cNvSpPr txBox="1">
            <a:spLocks noChangeArrowheads="1"/>
          </p:cNvSpPr>
          <p:nvPr/>
        </p:nvSpPr>
        <p:spPr bwMode="auto">
          <a:xfrm>
            <a:off x="2438400" y="4038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21" name="Text Box 44"/>
          <p:cNvSpPr txBox="1">
            <a:spLocks noChangeArrowheads="1"/>
          </p:cNvSpPr>
          <p:nvPr/>
        </p:nvSpPr>
        <p:spPr bwMode="auto">
          <a:xfrm>
            <a:off x="3048000" y="3429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2" name="Text Box 45"/>
          <p:cNvSpPr txBox="1">
            <a:spLocks noChangeArrowheads="1"/>
          </p:cNvSpPr>
          <p:nvPr/>
        </p:nvSpPr>
        <p:spPr bwMode="auto">
          <a:xfrm>
            <a:off x="3352800" y="34290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3" name="Text Box 46"/>
          <p:cNvSpPr txBox="1">
            <a:spLocks noChangeArrowheads="1"/>
          </p:cNvSpPr>
          <p:nvPr/>
        </p:nvSpPr>
        <p:spPr bwMode="auto">
          <a:xfrm>
            <a:off x="27432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4" name="Text Box 47"/>
          <p:cNvSpPr txBox="1">
            <a:spLocks noChangeArrowheads="1"/>
          </p:cNvSpPr>
          <p:nvPr/>
        </p:nvSpPr>
        <p:spPr bwMode="auto">
          <a:xfrm>
            <a:off x="29718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5" name="Text Box 48"/>
          <p:cNvSpPr txBox="1">
            <a:spLocks noChangeArrowheads="1"/>
          </p:cNvSpPr>
          <p:nvPr/>
        </p:nvSpPr>
        <p:spPr bwMode="auto">
          <a:xfrm>
            <a:off x="3352800" y="4114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26" name="Text Box 49"/>
          <p:cNvSpPr txBox="1">
            <a:spLocks noChangeArrowheads="1"/>
          </p:cNvSpPr>
          <p:nvPr/>
        </p:nvSpPr>
        <p:spPr bwMode="auto">
          <a:xfrm>
            <a:off x="2743201" y="27432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27" name="Line 50"/>
          <p:cNvSpPr>
            <a:spLocks noChangeShapeType="1"/>
          </p:cNvSpPr>
          <p:nvPr/>
        </p:nvSpPr>
        <p:spPr bwMode="auto">
          <a:xfrm>
            <a:off x="4800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8" name="Line 51"/>
          <p:cNvSpPr>
            <a:spLocks noChangeShapeType="1"/>
          </p:cNvSpPr>
          <p:nvPr/>
        </p:nvSpPr>
        <p:spPr bwMode="auto">
          <a:xfrm>
            <a:off x="4495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29" name="Text Box 52"/>
          <p:cNvSpPr txBox="1">
            <a:spLocks noChangeArrowheads="1"/>
          </p:cNvSpPr>
          <p:nvPr/>
        </p:nvSpPr>
        <p:spPr bwMode="auto">
          <a:xfrm>
            <a:off x="4800601" y="30480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30" name="Text Box 53"/>
          <p:cNvSpPr txBox="1">
            <a:spLocks noChangeArrowheads="1"/>
          </p:cNvSpPr>
          <p:nvPr/>
        </p:nvSpPr>
        <p:spPr bwMode="auto">
          <a:xfrm>
            <a:off x="4495800" y="34290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31" name="Text Box 54"/>
          <p:cNvSpPr txBox="1">
            <a:spLocks noChangeArrowheads="1"/>
          </p:cNvSpPr>
          <p:nvPr/>
        </p:nvSpPr>
        <p:spPr bwMode="auto">
          <a:xfrm>
            <a:off x="4495800" y="37338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32" name="Text Box 55"/>
          <p:cNvSpPr txBox="1">
            <a:spLocks noChangeArrowheads="1"/>
          </p:cNvSpPr>
          <p:nvPr/>
        </p:nvSpPr>
        <p:spPr bwMode="auto">
          <a:xfrm>
            <a:off x="4495800" y="40386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33" name="Text Box 56"/>
          <p:cNvSpPr txBox="1">
            <a:spLocks noChangeArrowheads="1"/>
          </p:cNvSpPr>
          <p:nvPr/>
        </p:nvSpPr>
        <p:spPr bwMode="auto">
          <a:xfrm>
            <a:off x="4800601" y="34290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0  2   7</a:t>
            </a:r>
          </a:p>
        </p:txBody>
      </p:sp>
      <p:sp>
        <p:nvSpPr>
          <p:cNvPr id="33834" name="Text Box 57"/>
          <p:cNvSpPr txBox="1">
            <a:spLocks noChangeArrowheads="1"/>
          </p:cNvSpPr>
          <p:nvPr/>
        </p:nvSpPr>
        <p:spPr bwMode="auto">
          <a:xfrm rot="-5400000">
            <a:off x="3974992" y="37507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35" name="Text Box 58"/>
          <p:cNvSpPr txBox="1">
            <a:spLocks noChangeArrowheads="1"/>
          </p:cNvSpPr>
          <p:nvPr/>
        </p:nvSpPr>
        <p:spPr bwMode="auto">
          <a:xfrm>
            <a:off x="4800601" y="27432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36" name="Line 59"/>
          <p:cNvSpPr>
            <a:spLocks noChangeShapeType="1"/>
          </p:cNvSpPr>
          <p:nvPr/>
        </p:nvSpPr>
        <p:spPr bwMode="auto">
          <a:xfrm>
            <a:off x="7010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7" name="Line 60"/>
          <p:cNvSpPr>
            <a:spLocks noChangeShapeType="1"/>
          </p:cNvSpPr>
          <p:nvPr/>
        </p:nvSpPr>
        <p:spPr bwMode="auto">
          <a:xfrm>
            <a:off x="6705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38" name="Text Box 61"/>
          <p:cNvSpPr txBox="1">
            <a:spLocks noChangeArrowheads="1"/>
          </p:cNvSpPr>
          <p:nvPr/>
        </p:nvSpPr>
        <p:spPr bwMode="auto">
          <a:xfrm>
            <a:off x="7010401" y="31242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39" name="Text Box 62"/>
          <p:cNvSpPr txBox="1">
            <a:spLocks noChangeArrowheads="1"/>
          </p:cNvSpPr>
          <p:nvPr/>
        </p:nvSpPr>
        <p:spPr bwMode="auto">
          <a:xfrm>
            <a:off x="6705600" y="35052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40" name="Text Box 63"/>
          <p:cNvSpPr txBox="1">
            <a:spLocks noChangeArrowheads="1"/>
          </p:cNvSpPr>
          <p:nvPr/>
        </p:nvSpPr>
        <p:spPr bwMode="auto">
          <a:xfrm>
            <a:off x="6705600" y="38100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41" name="Text Box 64"/>
          <p:cNvSpPr txBox="1">
            <a:spLocks noChangeArrowheads="1"/>
          </p:cNvSpPr>
          <p:nvPr/>
        </p:nvSpPr>
        <p:spPr bwMode="auto">
          <a:xfrm>
            <a:off x="6705600" y="41148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42" name="Text Box 65"/>
          <p:cNvSpPr txBox="1">
            <a:spLocks noChangeArrowheads="1"/>
          </p:cNvSpPr>
          <p:nvPr/>
        </p:nvSpPr>
        <p:spPr bwMode="auto">
          <a:xfrm>
            <a:off x="7010401" y="35052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43" name="Text Box 66"/>
          <p:cNvSpPr txBox="1">
            <a:spLocks noChangeArrowheads="1"/>
          </p:cNvSpPr>
          <p:nvPr/>
        </p:nvSpPr>
        <p:spPr bwMode="auto">
          <a:xfrm rot="-5400000">
            <a:off x="6184792" y="38269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44" name="Text Box 67"/>
          <p:cNvSpPr txBox="1">
            <a:spLocks noChangeArrowheads="1"/>
          </p:cNvSpPr>
          <p:nvPr/>
        </p:nvSpPr>
        <p:spPr bwMode="auto">
          <a:xfrm>
            <a:off x="7010401" y="28194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45" name="Line 68"/>
          <p:cNvSpPr>
            <a:spLocks noChangeShapeType="1"/>
          </p:cNvSpPr>
          <p:nvPr/>
        </p:nvSpPr>
        <p:spPr bwMode="auto">
          <a:xfrm>
            <a:off x="6934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6" name="Line 69"/>
          <p:cNvSpPr>
            <a:spLocks noChangeShapeType="1"/>
          </p:cNvSpPr>
          <p:nvPr/>
        </p:nvSpPr>
        <p:spPr bwMode="auto">
          <a:xfrm>
            <a:off x="6629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47" name="Text Box 70"/>
          <p:cNvSpPr txBox="1">
            <a:spLocks noChangeArrowheads="1"/>
          </p:cNvSpPr>
          <p:nvPr/>
        </p:nvSpPr>
        <p:spPr bwMode="auto">
          <a:xfrm>
            <a:off x="6934201" y="4800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48" name="Text Box 71"/>
          <p:cNvSpPr txBox="1">
            <a:spLocks noChangeArrowheads="1"/>
          </p:cNvSpPr>
          <p:nvPr/>
        </p:nvSpPr>
        <p:spPr bwMode="auto">
          <a:xfrm>
            <a:off x="6629400" y="5181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49" name="Text Box 72"/>
          <p:cNvSpPr txBox="1">
            <a:spLocks noChangeArrowheads="1"/>
          </p:cNvSpPr>
          <p:nvPr/>
        </p:nvSpPr>
        <p:spPr bwMode="auto">
          <a:xfrm>
            <a:off x="6629400" y="5486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50" name="Text Box 73"/>
          <p:cNvSpPr txBox="1">
            <a:spLocks noChangeArrowheads="1"/>
          </p:cNvSpPr>
          <p:nvPr/>
        </p:nvSpPr>
        <p:spPr bwMode="auto">
          <a:xfrm>
            <a:off x="6629400" y="5791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51" name="Text Box 74"/>
          <p:cNvSpPr txBox="1">
            <a:spLocks noChangeArrowheads="1"/>
          </p:cNvSpPr>
          <p:nvPr/>
        </p:nvSpPr>
        <p:spPr bwMode="auto">
          <a:xfrm>
            <a:off x="6934201" y="5181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0  2   3</a:t>
            </a:r>
          </a:p>
        </p:txBody>
      </p:sp>
      <p:sp>
        <p:nvSpPr>
          <p:cNvPr id="33852" name="Text Box 75"/>
          <p:cNvSpPr txBox="1">
            <a:spLocks noChangeArrowheads="1"/>
          </p:cNvSpPr>
          <p:nvPr/>
        </p:nvSpPr>
        <p:spPr bwMode="auto">
          <a:xfrm rot="-5400000">
            <a:off x="6108592" y="55033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53" name="Text Box 76"/>
          <p:cNvSpPr txBox="1">
            <a:spLocks noChangeArrowheads="1"/>
          </p:cNvSpPr>
          <p:nvPr/>
        </p:nvSpPr>
        <p:spPr bwMode="auto">
          <a:xfrm>
            <a:off x="6934201" y="4495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54" name="Line 77"/>
          <p:cNvSpPr>
            <a:spLocks noChangeShapeType="1"/>
          </p:cNvSpPr>
          <p:nvPr/>
        </p:nvSpPr>
        <p:spPr bwMode="auto">
          <a:xfrm>
            <a:off x="4800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5" name="Line 78"/>
          <p:cNvSpPr>
            <a:spLocks noChangeShapeType="1"/>
          </p:cNvSpPr>
          <p:nvPr/>
        </p:nvSpPr>
        <p:spPr bwMode="auto">
          <a:xfrm>
            <a:off x="4495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56" name="Text Box 79"/>
          <p:cNvSpPr txBox="1">
            <a:spLocks noChangeArrowheads="1"/>
          </p:cNvSpPr>
          <p:nvPr/>
        </p:nvSpPr>
        <p:spPr bwMode="auto">
          <a:xfrm>
            <a:off x="4800601" y="48006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57" name="Text Box 80"/>
          <p:cNvSpPr txBox="1">
            <a:spLocks noChangeArrowheads="1"/>
          </p:cNvSpPr>
          <p:nvPr/>
        </p:nvSpPr>
        <p:spPr bwMode="auto">
          <a:xfrm>
            <a:off x="4495800" y="51816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58" name="Text Box 81"/>
          <p:cNvSpPr txBox="1">
            <a:spLocks noChangeArrowheads="1"/>
          </p:cNvSpPr>
          <p:nvPr/>
        </p:nvSpPr>
        <p:spPr bwMode="auto">
          <a:xfrm>
            <a:off x="4495800" y="54864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59" name="Text Box 82"/>
          <p:cNvSpPr txBox="1">
            <a:spLocks noChangeArrowheads="1"/>
          </p:cNvSpPr>
          <p:nvPr/>
        </p:nvSpPr>
        <p:spPr bwMode="auto">
          <a:xfrm>
            <a:off x="4495800" y="57912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60" name="Text Box 83"/>
          <p:cNvSpPr txBox="1">
            <a:spLocks noChangeArrowheads="1"/>
          </p:cNvSpPr>
          <p:nvPr/>
        </p:nvSpPr>
        <p:spPr bwMode="auto">
          <a:xfrm>
            <a:off x="4800601" y="51816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0  2   7</a:t>
            </a:r>
          </a:p>
        </p:txBody>
      </p:sp>
      <p:sp>
        <p:nvSpPr>
          <p:cNvPr id="33861" name="Text Box 84"/>
          <p:cNvSpPr txBox="1">
            <a:spLocks noChangeArrowheads="1"/>
          </p:cNvSpPr>
          <p:nvPr/>
        </p:nvSpPr>
        <p:spPr bwMode="auto">
          <a:xfrm rot="-5400000">
            <a:off x="3974992" y="5503347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from</a:t>
            </a:r>
          </a:p>
        </p:txBody>
      </p:sp>
      <p:sp>
        <p:nvSpPr>
          <p:cNvPr id="33862" name="Text Box 85"/>
          <p:cNvSpPr txBox="1">
            <a:spLocks noChangeArrowheads="1"/>
          </p:cNvSpPr>
          <p:nvPr/>
        </p:nvSpPr>
        <p:spPr bwMode="auto">
          <a:xfrm>
            <a:off x="4800601" y="4495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2" charset="0"/>
              </a:rPr>
              <a:t>cost to</a:t>
            </a:r>
          </a:p>
        </p:txBody>
      </p:sp>
      <p:sp>
        <p:nvSpPr>
          <p:cNvPr id="33863" name="Line 86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64" name="Line 87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65" name="Text Box 88"/>
          <p:cNvSpPr txBox="1">
            <a:spLocks noChangeArrowheads="1"/>
          </p:cNvSpPr>
          <p:nvPr/>
        </p:nvSpPr>
        <p:spPr bwMode="auto">
          <a:xfrm>
            <a:off x="2743201" y="4876800"/>
            <a:ext cx="7970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   y   z</a:t>
            </a:r>
          </a:p>
        </p:txBody>
      </p:sp>
      <p:sp>
        <p:nvSpPr>
          <p:cNvPr id="33866" name="Text Box 89"/>
          <p:cNvSpPr txBox="1">
            <a:spLocks noChangeArrowheads="1"/>
          </p:cNvSpPr>
          <p:nvPr/>
        </p:nvSpPr>
        <p:spPr bwMode="auto">
          <a:xfrm>
            <a:off x="2438400" y="5257800"/>
            <a:ext cx="28405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x</a:t>
            </a:r>
          </a:p>
        </p:txBody>
      </p:sp>
      <p:sp>
        <p:nvSpPr>
          <p:cNvPr id="33867" name="Text Box 90"/>
          <p:cNvSpPr txBox="1">
            <a:spLocks noChangeArrowheads="1"/>
          </p:cNvSpPr>
          <p:nvPr/>
        </p:nvSpPr>
        <p:spPr bwMode="auto">
          <a:xfrm>
            <a:off x="2438400" y="5562600"/>
            <a:ext cx="2888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y</a:t>
            </a:r>
          </a:p>
        </p:txBody>
      </p:sp>
      <p:sp>
        <p:nvSpPr>
          <p:cNvPr id="33868" name="Text Box 91"/>
          <p:cNvSpPr txBox="1">
            <a:spLocks noChangeArrowheads="1"/>
          </p:cNvSpPr>
          <p:nvPr/>
        </p:nvSpPr>
        <p:spPr bwMode="auto">
          <a:xfrm>
            <a:off x="2438400" y="5867400"/>
            <a:ext cx="2760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z</a:t>
            </a:r>
          </a:p>
        </p:txBody>
      </p:sp>
      <p:sp>
        <p:nvSpPr>
          <p:cNvPr id="33869" name="Text Box 92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0" name="Text Box 93"/>
          <p:cNvSpPr txBox="1">
            <a:spLocks noChangeArrowheads="1"/>
          </p:cNvSpPr>
          <p:nvPr/>
        </p:nvSpPr>
        <p:spPr bwMode="auto">
          <a:xfrm>
            <a:off x="2971800" y="5638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1" name="Text Box 94"/>
          <p:cNvSpPr txBox="1">
            <a:spLocks noChangeArrowheads="1"/>
          </p:cNvSpPr>
          <p:nvPr/>
        </p:nvSpPr>
        <p:spPr bwMode="auto">
          <a:xfrm>
            <a:off x="3352800" y="5638800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∞</a:t>
            </a:r>
          </a:p>
        </p:txBody>
      </p:sp>
      <p:sp>
        <p:nvSpPr>
          <p:cNvPr id="33872" name="Text Box 95"/>
          <p:cNvSpPr txBox="1">
            <a:spLocks noChangeArrowheads="1"/>
          </p:cNvSpPr>
          <p:nvPr/>
        </p:nvSpPr>
        <p:spPr bwMode="auto">
          <a:xfrm>
            <a:off x="27432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</a:t>
            </a:r>
          </a:p>
        </p:txBody>
      </p:sp>
      <p:sp>
        <p:nvSpPr>
          <p:cNvPr id="33873" name="Text Box 96"/>
          <p:cNvSpPr txBox="1">
            <a:spLocks noChangeArrowheads="1"/>
          </p:cNvSpPr>
          <p:nvPr/>
        </p:nvSpPr>
        <p:spPr bwMode="auto">
          <a:xfrm>
            <a:off x="3043145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1</a:t>
            </a:r>
          </a:p>
        </p:txBody>
      </p:sp>
      <p:sp>
        <p:nvSpPr>
          <p:cNvPr id="33874" name="Text Box 97"/>
          <p:cNvSpPr txBox="1">
            <a:spLocks noChangeArrowheads="1"/>
          </p:cNvSpPr>
          <p:nvPr/>
        </p:nvSpPr>
        <p:spPr bwMode="auto">
          <a:xfrm>
            <a:off x="3352800" y="5943600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0</a:t>
            </a:r>
          </a:p>
        </p:txBody>
      </p:sp>
      <p:sp>
        <p:nvSpPr>
          <p:cNvPr id="33875" name="Text Box 98"/>
          <p:cNvSpPr txBox="1">
            <a:spLocks noChangeArrowheads="1"/>
          </p:cNvSpPr>
          <p:nvPr/>
        </p:nvSpPr>
        <p:spPr bwMode="auto">
          <a:xfrm>
            <a:off x="2743201" y="45720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cost to</a:t>
            </a:r>
          </a:p>
        </p:txBody>
      </p:sp>
      <p:sp>
        <p:nvSpPr>
          <p:cNvPr id="33876" name="Text Box 99"/>
          <p:cNvSpPr txBox="1">
            <a:spLocks noChangeArrowheads="1"/>
          </p:cNvSpPr>
          <p:nvPr/>
        </p:nvSpPr>
        <p:spPr bwMode="auto">
          <a:xfrm>
            <a:off x="2743201" y="3505201"/>
            <a:ext cx="8531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 </a:t>
            </a:r>
          </a:p>
          <a:p>
            <a:pPr eaLnBrk="0" hangingPunct="0"/>
            <a:r>
              <a:rPr lang="en-US" dirty="0"/>
              <a:t>2   0   1</a:t>
            </a:r>
          </a:p>
        </p:txBody>
      </p:sp>
      <p:sp>
        <p:nvSpPr>
          <p:cNvPr id="33877" name="Text Box 100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/>
              <a:t>∞ ∞  ∞</a:t>
            </a:r>
          </a:p>
        </p:txBody>
      </p:sp>
      <p:sp>
        <p:nvSpPr>
          <p:cNvPr id="33878" name="Text Box 101"/>
          <p:cNvSpPr txBox="1">
            <a:spLocks noChangeArrowheads="1"/>
          </p:cNvSpPr>
          <p:nvPr/>
        </p:nvSpPr>
        <p:spPr bwMode="auto">
          <a:xfrm>
            <a:off x="4784726" y="202247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2   0   1</a:t>
            </a:r>
          </a:p>
        </p:txBody>
      </p:sp>
      <p:sp>
        <p:nvSpPr>
          <p:cNvPr id="33879" name="Text Box 102"/>
          <p:cNvSpPr txBox="1">
            <a:spLocks noChangeArrowheads="1"/>
          </p:cNvSpPr>
          <p:nvPr/>
        </p:nvSpPr>
        <p:spPr bwMode="auto">
          <a:xfrm>
            <a:off x="4784726" y="232727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7   1   0</a:t>
            </a:r>
          </a:p>
        </p:txBody>
      </p:sp>
      <p:sp>
        <p:nvSpPr>
          <p:cNvPr id="33880" name="Text Box 103"/>
          <p:cNvSpPr txBox="1">
            <a:spLocks noChangeArrowheads="1"/>
          </p:cNvSpPr>
          <p:nvPr/>
        </p:nvSpPr>
        <p:spPr bwMode="auto">
          <a:xfrm>
            <a:off x="4800601" y="3751385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1" name="Text Box 104"/>
          <p:cNvSpPr txBox="1">
            <a:spLocks noChangeArrowheads="1"/>
          </p:cNvSpPr>
          <p:nvPr/>
        </p:nvSpPr>
        <p:spPr bwMode="auto">
          <a:xfrm>
            <a:off x="4800601" y="4056185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7   1   0</a:t>
            </a:r>
          </a:p>
        </p:txBody>
      </p:sp>
      <p:sp>
        <p:nvSpPr>
          <p:cNvPr id="33882" name="Text Box 105"/>
          <p:cNvSpPr txBox="1">
            <a:spLocks noChangeArrowheads="1"/>
          </p:cNvSpPr>
          <p:nvPr/>
        </p:nvSpPr>
        <p:spPr bwMode="auto">
          <a:xfrm>
            <a:off x="4800601" y="5515708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3" name="Text Box 106"/>
          <p:cNvSpPr txBox="1">
            <a:spLocks noChangeArrowheads="1"/>
          </p:cNvSpPr>
          <p:nvPr/>
        </p:nvSpPr>
        <p:spPr bwMode="auto">
          <a:xfrm>
            <a:off x="4800601" y="5867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4" name="Text Box 107"/>
          <p:cNvSpPr txBox="1">
            <a:spLocks noChangeArrowheads="1"/>
          </p:cNvSpPr>
          <p:nvPr/>
        </p:nvSpPr>
        <p:spPr bwMode="auto">
          <a:xfrm>
            <a:off x="6998678" y="2110154"/>
            <a:ext cx="8531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2   0   1</a:t>
            </a:r>
          </a:p>
        </p:txBody>
      </p:sp>
      <p:sp>
        <p:nvSpPr>
          <p:cNvPr id="33885" name="Text Box 108"/>
          <p:cNvSpPr txBox="1">
            <a:spLocks noChangeArrowheads="1"/>
          </p:cNvSpPr>
          <p:nvPr/>
        </p:nvSpPr>
        <p:spPr bwMode="auto">
          <a:xfrm>
            <a:off x="7010401" y="2438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6" name="Text Box 109"/>
          <p:cNvSpPr txBox="1">
            <a:spLocks noChangeArrowheads="1"/>
          </p:cNvSpPr>
          <p:nvPr/>
        </p:nvSpPr>
        <p:spPr bwMode="auto">
          <a:xfrm>
            <a:off x="7010401" y="3827585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7" name="Text Box 110"/>
          <p:cNvSpPr txBox="1">
            <a:spLocks noChangeArrowheads="1"/>
          </p:cNvSpPr>
          <p:nvPr/>
        </p:nvSpPr>
        <p:spPr bwMode="auto">
          <a:xfrm>
            <a:off x="6934201" y="58674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88" name="Text Box 111"/>
          <p:cNvSpPr txBox="1">
            <a:spLocks noChangeArrowheads="1"/>
          </p:cNvSpPr>
          <p:nvPr/>
        </p:nvSpPr>
        <p:spPr bwMode="auto">
          <a:xfrm>
            <a:off x="6934201" y="5533292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2  0   1</a:t>
            </a:r>
          </a:p>
        </p:txBody>
      </p:sp>
      <p:sp>
        <p:nvSpPr>
          <p:cNvPr id="33889" name="Text Box 112"/>
          <p:cNvSpPr txBox="1">
            <a:spLocks noChangeArrowheads="1"/>
          </p:cNvSpPr>
          <p:nvPr/>
        </p:nvSpPr>
        <p:spPr bwMode="auto">
          <a:xfrm>
            <a:off x="7010401" y="4114800"/>
            <a:ext cx="8002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3  1   0</a:t>
            </a:r>
          </a:p>
        </p:txBody>
      </p:sp>
      <p:sp>
        <p:nvSpPr>
          <p:cNvPr id="33890" name="Line 113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1" name="Line 114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2" name="Line 115"/>
          <p:cNvSpPr>
            <a:spLocks noChangeShapeType="1"/>
          </p:cNvSpPr>
          <p:nvPr/>
        </p:nvSpPr>
        <p:spPr bwMode="auto">
          <a:xfrm flipV="1">
            <a:off x="3657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3" name="Line 116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4" name="Line 117"/>
          <p:cNvSpPr>
            <a:spLocks noChangeShapeType="1"/>
          </p:cNvSpPr>
          <p:nvPr/>
        </p:nvSpPr>
        <p:spPr bwMode="auto">
          <a:xfrm flipV="1">
            <a:off x="3657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5" name="Line 118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6" name="Line 119"/>
          <p:cNvSpPr>
            <a:spLocks noChangeShapeType="1"/>
          </p:cNvSpPr>
          <p:nvPr/>
        </p:nvSpPr>
        <p:spPr bwMode="auto">
          <a:xfrm>
            <a:off x="5791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7" name="Line 120"/>
          <p:cNvSpPr>
            <a:spLocks noChangeShapeType="1"/>
          </p:cNvSpPr>
          <p:nvPr/>
        </p:nvSpPr>
        <p:spPr bwMode="auto">
          <a:xfrm>
            <a:off x="5715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8" name="Line 121"/>
          <p:cNvSpPr>
            <a:spLocks noChangeShapeType="1"/>
          </p:cNvSpPr>
          <p:nvPr/>
        </p:nvSpPr>
        <p:spPr bwMode="auto">
          <a:xfrm flipV="1">
            <a:off x="5638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899" name="Line 122"/>
          <p:cNvSpPr>
            <a:spLocks noChangeShapeType="1"/>
          </p:cNvSpPr>
          <p:nvPr/>
        </p:nvSpPr>
        <p:spPr bwMode="auto">
          <a:xfrm flipV="1">
            <a:off x="5638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00" name="Line 123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01" name="Text Box 124"/>
          <p:cNvSpPr txBox="1">
            <a:spLocks noChangeArrowheads="1"/>
          </p:cNvSpPr>
          <p:nvPr/>
        </p:nvSpPr>
        <p:spPr bwMode="auto">
          <a:xfrm>
            <a:off x="7593014" y="614203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2" charset="0"/>
              </a:rPr>
              <a:t>time</a:t>
            </a:r>
          </a:p>
        </p:txBody>
      </p:sp>
      <p:grpSp>
        <p:nvGrpSpPr>
          <p:cNvPr id="33902" name="Group 125"/>
          <p:cNvGrpSpPr>
            <a:grpSpLocks/>
          </p:cNvGrpSpPr>
          <p:nvPr/>
        </p:nvGrpSpPr>
        <p:grpSpPr bwMode="auto">
          <a:xfrm>
            <a:off x="8661400" y="3010416"/>
            <a:ext cx="2184400" cy="1212850"/>
            <a:chOff x="2352" y="0"/>
            <a:chExt cx="1376" cy="764"/>
          </a:xfrm>
        </p:grpSpPr>
        <p:sp>
          <p:nvSpPr>
            <p:cNvPr id="33915" name="Freeform 12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3916" name="Group 127"/>
            <p:cNvGrpSpPr>
              <a:grpSpLocks/>
            </p:cNvGrpSpPr>
            <p:nvPr/>
          </p:nvGrpSpPr>
          <p:grpSpPr bwMode="auto">
            <a:xfrm>
              <a:off x="2448" y="74"/>
              <a:ext cx="1161" cy="677"/>
              <a:chOff x="-17" y="1286"/>
              <a:chExt cx="1161" cy="677"/>
            </a:xfrm>
          </p:grpSpPr>
          <p:sp>
            <p:nvSpPr>
              <p:cNvPr id="33917" name="Freeform 12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18" name="Oval 12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919" name="Line 13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0" name="Line 13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1" name="Rectangle 13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2" name="Oval 13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33923" name="Freeform 13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924" name="Freeform 13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925" name="Group 136"/>
              <p:cNvGrpSpPr>
                <a:grpSpLocks/>
              </p:cNvGrpSpPr>
              <p:nvPr/>
            </p:nvGrpSpPr>
            <p:grpSpPr bwMode="auto">
              <a:xfrm>
                <a:off x="41" y="1598"/>
                <a:ext cx="186" cy="252"/>
                <a:chOff x="2963" y="2429"/>
                <a:chExt cx="187" cy="252"/>
              </a:xfrm>
            </p:grpSpPr>
            <p:sp>
              <p:nvSpPr>
                <p:cNvPr id="33947" name="Rectangle 1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48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2963" y="2429"/>
                  <a:ext cx="187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0" hangingPunct="0"/>
                  <a:r>
                    <a:rPr lang="en-US" sz="2000" dirty="0">
                      <a:solidFill>
                        <a:schemeClr val="bg1"/>
                      </a:solidFill>
                    </a:rPr>
                    <a:t>x</a:t>
                  </a:r>
                  <a:endParaRPr lang="en-US" sz="2400" dirty="0">
                    <a:solidFill>
                      <a:schemeClr val="bg1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33926" name="Group 139"/>
              <p:cNvGrpSpPr>
                <a:grpSpLocks/>
              </p:cNvGrpSpPr>
              <p:nvPr/>
            </p:nvGrpSpPr>
            <p:grpSpPr bwMode="auto">
              <a:xfrm>
                <a:off x="828" y="1580"/>
                <a:ext cx="316" cy="291"/>
                <a:chOff x="1740" y="2276"/>
                <a:chExt cx="316" cy="291"/>
              </a:xfrm>
            </p:grpSpPr>
            <p:sp>
              <p:nvSpPr>
                <p:cNvPr id="33939" name="Oval 14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40" name="Line 14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41" name="Line 14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42" name="Rectangle 14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3943" name="Oval 14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33944" name="Group 145"/>
                <p:cNvGrpSpPr>
                  <a:grpSpLocks/>
                </p:cNvGrpSpPr>
                <p:nvPr/>
              </p:nvGrpSpPr>
              <p:grpSpPr bwMode="auto">
                <a:xfrm>
                  <a:off x="1802" y="2276"/>
                  <a:ext cx="193" cy="291"/>
                  <a:chOff x="2960" y="2399"/>
                  <a:chExt cx="194" cy="291"/>
                </a:xfrm>
              </p:grpSpPr>
              <p:sp>
                <p:nvSpPr>
                  <p:cNvPr id="33945" name="Rectangle 14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33946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0" y="2399"/>
                    <a:ext cx="194" cy="29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400" dirty="0">
                        <a:solidFill>
                          <a:schemeClr val="bg1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33927" name="Text Box 148"/>
              <p:cNvSpPr txBox="1">
                <a:spLocks noChangeArrowheads="1"/>
              </p:cNvSpPr>
              <p:nvPr/>
            </p:nvSpPr>
            <p:spPr bwMode="auto">
              <a:xfrm>
                <a:off x="726" y="1400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1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8" name="Text Box 149"/>
              <p:cNvSpPr txBox="1">
                <a:spLocks noChangeArrowheads="1"/>
              </p:cNvSpPr>
              <p:nvPr/>
            </p:nvSpPr>
            <p:spPr bwMode="auto">
              <a:xfrm>
                <a:off x="199" y="1397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2</a:t>
                </a: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33929" name="Text Box 150"/>
              <p:cNvSpPr txBox="1">
                <a:spLocks noChangeArrowheads="1"/>
              </p:cNvSpPr>
              <p:nvPr/>
            </p:nvSpPr>
            <p:spPr bwMode="auto">
              <a:xfrm>
                <a:off x="484" y="1730"/>
                <a:ext cx="19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/>
                  <a:t>7</a:t>
                </a:r>
                <a:endParaRPr lang="en-US" sz="2400">
                  <a:latin typeface="Times New Roman" pitchFamily="18" charset="0"/>
                </a:endParaRPr>
              </a:p>
            </p:txBody>
          </p:sp>
          <p:grpSp>
            <p:nvGrpSpPr>
              <p:cNvPr id="33930" name="Group 151"/>
              <p:cNvGrpSpPr>
                <a:grpSpLocks/>
              </p:cNvGrpSpPr>
              <p:nvPr/>
            </p:nvGrpSpPr>
            <p:grpSpPr bwMode="auto">
              <a:xfrm>
                <a:off x="408" y="1286"/>
                <a:ext cx="316" cy="252"/>
                <a:chOff x="1740" y="2306"/>
                <a:chExt cx="316" cy="252"/>
              </a:xfrm>
            </p:grpSpPr>
            <p:sp>
              <p:nvSpPr>
                <p:cNvPr id="33931" name="Oval 15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sp>
              <p:nvSpPr>
                <p:cNvPr id="33932" name="Line 15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33" name="Line 15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934" name="Rectangle 15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 sz="2400">
                    <a:latin typeface="Times New Roman" pitchFamily="18" charset="0"/>
                  </a:endParaRPr>
                </a:p>
              </p:txBody>
            </p:sp>
            <p:sp>
              <p:nvSpPr>
                <p:cNvPr id="33935" name="Oval 15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grpSp>
              <p:nvGrpSpPr>
                <p:cNvPr id="33936" name="Group 157"/>
                <p:cNvGrpSpPr>
                  <a:grpSpLocks/>
                </p:cNvGrpSpPr>
                <p:nvPr/>
              </p:nvGrpSpPr>
              <p:grpSpPr bwMode="auto">
                <a:xfrm>
                  <a:off x="1804" y="2306"/>
                  <a:ext cx="189" cy="252"/>
                  <a:chOff x="2961" y="2429"/>
                  <a:chExt cx="191" cy="252"/>
                </a:xfrm>
              </p:grpSpPr>
              <p:sp>
                <p:nvSpPr>
                  <p:cNvPr id="33937" name="Rectangle 15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eaLnBrk="0" hangingPunct="0"/>
                    <a:endParaRPr lang="en-US"/>
                  </a:p>
                </p:txBody>
              </p:sp>
              <p:sp>
                <p:nvSpPr>
                  <p:cNvPr id="3393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1" y="2429"/>
                    <a:ext cx="191" cy="25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 eaLnBrk="0" hangingPunct="0"/>
                    <a:r>
                      <a:rPr lang="en-US" sz="2000" dirty="0">
                        <a:solidFill>
                          <a:schemeClr val="bg1"/>
                        </a:solidFill>
                      </a:rPr>
                      <a:t>y</a:t>
                    </a:r>
                    <a:endParaRPr lang="en-US" sz="2400" dirty="0">
                      <a:solidFill>
                        <a:schemeClr val="bg1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sp>
        <p:nvSpPr>
          <p:cNvPr id="33903" name="Text Box 160"/>
          <p:cNvSpPr txBox="1">
            <a:spLocks noChangeArrowheads="1"/>
          </p:cNvSpPr>
          <p:nvPr/>
        </p:nvSpPr>
        <p:spPr bwMode="auto">
          <a:xfrm>
            <a:off x="909339" y="805934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pitchFamily="2" charset="0"/>
              </a:rPr>
              <a:t>node x table</a:t>
            </a:r>
          </a:p>
        </p:txBody>
      </p:sp>
      <p:sp>
        <p:nvSpPr>
          <p:cNvPr id="33904" name="Text Box 161"/>
          <p:cNvSpPr txBox="1">
            <a:spLocks noChangeArrowheads="1"/>
          </p:cNvSpPr>
          <p:nvPr/>
        </p:nvSpPr>
        <p:spPr bwMode="auto">
          <a:xfrm>
            <a:off x="925812" y="2696421"/>
            <a:ext cx="15311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pitchFamily="2" charset="0"/>
              </a:rPr>
              <a:t>node y table</a:t>
            </a:r>
          </a:p>
        </p:txBody>
      </p:sp>
      <p:sp>
        <p:nvSpPr>
          <p:cNvPr id="33905" name="Text Box 162"/>
          <p:cNvSpPr txBox="1">
            <a:spLocks noChangeArrowheads="1"/>
          </p:cNvSpPr>
          <p:nvPr/>
        </p:nvSpPr>
        <p:spPr bwMode="auto">
          <a:xfrm>
            <a:off x="925812" y="4475162"/>
            <a:ext cx="1518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latin typeface="Helvetica" pitchFamily="2" charset="0"/>
              </a:rPr>
              <a:t>node z table</a:t>
            </a:r>
          </a:p>
        </p:txBody>
      </p:sp>
      <p:sp>
        <p:nvSpPr>
          <p:cNvPr id="33906" name="Oval 163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7" name="Oval 164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8" name="Oval 165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09" name="Oval 166"/>
          <p:cNvSpPr>
            <a:spLocks noChangeArrowheads="1"/>
          </p:cNvSpPr>
          <p:nvPr/>
        </p:nvSpPr>
        <p:spPr bwMode="auto">
          <a:xfrm>
            <a:off x="48006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10" name="Oval 167"/>
          <p:cNvSpPr>
            <a:spLocks noChangeArrowheads="1"/>
          </p:cNvSpPr>
          <p:nvPr/>
        </p:nvSpPr>
        <p:spPr bwMode="auto">
          <a:xfrm>
            <a:off x="4724400" y="5867400"/>
            <a:ext cx="1066800" cy="381000"/>
          </a:xfrm>
          <a:prstGeom prst="ellips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33911" name="Rectangle 168"/>
          <p:cNvSpPr>
            <a:spLocks noChangeArrowheads="1"/>
          </p:cNvSpPr>
          <p:nvPr/>
        </p:nvSpPr>
        <p:spPr bwMode="auto">
          <a:xfrm>
            <a:off x="2878218" y="184836"/>
            <a:ext cx="4689201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fr-FR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D</a:t>
            </a:r>
            <a:r>
              <a:rPr lang="fr-FR" baseline="-25000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x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(y) = min{c(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x,y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) + D</a:t>
            </a:r>
            <a:r>
              <a:rPr lang="fr-FR" baseline="-25000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y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(y), c(</a:t>
            </a:r>
            <a:r>
              <a:rPr lang="fr-FR" dirty="0" err="1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x,z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) + D</a:t>
            </a:r>
            <a:r>
              <a:rPr lang="fr-FR" baseline="-25000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z</a:t>
            </a: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(y)} </a:t>
            </a:r>
            <a:b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</a:br>
            <a:r>
              <a:rPr lang="fr-FR" dirty="0">
                <a:solidFill>
                  <a:srgbClr val="000000"/>
                </a:solidFill>
                <a:latin typeface="Helvetica" pitchFamily="2" charset="0"/>
                <a:cs typeface="Times New Roman" pitchFamily="18" charset="0"/>
              </a:rPr>
              <a:t>             = min{2+0 , 7+1} = 2</a:t>
            </a:r>
          </a:p>
        </p:txBody>
      </p:sp>
      <p:sp>
        <p:nvSpPr>
          <p:cNvPr id="33912" name="Line 169"/>
          <p:cNvSpPr>
            <a:spLocks noChangeShapeType="1"/>
          </p:cNvSpPr>
          <p:nvPr/>
        </p:nvSpPr>
        <p:spPr bwMode="auto">
          <a:xfrm flipH="1">
            <a:off x="5633973" y="778947"/>
            <a:ext cx="369411" cy="832882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3913" name="Rectangle 170"/>
          <p:cNvSpPr>
            <a:spLocks noChangeArrowheads="1"/>
          </p:cNvSpPr>
          <p:nvPr/>
        </p:nvSpPr>
        <p:spPr bwMode="auto">
          <a:xfrm>
            <a:off x="7964808" y="107454"/>
            <a:ext cx="385205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/>
            <a:r>
              <a:rPr lang="fr-FR" dirty="0" err="1">
                <a:latin typeface="Helvetica" pitchFamily="2" charset="0"/>
              </a:rPr>
              <a:t>D</a:t>
            </a:r>
            <a:r>
              <a:rPr lang="fr-FR" baseline="-25000" dirty="0" err="1">
                <a:latin typeface="Helvetica" pitchFamily="2" charset="0"/>
              </a:rPr>
              <a:t>x</a:t>
            </a:r>
            <a:r>
              <a:rPr lang="fr-FR" dirty="0">
                <a:latin typeface="Helvetica" pitchFamily="2" charset="0"/>
              </a:rPr>
              <a:t>(z) = min{c(</a:t>
            </a:r>
            <a:r>
              <a:rPr lang="fr-FR" dirty="0" err="1">
                <a:latin typeface="Helvetica" pitchFamily="2" charset="0"/>
              </a:rPr>
              <a:t>x,y</a:t>
            </a:r>
            <a:r>
              <a:rPr lang="fr-FR" dirty="0">
                <a:latin typeface="Helvetica" pitchFamily="2" charset="0"/>
              </a:rPr>
              <a:t>) + D</a:t>
            </a:r>
            <a:r>
              <a:rPr lang="fr-FR" baseline="-25000" dirty="0">
                <a:latin typeface="Helvetica" pitchFamily="2" charset="0"/>
              </a:rPr>
              <a:t>y</a:t>
            </a:r>
            <a:r>
              <a:rPr lang="fr-FR" dirty="0">
                <a:latin typeface="Helvetica" pitchFamily="2" charset="0"/>
              </a:rPr>
              <a:t>(z), </a:t>
            </a:r>
          </a:p>
          <a:p>
            <a:pPr eaLnBrk="0" hangingPunct="0"/>
            <a:r>
              <a:rPr lang="fr-FR" dirty="0">
                <a:latin typeface="Helvetica" pitchFamily="2" charset="0"/>
              </a:rPr>
              <a:t>                  c(</a:t>
            </a:r>
            <a:r>
              <a:rPr lang="fr-FR" dirty="0" err="1">
                <a:latin typeface="Helvetica" pitchFamily="2" charset="0"/>
              </a:rPr>
              <a:t>x,z</a:t>
            </a:r>
            <a:r>
              <a:rPr lang="fr-FR" dirty="0">
                <a:latin typeface="Helvetica" pitchFamily="2" charset="0"/>
              </a:rPr>
              <a:t>) + D</a:t>
            </a:r>
            <a:r>
              <a:rPr lang="fr-FR" baseline="-25000" dirty="0">
                <a:latin typeface="Helvetica" pitchFamily="2" charset="0"/>
              </a:rPr>
              <a:t>z</a:t>
            </a:r>
            <a:r>
              <a:rPr lang="fr-FR" dirty="0">
                <a:latin typeface="Helvetica" pitchFamily="2" charset="0"/>
              </a:rPr>
              <a:t>(z)} </a:t>
            </a:r>
          </a:p>
          <a:p>
            <a:pPr algn="just" eaLnBrk="0" hangingPunct="0"/>
            <a:r>
              <a:rPr lang="fr-FR" dirty="0">
                <a:latin typeface="Helvetica" pitchFamily="2" charset="0"/>
              </a:rPr>
              <a:t>= min{2+1 , 7+0} = 3</a:t>
            </a:r>
          </a:p>
        </p:txBody>
      </p:sp>
      <p:sp>
        <p:nvSpPr>
          <p:cNvPr id="33914" name="Line 171"/>
          <p:cNvSpPr>
            <a:spLocks noChangeShapeType="1"/>
          </p:cNvSpPr>
          <p:nvPr/>
        </p:nvSpPr>
        <p:spPr bwMode="auto">
          <a:xfrm flipH="1">
            <a:off x="5791200" y="563562"/>
            <a:ext cx="2286000" cy="110117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3" name="Text Box 44">
            <a:extLst>
              <a:ext uri="{FF2B5EF4-FFF2-40B4-BE49-F238E27FC236}">
                <a16:creationId xmlns:a16="http://schemas.microsoft.com/office/drawing/2014/main" id="{BE07DC12-6F14-8444-97E1-C5D517F9E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771" y="3427691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/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6189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nimBg="1"/>
      <p:bldP spid="33799" grpId="0"/>
      <p:bldP spid="33800" grpId="0"/>
      <p:bldP spid="33801" grpId="0"/>
      <p:bldP spid="33802" grpId="0"/>
      <p:bldP spid="33803" grpId="0"/>
      <p:bldP spid="33804" grpId="0"/>
      <p:bldP spid="33805" grpId="0"/>
      <p:bldP spid="33806" grpId="0" animBg="1"/>
      <p:bldP spid="33807" grpId="0" animBg="1"/>
      <p:bldP spid="33808" grpId="0"/>
      <p:bldP spid="33809" grpId="0"/>
      <p:bldP spid="33810" grpId="0"/>
      <p:bldP spid="33811" grpId="0"/>
      <p:bldP spid="33812" grpId="0"/>
      <p:bldP spid="33813" grpId="0"/>
      <p:bldP spid="33814" grpId="0"/>
      <p:bldP spid="33827" grpId="0" animBg="1"/>
      <p:bldP spid="33828" grpId="0" animBg="1"/>
      <p:bldP spid="33829" grpId="0"/>
      <p:bldP spid="33830" grpId="0"/>
      <p:bldP spid="33831" grpId="0"/>
      <p:bldP spid="33832" grpId="0"/>
      <p:bldP spid="33833" grpId="0"/>
      <p:bldP spid="33834" grpId="0"/>
      <p:bldP spid="33835" grpId="0"/>
      <p:bldP spid="33836" grpId="0" animBg="1"/>
      <p:bldP spid="33837" grpId="0" animBg="1"/>
      <p:bldP spid="33838" grpId="0"/>
      <p:bldP spid="33839" grpId="0"/>
      <p:bldP spid="33840" grpId="0"/>
      <p:bldP spid="33841" grpId="0"/>
      <p:bldP spid="33842" grpId="0"/>
      <p:bldP spid="33843" grpId="0"/>
      <p:bldP spid="33844" grpId="0"/>
      <p:bldP spid="33845" grpId="0" animBg="1"/>
      <p:bldP spid="33846" grpId="0" animBg="1"/>
      <p:bldP spid="33847" grpId="0"/>
      <p:bldP spid="33848" grpId="0"/>
      <p:bldP spid="33849" grpId="0"/>
      <p:bldP spid="33850" grpId="0"/>
      <p:bldP spid="33851" grpId="0"/>
      <p:bldP spid="33852" grpId="0"/>
      <p:bldP spid="33853" grpId="0"/>
      <p:bldP spid="33854" grpId="0" animBg="1"/>
      <p:bldP spid="33855" grpId="0" animBg="1"/>
      <p:bldP spid="33856" grpId="0"/>
      <p:bldP spid="33857" grpId="0"/>
      <p:bldP spid="33858" grpId="0"/>
      <p:bldP spid="33859" grpId="0"/>
      <p:bldP spid="33860" grpId="0"/>
      <p:bldP spid="33861" grpId="0"/>
      <p:bldP spid="33862" grpId="0"/>
      <p:bldP spid="33878" grpId="0"/>
      <p:bldP spid="33879" grpId="0"/>
      <p:bldP spid="33880" grpId="0"/>
      <p:bldP spid="33881" grpId="0"/>
      <p:bldP spid="33882" grpId="0"/>
      <p:bldP spid="33883" grpId="0"/>
      <p:bldP spid="33884" grpId="0"/>
      <p:bldP spid="33885" grpId="0"/>
      <p:bldP spid="33886" grpId="0"/>
      <p:bldP spid="33887" grpId="0"/>
      <p:bldP spid="33888" grpId="0"/>
      <p:bldP spid="33889" grpId="0"/>
      <p:bldP spid="33890" grpId="0" animBg="1"/>
      <p:bldP spid="33891" grpId="0" animBg="1"/>
      <p:bldP spid="33892" grpId="0" animBg="1"/>
      <p:bldP spid="33893" grpId="0" animBg="1"/>
      <p:bldP spid="33894" grpId="0" animBg="1"/>
      <p:bldP spid="33895" grpId="0" animBg="1"/>
      <p:bldP spid="33896" grpId="0" animBg="1"/>
      <p:bldP spid="33897" grpId="0" animBg="1"/>
      <p:bldP spid="33898" grpId="0" animBg="1"/>
      <p:bldP spid="33899" grpId="0" animBg="1"/>
      <p:bldP spid="33900" grpId="0" animBg="1"/>
      <p:bldP spid="33901" grpId="0"/>
      <p:bldP spid="33909" grpId="0" animBg="1"/>
      <p:bldP spid="33909" grpId="1" animBg="1"/>
      <p:bldP spid="33910" grpId="0" animBg="1"/>
      <p:bldP spid="33911" grpId="0"/>
      <p:bldP spid="33912" grpId="0" animBg="1"/>
      <p:bldP spid="33913" grpId="0"/>
      <p:bldP spid="339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D676-AB2C-1A41-8E68-587356B86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 travels fast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2ECC-C3A0-1149-9E12-FC210406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548" y="1690688"/>
            <a:ext cx="8313739" cy="4879975"/>
          </a:xfrm>
        </p:spPr>
        <p:txBody>
          <a:bodyPr>
            <a:normAutofit/>
          </a:bodyPr>
          <a:lstStyle/>
          <a:p>
            <a:r>
              <a:rPr lang="en-US" dirty="0"/>
              <a:t>Suppose the link cost reduces or a new better path becomes available in a network.</a:t>
            </a:r>
          </a:p>
          <a:p>
            <a:r>
              <a:rPr lang="en-US" dirty="0"/>
              <a:t>The immediate neighbors of the change detect the better path immediately</a:t>
            </a:r>
          </a:p>
          <a:p>
            <a:r>
              <a:rPr lang="en-US" dirty="0"/>
              <a:t>Since their DV changed, these nodes notify their neighbors immediately.</a:t>
            </a:r>
          </a:p>
          <a:p>
            <a:pPr lvl="1"/>
            <a:r>
              <a:rPr lang="en-US" dirty="0"/>
              <a:t>And those neighbors notify still more neighbors</a:t>
            </a:r>
          </a:p>
          <a:p>
            <a:pPr lvl="1"/>
            <a:r>
              <a:rPr lang="en-US" dirty="0"/>
              <a:t>… until the entire network knows to use the better path</a:t>
            </a:r>
          </a:p>
          <a:p>
            <a:r>
              <a:rPr lang="en-US" dirty="0">
                <a:solidFill>
                  <a:srgbClr val="C00000"/>
                </a:solidFill>
              </a:rPr>
              <a:t>Good news travels fast</a:t>
            </a:r>
            <a:r>
              <a:rPr lang="en-US" dirty="0"/>
              <a:t> through the network</a:t>
            </a:r>
          </a:p>
          <a:p>
            <a:r>
              <a:rPr lang="en-US" dirty="0"/>
              <a:t>This is </a:t>
            </a:r>
            <a:r>
              <a:rPr lang="en-US" dirty="0">
                <a:solidFill>
                  <a:srgbClr val="C00000"/>
                </a:solidFill>
              </a:rPr>
              <a:t>despite </a:t>
            </a:r>
            <a:r>
              <a:rPr lang="en-US" dirty="0"/>
              <a:t>messages </a:t>
            </a:r>
            <a:r>
              <a:rPr lang="en-US" dirty="0">
                <a:solidFill>
                  <a:srgbClr val="C00000"/>
                </a:solidFill>
              </a:rPr>
              <a:t>only being exchanged among neighbors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4B47A3A4-F84B-7849-B625-6370F50B4D7E}"/>
              </a:ext>
            </a:extLst>
          </p:cNvPr>
          <p:cNvGrpSpPr>
            <a:grpSpLocks/>
          </p:cNvGrpSpPr>
          <p:nvPr/>
        </p:nvGrpSpPr>
        <p:grpSpPr bwMode="auto">
          <a:xfrm>
            <a:off x="9169400" y="1937971"/>
            <a:ext cx="2184400" cy="1314450"/>
            <a:chOff x="3625" y="1076"/>
            <a:chExt cx="1376" cy="828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3EDDECA-B789-984B-A56D-7940375EC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A68C08B-716E-CF4D-85A8-F0FCB2DF1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DD7C9166-BCC0-A147-870D-CC29E2F4C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88468BC3-53A6-C045-8AF0-A3A86B63D2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B6D5956B-57AD-8445-99A8-709A837AA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42229897-9B9F-D74D-ABAF-114A0146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3624DDCD-D859-7743-B782-F0B083AA8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1B76EF60-80C4-8B4D-BE34-856ACE76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96375EB2-61E3-E440-94D9-8924F7AB2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4" name="Group 15">
              <a:extLst>
                <a:ext uri="{FF2B5EF4-FFF2-40B4-BE49-F238E27FC236}">
                  <a16:creationId xmlns:a16="http://schemas.microsoft.com/office/drawing/2014/main" id="{5BD04FC8-51B2-FB41-BC16-179B9861A0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4" y="1526"/>
              <a:ext cx="197" cy="252"/>
              <a:chOff x="2958" y="2429"/>
              <a:chExt cx="200" cy="252"/>
            </a:xfrm>
          </p:grpSpPr>
          <p:sp>
            <p:nvSpPr>
              <p:cNvPr id="38" name="Rectangle 16">
                <a:extLst>
                  <a:ext uri="{FF2B5EF4-FFF2-40B4-BE49-F238E27FC236}">
                    <a16:creationId xmlns:a16="http://schemas.microsoft.com/office/drawing/2014/main" id="{EAC2EFAC-91BA-3D4B-8E8C-43F1D0F3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9" name="Text Box 17">
                <a:extLst>
                  <a:ext uri="{FF2B5EF4-FFF2-40B4-BE49-F238E27FC236}">
                    <a16:creationId xmlns:a16="http://schemas.microsoft.com/office/drawing/2014/main" id="{235EA74B-27EA-D94A-BAB6-4FEE5717C1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9"/>
                <a:ext cx="20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x</a:t>
                </a:r>
                <a:endParaRPr lang="en-US" dirty="0">
                  <a:solidFill>
                    <a:schemeClr val="bg1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15" name="Group 18">
              <a:extLst>
                <a:ext uri="{FF2B5EF4-FFF2-40B4-BE49-F238E27FC236}">
                  <a16:creationId xmlns:a16="http://schemas.microsoft.com/office/drawing/2014/main" id="{0AD145F3-62CA-B44C-8E73-C5452DBDB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30" name="Oval 19">
                <a:extLst>
                  <a:ext uri="{FF2B5EF4-FFF2-40B4-BE49-F238E27FC236}">
                    <a16:creationId xmlns:a16="http://schemas.microsoft.com/office/drawing/2014/main" id="{E667868C-627D-644E-B235-273FA45B5E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1" name="Line 20">
                <a:extLst>
                  <a:ext uri="{FF2B5EF4-FFF2-40B4-BE49-F238E27FC236}">
                    <a16:creationId xmlns:a16="http://schemas.microsoft.com/office/drawing/2014/main" id="{148D60E6-67B7-4643-9D32-386102327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2" name="Line 21">
                <a:extLst>
                  <a:ext uri="{FF2B5EF4-FFF2-40B4-BE49-F238E27FC236}">
                    <a16:creationId xmlns:a16="http://schemas.microsoft.com/office/drawing/2014/main" id="{E7814B79-2EED-B441-98E3-A33C8C838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ED0AE727-37B8-D54B-8E84-0D82D54A9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34" name="Oval 23">
                <a:extLst>
                  <a:ext uri="{FF2B5EF4-FFF2-40B4-BE49-F238E27FC236}">
                    <a16:creationId xmlns:a16="http://schemas.microsoft.com/office/drawing/2014/main" id="{1EB28F0E-A01F-7448-BF6E-1EA0A47E6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35" name="Group 24">
                <a:extLst>
                  <a:ext uri="{FF2B5EF4-FFF2-40B4-BE49-F238E27FC236}">
                    <a16:creationId xmlns:a16="http://schemas.microsoft.com/office/drawing/2014/main" id="{862D2242-EA5F-9044-BB0D-32AAD6EC60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36" name="Rectangle 25">
                  <a:extLst>
                    <a:ext uri="{FF2B5EF4-FFF2-40B4-BE49-F238E27FC236}">
                      <a16:creationId xmlns:a16="http://schemas.microsoft.com/office/drawing/2014/main" id="{260238FC-1905-724C-B41C-EB838317E2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37" name="Text Box 26">
                  <a:extLst>
                    <a:ext uri="{FF2B5EF4-FFF2-40B4-BE49-F238E27FC236}">
                      <a16:creationId xmlns:a16="http://schemas.microsoft.com/office/drawing/2014/main" id="{7D180C61-EF41-E04C-A1F7-1FC3625938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Helvetica" pitchFamily="2" charset="0"/>
                    </a:rPr>
                    <a:t>z</a:t>
                  </a:r>
                  <a:endParaRPr lang="en-US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16" name="Text Box 27">
              <a:extLst>
                <a:ext uri="{FF2B5EF4-FFF2-40B4-BE49-F238E27FC236}">
                  <a16:creationId xmlns:a16="http://schemas.microsoft.com/office/drawing/2014/main" id="{60B0D48A-F846-414F-807A-0F7168181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1" y="13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1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7" name="Text Box 28">
              <a:extLst>
                <a:ext uri="{FF2B5EF4-FFF2-40B4-BE49-F238E27FC236}">
                  <a16:creationId xmlns:a16="http://schemas.microsoft.com/office/drawing/2014/main" id="{542BD58E-CF15-6A41-B9E8-1B2195F86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latin typeface="Helvetica" pitchFamily="2" charset="0"/>
                </a:rPr>
                <a:t>4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" name="Text Box 29">
              <a:extLst>
                <a:ext uri="{FF2B5EF4-FFF2-40B4-BE49-F238E27FC236}">
                  <a16:creationId xmlns:a16="http://schemas.microsoft.com/office/drawing/2014/main" id="{3E5EEBE7-D597-AE4B-8D3C-52CA4C5B14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6" y="165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latin typeface="Helvetica" pitchFamily="2" charset="0"/>
                </a:rPr>
                <a:t>2</a:t>
              </a: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9" name="Group 30">
              <a:extLst>
                <a:ext uri="{FF2B5EF4-FFF2-40B4-BE49-F238E27FC236}">
                  <a16:creationId xmlns:a16="http://schemas.microsoft.com/office/drawing/2014/main" id="{6D67DD3A-EA1F-C54C-9459-D7FAB3CF44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22" name="Oval 31">
                <a:extLst>
                  <a:ext uri="{FF2B5EF4-FFF2-40B4-BE49-F238E27FC236}">
                    <a16:creationId xmlns:a16="http://schemas.microsoft.com/office/drawing/2014/main" id="{5B231417-1042-EB4C-A9FE-6C233FDEA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3" name="Line 32">
                <a:extLst>
                  <a:ext uri="{FF2B5EF4-FFF2-40B4-BE49-F238E27FC236}">
                    <a16:creationId xmlns:a16="http://schemas.microsoft.com/office/drawing/2014/main" id="{BE8931B0-33A0-D944-8F25-9EEA3A64A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4" name="Line 33">
                <a:extLst>
                  <a:ext uri="{FF2B5EF4-FFF2-40B4-BE49-F238E27FC236}">
                    <a16:creationId xmlns:a16="http://schemas.microsoft.com/office/drawing/2014/main" id="{7E8E5225-D14C-9648-94E8-B45108B7B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5" name="Rectangle 34">
                <a:extLst>
                  <a:ext uri="{FF2B5EF4-FFF2-40B4-BE49-F238E27FC236}">
                    <a16:creationId xmlns:a16="http://schemas.microsoft.com/office/drawing/2014/main" id="{2C103997-788A-D44E-8960-CA70C5955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latin typeface="Helvetica" pitchFamily="2" charset="0"/>
                </a:endParaRPr>
              </a:p>
            </p:txBody>
          </p:sp>
          <p:sp>
            <p:nvSpPr>
              <p:cNvPr id="26" name="Oval 35">
                <a:extLst>
                  <a:ext uri="{FF2B5EF4-FFF2-40B4-BE49-F238E27FC236}">
                    <a16:creationId xmlns:a16="http://schemas.microsoft.com/office/drawing/2014/main" id="{EF8DD51A-A93F-A548-977B-33DECE83F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grpSp>
            <p:nvGrpSpPr>
              <p:cNvPr id="27" name="Group 36">
                <a:extLst>
                  <a:ext uri="{FF2B5EF4-FFF2-40B4-BE49-F238E27FC236}">
                    <a16:creationId xmlns:a16="http://schemas.microsoft.com/office/drawing/2014/main" id="{8FCD7C3C-E339-164C-8B31-ABB13929CA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28" name="Rectangle 37">
                  <a:extLst>
                    <a:ext uri="{FF2B5EF4-FFF2-40B4-BE49-F238E27FC236}">
                      <a16:creationId xmlns:a16="http://schemas.microsoft.com/office/drawing/2014/main" id="{84D066EB-9157-854A-8420-8B49F47938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latin typeface="Helvetica" pitchFamily="2" charset="0"/>
                  </a:endParaRPr>
                </a:p>
              </p:txBody>
            </p:sp>
            <p:sp>
              <p:nvSpPr>
                <p:cNvPr id="29" name="Text Box 38">
                  <a:extLst>
                    <a:ext uri="{FF2B5EF4-FFF2-40B4-BE49-F238E27FC236}">
                      <a16:creationId xmlns:a16="http://schemas.microsoft.com/office/drawing/2014/main" id="{44862147-FF09-3644-B056-64B1374661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  <a:latin typeface="Helvetica" pitchFamily="2" charset="0"/>
                    </a:rPr>
                    <a:t>y</a:t>
                  </a:r>
                  <a:endParaRPr lang="en-US" dirty="0">
                    <a:solidFill>
                      <a:schemeClr val="bg1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20" name="Text Box 39">
              <a:extLst>
                <a:ext uri="{FF2B5EF4-FFF2-40B4-BE49-F238E27FC236}">
                  <a16:creationId xmlns:a16="http://schemas.microsoft.com/office/drawing/2014/main" id="{AA1AE91A-BFC4-0248-A2F9-8291CCEA7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1" y="107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C00000"/>
                  </a:solidFill>
                  <a:latin typeface="Helvetica" pitchFamily="2" charset="0"/>
                </a:rPr>
                <a:t>1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21" name="Line 40">
              <a:extLst>
                <a:ext uri="{FF2B5EF4-FFF2-40B4-BE49-F238E27FC236}">
                  <a16:creationId xmlns:a16="http://schemas.microsoft.com/office/drawing/2014/main" id="{DFE748B8-8815-024C-BCD0-53E3C9D11B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</p:grpSp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3CEA823E-AC5F-AD45-A9FF-52DB5FDBB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190" y="432793"/>
            <a:ext cx="1387358" cy="913494"/>
          </a:xfrm>
          <a:prstGeom prst="rect">
            <a:avLst/>
          </a:prstGeom>
        </p:spPr>
      </p:pic>
      <p:pic>
        <p:nvPicPr>
          <p:cNvPr id="41" name="Picture 40" descr="Shape&#10;&#10;Description automatically generated with medium confidence">
            <a:extLst>
              <a:ext uri="{FF2B5EF4-FFF2-40B4-BE49-F238E27FC236}">
                <a16:creationId xmlns:a16="http://schemas.microsoft.com/office/drawing/2014/main" id="{6DFE91CF-D614-B645-80DE-85A665E06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464" y="401017"/>
            <a:ext cx="1281340" cy="104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8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>
            <a:extLst>
              <a:ext uri="{FF2B5EF4-FFF2-40B4-BE49-F238E27FC236}">
                <a16:creationId xmlns:a16="http://schemas.microsoft.com/office/drawing/2014/main" id="{62EFED0A-4195-8A45-AE54-A65D441ED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Review: Key network-layer functions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14FF7A73-425A-3C43-9622-5CFA034B6C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63674"/>
            <a:ext cx="4892039" cy="462000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 Forwarding (data plane):</a:t>
            </a:r>
            <a:r>
              <a:rPr lang="en-US" altLang="en-US" dirty="0"/>
              <a:t> move packets from router</a:t>
            </a:r>
            <a:r>
              <a:rPr lang="ja-JP" altLang="en-US"/>
              <a:t>’</a:t>
            </a:r>
            <a:r>
              <a:rPr lang="en-US" altLang="ja-JP" dirty="0"/>
              <a:t>s input to appropriate router output</a:t>
            </a:r>
          </a:p>
          <a:p>
            <a:pPr marL="0" indent="0">
              <a:spcBef>
                <a:spcPts val="600"/>
              </a:spcBef>
            </a:pPr>
            <a:endParaRPr lang="en-US" altLang="ja-JP" dirty="0"/>
          </a:p>
          <a:p>
            <a:pPr marL="0" indent="0">
              <a:spcBef>
                <a:spcPts val="600"/>
              </a:spcBef>
            </a:pPr>
            <a:r>
              <a:rPr lang="en-US" altLang="en-US" dirty="0">
                <a:solidFill>
                  <a:srgbClr val="C00000"/>
                </a:solidFill>
              </a:rPr>
              <a:t> Routing (control plane):</a:t>
            </a:r>
            <a:r>
              <a:rPr lang="en-US" altLang="en-US" dirty="0"/>
              <a:t> determine route taken by packets from source to destination</a:t>
            </a:r>
          </a:p>
          <a:p>
            <a:pPr lvl="1">
              <a:spcBef>
                <a:spcPts val="600"/>
              </a:spcBef>
            </a:pP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45062" name="Rectangle 4">
            <a:extLst>
              <a:ext uri="{FF2B5EF4-FFF2-40B4-BE49-F238E27FC236}">
                <a16:creationId xmlns:a16="http://schemas.microsoft.com/office/drawing/2014/main" id="{1777DEE5-6E7E-AE45-B96B-2BBCC76D6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40" y="1884363"/>
            <a:ext cx="4068762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Analogy: taking a road trip</a:t>
            </a:r>
          </a:p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endParaRPr lang="en-US" sz="2800" dirty="0">
              <a:solidFill>
                <a:srgbClr val="000099"/>
              </a:solidFill>
              <a:latin typeface="Helvetica" pitchFamily="2" charset="0"/>
              <a:ea typeface="ＭＳ Ｐゴシック" charset="0"/>
              <a:cs typeface="ＭＳ Ｐゴシック" charset="0"/>
            </a:endParaRPr>
          </a:p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  <a:ea typeface="ＭＳ Ｐゴシック" charset="0"/>
                <a:cs typeface="ＭＳ Ｐゴシック" charset="0"/>
              </a:rPr>
              <a:t>Forwarding:</a:t>
            </a: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 process of getting through single interchange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Helvetica" pitchFamily="2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5266678-8B81-DE4C-8B43-B44FB8E34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0640" y="4649778"/>
            <a:ext cx="4068761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  <a:ea typeface="ＭＳ Ｐゴシック" charset="0"/>
                <a:cs typeface="ＭＳ Ｐゴシック" charset="0"/>
              </a:rPr>
              <a:t>Routing:</a:t>
            </a:r>
            <a:r>
              <a:rPr lang="en-US" sz="2800" dirty="0">
                <a:latin typeface="Helvetica" pitchFamily="2" charset="0"/>
                <a:ea typeface="ＭＳ Ｐゴシック" charset="0"/>
                <a:cs typeface="ＭＳ Ｐゴシック" charset="0"/>
              </a:rPr>
              <a:t> process of planning trip from source to destination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558FA84-8AB6-4047-9E0B-966AC5B3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0614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A4EBC5-CC0A-D948-B5F1-38CC80DA6AF4}" type="slidenum">
              <a:rPr lang="en-US" altLang="en-US" sz="1200" smtClean="0">
                <a:latin typeface="Tahoma" panose="020B0604030504040204" pitchFamily="34" charset="0"/>
              </a:rPr>
              <a:pPr/>
              <a:t>3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21B47-825F-D845-BC93-57B3677DF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007" y="4348199"/>
            <a:ext cx="1824168" cy="1824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A5B9BC-E6B6-9046-B26A-0A1A501FC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719" y="2508285"/>
            <a:ext cx="1824168" cy="121599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0078808-AEA2-884A-902F-04818A3A97C5}"/>
              </a:ext>
            </a:extLst>
          </p:cNvPr>
          <p:cNvGrpSpPr/>
          <p:nvPr/>
        </p:nvGrpSpPr>
        <p:grpSpPr>
          <a:xfrm>
            <a:off x="3924193" y="5677143"/>
            <a:ext cx="7037253" cy="1218497"/>
            <a:chOff x="3738998" y="5595387"/>
            <a:chExt cx="7037253" cy="1218497"/>
          </a:xfrm>
        </p:grpSpPr>
        <p:pic>
          <p:nvPicPr>
            <p:cNvPr id="10" name="Picture 19" descr="Router Clip Art">
              <a:extLst>
                <a:ext uri="{FF2B5EF4-FFF2-40B4-BE49-F238E27FC236}">
                  <a16:creationId xmlns:a16="http://schemas.microsoft.com/office/drawing/2014/main" id="{8CB77293-4E1C-B14B-869D-5A4EAA0F2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8111" y="5803503"/>
              <a:ext cx="1203652" cy="88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9" descr="Router Clip Art">
              <a:extLst>
                <a:ext uri="{FF2B5EF4-FFF2-40B4-BE49-F238E27FC236}">
                  <a16:creationId xmlns:a16="http://schemas.microsoft.com/office/drawing/2014/main" id="{31F2F233-66E7-AD43-8409-711250AE2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362" y="5910197"/>
              <a:ext cx="1203652" cy="8866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3979279-B7A4-194E-8039-FA08012A05E7}"/>
                </a:ext>
              </a:extLst>
            </p:cNvPr>
            <p:cNvCxnSpPr>
              <a:cxnSpLocks/>
            </p:cNvCxnSpPr>
            <p:nvPr/>
          </p:nvCxnSpPr>
          <p:spPr>
            <a:xfrm>
              <a:off x="6634661" y="6210936"/>
              <a:ext cx="811803" cy="506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24">
              <a:extLst>
                <a:ext uri="{FF2B5EF4-FFF2-40B4-BE49-F238E27FC236}">
                  <a16:creationId xmlns:a16="http://schemas.microsoft.com/office/drawing/2014/main" id="{DB747AA0-6EF4-9440-AFBD-22E9E299642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38998" y="5595387"/>
              <a:ext cx="869950" cy="906462"/>
              <a:chOff x="1091" y="2806"/>
              <a:chExt cx="981" cy="1105"/>
            </a:xfrm>
          </p:grpSpPr>
          <p:pic>
            <p:nvPicPr>
              <p:cNvPr id="16" name="Picture 125" descr="desktop_computer_stylized_medium">
                <a:extLst>
                  <a:ext uri="{FF2B5EF4-FFF2-40B4-BE49-F238E27FC236}">
                    <a16:creationId xmlns:a16="http://schemas.microsoft.com/office/drawing/2014/main" id="{A73E5A37-1A0F-6242-B1C5-550B1B9C1A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091" y="2806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Freeform 126">
                <a:extLst>
                  <a:ext uri="{FF2B5EF4-FFF2-40B4-BE49-F238E27FC236}">
                    <a16:creationId xmlns:a16="http://schemas.microsoft.com/office/drawing/2014/main" id="{C970E33D-00A1-334B-8B0C-7011FDA7883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09" y="2912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7B92483-9533-7949-B24A-8059A9D1F1F8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608948" y="6048618"/>
              <a:ext cx="531236" cy="11643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124">
              <a:extLst>
                <a:ext uri="{FF2B5EF4-FFF2-40B4-BE49-F238E27FC236}">
                  <a16:creationId xmlns:a16="http://schemas.microsoft.com/office/drawing/2014/main" id="{7581192D-1B9D-B744-9CCB-23CF1C78848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906301" y="5907422"/>
              <a:ext cx="869950" cy="906462"/>
              <a:chOff x="-44" y="1473"/>
              <a:chExt cx="981" cy="1105"/>
            </a:xfrm>
          </p:grpSpPr>
          <p:pic>
            <p:nvPicPr>
              <p:cNvPr id="23" name="Picture 125" descr="desktop_computer_stylized_medium">
                <a:extLst>
                  <a:ext uri="{FF2B5EF4-FFF2-40B4-BE49-F238E27FC236}">
                    <a16:creationId xmlns:a16="http://schemas.microsoft.com/office/drawing/2014/main" id="{188B5852-4B9D-6948-A628-DDD32FBCE9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126">
                <a:extLst>
                  <a:ext uri="{FF2B5EF4-FFF2-40B4-BE49-F238E27FC236}">
                    <a16:creationId xmlns:a16="http://schemas.microsoft.com/office/drawing/2014/main" id="{C69B08C3-57FB-E140-BA5E-1D34C5535C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BA9657-CF47-7148-AE74-6DE45610B1EB}"/>
                </a:ext>
              </a:extLst>
            </p:cNvPr>
            <p:cNvCxnSpPr>
              <a:cxnSpLocks/>
            </p:cNvCxnSpPr>
            <p:nvPr/>
          </p:nvCxnSpPr>
          <p:spPr>
            <a:xfrm>
              <a:off x="8995912" y="6275711"/>
              <a:ext cx="771965" cy="2464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52AB869-9357-B944-B72F-617A8E51A3C6}"/>
              </a:ext>
            </a:extLst>
          </p:cNvPr>
          <p:cNvGrpSpPr/>
          <p:nvPr/>
        </p:nvGrpSpPr>
        <p:grpSpPr>
          <a:xfrm>
            <a:off x="4453848" y="5500568"/>
            <a:ext cx="7524325" cy="873539"/>
            <a:chOff x="4453848" y="5500568"/>
            <a:chExt cx="7524325" cy="87353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3C96F6-2885-9648-8371-BA7A48E17F13}"/>
                </a:ext>
              </a:extLst>
            </p:cNvPr>
            <p:cNvSpPr txBox="1"/>
            <p:nvPr/>
          </p:nvSpPr>
          <p:spPr>
            <a:xfrm rot="848976">
              <a:off x="4453848" y="5500568"/>
              <a:ext cx="1098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network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0A263E-AD66-7747-A4FC-7559C7DA81FE}"/>
                </a:ext>
              </a:extLst>
            </p:cNvPr>
            <p:cNvSpPr txBox="1"/>
            <p:nvPr/>
          </p:nvSpPr>
          <p:spPr>
            <a:xfrm rot="548259">
              <a:off x="6565051" y="5824078"/>
              <a:ext cx="79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layer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A4A265-BB5F-2043-9488-A7AA58FF97BD}"/>
                </a:ext>
              </a:extLst>
            </p:cNvPr>
            <p:cNvSpPr txBox="1"/>
            <p:nvPr/>
          </p:nvSpPr>
          <p:spPr>
            <a:xfrm rot="246824">
              <a:off x="8664621" y="5757810"/>
              <a:ext cx="792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runs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CAB46A-D1D7-C143-8318-113CD79D2254}"/>
                </a:ext>
              </a:extLst>
            </p:cNvPr>
            <p:cNvSpPr txBox="1"/>
            <p:nvPr/>
          </p:nvSpPr>
          <p:spPr>
            <a:xfrm>
              <a:off x="10378546" y="6004775"/>
              <a:ext cx="1599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everywhere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686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8D3D-13A5-DA49-BEBE-A4EAFC4C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travels slowly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204D-AC56-2341-9285-34E2C3578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router goes down, could be a while before network realizes it.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BDB36518-8B7B-364D-869B-9A6E609DA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8644" y="3093336"/>
            <a:ext cx="3584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C26019-9CEB-434B-83AA-7B593B675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06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41954-4C91-E444-A0A2-91678C7F2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5682" y="3004437"/>
            <a:ext cx="153987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90E6F8-E27D-FD40-B065-BDD0F0D9E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61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A29889-2467-4847-B2E0-7FC0405E3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518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4EF4EB-BDE7-3A48-B9FA-24B9218C0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093" y="3004437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D3FCAD-0BC9-A445-A103-2EA8AFD20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1643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6C410D-FE2F-224A-8464-9B5E17450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9B0A47-4B75-A243-887C-E53997D7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2569461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CFD4B-5333-4546-B99A-7AC6FDF77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4" y="2569461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782C3C-B6ED-5142-8CA1-D10737E19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9" y="2569461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FFA692-BA4A-B646-9B0A-6216E149E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ADEB6F-78E1-8D45-8159-FEF52DC49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B68B39-8432-074D-96CA-C86CE6C9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403A8C-D823-A742-94A5-712FC6B71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333146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48169B-2C34-0C4B-937C-8FA58C84A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EADCCC-368A-9E4A-A3EA-0607C3AC2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95D332-43AF-6140-92AF-B3ADFF17D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284158-4C12-C448-BFED-B36DCBE19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38442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851723-AB41-E947-BDE3-19D98AA66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2E8836-3948-1148-ADBF-3005ABBA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78AF19-5B44-3E4E-AA17-E49F379A9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FA0617-B802-0544-8A92-99E532828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4404611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2F1B9E-0DEA-734B-8F8B-865DA810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CC22642-9B6D-6A40-B75D-EF6DABD5D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C9AE04-A800-A64E-BB78-6DC843740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3A80CD-0FBF-E443-B9A4-6A23C2E70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49602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1019E6-602B-664A-BF55-A74AD6310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C7F5EA-8C84-F942-8CBE-A07F88ED4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C587F5-3E0A-0441-9069-850C09EA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F10D54-938B-8644-B729-D400526DE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5531736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C00000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29AC3D-FAC2-8D4D-8FC0-99574AD88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193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B8E67F0-DEE6-7E42-A05F-18AEBF4C2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956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06C45C2-FBD6-DD4E-8CB8-C438EC44B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6093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solidFill>
                  <a:srgbClr val="C000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BBA855-B3A0-4341-B281-100A4607F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68" y="609212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6AFE48-9936-E043-80F7-E630268EB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3331461"/>
            <a:ext cx="97142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Initially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3D2449-720B-4F49-BF4C-877939E0E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3844223"/>
            <a:ext cx="212237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1 exchange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936379-71BB-364C-9242-007FACDD7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4404611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2 exchanges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26B3FB-361A-FD4C-9299-2A085C34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4960236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3 exchanges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92A5C1-CBCE-BA44-A389-DC99DF731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5531736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After 4 exchanges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E52551-1E38-1B4E-B2C2-54246CC0A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457" y="6092123"/>
            <a:ext cx="2250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>
                <a:latin typeface="Helvetica" pitchFamily="2" charset="0"/>
              </a:rPr>
              <a:t>After 5 exchanges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21B7D0-3C86-9C48-BE65-F72705F09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532" y="6092123"/>
            <a:ext cx="1936428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dirty="0" err="1">
                <a:latin typeface="Helvetica" pitchFamily="2" charset="0"/>
              </a:rPr>
              <a:t>etc</a:t>
            </a:r>
            <a:r>
              <a:rPr lang="en-US" sz="2000" dirty="0">
                <a:latin typeface="Helvetica" pitchFamily="2" charset="0"/>
              </a:rPr>
              <a:t>…  to infinity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9FBCF0-5B4C-F942-9C2C-390EA0101A3E}"/>
              </a:ext>
            </a:extLst>
          </p:cNvPr>
          <p:cNvSpPr txBox="1"/>
          <p:nvPr/>
        </p:nvSpPr>
        <p:spPr>
          <a:xfrm>
            <a:off x="7573864" y="5457757"/>
            <a:ext cx="4640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Count to infinity problem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5D256C-7C4A-6645-A6D2-8F130115184F}"/>
              </a:ext>
            </a:extLst>
          </p:cNvPr>
          <p:cNvSpPr txBox="1"/>
          <p:nvPr/>
        </p:nvSpPr>
        <p:spPr>
          <a:xfrm>
            <a:off x="8493205" y="2382989"/>
            <a:ext cx="363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 still thinks it can reach A through C… bad!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23E443-48D5-B748-9BE6-525269154AF9}"/>
              </a:ext>
            </a:extLst>
          </p:cNvPr>
          <p:cNvCxnSpPr>
            <a:cxnSpLocks/>
            <a:stCxn id="49" idx="1"/>
            <a:endCxn id="19" idx="3"/>
          </p:cNvCxnSpPr>
          <p:nvPr/>
        </p:nvCxnSpPr>
        <p:spPr>
          <a:xfrm flipH="1">
            <a:off x="2394809" y="2798488"/>
            <a:ext cx="6098396" cy="1246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CAD87AC-84D2-7B4A-9D45-E29B4BDAC244}"/>
              </a:ext>
            </a:extLst>
          </p:cNvPr>
          <p:cNvSpPr txBox="1"/>
          <p:nvPr/>
        </p:nvSpPr>
        <p:spPr>
          <a:xfrm>
            <a:off x="8487264" y="3396548"/>
            <a:ext cx="363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 thinks it can reach A through B… worse!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9500CD9-B071-CF46-9452-BFBB84163A1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288572" y="3831524"/>
            <a:ext cx="5178786" cy="77346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8DEF0D-18EF-1E49-9C56-3AFB3AE9FD91}"/>
              </a:ext>
            </a:extLst>
          </p:cNvPr>
          <p:cNvSpPr txBox="1"/>
          <p:nvPr/>
        </p:nvSpPr>
        <p:spPr>
          <a:xfrm>
            <a:off x="8503962" y="4444198"/>
            <a:ext cx="36301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B, D think they can reach A through C… ugly!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A3F62B-BC5D-4248-B121-1A8A569913A0}"/>
              </a:ext>
            </a:extLst>
          </p:cNvPr>
          <p:cNvCxnSpPr>
            <a:cxnSpLocks/>
          </p:cNvCxnSpPr>
          <p:nvPr/>
        </p:nvCxnSpPr>
        <p:spPr>
          <a:xfrm flipH="1">
            <a:off x="4068857" y="4577572"/>
            <a:ext cx="4374822" cy="717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254FD7-7669-C54F-8816-A3B6D131E456}"/>
              </a:ext>
            </a:extLst>
          </p:cNvPr>
          <p:cNvCxnSpPr>
            <a:cxnSpLocks/>
          </p:cNvCxnSpPr>
          <p:nvPr/>
        </p:nvCxnSpPr>
        <p:spPr>
          <a:xfrm flipH="1">
            <a:off x="2318606" y="4588893"/>
            <a:ext cx="6125073" cy="43878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 descr="Shape&#10;&#10;Description automatically generated with medium confidence">
            <a:extLst>
              <a:ext uri="{FF2B5EF4-FFF2-40B4-BE49-F238E27FC236}">
                <a16:creationId xmlns:a16="http://schemas.microsoft.com/office/drawing/2014/main" id="{B2CB290C-4BA9-AD41-ADD5-6D30C6E9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31" y="2970213"/>
            <a:ext cx="568541" cy="695437"/>
          </a:xfrm>
          <a:prstGeom prst="rect">
            <a:avLst/>
          </a:prstGeom>
        </p:spPr>
      </p:pic>
      <p:pic>
        <p:nvPicPr>
          <p:cNvPr id="66" name="Picture 65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0C38930D-C308-B04E-A18C-8813F4CB6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32" y="2856247"/>
            <a:ext cx="577295" cy="577295"/>
          </a:xfrm>
          <a:prstGeom prst="rect">
            <a:avLst/>
          </a:prstGeom>
        </p:spPr>
      </p:pic>
      <p:pic>
        <p:nvPicPr>
          <p:cNvPr id="67" name="Picture 66" descr="Shape&#10;&#10;Description automatically generated with low confidence">
            <a:extLst>
              <a:ext uri="{FF2B5EF4-FFF2-40B4-BE49-F238E27FC236}">
                <a16:creationId xmlns:a16="http://schemas.microsoft.com/office/drawing/2014/main" id="{8E453646-91C6-634C-B7A1-CD7954C75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582" y="428774"/>
            <a:ext cx="1387358" cy="913494"/>
          </a:xfrm>
          <a:prstGeom prst="rect">
            <a:avLst/>
          </a:prstGeom>
        </p:spPr>
      </p:pic>
      <p:pic>
        <p:nvPicPr>
          <p:cNvPr id="68" name="Picture 67" descr="Shape&#10;&#10;Description automatically generated with medium confidence">
            <a:extLst>
              <a:ext uri="{FF2B5EF4-FFF2-40B4-BE49-F238E27FC236}">
                <a16:creationId xmlns:a16="http://schemas.microsoft.com/office/drawing/2014/main" id="{E075CE10-B174-014B-96BD-224572CC8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5717" y="298255"/>
            <a:ext cx="1281340" cy="104836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3DBD582D-5E3D-BD45-99FC-DDFD0443FF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207057" y="102666"/>
            <a:ext cx="1258874" cy="14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07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2" grpId="0"/>
      <p:bldP spid="5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7A41-8E03-1C4F-A937-A6C25D12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travels slowly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FFE3-FE1C-6E49-BC6E-1E3A9D7A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710"/>
            <a:ext cx="10515600" cy="5247782"/>
          </a:xfrm>
        </p:spPr>
        <p:txBody>
          <a:bodyPr>
            <a:normAutofit/>
          </a:bodyPr>
          <a:lstStyle/>
          <a:p>
            <a:r>
              <a:rPr lang="en-US" dirty="0"/>
              <a:t>Reacting appropriately to bad news requires information that only other routers have. </a:t>
            </a:r>
            <a:r>
              <a:rPr lang="en-US" dirty="0">
                <a:solidFill>
                  <a:srgbClr val="C00000"/>
                </a:solidFill>
              </a:rPr>
              <a:t>DV does not exchange sufficient info.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 needs to know that C has no other path to A other than via B.</a:t>
            </a:r>
          </a:p>
          <a:p>
            <a:r>
              <a:rPr lang="en-US" dirty="0">
                <a:solidFill>
                  <a:srgbClr val="C00000"/>
                </a:solidFill>
              </a:rPr>
              <a:t>DV does not exchange paths; just distances!</a:t>
            </a:r>
          </a:p>
          <a:p>
            <a:r>
              <a:rPr lang="en-US" dirty="0">
                <a:solidFill>
                  <a:srgbClr val="C00000"/>
                </a:solidFill>
              </a:rPr>
              <a:t>Poisoned reverse:</a:t>
            </a:r>
            <a:r>
              <a:rPr lang="en-US" dirty="0"/>
              <a:t> if X gets its route to Y via Z, then X will announce </a:t>
            </a:r>
            <a:r>
              <a:rPr lang="en-US" dirty="0" err="1"/>
              <a:t>d</a:t>
            </a:r>
            <a:r>
              <a:rPr lang="en-US" baseline="-25000" dirty="0" err="1"/>
              <a:t>X</a:t>
            </a:r>
            <a:r>
              <a:rPr lang="en-US" dirty="0"/>
              <a:t>(Y) = ∞ in its message to Z</a:t>
            </a:r>
          </a:p>
          <a:p>
            <a:pPr lvl="1"/>
            <a:r>
              <a:rPr lang="en-US" dirty="0"/>
              <a:t>Effect: Z won’t use X to route to Y</a:t>
            </a:r>
          </a:p>
          <a:p>
            <a:pPr lvl="1"/>
            <a:r>
              <a:rPr lang="en-US" dirty="0"/>
              <a:t>However, this won’t solve the problem in general (think why.)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08EC5373-9517-2A48-84F4-9E7AB4337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2758" y="3006521"/>
            <a:ext cx="3584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22B26E-B2EE-D947-82CC-B99AED83E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182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B30EC3-EE00-CE4F-B7EF-E1025236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796" y="2917622"/>
            <a:ext cx="153987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1AB094-6659-4545-9119-253D20F62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8732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A3E706-67C0-4945-B23D-0D699456B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8632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6C3182-C61E-B440-BE6F-73FF341AD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6207" y="2917622"/>
            <a:ext cx="153988" cy="1539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latin typeface="Helvetica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72CBA-797F-2C45-B184-57BDB742C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757" y="2482646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89CC2-27CE-AB4D-8239-189A43318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307" y="2482646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8371B-F550-D644-B964-3C2FB83C8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070" y="2482646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FC718D-4B9D-7D4D-B6AC-96761280A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0208" y="2482646"/>
            <a:ext cx="37189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06E7B-350F-E94F-9A12-65671403C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083" y="2482646"/>
            <a:ext cx="35747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>
                <a:latin typeface="Helvetica" pitchFamily="2" charset="0"/>
              </a:rPr>
              <a:t>E</a:t>
            </a:r>
          </a:p>
        </p:txBody>
      </p:sp>
      <p:sp>
        <p:nvSpPr>
          <p:cNvPr id="15" name="Line 38">
            <a:extLst>
              <a:ext uri="{FF2B5EF4-FFF2-40B4-BE49-F238E27FC236}">
                <a16:creationId xmlns:a16="http://schemas.microsoft.com/office/drawing/2014/main" id="{CF832263-8796-3E4B-81CA-E6AA2C3DA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9095" y="2841421"/>
            <a:ext cx="296862" cy="29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6" name="Line 39">
            <a:extLst>
              <a:ext uri="{FF2B5EF4-FFF2-40B4-BE49-F238E27FC236}">
                <a16:creationId xmlns:a16="http://schemas.microsoft.com/office/drawing/2014/main" id="{5080E849-4C89-F94A-94BE-C62430ECBD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1795" y="2841421"/>
            <a:ext cx="285750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8E2A3769-75DD-6F42-B6B2-7EFF83F0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0582" y="428774"/>
            <a:ext cx="1387358" cy="913494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22D770D4-1997-1C46-9594-6284527B7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717" y="298255"/>
            <a:ext cx="1281340" cy="10483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D78C73F-A2A1-B744-915D-40255483A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207057" y="102666"/>
            <a:ext cx="1258874" cy="143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3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B69E-B8EF-BD42-8CF8-76982629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Comparison of LS and DV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4061-E825-B046-A74F-7794D9E0F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rgbClr val="C00000"/>
                </a:solidFill>
              </a:rPr>
              <a:t>Link State Algorithms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C5A19-C69B-7648-AFA6-127D037EB6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Nodes have full visibility into the network’s graph</a:t>
            </a:r>
          </a:p>
          <a:p>
            <a:r>
              <a:rPr lang="en-US" dirty="0"/>
              <a:t>Copious message exchange: each LSA is flooded over the whole network</a:t>
            </a:r>
          </a:p>
          <a:p>
            <a:r>
              <a:rPr lang="en-US" dirty="0"/>
              <a:t>Robust to network changes and failures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CF1FA-9AF5-E447-A49C-10505B84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3200" b="0" dirty="0">
                <a:solidFill>
                  <a:srgbClr val="C00000"/>
                </a:solidFill>
              </a:rPr>
              <a:t>Distance Vector Algorithms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708C48-2F84-1340-9AA7-9A5ED6F72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21215" cy="3684588"/>
          </a:xfrm>
        </p:spPr>
        <p:txBody>
          <a:bodyPr>
            <a:normAutofit/>
          </a:bodyPr>
          <a:lstStyle/>
          <a:p>
            <a:r>
              <a:rPr lang="en-US" dirty="0"/>
              <a:t>Only distances and neighbors are visible</a:t>
            </a:r>
          </a:p>
          <a:p>
            <a:r>
              <a:rPr lang="en-US" dirty="0"/>
              <a:t>Sparse message exchange: DVs  are exchanged among neighbors only</a:t>
            </a:r>
          </a:p>
          <a:p>
            <a:r>
              <a:rPr lang="en-US" dirty="0"/>
              <a:t>Brittle to router failures. Incorrect info may propagate all over 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3C246-322E-5441-B026-E6AFCDC5B161}"/>
              </a:ext>
            </a:extLst>
          </p:cNvPr>
          <p:cNvSpPr txBox="1"/>
          <p:nvPr/>
        </p:nvSpPr>
        <p:spPr>
          <a:xfrm>
            <a:off x="590309" y="5589498"/>
            <a:ext cx="5407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OSPF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Open Shortest Path First 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(v2 RFC 2328)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9C5333-F86B-EE4B-8E7C-85934490B259}"/>
              </a:ext>
            </a:extLst>
          </p:cNvPr>
          <p:cNvSpPr txBox="1"/>
          <p:nvPr/>
        </p:nvSpPr>
        <p:spPr>
          <a:xfrm>
            <a:off x="6386149" y="5589497"/>
            <a:ext cx="54072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EIGRP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Enhanced Interior Gateway Routing Protocol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(RFC 7868)</a:t>
            </a:r>
          </a:p>
        </p:txBody>
      </p:sp>
    </p:spTree>
    <p:extLst>
      <p:ext uri="{BB962C8B-B14F-4D97-AF65-F5344CB8AC3E}">
        <p14:creationId xmlns:p14="http://schemas.microsoft.com/office/powerpoint/2010/main" val="155785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21ABC9-6E09-314D-A05C-ACE21230301B}"/>
              </a:ext>
            </a:extLst>
          </p:cNvPr>
          <p:cNvSpPr txBox="1"/>
          <p:nvPr/>
        </p:nvSpPr>
        <p:spPr>
          <a:xfrm>
            <a:off x="696468" y="1751618"/>
            <a:ext cx="10799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How would one design a “Google Maps” 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to navigate the Internet?</a:t>
            </a:r>
          </a:p>
          <a:p>
            <a:pPr algn="ctr"/>
            <a:endParaRPr lang="en-US" sz="4000" dirty="0">
              <a:latin typeface="Helvetica" pitchFamily="2" charset="0"/>
            </a:endParaRPr>
          </a:p>
        </p:txBody>
      </p:sp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A9B7910C-79AD-DE4E-A49A-98BBE24D8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680" y="3127000"/>
            <a:ext cx="5127585" cy="31737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90145A-AE3C-9A4F-81D5-70BBA2EEFDD0}"/>
              </a:ext>
            </a:extLst>
          </p:cNvPr>
          <p:cNvSpPr txBox="1"/>
          <p:nvPr/>
        </p:nvSpPr>
        <p:spPr>
          <a:xfrm>
            <a:off x="542812" y="709984"/>
            <a:ext cx="1129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Routing is a fundamental problem in networking.</a:t>
            </a:r>
          </a:p>
        </p:txBody>
      </p:sp>
    </p:spTree>
    <p:extLst>
      <p:ext uri="{BB962C8B-B14F-4D97-AF65-F5344CB8AC3E}">
        <p14:creationId xmlns:p14="http://schemas.microsoft.com/office/powerpoint/2010/main" val="313500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0D7E-20A2-0243-A921-9904C009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Routing Protocols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3E35-C3C4-CB4A-A64E-333097BD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C00000"/>
                </a:solidFill>
              </a:rPr>
              <a:t>good paths </a:t>
            </a:r>
            <a:r>
              <a:rPr lang="en-US" dirty="0"/>
              <a:t>from source to destination</a:t>
            </a:r>
          </a:p>
          <a:p>
            <a:endParaRPr lang="en-US" dirty="0"/>
          </a:p>
          <a:p>
            <a:r>
              <a:rPr lang="en-US" dirty="0"/>
              <a:t>“Good” = least </a:t>
            </a:r>
            <a:r>
              <a:rPr lang="en-US" dirty="0">
                <a:solidFill>
                  <a:srgbClr val="C00000"/>
                </a:solidFill>
              </a:rPr>
              <a:t>cost</a:t>
            </a:r>
            <a:endParaRPr lang="en-US" dirty="0"/>
          </a:p>
          <a:p>
            <a:pPr lvl="1"/>
            <a:r>
              <a:rPr lang="en-US" dirty="0"/>
              <a:t>Least propagation delay</a:t>
            </a:r>
          </a:p>
          <a:p>
            <a:pPr lvl="1"/>
            <a:r>
              <a:rPr lang="en-US" dirty="0"/>
              <a:t>Least cost per unit bandwidth (e.g., $ per Gbit/s)</a:t>
            </a:r>
          </a:p>
          <a:p>
            <a:pPr lvl="1"/>
            <a:r>
              <a:rPr lang="en-US" dirty="0"/>
              <a:t>Least congested (workload-driven)</a:t>
            </a:r>
          </a:p>
          <a:p>
            <a:endParaRPr lang="en-US" dirty="0"/>
          </a:p>
          <a:p>
            <a:r>
              <a:rPr lang="en-US" dirty="0"/>
              <a:t>“Path” = a sequence of router ports (links)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16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0D7E-20A2-0243-A921-9904C009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Routing Protocols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3E35-C3C4-CB4A-A64E-333097BD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/>
          </a:bodyPr>
          <a:lstStyle/>
          <a:p>
            <a:r>
              <a:rPr lang="en-US" dirty="0"/>
              <a:t>Make networks resilient to failures</a:t>
            </a:r>
          </a:p>
          <a:p>
            <a:endParaRPr lang="en-US" dirty="0"/>
          </a:p>
          <a:p>
            <a:r>
              <a:rPr lang="en-US" dirty="0"/>
              <a:t>Routers &amp; links can fail without taking down the entire network</a:t>
            </a:r>
          </a:p>
          <a:p>
            <a:endParaRPr lang="en-US" dirty="0"/>
          </a:p>
          <a:p>
            <a:r>
              <a:rPr lang="en-US" dirty="0"/>
              <a:t>Entire subsets can be unreachable; rest still reachable</a:t>
            </a:r>
          </a:p>
          <a:p>
            <a:endParaRPr lang="en-US" dirty="0"/>
          </a:p>
          <a:p>
            <a:r>
              <a:rPr lang="en-US" dirty="0"/>
              <a:t>Hence, the protocol must be </a:t>
            </a:r>
            <a:r>
              <a:rPr lang="en-US" dirty="0">
                <a:solidFill>
                  <a:srgbClr val="C00000"/>
                </a:solidFill>
              </a:rPr>
              <a:t>distributed</a:t>
            </a:r>
          </a:p>
          <a:p>
            <a:endParaRPr lang="en-US" dirty="0"/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19" descr="Router Clip Art">
            <a:extLst>
              <a:ext uri="{FF2B5EF4-FFF2-40B4-BE49-F238E27FC236}">
                <a16:creationId xmlns:a16="http://schemas.microsoft.com/office/drawing/2014/main" id="{345BF760-8BB0-F641-8041-E7F0BBCA4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907" y="4880408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B70017-E755-F74C-A33E-98477FDCE7AD}"/>
              </a:ext>
            </a:extLst>
          </p:cNvPr>
          <p:cNvCxnSpPr>
            <a:cxnSpLocks/>
          </p:cNvCxnSpPr>
          <p:nvPr/>
        </p:nvCxnSpPr>
        <p:spPr>
          <a:xfrm flipV="1">
            <a:off x="8945533" y="4753069"/>
            <a:ext cx="637759" cy="1273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F8CF659E-9F04-D348-99E1-5BE21C552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223" y="4428030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04FF6-3831-7A47-A96E-D6E74B0411A0}"/>
              </a:ext>
            </a:extLst>
          </p:cNvPr>
          <p:cNvCxnSpPr>
            <a:cxnSpLocks/>
          </p:cNvCxnSpPr>
          <p:nvPr/>
        </p:nvCxnSpPr>
        <p:spPr>
          <a:xfrm>
            <a:off x="10712674" y="4718614"/>
            <a:ext cx="388148" cy="2931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982893-F13B-FB41-A649-8B07B4FF3E1B}"/>
              </a:ext>
            </a:extLst>
          </p:cNvPr>
          <p:cNvCxnSpPr>
            <a:cxnSpLocks/>
          </p:cNvCxnSpPr>
          <p:nvPr/>
        </p:nvCxnSpPr>
        <p:spPr>
          <a:xfrm>
            <a:off x="8949990" y="5604109"/>
            <a:ext cx="532204" cy="4514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9" descr="Router Clip Art">
            <a:extLst>
              <a:ext uri="{FF2B5EF4-FFF2-40B4-BE49-F238E27FC236}">
                <a16:creationId xmlns:a16="http://schemas.microsoft.com/office/drawing/2014/main" id="{5FACEA31-7280-3548-BD0A-69A65107F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844" y="6055521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EC5BF5-D7EB-D04E-8AFC-F2F3CF3CE330}"/>
              </a:ext>
            </a:extLst>
          </p:cNvPr>
          <p:cNvCxnSpPr>
            <a:cxnSpLocks/>
          </p:cNvCxnSpPr>
          <p:nvPr/>
        </p:nvCxnSpPr>
        <p:spPr>
          <a:xfrm flipV="1">
            <a:off x="10567647" y="5787857"/>
            <a:ext cx="648222" cy="35712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9" descr="Router Clip Art">
            <a:extLst>
              <a:ext uri="{FF2B5EF4-FFF2-40B4-BE49-F238E27FC236}">
                <a16:creationId xmlns:a16="http://schemas.microsoft.com/office/drawing/2014/main" id="{175F4BA8-116C-594B-A053-62CB5FC28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0822" y="5011788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3C1C9B-13F7-0B4A-A03A-DB5B8C121279}"/>
              </a:ext>
            </a:extLst>
          </p:cNvPr>
          <p:cNvCxnSpPr>
            <a:cxnSpLocks/>
          </p:cNvCxnSpPr>
          <p:nvPr/>
        </p:nvCxnSpPr>
        <p:spPr>
          <a:xfrm flipV="1">
            <a:off x="10110028" y="5205447"/>
            <a:ext cx="0" cy="71513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Shape&#10;&#10;Description automatically generated with medium confidence">
            <a:extLst>
              <a:ext uri="{FF2B5EF4-FFF2-40B4-BE49-F238E27FC236}">
                <a16:creationId xmlns:a16="http://schemas.microsoft.com/office/drawing/2014/main" id="{E20B0D9E-A3F5-6A4A-98FE-9DF17CD94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50" y="3879839"/>
            <a:ext cx="568541" cy="695437"/>
          </a:xfrm>
          <a:prstGeom prst="rect">
            <a:avLst/>
          </a:prstGeom>
        </p:spPr>
      </p:pic>
      <p:pic>
        <p:nvPicPr>
          <p:cNvPr id="28" name="Picture 27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24145498-A0B8-A147-A14A-05F037976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6536" y="4204263"/>
            <a:ext cx="1035403" cy="1035403"/>
          </a:xfrm>
          <a:prstGeom prst="rect">
            <a:avLst/>
          </a:prstGeom>
        </p:spPr>
      </p:pic>
      <p:sp>
        <p:nvSpPr>
          <p:cNvPr id="29" name="Freeform 28">
            <a:extLst>
              <a:ext uri="{FF2B5EF4-FFF2-40B4-BE49-F238E27FC236}">
                <a16:creationId xmlns:a16="http://schemas.microsoft.com/office/drawing/2014/main" id="{52B45ED0-E7B5-A54C-A559-46A50D1A70DB}"/>
              </a:ext>
            </a:extLst>
          </p:cNvPr>
          <p:cNvSpPr/>
          <p:nvPr/>
        </p:nvSpPr>
        <p:spPr>
          <a:xfrm>
            <a:off x="9190299" y="4934534"/>
            <a:ext cx="1794076" cy="320372"/>
          </a:xfrm>
          <a:custGeom>
            <a:avLst/>
            <a:gdLst>
              <a:gd name="connsiteX0" fmla="*/ 0 w 1794076"/>
              <a:gd name="connsiteY0" fmla="*/ 146752 h 320372"/>
              <a:gd name="connsiteX1" fmla="*/ 601883 w 1794076"/>
              <a:gd name="connsiteY1" fmla="*/ 42580 h 320372"/>
              <a:gd name="connsiteX2" fmla="*/ 1388962 w 1794076"/>
              <a:gd name="connsiteY2" fmla="*/ 19431 h 320372"/>
              <a:gd name="connsiteX3" fmla="*/ 1794076 w 1794076"/>
              <a:gd name="connsiteY3" fmla="*/ 320372 h 32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076" h="320372">
                <a:moveTo>
                  <a:pt x="0" y="146752"/>
                </a:moveTo>
                <a:cubicBezTo>
                  <a:pt x="185194" y="105276"/>
                  <a:pt x="370389" y="63800"/>
                  <a:pt x="601883" y="42580"/>
                </a:cubicBezTo>
                <a:cubicBezTo>
                  <a:pt x="833377" y="21360"/>
                  <a:pt x="1190263" y="-26868"/>
                  <a:pt x="1388962" y="19431"/>
                </a:cubicBezTo>
                <a:cubicBezTo>
                  <a:pt x="1587661" y="65730"/>
                  <a:pt x="1690868" y="193051"/>
                  <a:pt x="1794076" y="320372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1A585E7-F8EA-A54C-B24E-DB6858260130}"/>
              </a:ext>
            </a:extLst>
          </p:cNvPr>
          <p:cNvSpPr/>
          <p:nvPr/>
        </p:nvSpPr>
        <p:spPr>
          <a:xfrm>
            <a:off x="9074552" y="5208608"/>
            <a:ext cx="2013995" cy="896338"/>
          </a:xfrm>
          <a:custGeom>
            <a:avLst/>
            <a:gdLst>
              <a:gd name="connsiteX0" fmla="*/ 0 w 2013995"/>
              <a:gd name="connsiteY0" fmla="*/ 0 h 896338"/>
              <a:gd name="connsiteX1" fmla="*/ 625033 w 2013995"/>
              <a:gd name="connsiteY1" fmla="*/ 787078 h 896338"/>
              <a:gd name="connsiteX2" fmla="*/ 1331089 w 2013995"/>
              <a:gd name="connsiteY2" fmla="*/ 833377 h 896338"/>
              <a:gd name="connsiteX3" fmla="*/ 2013995 w 2013995"/>
              <a:gd name="connsiteY3" fmla="*/ 254643 h 8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995" h="896338">
                <a:moveTo>
                  <a:pt x="0" y="0"/>
                </a:moveTo>
                <a:cubicBezTo>
                  <a:pt x="201592" y="324091"/>
                  <a:pt x="403185" y="648182"/>
                  <a:pt x="625033" y="787078"/>
                </a:cubicBezTo>
                <a:cubicBezTo>
                  <a:pt x="846881" y="925974"/>
                  <a:pt x="1099595" y="922116"/>
                  <a:pt x="1331089" y="833377"/>
                </a:cubicBezTo>
                <a:cubicBezTo>
                  <a:pt x="1562583" y="744638"/>
                  <a:pt x="1788289" y="499640"/>
                  <a:pt x="2013995" y="25464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Shape&#10;&#10;Description automatically generated with medium confidence">
            <a:extLst>
              <a:ext uri="{FF2B5EF4-FFF2-40B4-BE49-F238E27FC236}">
                <a16:creationId xmlns:a16="http://schemas.microsoft.com/office/drawing/2014/main" id="{E54D0ACB-D168-B842-BA99-12A6A01F9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665" y="4331717"/>
            <a:ext cx="568541" cy="695437"/>
          </a:xfrm>
          <a:prstGeom prst="rect">
            <a:avLst/>
          </a:prstGeom>
        </p:spPr>
      </p:pic>
      <p:pic>
        <p:nvPicPr>
          <p:cNvPr id="32" name="Picture 31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BBD8525C-A05A-894A-8B7B-D793725CD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151" y="4656141"/>
            <a:ext cx="1035403" cy="1035403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BE9A9E-C134-7547-A998-9F186D3C367F}"/>
              </a:ext>
            </a:extLst>
          </p:cNvPr>
          <p:cNvCxnSpPr>
            <a:cxnSpLocks/>
          </p:cNvCxnSpPr>
          <p:nvPr/>
        </p:nvCxnSpPr>
        <p:spPr>
          <a:xfrm flipV="1">
            <a:off x="10758342" y="5836117"/>
            <a:ext cx="912165" cy="479438"/>
          </a:xfrm>
          <a:prstGeom prst="straightConnector1">
            <a:avLst/>
          </a:prstGeom>
          <a:ln w="50800">
            <a:solidFill>
              <a:srgbClr val="C0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19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740360" y="5094225"/>
            <a:ext cx="4383087" cy="1216007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5547604" y="5377100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5436480" y="5562837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5449180" y="5669201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6466768" y="5862875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7127168" y="5408851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6411204" y="5562837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7738355" y="5591413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881104" y="5377100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6006392" y="5802551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6701717" y="5261212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7344655" y="5715237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8066967" y="5400912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4082342" y="2117962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2473563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882317" y="2462923"/>
            <a:ext cx="6534170" cy="1766939"/>
            <a:chOff x="1557338" y="2675411"/>
            <a:chExt cx="6534170" cy="1766939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194" y="3734464"/>
              <a:ext cx="8130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Helvetica" pitchFamily="2" charset="0"/>
                </a:rPr>
                <a:t>data</a:t>
              </a:r>
            </a:p>
            <a:p>
              <a:pPr algn="ctr"/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7401" y="2675411"/>
              <a:ext cx="954107" cy="7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en-US" sz="2000" dirty="0">
                  <a:latin typeface="Helvetica" pitchFamily="2" charset="0"/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3489563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4607805" y="2670413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792" y="52612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17" y="55485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F779B-EFA7-DD49-937D-3042ACF52C57}"/>
              </a:ext>
            </a:extLst>
          </p:cNvPr>
          <p:cNvGrpSpPr/>
          <p:nvPr/>
        </p:nvGrpSpPr>
        <p:grpSpPr>
          <a:xfrm>
            <a:off x="3263193" y="5259954"/>
            <a:ext cx="1316604" cy="277000"/>
            <a:chOff x="2462214" y="5472442"/>
            <a:chExt cx="1316604" cy="277000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793" y="5484317"/>
              <a:ext cx="1290025" cy="208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4" y="5505144"/>
              <a:ext cx="1281165" cy="2082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931" y="5507921"/>
              <a:ext cx="476671" cy="2096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20" y="5472442"/>
              <a:ext cx="501676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solidFill>
                    <a:schemeClr val="bg1"/>
                  </a:solidFill>
                  <a:latin typeface="Helvetica" pitchFamily="2" charset="0"/>
                </a:rPr>
                <a:t>0111</a:t>
              </a:r>
            </a:p>
          </p:txBody>
        </p:sp>
      </p:grpSp>
      <p:sp>
        <p:nvSpPr>
          <p:cNvPr id="47150" name="Line 119">
            <a:extLst>
              <a:ext uri="{FF2B5EF4-FFF2-40B4-BE49-F238E27FC236}">
                <a16:creationId xmlns:a16="http://schemas.microsoft.com/office/drawing/2014/main" id="{05154368-2727-084D-ACFE-5648AF1D5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4065" y="5570818"/>
            <a:ext cx="59699" cy="460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818942" y="5456475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5039604" y="5446951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712" y="6032237"/>
            <a:ext cx="29121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/>
              <a:t>values in arriving </a:t>
            </a:r>
          </a:p>
          <a:p>
            <a:r>
              <a:rPr lang="en-US" altLang="en-US" sz="1600" dirty="0"/>
              <a:t>packet header, </a:t>
            </a:r>
          </a:p>
          <a:p>
            <a:r>
              <a:rPr lang="en-US" altLang="en-US" sz="1600" dirty="0" err="1"/>
              <a:t>i.e</a:t>
            </a:r>
            <a:r>
              <a:rPr lang="en-US" altLang="en-US" sz="1600" dirty="0"/>
              <a:t>, destination IP address</a:t>
            </a:r>
            <a:endParaRPr lang="en-US" altLang="en-US" sz="20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617" y="56501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00" y="4261458"/>
            <a:ext cx="3213099" cy="200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Data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per-packet processing, moving packet from input port to output port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1131" y="3881001"/>
            <a:ext cx="1785893" cy="540339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91" y="1435203"/>
            <a:ext cx="3213099" cy="280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Helvetica" pitchFamily="2" charset="0"/>
              </a:rPr>
              <a:t>Distributed</a:t>
            </a:r>
            <a:r>
              <a:rPr lang="en-US" altLang="en-US" b="1" dirty="0">
                <a:latin typeface="Helvetica" pitchFamily="2" charset="0"/>
              </a:rPr>
              <a:t> control plane:</a:t>
            </a:r>
            <a:r>
              <a:rPr lang="en-US" altLang="en-US" sz="2400" dirty="0">
                <a:latin typeface="Helvetica" pitchFamily="2" charset="0"/>
              </a:rPr>
              <a:t> Components in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every router</a:t>
            </a:r>
            <a:r>
              <a:rPr lang="en-US" altLang="en-US" sz="2400" dirty="0">
                <a:latin typeface="Helvetica" pitchFamily="2" charset="0"/>
              </a:rPr>
              <a:t> interact with other components to produce a routing outcome.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6471" y="2094151"/>
            <a:ext cx="1144292" cy="60324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Per-router control plane</a:t>
            </a:r>
          </a:p>
        </p:txBody>
      </p:sp>
      <p:pic>
        <p:nvPicPr>
          <p:cNvPr id="4" name="Picture 3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46838288-E60D-CA49-979A-C261BDA5F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398" y="2391006"/>
            <a:ext cx="1219200" cy="107124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E72B4C-1CB9-6E49-ABB3-A31B19D2D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720" y="2104276"/>
            <a:ext cx="638972" cy="522795"/>
          </a:xfrm>
          <a:prstGeom prst="rect">
            <a:avLst/>
          </a:prstGeom>
        </p:spPr>
      </p:pic>
      <p:pic>
        <p:nvPicPr>
          <p:cNvPr id="249" name="Picture 24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FDD3A60-7003-B948-9DB2-D1905F1D9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968043" y="1991088"/>
            <a:ext cx="638972" cy="522795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DE9AF33F-5F6D-D446-9940-0B28F478F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4248" y="5938367"/>
            <a:ext cx="1387358" cy="913494"/>
          </a:xfrm>
          <a:prstGeom prst="rect">
            <a:avLst/>
          </a:prstGeom>
        </p:spPr>
      </p:pic>
      <p:pic>
        <p:nvPicPr>
          <p:cNvPr id="253" name="Picture 252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4F75DE10-A96B-6044-AB55-7DDE79704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308" y="2386250"/>
            <a:ext cx="764258" cy="671512"/>
          </a:xfrm>
          <a:prstGeom prst="rect">
            <a:avLst/>
          </a:prstGeom>
        </p:spPr>
      </p:pic>
      <p:pic>
        <p:nvPicPr>
          <p:cNvPr id="254" name="Picture 253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CE400521-37E1-5043-9FD4-378BE602C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051" y="3100229"/>
            <a:ext cx="598940" cy="526256"/>
          </a:xfrm>
          <a:prstGeom prst="rect">
            <a:avLst/>
          </a:prstGeom>
        </p:spPr>
      </p:pic>
      <p:pic>
        <p:nvPicPr>
          <p:cNvPr id="255" name="Picture 254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7A4553D6-73F9-C14F-A616-A75484EE4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610" y="3100229"/>
            <a:ext cx="598940" cy="526256"/>
          </a:xfrm>
          <a:prstGeom prst="rect">
            <a:avLst/>
          </a:prstGeom>
        </p:spPr>
      </p:pic>
      <p:pic>
        <p:nvPicPr>
          <p:cNvPr id="256" name="Picture 255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0BDE0B2C-AE9B-F345-B31D-5B2B57563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28" y="2595222"/>
            <a:ext cx="598940" cy="526256"/>
          </a:xfrm>
          <a:prstGeom prst="rect">
            <a:avLst/>
          </a:prstGeom>
        </p:spPr>
      </p:pic>
      <p:pic>
        <p:nvPicPr>
          <p:cNvPr id="257" name="Picture 256" descr="Shape&#10;&#10;Description automatically generated with medium confidence">
            <a:extLst>
              <a:ext uri="{FF2B5EF4-FFF2-40B4-BE49-F238E27FC236}">
                <a16:creationId xmlns:a16="http://schemas.microsoft.com/office/drawing/2014/main" id="{E31516E3-BB5F-8843-B1C6-8A147D551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238" y="2047855"/>
            <a:ext cx="638972" cy="522795"/>
          </a:xfrm>
          <a:prstGeom prst="rect">
            <a:avLst/>
          </a:prstGeom>
        </p:spPr>
      </p:pic>
      <p:pic>
        <p:nvPicPr>
          <p:cNvPr id="258" name="Picture 25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4F45F5-BB21-C841-9088-570C35177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77295" y="2118581"/>
            <a:ext cx="638972" cy="522795"/>
          </a:xfrm>
          <a:prstGeom prst="rect">
            <a:avLst/>
          </a:prstGeom>
        </p:spPr>
      </p:pic>
      <p:pic>
        <p:nvPicPr>
          <p:cNvPr id="259" name="Picture 258" descr="Shape&#10;&#10;Description automatically generated with medium confidence">
            <a:extLst>
              <a:ext uri="{FF2B5EF4-FFF2-40B4-BE49-F238E27FC236}">
                <a16:creationId xmlns:a16="http://schemas.microsoft.com/office/drawing/2014/main" id="{3D279FB5-388F-6349-BA30-32341B9738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3447" y="4839906"/>
            <a:ext cx="1281340" cy="1048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E310A3-290F-0147-A9C9-67046868BA73}"/>
              </a:ext>
            </a:extLst>
          </p:cNvPr>
          <p:cNvSpPr txBox="1"/>
          <p:nvPr/>
        </p:nvSpPr>
        <p:spPr>
          <a:xfrm>
            <a:off x="10435176" y="5057478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Q1. What info exchanged?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DD07164-F2A8-1B48-B416-1CAB8613B4BC}"/>
              </a:ext>
            </a:extLst>
          </p:cNvPr>
          <p:cNvSpPr txBox="1"/>
          <p:nvPr/>
        </p:nvSpPr>
        <p:spPr>
          <a:xfrm>
            <a:off x="10454443" y="6096238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Q2. What computation?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78B94C-0DCE-8D40-85B2-832A2DC58BFC}"/>
              </a:ext>
            </a:extLst>
          </p:cNvPr>
          <p:cNvSpPr txBox="1"/>
          <p:nvPr/>
        </p:nvSpPr>
        <p:spPr>
          <a:xfrm>
            <a:off x="10479587" y="3917935"/>
            <a:ext cx="1721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Routing protocol</a:t>
            </a:r>
          </a:p>
        </p:txBody>
      </p:sp>
    </p:spTree>
    <p:extLst>
      <p:ext uri="{BB962C8B-B14F-4D97-AF65-F5344CB8AC3E}">
        <p14:creationId xmlns:p14="http://schemas.microsoft.com/office/powerpoint/2010/main" val="409889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0" grpId="0" animBg="1"/>
      <p:bldP spid="47132" grpId="0" animBg="1"/>
      <p:bldP spid="47134" grpId="0"/>
      <p:bldP spid="247" grpId="0"/>
      <p:bldP spid="248" grpId="0" animBg="1"/>
      <p:bldP spid="250" grpId="0"/>
      <p:bldP spid="251" grpId="0" animBg="1"/>
      <p:bldP spid="9" grpId="0"/>
      <p:bldP spid="260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278"/>
            <a:ext cx="11013832" cy="5345722"/>
          </a:xfrm>
        </p:spPr>
        <p:txBody>
          <a:bodyPr>
            <a:normAutofit/>
          </a:bodyPr>
          <a:lstStyle/>
          <a:p>
            <a:r>
              <a:rPr lang="en-US" dirty="0"/>
              <a:t>Routing algorithms work over an abstract representation of a network: </a:t>
            </a:r>
            <a:r>
              <a:rPr lang="en-US" dirty="0">
                <a:solidFill>
                  <a:srgbClr val="C00000"/>
                </a:solidFill>
              </a:rPr>
              <a:t>the graph abstraction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Each router is a </a:t>
            </a:r>
            <a:r>
              <a:rPr lang="en-US" dirty="0">
                <a:solidFill>
                  <a:srgbClr val="C00000"/>
                </a:solidFill>
              </a:rPr>
              <a:t>node</a:t>
            </a:r>
            <a:r>
              <a:rPr lang="en-US" dirty="0"/>
              <a:t> in a graph</a:t>
            </a:r>
          </a:p>
          <a:p>
            <a:r>
              <a:rPr lang="en-US" dirty="0"/>
              <a:t>Each link is an </a:t>
            </a:r>
            <a:r>
              <a:rPr lang="en-US" dirty="0">
                <a:solidFill>
                  <a:srgbClr val="C00000"/>
                </a:solidFill>
              </a:rPr>
              <a:t>edge</a:t>
            </a:r>
            <a:r>
              <a:rPr lang="en-US" dirty="0"/>
              <a:t> in the graph</a:t>
            </a:r>
          </a:p>
          <a:p>
            <a:r>
              <a:rPr lang="en-US" dirty="0"/>
              <a:t>Edges have </a:t>
            </a:r>
            <a:r>
              <a:rPr lang="en-US" dirty="0">
                <a:solidFill>
                  <a:srgbClr val="C00000"/>
                </a:solidFill>
              </a:rPr>
              <a:t>weights </a:t>
            </a:r>
            <a:r>
              <a:rPr lang="en-US" dirty="0"/>
              <a:t>(also called </a:t>
            </a:r>
            <a:r>
              <a:rPr lang="en-US" dirty="0">
                <a:solidFill>
                  <a:srgbClr val="C00000"/>
                </a:solidFill>
              </a:rPr>
              <a:t>link metrics). </a:t>
            </a:r>
            <a:r>
              <a:rPr lang="en-US" dirty="0"/>
              <a:t>Set by </a:t>
            </a:r>
            <a:r>
              <a:rPr lang="en-US" dirty="0" err="1"/>
              <a:t>netadmin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6AA36F2-C11B-7E4A-856F-D57DBCC49D08}"/>
              </a:ext>
            </a:extLst>
          </p:cNvPr>
          <p:cNvSpPr>
            <a:spLocks/>
          </p:cNvSpPr>
          <p:nvPr/>
        </p:nvSpPr>
        <p:spPr bwMode="auto">
          <a:xfrm>
            <a:off x="4103078" y="2519487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39FB3D6E-5034-2748-9A18-EC0262AE8FA2}"/>
              </a:ext>
            </a:extLst>
          </p:cNvPr>
          <p:cNvSpPr>
            <a:spLocks/>
          </p:cNvSpPr>
          <p:nvPr/>
        </p:nvSpPr>
        <p:spPr bwMode="auto">
          <a:xfrm>
            <a:off x="4636478" y="3391025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E2C537A6-A00E-F440-ADB3-72F3FA4F5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28" y="37752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0304DDBF-DE37-5840-B283-5988C42C7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3728" y="37640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304C825-C510-BC4B-B4D5-4420208DE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0616" y="37640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4D810F9-003F-C346-912E-359A3871B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28" y="3764087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868A894F-8339-7544-8745-EDD30DE2B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966" y="3670425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09718FD3-4FD9-D242-93A2-6CFBC5D3B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203" y="4389562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08BC5DCF-22CA-EA4E-96F1-33B5B6966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203" y="43784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7FC3ECB1-F2E0-8544-98CF-B20A6AA56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3091" y="43784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504817-EBDA-F34E-A333-D88B3B821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203" y="437845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6" name="Oval 14">
            <a:extLst>
              <a:ext uri="{FF2B5EF4-FFF2-40B4-BE49-F238E27FC236}">
                <a16:creationId xmlns:a16="http://schemas.microsoft.com/office/drawing/2014/main" id="{76A193E1-65B5-8343-9414-C92F6C133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441" y="4284787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9AD19C60-CECF-914D-9B61-158F91E0F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853" y="3294187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EFC7206C-1F4A-4142-926F-91B1CB4CD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9853" y="32830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214C743B-788B-B34D-B3EB-9F5D119574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6741" y="328307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2259441A-1272-2045-9F2F-B2AA4C8CD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9853" y="3283075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391D7FA2-B08C-6A45-8B28-E0FBBE724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091" y="3189412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6D475E29-885E-374C-B4E2-454FA8608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116" y="3287837"/>
            <a:ext cx="49530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59678F29-4EB2-A842-B773-D1006A375CB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4116" y="3276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E16A6E46-66C0-9446-93C7-5A9F69995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9416" y="3276725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1C81ADCB-310E-D047-B285-E9BCD9481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4116" y="3276725"/>
            <a:ext cx="490538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57677031-B541-9949-A124-74DD1951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878" y="3187825"/>
            <a:ext cx="495300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25">
            <a:extLst>
              <a:ext uri="{FF2B5EF4-FFF2-40B4-BE49-F238E27FC236}">
                <a16:creationId xmlns:a16="http://schemas.microsoft.com/office/drawing/2014/main" id="{7BA5DE5F-B157-5B41-8BC0-7F4238D9A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991" y="4384800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5522935A-DE15-E441-BB71-48978361F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9991" y="43736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5B21B7C0-DBCA-D04D-9A00-2711EAEED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6878" y="4373687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5C1EC9F4-0ABB-DD46-80C1-69546E626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991" y="4373687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" name="Oval 29">
            <a:extLst>
              <a:ext uri="{FF2B5EF4-FFF2-40B4-BE49-F238E27FC236}">
                <a16:creationId xmlns:a16="http://schemas.microsoft.com/office/drawing/2014/main" id="{E730812D-AE40-8E4A-980D-857AB1B19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228" y="4280025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Oval 30">
            <a:extLst>
              <a:ext uri="{FF2B5EF4-FFF2-40B4-BE49-F238E27FC236}">
                <a16:creationId xmlns:a16="http://schemas.microsoft.com/office/drawing/2014/main" id="{928A2163-FDBF-2F43-B7CB-96B14CAE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928" y="3843462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EC3A519D-5162-764E-A3FD-97BC1F644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6928" y="38323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CD138B40-4242-AA42-B261-9CDED32A5F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3816" y="3832350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33">
            <a:extLst>
              <a:ext uri="{FF2B5EF4-FFF2-40B4-BE49-F238E27FC236}">
                <a16:creationId xmlns:a16="http://schemas.microsoft.com/office/drawing/2014/main" id="{3EB9607E-03CB-4146-8B70-B717A2A30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928" y="3832350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" name="Oval 34">
            <a:extLst>
              <a:ext uri="{FF2B5EF4-FFF2-40B4-BE49-F238E27FC236}">
                <a16:creationId xmlns:a16="http://schemas.microsoft.com/office/drawing/2014/main" id="{C9863082-F339-5544-B9A4-A19903465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166" y="3738687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Freeform 35">
            <a:extLst>
              <a:ext uri="{FF2B5EF4-FFF2-40B4-BE49-F238E27FC236}">
                <a16:creationId xmlns:a16="http://schemas.microsoft.com/office/drawing/2014/main" id="{FF88D18F-8694-EF4D-BE05-45EF9A8E065A}"/>
              </a:ext>
            </a:extLst>
          </p:cNvPr>
          <p:cNvSpPr>
            <a:spLocks/>
          </p:cNvSpPr>
          <p:nvPr/>
        </p:nvSpPr>
        <p:spPr bwMode="auto">
          <a:xfrm>
            <a:off x="6317641" y="3433887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Freeform 36">
            <a:extLst>
              <a:ext uri="{FF2B5EF4-FFF2-40B4-BE49-F238E27FC236}">
                <a16:creationId xmlns:a16="http://schemas.microsoft.com/office/drawing/2014/main" id="{661E0A0E-307E-2C49-AC04-126CA1B17B95}"/>
              </a:ext>
            </a:extLst>
          </p:cNvPr>
          <p:cNvSpPr>
            <a:spLocks/>
          </p:cNvSpPr>
          <p:nvPr/>
        </p:nvSpPr>
        <p:spPr bwMode="auto">
          <a:xfrm>
            <a:off x="5217503" y="3443412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Freeform 37">
            <a:extLst>
              <a:ext uri="{FF2B5EF4-FFF2-40B4-BE49-F238E27FC236}">
                <a16:creationId xmlns:a16="http://schemas.microsoft.com/office/drawing/2014/main" id="{E33BA9AC-5628-B64B-BECE-5A26B9BA0CD1}"/>
              </a:ext>
            </a:extLst>
          </p:cNvPr>
          <p:cNvSpPr>
            <a:spLocks/>
          </p:cNvSpPr>
          <p:nvPr/>
        </p:nvSpPr>
        <p:spPr bwMode="auto">
          <a:xfrm>
            <a:off x="5479441" y="3419600"/>
            <a:ext cx="800100" cy="952500"/>
          </a:xfrm>
          <a:custGeom>
            <a:avLst/>
            <a:gdLst>
              <a:gd name="T0" fmla="*/ 0 w 378"/>
              <a:gd name="T1" fmla="*/ 600 h 174"/>
              <a:gd name="T2" fmla="*/ 504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Freeform 38">
            <a:extLst>
              <a:ext uri="{FF2B5EF4-FFF2-40B4-BE49-F238E27FC236}">
                <a16:creationId xmlns:a16="http://schemas.microsoft.com/office/drawing/2014/main" id="{7B38EBFA-3B95-4B4C-AD50-2E167E25CF92}"/>
              </a:ext>
            </a:extLst>
          </p:cNvPr>
          <p:cNvSpPr>
            <a:spLocks/>
          </p:cNvSpPr>
          <p:nvPr/>
        </p:nvSpPr>
        <p:spPr bwMode="auto">
          <a:xfrm>
            <a:off x="6570053" y="3972050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1" name="Freeform 39">
            <a:extLst>
              <a:ext uri="{FF2B5EF4-FFF2-40B4-BE49-F238E27FC236}">
                <a16:creationId xmlns:a16="http://schemas.microsoft.com/office/drawing/2014/main" id="{1ABBA0D3-E03E-B84F-8488-9A1CA05B3FF8}"/>
              </a:ext>
            </a:extLst>
          </p:cNvPr>
          <p:cNvSpPr>
            <a:spLocks/>
          </p:cNvSpPr>
          <p:nvPr/>
        </p:nvSpPr>
        <p:spPr bwMode="auto">
          <a:xfrm>
            <a:off x="5488966" y="4419725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Freeform 40">
            <a:extLst>
              <a:ext uri="{FF2B5EF4-FFF2-40B4-BE49-F238E27FC236}">
                <a16:creationId xmlns:a16="http://schemas.microsoft.com/office/drawing/2014/main" id="{D0F4F0D0-78E3-FF4C-A591-A002F3918419}"/>
              </a:ext>
            </a:extLst>
          </p:cNvPr>
          <p:cNvSpPr>
            <a:spLocks/>
          </p:cNvSpPr>
          <p:nvPr/>
        </p:nvSpPr>
        <p:spPr bwMode="auto">
          <a:xfrm>
            <a:off x="4550753" y="3905375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Freeform 41">
            <a:extLst>
              <a:ext uri="{FF2B5EF4-FFF2-40B4-BE49-F238E27FC236}">
                <a16:creationId xmlns:a16="http://schemas.microsoft.com/office/drawing/2014/main" id="{6CA125C3-F035-DF4C-9FAB-795CD746B39B}"/>
              </a:ext>
            </a:extLst>
          </p:cNvPr>
          <p:cNvSpPr>
            <a:spLocks/>
          </p:cNvSpPr>
          <p:nvPr/>
        </p:nvSpPr>
        <p:spPr bwMode="auto">
          <a:xfrm>
            <a:off x="5479441" y="3324350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Freeform 42">
            <a:extLst>
              <a:ext uri="{FF2B5EF4-FFF2-40B4-BE49-F238E27FC236}">
                <a16:creationId xmlns:a16="http://schemas.microsoft.com/office/drawing/2014/main" id="{401F77F0-0EAC-3840-8666-AB24E95B8AD4}"/>
              </a:ext>
            </a:extLst>
          </p:cNvPr>
          <p:cNvSpPr>
            <a:spLocks/>
          </p:cNvSpPr>
          <p:nvPr/>
        </p:nvSpPr>
        <p:spPr bwMode="auto">
          <a:xfrm>
            <a:off x="6551003" y="3319587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Freeform 43">
            <a:extLst>
              <a:ext uri="{FF2B5EF4-FFF2-40B4-BE49-F238E27FC236}">
                <a16:creationId xmlns:a16="http://schemas.microsoft.com/office/drawing/2014/main" id="{72B937D4-EB85-AA4B-BF0D-E8E9A7C6DE2F}"/>
              </a:ext>
            </a:extLst>
          </p:cNvPr>
          <p:cNvSpPr>
            <a:spLocks/>
          </p:cNvSpPr>
          <p:nvPr/>
        </p:nvSpPr>
        <p:spPr bwMode="auto">
          <a:xfrm>
            <a:off x="4460266" y="2638550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Rectangle 45">
            <a:extLst>
              <a:ext uri="{FF2B5EF4-FFF2-40B4-BE49-F238E27FC236}">
                <a16:creationId xmlns:a16="http://schemas.microsoft.com/office/drawing/2014/main" id="{64DFFDB1-00FC-AD41-BC19-4FA7B025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359" y="3691063"/>
            <a:ext cx="22523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73" name="Text Box 46">
            <a:extLst>
              <a:ext uri="{FF2B5EF4-FFF2-40B4-BE49-F238E27FC236}">
                <a16:creationId xmlns:a16="http://schemas.microsoft.com/office/drawing/2014/main" id="{59308691-2F9F-D84F-B5BC-F0C518DE3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691" y="3594225"/>
            <a:ext cx="319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1"/>
                </a:solidFill>
              </a:rPr>
              <a:t>u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0" name="Rectangle 48">
            <a:extLst>
              <a:ext uri="{FF2B5EF4-FFF2-40B4-BE49-F238E27FC236}">
                <a16:creationId xmlns:a16="http://schemas.microsoft.com/office/drawing/2014/main" id="{F6AECA28-1D83-AC4E-A32F-594157644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670" y="4300663"/>
            <a:ext cx="22502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71" name="Text Box 49">
            <a:extLst>
              <a:ext uri="{FF2B5EF4-FFF2-40B4-BE49-F238E27FC236}">
                <a16:creationId xmlns:a16="http://schemas.microsoft.com/office/drawing/2014/main" id="{4B193E79-F5AB-7E4C-903C-55B2B427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8416" y="4203825"/>
            <a:ext cx="300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y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8" name="Rectangle 51">
            <a:extLst>
              <a:ext uri="{FF2B5EF4-FFF2-40B4-BE49-F238E27FC236}">
                <a16:creationId xmlns:a16="http://schemas.microsoft.com/office/drawing/2014/main" id="{9A670E30-8910-3D46-A2F7-21D84617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293" y="4295900"/>
            <a:ext cx="227463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9" name="Text Box 52">
            <a:extLst>
              <a:ext uri="{FF2B5EF4-FFF2-40B4-BE49-F238E27FC236}">
                <a16:creationId xmlns:a16="http://schemas.microsoft.com/office/drawing/2014/main" id="{D2F40E79-ECBF-EF47-A16B-C72C3A3E4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803" y="4151437"/>
            <a:ext cx="317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6" name="Rectangle 54">
            <a:extLst>
              <a:ext uri="{FF2B5EF4-FFF2-40B4-BE49-F238E27FC236}">
                <a16:creationId xmlns:a16="http://schemas.microsoft.com/office/drawing/2014/main" id="{DEAE1FC2-2635-6543-B733-C059D2871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573" y="3205288"/>
            <a:ext cx="225682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Text Box 55">
            <a:extLst>
              <a:ext uri="{FF2B5EF4-FFF2-40B4-BE49-F238E27FC236}">
                <a16:creationId xmlns:a16="http://schemas.microsoft.com/office/drawing/2014/main" id="{45007B86-4E19-9A41-AA35-E2514A0AD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316" y="3108450"/>
            <a:ext cx="368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1"/>
                </a:solidFill>
              </a:rPr>
              <a:t>w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4" name="Rectangle 57">
            <a:extLst>
              <a:ext uri="{FF2B5EF4-FFF2-40B4-BE49-F238E27FC236}">
                <a16:creationId xmlns:a16="http://schemas.microsoft.com/office/drawing/2014/main" id="{15DD4324-1D32-6C4F-976F-F15C1496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409" y="3205288"/>
            <a:ext cx="22511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5" name="Text Box 58">
            <a:extLst>
              <a:ext uri="{FF2B5EF4-FFF2-40B4-BE49-F238E27FC236}">
                <a16:creationId xmlns:a16="http://schemas.microsoft.com/office/drawing/2014/main" id="{5D1DDF8A-3125-6842-AB38-6D2970C99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453" y="3108450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v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2" name="Rectangle 60">
            <a:extLst>
              <a:ext uri="{FF2B5EF4-FFF2-40B4-BE49-F238E27FC236}">
                <a16:creationId xmlns:a16="http://schemas.microsoft.com/office/drawing/2014/main" id="{A1FE25BA-79FE-3941-B366-EF499464C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6254" y="3757738"/>
            <a:ext cx="226256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Text Box 61">
            <a:extLst>
              <a:ext uri="{FF2B5EF4-FFF2-40B4-BE49-F238E27FC236}">
                <a16:creationId xmlns:a16="http://schemas.microsoft.com/office/drawing/2014/main" id="{DAC756A5-1F33-0C4A-ACA7-8F3E9E302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116" y="3613275"/>
            <a:ext cx="306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52" name="Text Box 62">
            <a:extLst>
              <a:ext uri="{FF2B5EF4-FFF2-40B4-BE49-F238E27FC236}">
                <a16:creationId xmlns:a16="http://schemas.microsoft.com/office/drawing/2014/main" id="{9B72EA58-A6FC-7740-A160-52E189FDA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3303" y="33132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3" name="Text Box 63">
            <a:extLst>
              <a:ext uri="{FF2B5EF4-FFF2-40B4-BE49-F238E27FC236}">
                <a16:creationId xmlns:a16="http://schemas.microsoft.com/office/drawing/2014/main" id="{3105E872-7A2B-3C41-97DC-E431928C5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5753" y="36609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54" name="Text Box 64">
            <a:extLst>
              <a:ext uri="{FF2B5EF4-FFF2-40B4-BE49-F238E27FC236}">
                <a16:creationId xmlns:a16="http://schemas.microsoft.com/office/drawing/2014/main" id="{826437D1-F983-AB4E-9142-64101916A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603" y="39990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5" name="Text Box 65">
            <a:extLst>
              <a:ext uri="{FF2B5EF4-FFF2-40B4-BE49-F238E27FC236}">
                <a16:creationId xmlns:a16="http://schemas.microsoft.com/office/drawing/2014/main" id="{99B65FFB-2DB3-8843-8C70-1A587A170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353" y="380853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6" name="Text Box 66">
            <a:extLst>
              <a:ext uri="{FF2B5EF4-FFF2-40B4-BE49-F238E27FC236}">
                <a16:creationId xmlns:a16="http://schemas.microsoft.com/office/drawing/2014/main" id="{2B173FAD-AD0C-C149-AD27-45B1B6FF0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3753" y="4370512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7" name="Text Box 67">
            <a:extLst>
              <a:ext uri="{FF2B5EF4-FFF2-40B4-BE49-F238E27FC236}">
                <a16:creationId xmlns:a16="http://schemas.microsoft.com/office/drawing/2014/main" id="{424F83FF-FCE2-DE4E-AD4F-E5F85CEA8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253" y="36894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8" name="Text Box 68">
            <a:extLst>
              <a:ext uri="{FF2B5EF4-FFF2-40B4-BE49-F238E27FC236}">
                <a16:creationId xmlns:a16="http://schemas.microsoft.com/office/drawing/2014/main" id="{54035322-07AF-304D-AEFC-F0C2C888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341" y="41085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59" name="Text Box 69">
            <a:extLst>
              <a:ext uri="{FF2B5EF4-FFF2-40B4-BE49-F238E27FC236}">
                <a16:creationId xmlns:a16="http://schemas.microsoft.com/office/drawing/2014/main" id="{72BFBEC9-BD47-E14B-AE8C-F295900F2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5478" y="3256087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0" name="Text Box 70">
            <a:extLst>
              <a:ext uri="{FF2B5EF4-FFF2-40B4-BE49-F238E27FC236}">
                <a16:creationId xmlns:a16="http://schemas.microsoft.com/office/drawing/2014/main" id="{42697AC4-B0EA-B248-A803-1D6C00F2B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8666" y="3017962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61" name="Text Box 71">
            <a:extLst>
              <a:ext uri="{FF2B5EF4-FFF2-40B4-BE49-F238E27FC236}">
                <a16:creationId xmlns:a16="http://schemas.microsoft.com/office/drawing/2014/main" id="{9D56BD3B-70F9-8945-8D58-626936AB2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453" y="2594100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1432829-6FD9-AB4B-8236-3D80C79E48F4}"/>
              </a:ext>
            </a:extLst>
          </p:cNvPr>
          <p:cNvSpPr txBox="1"/>
          <p:nvPr/>
        </p:nvSpPr>
        <p:spPr>
          <a:xfrm>
            <a:off x="949569" y="2618279"/>
            <a:ext cx="3004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Ex: Rutgers campus</a:t>
            </a:r>
          </a:p>
          <a:p>
            <a:pPr algn="r"/>
            <a:endParaRPr lang="en-US" sz="2000" dirty="0">
              <a:latin typeface="Helvetica" pitchFamily="2" charset="0"/>
            </a:endParaRPr>
          </a:p>
          <a:p>
            <a:pPr algn="r"/>
            <a:r>
              <a:rPr lang="en-US" sz="2000" dirty="0">
                <a:latin typeface="Helvetica" pitchFamily="2" charset="0"/>
              </a:rPr>
              <a:t>u: Computer Science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v: School of Engineering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777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1" grpId="0"/>
      <p:bldP spid="69" grpId="0"/>
      <p:bldP spid="67" grpId="0"/>
      <p:bldP spid="65" grpId="0"/>
      <p:bldP spid="63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2927-BB38-D142-B0BA-7DA9E5D6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graph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926EE-6C06-6B4F-8C75-4CEA4607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12278"/>
            <a:ext cx="10134601" cy="5345722"/>
          </a:xfrm>
        </p:spPr>
        <p:txBody>
          <a:bodyPr>
            <a:normAutofit/>
          </a:bodyPr>
          <a:lstStyle/>
          <a:p>
            <a:r>
              <a:rPr lang="en-US" dirty="0"/>
              <a:t>Routing algorithms work over an abstract representation of a network: </a:t>
            </a:r>
            <a:r>
              <a:rPr lang="en-US" dirty="0">
                <a:solidFill>
                  <a:srgbClr val="C00000"/>
                </a:solidFill>
              </a:rPr>
              <a:t>the graph abstraction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G = (N, E)</a:t>
            </a:r>
          </a:p>
          <a:p>
            <a:r>
              <a:rPr lang="en-US" dirty="0"/>
              <a:t>N = {u, v, w, x, y, z}</a:t>
            </a:r>
          </a:p>
          <a:p>
            <a:r>
              <a:rPr lang="en-US" dirty="0"/>
              <a:t>E = { (</a:t>
            </a:r>
            <a:r>
              <a:rPr lang="en-US" dirty="0" err="1"/>
              <a:t>u,v</a:t>
            </a:r>
            <a:r>
              <a:rPr lang="en-US" dirty="0"/>
              <a:t>), (</a:t>
            </a:r>
            <a:r>
              <a:rPr lang="en-US" dirty="0" err="1"/>
              <a:t>u,x</a:t>
            </a:r>
            <a:r>
              <a:rPr lang="en-US" dirty="0"/>
              <a:t>), (</a:t>
            </a:r>
            <a:r>
              <a:rPr lang="en-US" dirty="0" err="1"/>
              <a:t>v,x</a:t>
            </a:r>
            <a:r>
              <a:rPr lang="en-US" dirty="0"/>
              <a:t>), (</a:t>
            </a:r>
            <a:r>
              <a:rPr lang="en-US" dirty="0" err="1"/>
              <a:t>v,w</a:t>
            </a:r>
            <a:r>
              <a:rPr lang="en-US" dirty="0"/>
              <a:t>), (</a:t>
            </a:r>
            <a:r>
              <a:rPr lang="en-US" dirty="0" err="1"/>
              <a:t>x,w</a:t>
            </a:r>
            <a:r>
              <a:rPr lang="en-US" dirty="0"/>
              <a:t>), (</a:t>
            </a:r>
            <a:r>
              <a:rPr lang="en-US" dirty="0" err="1"/>
              <a:t>x,y</a:t>
            </a:r>
            <a:r>
              <a:rPr lang="en-US" dirty="0"/>
              <a:t>), (</a:t>
            </a:r>
            <a:r>
              <a:rPr lang="en-US" dirty="0" err="1"/>
              <a:t>w,y</a:t>
            </a:r>
            <a:r>
              <a:rPr lang="en-US" dirty="0"/>
              <a:t>), (</a:t>
            </a:r>
            <a:r>
              <a:rPr lang="en-US" dirty="0" err="1"/>
              <a:t>w,z</a:t>
            </a:r>
            <a:r>
              <a:rPr lang="en-US" dirty="0"/>
              <a:t>), (</a:t>
            </a:r>
            <a:r>
              <a:rPr lang="en-US" dirty="0" err="1"/>
              <a:t>y,z</a:t>
            </a:r>
            <a:r>
              <a:rPr lang="en-US" dirty="0"/>
              <a:t>) 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77A84D-5451-1544-9C1C-B31F1359388E}"/>
              </a:ext>
            </a:extLst>
          </p:cNvPr>
          <p:cNvGrpSpPr/>
          <p:nvPr/>
        </p:nvGrpSpPr>
        <p:grpSpPr>
          <a:xfrm>
            <a:off x="4103078" y="2519487"/>
            <a:ext cx="3571875" cy="2236788"/>
            <a:chOff x="4103078" y="2519487"/>
            <a:chExt cx="3571875" cy="2236788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6AA36F2-C11B-7E4A-856F-D57DBCC49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078" y="2519487"/>
              <a:ext cx="3571875" cy="2236788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39FB3D6E-5034-2748-9A18-EC0262AE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6478" y="3391025"/>
              <a:ext cx="542925" cy="295275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E2C537A6-A00E-F440-ADB3-72F3FA4F5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752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304DDBF-DE37-5840-B283-5988C42C7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3728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304C825-C510-BC4B-B4D5-4420208DE2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20616" y="37640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4D810F9-003F-C346-912E-359A3871B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728" y="37640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868A894F-8339-7544-8745-EDD30DE2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966" y="36704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9718FD3-4FD9-D242-93A2-6CFBC5D3B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895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8BC5DCF-22CA-EA4E-96F1-33B5B6966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203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7FC3ECB1-F2E0-8544-98CF-B20A6AA56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3091" y="43784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60504817-EBDA-F34E-A333-D88B3B821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203" y="43784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76A193E1-65B5-8343-9414-C92F6C133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441" y="42847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9AD19C60-CECF-914D-9B61-158F91E0F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94187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EFC7206C-1F4A-4142-926F-91B1CB4CD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9853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214C743B-788B-B34D-B3EB-9F5D11957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6741" y="328307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2259441A-1272-2045-9F2F-B2AA4C8CD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853" y="3283075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1" name="Oval 19">
              <a:extLst>
                <a:ext uri="{FF2B5EF4-FFF2-40B4-BE49-F238E27FC236}">
                  <a16:creationId xmlns:a16="http://schemas.microsoft.com/office/drawing/2014/main" id="{391D7FA2-B08C-6A45-8B28-E0FBBE72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5091" y="3189412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2" name="Oval 20">
              <a:extLst>
                <a:ext uri="{FF2B5EF4-FFF2-40B4-BE49-F238E27FC236}">
                  <a16:creationId xmlns:a16="http://schemas.microsoft.com/office/drawing/2014/main" id="{6D475E29-885E-374C-B4E2-454FA8608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87837"/>
              <a:ext cx="495300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59678F29-4EB2-A842-B773-D1006A375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41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E16A6E46-66C0-9446-93C7-5A9F699956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9416" y="3276725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1C81ADCB-310E-D047-B285-E9BCD9481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116" y="3276725"/>
              <a:ext cx="490538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57677031-B541-9949-A124-74DD19513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8878" y="3187825"/>
              <a:ext cx="495300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7" name="Oval 25">
              <a:extLst>
                <a:ext uri="{FF2B5EF4-FFF2-40B4-BE49-F238E27FC236}">
                  <a16:creationId xmlns:a16="http://schemas.microsoft.com/office/drawing/2014/main" id="{7BA5DE5F-B157-5B41-8BC0-7F4238D9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84800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5522935A-DE15-E441-BB71-48978361F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9991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5B21B7C0-DBCA-D04D-9A00-2711EAEED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878" y="4373687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5C1EC9F4-0ABB-DD46-80C1-69546E62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9991" y="4373687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1" name="Oval 29">
              <a:extLst>
                <a:ext uri="{FF2B5EF4-FFF2-40B4-BE49-F238E27FC236}">
                  <a16:creationId xmlns:a16="http://schemas.microsoft.com/office/drawing/2014/main" id="{E730812D-AE40-8E4A-980D-857AB1B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28" y="4280025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928A2163-FDBF-2F43-B7CB-96B14CAE9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43462"/>
              <a:ext cx="496888" cy="12858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EC3A519D-5162-764E-A3FD-97BC1F644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6928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Line 32">
              <a:extLst>
                <a:ext uri="{FF2B5EF4-FFF2-40B4-BE49-F238E27FC236}">
                  <a16:creationId xmlns:a16="http://schemas.microsoft.com/office/drawing/2014/main" id="{CD138B40-4242-AA42-B261-9CDED32A5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3816" y="3832350"/>
              <a:ext cx="0" cy="79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id="{3EB9607E-03CB-4146-8B70-B717A2A30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6928" y="3832350"/>
              <a:ext cx="492125" cy="77788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" name="Oval 34">
              <a:extLst>
                <a:ext uri="{FF2B5EF4-FFF2-40B4-BE49-F238E27FC236}">
                  <a16:creationId xmlns:a16="http://schemas.microsoft.com/office/drawing/2014/main" id="{C9863082-F339-5544-B9A4-A19903465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166" y="3738687"/>
              <a:ext cx="496888" cy="1508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FF88D18F-8694-EF4D-BE05-45EF9A8E0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7641" y="3433887"/>
              <a:ext cx="1588" cy="828675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61E0A0E-307E-2C49-AC04-126CA1B17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7503" y="3443412"/>
              <a:ext cx="1588" cy="852488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33BA9AC-5628-B64B-BECE-5A26B9BA0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419600"/>
              <a:ext cx="800100" cy="9525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B38EBFA-3B95-4B4C-AD50-2E167E25C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053" y="3972050"/>
              <a:ext cx="581025" cy="428625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ABBA0D3-E03E-B84F-8488-9A1CA05B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966" y="4419725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D0F4F0D0-78E3-FF4C-A591-A002F3918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0753" y="3905375"/>
              <a:ext cx="438150" cy="419100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6CA125C3-F035-DF4C-9FAB-795CD746B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441" y="3324350"/>
              <a:ext cx="581025" cy="1588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01F77F0-0EAC-3840-8666-AB24E95B8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1003" y="3319587"/>
              <a:ext cx="628650" cy="423863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72B937D4-EB85-AA4B-BF0D-E8E9A7C6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0266" y="2638550"/>
              <a:ext cx="1762125" cy="1023938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2" name="Rectangle 45">
              <a:extLst>
                <a:ext uri="{FF2B5EF4-FFF2-40B4-BE49-F238E27FC236}">
                  <a16:creationId xmlns:a16="http://schemas.microsoft.com/office/drawing/2014/main" id="{64DFFDB1-00FC-AD41-BC19-4FA7B0253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5359" y="3691063"/>
              <a:ext cx="22523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3" name="Text Box 46">
              <a:extLst>
                <a:ext uri="{FF2B5EF4-FFF2-40B4-BE49-F238E27FC236}">
                  <a16:creationId xmlns:a16="http://schemas.microsoft.com/office/drawing/2014/main" id="{59308691-2F9F-D84F-B5BC-F0C518DE3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691" y="3594225"/>
              <a:ext cx="31908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u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8">
              <a:extLst>
                <a:ext uri="{FF2B5EF4-FFF2-40B4-BE49-F238E27FC236}">
                  <a16:creationId xmlns:a16="http://schemas.microsoft.com/office/drawing/2014/main" id="{F6AECA28-1D83-AC4E-A32F-594157644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670" y="4300663"/>
              <a:ext cx="22502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1" name="Text Box 49">
              <a:extLst>
                <a:ext uri="{FF2B5EF4-FFF2-40B4-BE49-F238E27FC236}">
                  <a16:creationId xmlns:a16="http://schemas.microsoft.com/office/drawing/2014/main" id="{4B193E79-F5AB-7E4C-903C-55B2B4277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8416" y="4203825"/>
              <a:ext cx="300038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y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1">
              <a:extLst>
                <a:ext uri="{FF2B5EF4-FFF2-40B4-BE49-F238E27FC236}">
                  <a16:creationId xmlns:a16="http://schemas.microsoft.com/office/drawing/2014/main" id="{9A670E30-8910-3D46-A2F7-21D846174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7293" y="4295900"/>
              <a:ext cx="227463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Text Box 52">
              <a:extLst>
                <a:ext uri="{FF2B5EF4-FFF2-40B4-BE49-F238E27FC236}">
                  <a16:creationId xmlns:a16="http://schemas.microsoft.com/office/drawing/2014/main" id="{D2F40E79-ECBF-EF47-A16B-C72C3A3E4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7803" y="4151437"/>
              <a:ext cx="317500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66" name="Rectangle 54">
              <a:extLst>
                <a:ext uri="{FF2B5EF4-FFF2-40B4-BE49-F238E27FC236}">
                  <a16:creationId xmlns:a16="http://schemas.microsoft.com/office/drawing/2014/main" id="{DEAE1FC2-2635-6543-B733-C059D287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4573" y="3205288"/>
              <a:ext cx="225682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45007B86-4E19-9A41-AA35-E2514A0AD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0316" y="3108450"/>
              <a:ext cx="3683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dirty="0">
                  <a:solidFill>
                    <a:schemeClr val="bg1"/>
                  </a:solidFill>
                </a:rPr>
                <a:t>w</a:t>
              </a:r>
              <a:endParaRPr lang="en-US" sz="2400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15DD4324-1D32-6C4F-976F-F15C1496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409" y="3205288"/>
              <a:ext cx="225119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Text Box 58">
              <a:extLst>
                <a:ext uri="{FF2B5EF4-FFF2-40B4-BE49-F238E27FC236}">
                  <a16:creationId xmlns:a16="http://schemas.microsoft.com/office/drawing/2014/main" id="{5D1DDF8A-3125-6842-AB38-6D2970C99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3108450"/>
              <a:ext cx="3079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>
                  <a:solidFill>
                    <a:schemeClr val="bg1"/>
                  </a:solidFill>
                </a:rPr>
                <a:t>v</a:t>
              </a:r>
              <a:endParaRPr lang="en-US" sz="24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id="{A1FE25BA-79FE-3941-B366-EF499464C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6254" y="3757738"/>
              <a:ext cx="226256" cy="20955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Text Box 61">
              <a:extLst>
                <a:ext uri="{FF2B5EF4-FFF2-40B4-BE49-F238E27FC236}">
                  <a16:creationId xmlns:a16="http://schemas.microsoft.com/office/drawing/2014/main" id="{DAC756A5-1F33-0C4A-ACA7-8F3E9E302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0116" y="3613275"/>
              <a:ext cx="306388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</a:rPr>
                <a:t>z</a:t>
              </a:r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9B72EA58-A6FC-7740-A160-52E189FDA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3303" y="33132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3105E872-7A2B-3C41-97DC-E431928C5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753" y="36609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2</a:t>
              </a:r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54" name="Text Box 64">
              <a:extLst>
                <a:ext uri="{FF2B5EF4-FFF2-40B4-BE49-F238E27FC236}">
                  <a16:creationId xmlns:a16="http://schemas.microsoft.com/office/drawing/2014/main" id="{826437D1-F983-AB4E-9142-64101916A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603" y="39990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5" name="Text Box 65">
              <a:extLst>
                <a:ext uri="{FF2B5EF4-FFF2-40B4-BE49-F238E27FC236}">
                  <a16:creationId xmlns:a16="http://schemas.microsoft.com/office/drawing/2014/main" id="{99B65FFB-2DB3-8843-8C70-1A587A170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353" y="380853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6" name="Text Box 66">
              <a:extLst>
                <a:ext uri="{FF2B5EF4-FFF2-40B4-BE49-F238E27FC236}">
                  <a16:creationId xmlns:a16="http://schemas.microsoft.com/office/drawing/2014/main" id="{2B173FAD-AD0C-C149-AD27-45B1B6FF0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753" y="437051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7" name="Text Box 67">
              <a:extLst>
                <a:ext uri="{FF2B5EF4-FFF2-40B4-BE49-F238E27FC236}">
                  <a16:creationId xmlns:a16="http://schemas.microsoft.com/office/drawing/2014/main" id="{424F83FF-FCE2-DE4E-AD4F-E5F85CEA87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253" y="36894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8" name="Text Box 68">
              <a:extLst>
                <a:ext uri="{FF2B5EF4-FFF2-40B4-BE49-F238E27FC236}">
                  <a16:creationId xmlns:a16="http://schemas.microsoft.com/office/drawing/2014/main" id="{54035322-07AF-304D-AEFC-F0C2C8883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8341" y="4108575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59" name="Text Box 69">
              <a:extLst>
                <a:ext uri="{FF2B5EF4-FFF2-40B4-BE49-F238E27FC236}">
                  <a16:creationId xmlns:a16="http://schemas.microsoft.com/office/drawing/2014/main" id="{72BFBEC9-BD47-E14B-AE8C-F295900F2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5478" y="3256087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0" name="Text Box 70">
              <a:extLst>
                <a:ext uri="{FF2B5EF4-FFF2-40B4-BE49-F238E27FC236}">
                  <a16:creationId xmlns:a16="http://schemas.microsoft.com/office/drawing/2014/main" id="{42697AC4-B0EA-B248-A803-1D6C00F2B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8666" y="3017962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1" name="Text Box 71">
              <a:extLst>
                <a:ext uri="{FF2B5EF4-FFF2-40B4-BE49-F238E27FC236}">
                  <a16:creationId xmlns:a16="http://schemas.microsoft.com/office/drawing/2014/main" id="{9D56BD3B-70F9-8945-8D58-626936AB2F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1453" y="2594100"/>
              <a:ext cx="30162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dirty="0"/>
                <a:t>5</a:t>
              </a:r>
              <a:endParaRPr lang="en-US" sz="2400" dirty="0">
                <a:latin typeface="Times New Roman" pitchFamily="18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1432829-6FD9-AB4B-8236-3D80C79E48F4}"/>
              </a:ext>
            </a:extLst>
          </p:cNvPr>
          <p:cNvSpPr txBox="1"/>
          <p:nvPr/>
        </p:nvSpPr>
        <p:spPr>
          <a:xfrm>
            <a:off x="949569" y="2618279"/>
            <a:ext cx="3004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Ex: Rutgers campus</a:t>
            </a:r>
          </a:p>
          <a:p>
            <a:pPr algn="r"/>
            <a:endParaRPr lang="en-US" sz="2000" dirty="0">
              <a:latin typeface="Helvetica" pitchFamily="2" charset="0"/>
            </a:endParaRPr>
          </a:p>
          <a:p>
            <a:pPr algn="r"/>
            <a:r>
              <a:rPr lang="en-US" sz="2000" dirty="0">
                <a:latin typeface="Helvetica" pitchFamily="2" charset="0"/>
              </a:rPr>
              <a:t>u: Computer Science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v: School of Engineering</a:t>
            </a:r>
          </a:p>
          <a:p>
            <a:pPr algn="r"/>
            <a:r>
              <a:rPr lang="en-US" sz="2000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796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7527</TotalTime>
  <Words>2789</Words>
  <Application>Microsoft Macintosh PowerPoint</Application>
  <PresentationFormat>Widescreen</PresentationFormat>
  <Paragraphs>631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Courier</vt:lpstr>
      <vt:lpstr>Helvetica</vt:lpstr>
      <vt:lpstr>Tahoma</vt:lpstr>
      <vt:lpstr>Times New Roman</vt:lpstr>
      <vt:lpstr>Wingdings</vt:lpstr>
      <vt:lpstr>ZapfDingbats</vt:lpstr>
      <vt:lpstr>Office Theme</vt:lpstr>
      <vt:lpstr>Routing Protocols: Part 1</vt:lpstr>
      <vt:lpstr>PowerPoint Presentation</vt:lpstr>
      <vt:lpstr>Review: Key network-layer functions</vt:lpstr>
      <vt:lpstr>PowerPoint Presentation</vt:lpstr>
      <vt:lpstr>Goals of Routing Protocols #1</vt:lpstr>
      <vt:lpstr>Goals of Routing Protocols #2</vt:lpstr>
      <vt:lpstr>PowerPoint Presentation</vt:lpstr>
      <vt:lpstr>The graph abstraction</vt:lpstr>
      <vt:lpstr>The graph abstraction</vt:lpstr>
      <vt:lpstr>The graph abstraction</vt:lpstr>
      <vt:lpstr>The rest of this lecture</vt:lpstr>
      <vt:lpstr>Link State Protocols</vt:lpstr>
      <vt:lpstr>Link state protocol</vt:lpstr>
      <vt:lpstr>Q1: Information exchange</vt:lpstr>
      <vt:lpstr>Q1: Information exchange</vt:lpstr>
      <vt:lpstr>Q2: The algorithm</vt:lpstr>
      <vt:lpstr>Dijsktra’s Algorithm</vt:lpstr>
      <vt:lpstr>Visualization</vt:lpstr>
      <vt:lpstr>Dijkstra’s algorithm: example</vt:lpstr>
      <vt:lpstr>Constructing the forwarding table</vt:lpstr>
      <vt:lpstr>Constructing the forwarding table</vt:lpstr>
      <vt:lpstr>Summary of link state protocols</vt:lpstr>
      <vt:lpstr>Distance Vector Protocols</vt:lpstr>
      <vt:lpstr>Distance Vector Protocol</vt:lpstr>
      <vt:lpstr>Q1: Distance Vectors</vt:lpstr>
      <vt:lpstr>Q2: Algorithm</vt:lpstr>
      <vt:lpstr>Visualization</vt:lpstr>
      <vt:lpstr>PowerPoint Presentation</vt:lpstr>
      <vt:lpstr>Good news travels fast</vt:lpstr>
      <vt:lpstr>Bad news travels slowly</vt:lpstr>
      <vt:lpstr>Bad news travels slowly</vt:lpstr>
      <vt:lpstr>Summary: Comparison of LS and DV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4402</cp:revision>
  <dcterms:created xsi:type="dcterms:W3CDTF">2019-01-23T03:40:12Z</dcterms:created>
  <dcterms:modified xsi:type="dcterms:W3CDTF">2022-04-18T23:31:26Z</dcterms:modified>
</cp:coreProperties>
</file>