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499" r:id="rId2"/>
    <p:sldId id="1092" r:id="rId3"/>
    <p:sldId id="413" r:id="rId4"/>
    <p:sldId id="1084" r:id="rId5"/>
    <p:sldId id="939" r:id="rId6"/>
    <p:sldId id="940" r:id="rId7"/>
    <p:sldId id="945" r:id="rId8"/>
    <p:sldId id="942" r:id="rId9"/>
    <p:sldId id="946" r:id="rId10"/>
    <p:sldId id="515" r:id="rId11"/>
    <p:sldId id="514" r:id="rId12"/>
    <p:sldId id="517" r:id="rId13"/>
    <p:sldId id="896" r:id="rId14"/>
    <p:sldId id="948" r:id="rId15"/>
    <p:sldId id="949" r:id="rId16"/>
    <p:sldId id="899" r:id="rId17"/>
    <p:sldId id="950" r:id="rId18"/>
    <p:sldId id="900" r:id="rId19"/>
    <p:sldId id="901" r:id="rId20"/>
    <p:sldId id="902" r:id="rId21"/>
    <p:sldId id="951" r:id="rId22"/>
    <p:sldId id="1085" r:id="rId23"/>
    <p:sldId id="865" r:id="rId24"/>
    <p:sldId id="866" r:id="rId25"/>
    <p:sldId id="1086" r:id="rId26"/>
    <p:sldId id="868" r:id="rId27"/>
    <p:sldId id="869" r:id="rId28"/>
    <p:sldId id="870" r:id="rId29"/>
    <p:sldId id="871" r:id="rId30"/>
    <p:sldId id="872" r:id="rId31"/>
    <p:sldId id="1093" r:id="rId32"/>
    <p:sldId id="1095" r:id="rId33"/>
    <p:sldId id="10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45"/>
    <p:restoredTop sz="94664"/>
  </p:normalViewPr>
  <p:slideViewPr>
    <p:cSldViewPr snapToGrid="0" snapToObjects="1">
      <p:cViewPr varScale="1">
        <p:scale>
          <a:sx n="109" d="100"/>
          <a:sy n="109" d="100"/>
        </p:scale>
        <p:origin x="184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00135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341783"/>
            <a:ext cx="777240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Quality of Service (continued)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26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Intuition: release packets at steady rate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7083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2" y="3632398"/>
            <a:ext cx="1697581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Bucket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leaking water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at a steady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rate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287" y="3800678"/>
            <a:ext cx="2412792" cy="120650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7653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207208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66917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110013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57248"/>
            <a:ext cx="36035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Packets leaving at steady rate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964" y="153505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Packets from source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CF1B24-4161-494F-8FA9-739247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71" y="3940107"/>
            <a:ext cx="1013098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Shaper</a:t>
            </a:r>
          </a:p>
        </p:txBody>
      </p:sp>
      <p:pic>
        <p:nvPicPr>
          <p:cNvPr id="3" name="Picture 2" descr="A picture containing cup, indoor, blender, filled&#10;&#10;Description automatically generated">
            <a:extLst>
              <a:ext uri="{FF2B5EF4-FFF2-40B4-BE49-F238E27FC236}">
                <a16:creationId xmlns:a16="http://schemas.microsoft.com/office/drawing/2014/main" id="{57031C41-49C1-5041-80A6-3FBCF47D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44" y="3593272"/>
            <a:ext cx="1735441" cy="1735441"/>
          </a:xfrm>
          <a:prstGeom prst="rect">
            <a:avLst/>
          </a:prstGeom>
        </p:spPr>
      </p:pic>
      <p:sp>
        <p:nvSpPr>
          <p:cNvPr id="27" name="Freeform 7">
            <a:extLst>
              <a:ext uri="{FF2B5EF4-FFF2-40B4-BE49-F238E27FC236}">
                <a16:creationId xmlns:a16="http://schemas.microsoft.com/office/drawing/2014/main" id="{A6CCDD70-0540-5C4A-B6CE-852258442CE1}"/>
              </a:ext>
            </a:extLst>
          </p:cNvPr>
          <p:cNvSpPr>
            <a:spLocks/>
          </p:cNvSpPr>
          <p:nvPr/>
        </p:nvSpPr>
        <p:spPr bwMode="auto">
          <a:xfrm>
            <a:off x="3959423" y="61944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BACF4-51AE-1D45-BCB9-60D6F6541983}"/>
              </a:ext>
            </a:extLst>
          </p:cNvPr>
          <p:cNvCxnSpPr>
            <a:cxnSpLocks/>
          </p:cNvCxnSpPr>
          <p:nvPr/>
        </p:nvCxnSpPr>
        <p:spPr>
          <a:xfrm>
            <a:off x="2538537" y="4368008"/>
            <a:ext cx="786682" cy="3076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6E2241-4706-854A-B4F0-A1D1E48F6897}"/>
              </a:ext>
            </a:extLst>
          </p:cNvPr>
          <p:cNvGrpSpPr/>
          <p:nvPr/>
        </p:nvGrpSpPr>
        <p:grpSpPr>
          <a:xfrm>
            <a:off x="6649082" y="4026575"/>
            <a:ext cx="1694190" cy="379750"/>
            <a:chOff x="7779380" y="719528"/>
            <a:chExt cx="1694190" cy="37975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6CBC71-F09B-B640-B17E-5097BFB92121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CA6A49-BA33-B746-AA78-6EECCF502D9B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F95F9F-D339-B445-A77E-21C646C08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B38CC6-A0EF-9443-B9BC-5780BC5BB8FA}"/>
              </a:ext>
            </a:extLst>
          </p:cNvPr>
          <p:cNvSpPr/>
          <p:nvPr/>
        </p:nvSpPr>
        <p:spPr>
          <a:xfrm>
            <a:off x="8070871" y="4055563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F06464-9CB2-7649-870D-42B46C3CE8B7}"/>
              </a:ext>
            </a:extLst>
          </p:cNvPr>
          <p:cNvSpPr/>
          <p:nvPr/>
        </p:nvSpPr>
        <p:spPr>
          <a:xfrm>
            <a:off x="7792006" y="405784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FD381A9-7A53-8D48-AA4B-DAA506AF05FE}"/>
              </a:ext>
            </a:extLst>
          </p:cNvPr>
          <p:cNvSpPr/>
          <p:nvPr/>
        </p:nvSpPr>
        <p:spPr>
          <a:xfrm>
            <a:off x="7513141" y="405939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3F3E60-1B32-7F40-84E3-133B77234BB6}"/>
              </a:ext>
            </a:extLst>
          </p:cNvPr>
          <p:cNvSpPr/>
          <p:nvPr/>
        </p:nvSpPr>
        <p:spPr>
          <a:xfrm>
            <a:off x="7234276" y="40616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A06D9B-5A09-C047-9BD6-5E343A8B74D2}"/>
              </a:ext>
            </a:extLst>
          </p:cNvPr>
          <p:cNvSpPr/>
          <p:nvPr/>
        </p:nvSpPr>
        <p:spPr>
          <a:xfrm>
            <a:off x="6961875" y="405586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704D8B2-F603-114B-8994-3DD4DBDC907B}"/>
              </a:ext>
            </a:extLst>
          </p:cNvPr>
          <p:cNvSpPr/>
          <p:nvPr/>
        </p:nvSpPr>
        <p:spPr>
          <a:xfrm>
            <a:off x="6683010" y="405814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0" descr="alarm_clock_ringing">
            <a:extLst>
              <a:ext uri="{FF2B5EF4-FFF2-40B4-BE49-F238E27FC236}">
                <a16:creationId xmlns:a16="http://schemas.microsoft.com/office/drawing/2014/main" id="{6CD99E57-D4F6-6D47-A534-74CF39F2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45" y="4359446"/>
            <a:ext cx="505622" cy="5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A2AFB-1592-B84A-9E26-1FAF6BDBE47B}"/>
              </a:ext>
            </a:extLst>
          </p:cNvPr>
          <p:cNvSpPr txBox="1"/>
          <p:nvPr/>
        </p:nvSpPr>
        <p:spPr>
          <a:xfrm>
            <a:off x="6541196" y="4468600"/>
            <a:ext cx="173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759AC2-C4EC-D142-AC5F-A3340BEE3EAD}"/>
              </a:ext>
            </a:extLst>
          </p:cNvPr>
          <p:cNvSpPr txBox="1"/>
          <p:nvPr/>
        </p:nvSpPr>
        <p:spPr>
          <a:xfrm>
            <a:off x="8342957" y="5004598"/>
            <a:ext cx="167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Timed release mechanism for packets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E48CF-ED7A-7347-9735-217B07482AB5}"/>
              </a:ext>
            </a:extLst>
          </p:cNvPr>
          <p:cNvCxnSpPr>
            <a:cxnSpLocks/>
          </p:cNvCxnSpPr>
          <p:nvPr/>
        </p:nvCxnSpPr>
        <p:spPr>
          <a:xfrm>
            <a:off x="2207913" y="5004598"/>
            <a:ext cx="955030" cy="8715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C5C946-6268-8F4C-A592-C6DBC980DC4F}"/>
              </a:ext>
            </a:extLst>
          </p:cNvPr>
          <p:cNvSpPr/>
          <p:nvPr/>
        </p:nvSpPr>
        <p:spPr>
          <a:xfrm>
            <a:off x="3334513" y="5312691"/>
            <a:ext cx="422534" cy="12856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90118" grpId="0" animBg="1"/>
      <p:bldP spid="90119" grpId="0" animBg="1"/>
      <p:bldP spid="90120" grpId="0" animBg="1"/>
      <p:bldP spid="90121" grpId="0" animBg="1"/>
      <p:bldP spid="90122" grpId="0" animBg="1"/>
      <p:bldP spid="90123" grpId="0" animBg="1"/>
      <p:bldP spid="90125" grpId="0" animBg="1"/>
      <p:bldP spid="90126" grpId="0" animBg="1"/>
      <p:bldP spid="90127" grpId="0" animBg="1"/>
      <p:bldP spid="90128" grpId="0" animBg="1"/>
      <p:bldP spid="90129" grpId="0" animBg="1"/>
      <p:bldP spid="90130" grpId="0" animBg="1"/>
      <p:bldP spid="90131" grpId="0" animBg="1"/>
      <p:bldP spid="90132" grpId="0" animBg="1"/>
      <p:bldP spid="90134" grpId="0"/>
      <p:bldP spid="90135" grpId="0"/>
      <p:bldP spid="25" grpId="0"/>
      <p:bldP spid="27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9" grpId="0"/>
      <p:bldP spid="46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794116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Packets may enter in a </a:t>
            </a:r>
            <a:r>
              <a:rPr lang="en-US" altLang="en-US" dirty="0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</a:t>
            </a:r>
          </a:p>
          <a:p>
            <a:r>
              <a:rPr lang="en-US" altLang="en-US" dirty="0"/>
              <a:t>However, once they pass through the leaky bucket, they are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shaping buffer</a:t>
            </a:r>
            <a:r>
              <a:rPr lang="en-US" altLang="en-US" dirty="0"/>
              <a:t> holds packets up to a certain point</a:t>
            </a:r>
          </a:p>
          <a:p>
            <a:pPr lvl="1"/>
            <a:r>
              <a:rPr lang="en-US" altLang="en-US" dirty="0"/>
              <a:t>If the buffer is full, packets are dropped</a:t>
            </a:r>
          </a:p>
          <a:p>
            <a:r>
              <a:rPr lang="en-US" altLang="en-US" dirty="0"/>
              <a:t>Setting the rate is a policy concern</a:t>
            </a:r>
          </a:p>
          <a:p>
            <a:pPr lvl="1"/>
            <a:r>
              <a:rPr lang="en-US" altLang="en-US" dirty="0"/>
              <a:t>Assume an admin provides us the rate</a:t>
            </a:r>
          </a:p>
          <a:p>
            <a:r>
              <a:rPr lang="en-US" altLang="en-US" dirty="0"/>
              <a:t>Shapers may be used in the core of a network to limit bandwidth use, or at the edge to pace packets entering the network in the first place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9E18-F917-0646-AEE5-EEBC26D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Leaky Bucket Shaper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7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Leaky Bucket Shaper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For a leaky bucket shaper, assume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However, many Internet transfers just have a few packets</a:t>
            </a:r>
          </a:p>
          <a:p>
            <a:pPr lvl="1"/>
            <a:r>
              <a:rPr lang="en-US" altLang="en-US" dirty="0"/>
              <a:t>For example, web requests and responses</a:t>
            </a:r>
          </a:p>
          <a:p>
            <a:pPr lvl="1"/>
            <a:r>
              <a:rPr lang="en-US" altLang="en-US" dirty="0"/>
              <a:t>Enforcing rate limit for those can significantly delay completion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We often wish to have peak rate higher than avg rate</a:t>
            </a:r>
          </a:p>
          <a:p>
            <a:pPr lvl="1"/>
            <a:r>
              <a:rPr lang="en-US" altLang="en-US" dirty="0"/>
              <a:t>Especially at the beginning of </a:t>
            </a:r>
            <a:r>
              <a:rPr lang="en-US" altLang="en-US"/>
              <a:t>a connection</a:t>
            </a:r>
            <a:endParaRPr lang="en-US" altLang="en-US" dirty="0"/>
          </a:p>
          <a:p>
            <a:pPr lvl="1"/>
            <a:r>
              <a:rPr lang="en-US" altLang="en-US" dirty="0"/>
              <a:t>If so, use a </a:t>
            </a:r>
            <a:r>
              <a:rPr lang="en-US" altLang="en-US" dirty="0">
                <a:solidFill>
                  <a:srgbClr val="C00000"/>
                </a:solidFill>
              </a:rPr>
              <a:t>token bucket: </a:t>
            </a:r>
            <a:r>
              <a:rPr lang="en-US" altLang="en-US" dirty="0"/>
              <a:t>burst-tolerant version of a leaky bucket</a:t>
            </a:r>
          </a:p>
        </p:txBody>
      </p:sp>
    </p:spTree>
    <p:extLst>
      <p:ext uri="{BB962C8B-B14F-4D97-AF65-F5344CB8AC3E}">
        <p14:creationId xmlns:p14="http://schemas.microsoft.com/office/powerpoint/2010/main" val="394757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E8D9-81DE-2E4B-86C8-0BC114B1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33D-B593-8945-9012-93E6BAA0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9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Limits traffic class to a specified average rate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burst size </a:t>
            </a:r>
            <a:r>
              <a:rPr lang="en-US" dirty="0">
                <a:solidFill>
                  <a:srgbClr val="C00000"/>
                </a:solidFill>
              </a:rPr>
              <a:t>B</a:t>
            </a:r>
          </a:p>
          <a:p>
            <a:r>
              <a:rPr lang="en-US" dirty="0"/>
              <a:t>Tokens are filled in at rate 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/>
              <a:t>The token bucket can hold a maximum of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tokens. Further tokens dropped</a:t>
            </a:r>
          </a:p>
          <a:p>
            <a:pPr lvl="1"/>
            <a:r>
              <a:rPr lang="en-US" dirty="0"/>
              <a:t>Note: distinct from shaping buffer size</a:t>
            </a:r>
          </a:p>
          <a:p>
            <a:r>
              <a:rPr lang="en-US" dirty="0"/>
              <a:t>Suppose a packet is at the head of the shaping buffer</a:t>
            </a:r>
          </a:p>
          <a:p>
            <a:r>
              <a:rPr lang="en-US" dirty="0"/>
              <a:t>If a token exists in the bucket,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token, and </a:t>
            </a:r>
            <a:r>
              <a:rPr lang="en-US" dirty="0">
                <a:solidFill>
                  <a:srgbClr val="C00000"/>
                </a:solidFill>
              </a:rPr>
              <a:t>transmit</a:t>
            </a:r>
            <a:r>
              <a:rPr lang="en-US" dirty="0"/>
              <a:t> the packet</a:t>
            </a:r>
          </a:p>
          <a:p>
            <a:pPr lvl="1"/>
            <a:r>
              <a:rPr lang="en-US" dirty="0"/>
              <a:t>If not, </a:t>
            </a:r>
            <a:r>
              <a:rPr lang="en-US" dirty="0">
                <a:solidFill>
                  <a:srgbClr val="C00000"/>
                </a:solidFill>
              </a:rPr>
              <a:t>wait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F104EB-D00C-4147-9353-C2CEAEE723F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2E3191-3BFC-9A45-BA64-47699328ADFD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249D66-D817-E341-88F7-2D9BC39A2B5E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71136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3" grpId="1" animBg="1"/>
      <p:bldP spid="14" grpId="0" animBg="1"/>
      <p:bldP spid="15" grpId="0" animBg="1"/>
      <p:bldP spid="20" grpId="0"/>
      <p:bldP spid="26" grpId="0" animBg="1"/>
      <p:bldP spid="28" grpId="0" animBg="1"/>
      <p:bldP spid="28" grpId="1" animBg="1"/>
      <p:bldP spid="29" grpId="0" animBg="1"/>
      <p:bldP spid="30" grpId="0" animBg="1"/>
      <p:bldP spid="31" grpId="0"/>
      <p:bldP spid="32" grpId="0" animBg="1"/>
      <p:bldP spid="33" grpId="0"/>
      <p:bldP spid="38" grpId="0"/>
      <p:bldP spid="39" grpId="0"/>
      <p:bldP spid="40" grpId="0" animBg="1"/>
      <p:bldP spid="42" grpId="0" animBg="1"/>
      <p:bldP spid="43" grpId="0" animBg="1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In time t, the maximum number of packets that depart the shaper is            </a:t>
            </a:r>
            <a:r>
              <a:rPr lang="en-US" dirty="0">
                <a:solidFill>
                  <a:srgbClr val="C00000"/>
                </a:solidFill>
              </a:rPr>
              <a:t>(r * t) + B</a:t>
            </a:r>
          </a:p>
          <a:p>
            <a:r>
              <a:rPr lang="en-US" dirty="0"/>
              <a:t>A full bucket of tokens would allow small flows to go through unaffected</a:t>
            </a:r>
          </a:p>
          <a:p>
            <a:pPr lvl="1"/>
            <a:r>
              <a:rPr lang="en-US" dirty="0"/>
              <a:t>A maximum burst of B packets</a:t>
            </a:r>
          </a:p>
          <a:p>
            <a:r>
              <a:rPr lang="en-US" dirty="0"/>
              <a:t>Longer flows have average rate r</a:t>
            </a:r>
          </a:p>
          <a:p>
            <a:pPr lvl="1"/>
            <a:r>
              <a:rPr lang="en-US" dirty="0"/>
              <a:t>Bucket emptied initially, the rest of the      flow must respect the token fill rate</a:t>
            </a:r>
          </a:p>
          <a:p>
            <a:pPr lvl="1"/>
            <a:r>
              <a:rPr lang="en-US" dirty="0"/>
              <a:t>As 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800" dirty="0">
                <a:latin typeface="Arial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, the average rate approaches 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That is, (1/t) * (r*t + B)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  <a:cs typeface="Arial" charset="0"/>
              </a:rPr>
              <a:t> 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E5E05E-99AE-4C40-8B14-811A386B86C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08EE7E0-0D42-9F49-99D1-86FCC131C2BF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ABB-761A-A347-ACBD-B0061DD5A2FD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45266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policers</a:t>
            </a:r>
          </a:p>
        </p:txBody>
      </p:sp>
    </p:spTree>
    <p:extLst>
      <p:ext uri="{BB962C8B-B14F-4D97-AF65-F5344CB8AC3E}">
        <p14:creationId xmlns:p14="http://schemas.microsoft.com/office/powerpoint/2010/main" val="2875038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policer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A token bucket policer is just a token bucket shaper without the shaping buffer</a:t>
            </a:r>
          </a:p>
          <a:p>
            <a:r>
              <a:rPr lang="en-US" dirty="0"/>
              <a:t>No place for packets to wait if there are no tokens</a:t>
            </a:r>
          </a:p>
          <a:p>
            <a:r>
              <a:rPr lang="en-US" dirty="0"/>
              <a:t>If token exists, packet transmitted.</a:t>
            </a:r>
          </a:p>
          <a:p>
            <a:r>
              <a:rPr lang="en-US" dirty="0"/>
              <a:t>If not, packet </a:t>
            </a:r>
            <a:r>
              <a:rPr lang="en-US" dirty="0">
                <a:solidFill>
                  <a:srgbClr val="C00000"/>
                </a:solidFill>
              </a:rPr>
              <a:t>dropped</a:t>
            </a:r>
          </a:p>
          <a:p>
            <a:r>
              <a:rPr lang="en-US" dirty="0"/>
              <a:t>Simple and efficient to implement. </a:t>
            </a:r>
          </a:p>
          <a:p>
            <a:r>
              <a:rPr lang="en-US" dirty="0">
                <a:solidFill>
                  <a:srgbClr val="C00000"/>
                </a:solidFill>
              </a:rPr>
              <a:t>The internet has tons of token bucket policers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E5E05E-99AE-4C40-8B14-811A386B86C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08EE7E0-0D42-9F49-99D1-86FCC131C2BF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ABB-761A-A347-ACBD-B0061DD5A2FD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10D492-BB31-004B-B593-FF0A3CB5E13A}"/>
              </a:ext>
            </a:extLst>
          </p:cNvPr>
          <p:cNvCxnSpPr/>
          <p:nvPr/>
        </p:nvCxnSpPr>
        <p:spPr>
          <a:xfrm>
            <a:off x="7046696" y="3661127"/>
            <a:ext cx="2241641" cy="1683605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945C08-F737-E943-8907-AE5874FFBF12}"/>
              </a:ext>
            </a:extLst>
          </p:cNvPr>
          <p:cNvCxnSpPr>
            <a:cxnSpLocks/>
          </p:cNvCxnSpPr>
          <p:nvPr/>
        </p:nvCxnSpPr>
        <p:spPr>
          <a:xfrm flipH="1">
            <a:off x="7165834" y="3541690"/>
            <a:ext cx="1926480" cy="1810288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81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study from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1" y="1690688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654721" y="6151224"/>
            <a:ext cx="79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F3DEB-1927-CC41-B688-3DA9450C1A7E}"/>
              </a:ext>
            </a:extLst>
          </p:cNvPr>
          <p:cNvSpPr/>
          <p:nvPr/>
        </p:nvSpPr>
        <p:spPr>
          <a:xfrm>
            <a:off x="5009882" y="2295323"/>
            <a:ext cx="1086118" cy="2871989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AE86A-F375-AB42-A5A3-1E693B4FE892}"/>
              </a:ext>
            </a:extLst>
          </p:cNvPr>
          <p:cNvSpPr txBox="1"/>
          <p:nvPr/>
        </p:nvSpPr>
        <p:spPr>
          <a:xfrm>
            <a:off x="9491730" y="1392841"/>
            <a:ext cx="21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Small but non-trivial fraction of policed links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7E701-229E-FC4D-8AD0-C1E551601B3F}"/>
              </a:ext>
            </a:extLst>
          </p:cNvPr>
          <p:cNvCxnSpPr>
            <a:stCxn id="7" idx="1"/>
          </p:cNvCxnSpPr>
          <p:nvPr/>
        </p:nvCxnSpPr>
        <p:spPr>
          <a:xfrm flipH="1">
            <a:off x="6001556" y="2177671"/>
            <a:ext cx="3490174" cy="5268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D82784-1C19-DD41-A3AF-8530306D0129}"/>
              </a:ext>
            </a:extLst>
          </p:cNvPr>
          <p:cNvSpPr txBox="1"/>
          <p:nvPr/>
        </p:nvSpPr>
        <p:spPr>
          <a:xfrm>
            <a:off x="9863071" y="3151107"/>
            <a:ext cx="21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Significant impact on packet loss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F8AC8-3127-6648-BCAB-2089B1866D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48883" y="3935937"/>
            <a:ext cx="1114188" cy="491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6DB7D56-E5BE-034D-8699-7530DEC98B21}"/>
              </a:ext>
            </a:extLst>
          </p:cNvPr>
          <p:cNvSpPr/>
          <p:nvPr/>
        </p:nvSpPr>
        <p:spPr>
          <a:xfrm>
            <a:off x="6293475" y="4355880"/>
            <a:ext cx="1107583" cy="596811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B19477-7293-794E-9FA2-68FF95AA9F88}"/>
              </a:ext>
            </a:extLst>
          </p:cNvPr>
          <p:cNvSpPr/>
          <p:nvPr/>
        </p:nvSpPr>
        <p:spPr>
          <a:xfrm>
            <a:off x="7949883" y="4355880"/>
            <a:ext cx="861231" cy="596811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2D7E7-03C6-3642-9A71-EEC837567C8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401058" y="4654286"/>
            <a:ext cx="548825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59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2" y="1380277"/>
            <a:ext cx="8134795" cy="524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8D4B7-B5BD-D744-923C-FA0B5D8CEE4F}"/>
              </a:ext>
            </a:extLst>
          </p:cNvPr>
          <p:cNvSpPr txBox="1"/>
          <p:nvPr/>
        </p:nvSpPr>
        <p:spPr>
          <a:xfrm>
            <a:off x="8934357" y="4664330"/>
            <a:ext cx="291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Slow start period: burst allowed with a full bucket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E40460-B593-EC42-9AA4-902D961D718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163651" y="4152161"/>
            <a:ext cx="6770706" cy="11123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2059F5-4C77-1848-B07F-C5FFE0B5BBF6}"/>
              </a:ext>
            </a:extLst>
          </p:cNvPr>
          <p:cNvSpPr txBox="1"/>
          <p:nvPr/>
        </p:nvSpPr>
        <p:spPr>
          <a:xfrm>
            <a:off x="8934356" y="1571176"/>
            <a:ext cx="2914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Policers drop multiple packets in a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burst</a:t>
            </a:r>
            <a:r>
              <a:rPr lang="en-US" sz="2400" dirty="0">
                <a:latin typeface="Helvetica" pitchFamily="2" charset="0"/>
              </a:rPr>
              <a:t>: causing RTOs and retransmissions after emptying of token bucket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CB246-4EAE-544C-B92C-55DE762A72A1}"/>
              </a:ext>
            </a:extLst>
          </p:cNvPr>
          <p:cNvCxnSpPr>
            <a:cxnSpLocks/>
          </p:cNvCxnSpPr>
          <p:nvPr/>
        </p:nvCxnSpPr>
        <p:spPr>
          <a:xfrm flipH="1">
            <a:off x="4134118" y="1885083"/>
            <a:ext cx="4800237" cy="8207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F49-21AF-EB4E-90B1-B6A3EB6D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effort networking isn’t enough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00DD-A444-4445-99E9-20762205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79320"/>
            <a:ext cx="10797209" cy="503237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contention occurs in the </a:t>
            </a:r>
            <a:r>
              <a:rPr lang="en-US" dirty="0">
                <a:solidFill>
                  <a:srgbClr val="C00000"/>
                </a:solidFill>
              </a:rPr>
              <a:t>core </a:t>
            </a:r>
            <a:r>
              <a:rPr lang="en-US" dirty="0"/>
              <a:t>of the network</a:t>
            </a:r>
          </a:p>
          <a:p>
            <a:r>
              <a:rPr lang="en-US" dirty="0"/>
              <a:t>Congestion control will react, but may be too little &amp; too late</a:t>
            </a:r>
          </a:p>
          <a:p>
            <a:r>
              <a:rPr lang="en-US" dirty="0"/>
              <a:t>Instead, network should </a:t>
            </a:r>
            <a:r>
              <a:rPr lang="en-US" dirty="0">
                <a:solidFill>
                  <a:srgbClr val="C00000"/>
                </a:solidFill>
              </a:rPr>
              <a:t>differentiate</a:t>
            </a:r>
            <a:r>
              <a:rPr lang="en-US" dirty="0"/>
              <a:t> classes of traffic</a:t>
            </a:r>
          </a:p>
          <a:p>
            <a:r>
              <a:rPr lang="en-US" dirty="0"/>
              <a:t>Network should provide </a:t>
            </a:r>
            <a:r>
              <a:rPr lang="en-US" dirty="0">
                <a:solidFill>
                  <a:srgbClr val="C00000"/>
                </a:solidFill>
              </a:rPr>
              <a:t>service guarantees</a:t>
            </a:r>
            <a:r>
              <a:rPr lang="en-US" dirty="0"/>
              <a:t> for each class</a:t>
            </a:r>
          </a:p>
          <a:p>
            <a:pPr lvl="1"/>
            <a:r>
              <a:rPr lang="en-US" dirty="0"/>
              <a:t>Prioritization, rate limiting, fair queueing</a:t>
            </a:r>
          </a:p>
          <a:p>
            <a:r>
              <a:rPr lang="en-US" dirty="0"/>
              <a:t>Implemented in the router’s packet scheduler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E5C56482-7A69-034F-8602-1CC50840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2" y="265191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00D4E8-7DDC-9846-8FF8-91CB94E5292D}"/>
              </a:ext>
            </a:extLst>
          </p:cNvPr>
          <p:cNvGrpSpPr/>
          <p:nvPr/>
        </p:nvGrpSpPr>
        <p:grpSpPr>
          <a:xfrm>
            <a:off x="7566866" y="2004685"/>
            <a:ext cx="1694190" cy="379750"/>
            <a:chOff x="7779380" y="719528"/>
            <a:chExt cx="1694190" cy="3797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E9E37-5855-5F49-925F-E067C7F64518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E4D2F7-A8D3-9142-9B1E-653C184D85F4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EEDF4C-4029-4641-B27C-6A0C668C8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1EA896-CD11-6145-9B38-7E60800EE094}"/>
              </a:ext>
            </a:extLst>
          </p:cNvPr>
          <p:cNvSpPr/>
          <p:nvPr/>
        </p:nvSpPr>
        <p:spPr>
          <a:xfrm>
            <a:off x="8988655" y="2033673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BC4F4F-9460-E84D-9B85-8B8D9C0084E3}"/>
              </a:ext>
            </a:extLst>
          </p:cNvPr>
          <p:cNvSpPr/>
          <p:nvPr/>
        </p:nvSpPr>
        <p:spPr>
          <a:xfrm>
            <a:off x="8709790" y="2035955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8D772C-D62A-074F-A136-CFC6D8AD458E}"/>
              </a:ext>
            </a:extLst>
          </p:cNvPr>
          <p:cNvSpPr/>
          <p:nvPr/>
        </p:nvSpPr>
        <p:spPr>
          <a:xfrm>
            <a:off x="8430925" y="2037506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825DE7-0478-FE4B-A7AE-43508DE84596}"/>
              </a:ext>
            </a:extLst>
          </p:cNvPr>
          <p:cNvSpPr/>
          <p:nvPr/>
        </p:nvSpPr>
        <p:spPr>
          <a:xfrm>
            <a:off x="8152060" y="20397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0C2B5-5A4B-764C-A02D-761B9409EC13}"/>
              </a:ext>
            </a:extLst>
          </p:cNvPr>
          <p:cNvSpPr/>
          <p:nvPr/>
        </p:nvSpPr>
        <p:spPr>
          <a:xfrm>
            <a:off x="7879659" y="203397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E708552-FCEE-A24F-8C25-43944B062682}"/>
              </a:ext>
            </a:extLst>
          </p:cNvPr>
          <p:cNvSpPr/>
          <p:nvPr/>
        </p:nvSpPr>
        <p:spPr>
          <a:xfrm>
            <a:off x="7600794" y="2036257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AF424B-0563-9040-8F6B-8E5ACB9B9505}"/>
              </a:ext>
            </a:extLst>
          </p:cNvPr>
          <p:cNvSpPr/>
          <p:nvPr/>
        </p:nvSpPr>
        <p:spPr>
          <a:xfrm>
            <a:off x="6357531" y="1989701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CED857-A51C-9447-A451-CC1B7CFEC20C}"/>
              </a:ext>
            </a:extLst>
          </p:cNvPr>
          <p:cNvSpPr/>
          <p:nvPr/>
        </p:nvSpPr>
        <p:spPr>
          <a:xfrm>
            <a:off x="6255330" y="2111759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7BF0799-E60D-DB48-B09C-B38C81AF8568}"/>
              </a:ext>
            </a:extLst>
          </p:cNvPr>
          <p:cNvSpPr/>
          <p:nvPr/>
        </p:nvSpPr>
        <p:spPr>
          <a:xfrm>
            <a:off x="6143287" y="221910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 descr="ANd9GcTXHm9XcH9T0I0EOJrLBOGANosV-xO3mlldiVZue4LYNHmLIOt0">
            <a:extLst>
              <a:ext uri="{FF2B5EF4-FFF2-40B4-BE49-F238E27FC236}">
                <a16:creationId xmlns:a16="http://schemas.microsoft.com/office/drawing/2014/main" id="{EB6C8660-78D7-F142-9B09-797FF89F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8064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Nd9GcTXHm9XcH9T0I0EOJrLBOGANosV-xO3mlldiVZue4LYNHmLIOt0">
            <a:extLst>
              <a:ext uri="{FF2B5EF4-FFF2-40B4-BE49-F238E27FC236}">
                <a16:creationId xmlns:a16="http://schemas.microsoft.com/office/drawing/2014/main" id="{3DE6F6A7-9F8C-C145-8E32-0FB579A0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4" y="210974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D1F1D4-79EC-B64E-9D0F-F8E193377420}"/>
              </a:ext>
            </a:extLst>
          </p:cNvPr>
          <p:cNvCxnSpPr>
            <a:cxnSpLocks/>
          </p:cNvCxnSpPr>
          <p:nvPr/>
        </p:nvCxnSpPr>
        <p:spPr>
          <a:xfrm>
            <a:off x="4254237" y="2822191"/>
            <a:ext cx="2163619" cy="2521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299A45-3104-1C47-9C35-D455B0CAF05A}"/>
              </a:ext>
            </a:extLst>
          </p:cNvPr>
          <p:cNvCxnSpPr>
            <a:cxnSpLocks/>
          </p:cNvCxnSpPr>
          <p:nvPr/>
        </p:nvCxnSpPr>
        <p:spPr>
          <a:xfrm flipV="1">
            <a:off x="2778773" y="3553191"/>
            <a:ext cx="3516793" cy="2036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57B5-E74A-D147-89D1-FA1825E6C37A}"/>
              </a:ext>
            </a:extLst>
          </p:cNvPr>
          <p:cNvCxnSpPr>
            <a:cxnSpLocks/>
          </p:cNvCxnSpPr>
          <p:nvPr/>
        </p:nvCxnSpPr>
        <p:spPr>
          <a:xfrm>
            <a:off x="8508576" y="3279086"/>
            <a:ext cx="222568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90D9-C310-2046-A1BA-0FCA1C55F18E}"/>
              </a:ext>
            </a:extLst>
          </p:cNvPr>
          <p:cNvSpPr txBox="1"/>
          <p:nvPr/>
        </p:nvSpPr>
        <p:spPr>
          <a:xfrm>
            <a:off x="2060024" y="1462966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Conf call: Requires low latency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2D8F1-368C-CD4C-8873-2587A47CD465}"/>
              </a:ext>
            </a:extLst>
          </p:cNvPr>
          <p:cNvSpPr txBox="1"/>
          <p:nvPr/>
        </p:nvSpPr>
        <p:spPr>
          <a:xfrm>
            <a:off x="426963" y="2139263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BitTorrent: Requires high throughput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B68CEA9-4CC8-1843-A218-717805074CB1}"/>
              </a:ext>
            </a:extLst>
          </p:cNvPr>
          <p:cNvSpPr/>
          <p:nvPr/>
        </p:nvSpPr>
        <p:spPr>
          <a:xfrm>
            <a:off x="3968167" y="182072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10C8A38-025B-F341-A8FB-A4CE0754808D}"/>
              </a:ext>
            </a:extLst>
          </p:cNvPr>
          <p:cNvSpPr/>
          <p:nvPr/>
        </p:nvSpPr>
        <p:spPr>
          <a:xfrm>
            <a:off x="2394597" y="25110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71F7D-A3C3-4349-8724-DD54EDCFB25D}"/>
              </a:ext>
            </a:extLst>
          </p:cNvPr>
          <p:cNvSpPr txBox="1"/>
          <p:nvPr/>
        </p:nvSpPr>
        <p:spPr>
          <a:xfrm>
            <a:off x="8142423" y="1375405"/>
            <a:ext cx="12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High delay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9E70B2-56D5-4E43-ADA4-9EA373181F93}"/>
              </a:ext>
            </a:extLst>
          </p:cNvPr>
          <p:cNvCxnSpPr>
            <a:cxnSpLocks/>
          </p:cNvCxnSpPr>
          <p:nvPr/>
        </p:nvCxnSpPr>
        <p:spPr>
          <a:xfrm flipV="1">
            <a:off x="8152060" y="1824668"/>
            <a:ext cx="1070863" cy="95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8AEF91-357A-8A4A-A8C0-AD93369313BA}"/>
              </a:ext>
            </a:extLst>
          </p:cNvPr>
          <p:cNvSpPr txBox="1"/>
          <p:nvPr/>
        </p:nvSpPr>
        <p:spPr>
          <a:xfrm>
            <a:off x="5707580" y="1529393"/>
            <a:ext cx="15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drops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F1EB8-16A7-6543-8393-A5E577048EBC}"/>
              </a:ext>
            </a:extLst>
          </p:cNvPr>
          <p:cNvSpPr txBox="1"/>
          <p:nvPr/>
        </p:nvSpPr>
        <p:spPr>
          <a:xfrm>
            <a:off x="7667563" y="2377581"/>
            <a:ext cx="15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FIFO queue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196132-A373-D147-89D3-54CC4947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71" y="138779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/>
      <p:bldP spid="27" grpId="0"/>
      <p:bldP spid="28" grpId="0" animBg="1"/>
      <p:bldP spid="29" grpId="0" animBg="1"/>
      <p:bldP spid="30" grpId="0"/>
      <p:bldP spid="34" grpId="0"/>
      <p:bldP spid="3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actual apps: 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1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E9C-5D73-E046-BA13-2B6ECB10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4777-1717-DA47-AAD4-85BFEDBE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05994"/>
          </a:xfrm>
        </p:spPr>
        <p:txBody>
          <a:bodyPr>
            <a:normAutofit/>
          </a:bodyPr>
          <a:lstStyle/>
          <a:p>
            <a:r>
              <a:rPr lang="en-US" dirty="0"/>
              <a:t>Rate limiting is a useful mechanism to isolate traffic classes from each other</a:t>
            </a:r>
          </a:p>
          <a:p>
            <a:endParaRPr lang="en-US" dirty="0"/>
          </a:p>
          <a:p>
            <a:r>
              <a:rPr lang="en-US" dirty="0"/>
              <a:t>Two strategies: policing and shaping</a:t>
            </a:r>
          </a:p>
          <a:p>
            <a:pPr lvl="1"/>
            <a:r>
              <a:rPr lang="en-US" dirty="0"/>
              <a:t>Leaky bucket and token bucket</a:t>
            </a:r>
          </a:p>
          <a:p>
            <a:endParaRPr lang="en-US" dirty="0"/>
          </a:p>
          <a:p>
            <a:r>
              <a:rPr lang="en-US" dirty="0"/>
              <a:t>The Internet has a lot of token bucket policers, causing real impact on TCP connections and app performance</a:t>
            </a:r>
          </a:p>
          <a:p>
            <a:endParaRPr lang="en-US" dirty="0"/>
          </a:p>
          <a:p>
            <a:r>
              <a:rPr lang="en-US" dirty="0"/>
              <a:t>Understand how ISPs treat consumer Internet traffic</a:t>
            </a:r>
          </a:p>
        </p:txBody>
      </p:sp>
    </p:spTree>
    <p:extLst>
      <p:ext uri="{BB962C8B-B14F-4D97-AF65-F5344CB8AC3E}">
        <p14:creationId xmlns:p14="http://schemas.microsoft.com/office/powerpoint/2010/main" val="190483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6D-F52B-1248-B25D-006E9B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BFC-845A-9047-8C8B-ADD3CF31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875790" y="300037"/>
            <a:ext cx="937869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Synthesis:</a:t>
            </a:r>
            <a:r>
              <a:rPr lang="en-US" sz="4000" i="1" dirty="0">
                <a:solidFill>
                  <a:srgbClr val="C00000"/>
                </a:solidFill>
              </a:rPr>
              <a:t> </a:t>
            </a:r>
            <a:r>
              <a:rPr lang="en-US" sz="4000" dirty="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9" y="1505181"/>
            <a:ext cx="9860044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Goal: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Scenario: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23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Helvetica" pitchFamily="2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Helvetica" pitchFamily="2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Helvetica" pitchFamily="2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Helvetica" pitchFamily="2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4357874" cy="126206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sz="2200" dirty="0"/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7" y="2568576"/>
            <a:ext cx="457302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DHCP request </a:t>
            </a:r>
            <a:r>
              <a:rPr lang="en-US" sz="2200" dirty="0">
                <a:latin typeface="Helvetica" pitchFamily="2" charset="0"/>
              </a:rPr>
              <a:t>encapsulated</a:t>
            </a:r>
            <a:r>
              <a:rPr lang="en-US" sz="2200" dirty="0">
                <a:solidFill>
                  <a:srgbClr val="3333CC"/>
                </a:solidFill>
                <a:latin typeface="Helvetica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latin typeface="Helvetica" pitchFamily="2" charset="0"/>
              </a:rPr>
              <a:t>link layer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49" y="3979864"/>
            <a:ext cx="457302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Packet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(dest: FFFFFFFFFFFF) on the local network, received at a router running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DHCP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9549" y="5390956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</a:t>
            </a: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to IP decapsulated to UDP decapsulated to DHCP 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605338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319794" y="5260976"/>
            <a:ext cx="7811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94476" y="2565204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4" grpId="0"/>
      <p:bldP spid="70364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"/>
            <a:ext cx="9911323" cy="10017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before sending </a:t>
            </a:r>
            <a:r>
              <a:rPr lang="en-US" sz="2200" i="1" dirty="0">
                <a:solidFill>
                  <a:srgbClr val="C00000"/>
                </a:solidFill>
              </a:rPr>
              <a:t>HTTP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30920" y="2227742"/>
            <a:ext cx="532989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43601" y="3608389"/>
            <a:ext cx="532989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query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reply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client now knows MAC address of gateway router, so can now send packet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reply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Helvetica" pitchFamily="2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containing DNS query from client to gateway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2" y="3663950"/>
            <a:ext cx="562320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EIGRP, OSPF, </a:t>
            </a:r>
            <a:r>
              <a:rPr lang="en-US" sz="2200" dirty="0">
                <a:latin typeface="Helvetica" pitchFamily="2" charset="0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BGP</a:t>
            </a:r>
            <a:r>
              <a:rPr lang="en-US" sz="2200" dirty="0">
                <a:latin typeface="Helvetica" pitchFamily="2" charset="0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206653" y="5465761"/>
            <a:ext cx="528413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altLang="ja-JP" sz="2200" dirty="0">
                <a:latin typeface="Helvetica" pitchFamily="2" charset="0"/>
              </a:rPr>
              <a:t>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using DNS</a:t>
            </a:r>
          </a:p>
        </p:txBody>
      </p:sp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fld id="{8E8C6E93-DF5B-BC4B-80F9-500DED1EEDCC}" type="slidenum">
              <a:rPr lang="en-US" sz="1200" smtClean="0">
                <a:latin typeface="Helvetica" pitchFamily="2" charset="0"/>
              </a:rPr>
              <a:pPr>
                <a:buClr>
                  <a:srgbClr val="000090"/>
                </a:buClr>
              </a:pPr>
              <a:t>28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696635" y="3186659"/>
            <a:ext cx="457725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685150" y="4153695"/>
            <a:ext cx="4872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latin typeface="Helvetica" pitchFamily="2" charset="0"/>
              </a:rPr>
              <a:t>packet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routed using inter-domain routing (BGP) and intra-domain routing (OSPF, EIGRP) to web server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service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3713" cy="5032376"/>
          </a:xfrm>
        </p:spPr>
        <p:txBody>
          <a:bodyPr>
            <a:normAutofit/>
          </a:bodyPr>
          <a:lstStyle/>
          <a:p>
            <a:r>
              <a:rPr lang="en-US" dirty="0"/>
              <a:t>Influences how packets are treated at contentious resources in the core of the network</a:t>
            </a:r>
          </a:p>
          <a:p>
            <a:pPr lvl="1"/>
            <a:r>
              <a:rPr lang="en-US" dirty="0"/>
              <a:t>Regardless of the endpoint transport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scheduling (QoS)</a:t>
            </a:r>
            <a:r>
              <a:rPr lang="en-US" dirty="0"/>
              <a:t> within large networks have implications for debates on </a:t>
            </a:r>
            <a:r>
              <a:rPr lang="en-US" dirty="0">
                <a:solidFill>
                  <a:srgbClr val="C00000"/>
                </a:solidFill>
              </a:rPr>
              <a:t>network neutrality</a:t>
            </a:r>
          </a:p>
          <a:p>
            <a:endParaRPr lang="en-US" dirty="0"/>
          </a:p>
          <a:p>
            <a:r>
              <a:rPr lang="en-US" dirty="0"/>
              <a:t>Scheduling is a fundamental problem in computer networks</a:t>
            </a:r>
          </a:p>
          <a:p>
            <a:endParaRPr lang="en-US" dirty="0"/>
          </a:p>
          <a:p>
            <a:r>
              <a:rPr lang="en-US" dirty="0"/>
              <a:t>Next: Rate limiting</a:t>
            </a:r>
          </a:p>
        </p:txBody>
      </p:sp>
    </p:spTree>
    <p:extLst>
      <p:ext uri="{BB962C8B-B14F-4D97-AF65-F5344CB8AC3E}">
        <p14:creationId xmlns:p14="http://schemas.microsoft.com/office/powerpoint/2010/main" val="15186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request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reply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9640" y="1936143"/>
            <a:ext cx="1033272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7200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Technology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7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0B8-4AD9-4844-A8AC-06F382A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BB1-8C60-8041-A761-A20EC64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Computer networks are a stack of layers</a:t>
            </a:r>
          </a:p>
          <a:p>
            <a:pPr lvl="1"/>
            <a:r>
              <a:rPr lang="en-US" dirty="0"/>
              <a:t>Built for modularity</a:t>
            </a:r>
          </a:p>
          <a:p>
            <a:pPr lvl="1"/>
            <a:r>
              <a:rPr lang="en-US" dirty="0"/>
              <a:t>Each layer does one set of functions very well</a:t>
            </a:r>
          </a:p>
          <a:p>
            <a:pPr lvl="1"/>
            <a:r>
              <a:rPr lang="en-US" dirty="0"/>
              <a:t>Each layer depends on the layers beneath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general and useful principles</a:t>
            </a:r>
          </a:p>
          <a:p>
            <a:pPr lvl="1"/>
            <a:r>
              <a:rPr lang="en-US" dirty="0"/>
              <a:t>Applicable to real life (e.g., feedback control)</a:t>
            </a:r>
          </a:p>
          <a:p>
            <a:pPr lvl="1"/>
            <a:r>
              <a:rPr lang="en-US" dirty="0"/>
              <a:t>Applicable to computer system design (e.g., indirection &amp; hierarchy)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EA23-FE37-2F4F-98E0-C78AB47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Outro: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763-ADAF-4144-BE15-0E8D35F1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about life as usual</a:t>
            </a:r>
          </a:p>
          <a:p>
            <a:pPr lvl="1"/>
            <a:r>
              <a:rPr lang="en-US" dirty="0"/>
              <a:t>One difference: enhanced abilities to work with Internet-based tech</a:t>
            </a:r>
          </a:p>
          <a:p>
            <a:r>
              <a:rPr lang="en-US" dirty="0"/>
              <a:t>Apply your new skills to solve a problem you care about</a:t>
            </a:r>
          </a:p>
          <a:p>
            <a:pPr lvl="1"/>
            <a:r>
              <a:rPr lang="en-US" dirty="0"/>
              <a:t>Tons of free and open-source software and platforms. Opportunities</a:t>
            </a:r>
          </a:p>
          <a:p>
            <a:r>
              <a:rPr lang="en-US" dirty="0"/>
              <a:t>Deepen your understanding of the Internet and its tech</a:t>
            </a:r>
          </a:p>
          <a:p>
            <a:pPr lvl="1"/>
            <a:r>
              <a:rPr lang="en-US" dirty="0"/>
              <a:t>CS 552 Computer Networks (Fall 2022 - Prof Rich Martin)</a:t>
            </a:r>
          </a:p>
          <a:p>
            <a:pPr lvl="1"/>
            <a:r>
              <a:rPr lang="en-US" dirty="0"/>
              <a:t>CS 553 Internet services (Spring 2023 - me)</a:t>
            </a:r>
          </a:p>
          <a:p>
            <a:r>
              <a:rPr lang="en-US" dirty="0"/>
              <a:t>Push the boundaries of Internet tech</a:t>
            </a:r>
          </a:p>
          <a:p>
            <a:pPr lvl="1"/>
            <a:r>
              <a:rPr lang="en-US" dirty="0"/>
              <a:t>Talk to me about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F8B9-52B4-4E4F-BCAE-75B8E3E0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Limiting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F7FDC-3454-7845-97DD-9F6FA2244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0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B4CD-79FA-C64C-903D-83DE13C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transmission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2EDF-9E1D-7F42-96FC-73BE31FE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0188" cy="45611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Long-term/average rate: </a:t>
            </a:r>
            <a:r>
              <a:rPr lang="en-US" dirty="0"/>
              <a:t>data rate transmitted per unit time, over a long period</a:t>
            </a:r>
          </a:p>
          <a:p>
            <a:pPr lvl="1"/>
            <a:r>
              <a:rPr lang="en-US" dirty="0"/>
              <a:t>Crucial question: </a:t>
            </a:r>
            <a:r>
              <a:rPr lang="en-US" dirty="0">
                <a:solidFill>
                  <a:srgbClr val="C00000"/>
                </a:solidFill>
              </a:rPr>
              <a:t>what is the time interval</a:t>
            </a:r>
            <a:r>
              <a:rPr lang="en-US" dirty="0"/>
              <a:t> over which rate is measured?</a:t>
            </a:r>
          </a:p>
          <a:p>
            <a:r>
              <a:rPr lang="en-US" dirty="0"/>
              <a:t>Average and instantaneous behaviors can be very different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693776-5AAD-2C43-856D-D9C1704CFE80}"/>
              </a:ext>
            </a:extLst>
          </p:cNvPr>
          <p:cNvGrpSpPr/>
          <p:nvPr/>
        </p:nvGrpSpPr>
        <p:grpSpPr>
          <a:xfrm>
            <a:off x="1297161" y="4144221"/>
            <a:ext cx="4013982" cy="2459048"/>
            <a:chOff x="473612" y="3995225"/>
            <a:chExt cx="4013982" cy="2459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915668-BBC5-714A-A608-011775446F12}"/>
                </a:ext>
              </a:extLst>
            </p:cNvPr>
            <p:cNvCxnSpPr/>
            <p:nvPr/>
          </p:nvCxnSpPr>
          <p:spPr>
            <a:xfrm flipV="1">
              <a:off x="1674056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E3F892-F584-4240-925F-DFD9FB61F985}"/>
                </a:ext>
              </a:extLst>
            </p:cNvPr>
            <p:cNvCxnSpPr/>
            <p:nvPr/>
          </p:nvCxnSpPr>
          <p:spPr>
            <a:xfrm>
              <a:off x="1674055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AE05BC-4DD1-294F-A9EC-7668BC780A8B}"/>
                </a:ext>
              </a:extLst>
            </p:cNvPr>
            <p:cNvSpPr/>
            <p:nvPr/>
          </p:nvSpPr>
          <p:spPr>
            <a:xfrm>
              <a:off x="1716258" y="5134702"/>
              <a:ext cx="2771336" cy="239265"/>
            </a:xfrm>
            <a:custGeom>
              <a:avLst/>
              <a:gdLst>
                <a:gd name="connsiteX0" fmla="*/ 0 w 2771336"/>
                <a:gd name="connsiteY0" fmla="*/ 140677 h 239265"/>
                <a:gd name="connsiteX1" fmla="*/ 365760 w 2771336"/>
                <a:gd name="connsiteY1" fmla="*/ 0 h 239265"/>
                <a:gd name="connsiteX2" fmla="*/ 703385 w 2771336"/>
                <a:gd name="connsiteY2" fmla="*/ 140677 h 239265"/>
                <a:gd name="connsiteX3" fmla="*/ 1252025 w 2771336"/>
                <a:gd name="connsiteY3" fmla="*/ 98474 h 239265"/>
                <a:gd name="connsiteX4" fmla="*/ 1631853 w 2771336"/>
                <a:gd name="connsiteY4" fmla="*/ 56271 h 239265"/>
                <a:gd name="connsiteX5" fmla="*/ 1941342 w 2771336"/>
                <a:gd name="connsiteY5" fmla="*/ 239151 h 239265"/>
                <a:gd name="connsiteX6" fmla="*/ 2419644 w 2771336"/>
                <a:gd name="connsiteY6" fmla="*/ 84406 h 239265"/>
                <a:gd name="connsiteX7" fmla="*/ 2771336 w 2771336"/>
                <a:gd name="connsiteY7" fmla="*/ 126609 h 23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336" h="239265">
                  <a:moveTo>
                    <a:pt x="0" y="140677"/>
                  </a:moveTo>
                  <a:cubicBezTo>
                    <a:pt x="124264" y="70338"/>
                    <a:pt x="248529" y="0"/>
                    <a:pt x="365760" y="0"/>
                  </a:cubicBezTo>
                  <a:cubicBezTo>
                    <a:pt x="482991" y="0"/>
                    <a:pt x="555674" y="124265"/>
                    <a:pt x="703385" y="140677"/>
                  </a:cubicBezTo>
                  <a:cubicBezTo>
                    <a:pt x="851096" y="157089"/>
                    <a:pt x="1097280" y="112542"/>
                    <a:pt x="1252025" y="98474"/>
                  </a:cubicBezTo>
                  <a:cubicBezTo>
                    <a:pt x="1406770" y="84406"/>
                    <a:pt x="1516967" y="32825"/>
                    <a:pt x="1631853" y="56271"/>
                  </a:cubicBezTo>
                  <a:cubicBezTo>
                    <a:pt x="1746739" y="79717"/>
                    <a:pt x="1810044" y="234462"/>
                    <a:pt x="1941342" y="239151"/>
                  </a:cubicBezTo>
                  <a:cubicBezTo>
                    <a:pt x="2072640" y="243840"/>
                    <a:pt x="2281312" y="103163"/>
                    <a:pt x="2419644" y="84406"/>
                  </a:cubicBezTo>
                  <a:cubicBezTo>
                    <a:pt x="2557976" y="65649"/>
                    <a:pt x="2664656" y="96129"/>
                    <a:pt x="2771336" y="12660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4DDF7F-190D-7D41-95C6-FD6BC00948CC}"/>
                </a:ext>
              </a:extLst>
            </p:cNvPr>
            <p:cNvSpPr txBox="1"/>
            <p:nvPr/>
          </p:nvSpPr>
          <p:spPr>
            <a:xfrm>
              <a:off x="2461846" y="5992608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227B60-BFBB-6140-86D2-2CBE873E3F48}"/>
                </a:ext>
              </a:extLst>
            </p:cNvPr>
            <p:cNvSpPr txBox="1"/>
            <p:nvPr/>
          </p:nvSpPr>
          <p:spPr>
            <a:xfrm>
              <a:off x="473612" y="4688395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462C35-58DB-314A-9879-967EC33A6F0B}"/>
              </a:ext>
            </a:extLst>
          </p:cNvPr>
          <p:cNvGrpSpPr/>
          <p:nvPr/>
        </p:nvGrpSpPr>
        <p:grpSpPr>
          <a:xfrm>
            <a:off x="5721155" y="4144221"/>
            <a:ext cx="3800618" cy="2459047"/>
            <a:chOff x="5793548" y="3995225"/>
            <a:chExt cx="3800618" cy="245904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975FDA-E714-434D-B98F-A6A27D68FB5E}"/>
                </a:ext>
              </a:extLst>
            </p:cNvPr>
            <p:cNvCxnSpPr/>
            <p:nvPr/>
          </p:nvCxnSpPr>
          <p:spPr>
            <a:xfrm flipV="1">
              <a:off x="6717324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9A7A7-0F3D-1A46-B388-2B06A48465E9}"/>
                </a:ext>
              </a:extLst>
            </p:cNvPr>
            <p:cNvCxnSpPr/>
            <p:nvPr/>
          </p:nvCxnSpPr>
          <p:spPr>
            <a:xfrm>
              <a:off x="6717323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73840AD-62C3-8944-8D39-B72F1CDC5D9D}"/>
                </a:ext>
              </a:extLst>
            </p:cNvPr>
            <p:cNvSpPr/>
            <p:nvPr/>
          </p:nvSpPr>
          <p:spPr>
            <a:xfrm>
              <a:off x="6780628" y="4283681"/>
              <a:ext cx="2813538" cy="1481789"/>
            </a:xfrm>
            <a:custGeom>
              <a:avLst/>
              <a:gdLst>
                <a:gd name="connsiteX0" fmla="*/ 0 w 2813538"/>
                <a:gd name="connsiteY0" fmla="*/ 1230854 h 1481789"/>
                <a:gd name="connsiteX1" fmla="*/ 407963 w 2813538"/>
                <a:gd name="connsiteY1" fmla="*/ 1104245 h 1481789"/>
                <a:gd name="connsiteX2" fmla="*/ 914400 w 2813538"/>
                <a:gd name="connsiteY2" fmla="*/ 1216787 h 1481789"/>
                <a:gd name="connsiteX3" fmla="*/ 1645920 w 2813538"/>
                <a:gd name="connsiteY3" fmla="*/ 21033 h 1481789"/>
                <a:gd name="connsiteX4" fmla="*/ 1997612 w 2813538"/>
                <a:gd name="connsiteY4" fmla="*/ 527470 h 1481789"/>
                <a:gd name="connsiteX5" fmla="*/ 2405575 w 2813538"/>
                <a:gd name="connsiteY5" fmla="*/ 1455937 h 1481789"/>
                <a:gd name="connsiteX6" fmla="*/ 2813538 w 2813538"/>
                <a:gd name="connsiteY6" fmla="*/ 1132381 h 148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538" h="1481789">
                  <a:moveTo>
                    <a:pt x="0" y="1230854"/>
                  </a:moveTo>
                  <a:cubicBezTo>
                    <a:pt x="127781" y="1168721"/>
                    <a:pt x="255563" y="1106589"/>
                    <a:pt x="407963" y="1104245"/>
                  </a:cubicBezTo>
                  <a:cubicBezTo>
                    <a:pt x="560363" y="1101900"/>
                    <a:pt x="708074" y="1397322"/>
                    <a:pt x="914400" y="1216787"/>
                  </a:cubicBezTo>
                  <a:cubicBezTo>
                    <a:pt x="1120726" y="1036252"/>
                    <a:pt x="1465385" y="135919"/>
                    <a:pt x="1645920" y="21033"/>
                  </a:cubicBezTo>
                  <a:cubicBezTo>
                    <a:pt x="1826455" y="-93853"/>
                    <a:pt x="1871003" y="288319"/>
                    <a:pt x="1997612" y="527470"/>
                  </a:cubicBezTo>
                  <a:cubicBezTo>
                    <a:pt x="2124221" y="766621"/>
                    <a:pt x="2269587" y="1355119"/>
                    <a:pt x="2405575" y="1455937"/>
                  </a:cubicBezTo>
                  <a:cubicBezTo>
                    <a:pt x="2541563" y="1556756"/>
                    <a:pt x="2677550" y="1344568"/>
                    <a:pt x="2813538" y="113238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6D184-6046-764B-AC4C-5101DBAF4B4F}"/>
                </a:ext>
              </a:extLst>
            </p:cNvPr>
            <p:cNvSpPr txBox="1"/>
            <p:nvPr/>
          </p:nvSpPr>
          <p:spPr>
            <a:xfrm>
              <a:off x="7622344" y="5992607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CAB70-2ADB-4049-95F4-2CD76ACA7313}"/>
                </a:ext>
              </a:extLst>
            </p:cNvPr>
            <p:cNvSpPr txBox="1"/>
            <p:nvPr/>
          </p:nvSpPr>
          <p:spPr>
            <a:xfrm>
              <a:off x="5793548" y="4688395"/>
              <a:ext cx="900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FB08A2-F2A6-014D-83A6-6F2C70A6215D}"/>
              </a:ext>
            </a:extLst>
          </p:cNvPr>
          <p:cNvSpPr txBox="1"/>
          <p:nvPr/>
        </p:nvSpPr>
        <p:spPr>
          <a:xfrm>
            <a:off x="4551487" y="3682556"/>
            <a:ext cx="28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Same average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41CF2-7DB5-B94B-B56B-A03636564E7C}"/>
              </a:ext>
            </a:extLst>
          </p:cNvPr>
          <p:cNvCxnSpPr>
            <a:cxnSpLocks/>
          </p:cNvCxnSpPr>
          <p:nvPr/>
        </p:nvCxnSpPr>
        <p:spPr>
          <a:xfrm flipH="1">
            <a:off x="4122422" y="4167620"/>
            <a:ext cx="565920" cy="669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022A74-4702-1440-A83F-6B9F65D659DF}"/>
              </a:ext>
            </a:extLst>
          </p:cNvPr>
          <p:cNvCxnSpPr>
            <a:cxnSpLocks/>
          </p:cNvCxnSpPr>
          <p:nvPr/>
        </p:nvCxnSpPr>
        <p:spPr>
          <a:xfrm>
            <a:off x="7086886" y="4211191"/>
            <a:ext cx="463065" cy="5678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A8F55E-97E0-F445-97C5-D3E589B4738F}"/>
              </a:ext>
            </a:extLst>
          </p:cNvPr>
          <p:cNvGrpSpPr/>
          <p:nvPr/>
        </p:nvGrpSpPr>
        <p:grpSpPr>
          <a:xfrm>
            <a:off x="2568820" y="4700059"/>
            <a:ext cx="2776614" cy="485566"/>
            <a:chOff x="2539807" y="6372434"/>
            <a:chExt cx="2776614" cy="48556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32E470-E990-7941-B547-1811E22E6ECA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A48FE3-F06C-9B4C-BB9B-9949E0727E9D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4A8896-BB4B-B042-9006-336606DFCC81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CB5A0-B1ED-A24D-A92B-3C8061043B5A}"/>
              </a:ext>
            </a:extLst>
          </p:cNvPr>
          <p:cNvGrpSpPr/>
          <p:nvPr/>
        </p:nvGrpSpPr>
        <p:grpSpPr>
          <a:xfrm>
            <a:off x="6729926" y="4638743"/>
            <a:ext cx="2776614" cy="485566"/>
            <a:chOff x="2539807" y="6372434"/>
            <a:chExt cx="2776614" cy="4855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4517A-A689-3641-A2AB-7430DA14414A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63F396-6A6C-5740-96A6-8152866E08BB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60F25C-F3FE-1848-BCE4-47E40E106832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004EDA-BFEA-794F-8A5E-C33589E336C6}"/>
              </a:ext>
            </a:extLst>
          </p:cNvPr>
          <p:cNvSpPr txBox="1"/>
          <p:nvPr/>
        </p:nvSpPr>
        <p:spPr>
          <a:xfrm>
            <a:off x="2819698" y="4930893"/>
            <a:ext cx="24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9A22C-8D76-8E43-B71A-2CE7F2E51F63}"/>
              </a:ext>
            </a:extLst>
          </p:cNvPr>
          <p:cNvSpPr txBox="1"/>
          <p:nvPr/>
        </p:nvSpPr>
        <p:spPr>
          <a:xfrm>
            <a:off x="7025048" y="4877870"/>
            <a:ext cx="24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</p:spTree>
    <p:extLst>
      <p:ext uri="{BB962C8B-B14F-4D97-AF65-F5344CB8AC3E}">
        <p14:creationId xmlns:p14="http://schemas.microsoft.com/office/powerpoint/2010/main" val="5245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C9B2-AF6C-0B42-8FFE-284273EB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transmission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FDD8-90B9-D141-85E2-D8CBBB66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Peak rate:</a:t>
            </a:r>
            <a:r>
              <a:rPr lang="en-US" dirty="0"/>
              <a:t> largest instantaneous rate that is transmitted</a:t>
            </a:r>
          </a:p>
          <a:p>
            <a:pPr lvl="1"/>
            <a:r>
              <a:rPr lang="en-US" dirty="0"/>
              <a:t>Measurement duration is typically very small</a:t>
            </a:r>
          </a:p>
          <a:p>
            <a:r>
              <a:rPr lang="en-US" dirty="0">
                <a:solidFill>
                  <a:srgbClr val="C00000"/>
                </a:solidFill>
              </a:rPr>
              <a:t>Burst size:</a:t>
            </a:r>
            <a:r>
              <a:rPr lang="en-US" dirty="0"/>
              <a:t> maximum amount of data sent consecutively without any intervening idle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F75E9D-93E9-4C46-BCA6-23F04126299C}"/>
              </a:ext>
            </a:extLst>
          </p:cNvPr>
          <p:cNvGrpSpPr/>
          <p:nvPr/>
        </p:nvGrpSpPr>
        <p:grpSpPr>
          <a:xfrm>
            <a:off x="2023395" y="4192172"/>
            <a:ext cx="4489947" cy="2764896"/>
            <a:chOff x="5793548" y="3995225"/>
            <a:chExt cx="3800618" cy="245904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9F2D03-99BB-024E-BECF-8F854A155746}"/>
                </a:ext>
              </a:extLst>
            </p:cNvPr>
            <p:cNvCxnSpPr/>
            <p:nvPr/>
          </p:nvCxnSpPr>
          <p:spPr>
            <a:xfrm flipV="1">
              <a:off x="6717324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170E26-20E0-AE40-B92E-8B27C7BEC49D}"/>
                </a:ext>
              </a:extLst>
            </p:cNvPr>
            <p:cNvCxnSpPr/>
            <p:nvPr/>
          </p:nvCxnSpPr>
          <p:spPr>
            <a:xfrm>
              <a:off x="6717323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AD90102-9418-2B41-84ED-8E528A7EAF3F}"/>
                </a:ext>
              </a:extLst>
            </p:cNvPr>
            <p:cNvSpPr/>
            <p:nvPr/>
          </p:nvSpPr>
          <p:spPr>
            <a:xfrm>
              <a:off x="6780628" y="4283681"/>
              <a:ext cx="2813538" cy="1481789"/>
            </a:xfrm>
            <a:custGeom>
              <a:avLst/>
              <a:gdLst>
                <a:gd name="connsiteX0" fmla="*/ 0 w 2813538"/>
                <a:gd name="connsiteY0" fmla="*/ 1230854 h 1481789"/>
                <a:gd name="connsiteX1" fmla="*/ 407963 w 2813538"/>
                <a:gd name="connsiteY1" fmla="*/ 1104245 h 1481789"/>
                <a:gd name="connsiteX2" fmla="*/ 914400 w 2813538"/>
                <a:gd name="connsiteY2" fmla="*/ 1216787 h 1481789"/>
                <a:gd name="connsiteX3" fmla="*/ 1645920 w 2813538"/>
                <a:gd name="connsiteY3" fmla="*/ 21033 h 1481789"/>
                <a:gd name="connsiteX4" fmla="*/ 1997612 w 2813538"/>
                <a:gd name="connsiteY4" fmla="*/ 527470 h 1481789"/>
                <a:gd name="connsiteX5" fmla="*/ 2405575 w 2813538"/>
                <a:gd name="connsiteY5" fmla="*/ 1455937 h 1481789"/>
                <a:gd name="connsiteX6" fmla="*/ 2813538 w 2813538"/>
                <a:gd name="connsiteY6" fmla="*/ 1132381 h 148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538" h="1481789">
                  <a:moveTo>
                    <a:pt x="0" y="1230854"/>
                  </a:moveTo>
                  <a:cubicBezTo>
                    <a:pt x="127781" y="1168721"/>
                    <a:pt x="255563" y="1106589"/>
                    <a:pt x="407963" y="1104245"/>
                  </a:cubicBezTo>
                  <a:cubicBezTo>
                    <a:pt x="560363" y="1101900"/>
                    <a:pt x="708074" y="1397322"/>
                    <a:pt x="914400" y="1216787"/>
                  </a:cubicBezTo>
                  <a:cubicBezTo>
                    <a:pt x="1120726" y="1036252"/>
                    <a:pt x="1465385" y="135919"/>
                    <a:pt x="1645920" y="21033"/>
                  </a:cubicBezTo>
                  <a:cubicBezTo>
                    <a:pt x="1826455" y="-93853"/>
                    <a:pt x="1871003" y="288319"/>
                    <a:pt x="1997612" y="527470"/>
                  </a:cubicBezTo>
                  <a:cubicBezTo>
                    <a:pt x="2124221" y="766621"/>
                    <a:pt x="2269587" y="1355119"/>
                    <a:pt x="2405575" y="1455937"/>
                  </a:cubicBezTo>
                  <a:cubicBezTo>
                    <a:pt x="2541563" y="1556756"/>
                    <a:pt x="2677550" y="1344568"/>
                    <a:pt x="2813538" y="113238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98EFB-64F0-7844-B301-22A6B0FF5892}"/>
                </a:ext>
              </a:extLst>
            </p:cNvPr>
            <p:cNvSpPr txBox="1"/>
            <p:nvPr/>
          </p:nvSpPr>
          <p:spPr>
            <a:xfrm>
              <a:off x="7622344" y="5992607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DD4B4C-724E-634B-A766-EEB70AEF3720}"/>
                </a:ext>
              </a:extLst>
            </p:cNvPr>
            <p:cNvSpPr txBox="1"/>
            <p:nvPr/>
          </p:nvSpPr>
          <p:spPr>
            <a:xfrm>
              <a:off x="5793548" y="4688395"/>
              <a:ext cx="900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52DB7F-4BF5-A348-A493-F3182114A07A}"/>
              </a:ext>
            </a:extLst>
          </p:cNvPr>
          <p:cNvSpPr txBox="1"/>
          <p:nvPr/>
        </p:nvSpPr>
        <p:spPr>
          <a:xfrm>
            <a:off x="1607602" y="4332936"/>
            <a:ext cx="18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peak rate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7F8953-DA9E-1649-B225-974CA64DE1B7}"/>
              </a:ext>
            </a:extLst>
          </p:cNvPr>
          <p:cNvGrpSpPr/>
          <p:nvPr/>
        </p:nvGrpSpPr>
        <p:grpSpPr>
          <a:xfrm>
            <a:off x="5079507" y="4262611"/>
            <a:ext cx="300218" cy="89526"/>
            <a:chOff x="2539807" y="6372434"/>
            <a:chExt cx="2776614" cy="4855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520CA8-B28B-9040-9085-6705C053043D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639F2C-2780-9A49-BD5C-F7AA4A74B1D8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C50FF5-2274-6245-BA44-295A651B4E87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4F352D-8701-9E49-8BF2-68015262321E}"/>
              </a:ext>
            </a:extLst>
          </p:cNvPr>
          <p:cNvSpPr txBox="1"/>
          <p:nvPr/>
        </p:nvSpPr>
        <p:spPr>
          <a:xfrm>
            <a:off x="4101262" y="3928233"/>
            <a:ext cx="2877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89E74-6583-D044-877E-2FE52AA70380}"/>
              </a:ext>
            </a:extLst>
          </p:cNvPr>
          <p:cNvCxnSpPr>
            <a:cxnSpLocks/>
          </p:cNvCxnSpPr>
          <p:nvPr/>
        </p:nvCxnSpPr>
        <p:spPr>
          <a:xfrm flipH="1">
            <a:off x="3087023" y="4517971"/>
            <a:ext cx="2453034" cy="0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31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00BA-D8E2-724A-8211-78E8987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17C1-6AD8-4A45-9D8A-DD686561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rate enforcement policies: </a:t>
            </a:r>
          </a:p>
          <a:p>
            <a:pPr lvl="1"/>
            <a:r>
              <a:rPr lang="en-US" dirty="0"/>
              <a:t>shaping and policing</a:t>
            </a:r>
          </a:p>
          <a:p>
            <a:endParaRPr lang="en-US" dirty="0"/>
          </a:p>
          <a:p>
            <a:r>
              <a:rPr lang="en-US" dirty="0"/>
              <a:t>Two specific mechanisms to implement those: </a:t>
            </a:r>
          </a:p>
          <a:p>
            <a:pPr lvl="1"/>
            <a:r>
              <a:rPr lang="en-US" dirty="0"/>
              <a:t>leaky buckets and token buckets</a:t>
            </a:r>
          </a:p>
          <a:p>
            <a:pPr lvl="1"/>
            <a:endParaRPr lang="en-US" dirty="0"/>
          </a:p>
          <a:p>
            <a:r>
              <a:rPr lang="en-US" dirty="0"/>
              <a:t>Basic mechanism: wait for the passage of appropriate time before releasing packets for transmission</a:t>
            </a:r>
          </a:p>
        </p:txBody>
      </p:sp>
    </p:spTree>
    <p:extLst>
      <p:ext uri="{BB962C8B-B14F-4D97-AF65-F5344CB8AC3E}">
        <p14:creationId xmlns:p14="http://schemas.microsoft.com/office/powerpoint/2010/main" val="229294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D372-B0F0-3E42-A7CE-75257244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FA62-39FB-524A-9FF4-5D1749F71E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Enforces rate by </a:t>
            </a:r>
            <a:r>
              <a:rPr lang="en-US" dirty="0">
                <a:solidFill>
                  <a:srgbClr val="C00000"/>
                </a:solidFill>
              </a:rPr>
              <a:t>queueing</a:t>
            </a:r>
            <a:r>
              <a:rPr lang="en-US" dirty="0"/>
              <a:t> excess packets in a buffer</a:t>
            </a:r>
          </a:p>
          <a:p>
            <a:pPr lvl="1"/>
            <a:r>
              <a:rPr lang="en-US" dirty="0"/>
              <a:t>Drop only if buffer is full</a:t>
            </a:r>
          </a:p>
          <a:p>
            <a:endParaRPr lang="en-US" dirty="0"/>
          </a:p>
          <a:p>
            <a:r>
              <a:rPr lang="en-US" dirty="0"/>
              <a:t>Requires memory to buffer packets</a:t>
            </a:r>
          </a:p>
          <a:p>
            <a:endParaRPr lang="en-US" dirty="0"/>
          </a:p>
          <a:p>
            <a:r>
              <a:rPr lang="en-US" dirty="0"/>
              <a:t>Can inflate round-trip time (queueing in shaping buffer)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1E35-D2DF-FA41-9C31-057048EBD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Enforces rate by </a:t>
            </a:r>
            <a:r>
              <a:rPr lang="en-US" dirty="0">
                <a:solidFill>
                  <a:srgbClr val="C00000"/>
                </a:solidFill>
              </a:rPr>
              <a:t>dropping</a:t>
            </a:r>
            <a:r>
              <a:rPr lang="en-US" dirty="0"/>
              <a:t> excess packets immediately</a:t>
            </a:r>
          </a:p>
          <a:p>
            <a:pPr lvl="1"/>
            <a:r>
              <a:rPr lang="en-US" dirty="0"/>
              <a:t>Can result in high loss rates</a:t>
            </a:r>
          </a:p>
          <a:p>
            <a:endParaRPr lang="en-US" dirty="0"/>
          </a:p>
          <a:p>
            <a:r>
              <a:rPr lang="en-US" dirty="0"/>
              <a:t>Does not require a memory buffer</a:t>
            </a:r>
          </a:p>
          <a:p>
            <a:endParaRPr lang="en-US" dirty="0"/>
          </a:p>
          <a:p>
            <a:r>
              <a:rPr lang="en-US" dirty="0"/>
              <a:t>No additional inflation in round-trip times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99A355-EED9-784E-9C82-2FDF6E4D4802}"/>
              </a:ext>
            </a:extLst>
          </p:cNvPr>
          <p:cNvSpPr txBox="1">
            <a:spLocks/>
          </p:cNvSpPr>
          <p:nvPr/>
        </p:nvSpPr>
        <p:spPr>
          <a:xfrm>
            <a:off x="460248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vs.      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</p:spTree>
    <p:extLst>
      <p:ext uri="{BB962C8B-B14F-4D97-AF65-F5344CB8AC3E}">
        <p14:creationId xmlns:p14="http://schemas.microsoft.com/office/powerpoint/2010/main" val="31505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3567-CFAD-7F41-995B-FAB235A1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bucket shaper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B2A1-63BB-A840-9362-AD578BF18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2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triangle" w="lg" len="me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8203</TotalTime>
  <Words>1726</Words>
  <Application>Microsoft Macintosh PowerPoint</Application>
  <PresentationFormat>Widescreen</PresentationFormat>
  <Paragraphs>383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Helvetica</vt:lpstr>
      <vt:lpstr>Times New Roman</vt:lpstr>
      <vt:lpstr>Wingdings</vt:lpstr>
      <vt:lpstr>Office Theme</vt:lpstr>
      <vt:lpstr>Quality of Service (continued)</vt:lpstr>
      <vt:lpstr>Best effort networking isn’t enough</vt:lpstr>
      <vt:lpstr>Why care about service guarantees?</vt:lpstr>
      <vt:lpstr>Rate Limiting</vt:lpstr>
      <vt:lpstr>Measures of transmission rate</vt:lpstr>
      <vt:lpstr>Measures of transmission rate</vt:lpstr>
      <vt:lpstr>Rate enforcement</vt:lpstr>
      <vt:lpstr>Shaping</vt:lpstr>
      <vt:lpstr>Leaky bucket shaper</vt:lpstr>
      <vt:lpstr>Intuition: release packets at steady rate</vt:lpstr>
      <vt:lpstr>Leaky Bucket Shaper</vt:lpstr>
      <vt:lpstr>Leaky Bucket Shaper</vt:lpstr>
      <vt:lpstr>Token bucket shaper</vt:lpstr>
      <vt:lpstr>Token bucket shaper</vt:lpstr>
      <vt:lpstr>Token bucket shaper</vt:lpstr>
      <vt:lpstr>Token bucket policers</vt:lpstr>
      <vt:lpstr>Token bucket policer</vt:lpstr>
      <vt:lpstr>Google study from 2016</vt:lpstr>
      <vt:lpstr>Impact on TCP</vt:lpstr>
      <vt:lpstr>Effect on actual apps: YouTube</vt:lpstr>
      <vt:lpstr>Summary of rate limiting</vt:lpstr>
      <vt:lpstr>Synthesis of protocols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Internet Technology</vt:lpstr>
      <vt:lpstr>Outro</vt:lpstr>
      <vt:lpstr>Outro: Now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4932</cp:revision>
  <dcterms:created xsi:type="dcterms:W3CDTF">2019-01-23T03:40:12Z</dcterms:created>
  <dcterms:modified xsi:type="dcterms:W3CDTF">2022-04-29T01:43:09Z</dcterms:modified>
</cp:coreProperties>
</file>