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387" r:id="rId2"/>
    <p:sldId id="966" r:id="rId3"/>
    <p:sldId id="965" r:id="rId4"/>
    <p:sldId id="640" r:id="rId5"/>
    <p:sldId id="641" r:id="rId6"/>
    <p:sldId id="606" r:id="rId7"/>
    <p:sldId id="642" r:id="rId8"/>
    <p:sldId id="643" r:id="rId9"/>
    <p:sldId id="648" r:id="rId10"/>
    <p:sldId id="626" r:id="rId11"/>
    <p:sldId id="967" r:id="rId12"/>
    <p:sldId id="945" r:id="rId13"/>
    <p:sldId id="424" r:id="rId14"/>
    <p:sldId id="650" r:id="rId15"/>
    <p:sldId id="427" r:id="rId16"/>
    <p:sldId id="428" r:id="rId17"/>
    <p:sldId id="429" r:id="rId18"/>
    <p:sldId id="430" r:id="rId19"/>
    <p:sldId id="646" r:id="rId20"/>
    <p:sldId id="679" r:id="rId21"/>
    <p:sldId id="426" r:id="rId22"/>
    <p:sldId id="948" r:id="rId23"/>
    <p:sldId id="953" r:id="rId24"/>
    <p:sldId id="954" r:id="rId25"/>
    <p:sldId id="955" r:id="rId26"/>
    <p:sldId id="956" r:id="rId27"/>
    <p:sldId id="957" r:id="rId28"/>
    <p:sldId id="958" r:id="rId29"/>
    <p:sldId id="959" r:id="rId30"/>
    <p:sldId id="960" r:id="rId31"/>
    <p:sldId id="961" r:id="rId32"/>
    <p:sldId id="622" r:id="rId33"/>
    <p:sldId id="664" r:id="rId34"/>
    <p:sldId id="665" r:id="rId35"/>
    <p:sldId id="962" r:id="rId36"/>
    <p:sldId id="670" r:id="rId37"/>
    <p:sldId id="618" r:id="rId38"/>
    <p:sldId id="67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/>
    <p:restoredTop sz="94664"/>
  </p:normalViewPr>
  <p:slideViewPr>
    <p:cSldViewPr snapToGrid="0" snapToObjects="1">
      <p:cViewPr varScale="1">
        <p:scale>
          <a:sx n="124" d="100"/>
          <a:sy n="124" d="100"/>
        </p:scale>
        <p:origin x="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solutions/tcp-optimization-for-network-performance-in-gcp-and-hybrid" TargetMode="External"/><Relationship Id="rId2" Type="http://schemas.openxmlformats.org/officeDocument/2006/relationships/hyperlink" Target="https://www.ibm.com/support/knowledgecenter/linuxonibm/liaag/wkvm/wkvm_c_tune_tcpip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Flow Contro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l; </a:t>
            </a:r>
            <a:br>
              <a:rPr lang="en-US" dirty="0">
                <a:solidFill>
                  <a:srgbClr val="C00000"/>
                </a:solidFill>
                <a:ea typeface="ＭＳ Ｐゴシック" charset="0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Congestion Control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16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http://www.cs.rutgers.edu/~sn624/352-F24</a:t>
            </a:r>
            <a:r>
              <a:rPr lang="en-US" sz="2800" dirty="0"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2854-F98C-1C49-88C2-37A717A7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on (tuning) TCP stack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3685E-C9A6-0844-8D41-3673F7A73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https://www.ibm.com/support/knowledgecenter/linuxonibm/liaag/wkvm/wkvm_c_tune_tcpip.htm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https://cloud.google.com/solutions/tcp-optimization-for-network-performance-in-gcp-and-hybrid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750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24EE-871E-00C4-D985-6C06C3B9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around with socket buffer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D048A-7AC4-BC79-6B53-26A6FF891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3126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iperf</a:t>
            </a:r>
            <a:r>
              <a:rPr lang="en-US" sz="2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–s ; </a:t>
            </a:r>
            <a:r>
              <a:rPr lang="en-US" sz="24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iperf</a:t>
            </a:r>
            <a:r>
              <a:rPr lang="en-US" sz="2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–c localhost –</a:t>
            </a:r>
            <a:r>
              <a:rPr lang="en-US" sz="24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i</a:t>
            </a:r>
            <a:r>
              <a:rPr lang="en-US" sz="2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1</a:t>
            </a:r>
            <a:endParaRPr lang="en-US" sz="2400" dirty="0"/>
          </a:p>
          <a:p>
            <a:r>
              <a:rPr lang="en-US" sz="2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ping localhost</a:t>
            </a:r>
          </a:p>
          <a:p>
            <a:r>
              <a:rPr lang="en-US" sz="24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sudo</a:t>
            </a:r>
            <a:r>
              <a:rPr lang="en-US" sz="2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24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tc</a:t>
            </a:r>
            <a:r>
              <a:rPr lang="en-US" sz="2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24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qdisc</a:t>
            </a:r>
            <a:r>
              <a:rPr lang="en-US" sz="2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add dev lo root </a:t>
            </a:r>
            <a:r>
              <a:rPr lang="en-US" sz="24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netem</a:t>
            </a:r>
            <a:r>
              <a:rPr lang="en-US" sz="2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delay 100ms</a:t>
            </a:r>
          </a:p>
          <a:p>
            <a:r>
              <a:rPr lang="en-US" sz="24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sudo</a:t>
            </a:r>
            <a:r>
              <a:rPr lang="en-US" sz="2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24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sysctl</a:t>
            </a:r>
            <a:r>
              <a:rPr lang="en-US" sz="2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net.ipv4.tcp_rmem # min, default, max</a:t>
            </a:r>
          </a:p>
          <a:p>
            <a:r>
              <a:rPr lang="en-US" dirty="0">
                <a:ea typeface="Ayuthaya" pitchFamily="2" charset="-34"/>
                <a:cs typeface="Ayuthaya" pitchFamily="2" charset="-34"/>
              </a:rPr>
              <a:t>Default buffer size 128KB; change e.g., 2.56MB by using</a:t>
            </a:r>
            <a:endParaRPr lang="en-US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lvl="1"/>
            <a:r>
              <a:rPr lang="en-US" sz="20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sudo</a:t>
            </a:r>
            <a:r>
              <a:rPr lang="en-US" sz="20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20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sysctl</a:t>
            </a:r>
            <a:r>
              <a:rPr lang="en-US" sz="20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net.ipv4.tcp_rmem=“4096 2621440 6291456”</a:t>
            </a:r>
          </a:p>
          <a:p>
            <a:r>
              <a:rPr lang="en-US" dirty="0">
                <a:ea typeface="Ayuthaya" pitchFamily="2" charset="-34"/>
                <a:cs typeface="Ayuthaya" pitchFamily="2" charset="-34"/>
              </a:rPr>
              <a:t>Clean up and restore to defaults</a:t>
            </a:r>
          </a:p>
          <a:p>
            <a:r>
              <a:rPr lang="en-US" sz="24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sudo</a:t>
            </a:r>
            <a:r>
              <a:rPr lang="en-US" sz="2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24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tc</a:t>
            </a:r>
            <a:r>
              <a:rPr lang="en-US" sz="2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24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qdisc</a:t>
            </a:r>
            <a:r>
              <a:rPr lang="en-US" sz="2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del dev lo root </a:t>
            </a:r>
            <a:r>
              <a:rPr lang="en-US" sz="24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netem</a:t>
            </a:r>
            <a:endParaRPr lang="en-US" sz="24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lvl="1"/>
            <a:r>
              <a:rPr lang="en-US" sz="2000" dirty="0">
                <a:ea typeface="Ayuthaya" pitchFamily="2" charset="-34"/>
                <a:cs typeface="Ayuthaya" pitchFamily="2" charset="-34"/>
              </a:rPr>
              <a:t>If needed:</a:t>
            </a:r>
          </a:p>
          <a:p>
            <a:pPr lvl="1"/>
            <a:r>
              <a:rPr lang="en-US" sz="20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sudo</a:t>
            </a:r>
            <a:r>
              <a:rPr lang="en-US" sz="20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20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sysctl</a:t>
            </a:r>
            <a:r>
              <a:rPr lang="en-US" sz="20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net.ipv4.tcp_rmem=“4096 131072 6291456”</a:t>
            </a:r>
          </a:p>
          <a:p>
            <a:pPr lvl="1"/>
            <a:endParaRPr lang="en-US" sz="20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endParaRPr lang="en-US" sz="24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endParaRPr lang="en-US" sz="24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07696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AB67-F198-ADEC-AB03-69DA7C43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EA2B1-86E9-3B59-19A2-C3E989F71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9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2DED-2137-A14D-B9FD-95C72246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5748" cy="1325563"/>
          </a:xfrm>
        </p:spPr>
        <p:txBody>
          <a:bodyPr/>
          <a:lstStyle/>
          <a:p>
            <a:r>
              <a:rPr lang="en-US" dirty="0"/>
              <a:t>Congestion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BDC0F-6EAC-7C4D-980F-A6CC80B3E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35" y="1901345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Nd9GcTXHm9XcH9T0I0EOJrLBOGANosV-xO3mlldiVZue4LYNHmLIOt0">
            <a:extLst>
              <a:ext uri="{FF2B5EF4-FFF2-40B4-BE49-F238E27FC236}">
                <a16:creationId xmlns:a16="http://schemas.microsoft.com/office/drawing/2014/main" id="{AFFDBB75-4D8A-764D-803E-CDCEC4668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67" y="1294126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45D0E4-EEF1-0A42-B591-309F5663FCC8}"/>
              </a:ext>
            </a:extLst>
          </p:cNvPr>
          <p:cNvCxnSpPr>
            <a:cxnSpLocks/>
          </p:cNvCxnSpPr>
          <p:nvPr/>
        </p:nvCxnSpPr>
        <p:spPr>
          <a:xfrm>
            <a:off x="4992678" y="1659404"/>
            <a:ext cx="2135401" cy="4270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3A2565-047C-ED47-90F8-9D8F53A6803D}"/>
              </a:ext>
            </a:extLst>
          </p:cNvPr>
          <p:cNvCxnSpPr>
            <a:cxnSpLocks/>
          </p:cNvCxnSpPr>
          <p:nvPr/>
        </p:nvCxnSpPr>
        <p:spPr>
          <a:xfrm flipV="1">
            <a:off x="3281503" y="2565300"/>
            <a:ext cx="3724286" cy="1405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252E45E9-B006-3B4A-90C3-29A8FB5CF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342" y="1870632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1C4F42-C6B2-0242-ADCD-7E3DFF9AEAD1}"/>
              </a:ext>
            </a:extLst>
          </p:cNvPr>
          <p:cNvCxnSpPr>
            <a:cxnSpLocks/>
          </p:cNvCxnSpPr>
          <p:nvPr/>
        </p:nvCxnSpPr>
        <p:spPr>
          <a:xfrm>
            <a:off x="9061943" y="2473722"/>
            <a:ext cx="13943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flower&#10;&#10;Description automatically generated">
            <a:extLst>
              <a:ext uri="{FF2B5EF4-FFF2-40B4-BE49-F238E27FC236}">
                <a16:creationId xmlns:a16="http://schemas.microsoft.com/office/drawing/2014/main" id="{55B3D04D-0ED5-664A-BCC8-235E97E5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204" y="1870632"/>
            <a:ext cx="939800" cy="1016000"/>
          </a:xfrm>
          <a:prstGeom prst="rect">
            <a:avLst/>
          </a:prstGeom>
        </p:spPr>
      </p:pic>
      <p:pic>
        <p:nvPicPr>
          <p:cNvPr id="11" name="Picture 5" descr="ANd9GcTXHm9XcH9T0I0EOJrLBOGANosV-xO3mlldiVZue4LYNHmLIOt0">
            <a:extLst>
              <a:ext uri="{FF2B5EF4-FFF2-40B4-BE49-F238E27FC236}">
                <a16:creationId xmlns:a16="http://schemas.microsoft.com/office/drawing/2014/main" id="{68345F7C-D9E6-D14B-9A50-61FB5316A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10" y="2714502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6FAB97-D82B-884E-BF8A-1CF5B3E6B881}"/>
              </a:ext>
            </a:extLst>
          </p:cNvPr>
          <p:cNvCxnSpPr>
            <a:cxnSpLocks/>
          </p:cNvCxnSpPr>
          <p:nvPr/>
        </p:nvCxnSpPr>
        <p:spPr>
          <a:xfrm flipV="1">
            <a:off x="5985910" y="2886632"/>
            <a:ext cx="1019879" cy="24364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F42239D-E0D0-404F-AA25-559BDA4C75F1}"/>
              </a:ext>
            </a:extLst>
          </p:cNvPr>
          <p:cNvGrpSpPr/>
          <p:nvPr/>
        </p:nvGrpSpPr>
        <p:grpSpPr>
          <a:xfrm>
            <a:off x="-11467" y="3817960"/>
            <a:ext cx="4684057" cy="2900753"/>
            <a:chOff x="365436" y="3928940"/>
            <a:chExt cx="4684057" cy="290075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DC0BCEE-E7AD-8840-8108-F50CCCFF683B}"/>
                </a:ext>
              </a:extLst>
            </p:cNvPr>
            <p:cNvCxnSpPr/>
            <p:nvPr/>
          </p:nvCxnSpPr>
          <p:spPr>
            <a:xfrm flipV="1">
              <a:off x="1861135" y="3928940"/>
              <a:ext cx="0" cy="247186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8B45A0A-46B7-1943-88F1-C3CC6E365660}"/>
                </a:ext>
              </a:extLst>
            </p:cNvPr>
            <p:cNvCxnSpPr/>
            <p:nvPr/>
          </p:nvCxnSpPr>
          <p:spPr>
            <a:xfrm>
              <a:off x="1848609" y="6400800"/>
              <a:ext cx="313154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4E7CB0-5A69-FE4F-901D-08CBB6E67033}"/>
                </a:ext>
              </a:extLst>
            </p:cNvPr>
            <p:cNvSpPr txBox="1"/>
            <p:nvPr/>
          </p:nvSpPr>
          <p:spPr>
            <a:xfrm>
              <a:off x="365436" y="4495110"/>
              <a:ext cx="146540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Helvetica" pitchFamily="2" charset="0"/>
                </a:rPr>
                <a:t>Amount of useful data that gets across to the receiver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828659-76FA-DB4B-BC2F-6121961301C3}"/>
                </a:ext>
              </a:extLst>
            </p:cNvPr>
            <p:cNvSpPr txBox="1"/>
            <p:nvPr/>
          </p:nvSpPr>
          <p:spPr>
            <a:xfrm>
              <a:off x="1661477" y="6460361"/>
              <a:ext cx="3388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Fraction of link used (</a:t>
              </a:r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link load</a:t>
              </a:r>
              <a:r>
                <a:rPr lang="en-US" dirty="0">
                  <a:latin typeface="Helvetica" pitchFamily="2" charset="0"/>
                </a:rPr>
                <a:t>)</a:t>
              </a: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A4178A3-ADFC-0946-BB24-3C8AC115C597}"/>
              </a:ext>
            </a:extLst>
          </p:cNvPr>
          <p:cNvCxnSpPr>
            <a:cxnSpLocks/>
          </p:cNvCxnSpPr>
          <p:nvPr/>
        </p:nvCxnSpPr>
        <p:spPr>
          <a:xfrm>
            <a:off x="3736143" y="4218837"/>
            <a:ext cx="0" cy="205439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7EBC955-A0A6-034F-B823-610CB2388B96}"/>
              </a:ext>
            </a:extLst>
          </p:cNvPr>
          <p:cNvCxnSpPr>
            <a:cxnSpLocks/>
          </p:cNvCxnSpPr>
          <p:nvPr/>
        </p:nvCxnSpPr>
        <p:spPr>
          <a:xfrm flipH="1">
            <a:off x="1471706" y="4226762"/>
            <a:ext cx="2264437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0A33765-4F1D-BE4C-9A0B-02CAA57789BB}"/>
              </a:ext>
            </a:extLst>
          </p:cNvPr>
          <p:cNvSpPr txBox="1"/>
          <p:nvPr/>
        </p:nvSpPr>
        <p:spPr>
          <a:xfrm>
            <a:off x="2863549" y="5873934"/>
            <a:ext cx="98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~100%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A66A002-071A-3C45-9935-AB98D9558F60}"/>
              </a:ext>
            </a:extLst>
          </p:cNvPr>
          <p:cNvGrpSpPr/>
          <p:nvPr/>
        </p:nvGrpSpPr>
        <p:grpSpPr>
          <a:xfrm>
            <a:off x="7102341" y="3489722"/>
            <a:ext cx="4614716" cy="2900662"/>
            <a:chOff x="6220716" y="3974977"/>
            <a:chExt cx="4614716" cy="290066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7271BEB-27D7-7B4D-8731-17C605496446}"/>
                </a:ext>
              </a:extLst>
            </p:cNvPr>
            <p:cNvCxnSpPr/>
            <p:nvPr/>
          </p:nvCxnSpPr>
          <p:spPr>
            <a:xfrm flipV="1">
              <a:off x="7716415" y="3974977"/>
              <a:ext cx="0" cy="247186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375C0BE-CCF6-BB4F-B379-0D726D69A9BB}"/>
                </a:ext>
              </a:extLst>
            </p:cNvPr>
            <p:cNvCxnSpPr/>
            <p:nvPr/>
          </p:nvCxnSpPr>
          <p:spPr>
            <a:xfrm>
              <a:off x="7703889" y="6446837"/>
              <a:ext cx="313154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E3DAA0A-1218-A24A-A3E4-0D508E36A53D}"/>
                </a:ext>
              </a:extLst>
            </p:cNvPr>
            <p:cNvSpPr txBox="1"/>
            <p:nvPr/>
          </p:nvSpPr>
          <p:spPr>
            <a:xfrm>
              <a:off x="6220716" y="4916777"/>
              <a:ext cx="14654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Helvetica" pitchFamily="2" charset="0"/>
                </a:rPr>
                <a:t>Queueing delay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6EB01A1-4A7D-DA4D-A80A-B8476D081CEB}"/>
                </a:ext>
              </a:extLst>
            </p:cNvPr>
            <p:cNvSpPr txBox="1"/>
            <p:nvPr/>
          </p:nvSpPr>
          <p:spPr>
            <a:xfrm>
              <a:off x="8381971" y="6506307"/>
              <a:ext cx="2116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Link load</a:t>
              </a: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821CB1-A650-C442-91BC-DA33469CC1E1}"/>
              </a:ext>
            </a:extLst>
          </p:cNvPr>
          <p:cNvCxnSpPr>
            <a:cxnSpLocks/>
          </p:cNvCxnSpPr>
          <p:nvPr/>
        </p:nvCxnSpPr>
        <p:spPr>
          <a:xfrm>
            <a:off x="11183851" y="4090310"/>
            <a:ext cx="0" cy="1871272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239E75-149E-F945-B18B-B84ABCB609B5}"/>
              </a:ext>
            </a:extLst>
          </p:cNvPr>
          <p:cNvCxnSpPr>
            <a:cxnSpLocks/>
          </p:cNvCxnSpPr>
          <p:nvPr/>
        </p:nvCxnSpPr>
        <p:spPr>
          <a:xfrm flipH="1">
            <a:off x="8585514" y="4090310"/>
            <a:ext cx="2595160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ED48B18-4C3A-5B4B-9852-1461EF739914}"/>
              </a:ext>
            </a:extLst>
          </p:cNvPr>
          <p:cNvSpPr txBox="1"/>
          <p:nvPr/>
        </p:nvSpPr>
        <p:spPr>
          <a:xfrm>
            <a:off x="10355195" y="5575657"/>
            <a:ext cx="98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~100%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9A2577B-E57D-BE48-B36A-37F8B59D3F48}"/>
              </a:ext>
            </a:extLst>
          </p:cNvPr>
          <p:cNvSpPr txBox="1"/>
          <p:nvPr/>
        </p:nvSpPr>
        <p:spPr>
          <a:xfrm>
            <a:off x="8661520" y="3395844"/>
            <a:ext cx="2642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Packets get dropped beyond max buffer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40C41D4-5B98-D74C-AD76-983A43FF832A}"/>
              </a:ext>
            </a:extLst>
          </p:cNvPr>
          <p:cNvGrpSpPr/>
          <p:nvPr/>
        </p:nvGrpSpPr>
        <p:grpSpPr>
          <a:xfrm>
            <a:off x="7779380" y="719528"/>
            <a:ext cx="1694190" cy="379750"/>
            <a:chOff x="7779380" y="719528"/>
            <a:chExt cx="1694190" cy="37975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0C5548-06D2-824C-A859-92B12C5FEF4D}"/>
                </a:ext>
              </a:extLst>
            </p:cNvPr>
            <p:cNvCxnSpPr/>
            <p:nvPr/>
          </p:nvCxnSpPr>
          <p:spPr>
            <a:xfrm>
              <a:off x="7779380" y="719528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7DCD4BF-04A9-464C-A1D6-856FF79DB8BF}"/>
                </a:ext>
              </a:extLst>
            </p:cNvPr>
            <p:cNvCxnSpPr/>
            <p:nvPr/>
          </p:nvCxnSpPr>
          <p:spPr>
            <a:xfrm>
              <a:off x="7779380" y="1096780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4445844-2A28-B34B-AAC9-4550246E93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380" y="719528"/>
              <a:ext cx="0" cy="379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0B8B7005-34BA-994E-8FA9-C06115D46B15}"/>
              </a:ext>
            </a:extLst>
          </p:cNvPr>
          <p:cNvSpPr/>
          <p:nvPr/>
        </p:nvSpPr>
        <p:spPr>
          <a:xfrm>
            <a:off x="9201169" y="748516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57A2232-1E6E-2E46-BB33-06191F7FB835}"/>
              </a:ext>
            </a:extLst>
          </p:cNvPr>
          <p:cNvSpPr/>
          <p:nvPr/>
        </p:nvSpPr>
        <p:spPr>
          <a:xfrm>
            <a:off x="8922304" y="750798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9E2B1C1-31B8-C94F-915C-F787650096C7}"/>
              </a:ext>
            </a:extLst>
          </p:cNvPr>
          <p:cNvSpPr/>
          <p:nvPr/>
        </p:nvSpPr>
        <p:spPr>
          <a:xfrm>
            <a:off x="8643439" y="752349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E6C88F6D-87BA-1745-B0E4-D49C07530070}"/>
              </a:ext>
            </a:extLst>
          </p:cNvPr>
          <p:cNvSpPr/>
          <p:nvPr/>
        </p:nvSpPr>
        <p:spPr>
          <a:xfrm>
            <a:off x="8364574" y="75463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5CEC496D-F1B8-DD4F-9C66-A6C282AFBD55}"/>
              </a:ext>
            </a:extLst>
          </p:cNvPr>
          <p:cNvSpPr/>
          <p:nvPr/>
        </p:nvSpPr>
        <p:spPr>
          <a:xfrm>
            <a:off x="8092173" y="748818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0F07B357-9CB4-044D-BD8D-6DB4B6839EEB}"/>
              </a:ext>
            </a:extLst>
          </p:cNvPr>
          <p:cNvSpPr/>
          <p:nvPr/>
        </p:nvSpPr>
        <p:spPr>
          <a:xfrm>
            <a:off x="7813308" y="751100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CEB7CD77-AA4B-C246-948B-8BD740546413}"/>
              </a:ext>
            </a:extLst>
          </p:cNvPr>
          <p:cNvSpPr/>
          <p:nvPr/>
        </p:nvSpPr>
        <p:spPr>
          <a:xfrm>
            <a:off x="7438981" y="1096780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3A84560-FDCA-8547-922E-4AAC15BBFA00}"/>
              </a:ext>
            </a:extLst>
          </p:cNvPr>
          <p:cNvSpPr/>
          <p:nvPr/>
        </p:nvSpPr>
        <p:spPr>
          <a:xfrm>
            <a:off x="7336780" y="1218838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F10315B0-C528-F540-BCBB-D437122DAD29}"/>
              </a:ext>
            </a:extLst>
          </p:cNvPr>
          <p:cNvSpPr/>
          <p:nvPr/>
        </p:nvSpPr>
        <p:spPr>
          <a:xfrm>
            <a:off x="7224737" y="1326186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339685E-5154-704E-A1EE-384846B524ED}"/>
              </a:ext>
            </a:extLst>
          </p:cNvPr>
          <p:cNvSpPr txBox="1"/>
          <p:nvPr/>
        </p:nvSpPr>
        <p:spPr>
          <a:xfrm>
            <a:off x="1577246" y="3475128"/>
            <a:ext cx="3724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Max amount of useful data that link can support, </a:t>
            </a:r>
            <a:r>
              <a:rPr lang="en-US" dirty="0" err="1">
                <a:latin typeface="Helvetica" pitchFamily="2" charset="0"/>
              </a:rPr>
              <a:t>ie</a:t>
            </a:r>
            <a:r>
              <a:rPr lang="en-US" dirty="0">
                <a:latin typeface="Helvetica" pitchFamily="2" charset="0"/>
              </a:rPr>
              <a:t>.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link bandwidth</a:t>
            </a: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ACF65D6D-43B6-2D4C-88C1-44EA2ECC7D8E}"/>
              </a:ext>
            </a:extLst>
          </p:cNvPr>
          <p:cNvSpPr/>
          <p:nvPr/>
        </p:nvSpPr>
        <p:spPr>
          <a:xfrm>
            <a:off x="1511858" y="4215552"/>
            <a:ext cx="2263514" cy="2059278"/>
          </a:xfrm>
          <a:custGeom>
            <a:avLst/>
            <a:gdLst>
              <a:gd name="connsiteX0" fmla="*/ 0 w 2263514"/>
              <a:gd name="connsiteY0" fmla="*/ 2059278 h 2059278"/>
              <a:gd name="connsiteX1" fmla="*/ 1499016 w 2263514"/>
              <a:gd name="connsiteY1" fmla="*/ 215488 h 2059278"/>
              <a:gd name="connsiteX2" fmla="*/ 2263514 w 2263514"/>
              <a:gd name="connsiteY2" fmla="*/ 110557 h 2059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3514" h="2059278">
                <a:moveTo>
                  <a:pt x="0" y="2059278"/>
                </a:moveTo>
                <a:cubicBezTo>
                  <a:pt x="560882" y="1299776"/>
                  <a:pt x="1121764" y="540275"/>
                  <a:pt x="1499016" y="215488"/>
                </a:cubicBezTo>
                <a:cubicBezTo>
                  <a:pt x="1876268" y="-109299"/>
                  <a:pt x="2069891" y="629"/>
                  <a:pt x="2263514" y="110557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467E7253-4B04-C947-A02D-79E8A29DD080}"/>
              </a:ext>
            </a:extLst>
          </p:cNvPr>
          <p:cNvSpPr/>
          <p:nvPr/>
        </p:nvSpPr>
        <p:spPr>
          <a:xfrm>
            <a:off x="3760382" y="4356088"/>
            <a:ext cx="965274" cy="1902167"/>
          </a:xfrm>
          <a:custGeom>
            <a:avLst/>
            <a:gdLst>
              <a:gd name="connsiteX0" fmla="*/ 0 w 704538"/>
              <a:gd name="connsiteY0" fmla="*/ 0 h 914400"/>
              <a:gd name="connsiteX1" fmla="*/ 704538 w 704538"/>
              <a:gd name="connsiteY1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538" h="914400">
                <a:moveTo>
                  <a:pt x="0" y="0"/>
                </a:moveTo>
                <a:cubicBezTo>
                  <a:pt x="276069" y="299803"/>
                  <a:pt x="552138" y="599607"/>
                  <a:pt x="704538" y="914400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E97ACDDC-73AF-184B-8A5B-241CE413AE65}"/>
              </a:ext>
            </a:extLst>
          </p:cNvPr>
          <p:cNvSpPr/>
          <p:nvPr/>
        </p:nvSpPr>
        <p:spPr>
          <a:xfrm>
            <a:off x="8676510" y="5795624"/>
            <a:ext cx="854439" cy="104931"/>
          </a:xfrm>
          <a:custGeom>
            <a:avLst/>
            <a:gdLst>
              <a:gd name="connsiteX0" fmla="*/ 0 w 854439"/>
              <a:gd name="connsiteY0" fmla="*/ 104931 h 104931"/>
              <a:gd name="connsiteX1" fmla="*/ 854439 w 854439"/>
              <a:gd name="connsiteY1" fmla="*/ 0 h 10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4439" h="104931">
                <a:moveTo>
                  <a:pt x="0" y="104931"/>
                </a:moveTo>
                <a:cubicBezTo>
                  <a:pt x="358514" y="66206"/>
                  <a:pt x="717029" y="27482"/>
                  <a:pt x="854439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4D204239-ADE8-CA44-91E3-BF16AB5555D1}"/>
              </a:ext>
            </a:extLst>
          </p:cNvPr>
          <p:cNvSpPr/>
          <p:nvPr/>
        </p:nvSpPr>
        <p:spPr>
          <a:xfrm>
            <a:off x="9515960" y="4101735"/>
            <a:ext cx="1648918" cy="1693889"/>
          </a:xfrm>
          <a:custGeom>
            <a:avLst/>
            <a:gdLst>
              <a:gd name="connsiteX0" fmla="*/ 0 w 1648918"/>
              <a:gd name="connsiteY0" fmla="*/ 1693889 h 1693889"/>
              <a:gd name="connsiteX1" fmla="*/ 1094282 w 1648918"/>
              <a:gd name="connsiteY1" fmla="*/ 1034321 h 1693889"/>
              <a:gd name="connsiteX2" fmla="*/ 1648918 w 1648918"/>
              <a:gd name="connsiteY2" fmla="*/ 0 h 169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8918" h="1693889">
                <a:moveTo>
                  <a:pt x="0" y="1693889"/>
                </a:moveTo>
                <a:cubicBezTo>
                  <a:pt x="409731" y="1505262"/>
                  <a:pt x="819462" y="1316636"/>
                  <a:pt x="1094282" y="1034321"/>
                </a:cubicBezTo>
                <a:cubicBezTo>
                  <a:pt x="1369102" y="752006"/>
                  <a:pt x="1509010" y="376003"/>
                  <a:pt x="1648918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A530C847-EA87-A64C-9023-D746628B2FC9}"/>
              </a:ext>
            </a:extLst>
          </p:cNvPr>
          <p:cNvSpPr/>
          <p:nvPr/>
        </p:nvSpPr>
        <p:spPr>
          <a:xfrm>
            <a:off x="11179868" y="2977473"/>
            <a:ext cx="179882" cy="1094282"/>
          </a:xfrm>
          <a:custGeom>
            <a:avLst/>
            <a:gdLst>
              <a:gd name="connsiteX0" fmla="*/ 0 w 179882"/>
              <a:gd name="connsiteY0" fmla="*/ 1094282 h 1094282"/>
              <a:gd name="connsiteX1" fmla="*/ 179882 w 179882"/>
              <a:gd name="connsiteY1" fmla="*/ 0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9882" h="1094282">
                <a:moveTo>
                  <a:pt x="0" y="1094282"/>
                </a:moveTo>
                <a:cubicBezTo>
                  <a:pt x="69954" y="593360"/>
                  <a:pt x="139908" y="92439"/>
                  <a:pt x="17988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7A68456-39B1-8F4B-BB09-C75CF230D093}"/>
              </a:ext>
            </a:extLst>
          </p:cNvPr>
          <p:cNvSpPr txBox="1"/>
          <p:nvPr/>
        </p:nvSpPr>
        <p:spPr>
          <a:xfrm>
            <a:off x="4672590" y="4190103"/>
            <a:ext cx="28468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Too many retransmissions due to packet drops! </a:t>
            </a:r>
          </a:p>
          <a:p>
            <a:r>
              <a:rPr lang="en-US" dirty="0">
                <a:latin typeface="Helvetica" pitchFamily="2" charset="0"/>
              </a:rPr>
              <a:t>The amount of useful (fresh) data plummets.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Congestion collapse</a:t>
            </a:r>
          </a:p>
          <a:p>
            <a:pPr algn="l"/>
            <a:r>
              <a:rPr lang="en-US" dirty="0">
                <a:latin typeface="Helvetica" pitchFamily="2" charset="0"/>
              </a:rPr>
              <a:t>(occurred for real on the Internet in the last 80s)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988E4DE-B638-3347-9549-073A08F321C6}"/>
              </a:ext>
            </a:extLst>
          </p:cNvPr>
          <p:cNvSpPr txBox="1"/>
          <p:nvPr/>
        </p:nvSpPr>
        <p:spPr>
          <a:xfrm>
            <a:off x="11269809" y="3096746"/>
            <a:ext cx="560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Helvetica" pitchFamily="2" charset="0"/>
              </a:rPr>
              <a:t>∞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57A0B-C1EE-2541-922C-726BF23132A1}"/>
              </a:ext>
            </a:extLst>
          </p:cNvPr>
          <p:cNvSpPr txBox="1"/>
          <p:nvPr/>
        </p:nvSpPr>
        <p:spPr>
          <a:xfrm>
            <a:off x="9918314" y="291544"/>
            <a:ext cx="2067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Routers have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buffers </a:t>
            </a:r>
            <a:r>
              <a:rPr lang="en-US" dirty="0">
                <a:latin typeface="Helvetica" pitchFamily="2" charset="0"/>
              </a:rPr>
              <a:t>which accommodate queued packets.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DEC948-408F-4345-838D-F77D54F5527A}"/>
              </a:ext>
            </a:extLst>
          </p:cNvPr>
          <p:cNvSpPr/>
          <p:nvPr/>
        </p:nvSpPr>
        <p:spPr>
          <a:xfrm>
            <a:off x="4883672" y="6458059"/>
            <a:ext cx="74287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https://</a:t>
            </a:r>
            <a:r>
              <a:rPr lang="en-US" dirty="0" err="1">
                <a:latin typeface="Helvetica" pitchFamily="2" charset="0"/>
              </a:rPr>
              <a:t>en.wikipedia.org</a:t>
            </a:r>
            <a:r>
              <a:rPr lang="en-US" dirty="0">
                <a:latin typeface="Helvetica" pitchFamily="2" charset="0"/>
              </a:rPr>
              <a:t>/wiki/</a:t>
            </a:r>
            <a:r>
              <a:rPr lang="en-US" dirty="0" err="1">
                <a:latin typeface="Helvetica" pitchFamily="2" charset="0"/>
              </a:rPr>
              <a:t>Network_congestion#Congestive_collapse</a:t>
            </a: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54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4" grpId="0"/>
      <p:bldP spid="45" grpId="0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8" grpId="0"/>
      <p:bldP spid="76" grpId="0" animBg="1"/>
      <p:bldP spid="77" grpId="0" animBg="1"/>
      <p:bldP spid="78" grpId="0" animBg="1"/>
      <p:bldP spid="79" grpId="0" animBg="1"/>
      <p:bldP spid="80" grpId="0" animBg="1"/>
      <p:bldP spid="86" grpId="0"/>
      <p:bldP spid="3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2DED-2137-A14D-B9FD-95C72246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5748" cy="1325563"/>
          </a:xfrm>
        </p:spPr>
        <p:txBody>
          <a:bodyPr/>
          <a:lstStyle/>
          <a:p>
            <a:r>
              <a:rPr lang="en-US" dirty="0"/>
              <a:t>How should multiple endpoints share 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8458-3E35-A04C-A103-3E9DA3DB1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313" y="1460499"/>
            <a:ext cx="11181522" cy="503237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It is difficult to know where the </a:t>
            </a:r>
            <a:r>
              <a:rPr lang="en-US" dirty="0">
                <a:solidFill>
                  <a:srgbClr val="C00000"/>
                </a:solidFill>
              </a:rPr>
              <a:t>bottleneck</a:t>
            </a:r>
            <a:r>
              <a:rPr lang="en-US" dirty="0"/>
              <a:t> link is</a:t>
            </a:r>
          </a:p>
          <a:p>
            <a:r>
              <a:rPr lang="en-US" dirty="0"/>
              <a:t>It is difficult to know how many other endpoints are using that link</a:t>
            </a:r>
          </a:p>
          <a:p>
            <a:r>
              <a:rPr lang="en-US" dirty="0"/>
              <a:t>Endpoints may join and leave at any time</a:t>
            </a:r>
          </a:p>
          <a:p>
            <a:r>
              <a:rPr lang="en-US" dirty="0"/>
              <a:t>Network paths may change over time, leading to different bottleneck links (with different link rates) over time 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BDC0F-6EAC-7C4D-980F-A6CC80B3E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35" y="1901345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Nd9GcTXHm9XcH9T0I0EOJrLBOGANosV-xO3mlldiVZue4LYNHmLIOt0">
            <a:extLst>
              <a:ext uri="{FF2B5EF4-FFF2-40B4-BE49-F238E27FC236}">
                <a16:creationId xmlns:a16="http://schemas.microsoft.com/office/drawing/2014/main" id="{AFFDBB75-4D8A-764D-803E-CDCEC4668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67" y="1294126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45D0E4-EEF1-0A42-B591-309F5663FCC8}"/>
              </a:ext>
            </a:extLst>
          </p:cNvPr>
          <p:cNvCxnSpPr>
            <a:cxnSpLocks/>
          </p:cNvCxnSpPr>
          <p:nvPr/>
        </p:nvCxnSpPr>
        <p:spPr>
          <a:xfrm>
            <a:off x="4992678" y="1659404"/>
            <a:ext cx="2135401" cy="4270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3A2565-047C-ED47-90F8-9D8F53A6803D}"/>
              </a:ext>
            </a:extLst>
          </p:cNvPr>
          <p:cNvCxnSpPr>
            <a:cxnSpLocks/>
          </p:cNvCxnSpPr>
          <p:nvPr/>
        </p:nvCxnSpPr>
        <p:spPr>
          <a:xfrm flipV="1">
            <a:off x="3281503" y="2565300"/>
            <a:ext cx="3724286" cy="1405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252E45E9-B006-3B4A-90C3-29A8FB5CF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342" y="1870632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1C4F42-C6B2-0242-ADCD-7E3DFF9AEAD1}"/>
              </a:ext>
            </a:extLst>
          </p:cNvPr>
          <p:cNvCxnSpPr>
            <a:cxnSpLocks/>
          </p:cNvCxnSpPr>
          <p:nvPr/>
        </p:nvCxnSpPr>
        <p:spPr>
          <a:xfrm>
            <a:off x="9061943" y="2473722"/>
            <a:ext cx="13943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flower&#10;&#10;Description automatically generated">
            <a:extLst>
              <a:ext uri="{FF2B5EF4-FFF2-40B4-BE49-F238E27FC236}">
                <a16:creationId xmlns:a16="http://schemas.microsoft.com/office/drawing/2014/main" id="{55B3D04D-0ED5-664A-BCC8-235E97E5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204" y="1870632"/>
            <a:ext cx="939800" cy="1016000"/>
          </a:xfrm>
          <a:prstGeom prst="rect">
            <a:avLst/>
          </a:prstGeom>
        </p:spPr>
      </p:pic>
      <p:pic>
        <p:nvPicPr>
          <p:cNvPr id="11" name="Picture 5" descr="ANd9GcTXHm9XcH9T0I0EOJrLBOGANosV-xO3mlldiVZue4LYNHmLIOt0">
            <a:extLst>
              <a:ext uri="{FF2B5EF4-FFF2-40B4-BE49-F238E27FC236}">
                <a16:creationId xmlns:a16="http://schemas.microsoft.com/office/drawing/2014/main" id="{68345F7C-D9E6-D14B-9A50-61FB5316A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10" y="2714502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6FAB97-D82B-884E-BF8A-1CF5B3E6B881}"/>
              </a:ext>
            </a:extLst>
          </p:cNvPr>
          <p:cNvCxnSpPr>
            <a:cxnSpLocks/>
          </p:cNvCxnSpPr>
          <p:nvPr/>
        </p:nvCxnSpPr>
        <p:spPr>
          <a:xfrm flipV="1">
            <a:off x="5985910" y="2886632"/>
            <a:ext cx="1019879" cy="24364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1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distributed algorithm</a:t>
            </a:r>
            <a:r>
              <a:rPr lang="en-US" sz="3200" dirty="0">
                <a:latin typeface="Helvetica" pitchFamily="2" charset="0"/>
              </a:rPr>
              <a:t> to converge to an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efficient </a:t>
            </a:r>
            <a:r>
              <a:rPr lang="en-US" sz="3200" dirty="0">
                <a:latin typeface="Helvetica" pitchFamily="2" charset="0"/>
              </a:rPr>
              <a:t>and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fair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</p:spTree>
    <p:extLst>
      <p:ext uri="{BB962C8B-B14F-4D97-AF65-F5344CB8AC3E}">
        <p14:creationId xmlns:p14="http://schemas.microsoft.com/office/powerpoint/2010/main" val="1615604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distributed algorithm</a:t>
            </a:r>
            <a:r>
              <a:rPr lang="en-US" sz="3200" dirty="0">
                <a:latin typeface="Helvetica" pitchFamily="2" charset="0"/>
              </a:rPr>
              <a:t> to converge to an efficient and fair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411866" y="3578811"/>
            <a:ext cx="87199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No one can centrally view or control all the endpoints and bottlenecks in the Internet. 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Every endpoint must try to reach a globally good outcome by itself: i.e., in a distributed fashion.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This also puts a lot of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trust in endpoints</a:t>
            </a:r>
            <a:r>
              <a:rPr lang="en-US" sz="2400" dirty="0"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5846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efficient </a:t>
            </a:r>
            <a:r>
              <a:rPr lang="en-US" sz="3200" dirty="0">
                <a:latin typeface="Helvetica" pitchFamily="2" charset="0"/>
              </a:rPr>
              <a:t>and fair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364973" y="3896139"/>
            <a:ext cx="10243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If there is spare capacity in the bottleneck link, the endpoints should use it.</a:t>
            </a:r>
          </a:p>
        </p:txBody>
      </p:sp>
    </p:spTree>
    <p:extLst>
      <p:ext uri="{BB962C8B-B14F-4D97-AF65-F5344CB8AC3E}">
        <p14:creationId xmlns:p14="http://schemas.microsoft.com/office/powerpoint/2010/main" val="3199855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efficient and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fair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364974" y="3896139"/>
            <a:ext cx="8812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If there are N endpoints sharing a bottleneck link, they should be able to get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equitable</a:t>
            </a:r>
            <a:r>
              <a:rPr lang="en-US" sz="2400" dirty="0">
                <a:latin typeface="Helvetica" pitchFamily="2" charset="0"/>
              </a:rPr>
              <a:t> shares of the link’s capacity.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For example: 1/</a:t>
            </a:r>
            <a:r>
              <a:rPr lang="en-US" sz="2400" dirty="0" err="1">
                <a:latin typeface="Helvetica" pitchFamily="2" charset="0"/>
              </a:rPr>
              <a:t>N’th</a:t>
            </a:r>
            <a:r>
              <a:rPr lang="en-US" sz="2400" dirty="0">
                <a:latin typeface="Helvetica" pitchFamily="2" charset="0"/>
              </a:rPr>
              <a:t> of the link capacity.</a:t>
            </a:r>
          </a:p>
        </p:txBody>
      </p:sp>
    </p:spTree>
    <p:extLst>
      <p:ext uri="{BB962C8B-B14F-4D97-AF65-F5344CB8AC3E}">
        <p14:creationId xmlns:p14="http://schemas.microsoft.com/office/powerpoint/2010/main" val="2149026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6E0F-2B1A-E045-B390-DD2EA804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/>
          <a:lstStyle/>
          <a:p>
            <a:r>
              <a:rPr lang="en-US" dirty="0"/>
              <a:t>Flow Control     vs.    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E98D5-4FB0-4245-96B6-DF625FC3BB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Avoid overwhelming the </a:t>
            </a:r>
            <a:r>
              <a:rPr lang="en-US" dirty="0">
                <a:solidFill>
                  <a:srgbClr val="C00000"/>
                </a:solidFill>
              </a:rPr>
              <a:t>receiving application</a:t>
            </a:r>
          </a:p>
          <a:p>
            <a:endParaRPr lang="en-US" dirty="0"/>
          </a:p>
          <a:p>
            <a:r>
              <a:rPr lang="en-US" dirty="0"/>
              <a:t>Sender is managing the </a:t>
            </a:r>
            <a:r>
              <a:rPr lang="en-US" dirty="0">
                <a:solidFill>
                  <a:srgbClr val="C00000"/>
                </a:solidFill>
              </a:rPr>
              <a:t>receiver’s socket buffer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21914-7AA0-5642-BD67-3329EB9C64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Avoid overwhelming the </a:t>
            </a:r>
            <a:r>
              <a:rPr lang="en-US" dirty="0">
                <a:solidFill>
                  <a:srgbClr val="C00000"/>
                </a:solidFill>
              </a:rPr>
              <a:t>bottleneck network link</a:t>
            </a:r>
          </a:p>
          <a:p>
            <a:endParaRPr lang="en-US" dirty="0"/>
          </a:p>
          <a:p>
            <a:r>
              <a:rPr lang="en-US" dirty="0"/>
              <a:t>Sender is managing the </a:t>
            </a:r>
            <a:r>
              <a:rPr lang="en-US" dirty="0">
                <a:solidFill>
                  <a:srgbClr val="C00000"/>
                </a:solidFill>
              </a:rPr>
              <a:t>bottleneck link capacity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bottleneck router buffers</a:t>
            </a:r>
          </a:p>
        </p:txBody>
      </p:sp>
    </p:spTree>
    <p:extLst>
      <p:ext uri="{BB962C8B-B14F-4D97-AF65-F5344CB8AC3E}">
        <p14:creationId xmlns:p14="http://schemas.microsoft.com/office/powerpoint/2010/main" val="81661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858BD-8FF8-61DC-04E5-5F70CCFCC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1226-F0F4-9B4E-F09F-071526FAB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253" y="297626"/>
            <a:ext cx="10515600" cy="2852737"/>
          </a:xfrm>
        </p:spPr>
        <p:txBody>
          <a:bodyPr/>
          <a:lstStyle/>
          <a:p>
            <a:r>
              <a:rPr lang="en-US" dirty="0"/>
              <a:t>How much data to keep in flight?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582CB-7475-0DFB-6E5B-C2FCE3829C88}"/>
              </a:ext>
            </a:extLst>
          </p:cNvPr>
          <p:cNvSpPr txBox="1"/>
          <p:nvPr/>
        </p:nvSpPr>
        <p:spPr>
          <a:xfrm>
            <a:off x="739253" y="3261653"/>
            <a:ext cx="3040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Stop and Wait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FBCF79-2EA1-2413-855F-18E2307E1D96}"/>
              </a:ext>
            </a:extLst>
          </p:cNvPr>
          <p:cNvCxnSpPr>
            <a:cxnSpLocks/>
          </p:cNvCxnSpPr>
          <p:nvPr/>
        </p:nvCxnSpPr>
        <p:spPr>
          <a:xfrm>
            <a:off x="846731" y="3965773"/>
            <a:ext cx="0" cy="252580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823863-D932-2339-CD5E-61B4B6AD4CA6}"/>
              </a:ext>
            </a:extLst>
          </p:cNvPr>
          <p:cNvCxnSpPr>
            <a:cxnSpLocks/>
          </p:cNvCxnSpPr>
          <p:nvPr/>
        </p:nvCxnSpPr>
        <p:spPr>
          <a:xfrm>
            <a:off x="1047516" y="4042940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066F5BD6-0400-F523-5016-D7DB09F29E7A}"/>
              </a:ext>
            </a:extLst>
          </p:cNvPr>
          <p:cNvGrpSpPr/>
          <p:nvPr/>
        </p:nvGrpSpPr>
        <p:grpSpPr>
          <a:xfrm>
            <a:off x="2984194" y="4065710"/>
            <a:ext cx="515705" cy="320943"/>
            <a:chOff x="9342783" y="1192696"/>
            <a:chExt cx="2011017" cy="1019419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38F9223-17C2-215B-AA67-B8B4E1B8A60C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97775A-B797-B65E-AA94-31338EB04578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7378D9-70BB-7E2B-9396-F8C150D944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79C6CE-0DDC-7440-1915-51EA18B79C1A}"/>
              </a:ext>
            </a:extLst>
          </p:cNvPr>
          <p:cNvCxnSpPr>
            <a:cxnSpLocks/>
          </p:cNvCxnSpPr>
          <p:nvPr/>
        </p:nvCxnSpPr>
        <p:spPr>
          <a:xfrm flipH="1">
            <a:off x="973936" y="4743752"/>
            <a:ext cx="2591357" cy="8936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CFAE545-2F89-30F0-E989-597AC5887F1B}"/>
              </a:ext>
            </a:extLst>
          </p:cNvPr>
          <p:cNvGrpSpPr/>
          <p:nvPr/>
        </p:nvGrpSpPr>
        <p:grpSpPr>
          <a:xfrm>
            <a:off x="2691129" y="5228673"/>
            <a:ext cx="453882" cy="281889"/>
            <a:chOff x="9342783" y="1192696"/>
            <a:chExt cx="2011017" cy="1019419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E54ECB6C-60A9-E844-FF65-479E7ED5F50C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55B181C-DEB1-8356-F7E8-134DCCFF3EC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EB15927-CC25-4ADD-A113-7181BA94C6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FCBBA1C-4BC5-0249-19BF-959FC8B091BD}"/>
              </a:ext>
            </a:extLst>
          </p:cNvPr>
          <p:cNvCxnSpPr/>
          <p:nvPr/>
        </p:nvCxnSpPr>
        <p:spPr>
          <a:xfrm>
            <a:off x="1016579" y="6069552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86CB05-DD70-9839-9913-3E393E49E779}"/>
              </a:ext>
            </a:extLst>
          </p:cNvPr>
          <p:cNvCxnSpPr>
            <a:cxnSpLocks/>
          </p:cNvCxnSpPr>
          <p:nvPr/>
        </p:nvCxnSpPr>
        <p:spPr>
          <a:xfrm>
            <a:off x="1047516" y="4079748"/>
            <a:ext cx="0" cy="1432169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FC3FE0D-AF53-7EA3-58CA-98C1E8A4BC36}"/>
              </a:ext>
            </a:extLst>
          </p:cNvPr>
          <p:cNvSpPr txBox="1"/>
          <p:nvPr/>
        </p:nvSpPr>
        <p:spPr>
          <a:xfrm rot="5400000">
            <a:off x="773187" y="469289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682681-EC1F-AEF6-39B7-467B25AA66A7}"/>
              </a:ext>
            </a:extLst>
          </p:cNvPr>
          <p:cNvSpPr txBox="1"/>
          <p:nvPr/>
        </p:nvSpPr>
        <p:spPr>
          <a:xfrm>
            <a:off x="886156" y="6141825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3FF5ED-EEAB-FEE7-0789-15C5B151BEE1}"/>
              </a:ext>
            </a:extLst>
          </p:cNvPr>
          <p:cNvSpPr txBox="1"/>
          <p:nvPr/>
        </p:nvSpPr>
        <p:spPr>
          <a:xfrm>
            <a:off x="2783362" y="3750464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892E86-27F7-234A-506B-840A24062799}"/>
              </a:ext>
            </a:extLst>
          </p:cNvPr>
          <p:cNvSpPr txBox="1"/>
          <p:nvPr/>
        </p:nvSpPr>
        <p:spPr>
          <a:xfrm>
            <a:off x="2732500" y="5606646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2431A4-16E4-516E-AE41-A0F2D4C3AC8D}"/>
              </a:ext>
            </a:extLst>
          </p:cNvPr>
          <p:cNvCxnSpPr>
            <a:cxnSpLocks/>
          </p:cNvCxnSpPr>
          <p:nvPr/>
        </p:nvCxnSpPr>
        <p:spPr>
          <a:xfrm>
            <a:off x="985644" y="6122194"/>
            <a:ext cx="2667577" cy="30261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B3B5C5-FD5A-06F7-CBF9-0E8AC1174698}"/>
              </a:ext>
            </a:extLst>
          </p:cNvPr>
          <p:cNvSpPr txBox="1"/>
          <p:nvPr/>
        </p:nvSpPr>
        <p:spPr>
          <a:xfrm rot="464203">
            <a:off x="1847445" y="6306908"/>
            <a:ext cx="151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Retransmit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778639-5A5B-354B-BF14-B3FEF0287F58}"/>
              </a:ext>
            </a:extLst>
          </p:cNvPr>
          <p:cNvSpPr txBox="1"/>
          <p:nvPr/>
        </p:nvSpPr>
        <p:spPr>
          <a:xfrm>
            <a:off x="2060582" y="5218927"/>
            <a:ext cx="82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BF542EE-72A7-B47B-D066-40A8142DDAB3}"/>
              </a:ext>
            </a:extLst>
          </p:cNvPr>
          <p:cNvCxnSpPr>
            <a:cxnSpLocks/>
          </p:cNvCxnSpPr>
          <p:nvPr/>
        </p:nvCxnSpPr>
        <p:spPr>
          <a:xfrm>
            <a:off x="3732057" y="3982264"/>
            <a:ext cx="0" cy="252580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9EF027A-E228-E91C-8FCA-93E58D2576CB}"/>
              </a:ext>
            </a:extLst>
          </p:cNvPr>
          <p:cNvGrpSpPr/>
          <p:nvPr/>
        </p:nvGrpSpPr>
        <p:grpSpPr>
          <a:xfrm>
            <a:off x="2911362" y="5932987"/>
            <a:ext cx="515705" cy="320943"/>
            <a:chOff x="9342783" y="1192696"/>
            <a:chExt cx="2011017" cy="1019419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BCB71F6A-9431-FF21-F56F-12C795137FCD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8651B75-AE4B-D65B-72F5-49D82624B17B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C1112D4-DB9E-B72C-430A-59ADA2B442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107B270-DC96-DBBA-4FF5-8944FFCB1F71}"/>
              </a:ext>
            </a:extLst>
          </p:cNvPr>
          <p:cNvCxnSpPr>
            <a:cxnSpLocks/>
          </p:cNvCxnSpPr>
          <p:nvPr/>
        </p:nvCxnSpPr>
        <p:spPr>
          <a:xfrm>
            <a:off x="7404203" y="2482099"/>
            <a:ext cx="0" cy="336494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04D5376-47F6-AC9F-DC97-DB233D18E574}"/>
              </a:ext>
            </a:extLst>
          </p:cNvPr>
          <p:cNvCxnSpPr>
            <a:cxnSpLocks/>
          </p:cNvCxnSpPr>
          <p:nvPr/>
        </p:nvCxnSpPr>
        <p:spPr>
          <a:xfrm>
            <a:off x="7604988" y="255926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6666D4-9144-0886-A09D-01E00F624EAD}"/>
              </a:ext>
            </a:extLst>
          </p:cNvPr>
          <p:cNvGrpSpPr/>
          <p:nvPr/>
        </p:nvGrpSpPr>
        <p:grpSpPr>
          <a:xfrm>
            <a:off x="9541666" y="2582036"/>
            <a:ext cx="515705" cy="320943"/>
            <a:chOff x="9342783" y="1192696"/>
            <a:chExt cx="2011017" cy="1019419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710BF145-26E4-72AD-E708-FDB5B0B9DA3B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DC02F73-BC75-E244-E491-126A80F96AF0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8CC2F05-26DE-55B9-761E-91114029CF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B566D3-1C0D-B61F-F9C7-8CFCFC39B5DF}"/>
              </a:ext>
            </a:extLst>
          </p:cNvPr>
          <p:cNvSpPr txBox="1"/>
          <p:nvPr/>
        </p:nvSpPr>
        <p:spPr>
          <a:xfrm rot="736554">
            <a:off x="8184841" y="2460942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D6250E0-EB21-35C1-6007-047C5F458BA2}"/>
              </a:ext>
            </a:extLst>
          </p:cNvPr>
          <p:cNvCxnSpPr>
            <a:cxnSpLocks/>
          </p:cNvCxnSpPr>
          <p:nvPr/>
        </p:nvCxnSpPr>
        <p:spPr>
          <a:xfrm>
            <a:off x="10289529" y="2498590"/>
            <a:ext cx="0" cy="33319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262980-C83A-9599-FDA0-4CAA8595DF03}"/>
              </a:ext>
            </a:extLst>
          </p:cNvPr>
          <p:cNvCxnSpPr>
            <a:cxnSpLocks/>
          </p:cNvCxnSpPr>
          <p:nvPr/>
        </p:nvCxnSpPr>
        <p:spPr>
          <a:xfrm>
            <a:off x="7604987" y="281220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3355568-48FB-BFB8-AECD-0963F8AE0F75}"/>
              </a:ext>
            </a:extLst>
          </p:cNvPr>
          <p:cNvCxnSpPr>
            <a:cxnSpLocks/>
          </p:cNvCxnSpPr>
          <p:nvPr/>
        </p:nvCxnSpPr>
        <p:spPr>
          <a:xfrm>
            <a:off x="7604986" y="307769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ED71D33-223C-24CC-AD71-0B6B4C065088}"/>
              </a:ext>
            </a:extLst>
          </p:cNvPr>
          <p:cNvCxnSpPr>
            <a:cxnSpLocks/>
          </p:cNvCxnSpPr>
          <p:nvPr/>
        </p:nvCxnSpPr>
        <p:spPr>
          <a:xfrm>
            <a:off x="7277946" y="2546124"/>
            <a:ext cx="0" cy="2908253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5E02C3D-FA94-E4CA-C662-17C080625161}"/>
              </a:ext>
            </a:extLst>
          </p:cNvPr>
          <p:cNvSpPr txBox="1"/>
          <p:nvPr/>
        </p:nvSpPr>
        <p:spPr>
          <a:xfrm rot="5400000">
            <a:off x="7141906" y="3846487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1BC407D-65AF-8BB9-6567-74DD9152744F}"/>
              </a:ext>
            </a:extLst>
          </p:cNvPr>
          <p:cNvCxnSpPr>
            <a:cxnSpLocks/>
          </p:cNvCxnSpPr>
          <p:nvPr/>
        </p:nvCxnSpPr>
        <p:spPr>
          <a:xfrm flipH="1">
            <a:off x="7496506" y="3109999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036BEE0-29DC-F0CE-7CA6-12392C6AEF38}"/>
              </a:ext>
            </a:extLst>
          </p:cNvPr>
          <p:cNvCxnSpPr>
            <a:cxnSpLocks/>
          </p:cNvCxnSpPr>
          <p:nvPr/>
        </p:nvCxnSpPr>
        <p:spPr>
          <a:xfrm>
            <a:off x="7579906" y="338590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E902877-8746-99E8-0BAB-D4CE2FCED45A}"/>
              </a:ext>
            </a:extLst>
          </p:cNvPr>
          <p:cNvSpPr txBox="1"/>
          <p:nvPr/>
        </p:nvSpPr>
        <p:spPr>
          <a:xfrm rot="746861">
            <a:off x="8127526" y="2727759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D6F3C5-0121-5966-EF19-D250A5DA68C4}"/>
              </a:ext>
            </a:extLst>
          </p:cNvPr>
          <p:cNvSpPr txBox="1"/>
          <p:nvPr/>
        </p:nvSpPr>
        <p:spPr>
          <a:xfrm rot="746861">
            <a:off x="8045730" y="2983586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3A41AA-61F5-3672-857A-240FE7BDA609}"/>
              </a:ext>
            </a:extLst>
          </p:cNvPr>
          <p:cNvSpPr txBox="1"/>
          <p:nvPr/>
        </p:nvSpPr>
        <p:spPr>
          <a:xfrm rot="746861">
            <a:off x="7961929" y="3249572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1770B4-6985-D7E0-90D5-BB0E75942CA8}"/>
              </a:ext>
            </a:extLst>
          </p:cNvPr>
          <p:cNvCxnSpPr>
            <a:cxnSpLocks/>
          </p:cNvCxnSpPr>
          <p:nvPr/>
        </p:nvCxnSpPr>
        <p:spPr>
          <a:xfrm flipH="1">
            <a:off x="7496506" y="3374325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885A183-97FF-3FAB-1265-7F2D210C3178}"/>
              </a:ext>
            </a:extLst>
          </p:cNvPr>
          <p:cNvCxnSpPr>
            <a:cxnSpLocks/>
          </p:cNvCxnSpPr>
          <p:nvPr/>
        </p:nvCxnSpPr>
        <p:spPr>
          <a:xfrm flipH="1">
            <a:off x="7496506" y="3647896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E4C81FF-FD17-F846-4691-9A83DDAC0B78}"/>
              </a:ext>
            </a:extLst>
          </p:cNvPr>
          <p:cNvCxnSpPr>
            <a:cxnSpLocks/>
          </p:cNvCxnSpPr>
          <p:nvPr/>
        </p:nvCxnSpPr>
        <p:spPr>
          <a:xfrm flipH="1">
            <a:off x="7485755" y="3943876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E013DE1-BBA9-6A42-176A-19FD0DCE4860}"/>
              </a:ext>
            </a:extLst>
          </p:cNvPr>
          <p:cNvSpPr txBox="1"/>
          <p:nvPr/>
        </p:nvSpPr>
        <p:spPr>
          <a:xfrm rot="19723867">
            <a:off x="7856825" y="3817926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DE4CBA4-542C-4143-5642-BF9E8A68EA31}"/>
              </a:ext>
            </a:extLst>
          </p:cNvPr>
          <p:cNvSpPr txBox="1"/>
          <p:nvPr/>
        </p:nvSpPr>
        <p:spPr>
          <a:xfrm rot="19723867">
            <a:off x="7968730" y="4061933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BC6D90-E063-8D64-7E64-0629FBA3674F}"/>
              </a:ext>
            </a:extLst>
          </p:cNvPr>
          <p:cNvSpPr txBox="1"/>
          <p:nvPr/>
        </p:nvSpPr>
        <p:spPr>
          <a:xfrm rot="19723867">
            <a:off x="8080632" y="4270108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1F5D29-CEC8-B78C-FBCB-DB90A6AD88B6}"/>
              </a:ext>
            </a:extLst>
          </p:cNvPr>
          <p:cNvSpPr txBox="1"/>
          <p:nvPr/>
        </p:nvSpPr>
        <p:spPr>
          <a:xfrm rot="19723867">
            <a:off x="8192535" y="4488220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F2F795-463F-A532-EC32-3D35DE0015DE}"/>
              </a:ext>
            </a:extLst>
          </p:cNvPr>
          <p:cNvSpPr txBox="1"/>
          <p:nvPr/>
        </p:nvSpPr>
        <p:spPr>
          <a:xfrm>
            <a:off x="7031055" y="5972807"/>
            <a:ext cx="3849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Pipelined Reliability</a:t>
            </a: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C7F7A230-0405-6962-FF81-F3C2754BF974}"/>
              </a:ext>
            </a:extLst>
          </p:cNvPr>
          <p:cNvSpPr/>
          <p:nvPr/>
        </p:nvSpPr>
        <p:spPr>
          <a:xfrm>
            <a:off x="4371102" y="2422516"/>
            <a:ext cx="1909823" cy="776591"/>
          </a:xfrm>
          <a:custGeom>
            <a:avLst/>
            <a:gdLst>
              <a:gd name="connsiteX0" fmla="*/ 0 w 1909823"/>
              <a:gd name="connsiteY0" fmla="*/ 0 h 776591"/>
              <a:gd name="connsiteX1" fmla="*/ 324091 w 1909823"/>
              <a:gd name="connsiteY1" fmla="*/ 544011 h 776591"/>
              <a:gd name="connsiteX2" fmla="*/ 995423 w 1909823"/>
              <a:gd name="connsiteY2" fmla="*/ 752355 h 776591"/>
              <a:gd name="connsiteX3" fmla="*/ 1909823 w 1909823"/>
              <a:gd name="connsiteY3" fmla="*/ 763930 h 77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9823" h="776591">
                <a:moveTo>
                  <a:pt x="0" y="0"/>
                </a:moveTo>
                <a:cubicBezTo>
                  <a:pt x="79093" y="209309"/>
                  <a:pt x="158187" y="418619"/>
                  <a:pt x="324091" y="544011"/>
                </a:cubicBezTo>
                <a:cubicBezTo>
                  <a:pt x="489995" y="669403"/>
                  <a:pt x="731134" y="715702"/>
                  <a:pt x="995423" y="752355"/>
                </a:cubicBezTo>
                <a:cubicBezTo>
                  <a:pt x="1259712" y="789008"/>
                  <a:pt x="1584767" y="776469"/>
                  <a:pt x="1909823" y="763930"/>
                </a:cubicBezTo>
              </a:path>
            </a:pathLst>
          </a:custGeom>
          <a:noFill/>
          <a:ln w="7620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>
            <a:extLst>
              <a:ext uri="{FF2B5EF4-FFF2-40B4-BE49-F238E27FC236}">
                <a16:creationId xmlns:a16="http://schemas.microsoft.com/office/drawing/2014/main" id="{8A4C1352-21F8-16F4-4598-90CB8100548F}"/>
              </a:ext>
            </a:extLst>
          </p:cNvPr>
          <p:cNvSpPr/>
          <p:nvPr/>
        </p:nvSpPr>
        <p:spPr>
          <a:xfrm>
            <a:off x="6436639" y="2498590"/>
            <a:ext cx="709709" cy="1133573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D9DCFD-7DFF-416E-6789-F32235DB6768}"/>
              </a:ext>
            </a:extLst>
          </p:cNvPr>
          <p:cNvSpPr txBox="1"/>
          <p:nvPr/>
        </p:nvSpPr>
        <p:spPr>
          <a:xfrm>
            <a:off x="2472077" y="882022"/>
            <a:ext cx="2210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= window size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427993-3EA8-8161-5433-E07D03DBC04C}"/>
              </a:ext>
            </a:extLst>
          </p:cNvPr>
          <p:cNvSpPr txBox="1"/>
          <p:nvPr/>
        </p:nvSpPr>
        <p:spPr>
          <a:xfrm>
            <a:off x="7031055" y="904872"/>
            <a:ext cx="4051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Proportional to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throughput</a:t>
            </a:r>
          </a:p>
        </p:txBody>
      </p:sp>
    </p:spTree>
    <p:extLst>
      <p:ext uri="{BB962C8B-B14F-4D97-AF65-F5344CB8AC3E}">
        <p14:creationId xmlns:p14="http://schemas.microsoft.com/office/powerpoint/2010/main" val="263841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6" grpId="0" animBg="1"/>
      <p:bldP spid="57" grpId="0" animBg="1"/>
      <p:bldP spid="58" grpId="0"/>
      <p:bldP spid="5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efficient and fair 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33654-ED2D-6D4B-96ED-C65A27EDE116}"/>
              </a:ext>
            </a:extLst>
          </p:cNvPr>
          <p:cNvSpPr txBox="1"/>
          <p:nvPr/>
        </p:nvSpPr>
        <p:spPr>
          <a:xfrm>
            <a:off x="1179443" y="3989129"/>
            <a:ext cx="88126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How to achieve this?</a:t>
            </a:r>
          </a:p>
          <a:p>
            <a:pPr algn="l"/>
            <a:endParaRPr lang="en-US" sz="32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Approach: sense and react</a:t>
            </a:r>
          </a:p>
          <a:p>
            <a:pPr algn="l"/>
            <a:r>
              <a:rPr lang="en-US" sz="3200" dirty="0">
                <a:latin typeface="Helvetica" pitchFamily="2" charset="0"/>
              </a:rPr>
              <a:t>Example: showering: Want “just right” water</a:t>
            </a:r>
          </a:p>
          <a:p>
            <a:pPr algn="l"/>
            <a:r>
              <a:rPr lang="en-US" sz="3200" dirty="0">
                <a:latin typeface="Helvetica" pitchFamily="2" charset="0"/>
              </a:rPr>
              <a:t>Use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feedback loop </a:t>
            </a:r>
            <a:r>
              <a:rPr lang="en-US" sz="3200" dirty="0">
                <a:latin typeface="Helvetica" pitchFamily="2" charset="0"/>
              </a:rPr>
              <a:t>with signals and knobs</a:t>
            </a:r>
          </a:p>
        </p:txBody>
      </p:sp>
      <p:pic>
        <p:nvPicPr>
          <p:cNvPr id="4" name="Picture 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BFA47A92-E0EA-DC41-9D7B-EAAEBD2E6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838" y="3989129"/>
            <a:ext cx="2119043" cy="1973359"/>
          </a:xfrm>
          <a:prstGeom prst="rect">
            <a:avLst/>
          </a:prstGeom>
        </p:spPr>
      </p:pic>
      <p:pic>
        <p:nvPicPr>
          <p:cNvPr id="6" name="Picture 5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C386CC7D-5298-4849-A1E3-B6539ACE5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874966" y="3213884"/>
            <a:ext cx="1680236" cy="155048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C957B4F-3A99-BC49-8962-F1F4CCBC6987}"/>
              </a:ext>
            </a:extLst>
          </p:cNvPr>
          <p:cNvGrpSpPr/>
          <p:nvPr/>
        </p:nvGrpSpPr>
        <p:grpSpPr>
          <a:xfrm>
            <a:off x="9909897" y="2636702"/>
            <a:ext cx="2205319" cy="1284975"/>
            <a:chOff x="10040373" y="2516898"/>
            <a:chExt cx="2205319" cy="1284975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83214AAE-2AEF-6E46-B35D-AB2720846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16360" y="2516898"/>
              <a:ext cx="1284975" cy="128497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06A27B-CA54-9045-B6ED-9ED9D1CB0955}"/>
                </a:ext>
              </a:extLst>
            </p:cNvPr>
            <p:cNvSpPr txBox="1"/>
            <p:nvPr/>
          </p:nvSpPr>
          <p:spPr>
            <a:xfrm>
              <a:off x="10040373" y="2974719"/>
              <a:ext cx="502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rgbClr val="C00000"/>
                  </a:solidFill>
                  <a:latin typeface="Helvetica" pitchFamily="2" charset="0"/>
                </a:rPr>
                <a:t>H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557B2B-A4EF-6448-84F8-3EB2713BE962}"/>
                </a:ext>
              </a:extLst>
            </p:cNvPr>
            <p:cNvSpPr txBox="1"/>
            <p:nvPr/>
          </p:nvSpPr>
          <p:spPr>
            <a:xfrm>
              <a:off x="11743416" y="2984520"/>
              <a:ext cx="502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chemeClr val="accent1"/>
                  </a:solidFill>
                  <a:latin typeface="Helvetica" pitchFamily="2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9ECD-8DBF-4C46-886C-6D5FDAD1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and Knobs in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D2C33-39D7-0A4E-A0FB-6E03ABE19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676"/>
            <a:ext cx="11353800" cy="53286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Signals</a:t>
            </a:r>
          </a:p>
          <a:p>
            <a:pPr lvl="1"/>
            <a:r>
              <a:rPr lang="en-US" dirty="0"/>
              <a:t>Packets being </a:t>
            </a:r>
            <a:r>
              <a:rPr lang="en-US" dirty="0" err="1"/>
              <a:t>ACK’ed</a:t>
            </a:r>
            <a:endParaRPr lang="en-US" dirty="0"/>
          </a:p>
          <a:p>
            <a:pPr lvl="1"/>
            <a:r>
              <a:rPr lang="en-US" dirty="0"/>
              <a:t>Packets being dropped (e.g. RTO fires)</a:t>
            </a:r>
          </a:p>
          <a:p>
            <a:pPr lvl="1"/>
            <a:r>
              <a:rPr lang="en-US" dirty="0"/>
              <a:t>Packets being delayed (RTT)</a:t>
            </a:r>
          </a:p>
          <a:p>
            <a:pPr lvl="1"/>
            <a:r>
              <a:rPr lang="en-US" dirty="0"/>
              <a:t>Rate of incoming ACKs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Knobs</a:t>
            </a:r>
          </a:p>
          <a:p>
            <a:pPr lvl="1"/>
            <a:r>
              <a:rPr lang="en-US" dirty="0"/>
              <a:t>What can you change to “probe” the available bottleneck capacity?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Window size</a:t>
            </a:r>
          </a:p>
          <a:p>
            <a:pPr lvl="1"/>
            <a:r>
              <a:rPr lang="en-US" dirty="0"/>
              <a:t>Suppose the receiver socket buffer size is unbounded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Congestion window: </a:t>
            </a:r>
            <a:r>
              <a:rPr lang="en-US" dirty="0"/>
              <a:t>window size used for congestion control</a:t>
            </a:r>
          </a:p>
          <a:p>
            <a:pPr lvl="1"/>
            <a:r>
              <a:rPr lang="en-US" dirty="0"/>
              <a:t>Increase window/sending rate: e.g., add x or multiply by a factor of x</a:t>
            </a:r>
          </a:p>
          <a:p>
            <a:pPr lvl="1"/>
            <a:r>
              <a:rPr lang="en-US" dirty="0"/>
              <a:t>Decrease window/sending rate: e.g., subtract x or reduce by a factor of 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DD0660C-9A11-9E44-A7D1-FF57A0F5608C}"/>
              </a:ext>
            </a:extLst>
          </p:cNvPr>
          <p:cNvSpPr/>
          <p:nvPr/>
        </p:nvSpPr>
        <p:spPr>
          <a:xfrm>
            <a:off x="7020732" y="1987826"/>
            <a:ext cx="397565" cy="165652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E6469-1AD0-E94E-A488-E8A92A224A0F}"/>
              </a:ext>
            </a:extLst>
          </p:cNvPr>
          <p:cNvSpPr txBox="1"/>
          <p:nvPr/>
        </p:nvSpPr>
        <p:spPr>
          <a:xfrm>
            <a:off x="7596751" y="2031257"/>
            <a:ext cx="4595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Implicit </a:t>
            </a:r>
            <a:r>
              <a:rPr lang="en-US" sz="2400" dirty="0">
                <a:latin typeface="Helvetica" pitchFamily="2" charset="0"/>
              </a:rPr>
              <a:t>feedback signals measured directly at sender.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(There are also explicit signals that the network might provide.)</a:t>
            </a:r>
          </a:p>
        </p:txBody>
      </p:sp>
    </p:spTree>
    <p:extLst>
      <p:ext uri="{BB962C8B-B14F-4D97-AF65-F5344CB8AC3E}">
        <p14:creationId xmlns:p14="http://schemas.microsoft.com/office/powerpoint/2010/main" val="399314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B408-AD8F-9849-8396-F96964A2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Sense and react, sure…but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F9DD3-29BA-4F4F-84A2-880780EDF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you want to be?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steady state</a:t>
            </a:r>
          </a:p>
          <a:p>
            <a:pPr lvl="1"/>
            <a:endParaRPr lang="en-US" dirty="0"/>
          </a:p>
          <a:p>
            <a:r>
              <a:rPr lang="en-US" dirty="0"/>
              <a:t>How do you get there?</a:t>
            </a:r>
          </a:p>
          <a:p>
            <a:pPr lvl="1"/>
            <a:r>
              <a:rPr lang="en-US" dirty="0"/>
              <a:t>Congestion control algorithms</a:t>
            </a:r>
          </a:p>
          <a:p>
            <a:pPr lvl="1"/>
            <a:endParaRPr lang="en-US" dirty="0"/>
          </a:p>
          <a:p>
            <a:r>
              <a:rPr lang="en-US" dirty="0"/>
              <a:t>Sense accurately &amp; react accordingly</a:t>
            </a:r>
          </a:p>
          <a:p>
            <a:pPr lvl="1"/>
            <a:endParaRPr lang="en-US" dirty="0"/>
          </a:p>
        </p:txBody>
      </p:sp>
      <p:pic>
        <p:nvPicPr>
          <p:cNvPr id="7" name="Picture 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FB6EE158-C36F-B746-9CCA-FF701A36C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050" y="2710995"/>
            <a:ext cx="3866744" cy="3600905"/>
          </a:xfrm>
          <a:prstGeom prst="rect">
            <a:avLst/>
          </a:prstGeom>
        </p:spPr>
      </p:pic>
      <p:pic>
        <p:nvPicPr>
          <p:cNvPr id="8" name="Picture 7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0E0CD069-C2B5-724C-91F4-8C222BABA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664352" y="1935750"/>
            <a:ext cx="1680236" cy="155048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66CE378-4CFE-3046-9130-68B5B86AE22B}"/>
              </a:ext>
            </a:extLst>
          </p:cNvPr>
          <p:cNvGrpSpPr/>
          <p:nvPr/>
        </p:nvGrpSpPr>
        <p:grpSpPr>
          <a:xfrm>
            <a:off x="9858382" y="1358551"/>
            <a:ext cx="2205319" cy="1284975"/>
            <a:chOff x="10040373" y="2516898"/>
            <a:chExt cx="2205319" cy="1284975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703B86C1-5DED-DC45-AAB8-3CC9A1F9E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16360" y="2516898"/>
              <a:ext cx="1284975" cy="128497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612B59-7C80-C747-B5F0-289A4DD55C12}"/>
                </a:ext>
              </a:extLst>
            </p:cNvPr>
            <p:cNvSpPr txBox="1"/>
            <p:nvPr/>
          </p:nvSpPr>
          <p:spPr>
            <a:xfrm>
              <a:off x="10040373" y="2974719"/>
              <a:ext cx="502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rgbClr val="C00000"/>
                  </a:solidFill>
                  <a:latin typeface="Helvetica" pitchFamily="2" charset="0"/>
                </a:rPr>
                <a:t>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1B39CC-232A-6A48-B686-77125FB4B27A}"/>
                </a:ext>
              </a:extLst>
            </p:cNvPr>
            <p:cNvSpPr txBox="1"/>
            <p:nvPr/>
          </p:nvSpPr>
          <p:spPr>
            <a:xfrm>
              <a:off x="11743416" y="2984520"/>
              <a:ext cx="502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chemeClr val="accent1"/>
                  </a:solidFill>
                  <a:latin typeface="Helvetica" pitchFamily="2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484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8A4DD-144D-2A4B-A7FE-A8B658A7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Steady 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B0FA7-4199-314A-A7FF-286D23A192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Efficiency</a:t>
            </a:r>
            <a:r>
              <a:rPr lang="en-US" sz="3600" dirty="0"/>
              <a:t> for a single TCP connection</a:t>
            </a:r>
          </a:p>
        </p:txBody>
      </p:sp>
    </p:spTree>
    <p:extLst>
      <p:ext uri="{BB962C8B-B14F-4D97-AF65-F5344CB8AC3E}">
        <p14:creationId xmlns:p14="http://schemas.microsoft.com/office/powerpoint/2010/main" val="1187667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F265-C6AE-BF4B-82EB-0AD2B50F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>
                <a:solidFill>
                  <a:srgbClr val="C00000"/>
                </a:solidFill>
              </a:rPr>
              <a:t>efficiency</a:t>
            </a:r>
            <a:r>
              <a:rPr lang="en-US" dirty="0"/>
              <a:t>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1776F-ECA8-F244-B97F-C1BBA4A5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Suppose we want to achieve an </a:t>
            </a:r>
            <a:r>
              <a:rPr lang="en-US" dirty="0">
                <a:solidFill>
                  <a:srgbClr val="C00000"/>
                </a:solidFill>
              </a:rPr>
              <a:t>efficient</a:t>
            </a:r>
            <a:r>
              <a:rPr lang="en-US" dirty="0"/>
              <a:t> outcome for </a:t>
            </a:r>
            <a:r>
              <a:rPr lang="en-US" dirty="0">
                <a:solidFill>
                  <a:srgbClr val="C00000"/>
                </a:solidFill>
              </a:rPr>
              <a:t>one</a:t>
            </a:r>
            <a:r>
              <a:rPr lang="en-US" dirty="0"/>
              <a:t> TCP connection by observing network signals from the endpoint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Q: How should the endpoint behave </a:t>
            </a:r>
            <a:r>
              <a:rPr lang="en-US" dirty="0">
                <a:solidFill>
                  <a:srgbClr val="C00000"/>
                </a:solidFill>
              </a:rPr>
              <a:t>at steady state</a:t>
            </a:r>
            <a:r>
              <a:rPr lang="en-US" dirty="0"/>
              <a:t>?</a:t>
            </a:r>
          </a:p>
          <a:p>
            <a:r>
              <a:rPr lang="en-US" dirty="0"/>
              <a:t>Challenge: bottleneck link is remotely located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A8DF23F6-7481-454A-A932-A0CCB3A9E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881" y="3248010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Nd9GcTXHm9XcH9T0I0EOJrLBOGANosV-xO3mlldiVZue4LYNHmLIOt0">
            <a:extLst>
              <a:ext uri="{FF2B5EF4-FFF2-40B4-BE49-F238E27FC236}">
                <a16:creationId xmlns:a16="http://schemas.microsoft.com/office/drawing/2014/main" id="{633AE132-DBAD-4D4F-B253-FAF835D03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518" y="2653697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54E6FD-F5A5-804A-931A-1C24CE5A1FED}"/>
              </a:ext>
            </a:extLst>
          </p:cNvPr>
          <p:cNvCxnSpPr>
            <a:cxnSpLocks/>
          </p:cNvCxnSpPr>
          <p:nvPr/>
        </p:nvCxnSpPr>
        <p:spPr>
          <a:xfrm>
            <a:off x="4420271" y="3260916"/>
            <a:ext cx="2541554" cy="17216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B1108D-224B-F24D-9294-86A8A7D6ACBC}"/>
              </a:ext>
            </a:extLst>
          </p:cNvPr>
          <p:cNvCxnSpPr>
            <a:cxnSpLocks/>
          </p:cNvCxnSpPr>
          <p:nvPr/>
        </p:nvCxnSpPr>
        <p:spPr>
          <a:xfrm>
            <a:off x="3175462" y="3911965"/>
            <a:ext cx="366407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2756BC2C-E72F-DD4C-AD8D-B6F8BB9BC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088" y="3217297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8EC18D-86A4-BF40-9246-DAC2E0F11C58}"/>
              </a:ext>
            </a:extLst>
          </p:cNvPr>
          <p:cNvCxnSpPr>
            <a:cxnSpLocks/>
          </p:cNvCxnSpPr>
          <p:nvPr/>
        </p:nvCxnSpPr>
        <p:spPr>
          <a:xfrm>
            <a:off x="8895689" y="3820387"/>
            <a:ext cx="13943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flower&#10;&#10;Description automatically generated">
            <a:extLst>
              <a:ext uri="{FF2B5EF4-FFF2-40B4-BE49-F238E27FC236}">
                <a16:creationId xmlns:a16="http://schemas.microsoft.com/office/drawing/2014/main" id="{AF464212-B55E-F046-81F2-F22956627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2950" y="3217297"/>
            <a:ext cx="939800" cy="1016000"/>
          </a:xfrm>
          <a:prstGeom prst="rect">
            <a:avLst/>
          </a:prstGeom>
        </p:spPr>
      </p:pic>
      <p:pic>
        <p:nvPicPr>
          <p:cNvPr id="11" name="Picture 5" descr="ANd9GcTXHm9XcH9T0I0EOJrLBOGANosV-xO3mlldiVZue4LYNHmLIOt0">
            <a:extLst>
              <a:ext uri="{FF2B5EF4-FFF2-40B4-BE49-F238E27FC236}">
                <a16:creationId xmlns:a16="http://schemas.microsoft.com/office/drawing/2014/main" id="{CC09DFC1-FDE2-DE40-A6FB-F91C44F59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41" y="3968702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425DB9-759A-8848-88D1-BA372D2E18FD}"/>
              </a:ext>
            </a:extLst>
          </p:cNvPr>
          <p:cNvCxnSpPr>
            <a:cxnSpLocks/>
          </p:cNvCxnSpPr>
          <p:nvPr/>
        </p:nvCxnSpPr>
        <p:spPr>
          <a:xfrm flipV="1">
            <a:off x="5153926" y="4233297"/>
            <a:ext cx="1685609" cy="1984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46D185B-D92A-6447-9332-675C3F47C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868" y="2833719"/>
            <a:ext cx="1078246" cy="107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4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D75C-0F5B-D840-AEDD-2FB4CAA7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state: Ideal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3D0E-35F9-C242-B874-F53A67C71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5625" cy="49076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High sending rate:</a:t>
            </a:r>
            <a:r>
              <a:rPr lang="en-US" dirty="0"/>
              <a:t> Use the full capacity of the bottleneck link</a:t>
            </a:r>
          </a:p>
          <a:p>
            <a:r>
              <a:rPr lang="en-US" dirty="0">
                <a:solidFill>
                  <a:srgbClr val="C00000"/>
                </a:solidFill>
              </a:rPr>
              <a:t>Low delay:</a:t>
            </a:r>
            <a:r>
              <a:rPr lang="en-US" dirty="0"/>
              <a:t> Minimize the overall delay of packets to get to the receiver</a:t>
            </a:r>
          </a:p>
          <a:p>
            <a:pPr lvl="1"/>
            <a:r>
              <a:rPr lang="en-US" dirty="0"/>
              <a:t>Overall delay = propagation + queueing + transmission</a:t>
            </a:r>
          </a:p>
          <a:p>
            <a:pPr lvl="1"/>
            <a:r>
              <a:rPr lang="en-US" dirty="0"/>
              <a:t>Assume propagation and transmission components fixed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“Low delay” reduces to </a:t>
            </a:r>
            <a:r>
              <a:rPr lang="en-US" dirty="0">
                <a:solidFill>
                  <a:srgbClr val="C00000"/>
                </a:solidFill>
              </a:rPr>
              <a:t>low queueing delay</a:t>
            </a:r>
          </a:p>
          <a:p>
            <a:r>
              <a:rPr lang="en-US" dirty="0"/>
              <a:t>i.e., don’t push so much data into the network that packets have to wait in queues</a:t>
            </a:r>
          </a:p>
          <a:p>
            <a:endParaRPr lang="en-US" dirty="0"/>
          </a:p>
          <a:p>
            <a:r>
              <a:rPr lang="en-US" dirty="0"/>
              <a:t>Key question: When to send the next packet?</a:t>
            </a:r>
          </a:p>
        </p:txBody>
      </p:sp>
    </p:spTree>
    <p:extLst>
      <p:ext uri="{BB962C8B-B14F-4D97-AF65-F5344CB8AC3E}">
        <p14:creationId xmlns:p14="http://schemas.microsoft.com/office/powerpoint/2010/main" val="103042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6189-9743-0B41-8A65-BBE8B3F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When to send the next packet?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1F955-EB26-D143-AEC4-0C9714A71D3C}"/>
              </a:ext>
            </a:extLst>
          </p:cNvPr>
          <p:cNvGrpSpPr/>
          <p:nvPr/>
        </p:nvGrpSpPr>
        <p:grpSpPr>
          <a:xfrm>
            <a:off x="2327564" y="22111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90F2164-EEE7-CE4A-A0B5-6BD495553BAA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E7E0884-1525-D24B-8124-151DE43B9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62037FD-A775-9E42-ADA2-AB97978BE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5593350-2F43-E745-9284-F346896461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35B124-1C85-8846-B445-673D712ED361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33344A-86AA-5E4E-AD81-9FEC9818124B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B9CA32-CDE8-E348-BF2D-145CB632748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F7E720-14C2-754A-88F8-2C8AAECC57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6363655-EDD5-2043-B64A-02C60B72A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12FD0D-61BD-1D4F-8FC5-57CCF130D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4B958DB-0253-1247-92BA-1A7C8DE17DEA}"/>
              </a:ext>
            </a:extLst>
          </p:cNvPr>
          <p:cNvGrpSpPr/>
          <p:nvPr/>
        </p:nvGrpSpPr>
        <p:grpSpPr>
          <a:xfrm>
            <a:off x="2873727" y="2211184"/>
            <a:ext cx="741239" cy="1601152"/>
            <a:chOff x="2873727" y="2211184"/>
            <a:chExt cx="741239" cy="1601152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3012A76-16E4-3E45-A6BC-4C5003DA51FA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C16B75DA-3D30-1A42-8062-9DDF624DCF3C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CCEE1725-53AF-484E-AAA4-E276AC9313C4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AC091DE-5D7A-A941-8F2C-4078C2C0C465}"/>
              </a:ext>
            </a:extLst>
          </p:cNvPr>
          <p:cNvGrpSpPr/>
          <p:nvPr/>
        </p:nvGrpSpPr>
        <p:grpSpPr>
          <a:xfrm>
            <a:off x="4327823" y="2896686"/>
            <a:ext cx="2899315" cy="278775"/>
            <a:chOff x="4327823" y="2896686"/>
            <a:chExt cx="2899315" cy="278775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46F1B5A6-BD56-A743-8009-A3C3DDBE74A6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31F3C92B-D1FE-034A-A03D-C1E4A5F78E3B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BD86247-5986-E14E-BA7E-E24960D07913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036E5EF-F852-B745-8056-DCCBF5901559}"/>
              </a:ext>
            </a:extLst>
          </p:cNvPr>
          <p:cNvGrpSpPr/>
          <p:nvPr/>
        </p:nvGrpSpPr>
        <p:grpSpPr>
          <a:xfrm>
            <a:off x="8161600" y="2211184"/>
            <a:ext cx="1736380" cy="1625465"/>
            <a:chOff x="8161600" y="2211184"/>
            <a:chExt cx="1736380" cy="1625465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D5665CF7-F0E1-384D-AE01-D586B706D3F9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DEA108B5-4F5E-0C41-8D53-A5A3BD083E3D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B9671AC1-4EA0-2E46-81E7-F174CCB0F7A3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E646587-597C-F146-9F73-893B47B1F04B}"/>
              </a:ext>
            </a:extLst>
          </p:cNvPr>
          <p:cNvGrpSpPr/>
          <p:nvPr/>
        </p:nvGrpSpPr>
        <p:grpSpPr>
          <a:xfrm>
            <a:off x="2327564" y="4748469"/>
            <a:ext cx="7980218" cy="1625465"/>
            <a:chOff x="612891" y="2626821"/>
            <a:chExt cx="13075746" cy="162546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E7722DE-0179-DA4D-BB2F-1D1AD4DBA913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398DD49-AF62-CE4A-9E3B-64DD2BAD3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37BEFF2-29F6-C34C-91DB-EEEE783F90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08FCB39-62E8-674B-B3B1-03B090B08E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9CB4632-FB81-2245-A061-A6A7260A71FF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1774522-F5F3-3D4D-8D84-E0567F8EB507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6749FEF-062C-D04A-9952-2BF1BBAFDE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3C42D6B-125F-B643-AF1E-03576A4CEB4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DAEFE3B-6B02-D742-A75F-04C32BB29B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5B409DB-2C44-DA43-AA78-4B229BB199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AACE545-8961-B64B-8FD6-95BAD3DF6B4B}"/>
              </a:ext>
            </a:extLst>
          </p:cNvPr>
          <p:cNvGrpSpPr/>
          <p:nvPr/>
        </p:nvGrpSpPr>
        <p:grpSpPr>
          <a:xfrm>
            <a:off x="4327823" y="5430112"/>
            <a:ext cx="2254600" cy="282634"/>
            <a:chOff x="4327823" y="5430112"/>
            <a:chExt cx="2254600" cy="282634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53F701AE-1012-5144-BD2D-715014AD6AFC}"/>
                </a:ext>
              </a:extLst>
            </p:cNvPr>
            <p:cNvSpPr/>
            <p:nvPr/>
          </p:nvSpPr>
          <p:spPr>
            <a:xfrm>
              <a:off x="432782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0FA4F024-E7BD-D74D-A480-B7F341C5C708}"/>
                </a:ext>
              </a:extLst>
            </p:cNvPr>
            <p:cNvSpPr/>
            <p:nvPr/>
          </p:nvSpPr>
          <p:spPr>
            <a:xfrm>
              <a:off x="5317962" y="5430112"/>
              <a:ext cx="274320" cy="274320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E1B120FE-D445-734F-A793-BBB94D87CF3E}"/>
                </a:ext>
              </a:extLst>
            </p:cNvPr>
            <p:cNvSpPr/>
            <p:nvPr/>
          </p:nvSpPr>
          <p:spPr>
            <a:xfrm>
              <a:off x="630810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3F9C990-2C19-0642-81DF-F21C45BBC05F}"/>
              </a:ext>
            </a:extLst>
          </p:cNvPr>
          <p:cNvGrpSpPr/>
          <p:nvPr/>
        </p:nvGrpSpPr>
        <p:grpSpPr>
          <a:xfrm>
            <a:off x="8161600" y="4748469"/>
            <a:ext cx="1597042" cy="1625465"/>
            <a:chOff x="8161600" y="4748469"/>
            <a:chExt cx="1597042" cy="1625465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64F61D2A-3A93-274C-A19D-C79D0EBC9CBA}"/>
                </a:ext>
              </a:extLst>
            </p:cNvPr>
            <p:cNvSpPr/>
            <p:nvPr/>
          </p:nvSpPr>
          <p:spPr>
            <a:xfrm>
              <a:off x="8161600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983AF289-9B39-6148-AC1B-02D288454FD1}"/>
                </a:ext>
              </a:extLst>
            </p:cNvPr>
            <p:cNvSpPr/>
            <p:nvPr/>
          </p:nvSpPr>
          <p:spPr>
            <a:xfrm>
              <a:off x="8902839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928D0197-A719-2E48-AE70-EC6502A4B4CE}"/>
                </a:ext>
              </a:extLst>
            </p:cNvPr>
            <p:cNvSpPr/>
            <p:nvPr/>
          </p:nvSpPr>
          <p:spPr>
            <a:xfrm>
              <a:off x="9667202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36341CA-51B3-8240-B356-0521EEC137C8}"/>
              </a:ext>
            </a:extLst>
          </p:cNvPr>
          <p:cNvGrpSpPr/>
          <p:nvPr/>
        </p:nvGrpSpPr>
        <p:grpSpPr>
          <a:xfrm>
            <a:off x="2650055" y="4748469"/>
            <a:ext cx="855803" cy="1625465"/>
            <a:chOff x="2650055" y="4748469"/>
            <a:chExt cx="855803" cy="1625465"/>
          </a:xfrm>
        </p:grpSpPr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7F23B9C2-80B1-2547-BDEF-BF6A25D1EFC2}"/>
                </a:ext>
              </a:extLst>
            </p:cNvPr>
            <p:cNvSpPr/>
            <p:nvPr/>
          </p:nvSpPr>
          <p:spPr>
            <a:xfrm>
              <a:off x="2650055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66FD89A-4C7B-8A48-881E-87DA186B71A3}"/>
                </a:ext>
              </a:extLst>
            </p:cNvPr>
            <p:cNvSpPr/>
            <p:nvPr/>
          </p:nvSpPr>
          <p:spPr>
            <a:xfrm>
              <a:off x="3414418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611BF3C-F04C-5D45-98D8-C3F0A63C5B94}"/>
              </a:ext>
            </a:extLst>
          </p:cNvPr>
          <p:cNvSpPr txBox="1"/>
          <p:nvPr/>
        </p:nvSpPr>
        <p:spPr>
          <a:xfrm>
            <a:off x="399341" y="3988014"/>
            <a:ext cx="169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Sender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1CD55-177A-AB40-B9D1-4A28D264F9AA}"/>
              </a:ext>
            </a:extLst>
          </p:cNvPr>
          <p:cNvSpPr txBox="1"/>
          <p:nvPr/>
        </p:nvSpPr>
        <p:spPr>
          <a:xfrm>
            <a:off x="10307782" y="3988015"/>
            <a:ext cx="183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Receiver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34DB1AA-399A-2D4A-8EC2-83E3E66368A2}"/>
              </a:ext>
            </a:extLst>
          </p:cNvPr>
          <p:cNvSpPr txBox="1"/>
          <p:nvPr/>
        </p:nvSpPr>
        <p:spPr>
          <a:xfrm>
            <a:off x="298723" y="1865898"/>
            <a:ext cx="202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1. Send packet burst (as allowed by window)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9C18370-E8DC-E547-AE1F-21BE32F31242}"/>
              </a:ext>
            </a:extLst>
          </p:cNvPr>
          <p:cNvCxnSpPr/>
          <p:nvPr/>
        </p:nvCxnSpPr>
        <p:spPr>
          <a:xfrm>
            <a:off x="298723" y="2789228"/>
            <a:ext cx="235133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5B9115D5-4E7D-7B47-9D73-D928C2C50CE4}"/>
              </a:ext>
            </a:extLst>
          </p:cNvPr>
          <p:cNvSpPr txBox="1"/>
          <p:nvPr/>
        </p:nvSpPr>
        <p:spPr>
          <a:xfrm>
            <a:off x="2585727" y="1664598"/>
            <a:ext cx="132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Fast link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B82B532-175F-104B-9D42-E8291AEE1E22}"/>
              </a:ext>
            </a:extLst>
          </p:cNvPr>
          <p:cNvSpPr txBox="1"/>
          <p:nvPr/>
        </p:nvSpPr>
        <p:spPr>
          <a:xfrm>
            <a:off x="4884279" y="1663070"/>
            <a:ext cx="2423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Bottleneck link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B3675BD-7547-AD4A-83DF-A0295E38DCA7}"/>
              </a:ext>
            </a:extLst>
          </p:cNvPr>
          <p:cNvGrpSpPr/>
          <p:nvPr/>
        </p:nvGrpSpPr>
        <p:grpSpPr>
          <a:xfrm>
            <a:off x="4712358" y="2209156"/>
            <a:ext cx="2389616" cy="434047"/>
            <a:chOff x="4712358" y="2209156"/>
            <a:chExt cx="2389616" cy="43404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CC6F65C-252F-454E-B108-D2ABDAAD3F37}"/>
                </a:ext>
              </a:extLst>
            </p:cNvPr>
            <p:cNvSpPr txBox="1"/>
            <p:nvPr/>
          </p:nvSpPr>
          <p:spPr>
            <a:xfrm>
              <a:off x="4712358" y="2209156"/>
              <a:ext cx="2389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Inter-packet delay T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F806FC6C-2EB4-AD4D-BDBA-D61BB9E4BD61}"/>
                </a:ext>
              </a:extLst>
            </p:cNvPr>
            <p:cNvCxnSpPr>
              <a:cxnSpLocks/>
            </p:cNvCxnSpPr>
            <p:nvPr/>
          </p:nvCxnSpPr>
          <p:spPr>
            <a:xfrm>
              <a:off x="5280108" y="2643203"/>
              <a:ext cx="99014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EDA0FA6-1514-0F46-8F01-7B4D61B3113D}"/>
              </a:ext>
            </a:extLst>
          </p:cNvPr>
          <p:cNvGrpSpPr/>
          <p:nvPr/>
        </p:nvGrpSpPr>
        <p:grpSpPr>
          <a:xfrm>
            <a:off x="8866513" y="1372177"/>
            <a:ext cx="990140" cy="580048"/>
            <a:chOff x="8866513" y="1372177"/>
            <a:chExt cx="990140" cy="580048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F3CA3EF-5269-B747-B41A-DB32EC08EFE1}"/>
                </a:ext>
              </a:extLst>
            </p:cNvPr>
            <p:cNvSpPr txBox="1"/>
            <p:nvPr/>
          </p:nvSpPr>
          <p:spPr>
            <a:xfrm>
              <a:off x="9039499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T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8BB47FD-332A-5F4A-8550-BF4AEDD820FE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99014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2A6B775-C46C-1F43-84BB-497E446AF166}"/>
              </a:ext>
            </a:extLst>
          </p:cNvPr>
          <p:cNvGrpSpPr/>
          <p:nvPr/>
        </p:nvGrpSpPr>
        <p:grpSpPr>
          <a:xfrm>
            <a:off x="8792451" y="3892445"/>
            <a:ext cx="990140" cy="580048"/>
            <a:chOff x="8866513" y="1372177"/>
            <a:chExt cx="990140" cy="580048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975737F-308B-8347-B24F-07CC85725889}"/>
                </a:ext>
              </a:extLst>
            </p:cNvPr>
            <p:cNvSpPr txBox="1"/>
            <p:nvPr/>
          </p:nvSpPr>
          <p:spPr>
            <a:xfrm>
              <a:off x="9039499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T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9D76C94A-490D-DA44-80F2-CCF2078E6668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99014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DCEE1E6-DE05-ED43-883F-1328091D4A8C}"/>
              </a:ext>
            </a:extLst>
          </p:cNvPr>
          <p:cNvGrpSpPr/>
          <p:nvPr/>
        </p:nvGrpSpPr>
        <p:grpSpPr>
          <a:xfrm>
            <a:off x="5336595" y="4526490"/>
            <a:ext cx="990140" cy="580048"/>
            <a:chOff x="8866513" y="1372177"/>
            <a:chExt cx="990140" cy="580048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EAFD1C3-6CD3-C34F-9188-68A5F1657BAF}"/>
                </a:ext>
              </a:extLst>
            </p:cNvPr>
            <p:cNvSpPr txBox="1"/>
            <p:nvPr/>
          </p:nvSpPr>
          <p:spPr>
            <a:xfrm>
              <a:off x="9039499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T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858056BC-70E4-C949-8199-F77A41D931C0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99014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65BDEF9-FD3D-3D46-ACF8-B37D1C0946F3}"/>
              </a:ext>
            </a:extLst>
          </p:cNvPr>
          <p:cNvGrpSpPr/>
          <p:nvPr/>
        </p:nvGrpSpPr>
        <p:grpSpPr>
          <a:xfrm>
            <a:off x="2585727" y="3921053"/>
            <a:ext cx="990140" cy="580048"/>
            <a:chOff x="8866513" y="1372177"/>
            <a:chExt cx="990140" cy="58004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6B4B3C0-159A-1A41-A31F-F7A78EFC0D3F}"/>
                </a:ext>
              </a:extLst>
            </p:cNvPr>
            <p:cNvSpPr txBox="1"/>
            <p:nvPr/>
          </p:nvSpPr>
          <p:spPr>
            <a:xfrm>
              <a:off x="9039499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T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7EF7E0C7-4228-C845-B1D7-EA84AC473F00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99014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4B0A3861-6DCD-094B-8515-51DB9097FEBC}"/>
              </a:ext>
            </a:extLst>
          </p:cNvPr>
          <p:cNvSpPr txBox="1"/>
          <p:nvPr/>
        </p:nvSpPr>
        <p:spPr>
          <a:xfrm>
            <a:off x="10283730" y="2309025"/>
            <a:ext cx="1796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2. Receive data packet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45B1939-867E-4243-8948-BDE9C12869EC}"/>
              </a:ext>
            </a:extLst>
          </p:cNvPr>
          <p:cNvSpPr txBox="1"/>
          <p:nvPr/>
        </p:nvSpPr>
        <p:spPr>
          <a:xfrm>
            <a:off x="10359785" y="5865740"/>
            <a:ext cx="17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3. Send ACK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C92CE62-A144-CD40-938C-DF9A41A210B6}"/>
              </a:ext>
            </a:extLst>
          </p:cNvPr>
          <p:cNvSpPr txBox="1"/>
          <p:nvPr/>
        </p:nvSpPr>
        <p:spPr>
          <a:xfrm>
            <a:off x="319029" y="5865740"/>
            <a:ext cx="17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4. Receive ACK</a:t>
            </a:r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6B8AB38C-9D2B-824D-B75A-51B94E2F4BC6}"/>
              </a:ext>
            </a:extLst>
          </p:cNvPr>
          <p:cNvSpPr/>
          <p:nvPr/>
        </p:nvSpPr>
        <p:spPr>
          <a:xfrm>
            <a:off x="10257905" y="3183881"/>
            <a:ext cx="964277" cy="872730"/>
          </a:xfrm>
          <a:custGeom>
            <a:avLst/>
            <a:gdLst>
              <a:gd name="connsiteX0" fmla="*/ 0 w 964277"/>
              <a:gd name="connsiteY0" fmla="*/ 8206 h 872730"/>
              <a:gd name="connsiteX1" fmla="*/ 798022 w 964277"/>
              <a:gd name="connsiteY1" fmla="*/ 124584 h 872730"/>
              <a:gd name="connsiteX2" fmla="*/ 964277 w 964277"/>
              <a:gd name="connsiteY2" fmla="*/ 872730 h 87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277" h="872730">
                <a:moveTo>
                  <a:pt x="0" y="8206"/>
                </a:moveTo>
                <a:cubicBezTo>
                  <a:pt x="318654" y="-5649"/>
                  <a:pt x="637309" y="-19503"/>
                  <a:pt x="798022" y="124584"/>
                </a:cubicBezTo>
                <a:cubicBezTo>
                  <a:pt x="958735" y="268671"/>
                  <a:pt x="961506" y="570700"/>
                  <a:pt x="964277" y="87273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02BB93BF-A1E8-1D4C-8607-FC6D5ED1BF65}"/>
              </a:ext>
            </a:extLst>
          </p:cNvPr>
          <p:cNvSpPr/>
          <p:nvPr/>
        </p:nvSpPr>
        <p:spPr>
          <a:xfrm>
            <a:off x="10257905" y="4688378"/>
            <a:ext cx="961824" cy="1080655"/>
          </a:xfrm>
          <a:custGeom>
            <a:avLst/>
            <a:gdLst>
              <a:gd name="connsiteX0" fmla="*/ 947651 w 961824"/>
              <a:gd name="connsiteY0" fmla="*/ 0 h 1080655"/>
              <a:gd name="connsiteX1" fmla="*/ 831273 w 961824"/>
              <a:gd name="connsiteY1" fmla="*/ 714895 h 1080655"/>
              <a:gd name="connsiteX2" fmla="*/ 0 w 961824"/>
              <a:gd name="connsiteY2" fmla="*/ 1080655 h 108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824" h="1080655">
                <a:moveTo>
                  <a:pt x="947651" y="0"/>
                </a:moveTo>
                <a:cubicBezTo>
                  <a:pt x="968433" y="267393"/>
                  <a:pt x="989215" y="534786"/>
                  <a:pt x="831273" y="714895"/>
                </a:cubicBezTo>
                <a:cubicBezTo>
                  <a:pt x="673331" y="895004"/>
                  <a:pt x="336665" y="987829"/>
                  <a:pt x="0" y="108065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B7B30AD7-B24C-B043-ADEA-B04666DB9B62}"/>
              </a:ext>
            </a:extLst>
          </p:cNvPr>
          <p:cNvSpPr/>
          <p:nvPr/>
        </p:nvSpPr>
        <p:spPr>
          <a:xfrm>
            <a:off x="1064029" y="4572000"/>
            <a:ext cx="1130531" cy="988616"/>
          </a:xfrm>
          <a:custGeom>
            <a:avLst/>
            <a:gdLst>
              <a:gd name="connsiteX0" fmla="*/ 1130531 w 1130531"/>
              <a:gd name="connsiteY0" fmla="*/ 964276 h 988616"/>
              <a:gd name="connsiteX1" fmla="*/ 232756 w 1130531"/>
              <a:gd name="connsiteY1" fmla="*/ 864524 h 988616"/>
              <a:gd name="connsiteX2" fmla="*/ 0 w 1130531"/>
              <a:gd name="connsiteY2" fmla="*/ 0 h 98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531" h="988616">
                <a:moveTo>
                  <a:pt x="1130531" y="964276"/>
                </a:moveTo>
                <a:cubicBezTo>
                  <a:pt x="775854" y="994756"/>
                  <a:pt x="421178" y="1025237"/>
                  <a:pt x="232756" y="864524"/>
                </a:cubicBezTo>
                <a:cubicBezTo>
                  <a:pt x="44334" y="703811"/>
                  <a:pt x="22167" y="351905"/>
                  <a:pt x="0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A531A3D1-F1EB-334D-94BB-52D69DBD5420}"/>
              </a:ext>
            </a:extLst>
          </p:cNvPr>
          <p:cNvSpPr/>
          <p:nvPr/>
        </p:nvSpPr>
        <p:spPr>
          <a:xfrm>
            <a:off x="1080588" y="3086568"/>
            <a:ext cx="1429856" cy="820414"/>
          </a:xfrm>
          <a:custGeom>
            <a:avLst/>
            <a:gdLst>
              <a:gd name="connsiteX0" fmla="*/ 16692 w 1429856"/>
              <a:gd name="connsiteY0" fmla="*/ 820414 h 820414"/>
              <a:gd name="connsiteX1" fmla="*/ 199572 w 1429856"/>
              <a:gd name="connsiteY1" fmla="*/ 88894 h 820414"/>
              <a:gd name="connsiteX2" fmla="*/ 1429856 w 1429856"/>
              <a:gd name="connsiteY2" fmla="*/ 39017 h 82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856" h="820414">
                <a:moveTo>
                  <a:pt x="16692" y="820414"/>
                </a:moveTo>
                <a:cubicBezTo>
                  <a:pt x="-9632" y="519770"/>
                  <a:pt x="-35955" y="219127"/>
                  <a:pt x="199572" y="88894"/>
                </a:cubicBezTo>
                <a:cubicBezTo>
                  <a:pt x="435099" y="-41339"/>
                  <a:pt x="932477" y="-1161"/>
                  <a:pt x="1429856" y="39017"/>
                </a:cubicBezTo>
              </a:path>
            </a:pathLst>
          </a:custGeom>
          <a:noFill/>
          <a:ln w="25400">
            <a:solidFill>
              <a:schemeClr val="bg2">
                <a:lumMod val="9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BDB4BB0-B0E9-D141-A499-020C2118E682}"/>
              </a:ext>
            </a:extLst>
          </p:cNvPr>
          <p:cNvSpPr txBox="1"/>
          <p:nvPr/>
        </p:nvSpPr>
        <p:spPr>
          <a:xfrm>
            <a:off x="4692732" y="33523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4FC635F-3C4C-514E-8620-DA60DF9716E1}"/>
              </a:ext>
            </a:extLst>
          </p:cNvPr>
          <p:cNvCxnSpPr>
            <a:cxnSpLocks/>
          </p:cNvCxnSpPr>
          <p:nvPr/>
        </p:nvCxnSpPr>
        <p:spPr>
          <a:xfrm>
            <a:off x="5541699" y="35589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47BD84D-2605-1846-BDEF-51CAFE331F86}"/>
              </a:ext>
            </a:extLst>
          </p:cNvPr>
          <p:cNvSpPr txBox="1"/>
          <p:nvPr/>
        </p:nvSpPr>
        <p:spPr>
          <a:xfrm>
            <a:off x="5794105" y="6012003"/>
            <a:ext cx="102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A3DAE2D-CF7D-894D-B935-0FDACCA069E1}"/>
              </a:ext>
            </a:extLst>
          </p:cNvPr>
          <p:cNvCxnSpPr>
            <a:cxnSpLocks/>
          </p:cNvCxnSpPr>
          <p:nvPr/>
        </p:nvCxnSpPr>
        <p:spPr>
          <a:xfrm flipH="1">
            <a:off x="4299904" y="6219184"/>
            <a:ext cx="147527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B9B98AC2-B634-E141-B968-A9AE8168352F}"/>
              </a:ext>
            </a:extLst>
          </p:cNvPr>
          <p:cNvSpPr txBox="1"/>
          <p:nvPr/>
        </p:nvSpPr>
        <p:spPr>
          <a:xfrm>
            <a:off x="121556" y="2859269"/>
            <a:ext cx="3271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5. Send data  packet on ACK</a:t>
            </a:r>
          </a:p>
        </p:txBody>
      </p:sp>
    </p:spTree>
    <p:extLst>
      <p:ext uri="{BB962C8B-B14F-4D97-AF65-F5344CB8AC3E}">
        <p14:creationId xmlns:p14="http://schemas.microsoft.com/office/powerpoint/2010/main" val="120561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20" grpId="0"/>
      <p:bldP spid="121" grpId="0"/>
      <p:bldP spid="122" grpId="0"/>
      <p:bldP spid="126" grpId="0" animBg="1"/>
      <p:bldP spid="127" grpId="0" animBg="1"/>
      <p:bldP spid="128" grpId="0" animBg="1"/>
      <p:bldP spid="129" grpId="0" animBg="1"/>
      <p:bldP spid="1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B4DF-E161-9749-B909-0EB38307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70BB0-2CE4-364A-B886-8295792A7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74433"/>
          </a:xfrm>
        </p:spPr>
        <p:txBody>
          <a:bodyPr>
            <a:normAutofit/>
          </a:bodyPr>
          <a:lstStyle/>
          <a:p>
            <a:r>
              <a:rPr lang="en-US" dirty="0"/>
              <a:t>When the sender receives an ACK, that’s a signal that the previous packet has left the bottleneck link (and the rest of the network)</a:t>
            </a:r>
          </a:p>
          <a:p>
            <a:endParaRPr lang="en-US" dirty="0"/>
          </a:p>
          <a:p>
            <a:r>
              <a:rPr lang="en-US" dirty="0"/>
              <a:t>Hence, </a:t>
            </a:r>
            <a:r>
              <a:rPr lang="en-US" dirty="0">
                <a:solidFill>
                  <a:srgbClr val="C00000"/>
                </a:solidFill>
              </a:rPr>
              <a:t>it must be safe to send another packet without congesting the bottleneck link</a:t>
            </a:r>
          </a:p>
          <a:p>
            <a:endParaRPr lang="en-US" dirty="0"/>
          </a:p>
          <a:p>
            <a:r>
              <a:rPr lang="en-US" dirty="0"/>
              <a:t>Such transmissions are said to follow </a:t>
            </a:r>
            <a:r>
              <a:rPr lang="en-US" dirty="0">
                <a:solidFill>
                  <a:srgbClr val="C00000"/>
                </a:solidFill>
              </a:rPr>
              <a:t>packet conservation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ACK clocking: </a:t>
            </a:r>
            <a:r>
              <a:rPr lang="en-US" dirty="0">
                <a:solidFill>
                  <a:schemeClr val="tx1"/>
                </a:solidFill>
              </a:rPr>
              <a:t>“Clock” of ACKs governs packet transmissions</a:t>
            </a:r>
          </a:p>
        </p:txBody>
      </p:sp>
    </p:spTree>
    <p:extLst>
      <p:ext uri="{BB962C8B-B14F-4D97-AF65-F5344CB8AC3E}">
        <p14:creationId xmlns:p14="http://schemas.microsoft.com/office/powerpoint/2010/main" val="77978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9BDA-955E-834D-9EB1-D2848D5A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 clocking: analogy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21A56-000D-AB48-BD32-616840907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4244" cy="4674928"/>
          </a:xfrm>
        </p:spPr>
        <p:txBody>
          <a:bodyPr>
            <a:normAutofit/>
          </a:bodyPr>
          <a:lstStyle/>
          <a:p>
            <a:r>
              <a:rPr lang="en-US" dirty="0"/>
              <a:t>How to avoid crowding a grocery store?</a:t>
            </a:r>
          </a:p>
          <a:p>
            <a:endParaRPr lang="en-US" dirty="0"/>
          </a:p>
          <a:p>
            <a:r>
              <a:rPr lang="en-US" dirty="0"/>
              <a:t>Strategy: Send the next waiting customer exactly when a customer exits the store</a:t>
            </a:r>
          </a:p>
          <a:p>
            <a:endParaRPr lang="en-US" dirty="0"/>
          </a:p>
          <a:p>
            <a:r>
              <a:rPr lang="en-US" dirty="0"/>
              <a:t>However, this strategy alone can lead to inefficient use of resources…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24D07D3-AADE-3B4F-8908-66ED0F05F551}"/>
              </a:ext>
            </a:extLst>
          </p:cNvPr>
          <p:cNvGrpSpPr/>
          <p:nvPr/>
        </p:nvGrpSpPr>
        <p:grpSpPr>
          <a:xfrm>
            <a:off x="7082444" y="1439765"/>
            <a:ext cx="4921134" cy="2990939"/>
            <a:chOff x="7082444" y="2520420"/>
            <a:chExt cx="4921134" cy="29909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F8D6A24-2B7F-8B4D-A994-420848DA5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48698" y="2520421"/>
              <a:ext cx="4500650" cy="299093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E019F3-20CD-EA49-BF84-6F74D12C3B5C}"/>
                </a:ext>
              </a:extLst>
            </p:cNvPr>
            <p:cNvSpPr/>
            <p:nvPr/>
          </p:nvSpPr>
          <p:spPr>
            <a:xfrm>
              <a:off x="7082444" y="2520420"/>
              <a:ext cx="4921134" cy="1170431"/>
            </a:xfrm>
            <a:prstGeom prst="rect">
              <a:avLst/>
            </a:prstGeom>
            <a:solidFill>
              <a:schemeClr val="bg1"/>
            </a:solidFill>
            <a:ln w="50800">
              <a:noFill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511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6189-9743-0B41-8A65-BBE8B3F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ACK clocking alone can be inefficient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1F955-EB26-D143-AEC4-0C9714A71D3C}"/>
              </a:ext>
            </a:extLst>
          </p:cNvPr>
          <p:cNvGrpSpPr/>
          <p:nvPr/>
        </p:nvGrpSpPr>
        <p:grpSpPr>
          <a:xfrm>
            <a:off x="2327564" y="22111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90F2164-EEE7-CE4A-A0B5-6BD495553BAA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E7E0884-1525-D24B-8124-151DE43B9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62037FD-A775-9E42-ADA2-AB97978BE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5593350-2F43-E745-9284-F346896461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35B124-1C85-8846-B445-673D712ED361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33344A-86AA-5E4E-AD81-9FEC9818124B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B9CA32-CDE8-E348-BF2D-145CB632748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F7E720-14C2-754A-88F8-2C8AAECC57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6363655-EDD5-2043-B64A-02C60B72A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12FD0D-61BD-1D4F-8FC5-57CCF130D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3012A76-16E4-3E45-A6BC-4C5003DA51FA}"/>
              </a:ext>
            </a:extLst>
          </p:cNvPr>
          <p:cNvSpPr/>
          <p:nvPr/>
        </p:nvSpPr>
        <p:spPr>
          <a:xfrm>
            <a:off x="3001804" y="2211184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16B75DA-3D30-1A42-8062-9DDF624DCF3C}"/>
              </a:ext>
            </a:extLst>
          </p:cNvPr>
          <p:cNvSpPr/>
          <p:nvPr/>
        </p:nvSpPr>
        <p:spPr>
          <a:xfrm>
            <a:off x="3384188" y="2211184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1F3C92B-D1FE-034A-A03D-C1E4A5F78E3B}"/>
              </a:ext>
            </a:extLst>
          </p:cNvPr>
          <p:cNvSpPr/>
          <p:nvPr/>
        </p:nvSpPr>
        <p:spPr>
          <a:xfrm>
            <a:off x="5688396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5665CF7-F0E1-384D-AE01-D586B706D3F9}"/>
              </a:ext>
            </a:extLst>
          </p:cNvPr>
          <p:cNvSpPr/>
          <p:nvPr/>
        </p:nvSpPr>
        <p:spPr>
          <a:xfrm>
            <a:off x="8161600" y="2235497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EA108B5-4F5E-0C41-8D53-A5A3BD083E3D}"/>
              </a:ext>
            </a:extLst>
          </p:cNvPr>
          <p:cNvSpPr/>
          <p:nvPr/>
        </p:nvSpPr>
        <p:spPr>
          <a:xfrm>
            <a:off x="9035841" y="2235497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E646587-597C-F146-9F73-893B47B1F04B}"/>
              </a:ext>
            </a:extLst>
          </p:cNvPr>
          <p:cNvGrpSpPr/>
          <p:nvPr/>
        </p:nvGrpSpPr>
        <p:grpSpPr>
          <a:xfrm>
            <a:off x="2327564" y="4748469"/>
            <a:ext cx="7980218" cy="1625465"/>
            <a:chOff x="612891" y="2626821"/>
            <a:chExt cx="13075746" cy="162546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E7722DE-0179-DA4D-BB2F-1D1AD4DBA913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398DD49-AF62-CE4A-9E3B-64DD2BAD3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37BEFF2-29F6-C34C-91DB-EEEE783F90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08FCB39-62E8-674B-B3B1-03B090B08E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9CB4632-FB81-2245-A061-A6A7260A71FF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1774522-F5F3-3D4D-8D84-E0567F8EB507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6749FEF-062C-D04A-9952-2BF1BBAFDE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3C42D6B-125F-B643-AF1E-03576A4CEB4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DAEFE3B-6B02-D742-A75F-04C32BB29B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5B409DB-2C44-DA43-AA78-4B229BB199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0FA4F024-E7BD-D74D-A480-B7F341C5C708}"/>
              </a:ext>
            </a:extLst>
          </p:cNvPr>
          <p:cNvSpPr/>
          <p:nvPr/>
        </p:nvSpPr>
        <p:spPr>
          <a:xfrm>
            <a:off x="5101309" y="5471677"/>
            <a:ext cx="274320" cy="274320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E1B120FE-D445-734F-A793-BBB94D87CF3E}"/>
              </a:ext>
            </a:extLst>
          </p:cNvPr>
          <p:cNvSpPr/>
          <p:nvPr/>
        </p:nvSpPr>
        <p:spPr>
          <a:xfrm>
            <a:off x="6308103" y="5433971"/>
            <a:ext cx="274320" cy="278775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64F61D2A-3A93-274C-A19D-C79D0EBC9CBA}"/>
              </a:ext>
            </a:extLst>
          </p:cNvPr>
          <p:cNvSpPr/>
          <p:nvPr/>
        </p:nvSpPr>
        <p:spPr>
          <a:xfrm>
            <a:off x="8161600" y="4772782"/>
            <a:ext cx="91440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983AF289-9B39-6148-AC1B-02D288454FD1}"/>
              </a:ext>
            </a:extLst>
          </p:cNvPr>
          <p:cNvSpPr/>
          <p:nvPr/>
        </p:nvSpPr>
        <p:spPr>
          <a:xfrm>
            <a:off x="9286251" y="4772782"/>
            <a:ext cx="91440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7F23B9C2-80B1-2547-BDEF-BF6A25D1EFC2}"/>
              </a:ext>
            </a:extLst>
          </p:cNvPr>
          <p:cNvSpPr/>
          <p:nvPr/>
        </p:nvSpPr>
        <p:spPr>
          <a:xfrm>
            <a:off x="2519262" y="4789716"/>
            <a:ext cx="91440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C66FD89A-4C7B-8A48-881E-87DA186B71A3}"/>
              </a:ext>
            </a:extLst>
          </p:cNvPr>
          <p:cNvSpPr/>
          <p:nvPr/>
        </p:nvSpPr>
        <p:spPr>
          <a:xfrm>
            <a:off x="3512145" y="4789716"/>
            <a:ext cx="91440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611BF3C-F04C-5D45-98D8-C3F0A63C5B94}"/>
              </a:ext>
            </a:extLst>
          </p:cNvPr>
          <p:cNvSpPr txBox="1"/>
          <p:nvPr/>
        </p:nvSpPr>
        <p:spPr>
          <a:xfrm>
            <a:off x="399341" y="3988014"/>
            <a:ext cx="169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Sender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1CD55-177A-AB40-B9D1-4A28D264F9AA}"/>
              </a:ext>
            </a:extLst>
          </p:cNvPr>
          <p:cNvSpPr txBox="1"/>
          <p:nvPr/>
        </p:nvSpPr>
        <p:spPr>
          <a:xfrm>
            <a:off x="10307782" y="3988015"/>
            <a:ext cx="183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Receiver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9C18370-E8DC-E547-AE1F-21BE32F31242}"/>
              </a:ext>
            </a:extLst>
          </p:cNvPr>
          <p:cNvCxnSpPr/>
          <p:nvPr/>
        </p:nvCxnSpPr>
        <p:spPr>
          <a:xfrm>
            <a:off x="298723" y="2789228"/>
            <a:ext cx="235133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B3675BD-7547-AD4A-83DF-A0295E38DCA7}"/>
              </a:ext>
            </a:extLst>
          </p:cNvPr>
          <p:cNvGrpSpPr/>
          <p:nvPr/>
        </p:nvGrpSpPr>
        <p:grpSpPr>
          <a:xfrm>
            <a:off x="4045008" y="1860232"/>
            <a:ext cx="2920360" cy="639281"/>
            <a:chOff x="5148211" y="1992909"/>
            <a:chExt cx="2920360" cy="63928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CC6F65C-252F-454E-B108-D2ABDAAD3F37}"/>
                </a:ext>
              </a:extLst>
            </p:cNvPr>
            <p:cNvSpPr txBox="1"/>
            <p:nvPr/>
          </p:nvSpPr>
          <p:spPr>
            <a:xfrm>
              <a:off x="5148211" y="1992909"/>
              <a:ext cx="29203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Large delay T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F806FC6C-2EB4-AD4D-BDBA-D61BB9E4BD61}"/>
                </a:ext>
              </a:extLst>
            </p:cNvPr>
            <p:cNvCxnSpPr>
              <a:cxnSpLocks/>
            </p:cNvCxnSpPr>
            <p:nvPr/>
          </p:nvCxnSpPr>
          <p:spPr>
            <a:xfrm>
              <a:off x="5592282" y="2632190"/>
              <a:ext cx="1343776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EDA0FA6-1514-0F46-8F01-7B4D61B3113D}"/>
              </a:ext>
            </a:extLst>
          </p:cNvPr>
          <p:cNvGrpSpPr/>
          <p:nvPr/>
        </p:nvGrpSpPr>
        <p:grpSpPr>
          <a:xfrm>
            <a:off x="8045701" y="1337012"/>
            <a:ext cx="1241820" cy="580048"/>
            <a:chOff x="8866513" y="1372177"/>
            <a:chExt cx="1241820" cy="580048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F3CA3EF-5269-B747-B41A-DB32EC08EFE1}"/>
                </a:ext>
              </a:extLst>
            </p:cNvPr>
            <p:cNvSpPr txBox="1"/>
            <p:nvPr/>
          </p:nvSpPr>
          <p:spPr>
            <a:xfrm>
              <a:off x="9209145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T</a:t>
              </a: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8BB47FD-332A-5F4A-8550-BF4AEDD820FE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124182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Freeform 125">
            <a:extLst>
              <a:ext uri="{FF2B5EF4-FFF2-40B4-BE49-F238E27FC236}">
                <a16:creationId xmlns:a16="http://schemas.microsoft.com/office/drawing/2014/main" id="{6B8AB38C-9D2B-824D-B75A-51B94E2F4BC6}"/>
              </a:ext>
            </a:extLst>
          </p:cNvPr>
          <p:cNvSpPr/>
          <p:nvPr/>
        </p:nvSpPr>
        <p:spPr>
          <a:xfrm>
            <a:off x="10257905" y="3183881"/>
            <a:ext cx="964277" cy="872730"/>
          </a:xfrm>
          <a:custGeom>
            <a:avLst/>
            <a:gdLst>
              <a:gd name="connsiteX0" fmla="*/ 0 w 964277"/>
              <a:gd name="connsiteY0" fmla="*/ 8206 h 872730"/>
              <a:gd name="connsiteX1" fmla="*/ 798022 w 964277"/>
              <a:gd name="connsiteY1" fmla="*/ 124584 h 872730"/>
              <a:gd name="connsiteX2" fmla="*/ 964277 w 964277"/>
              <a:gd name="connsiteY2" fmla="*/ 872730 h 87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277" h="872730">
                <a:moveTo>
                  <a:pt x="0" y="8206"/>
                </a:moveTo>
                <a:cubicBezTo>
                  <a:pt x="318654" y="-5649"/>
                  <a:pt x="637309" y="-19503"/>
                  <a:pt x="798022" y="124584"/>
                </a:cubicBezTo>
                <a:cubicBezTo>
                  <a:pt x="958735" y="268671"/>
                  <a:pt x="961506" y="570700"/>
                  <a:pt x="964277" y="87273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02BB93BF-A1E8-1D4C-8607-FC6D5ED1BF65}"/>
              </a:ext>
            </a:extLst>
          </p:cNvPr>
          <p:cNvSpPr/>
          <p:nvPr/>
        </p:nvSpPr>
        <p:spPr>
          <a:xfrm>
            <a:off x="10257905" y="4688378"/>
            <a:ext cx="961824" cy="1080655"/>
          </a:xfrm>
          <a:custGeom>
            <a:avLst/>
            <a:gdLst>
              <a:gd name="connsiteX0" fmla="*/ 947651 w 961824"/>
              <a:gd name="connsiteY0" fmla="*/ 0 h 1080655"/>
              <a:gd name="connsiteX1" fmla="*/ 831273 w 961824"/>
              <a:gd name="connsiteY1" fmla="*/ 714895 h 1080655"/>
              <a:gd name="connsiteX2" fmla="*/ 0 w 961824"/>
              <a:gd name="connsiteY2" fmla="*/ 1080655 h 108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824" h="1080655">
                <a:moveTo>
                  <a:pt x="947651" y="0"/>
                </a:moveTo>
                <a:cubicBezTo>
                  <a:pt x="968433" y="267393"/>
                  <a:pt x="989215" y="534786"/>
                  <a:pt x="831273" y="714895"/>
                </a:cubicBezTo>
                <a:cubicBezTo>
                  <a:pt x="673331" y="895004"/>
                  <a:pt x="336665" y="987829"/>
                  <a:pt x="0" y="108065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B7B30AD7-B24C-B043-ADEA-B04666DB9B62}"/>
              </a:ext>
            </a:extLst>
          </p:cNvPr>
          <p:cNvSpPr/>
          <p:nvPr/>
        </p:nvSpPr>
        <p:spPr>
          <a:xfrm>
            <a:off x="1064029" y="4572000"/>
            <a:ext cx="1130531" cy="988616"/>
          </a:xfrm>
          <a:custGeom>
            <a:avLst/>
            <a:gdLst>
              <a:gd name="connsiteX0" fmla="*/ 1130531 w 1130531"/>
              <a:gd name="connsiteY0" fmla="*/ 964276 h 988616"/>
              <a:gd name="connsiteX1" fmla="*/ 232756 w 1130531"/>
              <a:gd name="connsiteY1" fmla="*/ 864524 h 988616"/>
              <a:gd name="connsiteX2" fmla="*/ 0 w 1130531"/>
              <a:gd name="connsiteY2" fmla="*/ 0 h 98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531" h="988616">
                <a:moveTo>
                  <a:pt x="1130531" y="964276"/>
                </a:moveTo>
                <a:cubicBezTo>
                  <a:pt x="775854" y="994756"/>
                  <a:pt x="421178" y="1025237"/>
                  <a:pt x="232756" y="864524"/>
                </a:cubicBezTo>
                <a:cubicBezTo>
                  <a:pt x="44334" y="703811"/>
                  <a:pt x="22167" y="351905"/>
                  <a:pt x="0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A531A3D1-F1EB-334D-94BB-52D69DBD5420}"/>
              </a:ext>
            </a:extLst>
          </p:cNvPr>
          <p:cNvSpPr/>
          <p:nvPr/>
        </p:nvSpPr>
        <p:spPr>
          <a:xfrm>
            <a:off x="1080588" y="3086568"/>
            <a:ext cx="1429856" cy="820414"/>
          </a:xfrm>
          <a:custGeom>
            <a:avLst/>
            <a:gdLst>
              <a:gd name="connsiteX0" fmla="*/ 16692 w 1429856"/>
              <a:gd name="connsiteY0" fmla="*/ 820414 h 820414"/>
              <a:gd name="connsiteX1" fmla="*/ 199572 w 1429856"/>
              <a:gd name="connsiteY1" fmla="*/ 88894 h 820414"/>
              <a:gd name="connsiteX2" fmla="*/ 1429856 w 1429856"/>
              <a:gd name="connsiteY2" fmla="*/ 39017 h 82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856" h="820414">
                <a:moveTo>
                  <a:pt x="16692" y="820414"/>
                </a:moveTo>
                <a:cubicBezTo>
                  <a:pt x="-9632" y="519770"/>
                  <a:pt x="-35955" y="219127"/>
                  <a:pt x="199572" y="88894"/>
                </a:cubicBezTo>
                <a:cubicBezTo>
                  <a:pt x="435099" y="-41339"/>
                  <a:pt x="932477" y="-1161"/>
                  <a:pt x="1429856" y="39017"/>
                </a:cubicBezTo>
              </a:path>
            </a:pathLst>
          </a:custGeom>
          <a:noFill/>
          <a:ln w="25400">
            <a:solidFill>
              <a:schemeClr val="bg2">
                <a:lumMod val="9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BDB4BB0-B0E9-D141-A499-020C2118E682}"/>
              </a:ext>
            </a:extLst>
          </p:cNvPr>
          <p:cNvSpPr txBox="1"/>
          <p:nvPr/>
        </p:nvSpPr>
        <p:spPr>
          <a:xfrm>
            <a:off x="4692732" y="33523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4FC635F-3C4C-514E-8620-DA60DF9716E1}"/>
              </a:ext>
            </a:extLst>
          </p:cNvPr>
          <p:cNvCxnSpPr>
            <a:cxnSpLocks/>
          </p:cNvCxnSpPr>
          <p:nvPr/>
        </p:nvCxnSpPr>
        <p:spPr>
          <a:xfrm>
            <a:off x="5541699" y="35589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47BD84D-2605-1846-BDEF-51CAFE331F86}"/>
              </a:ext>
            </a:extLst>
          </p:cNvPr>
          <p:cNvSpPr txBox="1"/>
          <p:nvPr/>
        </p:nvSpPr>
        <p:spPr>
          <a:xfrm>
            <a:off x="5794105" y="6012003"/>
            <a:ext cx="102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A3DAE2D-CF7D-894D-B935-0FDACCA069E1}"/>
              </a:ext>
            </a:extLst>
          </p:cNvPr>
          <p:cNvCxnSpPr>
            <a:cxnSpLocks/>
          </p:cNvCxnSpPr>
          <p:nvPr/>
        </p:nvCxnSpPr>
        <p:spPr>
          <a:xfrm flipH="1">
            <a:off x="4299904" y="6219184"/>
            <a:ext cx="147527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B9B98AC2-B634-E141-B968-A9AE8168352F}"/>
              </a:ext>
            </a:extLst>
          </p:cNvPr>
          <p:cNvSpPr txBox="1"/>
          <p:nvPr/>
        </p:nvSpPr>
        <p:spPr>
          <a:xfrm>
            <a:off x="320850" y="3153743"/>
            <a:ext cx="199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latin typeface="Helvetica" pitchFamily="2" charset="0"/>
              </a:rPr>
              <a:t>Send data  packet on ACK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16DF1F30-2C0F-2645-8555-1E88B3388DE2}"/>
              </a:ext>
            </a:extLst>
          </p:cNvPr>
          <p:cNvSpPr/>
          <p:nvPr/>
        </p:nvSpPr>
        <p:spPr>
          <a:xfrm>
            <a:off x="4503524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58F3FCB-DE49-8641-BC84-5ECE3B994F68}"/>
              </a:ext>
            </a:extLst>
          </p:cNvPr>
          <p:cNvSpPr/>
          <p:nvPr/>
        </p:nvSpPr>
        <p:spPr>
          <a:xfrm>
            <a:off x="6792918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06B4D72-50EB-C14A-B85F-BD1E722626DF}"/>
              </a:ext>
            </a:extLst>
          </p:cNvPr>
          <p:cNvGrpSpPr/>
          <p:nvPr/>
        </p:nvGrpSpPr>
        <p:grpSpPr>
          <a:xfrm>
            <a:off x="8115181" y="3885056"/>
            <a:ext cx="1241820" cy="580048"/>
            <a:chOff x="8866513" y="1372177"/>
            <a:chExt cx="1241820" cy="580048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5463EAD-9E81-834E-A4D4-90DF8D53AB0E}"/>
                </a:ext>
              </a:extLst>
            </p:cNvPr>
            <p:cNvSpPr txBox="1"/>
            <p:nvPr/>
          </p:nvSpPr>
          <p:spPr>
            <a:xfrm>
              <a:off x="9209145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T</a:t>
              </a: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D178D870-BF80-5B40-A259-8CF5003265ED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124182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0776BC7-727B-0543-B44F-B228560902C4}"/>
              </a:ext>
            </a:extLst>
          </p:cNvPr>
          <p:cNvGrpSpPr/>
          <p:nvPr/>
        </p:nvGrpSpPr>
        <p:grpSpPr>
          <a:xfrm>
            <a:off x="5075923" y="4500931"/>
            <a:ext cx="1241820" cy="580048"/>
            <a:chOff x="8866513" y="1372177"/>
            <a:chExt cx="1241820" cy="580048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BA44D8F-9920-9547-8A48-3688F105858D}"/>
                </a:ext>
              </a:extLst>
            </p:cNvPr>
            <p:cNvSpPr txBox="1"/>
            <p:nvPr/>
          </p:nvSpPr>
          <p:spPr>
            <a:xfrm>
              <a:off x="9209145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T</a:t>
              </a: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EB6ACAE2-A532-8F4B-BAF3-A2B48F81700A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124182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9E9E4C1-2E79-C641-A326-1D43CAD88D3B}"/>
              </a:ext>
            </a:extLst>
          </p:cNvPr>
          <p:cNvGrpSpPr/>
          <p:nvPr/>
        </p:nvGrpSpPr>
        <p:grpSpPr>
          <a:xfrm>
            <a:off x="2422960" y="3956153"/>
            <a:ext cx="1241820" cy="580048"/>
            <a:chOff x="8866513" y="1372177"/>
            <a:chExt cx="1241820" cy="580048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1B1E2176-AEEA-A040-AD97-BB38B330E120}"/>
                </a:ext>
              </a:extLst>
            </p:cNvPr>
            <p:cNvSpPr txBox="1"/>
            <p:nvPr/>
          </p:nvSpPr>
          <p:spPr>
            <a:xfrm>
              <a:off x="9209145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T</a:t>
              </a: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AA433C5E-38A2-8A4E-8CFC-57878D161324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124182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0F8F1DE2-676D-7C41-AAC0-838349B31087}"/>
              </a:ext>
            </a:extLst>
          </p:cNvPr>
          <p:cNvSpPr txBox="1"/>
          <p:nvPr/>
        </p:nvSpPr>
        <p:spPr>
          <a:xfrm>
            <a:off x="1463355" y="1431656"/>
            <a:ext cx="2094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Sender pushing data slowly</a:t>
            </a:r>
          </a:p>
        </p:txBody>
      </p:sp>
    </p:spTree>
    <p:extLst>
      <p:ext uri="{BB962C8B-B14F-4D97-AF65-F5344CB8AC3E}">
        <p14:creationId xmlns:p14="http://schemas.microsoft.com/office/powerpoint/2010/main" val="261944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>
            <a:extLst>
              <a:ext uri="{FF2B5EF4-FFF2-40B4-BE49-F238E27FC236}">
                <a16:creationId xmlns:a16="http://schemas.microsoft.com/office/drawing/2014/main" id="{C5F06E77-CA57-7B46-8D95-1EC9C1354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552" y="305915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5" name="Oval 31">
            <a:extLst>
              <a:ext uri="{FF2B5EF4-FFF2-40B4-BE49-F238E27FC236}">
                <a16:creationId xmlns:a16="http://schemas.microsoft.com/office/drawing/2014/main" id="{722E154F-D52E-7C43-9C63-A36176FD8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302" y="363065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Helvetica" pitchFamily="2" charset="0"/>
              </a:rPr>
              <a:t>application</a:t>
            </a:r>
          </a:p>
          <a:p>
            <a:r>
              <a:rPr lang="en-US" altLang="en-US" dirty="0">
                <a:latin typeface="Helvetica" pitchFamily="2" charset="0"/>
              </a:rPr>
              <a:t>process</a:t>
            </a:r>
          </a:p>
        </p:txBody>
      </p:sp>
      <p:grpSp>
        <p:nvGrpSpPr>
          <p:cNvPr id="6" name="Group 47">
            <a:extLst>
              <a:ext uri="{FF2B5EF4-FFF2-40B4-BE49-F238E27FC236}">
                <a16:creationId xmlns:a16="http://schemas.microsoft.com/office/drawing/2014/main" id="{30927639-3537-CC47-B2BD-5FED3F6D7AA7}"/>
              </a:ext>
            </a:extLst>
          </p:cNvPr>
          <p:cNvGrpSpPr>
            <a:grpSpLocks/>
          </p:cNvGrpSpPr>
          <p:nvPr/>
        </p:nvGrpSpPr>
        <p:grpSpPr bwMode="auto">
          <a:xfrm>
            <a:off x="8879528" y="1431453"/>
            <a:ext cx="1795463" cy="688975"/>
            <a:chOff x="1173" y="2345"/>
            <a:chExt cx="1131" cy="434"/>
          </a:xfrm>
        </p:grpSpPr>
        <p:sp>
          <p:nvSpPr>
            <p:cNvPr id="7" name="Rectangle 44">
              <a:extLst>
                <a:ext uri="{FF2B5EF4-FFF2-40B4-BE49-F238E27FC236}">
                  <a16:creationId xmlns:a16="http://schemas.microsoft.com/office/drawing/2014/main" id="{06199C6F-6E60-CF46-A5E1-E3867BDF0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8" name="Text Box 46">
              <a:extLst>
                <a:ext uri="{FF2B5EF4-FFF2-40B4-BE49-F238E27FC236}">
                  <a16:creationId xmlns:a16="http://schemas.microsoft.com/office/drawing/2014/main" id="{251AFE48-8929-1F4F-8FFD-349C8FEEF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2368"/>
              <a:ext cx="100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receiver buffers</a:t>
              </a:r>
            </a:p>
          </p:txBody>
        </p:sp>
      </p:grpSp>
      <p:sp>
        <p:nvSpPr>
          <p:cNvPr id="9" name="Oval 48">
            <a:extLst>
              <a:ext uri="{FF2B5EF4-FFF2-40B4-BE49-F238E27FC236}">
                <a16:creationId xmlns:a16="http://schemas.microsoft.com/office/drawing/2014/main" id="{5C49C840-84FC-7541-86F7-2128F5FF3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802" y="2455390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0" name="Text Box 64">
            <a:extLst>
              <a:ext uri="{FF2B5EF4-FFF2-40B4-BE49-F238E27FC236}">
                <a16:creationId xmlns:a16="http://schemas.microsoft.com/office/drawing/2014/main" id="{FBF8975D-6FDB-8148-A3D3-19D6F0542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1091" y="2479202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1" name="Freeform 61">
            <a:extLst>
              <a:ext uri="{FF2B5EF4-FFF2-40B4-BE49-F238E27FC236}">
                <a16:creationId xmlns:a16="http://schemas.microsoft.com/office/drawing/2014/main" id="{41914BBB-DCCE-6549-8A57-3B534DDC8A63}"/>
              </a:ext>
            </a:extLst>
          </p:cNvPr>
          <p:cNvSpPr>
            <a:spLocks/>
          </p:cNvSpPr>
          <p:nvPr/>
        </p:nvSpPr>
        <p:spPr bwMode="auto">
          <a:xfrm>
            <a:off x="9557391" y="1998191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" name="Line 69">
            <a:extLst>
              <a:ext uri="{FF2B5EF4-FFF2-40B4-BE49-F238E27FC236}">
                <a16:creationId xmlns:a16="http://schemas.microsoft.com/office/drawing/2014/main" id="{35C3EBE2-9D5B-E446-B363-6B72B0E9C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7902" y="1339377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3" name="Freeform 63">
            <a:extLst>
              <a:ext uri="{FF2B5EF4-FFF2-40B4-BE49-F238E27FC236}">
                <a16:creationId xmlns:a16="http://schemas.microsoft.com/office/drawing/2014/main" id="{EBBC2774-5A9A-6646-B30A-9FA57B546CC7}"/>
              </a:ext>
            </a:extLst>
          </p:cNvPr>
          <p:cNvSpPr>
            <a:spLocks/>
          </p:cNvSpPr>
          <p:nvPr/>
        </p:nvSpPr>
        <p:spPr bwMode="auto">
          <a:xfrm rot="10800000">
            <a:off x="9546278" y="893290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" name="Rectangle 86">
            <a:extLst>
              <a:ext uri="{FF2B5EF4-FFF2-40B4-BE49-F238E27FC236}">
                <a16:creationId xmlns:a16="http://schemas.microsoft.com/office/drawing/2014/main" id="{8E50FDDD-2CD5-B640-805F-7D3CC9E7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2878" y="2199802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5" name="Text Box 103">
            <a:extLst>
              <a:ext uri="{FF2B5EF4-FFF2-40B4-BE49-F238E27FC236}">
                <a16:creationId xmlns:a16="http://schemas.microsoft.com/office/drawing/2014/main" id="{F2765DE8-B154-5F46-9A90-79E653C6A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3797" y="4388116"/>
            <a:ext cx="1096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receiver</a:t>
            </a:r>
          </a:p>
        </p:txBody>
      </p:sp>
      <p:sp>
        <p:nvSpPr>
          <p:cNvPr id="16" name="Text Box 116">
            <a:extLst>
              <a:ext uri="{FF2B5EF4-FFF2-40B4-BE49-F238E27FC236}">
                <a16:creationId xmlns:a16="http://schemas.microsoft.com/office/drawing/2014/main" id="{5B56D47C-4BA9-5846-9332-5A303BCC6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5882" y="3165551"/>
            <a:ext cx="1133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from sender</a:t>
            </a:r>
          </a:p>
        </p:txBody>
      </p:sp>
      <p:grpSp>
        <p:nvGrpSpPr>
          <p:cNvPr id="17" name="Group 124">
            <a:extLst>
              <a:ext uri="{FF2B5EF4-FFF2-40B4-BE49-F238E27FC236}">
                <a16:creationId xmlns:a16="http://schemas.microsoft.com/office/drawing/2014/main" id="{959C2DC4-79FB-A347-A313-FB74C91C355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744599" y="4272547"/>
            <a:ext cx="869950" cy="906462"/>
            <a:chOff x="-44" y="1473"/>
            <a:chExt cx="981" cy="1105"/>
          </a:xfrm>
        </p:grpSpPr>
        <p:pic>
          <p:nvPicPr>
            <p:cNvPr id="18" name="Picture 125" descr="desktop_computer_stylized_medium">
              <a:extLst>
                <a:ext uri="{FF2B5EF4-FFF2-40B4-BE49-F238E27FC236}">
                  <a16:creationId xmlns:a16="http://schemas.microsoft.com/office/drawing/2014/main" id="{F1B744A6-CB36-594F-8625-791092E8C0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Freeform 126">
              <a:extLst>
                <a:ext uri="{FF2B5EF4-FFF2-40B4-BE49-F238E27FC236}">
                  <a16:creationId xmlns:a16="http://schemas.microsoft.com/office/drawing/2014/main" id="{1ACC163B-ADFF-F442-8C28-69BD2D45AE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533736-434C-784D-B2F5-97E991793F53}"/>
              </a:ext>
            </a:extLst>
          </p:cNvPr>
          <p:cNvCxnSpPr/>
          <p:nvPr/>
        </p:nvCxnSpPr>
        <p:spPr>
          <a:xfrm>
            <a:off x="9637485" y="3662623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B00F31-1980-F243-9F8E-581686B22CA4}"/>
              </a:ext>
            </a:extLst>
          </p:cNvPr>
          <p:cNvCxnSpPr/>
          <p:nvPr/>
        </p:nvCxnSpPr>
        <p:spPr>
          <a:xfrm>
            <a:off x="9987591" y="3650900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D9FABD3-C0F5-4E44-A91B-12FE0C79008C}"/>
              </a:ext>
            </a:extLst>
          </p:cNvPr>
          <p:cNvSpPr txBox="1"/>
          <p:nvPr/>
        </p:nvSpPr>
        <p:spPr>
          <a:xfrm>
            <a:off x="10087616" y="959965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grpSp>
        <p:nvGrpSpPr>
          <p:cNvPr id="24" name="Group 124">
            <a:extLst>
              <a:ext uri="{FF2B5EF4-FFF2-40B4-BE49-F238E27FC236}">
                <a16:creationId xmlns:a16="http://schemas.microsoft.com/office/drawing/2014/main" id="{CBA98D77-0E11-674A-8C61-F73B27F2CD6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77547" y="163509"/>
            <a:ext cx="869950" cy="906462"/>
            <a:chOff x="-44" y="1473"/>
            <a:chExt cx="981" cy="1105"/>
          </a:xfrm>
        </p:grpSpPr>
        <p:pic>
          <p:nvPicPr>
            <p:cNvPr id="25" name="Picture 125" descr="desktop_computer_stylized_medium">
              <a:extLst>
                <a:ext uri="{FF2B5EF4-FFF2-40B4-BE49-F238E27FC236}">
                  <a16:creationId xmlns:a16="http://schemas.microsoft.com/office/drawing/2014/main" id="{AA237512-39B3-A94B-AD53-2975C5333A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26">
              <a:extLst>
                <a:ext uri="{FF2B5EF4-FFF2-40B4-BE49-F238E27FC236}">
                  <a16:creationId xmlns:a16="http://schemas.microsoft.com/office/drawing/2014/main" id="{67C59CCB-B10D-F645-A29A-811E1A5699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27" name="Text Box 103">
            <a:extLst>
              <a:ext uri="{FF2B5EF4-FFF2-40B4-BE49-F238E27FC236}">
                <a16:creationId xmlns:a16="http://schemas.microsoft.com/office/drawing/2014/main" id="{201894F4-63D2-DB43-8B58-7CCF52C83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5788" y="392580"/>
            <a:ext cx="9685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sender</a:t>
            </a:r>
          </a:p>
        </p:txBody>
      </p:sp>
      <p:pic>
        <p:nvPicPr>
          <p:cNvPr id="28" name="Picture 19" descr="Router Clip Art">
            <a:extLst>
              <a:ext uri="{FF2B5EF4-FFF2-40B4-BE49-F238E27FC236}">
                <a16:creationId xmlns:a16="http://schemas.microsoft.com/office/drawing/2014/main" id="{77C16666-78E7-2A4B-AACD-F22034B6F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905" y="1898909"/>
            <a:ext cx="1203652" cy="88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E2A1FA-A1F1-4847-B8CB-20B494B19DD0}"/>
              </a:ext>
            </a:extLst>
          </p:cNvPr>
          <p:cNvCxnSpPr>
            <a:cxnSpLocks/>
          </p:cNvCxnSpPr>
          <p:nvPr/>
        </p:nvCxnSpPr>
        <p:spPr>
          <a:xfrm>
            <a:off x="4675281" y="2497564"/>
            <a:ext cx="1568832" cy="2350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9" descr="Router Clip Art">
            <a:extLst>
              <a:ext uri="{FF2B5EF4-FFF2-40B4-BE49-F238E27FC236}">
                <a16:creationId xmlns:a16="http://schemas.microsoft.com/office/drawing/2014/main" id="{C0ED1B2C-AF43-E04B-8FA2-C1DA1BC73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362" y="2490787"/>
            <a:ext cx="1203652" cy="88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7E12A3E-0BED-794B-AA9D-AEEE1976E7D0}"/>
              </a:ext>
            </a:extLst>
          </p:cNvPr>
          <p:cNvCxnSpPr>
            <a:cxnSpLocks/>
          </p:cNvCxnSpPr>
          <p:nvPr/>
        </p:nvCxnSpPr>
        <p:spPr>
          <a:xfrm>
            <a:off x="7627224" y="3219264"/>
            <a:ext cx="960141" cy="12808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FADD576-2126-B94B-8A4F-F9FDDE4D1266}"/>
              </a:ext>
            </a:extLst>
          </p:cNvPr>
          <p:cNvCxnSpPr>
            <a:cxnSpLocks/>
          </p:cNvCxnSpPr>
          <p:nvPr/>
        </p:nvCxnSpPr>
        <p:spPr>
          <a:xfrm>
            <a:off x="1576252" y="1002015"/>
            <a:ext cx="1671363" cy="11585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close up of a flower&#10;&#10;Description automatically generated">
            <a:extLst>
              <a:ext uri="{FF2B5EF4-FFF2-40B4-BE49-F238E27FC236}">
                <a16:creationId xmlns:a16="http://schemas.microsoft.com/office/drawing/2014/main" id="{12F2AB8E-3028-9240-9395-2014F13CD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962" y="2120428"/>
            <a:ext cx="939800" cy="1016000"/>
          </a:xfrm>
          <a:prstGeom prst="rect">
            <a:avLst/>
          </a:prstGeom>
        </p:spPr>
      </p:pic>
      <p:grpSp>
        <p:nvGrpSpPr>
          <p:cNvPr id="42" name="Group 124">
            <a:extLst>
              <a:ext uri="{FF2B5EF4-FFF2-40B4-BE49-F238E27FC236}">
                <a16:creationId xmlns:a16="http://schemas.microsoft.com/office/drawing/2014/main" id="{A9EE9651-87B8-D34D-A01E-C8811302212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821129" y="387275"/>
            <a:ext cx="869950" cy="906462"/>
            <a:chOff x="-44" y="1473"/>
            <a:chExt cx="981" cy="1105"/>
          </a:xfrm>
        </p:grpSpPr>
        <p:pic>
          <p:nvPicPr>
            <p:cNvPr id="43" name="Picture 125" descr="desktop_computer_stylized_medium">
              <a:extLst>
                <a:ext uri="{FF2B5EF4-FFF2-40B4-BE49-F238E27FC236}">
                  <a16:creationId xmlns:a16="http://schemas.microsoft.com/office/drawing/2014/main" id="{C0F59A6C-33FB-5041-AE77-02BCAA9266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Freeform 126">
              <a:extLst>
                <a:ext uri="{FF2B5EF4-FFF2-40B4-BE49-F238E27FC236}">
                  <a16:creationId xmlns:a16="http://schemas.microsoft.com/office/drawing/2014/main" id="{7E5B0E0D-C50A-734E-B90A-3EFBA1AC63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BDC19A3-A725-0F43-AEB4-01477FB324C9}"/>
              </a:ext>
            </a:extLst>
          </p:cNvPr>
          <p:cNvCxnSpPr>
            <a:cxnSpLocks/>
          </p:cNvCxnSpPr>
          <p:nvPr/>
        </p:nvCxnSpPr>
        <p:spPr>
          <a:xfrm>
            <a:off x="3157162" y="1279949"/>
            <a:ext cx="373865" cy="540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124">
            <a:extLst>
              <a:ext uri="{FF2B5EF4-FFF2-40B4-BE49-F238E27FC236}">
                <a16:creationId xmlns:a16="http://schemas.microsoft.com/office/drawing/2014/main" id="{0C96A072-80CF-A54D-BDD3-3BF06BEA1CA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18472" y="3239227"/>
            <a:ext cx="869950" cy="906462"/>
            <a:chOff x="-44" y="1473"/>
            <a:chExt cx="981" cy="1105"/>
          </a:xfrm>
        </p:grpSpPr>
        <p:pic>
          <p:nvPicPr>
            <p:cNvPr id="48" name="Picture 125" descr="desktop_computer_stylized_medium">
              <a:extLst>
                <a:ext uri="{FF2B5EF4-FFF2-40B4-BE49-F238E27FC236}">
                  <a16:creationId xmlns:a16="http://schemas.microsoft.com/office/drawing/2014/main" id="{2D161DFF-FE38-6A48-82FD-E34E5E4CF5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Freeform 126">
              <a:extLst>
                <a:ext uri="{FF2B5EF4-FFF2-40B4-BE49-F238E27FC236}">
                  <a16:creationId xmlns:a16="http://schemas.microsoft.com/office/drawing/2014/main" id="{73B99719-6253-B84A-97C0-99CE9952BC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B489F57-0438-7C4C-8662-70160530709D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2953447" y="2807788"/>
            <a:ext cx="626804" cy="4314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A close up of a flower&#10;&#10;Description automatically generated">
            <a:extLst>
              <a:ext uri="{FF2B5EF4-FFF2-40B4-BE49-F238E27FC236}">
                <a16:creationId xmlns:a16="http://schemas.microsoft.com/office/drawing/2014/main" id="{1C590F89-A87A-9746-9B7B-F9C071F67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9403" y="152498"/>
            <a:ext cx="916912" cy="991256"/>
          </a:xfrm>
          <a:prstGeom prst="rect">
            <a:avLst/>
          </a:prstGeom>
        </p:spPr>
      </p:pic>
      <p:pic>
        <p:nvPicPr>
          <p:cNvPr id="54" name="Picture 53" descr="A close up of a flower&#10;&#10;Description automatically generated">
            <a:extLst>
              <a:ext uri="{FF2B5EF4-FFF2-40B4-BE49-F238E27FC236}">
                <a16:creationId xmlns:a16="http://schemas.microsoft.com/office/drawing/2014/main" id="{A6BD33E3-B7FA-F146-9E81-9508B16DE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5197" y="1458075"/>
            <a:ext cx="889800" cy="96194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B25CF02A-4080-BB4F-B41B-7AF3AC9518D5}"/>
              </a:ext>
            </a:extLst>
          </p:cNvPr>
          <p:cNvSpPr txBox="1"/>
          <p:nvPr/>
        </p:nvSpPr>
        <p:spPr>
          <a:xfrm>
            <a:off x="4333711" y="337748"/>
            <a:ext cx="30170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Multiple locations for bottlenecks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9BDE5E-0781-1746-87E4-B07FC62DDA90}"/>
              </a:ext>
            </a:extLst>
          </p:cNvPr>
          <p:cNvCxnSpPr>
            <a:cxnSpLocks/>
          </p:cNvCxnSpPr>
          <p:nvPr/>
        </p:nvCxnSpPr>
        <p:spPr>
          <a:xfrm>
            <a:off x="7049642" y="902979"/>
            <a:ext cx="1920374" cy="6849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B7BF3CD-ED1C-C349-87B1-B6AAF1224008}"/>
              </a:ext>
            </a:extLst>
          </p:cNvPr>
          <p:cNvCxnSpPr>
            <a:cxnSpLocks/>
          </p:cNvCxnSpPr>
          <p:nvPr/>
        </p:nvCxnSpPr>
        <p:spPr>
          <a:xfrm>
            <a:off x="7085254" y="1112499"/>
            <a:ext cx="1703377" cy="814925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55724CB-F147-3940-A0AC-A6DF1B1EF894}"/>
              </a:ext>
            </a:extLst>
          </p:cNvPr>
          <p:cNvCxnSpPr>
            <a:cxnSpLocks/>
          </p:cNvCxnSpPr>
          <p:nvPr/>
        </p:nvCxnSpPr>
        <p:spPr>
          <a:xfrm flipH="1">
            <a:off x="5759208" y="1346895"/>
            <a:ext cx="426308" cy="947513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10B0B3F5-6B90-0F48-8540-35A2220B2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518" y="1492254"/>
            <a:ext cx="1078246" cy="1078246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7C199D68-D5F2-B545-8A91-7A219362A573}"/>
              </a:ext>
            </a:extLst>
          </p:cNvPr>
          <p:cNvSpPr txBox="1"/>
          <p:nvPr/>
        </p:nvSpPr>
        <p:spPr>
          <a:xfrm>
            <a:off x="325354" y="2605097"/>
            <a:ext cx="21515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What’s the bottleneck? How to adapt </a:t>
            </a:r>
            <a:r>
              <a:rPr lang="en-US" sz="2000" dirty="0">
                <a:latin typeface="Helvetica" pitchFamily="2" charset="0"/>
              </a:rPr>
              <a:t>how much data to keep in flight?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4764196-8629-334D-BE0E-FE99CFFD4DEF}"/>
              </a:ext>
            </a:extLst>
          </p:cNvPr>
          <p:cNvSpPr txBox="1"/>
          <p:nvPr/>
        </p:nvSpPr>
        <p:spPr>
          <a:xfrm rot="16200000">
            <a:off x="10019906" y="1682709"/>
            <a:ext cx="3017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Flow Control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92B56B1-12EE-1146-A01E-882D2D92BBBB}"/>
              </a:ext>
            </a:extLst>
          </p:cNvPr>
          <p:cNvSpPr txBox="1"/>
          <p:nvPr/>
        </p:nvSpPr>
        <p:spPr>
          <a:xfrm>
            <a:off x="4531399" y="1550045"/>
            <a:ext cx="4257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Congestion Control</a:t>
            </a:r>
          </a:p>
        </p:txBody>
      </p:sp>
      <p:pic>
        <p:nvPicPr>
          <p:cNvPr id="52" name="Picture 5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7C82F0F-C8F7-984F-82C1-A2B310511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200" y="4383620"/>
            <a:ext cx="3531254" cy="2370748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26B0F006-79DD-2F43-BB71-7CE815A2C33A}"/>
              </a:ext>
            </a:extLst>
          </p:cNvPr>
          <p:cNvSpPr/>
          <p:nvPr/>
        </p:nvSpPr>
        <p:spPr>
          <a:xfrm>
            <a:off x="2078579" y="5224955"/>
            <a:ext cx="1501671" cy="45076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A642D3-1251-B542-9566-E4C7A1073678}"/>
              </a:ext>
            </a:extLst>
          </p:cNvPr>
          <p:cNvSpPr txBox="1"/>
          <p:nvPr/>
        </p:nvSpPr>
        <p:spPr>
          <a:xfrm>
            <a:off x="3345995" y="3524595"/>
            <a:ext cx="4714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Flow Control: </a:t>
            </a:r>
            <a:r>
              <a:rPr lang="en-US" sz="2400" dirty="0">
                <a:latin typeface="Helvetica" pitchFamily="2" charset="0"/>
              </a:rPr>
              <a:t>Receiver informs sender free buffer over time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E32D300-130D-144D-B196-C2356D3B39EE}"/>
              </a:ext>
            </a:extLst>
          </p:cNvPr>
          <p:cNvCxnSpPr>
            <a:cxnSpLocks/>
          </p:cNvCxnSpPr>
          <p:nvPr/>
        </p:nvCxnSpPr>
        <p:spPr>
          <a:xfrm flipH="1">
            <a:off x="3077987" y="4104379"/>
            <a:ext cx="585827" cy="13323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B6F693F-C492-8C43-9CDC-BC470B1E56E6}"/>
              </a:ext>
            </a:extLst>
          </p:cNvPr>
          <p:cNvGrpSpPr/>
          <p:nvPr/>
        </p:nvGrpSpPr>
        <p:grpSpPr>
          <a:xfrm>
            <a:off x="5155779" y="5384012"/>
            <a:ext cx="4098976" cy="493632"/>
            <a:chOff x="2038352" y="4479756"/>
            <a:chExt cx="7478713" cy="636306"/>
          </a:xfrm>
        </p:grpSpPr>
        <p:grpSp>
          <p:nvGrpSpPr>
            <p:cNvPr id="61" name="Group 2">
              <a:extLst>
                <a:ext uri="{FF2B5EF4-FFF2-40B4-BE49-F238E27FC236}">
                  <a16:creationId xmlns:a16="http://schemas.microsoft.com/office/drawing/2014/main" id="{A0FEDCD0-4DFD-9D47-BB43-948C0B75F8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77" name="Rectangle 1">
                <a:extLst>
                  <a:ext uri="{FF2B5EF4-FFF2-40B4-BE49-F238E27FC236}">
                    <a16:creationId xmlns:a16="http://schemas.microsoft.com/office/drawing/2014/main" id="{C6358918-A5FF-7C4F-9FFE-89B0B3354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324F306-3F57-334E-85B0-3C5DCE229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BBE132E-05A8-F745-B8AC-1AF792D5E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9069F0D-5FF5-534E-880F-54F7D8719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8B6A35B-410C-6A4E-B81E-C0E476CF2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70C7326-4F7D-8B43-9C96-37DF56775B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81D4F16-C33D-DC4F-94C0-5A36DF833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2FC0A40-EC43-9040-BF23-7D2B4ECFF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A92FAA8-56A9-F744-B498-5215DE9DC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32B8A37-D43F-6B4F-86CB-B67DA3AEB9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991064B-C668-0443-BF03-D13483460364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D427E9-5DF9-F74C-935E-426725B21A1E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19AB468-ACD0-A343-84EB-5038076E16AE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79DD735-A247-4A4A-B4FB-2C03E5820168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A63EE2C-B1EF-EB4F-B352-14DDD6906194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EB114C7-8DAC-FC40-B857-99E403EC300B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C307515-790A-C84D-86B0-682EDA36625D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9CAB0E1-4F34-1148-87BB-9F1F99DCF101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E0DB036-B54F-6649-B591-5196C7D199AB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F94200C-1045-D04B-81F6-6F0DF7A7062B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AF62B50-4A51-CA4E-BB5C-4C217D7B5DC9}"/>
              </a:ext>
            </a:extLst>
          </p:cNvPr>
          <p:cNvGrpSpPr/>
          <p:nvPr/>
        </p:nvGrpSpPr>
        <p:grpSpPr>
          <a:xfrm>
            <a:off x="4168653" y="4553540"/>
            <a:ext cx="2271948" cy="864577"/>
            <a:chOff x="1438413" y="5401314"/>
            <a:chExt cx="2065510" cy="830072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C436C36-A060-BD4B-AE5D-5457A13BCF7A}"/>
                </a:ext>
              </a:extLst>
            </p:cNvPr>
            <p:cNvSpPr txBox="1"/>
            <p:nvPr/>
          </p:nvSpPr>
          <p:spPr>
            <a:xfrm>
              <a:off x="1438413" y="540131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3AD2E11-2EB2-A14B-9C17-CAB77774DF4F}"/>
                </a:ext>
              </a:extLst>
            </p:cNvPr>
            <p:cNvCxnSpPr>
              <a:cxnSpLocks/>
            </p:cNvCxnSpPr>
            <p:nvPr/>
          </p:nvCxnSpPr>
          <p:spPr>
            <a:xfrm>
              <a:off x="3314697" y="5833219"/>
              <a:ext cx="0" cy="39816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D231DCE-0B58-4F48-B6ED-72E071FBD878}"/>
              </a:ext>
            </a:extLst>
          </p:cNvPr>
          <p:cNvGrpSpPr/>
          <p:nvPr/>
        </p:nvGrpSpPr>
        <p:grpSpPr>
          <a:xfrm>
            <a:off x="6505033" y="4471961"/>
            <a:ext cx="2271948" cy="932559"/>
            <a:chOff x="1860718" y="5901025"/>
            <a:chExt cx="2065510" cy="895340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9DB832A-52B4-A24B-88DF-FB4ABEDD3640}"/>
                </a:ext>
              </a:extLst>
            </p:cNvPr>
            <p:cNvSpPr txBox="1"/>
            <p:nvPr/>
          </p:nvSpPr>
          <p:spPr>
            <a:xfrm>
              <a:off x="1860718" y="5901025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8648E43-1EC9-5F45-A84B-BE45617A494F}"/>
                </a:ext>
              </a:extLst>
            </p:cNvPr>
            <p:cNvCxnSpPr>
              <a:cxnSpLocks/>
            </p:cNvCxnSpPr>
            <p:nvPr/>
          </p:nvCxnSpPr>
          <p:spPr>
            <a:xfrm>
              <a:off x="3366012" y="6294318"/>
              <a:ext cx="11919" cy="50204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D949D012-B14B-6D4F-9398-8CD805E5FACE}"/>
              </a:ext>
            </a:extLst>
          </p:cNvPr>
          <p:cNvSpPr txBox="1"/>
          <p:nvPr/>
        </p:nvSpPr>
        <p:spPr>
          <a:xfrm>
            <a:off x="4983301" y="6226517"/>
            <a:ext cx="5235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&lt;=  Advertised window</a:t>
            </a:r>
            <a:endParaRPr lang="en-US" sz="2400" dirty="0">
              <a:latin typeface="Helvetica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CED6CAE-09D7-3641-B927-FD652AC8BEC1}"/>
              </a:ext>
            </a:extLst>
          </p:cNvPr>
          <p:cNvSpPr txBox="1"/>
          <p:nvPr/>
        </p:nvSpPr>
        <p:spPr>
          <a:xfrm>
            <a:off x="3163645" y="5300725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47DC0E-5780-8A4A-A3EB-0115BA59BE58}"/>
              </a:ext>
            </a:extLst>
          </p:cNvPr>
          <p:cNvSpPr txBox="1"/>
          <p:nvPr/>
        </p:nvSpPr>
        <p:spPr>
          <a:xfrm>
            <a:off x="9427084" y="5103902"/>
            <a:ext cx="2660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How to size this buffer?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3826E0B-F2DB-454C-99DD-F15E78690422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10554148" y="2115789"/>
            <a:ext cx="203218" cy="298811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A1FDD95-7BAD-204B-A154-DE967FAE2BF9}"/>
              </a:ext>
            </a:extLst>
          </p:cNvPr>
          <p:cNvCxnSpPr>
            <a:cxnSpLocks/>
          </p:cNvCxnSpPr>
          <p:nvPr/>
        </p:nvCxnSpPr>
        <p:spPr>
          <a:xfrm>
            <a:off x="6394074" y="6092929"/>
            <a:ext cx="2112939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82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6" grpId="0"/>
      <p:bldP spid="22" grpId="0"/>
      <p:bldP spid="56" grpId="0"/>
      <p:bldP spid="68" grpId="0"/>
      <p:bldP spid="70" grpId="0"/>
      <p:bldP spid="71" grpId="0"/>
      <p:bldP spid="30" grpId="0" animBg="1"/>
      <p:bldP spid="31" grpId="0"/>
      <p:bldP spid="93" grpId="0"/>
      <p:bldP spid="95" grpId="0"/>
      <p:bldP spid="5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6189-9743-0B41-8A65-BBE8B3F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ACK clocking alone can be inefficient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1F955-EB26-D143-AEC4-0C9714A71D3C}"/>
              </a:ext>
            </a:extLst>
          </p:cNvPr>
          <p:cNvGrpSpPr/>
          <p:nvPr/>
        </p:nvGrpSpPr>
        <p:grpSpPr>
          <a:xfrm>
            <a:off x="2327564" y="22111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90F2164-EEE7-CE4A-A0B5-6BD495553BAA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E7E0884-1525-D24B-8124-151DE43B9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62037FD-A775-9E42-ADA2-AB97978BE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5593350-2F43-E745-9284-F346896461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35B124-1C85-8846-B445-673D712ED361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33344A-86AA-5E4E-AD81-9FEC9818124B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B9CA32-CDE8-E348-BF2D-145CB632748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F7E720-14C2-754A-88F8-2C8AAECC57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6363655-EDD5-2043-B64A-02C60B72A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12FD0D-61BD-1D4F-8FC5-57CCF130D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3012A76-16E4-3E45-A6BC-4C5003DA51FA}"/>
              </a:ext>
            </a:extLst>
          </p:cNvPr>
          <p:cNvSpPr/>
          <p:nvPr/>
        </p:nvSpPr>
        <p:spPr>
          <a:xfrm>
            <a:off x="3001804" y="2211184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16B75DA-3D30-1A42-8062-9DDF624DCF3C}"/>
              </a:ext>
            </a:extLst>
          </p:cNvPr>
          <p:cNvSpPr/>
          <p:nvPr/>
        </p:nvSpPr>
        <p:spPr>
          <a:xfrm>
            <a:off x="3384188" y="2211184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1F3C92B-D1FE-034A-A03D-C1E4A5F78E3B}"/>
              </a:ext>
            </a:extLst>
          </p:cNvPr>
          <p:cNvSpPr/>
          <p:nvPr/>
        </p:nvSpPr>
        <p:spPr>
          <a:xfrm>
            <a:off x="5688396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5665CF7-F0E1-384D-AE01-D586B706D3F9}"/>
              </a:ext>
            </a:extLst>
          </p:cNvPr>
          <p:cNvSpPr/>
          <p:nvPr/>
        </p:nvSpPr>
        <p:spPr>
          <a:xfrm>
            <a:off x="8161600" y="2235497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EA108B5-4F5E-0C41-8D53-A5A3BD083E3D}"/>
              </a:ext>
            </a:extLst>
          </p:cNvPr>
          <p:cNvSpPr/>
          <p:nvPr/>
        </p:nvSpPr>
        <p:spPr>
          <a:xfrm>
            <a:off x="9035841" y="2235497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611BF3C-F04C-5D45-98D8-C3F0A63C5B94}"/>
              </a:ext>
            </a:extLst>
          </p:cNvPr>
          <p:cNvSpPr txBox="1"/>
          <p:nvPr/>
        </p:nvSpPr>
        <p:spPr>
          <a:xfrm>
            <a:off x="399341" y="3988014"/>
            <a:ext cx="169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Sender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1CD55-177A-AB40-B9D1-4A28D264F9AA}"/>
              </a:ext>
            </a:extLst>
          </p:cNvPr>
          <p:cNvSpPr txBox="1"/>
          <p:nvPr/>
        </p:nvSpPr>
        <p:spPr>
          <a:xfrm>
            <a:off x="10307782" y="3988015"/>
            <a:ext cx="183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Receiver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9C18370-E8DC-E547-AE1F-21BE32F31242}"/>
              </a:ext>
            </a:extLst>
          </p:cNvPr>
          <p:cNvCxnSpPr/>
          <p:nvPr/>
        </p:nvCxnSpPr>
        <p:spPr>
          <a:xfrm>
            <a:off x="298723" y="2789228"/>
            <a:ext cx="235133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EDA0FA6-1514-0F46-8F01-7B4D61B3113D}"/>
              </a:ext>
            </a:extLst>
          </p:cNvPr>
          <p:cNvGrpSpPr/>
          <p:nvPr/>
        </p:nvGrpSpPr>
        <p:grpSpPr>
          <a:xfrm>
            <a:off x="8045701" y="1337012"/>
            <a:ext cx="1241820" cy="580048"/>
            <a:chOff x="8866513" y="1372177"/>
            <a:chExt cx="1241820" cy="580048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F3CA3EF-5269-B747-B41A-DB32EC08EFE1}"/>
                </a:ext>
              </a:extLst>
            </p:cNvPr>
            <p:cNvSpPr txBox="1"/>
            <p:nvPr/>
          </p:nvSpPr>
          <p:spPr>
            <a:xfrm>
              <a:off x="9209145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T</a:t>
              </a: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8BB47FD-332A-5F4A-8550-BF4AEDD820FE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124182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Freeform 125">
            <a:extLst>
              <a:ext uri="{FF2B5EF4-FFF2-40B4-BE49-F238E27FC236}">
                <a16:creationId xmlns:a16="http://schemas.microsoft.com/office/drawing/2014/main" id="{6B8AB38C-9D2B-824D-B75A-51B94E2F4BC6}"/>
              </a:ext>
            </a:extLst>
          </p:cNvPr>
          <p:cNvSpPr/>
          <p:nvPr/>
        </p:nvSpPr>
        <p:spPr>
          <a:xfrm>
            <a:off x="10257905" y="3183881"/>
            <a:ext cx="964277" cy="872730"/>
          </a:xfrm>
          <a:custGeom>
            <a:avLst/>
            <a:gdLst>
              <a:gd name="connsiteX0" fmla="*/ 0 w 964277"/>
              <a:gd name="connsiteY0" fmla="*/ 8206 h 872730"/>
              <a:gd name="connsiteX1" fmla="*/ 798022 w 964277"/>
              <a:gd name="connsiteY1" fmla="*/ 124584 h 872730"/>
              <a:gd name="connsiteX2" fmla="*/ 964277 w 964277"/>
              <a:gd name="connsiteY2" fmla="*/ 872730 h 87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277" h="872730">
                <a:moveTo>
                  <a:pt x="0" y="8206"/>
                </a:moveTo>
                <a:cubicBezTo>
                  <a:pt x="318654" y="-5649"/>
                  <a:pt x="637309" y="-19503"/>
                  <a:pt x="798022" y="124584"/>
                </a:cubicBezTo>
                <a:cubicBezTo>
                  <a:pt x="958735" y="268671"/>
                  <a:pt x="961506" y="570700"/>
                  <a:pt x="964277" y="87273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A531A3D1-F1EB-334D-94BB-52D69DBD5420}"/>
              </a:ext>
            </a:extLst>
          </p:cNvPr>
          <p:cNvSpPr/>
          <p:nvPr/>
        </p:nvSpPr>
        <p:spPr>
          <a:xfrm>
            <a:off x="1080588" y="3086568"/>
            <a:ext cx="1429856" cy="820414"/>
          </a:xfrm>
          <a:custGeom>
            <a:avLst/>
            <a:gdLst>
              <a:gd name="connsiteX0" fmla="*/ 16692 w 1429856"/>
              <a:gd name="connsiteY0" fmla="*/ 820414 h 820414"/>
              <a:gd name="connsiteX1" fmla="*/ 199572 w 1429856"/>
              <a:gd name="connsiteY1" fmla="*/ 88894 h 820414"/>
              <a:gd name="connsiteX2" fmla="*/ 1429856 w 1429856"/>
              <a:gd name="connsiteY2" fmla="*/ 39017 h 82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856" h="820414">
                <a:moveTo>
                  <a:pt x="16692" y="820414"/>
                </a:moveTo>
                <a:cubicBezTo>
                  <a:pt x="-9632" y="519770"/>
                  <a:pt x="-35955" y="219127"/>
                  <a:pt x="199572" y="88894"/>
                </a:cubicBezTo>
                <a:cubicBezTo>
                  <a:pt x="435099" y="-41339"/>
                  <a:pt x="932477" y="-1161"/>
                  <a:pt x="1429856" y="39017"/>
                </a:cubicBezTo>
              </a:path>
            </a:pathLst>
          </a:custGeom>
          <a:noFill/>
          <a:ln w="25400">
            <a:solidFill>
              <a:schemeClr val="bg2">
                <a:lumMod val="9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BDB4BB0-B0E9-D141-A499-020C2118E682}"/>
              </a:ext>
            </a:extLst>
          </p:cNvPr>
          <p:cNvSpPr txBox="1"/>
          <p:nvPr/>
        </p:nvSpPr>
        <p:spPr>
          <a:xfrm>
            <a:off x="4692732" y="33523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4FC635F-3C4C-514E-8620-DA60DF9716E1}"/>
              </a:ext>
            </a:extLst>
          </p:cNvPr>
          <p:cNvCxnSpPr>
            <a:cxnSpLocks/>
          </p:cNvCxnSpPr>
          <p:nvPr/>
        </p:nvCxnSpPr>
        <p:spPr>
          <a:xfrm>
            <a:off x="5541699" y="35589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16DF1F30-2C0F-2645-8555-1E88B3388DE2}"/>
              </a:ext>
            </a:extLst>
          </p:cNvPr>
          <p:cNvSpPr/>
          <p:nvPr/>
        </p:nvSpPr>
        <p:spPr>
          <a:xfrm>
            <a:off x="4503524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58F3FCB-DE49-8641-BC84-5ECE3B994F68}"/>
              </a:ext>
            </a:extLst>
          </p:cNvPr>
          <p:cNvSpPr/>
          <p:nvPr/>
        </p:nvSpPr>
        <p:spPr>
          <a:xfrm>
            <a:off x="6792918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011014-5A22-CF41-871A-1E5A86742E61}"/>
              </a:ext>
            </a:extLst>
          </p:cNvPr>
          <p:cNvSpPr txBox="1"/>
          <p:nvPr/>
        </p:nvSpPr>
        <p:spPr>
          <a:xfrm>
            <a:off x="204920" y="5094841"/>
            <a:ext cx="115709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The sending rate should be high enough to keep the “pipe” full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Analogy: a grocery store with only 1 customer in entire store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If the store isn’t “full”, you’re using store space inefficiently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E357009-DBC3-2C46-BA91-663FF79FC9A4}"/>
              </a:ext>
            </a:extLst>
          </p:cNvPr>
          <p:cNvGrpSpPr/>
          <p:nvPr/>
        </p:nvGrpSpPr>
        <p:grpSpPr>
          <a:xfrm>
            <a:off x="4045008" y="1860232"/>
            <a:ext cx="2920360" cy="639281"/>
            <a:chOff x="5148211" y="1992909"/>
            <a:chExt cx="2920360" cy="639281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94F4CF-9539-634B-A3BD-A211D8358ED1}"/>
                </a:ext>
              </a:extLst>
            </p:cNvPr>
            <p:cNvSpPr txBox="1"/>
            <p:nvPr/>
          </p:nvSpPr>
          <p:spPr>
            <a:xfrm>
              <a:off x="5148211" y="1992909"/>
              <a:ext cx="29203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Large delay T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D05A2B3-F178-FA49-A9A9-922F6B31718C}"/>
                </a:ext>
              </a:extLst>
            </p:cNvPr>
            <p:cNvCxnSpPr>
              <a:cxnSpLocks/>
            </p:cNvCxnSpPr>
            <p:nvPr/>
          </p:nvCxnSpPr>
          <p:spPr>
            <a:xfrm>
              <a:off x="5592282" y="2632190"/>
              <a:ext cx="1343776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3730D4CA-F12F-4C4D-BAFF-7C63A326FB2E}"/>
              </a:ext>
            </a:extLst>
          </p:cNvPr>
          <p:cNvSpPr txBox="1"/>
          <p:nvPr/>
        </p:nvSpPr>
        <p:spPr>
          <a:xfrm>
            <a:off x="320850" y="3153743"/>
            <a:ext cx="199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latin typeface="Helvetica" pitchFamily="2" charset="0"/>
              </a:rPr>
              <a:t>Send data  packet on ACK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B1DE8C-D550-5945-9728-8C9D48A3416E}"/>
              </a:ext>
            </a:extLst>
          </p:cNvPr>
          <p:cNvSpPr txBox="1"/>
          <p:nvPr/>
        </p:nvSpPr>
        <p:spPr>
          <a:xfrm>
            <a:off x="1463355" y="1431656"/>
            <a:ext cx="2094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Sender pushing data slowly</a:t>
            </a:r>
          </a:p>
        </p:txBody>
      </p:sp>
    </p:spTree>
    <p:extLst>
      <p:ext uri="{BB962C8B-B14F-4D97-AF65-F5344CB8AC3E}">
        <p14:creationId xmlns:p14="http://schemas.microsoft.com/office/powerpoint/2010/main" val="295043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330F-A4D4-8F47-924A-8742373E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 of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4C1C0-BBB2-524B-9DE5-C7559CE36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2375" cy="48411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Send at the highest rate possible</a:t>
            </a:r>
            <a:r>
              <a:rPr lang="en-US" dirty="0"/>
              <a:t> (to keep the pipe full) </a:t>
            </a:r>
          </a:p>
          <a:p>
            <a:r>
              <a:rPr lang="en-US" dirty="0"/>
              <a:t>while being </a:t>
            </a:r>
            <a:r>
              <a:rPr lang="en-US" dirty="0">
                <a:solidFill>
                  <a:srgbClr val="C00000"/>
                </a:solidFill>
              </a:rPr>
              <a:t>ACK-clocked </a:t>
            </a:r>
            <a:r>
              <a:rPr lang="en-US" dirty="0"/>
              <a:t>(to avoid congesting the pipe)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So, how to get to steady state?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57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06BC-AB1F-3B47-B7F4-9BA972DA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Right Congestion Window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244E3-66EB-2C4E-AEAF-10F407900E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95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9FA1A-E57D-794D-98A3-920B7F31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 a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6B326-0719-7944-82FA-5DD11E408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I’m thinking of a number (positive integer). You need to guess the number I have in mind.</a:t>
            </a:r>
          </a:p>
          <a:p>
            <a:endParaRPr lang="en-US" dirty="0"/>
          </a:p>
          <a:p>
            <a:r>
              <a:rPr lang="en-US" dirty="0"/>
              <a:t>Each time you guess, I will tell you whether your number is smaller or larger than (or the same as) the one I’m thinking of</a:t>
            </a:r>
          </a:p>
          <a:p>
            <a:endParaRPr lang="en-US" dirty="0"/>
          </a:p>
          <a:p>
            <a:r>
              <a:rPr lang="en-US" dirty="0"/>
              <a:t>My number can be very large or small</a:t>
            </a:r>
          </a:p>
          <a:p>
            <a:endParaRPr lang="en-US" dirty="0"/>
          </a:p>
          <a:p>
            <a:r>
              <a:rPr lang="en-US" dirty="0"/>
              <a:t>How would you go about guessing the number?</a:t>
            </a:r>
          </a:p>
        </p:txBody>
      </p:sp>
    </p:spTree>
    <p:extLst>
      <p:ext uri="{BB962C8B-B14F-4D97-AF65-F5344CB8AC3E}">
        <p14:creationId xmlns:p14="http://schemas.microsoft.com/office/powerpoint/2010/main" val="314600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33DC-AFB0-0248-9850-0B01F04C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right congestion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A370B-C7E3-0F48-A5DC-E4D52BA2A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1306"/>
          </a:xfrm>
        </p:spPr>
        <p:txBody>
          <a:bodyPr>
            <a:normAutofit/>
          </a:bodyPr>
          <a:lstStyle/>
          <a:p>
            <a:r>
              <a:rPr lang="en-US" dirty="0"/>
              <a:t>TCP congestion control algorithms solve a similar problem!</a:t>
            </a:r>
          </a:p>
          <a:p>
            <a:endParaRPr lang="en-US" dirty="0"/>
          </a:p>
          <a:p>
            <a:r>
              <a:rPr lang="en-US" dirty="0"/>
              <a:t>There is an </a:t>
            </a:r>
            <a:r>
              <a:rPr lang="en-US" dirty="0">
                <a:solidFill>
                  <a:srgbClr val="C00000"/>
                </a:solidFill>
              </a:rPr>
              <a:t>unknown</a:t>
            </a:r>
            <a:r>
              <a:rPr lang="en-US" dirty="0"/>
              <a:t> bottleneck link rate that the sender must match</a:t>
            </a:r>
          </a:p>
          <a:p>
            <a:endParaRPr lang="en-US" dirty="0"/>
          </a:p>
          <a:p>
            <a:r>
              <a:rPr lang="en-US" dirty="0"/>
              <a:t>If sender sends more than the bottleneck link rate:</a:t>
            </a:r>
          </a:p>
          <a:p>
            <a:pPr lvl="1"/>
            <a:r>
              <a:rPr lang="en-US" dirty="0"/>
              <a:t>packet loss, delays, etc.</a:t>
            </a:r>
          </a:p>
          <a:p>
            <a:endParaRPr lang="en-US" dirty="0"/>
          </a:p>
          <a:p>
            <a:r>
              <a:rPr lang="en-US" dirty="0"/>
              <a:t>If sender sends less than the bottleneck link rate:</a:t>
            </a:r>
          </a:p>
          <a:p>
            <a:pPr lvl="1"/>
            <a:r>
              <a:rPr lang="en-US" dirty="0"/>
              <a:t>all packets get through; successful ACKs</a:t>
            </a:r>
          </a:p>
        </p:txBody>
      </p:sp>
    </p:spTree>
    <p:extLst>
      <p:ext uri="{BB962C8B-B14F-4D97-AF65-F5344CB8AC3E}">
        <p14:creationId xmlns:p14="http://schemas.microsoft.com/office/powerpoint/2010/main" val="34596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D89B-39F6-A245-AE5C-4FDFDF11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Quickly finding a rate: TCP slow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127E8-8A18-224D-9FA1-FB716412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5786" cy="4915144"/>
          </a:xfrm>
        </p:spPr>
        <p:txBody>
          <a:bodyPr>
            <a:normAutofit fontScale="92500" lnSpcReduction="20000"/>
          </a:bodyPr>
          <a:lstStyle/>
          <a:p>
            <a:pPr>
              <a:buFont typeface="Arial"/>
              <a:buChar char="•"/>
              <a:defRPr/>
            </a:pPr>
            <a:r>
              <a:rPr lang="en-US" dirty="0"/>
              <a:t>Initially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= 1 MSS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MSS is “maximum segment size”</a:t>
            </a:r>
          </a:p>
          <a:p>
            <a:pPr>
              <a:buFont typeface="Arial"/>
              <a:buChar char="•"/>
              <a:defRPr/>
            </a:pPr>
            <a:endParaRPr lang="en-US" dirty="0"/>
          </a:p>
          <a:p>
            <a:pPr>
              <a:buFont typeface="Arial"/>
              <a:buChar char="•"/>
              <a:defRPr/>
            </a:pPr>
            <a:r>
              <a:rPr lang="en-US" dirty="0"/>
              <a:t>Upon receiving an ACK of each MSS, increase the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by 1 MSS</a:t>
            </a:r>
          </a:p>
          <a:p>
            <a:pPr>
              <a:buFont typeface="Arial"/>
              <a:buChar char="•"/>
              <a:defRPr/>
            </a:pPr>
            <a:endParaRPr lang="en-US" dirty="0"/>
          </a:p>
          <a:p>
            <a:pPr>
              <a:buFont typeface="Arial"/>
              <a:buChar char="•"/>
              <a:defRPr/>
            </a:pPr>
            <a:r>
              <a:rPr lang="en-US" dirty="0"/>
              <a:t>Effectively, double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every RTT</a:t>
            </a:r>
          </a:p>
          <a:p>
            <a:pPr>
              <a:buFont typeface="Wingdings" charset="2"/>
              <a:buChar char="§"/>
              <a:defRPr/>
            </a:pPr>
            <a:endParaRPr lang="en-US" i="1" u="sng" dirty="0">
              <a:solidFill>
                <a:srgbClr val="CC0000"/>
              </a:solidFill>
            </a:endParaRPr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Initial rate is slow but ramps up </a:t>
            </a:r>
            <a:r>
              <a:rPr lang="en-US" dirty="0">
                <a:solidFill>
                  <a:srgbClr val="C00000"/>
                </a:solidFill>
              </a:rPr>
              <a:t>exponentially fast</a:t>
            </a:r>
          </a:p>
          <a:p>
            <a:pPr>
              <a:buFont typeface="Wingdings" charset="2"/>
              <a:buChar char="§"/>
              <a:defRPr/>
            </a:pPr>
            <a:endParaRPr lang="en-US" dirty="0">
              <a:solidFill>
                <a:srgbClr val="C00000"/>
              </a:solidFill>
            </a:endParaRPr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On loss (RTO), restart from </a:t>
            </a:r>
            <a:r>
              <a:rPr lang="en-US" sz="2600" dirty="0" err="1">
                <a:latin typeface="Courier" pitchFamily="2" charset="0"/>
              </a:rPr>
              <a:t>cwnd</a:t>
            </a:r>
            <a:r>
              <a:rPr lang="en-US" sz="2600" dirty="0">
                <a:latin typeface="Courier" pitchFamily="2" charset="0"/>
              </a:rPr>
              <a:t> := 1 MSS</a:t>
            </a:r>
          </a:p>
        </p:txBody>
      </p:sp>
      <p:sp>
        <p:nvSpPr>
          <p:cNvPr id="4" name="Line 6">
            <a:extLst>
              <a:ext uri="{FF2B5EF4-FFF2-40B4-BE49-F238E27FC236}">
                <a16:creationId xmlns:a16="http://schemas.microsoft.com/office/drawing/2014/main" id="{42EC9F7F-1181-204D-8A53-1E081A9789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5653" y="2843214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3E6D1E4D-E41B-3648-8D31-DA07844DC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2427" y="1704976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A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AA540B02-5F6D-9B43-93C2-C7FBA9D14711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202127" y="2809875"/>
            <a:ext cx="1208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one segment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37C51D12-EB6D-864F-B342-36C9BB76FBD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753534" y="3047207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409033F3-FAB0-3E49-A368-8765C9595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9240" y="16906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B</a:t>
            </a: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6FD247F9-8668-BD45-B5BA-508A6C76BB3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0890" y="26574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229951FB-A266-0742-8FBB-7B6012AB6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05490" y="26955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873290F0-DE72-3C47-BAD0-53A9DF6051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09915" y="2806701"/>
            <a:ext cx="4762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B06B7177-0914-DD46-B987-ACB227941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9440" y="3413125"/>
            <a:ext cx="4762" cy="223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26587D59-13B2-6F4D-BA3A-E207E2132C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71841" y="3248026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18">
            <a:extLst>
              <a:ext uri="{FF2B5EF4-FFF2-40B4-BE49-F238E27FC236}">
                <a16:creationId xmlns:a16="http://schemas.microsoft.com/office/drawing/2014/main" id="{4107F2CA-D25A-4F41-A2E3-C0EC16E3B337}"/>
              </a:ext>
            </a:extLst>
          </p:cNvPr>
          <p:cNvGrpSpPr>
            <a:grpSpLocks/>
          </p:cNvGrpSpPr>
          <p:nvPr/>
        </p:nvGrpSpPr>
        <p:grpSpPr bwMode="auto">
          <a:xfrm>
            <a:off x="10419740" y="5989638"/>
            <a:ext cx="615950" cy="366712"/>
            <a:chOff x="3317" y="3527"/>
            <a:chExt cx="388" cy="231"/>
          </a:xfrm>
        </p:grpSpPr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8F8CD2E7-B4D4-DF43-9D8D-81DEFD521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6" name="Text Box 20">
              <a:extLst>
                <a:ext uri="{FF2B5EF4-FFF2-40B4-BE49-F238E27FC236}">
                  <a16:creationId xmlns:a16="http://schemas.microsoft.com/office/drawing/2014/main" id="{811DE8CE-A79A-DF4B-80E2-04EF49A17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time</a:t>
              </a:r>
              <a:endParaRPr lang="en-US" altLang="en-US" sz="1000">
                <a:latin typeface="Arial" panose="020B0604020202020204" pitchFamily="34" charset="0"/>
              </a:endParaRPr>
            </a:p>
          </p:txBody>
        </p:sp>
      </p:grpSp>
      <p:sp>
        <p:nvSpPr>
          <p:cNvPr id="17" name="Line 21">
            <a:extLst>
              <a:ext uri="{FF2B5EF4-FFF2-40B4-BE49-F238E27FC236}">
                <a16:creationId xmlns:a16="http://schemas.microsoft.com/office/drawing/2014/main" id="{B41BDC01-0BE3-A04D-8347-4BBB59B8F87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0416" y="3624264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2">
            <a:extLst>
              <a:ext uri="{FF2B5EF4-FFF2-40B4-BE49-F238E27FC236}">
                <a16:creationId xmlns:a16="http://schemas.microsoft.com/office/drawing/2014/main" id="{0FABD25F-1380-0B4F-B131-E26B0DFFB64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5653" y="3709989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3">
            <a:extLst>
              <a:ext uri="{FF2B5EF4-FFF2-40B4-BE49-F238E27FC236}">
                <a16:creationId xmlns:a16="http://schemas.microsoft.com/office/drawing/2014/main" id="{C04B1DEB-4075-3F49-B0FB-F0CE0A8B11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95652" y="4233863"/>
            <a:ext cx="2528888" cy="3619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4">
            <a:extLst>
              <a:ext uri="{FF2B5EF4-FFF2-40B4-BE49-F238E27FC236}">
                <a16:creationId xmlns:a16="http://schemas.microsoft.com/office/drawing/2014/main" id="{105FA6D7-AC90-1442-9DED-647E754A50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68666" y="4494214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Text Box 25">
            <a:extLst>
              <a:ext uri="{FF2B5EF4-FFF2-40B4-BE49-F238E27FC236}">
                <a16:creationId xmlns:a16="http://schemas.microsoft.com/office/drawing/2014/main" id="{9A2615BC-D34E-6A42-982B-53D1AA59705F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200541" y="3595688"/>
            <a:ext cx="1277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two segments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22" name="Text Box 26">
            <a:extLst>
              <a:ext uri="{FF2B5EF4-FFF2-40B4-BE49-F238E27FC236}">
                <a16:creationId xmlns:a16="http://schemas.microsoft.com/office/drawing/2014/main" id="{FA41857B-CE16-E54F-8E60-1167839DBF47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292615" y="4610100"/>
            <a:ext cx="1306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four segments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grpSp>
        <p:nvGrpSpPr>
          <p:cNvPr id="23" name="Group 27">
            <a:extLst>
              <a:ext uri="{FF2B5EF4-FFF2-40B4-BE49-F238E27FC236}">
                <a16:creationId xmlns:a16="http://schemas.microsoft.com/office/drawing/2014/main" id="{549E6E03-B5CC-3A4D-9332-EAB1984E6835}"/>
              </a:ext>
            </a:extLst>
          </p:cNvPr>
          <p:cNvGrpSpPr>
            <a:grpSpLocks/>
          </p:cNvGrpSpPr>
          <p:nvPr/>
        </p:nvGrpSpPr>
        <p:grpSpPr bwMode="auto">
          <a:xfrm>
            <a:off x="8190890" y="4629151"/>
            <a:ext cx="2519362" cy="652463"/>
            <a:chOff x="3954" y="2214"/>
            <a:chExt cx="1587" cy="411"/>
          </a:xfrm>
        </p:grpSpPr>
        <p:sp>
          <p:nvSpPr>
            <p:cNvPr id="24" name="Line 28">
              <a:extLst>
                <a:ext uri="{FF2B5EF4-FFF2-40B4-BE49-F238E27FC236}">
                  <a16:creationId xmlns:a16="http://schemas.microsoft.com/office/drawing/2014/main" id="{965C330E-88C5-3E4C-AEE7-4582BB34E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711FA423-3C2D-1B47-850E-07F874DED3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30">
              <a:extLst>
                <a:ext uri="{FF2B5EF4-FFF2-40B4-BE49-F238E27FC236}">
                  <a16:creationId xmlns:a16="http://schemas.microsoft.com/office/drawing/2014/main" id="{6C3D94F1-5882-6844-A0B2-F0A7B6072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B28B37A7-7130-064F-BB2D-0E0B0E4A2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32">
            <a:extLst>
              <a:ext uri="{FF2B5EF4-FFF2-40B4-BE49-F238E27FC236}">
                <a16:creationId xmlns:a16="http://schemas.microsoft.com/office/drawing/2014/main" id="{8E08C848-6EDA-6B47-90DD-0A9716BF326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445118" y="5011017"/>
            <a:ext cx="2228850" cy="604838"/>
            <a:chOff x="3954" y="2214"/>
            <a:chExt cx="1587" cy="411"/>
          </a:xfrm>
        </p:grpSpPr>
        <p:sp>
          <p:nvSpPr>
            <p:cNvPr id="29" name="Line 33">
              <a:extLst>
                <a:ext uri="{FF2B5EF4-FFF2-40B4-BE49-F238E27FC236}">
                  <a16:creationId xmlns:a16="http://schemas.microsoft.com/office/drawing/2014/main" id="{2E01F91F-1E42-4549-B740-1F7042A2B7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4">
              <a:extLst>
                <a:ext uri="{FF2B5EF4-FFF2-40B4-BE49-F238E27FC236}">
                  <a16:creationId xmlns:a16="http://schemas.microsoft.com/office/drawing/2014/main" id="{A6584283-2075-8046-9944-028DA5387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5">
              <a:extLst>
                <a:ext uri="{FF2B5EF4-FFF2-40B4-BE49-F238E27FC236}">
                  <a16:creationId xmlns:a16="http://schemas.microsoft.com/office/drawing/2014/main" id="{622E231E-5174-884A-BC90-793337018A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6">
              <a:extLst>
                <a:ext uri="{FF2B5EF4-FFF2-40B4-BE49-F238E27FC236}">
                  <a16:creationId xmlns:a16="http://schemas.microsoft.com/office/drawing/2014/main" id="{CC2D1AEC-4278-5241-85D0-3B31EE120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43">
            <a:extLst>
              <a:ext uri="{FF2B5EF4-FFF2-40B4-BE49-F238E27FC236}">
                <a16:creationId xmlns:a16="http://schemas.microsoft.com/office/drawing/2014/main" id="{FC8F57BE-BA57-E54F-A28C-6234C55EA5BA}"/>
              </a:ext>
            </a:extLst>
          </p:cNvPr>
          <p:cNvGrpSpPr>
            <a:grpSpLocks/>
          </p:cNvGrpSpPr>
          <p:nvPr/>
        </p:nvGrpSpPr>
        <p:grpSpPr bwMode="auto">
          <a:xfrm>
            <a:off x="7752740" y="2028826"/>
            <a:ext cx="654050" cy="601663"/>
            <a:chOff x="-44" y="1473"/>
            <a:chExt cx="981" cy="1105"/>
          </a:xfrm>
        </p:grpSpPr>
        <p:pic>
          <p:nvPicPr>
            <p:cNvPr id="34" name="Picture 44" descr="desktop_computer_stylized_medium">
              <a:extLst>
                <a:ext uri="{FF2B5EF4-FFF2-40B4-BE49-F238E27FC236}">
                  <a16:creationId xmlns:a16="http://schemas.microsoft.com/office/drawing/2014/main" id="{59F222C5-ECC5-F84D-AF76-36F4E7F43B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Freeform 45">
              <a:extLst>
                <a:ext uri="{FF2B5EF4-FFF2-40B4-BE49-F238E27FC236}">
                  <a16:creationId xmlns:a16="http://schemas.microsoft.com/office/drawing/2014/main" id="{D6672549-707D-AE4D-9C82-7E5FBF4987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" name="Group 46">
            <a:extLst>
              <a:ext uri="{FF2B5EF4-FFF2-40B4-BE49-F238E27FC236}">
                <a16:creationId xmlns:a16="http://schemas.microsoft.com/office/drawing/2014/main" id="{983FD372-A889-C543-AADA-C25B26DA8342}"/>
              </a:ext>
            </a:extLst>
          </p:cNvPr>
          <p:cNvGrpSpPr>
            <a:grpSpLocks/>
          </p:cNvGrpSpPr>
          <p:nvPr/>
        </p:nvGrpSpPr>
        <p:grpSpPr bwMode="auto">
          <a:xfrm>
            <a:off x="10488002" y="2043114"/>
            <a:ext cx="382588" cy="547687"/>
            <a:chOff x="4140" y="429"/>
            <a:chExt cx="1425" cy="2396"/>
          </a:xfrm>
        </p:grpSpPr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69E502C7-BD7B-1542-A922-1213C45CC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5 w 354"/>
                <a:gd name="T1" fmla="*/ 0 h 2742"/>
                <a:gd name="T2" fmla="*/ 24 w 354"/>
                <a:gd name="T3" fmla="*/ 38 h 2742"/>
                <a:gd name="T4" fmla="*/ 24 w 354"/>
                <a:gd name="T5" fmla="*/ 295 h 2742"/>
                <a:gd name="T6" fmla="*/ 0 w 354"/>
                <a:gd name="T7" fmla="*/ 309 h 2742"/>
                <a:gd name="T8" fmla="*/ 5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48">
              <a:extLst>
                <a:ext uri="{FF2B5EF4-FFF2-40B4-BE49-F238E27FC236}">
                  <a16:creationId xmlns:a16="http://schemas.microsoft.com/office/drawing/2014/main" id="{F15BD19A-239E-3F44-9CBC-4510DF476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39" name="Freeform 49">
              <a:extLst>
                <a:ext uri="{FF2B5EF4-FFF2-40B4-BE49-F238E27FC236}">
                  <a16:creationId xmlns:a16="http://schemas.microsoft.com/office/drawing/2014/main" id="{CE8FC58C-878F-AC4B-A6E4-9DB47896D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4 w 211"/>
                <a:gd name="T3" fmla="*/ 25 h 2537"/>
                <a:gd name="T4" fmla="*/ 2 w 211"/>
                <a:gd name="T5" fmla="*/ 282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50">
              <a:extLst>
                <a:ext uri="{FF2B5EF4-FFF2-40B4-BE49-F238E27FC236}">
                  <a16:creationId xmlns:a16="http://schemas.microsoft.com/office/drawing/2014/main" id="{2F5C9DF2-02BA-C44E-B4ED-207E70C24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5 h 226"/>
                <a:gd name="T4" fmla="*/ 23 w 328"/>
                <a:gd name="T5" fmla="*/ 27 h 226"/>
                <a:gd name="T6" fmla="*/ 0 w 328"/>
                <a:gd name="T7" fmla="*/ 1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51">
              <a:extLst>
                <a:ext uri="{FF2B5EF4-FFF2-40B4-BE49-F238E27FC236}">
                  <a16:creationId xmlns:a16="http://schemas.microsoft.com/office/drawing/2014/main" id="{29924B22-7124-2548-8E2D-8850F2318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2" name="Group 52">
              <a:extLst>
                <a:ext uri="{FF2B5EF4-FFF2-40B4-BE49-F238E27FC236}">
                  <a16:creationId xmlns:a16="http://schemas.microsoft.com/office/drawing/2014/main" id="{9323EA00-CAA1-DE45-9E39-1476229EC7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7" name="AutoShape 53">
                <a:extLst>
                  <a:ext uri="{FF2B5EF4-FFF2-40B4-BE49-F238E27FC236}">
                    <a16:creationId xmlns:a16="http://schemas.microsoft.com/office/drawing/2014/main" id="{43F33A17-4214-EC45-A641-02238388F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8" name="AutoShape 54">
                <a:extLst>
                  <a:ext uri="{FF2B5EF4-FFF2-40B4-BE49-F238E27FC236}">
                    <a16:creationId xmlns:a16="http://schemas.microsoft.com/office/drawing/2014/main" id="{F85F2356-C862-084C-A61C-032E9B956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3" name="Rectangle 55">
              <a:extLst>
                <a:ext uri="{FF2B5EF4-FFF2-40B4-BE49-F238E27FC236}">
                  <a16:creationId xmlns:a16="http://schemas.microsoft.com/office/drawing/2014/main" id="{93E7D005-9BFB-6145-BAB2-07BE4B668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4" name="Group 56">
              <a:extLst>
                <a:ext uri="{FF2B5EF4-FFF2-40B4-BE49-F238E27FC236}">
                  <a16:creationId xmlns:a16="http://schemas.microsoft.com/office/drawing/2014/main" id="{C8938580-7212-164A-B9C9-C7184B5A87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5" name="AutoShape 57">
                <a:extLst>
                  <a:ext uri="{FF2B5EF4-FFF2-40B4-BE49-F238E27FC236}">
                    <a16:creationId xmlns:a16="http://schemas.microsoft.com/office/drawing/2014/main" id="{E6461A90-46B2-9D4B-B387-72ACD2993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6" name="AutoShape 58">
                <a:extLst>
                  <a:ext uri="{FF2B5EF4-FFF2-40B4-BE49-F238E27FC236}">
                    <a16:creationId xmlns:a16="http://schemas.microsoft.com/office/drawing/2014/main" id="{29F3CDFE-918F-5946-827C-B616F180D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7364F1EE-46B6-C342-8EB4-67AF0E11F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46" name="Rectangle 60">
              <a:extLst>
                <a:ext uri="{FF2B5EF4-FFF2-40B4-BE49-F238E27FC236}">
                  <a16:creationId xmlns:a16="http://schemas.microsoft.com/office/drawing/2014/main" id="{6814A1D1-96E9-2140-928D-011DD5ED3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7" name="Group 61">
              <a:extLst>
                <a:ext uri="{FF2B5EF4-FFF2-40B4-BE49-F238E27FC236}">
                  <a16:creationId xmlns:a16="http://schemas.microsoft.com/office/drawing/2014/main" id="{6E11B592-10F1-8E49-A4DF-5ECB9F6C79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3" name="AutoShape 62">
                <a:extLst>
                  <a:ext uri="{FF2B5EF4-FFF2-40B4-BE49-F238E27FC236}">
                    <a16:creationId xmlns:a16="http://schemas.microsoft.com/office/drawing/2014/main" id="{611532BC-32FD-AB4D-AE9E-375C7E0FD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4" name="AutoShape 63">
                <a:extLst>
                  <a:ext uri="{FF2B5EF4-FFF2-40B4-BE49-F238E27FC236}">
                    <a16:creationId xmlns:a16="http://schemas.microsoft.com/office/drawing/2014/main" id="{9BBEA71E-630C-CB45-BF16-1D9F5AED0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8" name="Freeform 64">
              <a:extLst>
                <a:ext uri="{FF2B5EF4-FFF2-40B4-BE49-F238E27FC236}">
                  <a16:creationId xmlns:a16="http://schemas.microsoft.com/office/drawing/2014/main" id="{0C74802D-DD7E-E448-80E6-63681751D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4 h 226"/>
                <a:gd name="T4" fmla="*/ 23 w 328"/>
                <a:gd name="T5" fmla="*/ 25 h 226"/>
                <a:gd name="T6" fmla="*/ 0 w 328"/>
                <a:gd name="T7" fmla="*/ 1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" name="Group 65">
              <a:extLst>
                <a:ext uri="{FF2B5EF4-FFF2-40B4-BE49-F238E27FC236}">
                  <a16:creationId xmlns:a16="http://schemas.microsoft.com/office/drawing/2014/main" id="{906EB24C-5D32-D543-AE98-123F843B62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1" name="AutoShape 66">
                <a:extLst>
                  <a:ext uri="{FF2B5EF4-FFF2-40B4-BE49-F238E27FC236}">
                    <a16:creationId xmlns:a16="http://schemas.microsoft.com/office/drawing/2014/main" id="{4B1AF8A5-8100-3146-8E03-7F0BE845B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2" name="AutoShape 67">
                <a:extLst>
                  <a:ext uri="{FF2B5EF4-FFF2-40B4-BE49-F238E27FC236}">
                    <a16:creationId xmlns:a16="http://schemas.microsoft.com/office/drawing/2014/main" id="{6A974AC5-7728-1044-A511-974A6E6AB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50" name="Rectangle 68">
              <a:extLst>
                <a:ext uri="{FF2B5EF4-FFF2-40B4-BE49-F238E27FC236}">
                  <a16:creationId xmlns:a16="http://schemas.microsoft.com/office/drawing/2014/main" id="{208F6130-4C07-DA4F-A03D-0612D5DEE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1" name="Freeform 69">
              <a:extLst>
                <a:ext uri="{FF2B5EF4-FFF2-40B4-BE49-F238E27FC236}">
                  <a16:creationId xmlns:a16="http://schemas.microsoft.com/office/drawing/2014/main" id="{6AE7248A-A579-C041-90A8-787FCCB47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1 w 296"/>
                <a:gd name="T3" fmla="*/ 15 h 256"/>
                <a:gd name="T4" fmla="*/ 21 w 296"/>
                <a:gd name="T5" fmla="*/ 28 h 256"/>
                <a:gd name="T6" fmla="*/ 0 w 296"/>
                <a:gd name="T7" fmla="*/ 10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70">
              <a:extLst>
                <a:ext uri="{FF2B5EF4-FFF2-40B4-BE49-F238E27FC236}">
                  <a16:creationId xmlns:a16="http://schemas.microsoft.com/office/drawing/2014/main" id="{21375480-3826-144C-9C65-6D5C8C2B8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2 w 304"/>
                <a:gd name="T3" fmla="*/ 19 h 288"/>
                <a:gd name="T4" fmla="*/ 20 w 304"/>
                <a:gd name="T5" fmla="*/ 33 h 288"/>
                <a:gd name="T6" fmla="*/ 2 w 304"/>
                <a:gd name="T7" fmla="*/ 1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F8FA7245-EAD5-FF47-8862-D58E604C7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4" name="Freeform 72">
              <a:extLst>
                <a:ext uri="{FF2B5EF4-FFF2-40B4-BE49-F238E27FC236}">
                  <a16:creationId xmlns:a16="http://schemas.microsoft.com/office/drawing/2014/main" id="{E65DC736-5BDE-EF46-A223-D0B5BADC6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3 h 240"/>
                <a:gd name="T2" fmla="*/ 2 w 306"/>
                <a:gd name="T3" fmla="*/ 28 h 240"/>
                <a:gd name="T4" fmla="*/ 22 w 306"/>
                <a:gd name="T5" fmla="*/ 13 h 240"/>
                <a:gd name="T6" fmla="*/ 21 w 306"/>
                <a:gd name="T7" fmla="*/ 0 h 240"/>
                <a:gd name="T8" fmla="*/ 0 w 306"/>
                <a:gd name="T9" fmla="*/ 1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AutoShape 73">
              <a:extLst>
                <a:ext uri="{FF2B5EF4-FFF2-40B4-BE49-F238E27FC236}">
                  <a16:creationId xmlns:a16="http://schemas.microsoft.com/office/drawing/2014/main" id="{1A46C3E8-9441-1642-95FA-E06E3DD32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6" name="AutoShape 74">
              <a:extLst>
                <a:ext uri="{FF2B5EF4-FFF2-40B4-BE49-F238E27FC236}">
                  <a16:creationId xmlns:a16="http://schemas.microsoft.com/office/drawing/2014/main" id="{9EDDB2D2-F406-CC40-81C6-B1BC40498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32CF8E36-D7AC-D545-83C8-51AC6B955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E5F6E137-08D1-8342-9287-5AA207513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94A8BC10-96A2-5D4E-A2DA-F5EB6005C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60" name="Rectangle 78">
              <a:extLst>
                <a:ext uri="{FF2B5EF4-FFF2-40B4-BE49-F238E27FC236}">
                  <a16:creationId xmlns:a16="http://schemas.microsoft.com/office/drawing/2014/main" id="{CC08AF0A-0653-CD48-979F-07E9C51F5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1E962275-DC79-E9EE-AD77-59E1D607D527}"/>
              </a:ext>
            </a:extLst>
          </p:cNvPr>
          <p:cNvSpPr/>
          <p:nvPr/>
        </p:nvSpPr>
        <p:spPr>
          <a:xfrm>
            <a:off x="6421308" y="1462928"/>
            <a:ext cx="1052521" cy="4555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Payload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5E6A2A8-C2BD-EBBF-EF08-F1CB2C2D5F90}"/>
              </a:ext>
            </a:extLst>
          </p:cNvPr>
          <p:cNvSpPr/>
          <p:nvPr/>
        </p:nvSpPr>
        <p:spPr>
          <a:xfrm>
            <a:off x="5856939" y="1462928"/>
            <a:ext cx="483262" cy="455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A916252-4DE9-9472-C8E3-109E8F842CE9}"/>
              </a:ext>
            </a:extLst>
          </p:cNvPr>
          <p:cNvSpPr/>
          <p:nvPr/>
        </p:nvSpPr>
        <p:spPr>
          <a:xfrm>
            <a:off x="5320791" y="1465176"/>
            <a:ext cx="483262" cy="4555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E770DF6-88CE-57A0-383C-9D35EC99571B}"/>
              </a:ext>
            </a:extLst>
          </p:cNvPr>
          <p:cNvSpPr/>
          <p:nvPr/>
        </p:nvSpPr>
        <p:spPr>
          <a:xfrm>
            <a:off x="4784643" y="1453824"/>
            <a:ext cx="483262" cy="4555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L</a:t>
            </a:r>
          </a:p>
        </p:txBody>
      </p:sp>
      <p:sp>
        <p:nvSpPr>
          <p:cNvPr id="73" name="Right Brace 72">
            <a:extLst>
              <a:ext uri="{FF2B5EF4-FFF2-40B4-BE49-F238E27FC236}">
                <a16:creationId xmlns:a16="http://schemas.microsoft.com/office/drawing/2014/main" id="{7FFF383B-DFAF-CC95-002B-0C4BA7C0B4BB}"/>
              </a:ext>
            </a:extLst>
          </p:cNvPr>
          <p:cNvSpPr/>
          <p:nvPr/>
        </p:nvSpPr>
        <p:spPr>
          <a:xfrm rot="5400000">
            <a:off x="6830444" y="1649388"/>
            <a:ext cx="241275" cy="1012946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F3554B-1233-0B17-1E76-10DEAF0F68DA}"/>
              </a:ext>
            </a:extLst>
          </p:cNvPr>
          <p:cNvSpPr txBox="1"/>
          <p:nvPr/>
        </p:nvSpPr>
        <p:spPr>
          <a:xfrm>
            <a:off x="6595958" y="2349266"/>
            <a:ext cx="111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MSS</a:t>
            </a:r>
          </a:p>
        </p:txBody>
      </p:sp>
    </p:spTree>
    <p:extLst>
      <p:ext uri="{BB962C8B-B14F-4D97-AF65-F5344CB8AC3E}">
        <p14:creationId xmlns:p14="http://schemas.microsoft.com/office/powerpoint/2010/main" val="178390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0" grpId="0" animBg="1"/>
      <p:bldP spid="20" grpId="1" animBg="1"/>
      <p:bldP spid="21" grpId="0"/>
      <p:bldP spid="22" grpId="0"/>
      <p:bldP spid="69" grpId="0" animBg="1"/>
      <p:bldP spid="70" grpId="0" animBg="1"/>
      <p:bldP spid="71" grpId="0" animBg="1"/>
      <p:bldP spid="72" grpId="0" animBg="1"/>
      <p:bldP spid="73" grpId="0" animBg="1"/>
      <p:bldP spid="7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C46A-1E89-1A49-BCD9-AA5D3614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of slow start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27BA0B-E2E0-7245-9B53-83ED3CF448E5}"/>
              </a:ext>
            </a:extLst>
          </p:cNvPr>
          <p:cNvCxnSpPr>
            <a:cxnSpLocks/>
          </p:cNvCxnSpPr>
          <p:nvPr/>
        </p:nvCxnSpPr>
        <p:spPr>
          <a:xfrm flipV="1">
            <a:off x="2128838" y="2286000"/>
            <a:ext cx="0" cy="3700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05C690-B62C-E048-9CD7-131476B229D4}"/>
              </a:ext>
            </a:extLst>
          </p:cNvPr>
          <p:cNvCxnSpPr>
            <a:cxnSpLocks/>
          </p:cNvCxnSpPr>
          <p:nvPr/>
        </p:nvCxnSpPr>
        <p:spPr>
          <a:xfrm>
            <a:off x="2114550" y="5986467"/>
            <a:ext cx="894397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51272401-A19D-1941-B532-48E137CFA066}"/>
              </a:ext>
            </a:extLst>
          </p:cNvPr>
          <p:cNvSpPr/>
          <p:nvPr/>
        </p:nvSpPr>
        <p:spPr>
          <a:xfrm>
            <a:off x="2128838" y="3114675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A77A3F-8C7A-A848-86AD-8D0B3E01E6F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672013" y="3114675"/>
            <a:ext cx="42862" cy="27289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A0398D10-56CF-0948-851A-A663E4E8AC2E}"/>
              </a:ext>
            </a:extLst>
          </p:cNvPr>
          <p:cNvSpPr/>
          <p:nvPr/>
        </p:nvSpPr>
        <p:spPr>
          <a:xfrm>
            <a:off x="4714875" y="3114677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6DEE92-BA71-7040-8F72-67FFE5441A42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7258050" y="3114677"/>
            <a:ext cx="42862" cy="268604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4621397C-3C82-F24A-81EE-8CFC9704A360}"/>
              </a:ext>
            </a:extLst>
          </p:cNvPr>
          <p:cNvSpPr/>
          <p:nvPr/>
        </p:nvSpPr>
        <p:spPr>
          <a:xfrm>
            <a:off x="7300912" y="3114675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D52FB5-2EC7-294B-A915-4531AE40026E}"/>
              </a:ext>
            </a:extLst>
          </p:cNvPr>
          <p:cNvCxnSpPr>
            <a:stCxn id="16" idx="3"/>
          </p:cNvCxnSpPr>
          <p:nvPr/>
        </p:nvCxnSpPr>
        <p:spPr>
          <a:xfrm>
            <a:off x="9844087" y="3114675"/>
            <a:ext cx="42862" cy="25860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9EBBEB-9983-314B-B5AF-109E5F85D37A}"/>
              </a:ext>
            </a:extLst>
          </p:cNvPr>
          <p:cNvCxnSpPr>
            <a:cxnSpLocks/>
          </p:cNvCxnSpPr>
          <p:nvPr/>
        </p:nvCxnSpPr>
        <p:spPr>
          <a:xfrm flipV="1">
            <a:off x="2128838" y="5736434"/>
            <a:ext cx="8929687" cy="78579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2EC7E7-0C9A-BA46-8435-9E28A8DA7566}"/>
              </a:ext>
            </a:extLst>
          </p:cNvPr>
          <p:cNvSpPr txBox="1"/>
          <p:nvPr/>
        </p:nvSpPr>
        <p:spPr>
          <a:xfrm>
            <a:off x="952501" y="5591057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1 MSS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C5518D-6D56-7846-9B03-E35EA5BAB338}"/>
              </a:ext>
            </a:extLst>
          </p:cNvPr>
          <p:cNvSpPr txBox="1"/>
          <p:nvPr/>
        </p:nvSpPr>
        <p:spPr>
          <a:xfrm>
            <a:off x="90488" y="3576697"/>
            <a:ext cx="188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Congestion Window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2B333A-6484-C54C-A692-04675362FF51}"/>
              </a:ext>
            </a:extLst>
          </p:cNvPr>
          <p:cNvSpPr txBox="1"/>
          <p:nvPr/>
        </p:nvSpPr>
        <p:spPr>
          <a:xfrm>
            <a:off x="5155406" y="6129347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F3F7AB-20E0-9E41-B9C2-1F1B118B23F6}"/>
              </a:ext>
            </a:extLst>
          </p:cNvPr>
          <p:cNvSpPr txBox="1"/>
          <p:nvPr/>
        </p:nvSpPr>
        <p:spPr>
          <a:xfrm>
            <a:off x="5126831" y="2014010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Packet drops/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784307-7915-034E-BE50-986C93FB2A2C}"/>
              </a:ext>
            </a:extLst>
          </p:cNvPr>
          <p:cNvCxnSpPr>
            <a:cxnSpLocks/>
          </p:cNvCxnSpPr>
          <p:nvPr/>
        </p:nvCxnSpPr>
        <p:spPr>
          <a:xfrm flipH="1">
            <a:off x="4714875" y="2658647"/>
            <a:ext cx="914400" cy="3547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DCAE4A1-9C81-0C47-A5D0-BFC44008FE06}"/>
              </a:ext>
            </a:extLst>
          </p:cNvPr>
          <p:cNvSpPr txBox="1"/>
          <p:nvPr/>
        </p:nvSpPr>
        <p:spPr>
          <a:xfrm rot="19039414">
            <a:off x="2714625" y="4543533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Slow start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A436F0-A39E-834B-B847-D35E05CB8F25}"/>
              </a:ext>
            </a:extLst>
          </p:cNvPr>
          <p:cNvCxnSpPr>
            <a:cxnSpLocks/>
          </p:cNvCxnSpPr>
          <p:nvPr/>
        </p:nvCxnSpPr>
        <p:spPr>
          <a:xfrm>
            <a:off x="6272213" y="2689785"/>
            <a:ext cx="942974" cy="3331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9F5CCC-43C0-5A45-807A-FC7365E48648}"/>
              </a:ext>
            </a:extLst>
          </p:cNvPr>
          <p:cNvCxnSpPr>
            <a:cxnSpLocks/>
          </p:cNvCxnSpPr>
          <p:nvPr/>
        </p:nvCxnSpPr>
        <p:spPr>
          <a:xfrm>
            <a:off x="6400800" y="2533799"/>
            <a:ext cx="3314700" cy="6319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9EBBA07-27E0-7146-AC6B-6E59C00619D6}"/>
              </a:ext>
            </a:extLst>
          </p:cNvPr>
          <p:cNvSpPr txBox="1"/>
          <p:nvPr/>
        </p:nvSpPr>
        <p:spPr>
          <a:xfrm rot="19039414">
            <a:off x="5054351" y="4660241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5CE5A3-656D-2342-86F7-313B0DE3AADA}"/>
              </a:ext>
            </a:extLst>
          </p:cNvPr>
          <p:cNvSpPr txBox="1"/>
          <p:nvPr/>
        </p:nvSpPr>
        <p:spPr>
          <a:xfrm rot="19039414">
            <a:off x="7653039" y="4685178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</p:spTree>
    <p:extLst>
      <p:ext uri="{BB962C8B-B14F-4D97-AF65-F5344CB8AC3E}">
        <p14:creationId xmlns:p14="http://schemas.microsoft.com/office/powerpoint/2010/main" val="11916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 animBg="1"/>
      <p:bldP spid="24" grpId="0"/>
      <p:bldP spid="25" grpId="0"/>
      <p:bldP spid="26" grpId="0"/>
      <p:bldP spid="29" grpId="0"/>
      <p:bldP spid="33" grpId="0"/>
      <p:bldP spid="39" grpId="0"/>
      <p:bldP spid="4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0EAF-9CD0-2845-96DB-7D7CFB0B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has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8C68-E9DA-264A-BF28-7F9BBF5BD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2365"/>
          </a:xfrm>
        </p:spPr>
        <p:txBody>
          <a:bodyPr>
            <a:normAutofit/>
          </a:bodyPr>
          <a:lstStyle/>
          <a:p>
            <a:r>
              <a:rPr lang="en-US" dirty="0"/>
              <a:t>Congestion window </a:t>
            </a:r>
            <a:r>
              <a:rPr lang="en-US" dirty="0">
                <a:solidFill>
                  <a:srgbClr val="C00000"/>
                </a:solidFill>
              </a:rPr>
              <a:t>increases too rapidly</a:t>
            </a:r>
          </a:p>
          <a:p>
            <a:pPr lvl="1"/>
            <a:r>
              <a:rPr lang="en-US" dirty="0"/>
              <a:t>Example: suppose the “right” window size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is 17</a:t>
            </a:r>
          </a:p>
          <a:p>
            <a:pPr lvl="1"/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would go from 16 to 32 and then dropping down to 1</a:t>
            </a:r>
          </a:p>
          <a:p>
            <a:pPr lvl="1"/>
            <a:r>
              <a:rPr lang="en-US" dirty="0"/>
              <a:t>Result: massive packet drops</a:t>
            </a:r>
          </a:p>
          <a:p>
            <a:pPr lvl="1"/>
            <a:endParaRPr lang="en-US" dirty="0"/>
          </a:p>
          <a:p>
            <a:r>
              <a:rPr lang="en-US" dirty="0"/>
              <a:t>Congestion window </a:t>
            </a:r>
            <a:r>
              <a:rPr lang="en-US" dirty="0">
                <a:solidFill>
                  <a:srgbClr val="C00000"/>
                </a:solidFill>
              </a:rPr>
              <a:t>decreases too rapidly</a:t>
            </a:r>
          </a:p>
          <a:p>
            <a:pPr lvl="1"/>
            <a:r>
              <a:rPr lang="en-US" dirty="0"/>
              <a:t>Suppose the right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is 31, and there is a loss when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is 32</a:t>
            </a:r>
          </a:p>
          <a:p>
            <a:pPr lvl="1"/>
            <a:r>
              <a:rPr lang="en-US" dirty="0"/>
              <a:t>Slow start will resume all the way back from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1</a:t>
            </a:r>
          </a:p>
          <a:p>
            <a:pPr lvl="1"/>
            <a:r>
              <a:rPr lang="en-US" dirty="0"/>
              <a:t>Result: unnecessarily low throughput</a:t>
            </a:r>
          </a:p>
          <a:p>
            <a:pPr lvl="1"/>
            <a:endParaRPr lang="en-US" dirty="0"/>
          </a:p>
          <a:p>
            <a:r>
              <a:rPr lang="en-US" dirty="0"/>
              <a:t>Instead, perform </a:t>
            </a:r>
            <a:r>
              <a:rPr lang="en-US" dirty="0">
                <a:solidFill>
                  <a:srgbClr val="C00000"/>
                </a:solidFill>
              </a:rPr>
              <a:t>finer adjustments</a:t>
            </a:r>
            <a:r>
              <a:rPr lang="en-US" dirty="0"/>
              <a:t> of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based on signals</a:t>
            </a:r>
          </a:p>
        </p:txBody>
      </p:sp>
    </p:spTree>
    <p:extLst>
      <p:ext uri="{BB962C8B-B14F-4D97-AF65-F5344CB8AC3E}">
        <p14:creationId xmlns:p14="http://schemas.microsoft.com/office/powerpoint/2010/main" val="387998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3F6F-66B5-B344-AD23-44C6FBE26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slow start mainly at the beginning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F0E7C-3784-4048-B5ED-F6CF66018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903788"/>
          </a:xfrm>
        </p:spPr>
        <p:txBody>
          <a:bodyPr>
            <a:normAutofit/>
          </a:bodyPr>
          <a:lstStyle/>
          <a:p>
            <a:r>
              <a:rPr lang="en-US" dirty="0"/>
              <a:t>You might accelerate your car a lot when you start, but you want to make only small adjustments after.</a:t>
            </a:r>
          </a:p>
          <a:p>
            <a:pPr lvl="1"/>
            <a:r>
              <a:rPr lang="en-US" dirty="0"/>
              <a:t>Want a smooth ride, not a jerky one</a:t>
            </a:r>
          </a:p>
          <a:p>
            <a:endParaRPr lang="en-US" dirty="0"/>
          </a:p>
          <a:p>
            <a:r>
              <a:rPr lang="en-US" dirty="0"/>
              <a:t>Slow start is a good algorithm to get close to the bottleneck link rate when there is little info available about the bottleneck, e.g., the beginning of a connection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Once close enough to the bottleneck link rate,</a:t>
            </a:r>
            <a:r>
              <a:rPr lang="en-US" dirty="0"/>
              <a:t> use a different set of strategies to perform smaller adjustments to </a:t>
            </a:r>
            <a:r>
              <a:rPr lang="en-US"/>
              <a:t>the congestion window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/>
              <a:t>Called TCP </a:t>
            </a:r>
            <a:r>
              <a:rPr lang="en-US" dirty="0">
                <a:solidFill>
                  <a:srgbClr val="C00000"/>
                </a:solidFill>
              </a:rPr>
              <a:t>congestion avoidance</a:t>
            </a:r>
          </a:p>
        </p:txBody>
      </p:sp>
    </p:spTree>
    <p:extLst>
      <p:ext uri="{BB962C8B-B14F-4D97-AF65-F5344CB8AC3E}">
        <p14:creationId xmlns:p14="http://schemas.microsoft.com/office/powerpoint/2010/main" val="45396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2C0C-85FF-6741-9D81-3E811B7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5C78-2871-824A-8A15-6BB75A7B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93981" cy="4351338"/>
          </a:xfrm>
        </p:spPr>
        <p:txBody>
          <a:bodyPr/>
          <a:lstStyle/>
          <a:p>
            <a:r>
              <a:rPr lang="en-US" dirty="0"/>
              <a:t>If receiver app is too slow reading data: </a:t>
            </a:r>
          </a:p>
          <a:p>
            <a:pPr lvl="1"/>
            <a:r>
              <a:rPr lang="en-US" dirty="0"/>
              <a:t>receiver socket buffer fills up</a:t>
            </a:r>
          </a:p>
          <a:p>
            <a:pPr lvl="1"/>
            <a:r>
              <a:rPr lang="en-US" dirty="0"/>
              <a:t>=&gt; advertised window shrinks</a:t>
            </a:r>
          </a:p>
          <a:p>
            <a:pPr lvl="1"/>
            <a:r>
              <a:rPr lang="en-US" dirty="0"/>
              <a:t>=&gt; sender’s window (sending rate) reduces</a:t>
            </a:r>
          </a:p>
          <a:p>
            <a:pPr lvl="1"/>
            <a:r>
              <a:rPr lang="en-US" dirty="0"/>
              <a:t>=&gt; sender’s socket buffer fills up</a:t>
            </a:r>
          </a:p>
          <a:p>
            <a:pPr lvl="1"/>
            <a:r>
              <a:rPr lang="en-US" dirty="0"/>
              <a:t>=&gt; sender process put to sleep upon send()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540A6C-4306-5148-AD49-1B9B64483061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E8087-DAD0-7247-8D55-CB5BA5BA0810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02DEF6-EA02-E44E-9F8B-95CE7AF49857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C2F01C-BFC4-8440-8F8D-9271684AB008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4DCC-5A6E-124C-9B79-E962A8E8A1A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E049D1-177A-1346-9DDE-A78C19087B7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2D0A5-3B7C-0848-8DDB-38A6042A721B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60DA6-C0BF-BB49-8035-0D57679B14BA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0EDDCF-62BC-1F42-B9DC-57A3228A8C65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C88C55-0D77-C040-AEE0-8442127B9379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65AA92-A9DB-0047-BEFF-736FD9C3BB33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42F710-583E-0744-819F-6381322C5E20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EA8E1-85A0-1B42-8A26-89F10A89D7DC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ACFC2-6349-CE44-9D95-B84F9CEA32A8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67C3E-DE9A-C445-A4F3-C3FDC7B7177E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F7E91-73B6-144F-8B0D-0CE3CAAC4B9A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6130E-9103-AC42-BBB7-DC1677AD7A01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3358C-EFCA-F144-AE81-C1E990600A14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AA83A-A3FA-E740-AD05-97D4E7836FCD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D0CC03-EB8C-0C41-9FE9-75F7E5874479}"/>
              </a:ext>
            </a:extLst>
          </p:cNvPr>
          <p:cNvCxnSpPr>
            <a:cxnSpLocks/>
          </p:cNvCxnSpPr>
          <p:nvPr/>
        </p:nvCxnSpPr>
        <p:spPr>
          <a:xfrm flipH="1">
            <a:off x="8795152" y="3428469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39D369-D480-B449-B94E-207392E4E014}"/>
              </a:ext>
            </a:extLst>
          </p:cNvPr>
          <p:cNvSpPr txBox="1"/>
          <p:nvPr/>
        </p:nvSpPr>
        <p:spPr>
          <a:xfrm>
            <a:off x="9543069" y="396731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36306A-F4EF-6640-AD27-0B3D2471D3F4}"/>
              </a:ext>
            </a:extLst>
          </p:cNvPr>
          <p:cNvCxnSpPr>
            <a:cxnSpLocks/>
          </p:cNvCxnSpPr>
          <p:nvPr/>
        </p:nvCxnSpPr>
        <p:spPr>
          <a:xfrm>
            <a:off x="8825763" y="2914353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5DC05D-E6CF-544B-912A-07B419BEF1CC}"/>
              </a:ext>
            </a:extLst>
          </p:cNvPr>
          <p:cNvGrpSpPr/>
          <p:nvPr/>
        </p:nvGrpSpPr>
        <p:grpSpPr>
          <a:xfrm>
            <a:off x="2485285" y="5071773"/>
            <a:ext cx="4098976" cy="493632"/>
            <a:chOff x="2038352" y="4479756"/>
            <a:chExt cx="7478713" cy="636306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03F60213-0808-4B4C-8DFA-B641D0799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41" name="Rectangle 1">
                <a:extLst>
                  <a:ext uri="{FF2B5EF4-FFF2-40B4-BE49-F238E27FC236}">
                    <a16:creationId xmlns:a16="http://schemas.microsoft.com/office/drawing/2014/main" id="{5530949D-5311-A440-AF73-B8E1E0D1F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98F5254-C866-AF4F-98EB-F96D46768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6F62890-FC77-7846-BA95-519D6DF3A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26FFF1E-08C6-2C4F-A2FE-B83166D57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E92E2D6-2D46-2646-B86B-6E0D27256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32B3FE-C325-A942-B1E6-8B582DC14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D93A05F-EEA3-014C-8683-0B87AFFC1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EF4445-8140-FB4E-B8A7-013FF8372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7415EEF-DA1C-6748-A16B-4C965B66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490EC13-8740-4544-B160-DFC77F2F9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A74A4B-607B-4845-9052-E7519A99B749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48AED9-79DF-8D4D-AE0B-FD13C02E623B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E456AA-2AD5-3748-8287-C9506C9BFD37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DFB22C-4A6D-BE4E-8778-70A02E3E9C8D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8DC181-740C-0940-8F0A-17ABF0D29475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B5AAB0-07E3-8D49-AB71-75B888260351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809F84-9D45-B64B-928A-A61A8E2FA314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A997C7-D293-4945-8CFB-041F420510FA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175F88-E1E7-A44D-87EB-0D5868A29FA1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CAE8996-0F47-014C-83E9-51622F01A6FB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0256DA2-3800-9A43-B11F-B0EA71290AF7}"/>
              </a:ext>
            </a:extLst>
          </p:cNvPr>
          <p:cNvGrpSpPr/>
          <p:nvPr/>
        </p:nvGrpSpPr>
        <p:grpSpPr>
          <a:xfrm>
            <a:off x="2266379" y="5672107"/>
            <a:ext cx="2271948" cy="1189758"/>
            <a:chOff x="2265162" y="5155302"/>
            <a:chExt cx="2065510" cy="114227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E6FE849-EBDE-FC49-B274-7619219228A4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C5AA679-D6A8-BB42-A14E-D15330856B05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A32C256-CA6E-844F-B9A0-DD56E234BE55}"/>
              </a:ext>
            </a:extLst>
          </p:cNvPr>
          <p:cNvGrpSpPr/>
          <p:nvPr/>
        </p:nvGrpSpPr>
        <p:grpSpPr>
          <a:xfrm>
            <a:off x="4327023" y="5686516"/>
            <a:ext cx="2271948" cy="1140442"/>
            <a:chOff x="2265162" y="5155302"/>
            <a:chExt cx="2065510" cy="109492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317EB6-0380-2945-9583-0CEE4729DF17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06991F8-F3AD-9843-AEC1-67669E714961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F50FED5-4326-974B-B217-EBFA4B230346}"/>
              </a:ext>
            </a:extLst>
          </p:cNvPr>
          <p:cNvSpPr txBox="1"/>
          <p:nvPr/>
        </p:nvSpPr>
        <p:spPr>
          <a:xfrm>
            <a:off x="2771759" y="4300533"/>
            <a:ext cx="49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&lt;=  Advertised window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CA61488-FA70-DA4B-8FFC-AB941DA061CB}"/>
              </a:ext>
            </a:extLst>
          </p:cNvPr>
          <p:cNvCxnSpPr/>
          <p:nvPr/>
        </p:nvCxnSpPr>
        <p:spPr>
          <a:xfrm>
            <a:off x="3690129" y="4815052"/>
            <a:ext cx="206723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F63D73-1E06-7E47-9752-DF6CA95CA380}"/>
              </a:ext>
            </a:extLst>
          </p:cNvPr>
          <p:cNvSpPr txBox="1"/>
          <p:nvPr/>
        </p:nvSpPr>
        <p:spPr>
          <a:xfrm>
            <a:off x="449119" y="4988039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</p:spTree>
    <p:extLst>
      <p:ext uri="{BB962C8B-B14F-4D97-AF65-F5344CB8AC3E}">
        <p14:creationId xmlns:p14="http://schemas.microsoft.com/office/powerpoint/2010/main" val="127361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2C0C-85FF-6741-9D81-3E811B7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5C78-2871-824A-8A15-6BB75A7B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939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C00000"/>
                </a:solidFill>
              </a:rPr>
              <a:t>Flow control matches the sending process’s write speed to the receiving process’s read speed.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540A6C-4306-5148-AD49-1B9B64483061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E8087-DAD0-7247-8D55-CB5BA5BA0810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02DEF6-EA02-E44E-9F8B-95CE7AF49857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C2F01C-BFC4-8440-8F8D-9271684AB008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4DCC-5A6E-124C-9B79-E962A8E8A1A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E049D1-177A-1346-9DDE-A78C19087B7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2D0A5-3B7C-0848-8DDB-38A6042A721B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60DA6-C0BF-BB49-8035-0D57679B14BA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0EDDCF-62BC-1F42-B9DC-57A3228A8C65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C88C55-0D77-C040-AEE0-8442127B9379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65AA92-A9DB-0047-BEFF-736FD9C3BB33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42F710-583E-0744-819F-6381322C5E20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EA8E1-85A0-1B42-8A26-89F10A89D7DC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ACFC2-6349-CE44-9D95-B84F9CEA32A8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67C3E-DE9A-C445-A4F3-C3FDC7B7177E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F7E91-73B6-144F-8B0D-0CE3CAAC4B9A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6130E-9103-AC42-BBB7-DC1677AD7A01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3358C-EFCA-F144-AE81-C1E990600A14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AA83A-A3FA-E740-AD05-97D4E7836FCD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D0CC03-EB8C-0C41-9FE9-75F7E5874479}"/>
              </a:ext>
            </a:extLst>
          </p:cNvPr>
          <p:cNvCxnSpPr>
            <a:cxnSpLocks/>
          </p:cNvCxnSpPr>
          <p:nvPr/>
        </p:nvCxnSpPr>
        <p:spPr>
          <a:xfrm flipH="1">
            <a:off x="8795152" y="3428469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39D369-D480-B449-B94E-207392E4E014}"/>
              </a:ext>
            </a:extLst>
          </p:cNvPr>
          <p:cNvSpPr txBox="1"/>
          <p:nvPr/>
        </p:nvSpPr>
        <p:spPr>
          <a:xfrm>
            <a:off x="9543069" y="396731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36306A-F4EF-6640-AD27-0B3D2471D3F4}"/>
              </a:ext>
            </a:extLst>
          </p:cNvPr>
          <p:cNvCxnSpPr>
            <a:cxnSpLocks/>
          </p:cNvCxnSpPr>
          <p:nvPr/>
        </p:nvCxnSpPr>
        <p:spPr>
          <a:xfrm>
            <a:off x="8825763" y="2914353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5DC05D-E6CF-544B-912A-07B419BEF1CC}"/>
              </a:ext>
            </a:extLst>
          </p:cNvPr>
          <p:cNvGrpSpPr/>
          <p:nvPr/>
        </p:nvGrpSpPr>
        <p:grpSpPr>
          <a:xfrm>
            <a:off x="2485285" y="5071773"/>
            <a:ext cx="4098976" cy="493632"/>
            <a:chOff x="2038352" y="4479756"/>
            <a:chExt cx="7478713" cy="636306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03F60213-0808-4B4C-8DFA-B641D0799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41" name="Rectangle 1">
                <a:extLst>
                  <a:ext uri="{FF2B5EF4-FFF2-40B4-BE49-F238E27FC236}">
                    <a16:creationId xmlns:a16="http://schemas.microsoft.com/office/drawing/2014/main" id="{5530949D-5311-A440-AF73-B8E1E0D1F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98F5254-C866-AF4F-98EB-F96D46768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6F62890-FC77-7846-BA95-519D6DF3A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26FFF1E-08C6-2C4F-A2FE-B83166D57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E92E2D6-2D46-2646-B86B-6E0D27256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32B3FE-C325-A942-B1E6-8B582DC14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D93A05F-EEA3-014C-8683-0B87AFFC1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EF4445-8140-FB4E-B8A7-013FF8372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7415EEF-DA1C-6748-A16B-4C965B66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490EC13-8740-4544-B160-DFC77F2F9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A74A4B-607B-4845-9052-E7519A99B749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48AED9-79DF-8D4D-AE0B-FD13C02E623B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E456AA-2AD5-3748-8287-C9506C9BFD37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DFB22C-4A6D-BE4E-8778-70A02E3E9C8D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8DC181-740C-0940-8F0A-17ABF0D29475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B5AAB0-07E3-8D49-AB71-75B888260351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809F84-9D45-B64B-928A-A61A8E2FA314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A997C7-D293-4945-8CFB-041F420510FA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175F88-E1E7-A44D-87EB-0D5868A29FA1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CAE8996-0F47-014C-83E9-51622F01A6FB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0256DA2-3800-9A43-B11F-B0EA71290AF7}"/>
              </a:ext>
            </a:extLst>
          </p:cNvPr>
          <p:cNvGrpSpPr/>
          <p:nvPr/>
        </p:nvGrpSpPr>
        <p:grpSpPr>
          <a:xfrm>
            <a:off x="2266379" y="5672107"/>
            <a:ext cx="2271948" cy="1189758"/>
            <a:chOff x="2265162" y="5155302"/>
            <a:chExt cx="2065510" cy="114227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E6FE849-EBDE-FC49-B274-7619219228A4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C5AA679-D6A8-BB42-A14E-D15330856B05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A32C256-CA6E-844F-B9A0-DD56E234BE55}"/>
              </a:ext>
            </a:extLst>
          </p:cNvPr>
          <p:cNvGrpSpPr/>
          <p:nvPr/>
        </p:nvGrpSpPr>
        <p:grpSpPr>
          <a:xfrm>
            <a:off x="4327023" y="5686516"/>
            <a:ext cx="2271948" cy="1140442"/>
            <a:chOff x="2265162" y="5155302"/>
            <a:chExt cx="2065510" cy="109492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317EB6-0380-2945-9583-0CEE4729DF17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06991F8-F3AD-9843-AEC1-67669E714961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F50FED5-4326-974B-B217-EBFA4B230346}"/>
              </a:ext>
            </a:extLst>
          </p:cNvPr>
          <p:cNvSpPr txBox="1"/>
          <p:nvPr/>
        </p:nvSpPr>
        <p:spPr>
          <a:xfrm>
            <a:off x="2771759" y="4300533"/>
            <a:ext cx="49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&lt;=  Advertised window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CA61488-FA70-DA4B-8FFC-AB941DA061CB}"/>
              </a:ext>
            </a:extLst>
          </p:cNvPr>
          <p:cNvCxnSpPr/>
          <p:nvPr/>
        </p:nvCxnSpPr>
        <p:spPr>
          <a:xfrm>
            <a:off x="3690129" y="4815052"/>
            <a:ext cx="206723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F63D73-1E06-7E47-9752-DF6CA95CA380}"/>
              </a:ext>
            </a:extLst>
          </p:cNvPr>
          <p:cNvSpPr txBox="1"/>
          <p:nvPr/>
        </p:nvSpPr>
        <p:spPr>
          <a:xfrm>
            <a:off x="449119" y="4988039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</p:spTree>
    <p:extLst>
      <p:ext uri="{BB962C8B-B14F-4D97-AF65-F5344CB8AC3E}">
        <p14:creationId xmlns:p14="http://schemas.microsoft.com/office/powerpoint/2010/main" val="338342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E4C2-6CAC-684D-AB7D-0ACD5B97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the receiver’s socket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194A3-1A09-F842-9DC4-C4BE4B7F2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13335" cy="5032375"/>
          </a:xfrm>
        </p:spPr>
        <p:txBody>
          <a:bodyPr>
            <a:normAutofit/>
          </a:bodyPr>
          <a:lstStyle/>
          <a:p>
            <a:r>
              <a:rPr lang="en-US" dirty="0"/>
              <a:t>Operating systems have a default receiver socket buffer size</a:t>
            </a:r>
          </a:p>
          <a:p>
            <a:pPr lvl="1"/>
            <a:r>
              <a:rPr lang="en-US" dirty="0"/>
              <a:t>Listed among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sysctl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–a | grep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net.inet.tcp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on MAC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Listed among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sysctl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–a | grep net.ipv4.tcp</a:t>
            </a:r>
            <a:r>
              <a:rPr lang="en-US" dirty="0"/>
              <a:t> on Linux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If socket buffer is too small, sender can’t keep too many packets in flight </a:t>
            </a:r>
            <a:r>
              <a:rPr lang="en-US" dirty="0">
                <a:sym typeface="Wingdings" pitchFamily="2" charset="2"/>
              </a:rPr>
              <a:t> lower throughput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If socket buffer is too large, too much memory consumed per socket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How big should the receiver socket buffer be?</a:t>
            </a:r>
          </a:p>
        </p:txBody>
      </p:sp>
    </p:spTree>
    <p:extLst>
      <p:ext uri="{BB962C8B-B14F-4D97-AF65-F5344CB8AC3E}">
        <p14:creationId xmlns:p14="http://schemas.microsoft.com/office/powerpoint/2010/main" val="80535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A4BE-467F-F84A-8FCD-520AA84F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the receiver’s socket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7B33A-8B11-1E49-B164-40DFAC10F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8646"/>
          </a:xfrm>
        </p:spPr>
        <p:txBody>
          <a:bodyPr>
            <a:normAutofit/>
          </a:bodyPr>
          <a:lstStyle/>
          <a:p>
            <a:r>
              <a:rPr lang="en-US" dirty="0"/>
              <a:t>Case 1: </a:t>
            </a:r>
            <a:r>
              <a:rPr lang="en-US" dirty="0">
                <a:solidFill>
                  <a:srgbClr val="C00000"/>
                </a:solidFill>
              </a:rPr>
              <a:t>Suppose the receiving app is reading data too slowly: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No amount of receiver buffer can prevent low throughput (for a long-lived connection). </a:t>
            </a:r>
          </a:p>
          <a:p>
            <a:endParaRPr lang="en-US" dirty="0"/>
          </a:p>
          <a:p>
            <a:r>
              <a:rPr lang="en-US" dirty="0"/>
              <a:t>Flow control matches throughput to the receiving app’s (low) speed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70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A4BE-467F-F84A-8FCD-520AA84F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the receiver’s socket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7B33A-8B11-1E49-B164-40DFAC10F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88485" cy="4838646"/>
          </a:xfrm>
        </p:spPr>
        <p:txBody>
          <a:bodyPr>
            <a:normAutofit/>
          </a:bodyPr>
          <a:lstStyle/>
          <a:p>
            <a:r>
              <a:rPr lang="en-US" dirty="0"/>
              <a:t>Case 2: </a:t>
            </a:r>
            <a:r>
              <a:rPr lang="en-US" dirty="0">
                <a:solidFill>
                  <a:srgbClr val="C00000"/>
                </a:solidFill>
              </a:rPr>
              <a:t>Suppose the receiving app reads sufficiently fast </a:t>
            </a:r>
            <a:r>
              <a:rPr lang="en-US" i="1" dirty="0">
                <a:solidFill>
                  <a:srgbClr val="C00000"/>
                </a:solidFill>
              </a:rPr>
              <a:t>on average </a:t>
            </a:r>
            <a:r>
              <a:rPr lang="en-US" dirty="0">
                <a:solidFill>
                  <a:srgbClr val="C00000"/>
                </a:solidFill>
              </a:rPr>
              <a:t>to match the sender’s writing speed.  </a:t>
            </a:r>
          </a:p>
          <a:p>
            <a:pPr lvl="1"/>
            <a:r>
              <a:rPr lang="en-US" dirty="0"/>
              <a:t>Assume the sender desires a window of size W.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The receiver must use a buffer of size at least W. Why?</a:t>
            </a:r>
            <a:endParaRPr lang="en-US" dirty="0"/>
          </a:p>
          <a:p>
            <a:r>
              <a:rPr lang="en-US" dirty="0"/>
              <a:t>Captures two cases:</a:t>
            </a:r>
          </a:p>
          <a:p>
            <a:r>
              <a:rPr lang="en-US" dirty="0"/>
              <a:t>(1) When the first sequence #s in the window are dropped </a:t>
            </a:r>
          </a:p>
          <a:p>
            <a:pPr lvl="1"/>
            <a:r>
              <a:rPr lang="en-US" i="1" dirty="0"/>
              <a:t>Selective repeat</a:t>
            </a:r>
            <a:r>
              <a:rPr lang="en-US" dirty="0"/>
              <a:t>: data in window buffered until the “hole” within the window can be filled by the sender. Advertised window reduces sender’s window</a:t>
            </a:r>
          </a:p>
          <a:p>
            <a:r>
              <a:rPr lang="en-US" dirty="0"/>
              <a:t>(2) When the sender sends a burst of data of size W</a:t>
            </a:r>
          </a:p>
          <a:p>
            <a:pPr lvl="1"/>
            <a:r>
              <a:rPr lang="en-US" dirty="0"/>
              <a:t>The receiver may not keep up with the </a:t>
            </a:r>
            <a:r>
              <a:rPr lang="en-US" i="1" dirty="0"/>
              <a:t>instantaneous </a:t>
            </a:r>
            <a:r>
              <a:rPr lang="en-US" dirty="0"/>
              <a:t>rate of the sender</a:t>
            </a:r>
          </a:p>
          <a:p>
            <a:r>
              <a:rPr lang="en-US" dirty="0"/>
              <a:t>Set </a:t>
            </a:r>
            <a:r>
              <a:rPr lang="en-US" dirty="0">
                <a:solidFill>
                  <a:srgbClr val="C00000"/>
                </a:solidFill>
              </a:rPr>
              <a:t>receiver socket buffer size &gt; desired window size</a:t>
            </a:r>
          </a:p>
        </p:txBody>
      </p:sp>
    </p:spTree>
    <p:extLst>
      <p:ext uri="{BB962C8B-B14F-4D97-AF65-F5344CB8AC3E}">
        <p14:creationId xmlns:p14="http://schemas.microsoft.com/office/powerpoint/2010/main" val="141058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D026-2AF3-4A43-8D6B-312744C9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C1EF7-F2A9-2D4B-9945-C302E2E89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3519"/>
          </a:xfrm>
        </p:spPr>
        <p:txBody>
          <a:bodyPr>
            <a:normAutofit/>
          </a:bodyPr>
          <a:lstStyle/>
          <a:p>
            <a:r>
              <a:rPr lang="en-US" dirty="0"/>
              <a:t>Keep memory buffers available at the receiver whenever the sender transmits data</a:t>
            </a:r>
          </a:p>
          <a:p>
            <a:r>
              <a:rPr lang="en-US" dirty="0"/>
              <a:t>Buffers needed to hold for selective repeat, reassembling data in order, and until applications can read data</a:t>
            </a:r>
          </a:p>
          <a:p>
            <a:r>
              <a:rPr lang="en-US" dirty="0"/>
              <a:t>Inform available buffer to sender on an ongoing basis, with each ACK</a:t>
            </a:r>
          </a:p>
          <a:p>
            <a:r>
              <a:rPr lang="en-US" dirty="0"/>
              <a:t>Function: match sender speed to receiver speed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Correct socket buffer sizing is important for TCP throughput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Throughput = window size / RTT &lt;= receiver socket buffer / RTT</a:t>
            </a:r>
          </a:p>
        </p:txBody>
      </p:sp>
    </p:spTree>
    <p:extLst>
      <p:ext uri="{BB962C8B-B14F-4D97-AF65-F5344CB8AC3E}">
        <p14:creationId xmlns:p14="http://schemas.microsoft.com/office/powerpoint/2010/main" val="390100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2180</Words>
  <Application>Microsoft Macintosh PowerPoint</Application>
  <PresentationFormat>Widescreen</PresentationFormat>
  <Paragraphs>401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ＭＳ Ｐゴシック</vt:lpstr>
      <vt:lpstr>Arial</vt:lpstr>
      <vt:lpstr>Ayuthaya</vt:lpstr>
      <vt:lpstr>Calibri</vt:lpstr>
      <vt:lpstr>Consolas</vt:lpstr>
      <vt:lpstr>Courier</vt:lpstr>
      <vt:lpstr>Helvetica</vt:lpstr>
      <vt:lpstr>Tahoma</vt:lpstr>
      <vt:lpstr>Times New Roman</vt:lpstr>
      <vt:lpstr>Wingdings</vt:lpstr>
      <vt:lpstr>Office Theme</vt:lpstr>
      <vt:lpstr>Flow Control;  Congestion Control</vt:lpstr>
      <vt:lpstr>How much data to keep in flight?</vt:lpstr>
      <vt:lpstr>PowerPoint Presentation</vt:lpstr>
      <vt:lpstr>TCP flow control</vt:lpstr>
      <vt:lpstr>TCP flow control</vt:lpstr>
      <vt:lpstr>Sizing the receiver’s socket buffer</vt:lpstr>
      <vt:lpstr>Sizing the receiver’s socket buffer</vt:lpstr>
      <vt:lpstr>Sizing the receiver’s socket buffer</vt:lpstr>
      <vt:lpstr>Summary of flow control</vt:lpstr>
      <vt:lpstr>Info on (tuning) TCP stack parameters</vt:lpstr>
      <vt:lpstr>Playing around with socket buffer sizes</vt:lpstr>
      <vt:lpstr>Congestion Control</vt:lpstr>
      <vt:lpstr>Congestion</vt:lpstr>
      <vt:lpstr>How should multiple endpoints share net?</vt:lpstr>
      <vt:lpstr>PowerPoint Presentation</vt:lpstr>
      <vt:lpstr>PowerPoint Presentation</vt:lpstr>
      <vt:lpstr>PowerPoint Presentation</vt:lpstr>
      <vt:lpstr>PowerPoint Presentation</vt:lpstr>
      <vt:lpstr>Flow Control     vs.     Congestion Control</vt:lpstr>
      <vt:lpstr>PowerPoint Presentation</vt:lpstr>
      <vt:lpstr>Signals and Knobs in Congestion Control</vt:lpstr>
      <vt:lpstr>Sense and react, sure…but how?</vt:lpstr>
      <vt:lpstr>The Steady State</vt:lpstr>
      <vt:lpstr>What does efficiency look like?</vt:lpstr>
      <vt:lpstr>Steady state: Ideal goal</vt:lpstr>
      <vt:lpstr>When to send the next packet?</vt:lpstr>
      <vt:lpstr>Rationale</vt:lpstr>
      <vt:lpstr>ACK clocking: analogy</vt:lpstr>
      <vt:lpstr>ACK clocking alone can be inefficient</vt:lpstr>
      <vt:lpstr>ACK clocking alone can be inefficient</vt:lpstr>
      <vt:lpstr>Steady State of Congestion Control</vt:lpstr>
      <vt:lpstr>Finding the Right Congestion Window</vt:lpstr>
      <vt:lpstr>Let’s play a game</vt:lpstr>
      <vt:lpstr>Finding the right congestion window</vt:lpstr>
      <vt:lpstr>Quickly finding a rate: TCP slow start</vt:lpstr>
      <vt:lpstr>Behavior of slow start</vt:lpstr>
      <vt:lpstr>Slow start has problems</vt:lpstr>
      <vt:lpstr>Use slow start mainly at the beginning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NG</cp:lastModifiedBy>
  <cp:revision>1708</cp:revision>
  <cp:lastPrinted>2021-01-24T11:57:08Z</cp:lastPrinted>
  <dcterms:created xsi:type="dcterms:W3CDTF">2019-01-23T03:40:12Z</dcterms:created>
  <dcterms:modified xsi:type="dcterms:W3CDTF">2024-10-29T15:43:21Z</dcterms:modified>
</cp:coreProperties>
</file>