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631" r:id="rId2"/>
    <p:sldId id="645" r:id="rId3"/>
    <p:sldId id="424" r:id="rId4"/>
    <p:sldId id="650" r:id="rId5"/>
    <p:sldId id="427" r:id="rId6"/>
    <p:sldId id="428" r:id="rId7"/>
    <p:sldId id="429" r:id="rId8"/>
    <p:sldId id="430" r:id="rId9"/>
    <p:sldId id="646" r:id="rId10"/>
    <p:sldId id="679" r:id="rId11"/>
    <p:sldId id="426" r:id="rId12"/>
    <p:sldId id="629" r:id="rId13"/>
    <p:sldId id="647" r:id="rId14"/>
    <p:sldId id="659" r:id="rId15"/>
    <p:sldId id="431" r:id="rId16"/>
    <p:sldId id="652" r:id="rId17"/>
    <p:sldId id="651" r:id="rId18"/>
    <p:sldId id="653" r:id="rId19"/>
    <p:sldId id="644" r:id="rId20"/>
    <p:sldId id="654" r:id="rId21"/>
    <p:sldId id="658" r:id="rId22"/>
    <p:sldId id="655" r:id="rId23"/>
    <p:sldId id="657" r:id="rId24"/>
    <p:sldId id="656" r:id="rId25"/>
    <p:sldId id="660" r:id="rId26"/>
    <p:sldId id="661" r:id="rId27"/>
    <p:sldId id="662" r:id="rId28"/>
    <p:sldId id="669" r:id="rId29"/>
    <p:sldId id="666" r:id="rId30"/>
    <p:sldId id="667" r:id="rId31"/>
    <p:sldId id="663" r:id="rId32"/>
    <p:sldId id="622" r:id="rId33"/>
    <p:sldId id="664" r:id="rId34"/>
    <p:sldId id="665" r:id="rId35"/>
    <p:sldId id="617" r:id="rId36"/>
    <p:sldId id="670" r:id="rId37"/>
    <p:sldId id="618" r:id="rId38"/>
    <p:sldId id="671" r:id="rId39"/>
    <p:sldId id="672" r:id="rId40"/>
    <p:sldId id="668" r:id="rId41"/>
    <p:sldId id="619" r:id="rId42"/>
    <p:sldId id="621" r:id="rId43"/>
    <p:sldId id="673" r:id="rId44"/>
    <p:sldId id="674" r:id="rId45"/>
    <p:sldId id="675" r:id="rId46"/>
    <p:sldId id="676" r:id="rId47"/>
    <p:sldId id="677" r:id="rId48"/>
    <p:sldId id="678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75"/>
    <p:restoredTop sz="94664"/>
  </p:normalViewPr>
  <p:slideViewPr>
    <p:cSldViewPr snapToGrid="0" snapToObjects="1">
      <p:cViewPr varScale="1">
        <p:scale>
          <a:sx n="102" d="100"/>
          <a:sy n="102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3/7/21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2459" y="1533673"/>
            <a:ext cx="1052708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Congestion Control: Intro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12.1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42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efficient and fair 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33654-ED2D-6D4B-96ED-C65A27EDE116}"/>
              </a:ext>
            </a:extLst>
          </p:cNvPr>
          <p:cNvSpPr txBox="1"/>
          <p:nvPr/>
        </p:nvSpPr>
        <p:spPr>
          <a:xfrm>
            <a:off x="1179443" y="3989129"/>
            <a:ext cx="88126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How to achieve this?</a:t>
            </a:r>
          </a:p>
          <a:p>
            <a:pPr algn="l"/>
            <a:endParaRPr lang="en-US" sz="32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Approach: sense and react</a:t>
            </a:r>
          </a:p>
          <a:p>
            <a:pPr algn="l"/>
            <a:r>
              <a:rPr lang="en-US" sz="3200" dirty="0">
                <a:latin typeface="Helvetica" pitchFamily="2" charset="0"/>
              </a:rPr>
              <a:t>Example: taking a shower</a:t>
            </a:r>
          </a:p>
          <a:p>
            <a:pPr algn="l"/>
            <a:r>
              <a:rPr lang="en-US" sz="3200" dirty="0">
                <a:latin typeface="Helvetica" pitchFamily="2" charset="0"/>
              </a:rPr>
              <a:t>Use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feedback loop </a:t>
            </a:r>
            <a:r>
              <a:rPr lang="en-US" sz="3200" dirty="0">
                <a:latin typeface="Helvetica" pitchFamily="2" charset="0"/>
              </a:rPr>
              <a:t>with signals and knobs</a:t>
            </a:r>
          </a:p>
        </p:txBody>
      </p:sp>
    </p:spTree>
    <p:extLst>
      <p:ext uri="{BB962C8B-B14F-4D97-AF65-F5344CB8AC3E}">
        <p14:creationId xmlns:p14="http://schemas.microsoft.com/office/powerpoint/2010/main" val="200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9ECD-8DBF-4C46-886C-6D5FDAD1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and Knobs in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D2C33-39D7-0A4E-A0FB-6E03ABE19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9197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Signals</a:t>
            </a:r>
          </a:p>
          <a:p>
            <a:pPr lvl="1"/>
            <a:r>
              <a:rPr lang="en-US" dirty="0"/>
              <a:t>Packets being </a:t>
            </a:r>
            <a:r>
              <a:rPr lang="en-US" dirty="0" err="1"/>
              <a:t>ACK’ed</a:t>
            </a:r>
            <a:endParaRPr lang="en-US" dirty="0"/>
          </a:p>
          <a:p>
            <a:pPr lvl="1"/>
            <a:r>
              <a:rPr lang="en-US" dirty="0"/>
              <a:t>Packets being dropped (e.g. RTO fires)</a:t>
            </a:r>
          </a:p>
          <a:p>
            <a:pPr lvl="1"/>
            <a:r>
              <a:rPr lang="en-US" dirty="0"/>
              <a:t>Packets being delayed (RTT)</a:t>
            </a:r>
          </a:p>
          <a:p>
            <a:pPr lvl="1"/>
            <a:r>
              <a:rPr lang="en-US" dirty="0"/>
              <a:t>Rate of incoming ACKs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Knobs</a:t>
            </a:r>
          </a:p>
          <a:p>
            <a:pPr lvl="1"/>
            <a:r>
              <a:rPr lang="en-US" dirty="0"/>
              <a:t>What can you change to “probe” the available bottleneck capacity?</a:t>
            </a:r>
          </a:p>
          <a:p>
            <a:pPr lvl="1"/>
            <a:r>
              <a:rPr lang="en-US" dirty="0"/>
              <a:t>Suppose receiver buffer is unbounded:</a:t>
            </a:r>
          </a:p>
          <a:p>
            <a:pPr lvl="1"/>
            <a:r>
              <a:rPr lang="en-US" dirty="0"/>
              <a:t>Increase window/sending rate: e.g., add x or multiply by a factor of x</a:t>
            </a:r>
          </a:p>
          <a:p>
            <a:pPr lvl="1"/>
            <a:r>
              <a:rPr lang="en-US" dirty="0"/>
              <a:t>Decrease window/sending rate: e.g., subtract x or reduce by a factor of 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DD0660C-9A11-9E44-A7D1-FF57A0F5608C}"/>
              </a:ext>
            </a:extLst>
          </p:cNvPr>
          <p:cNvSpPr/>
          <p:nvPr/>
        </p:nvSpPr>
        <p:spPr>
          <a:xfrm>
            <a:off x="7020732" y="1987826"/>
            <a:ext cx="397565" cy="165652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E6469-1AD0-E94E-A488-E8A92A224A0F}"/>
              </a:ext>
            </a:extLst>
          </p:cNvPr>
          <p:cNvSpPr txBox="1"/>
          <p:nvPr/>
        </p:nvSpPr>
        <p:spPr>
          <a:xfrm>
            <a:off x="7596751" y="2031257"/>
            <a:ext cx="4595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Implicit </a:t>
            </a:r>
            <a:r>
              <a:rPr lang="en-US" sz="2400" dirty="0">
                <a:latin typeface="Helvetica" pitchFamily="2" charset="0"/>
              </a:rPr>
              <a:t>feedback signals measured directly at sender.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(There are also explicit signals that the network might provide.)</a:t>
            </a:r>
          </a:p>
        </p:txBody>
      </p:sp>
    </p:spTree>
    <p:extLst>
      <p:ext uri="{BB962C8B-B14F-4D97-AF65-F5344CB8AC3E}">
        <p14:creationId xmlns:p14="http://schemas.microsoft.com/office/powerpoint/2010/main" val="399314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6E7C-24E2-594A-80E1-BE7CDD7D3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Subsequent modules/lectures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29A60-C0E5-B846-9C3A-F78067ECC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9515" cy="4351338"/>
          </a:xfrm>
        </p:spPr>
        <p:txBody>
          <a:bodyPr/>
          <a:lstStyle/>
          <a:p>
            <a:r>
              <a:rPr lang="en-US" dirty="0"/>
              <a:t>Feedback loops used by 2 important TCPs</a:t>
            </a:r>
          </a:p>
          <a:p>
            <a:pPr lvl="1"/>
            <a:r>
              <a:rPr lang="en-US" dirty="0"/>
              <a:t>TCP New Reno and TCP BBR</a:t>
            </a:r>
          </a:p>
          <a:p>
            <a:endParaRPr lang="en-US" dirty="0"/>
          </a:p>
          <a:p>
            <a:r>
              <a:rPr lang="en-US" dirty="0"/>
              <a:t>Strategies to react “proportionately” to network signals like loss</a:t>
            </a:r>
          </a:p>
          <a:p>
            <a:pPr lvl="1"/>
            <a:r>
              <a:rPr lang="en-US" dirty="0"/>
              <a:t>Fast retransmit and fast recovery</a:t>
            </a:r>
          </a:p>
          <a:p>
            <a:pPr lvl="1"/>
            <a:endParaRPr lang="en-US" dirty="0"/>
          </a:p>
          <a:p>
            <a:r>
              <a:rPr lang="en-US" dirty="0"/>
              <a:t>Strategies to measure loss accurately</a:t>
            </a:r>
          </a:p>
          <a:p>
            <a:pPr lvl="1"/>
            <a:r>
              <a:rPr lang="en-US" dirty="0"/>
              <a:t>How to predict the RTT of a packet successfully received (in the future)?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325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E874-710D-A64D-99C0-01FDE4829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CB3C3-4286-3748-B37D-CB1E98B94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78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6718" y="1533673"/>
            <a:ext cx="1052708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The Steady State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12.2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36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Congestion Control: The approach that the Internet takes is to use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distributed algorithm </a:t>
            </a:r>
            <a:r>
              <a:rPr lang="en-US" sz="3200" dirty="0">
                <a:latin typeface="Helvetica" pitchFamily="2" charset="0"/>
              </a:rPr>
              <a:t>to converge to an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efficient</a:t>
            </a:r>
            <a:r>
              <a:rPr lang="en-US" sz="3200" dirty="0">
                <a:latin typeface="Helvetica" pitchFamily="2" charset="0"/>
              </a:rPr>
              <a:t> and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fair</a:t>
            </a:r>
            <a:r>
              <a:rPr lang="en-US" sz="3200" dirty="0">
                <a:latin typeface="Helvetica" pitchFamily="2" charset="0"/>
              </a:rPr>
              <a:t> 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33654-ED2D-6D4B-96ED-C65A27EDE116}"/>
              </a:ext>
            </a:extLst>
          </p:cNvPr>
          <p:cNvSpPr txBox="1"/>
          <p:nvPr/>
        </p:nvSpPr>
        <p:spPr>
          <a:xfrm>
            <a:off x="1179443" y="3989129"/>
            <a:ext cx="88126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How to achieve this?</a:t>
            </a:r>
          </a:p>
          <a:p>
            <a:pPr algn="l"/>
            <a:endParaRPr lang="en-US" sz="32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3200" dirty="0">
                <a:latin typeface="Helvetica" pitchFamily="2" charset="0"/>
              </a:rPr>
              <a:t>Design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feedback loop: </a:t>
            </a:r>
            <a:r>
              <a:rPr lang="en-US" sz="3200" dirty="0">
                <a:latin typeface="Helvetica" pitchFamily="2" charset="0"/>
              </a:rPr>
              <a:t>measure signals, apply knobs, and repeat.</a:t>
            </a:r>
          </a:p>
        </p:txBody>
      </p:sp>
    </p:spTree>
    <p:extLst>
      <p:ext uri="{BB962C8B-B14F-4D97-AF65-F5344CB8AC3E}">
        <p14:creationId xmlns:p14="http://schemas.microsoft.com/office/powerpoint/2010/main" val="120658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366D6-7D6B-B643-9147-331A8015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with a Single Conversation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EBA6C-869B-C646-B24F-4E1B536BE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84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F265-C6AE-BF4B-82EB-0AD2B50F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>
                <a:solidFill>
                  <a:srgbClr val="C00000"/>
                </a:solidFill>
              </a:rPr>
              <a:t>efficiency</a:t>
            </a:r>
            <a:r>
              <a:rPr lang="en-US" dirty="0"/>
              <a:t>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1776F-ECA8-F244-B97F-C1BBA4A5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Suppose we want to achieve an </a:t>
            </a:r>
            <a:r>
              <a:rPr lang="en-US" dirty="0">
                <a:solidFill>
                  <a:srgbClr val="C00000"/>
                </a:solidFill>
              </a:rPr>
              <a:t>efficient</a:t>
            </a:r>
            <a:r>
              <a:rPr lang="en-US" dirty="0"/>
              <a:t> outcome for </a:t>
            </a:r>
            <a:r>
              <a:rPr lang="en-US" dirty="0">
                <a:solidFill>
                  <a:srgbClr val="C00000"/>
                </a:solidFill>
              </a:rPr>
              <a:t>one</a:t>
            </a:r>
            <a:r>
              <a:rPr lang="en-US" dirty="0"/>
              <a:t> TCP conversation by observing network signals from the endpoint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Q1: How should the endpoint behave </a:t>
            </a:r>
            <a:r>
              <a:rPr lang="en-US" dirty="0">
                <a:solidFill>
                  <a:srgbClr val="C00000"/>
                </a:solidFill>
              </a:rPr>
              <a:t>at steady state</a:t>
            </a:r>
            <a:r>
              <a:rPr lang="en-US" dirty="0"/>
              <a:t>?</a:t>
            </a:r>
          </a:p>
          <a:p>
            <a:r>
              <a:rPr lang="en-US" dirty="0"/>
              <a:t>Q2: How should the endpoint </a:t>
            </a:r>
            <a:r>
              <a:rPr lang="en-US" dirty="0">
                <a:solidFill>
                  <a:srgbClr val="C00000"/>
                </a:solidFill>
              </a:rPr>
              <a:t>get to steady state</a:t>
            </a:r>
            <a:r>
              <a:rPr lang="en-US" dirty="0"/>
              <a:t>? (next module)</a:t>
            </a:r>
          </a:p>
          <a:p>
            <a:r>
              <a:rPr lang="en-US" dirty="0"/>
              <a:t>Challenge: bottleneck link is remotely located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A8DF23F6-7481-454A-A932-A0CCB3A9E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881" y="3248010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Nd9GcTXHm9XcH9T0I0EOJrLBOGANosV-xO3mlldiVZue4LYNHmLIOt0">
            <a:extLst>
              <a:ext uri="{FF2B5EF4-FFF2-40B4-BE49-F238E27FC236}">
                <a16:creationId xmlns:a16="http://schemas.microsoft.com/office/drawing/2014/main" id="{633AE132-DBAD-4D4F-B253-FAF835D03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518" y="2653697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54E6FD-F5A5-804A-931A-1C24CE5A1FED}"/>
              </a:ext>
            </a:extLst>
          </p:cNvPr>
          <p:cNvCxnSpPr>
            <a:cxnSpLocks/>
          </p:cNvCxnSpPr>
          <p:nvPr/>
        </p:nvCxnSpPr>
        <p:spPr>
          <a:xfrm>
            <a:off x="4420271" y="3260916"/>
            <a:ext cx="2541554" cy="17216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B1108D-224B-F24D-9294-86A8A7D6ACBC}"/>
              </a:ext>
            </a:extLst>
          </p:cNvPr>
          <p:cNvCxnSpPr>
            <a:cxnSpLocks/>
          </p:cNvCxnSpPr>
          <p:nvPr/>
        </p:nvCxnSpPr>
        <p:spPr>
          <a:xfrm>
            <a:off x="3175462" y="3911965"/>
            <a:ext cx="366407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2756BC2C-E72F-DD4C-AD8D-B6F8BB9BC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088" y="3217297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8EC18D-86A4-BF40-9246-DAC2E0F11C58}"/>
              </a:ext>
            </a:extLst>
          </p:cNvPr>
          <p:cNvCxnSpPr>
            <a:cxnSpLocks/>
          </p:cNvCxnSpPr>
          <p:nvPr/>
        </p:nvCxnSpPr>
        <p:spPr>
          <a:xfrm>
            <a:off x="8895689" y="3820387"/>
            <a:ext cx="13943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flower&#10;&#10;Description automatically generated">
            <a:extLst>
              <a:ext uri="{FF2B5EF4-FFF2-40B4-BE49-F238E27FC236}">
                <a16:creationId xmlns:a16="http://schemas.microsoft.com/office/drawing/2014/main" id="{AF464212-B55E-F046-81F2-F22956627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2950" y="3217297"/>
            <a:ext cx="939800" cy="1016000"/>
          </a:xfrm>
          <a:prstGeom prst="rect">
            <a:avLst/>
          </a:prstGeom>
        </p:spPr>
      </p:pic>
      <p:pic>
        <p:nvPicPr>
          <p:cNvPr id="11" name="Picture 5" descr="ANd9GcTXHm9XcH9T0I0EOJrLBOGANosV-xO3mlldiVZue4LYNHmLIOt0">
            <a:extLst>
              <a:ext uri="{FF2B5EF4-FFF2-40B4-BE49-F238E27FC236}">
                <a16:creationId xmlns:a16="http://schemas.microsoft.com/office/drawing/2014/main" id="{CC09DFC1-FDE2-DE40-A6FB-F91C44F59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41" y="3968702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425DB9-759A-8848-88D1-BA372D2E18FD}"/>
              </a:ext>
            </a:extLst>
          </p:cNvPr>
          <p:cNvCxnSpPr>
            <a:cxnSpLocks/>
          </p:cNvCxnSpPr>
          <p:nvPr/>
        </p:nvCxnSpPr>
        <p:spPr>
          <a:xfrm flipV="1">
            <a:off x="5153926" y="4233297"/>
            <a:ext cx="1685609" cy="1984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46D185B-D92A-6447-9332-675C3F47C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868" y="2833719"/>
            <a:ext cx="1078246" cy="107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D75C-0F5B-D840-AEDD-2FB4CAA7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state: Ideal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3D0E-35F9-C242-B874-F53A67C71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5625" cy="49076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High sending rate:</a:t>
            </a:r>
            <a:r>
              <a:rPr lang="en-US" dirty="0"/>
              <a:t> Use the full capacity of the bottleneck link</a:t>
            </a:r>
          </a:p>
          <a:p>
            <a:r>
              <a:rPr lang="en-US" dirty="0">
                <a:solidFill>
                  <a:srgbClr val="C00000"/>
                </a:solidFill>
              </a:rPr>
              <a:t>Low delay:</a:t>
            </a:r>
            <a:r>
              <a:rPr lang="en-US" dirty="0"/>
              <a:t> Minimize the overall delay of packets to get to the receiver</a:t>
            </a:r>
          </a:p>
          <a:p>
            <a:pPr lvl="1"/>
            <a:r>
              <a:rPr lang="en-US" dirty="0"/>
              <a:t>Overall delay = propagation + queueing + transmission</a:t>
            </a:r>
          </a:p>
          <a:p>
            <a:pPr lvl="1"/>
            <a:r>
              <a:rPr lang="en-US" dirty="0"/>
              <a:t>Assume other components fixed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“Low delay” reduces to </a:t>
            </a:r>
            <a:r>
              <a:rPr lang="en-US" dirty="0">
                <a:solidFill>
                  <a:srgbClr val="C00000"/>
                </a:solidFill>
              </a:rPr>
              <a:t>low queueing delay</a:t>
            </a:r>
          </a:p>
          <a:p>
            <a:r>
              <a:rPr lang="en-US" dirty="0"/>
              <a:t>i.e., don’t push so much data into the network that packets have to wait in queues</a:t>
            </a:r>
          </a:p>
          <a:p>
            <a:endParaRPr lang="en-US" dirty="0"/>
          </a:p>
          <a:p>
            <a:r>
              <a:rPr lang="en-US" dirty="0"/>
              <a:t>Key question: When to send the next packet?</a:t>
            </a:r>
          </a:p>
        </p:txBody>
      </p:sp>
    </p:spTree>
    <p:extLst>
      <p:ext uri="{BB962C8B-B14F-4D97-AF65-F5344CB8AC3E}">
        <p14:creationId xmlns:p14="http://schemas.microsoft.com/office/powerpoint/2010/main" val="178794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6189-9743-0B41-8A65-BBE8B3F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When to send the next packet?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1F955-EB26-D143-AEC4-0C9714A71D3C}"/>
              </a:ext>
            </a:extLst>
          </p:cNvPr>
          <p:cNvGrpSpPr/>
          <p:nvPr/>
        </p:nvGrpSpPr>
        <p:grpSpPr>
          <a:xfrm>
            <a:off x="2327564" y="22111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90F2164-EEE7-CE4A-A0B5-6BD495553BAA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E7E0884-1525-D24B-8124-151DE43B9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62037FD-A775-9E42-ADA2-AB97978BE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5593350-2F43-E745-9284-F346896461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35B124-1C85-8846-B445-673D712ED361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33344A-86AA-5E4E-AD81-9FEC9818124B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B9CA32-CDE8-E348-BF2D-145CB632748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F7E720-14C2-754A-88F8-2C8AAECC57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6363655-EDD5-2043-B64A-02C60B72A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12FD0D-61BD-1D4F-8FC5-57CCF130D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4B958DB-0253-1247-92BA-1A7C8DE17DEA}"/>
              </a:ext>
            </a:extLst>
          </p:cNvPr>
          <p:cNvGrpSpPr/>
          <p:nvPr/>
        </p:nvGrpSpPr>
        <p:grpSpPr>
          <a:xfrm>
            <a:off x="2873727" y="2211184"/>
            <a:ext cx="741239" cy="1601152"/>
            <a:chOff x="2873727" y="2211184"/>
            <a:chExt cx="741239" cy="1601152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3012A76-16E4-3E45-A6BC-4C5003DA51FA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C16B75DA-3D30-1A42-8062-9DDF624DCF3C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CCEE1725-53AF-484E-AAA4-E276AC9313C4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AC091DE-5D7A-A941-8F2C-4078C2C0C465}"/>
              </a:ext>
            </a:extLst>
          </p:cNvPr>
          <p:cNvGrpSpPr/>
          <p:nvPr/>
        </p:nvGrpSpPr>
        <p:grpSpPr>
          <a:xfrm>
            <a:off x="4327823" y="2896686"/>
            <a:ext cx="2899315" cy="278775"/>
            <a:chOff x="4327823" y="2896686"/>
            <a:chExt cx="2899315" cy="278775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46F1B5A6-BD56-A743-8009-A3C3DDBE74A6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31F3C92B-D1FE-034A-A03D-C1E4A5F78E3B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BD86247-5986-E14E-BA7E-E24960D07913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036E5EF-F852-B745-8056-DCCBF5901559}"/>
              </a:ext>
            </a:extLst>
          </p:cNvPr>
          <p:cNvGrpSpPr/>
          <p:nvPr/>
        </p:nvGrpSpPr>
        <p:grpSpPr>
          <a:xfrm>
            <a:off x="8161600" y="2211184"/>
            <a:ext cx="1736380" cy="1625465"/>
            <a:chOff x="8161600" y="2211184"/>
            <a:chExt cx="1736380" cy="1625465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D5665CF7-F0E1-384D-AE01-D586B706D3F9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DEA108B5-4F5E-0C41-8D53-A5A3BD083E3D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B9671AC1-4EA0-2E46-81E7-F174CCB0F7A3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E646587-597C-F146-9F73-893B47B1F04B}"/>
              </a:ext>
            </a:extLst>
          </p:cNvPr>
          <p:cNvGrpSpPr/>
          <p:nvPr/>
        </p:nvGrpSpPr>
        <p:grpSpPr>
          <a:xfrm>
            <a:off x="2327564" y="4748469"/>
            <a:ext cx="7980218" cy="1625465"/>
            <a:chOff x="612891" y="2626821"/>
            <a:chExt cx="13075746" cy="162546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E7722DE-0179-DA4D-BB2F-1D1AD4DBA913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398DD49-AF62-CE4A-9E3B-64DD2BAD3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37BEFF2-29F6-C34C-91DB-EEEE783F90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08FCB39-62E8-674B-B3B1-03B090B08E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9CB4632-FB81-2245-A061-A6A7260A71FF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1774522-F5F3-3D4D-8D84-E0567F8EB507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6749FEF-062C-D04A-9952-2BF1BBAFDE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3C42D6B-125F-B643-AF1E-03576A4CEB4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DAEFE3B-6B02-D742-A75F-04C32BB29B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5B409DB-2C44-DA43-AA78-4B229BB199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AACE545-8961-B64B-8FD6-95BAD3DF6B4B}"/>
              </a:ext>
            </a:extLst>
          </p:cNvPr>
          <p:cNvGrpSpPr/>
          <p:nvPr/>
        </p:nvGrpSpPr>
        <p:grpSpPr>
          <a:xfrm>
            <a:off x="4327823" y="5430112"/>
            <a:ext cx="2254600" cy="282634"/>
            <a:chOff x="4327823" y="5430112"/>
            <a:chExt cx="2254600" cy="282634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53F701AE-1012-5144-BD2D-715014AD6AFC}"/>
                </a:ext>
              </a:extLst>
            </p:cNvPr>
            <p:cNvSpPr/>
            <p:nvPr/>
          </p:nvSpPr>
          <p:spPr>
            <a:xfrm>
              <a:off x="432782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0FA4F024-E7BD-D74D-A480-B7F341C5C708}"/>
                </a:ext>
              </a:extLst>
            </p:cNvPr>
            <p:cNvSpPr/>
            <p:nvPr/>
          </p:nvSpPr>
          <p:spPr>
            <a:xfrm>
              <a:off x="5317962" y="5430112"/>
              <a:ext cx="274320" cy="274320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E1B120FE-D445-734F-A793-BBB94D87CF3E}"/>
                </a:ext>
              </a:extLst>
            </p:cNvPr>
            <p:cNvSpPr/>
            <p:nvPr/>
          </p:nvSpPr>
          <p:spPr>
            <a:xfrm>
              <a:off x="630810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3F9C990-2C19-0642-81DF-F21C45BBC05F}"/>
              </a:ext>
            </a:extLst>
          </p:cNvPr>
          <p:cNvGrpSpPr/>
          <p:nvPr/>
        </p:nvGrpSpPr>
        <p:grpSpPr>
          <a:xfrm>
            <a:off x="8161600" y="4748469"/>
            <a:ext cx="1597042" cy="1625465"/>
            <a:chOff x="8161600" y="4748469"/>
            <a:chExt cx="1597042" cy="1625465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64F61D2A-3A93-274C-A19D-C79D0EBC9CBA}"/>
                </a:ext>
              </a:extLst>
            </p:cNvPr>
            <p:cNvSpPr/>
            <p:nvPr/>
          </p:nvSpPr>
          <p:spPr>
            <a:xfrm>
              <a:off x="8161600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983AF289-9B39-6148-AC1B-02D288454FD1}"/>
                </a:ext>
              </a:extLst>
            </p:cNvPr>
            <p:cNvSpPr/>
            <p:nvPr/>
          </p:nvSpPr>
          <p:spPr>
            <a:xfrm>
              <a:off x="8902839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928D0197-A719-2E48-AE70-EC6502A4B4CE}"/>
                </a:ext>
              </a:extLst>
            </p:cNvPr>
            <p:cNvSpPr/>
            <p:nvPr/>
          </p:nvSpPr>
          <p:spPr>
            <a:xfrm>
              <a:off x="9667202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36341CA-51B3-8240-B356-0521EEC137C8}"/>
              </a:ext>
            </a:extLst>
          </p:cNvPr>
          <p:cNvGrpSpPr/>
          <p:nvPr/>
        </p:nvGrpSpPr>
        <p:grpSpPr>
          <a:xfrm>
            <a:off x="2650055" y="4748469"/>
            <a:ext cx="855803" cy="1625465"/>
            <a:chOff x="2650055" y="4748469"/>
            <a:chExt cx="855803" cy="1625465"/>
          </a:xfrm>
        </p:grpSpPr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7F23B9C2-80B1-2547-BDEF-BF6A25D1EFC2}"/>
                </a:ext>
              </a:extLst>
            </p:cNvPr>
            <p:cNvSpPr/>
            <p:nvPr/>
          </p:nvSpPr>
          <p:spPr>
            <a:xfrm>
              <a:off x="2650055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66FD89A-4C7B-8A48-881E-87DA186B71A3}"/>
                </a:ext>
              </a:extLst>
            </p:cNvPr>
            <p:cNvSpPr/>
            <p:nvPr/>
          </p:nvSpPr>
          <p:spPr>
            <a:xfrm>
              <a:off x="3414418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611BF3C-F04C-5D45-98D8-C3F0A63C5B94}"/>
              </a:ext>
            </a:extLst>
          </p:cNvPr>
          <p:cNvSpPr txBox="1"/>
          <p:nvPr/>
        </p:nvSpPr>
        <p:spPr>
          <a:xfrm>
            <a:off x="399341" y="3988014"/>
            <a:ext cx="169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Sender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1CD55-177A-AB40-B9D1-4A28D264F9AA}"/>
              </a:ext>
            </a:extLst>
          </p:cNvPr>
          <p:cNvSpPr txBox="1"/>
          <p:nvPr/>
        </p:nvSpPr>
        <p:spPr>
          <a:xfrm>
            <a:off x="10307782" y="3988015"/>
            <a:ext cx="183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Receiver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34DB1AA-399A-2D4A-8EC2-83E3E66368A2}"/>
              </a:ext>
            </a:extLst>
          </p:cNvPr>
          <p:cNvSpPr txBox="1"/>
          <p:nvPr/>
        </p:nvSpPr>
        <p:spPr>
          <a:xfrm>
            <a:off x="298723" y="1865898"/>
            <a:ext cx="202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1. Send packet burst (as allowed by window)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9C18370-E8DC-E547-AE1F-21BE32F31242}"/>
              </a:ext>
            </a:extLst>
          </p:cNvPr>
          <p:cNvCxnSpPr/>
          <p:nvPr/>
        </p:nvCxnSpPr>
        <p:spPr>
          <a:xfrm>
            <a:off x="298723" y="2789228"/>
            <a:ext cx="235133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5B9115D5-4E7D-7B47-9D73-D928C2C50CE4}"/>
              </a:ext>
            </a:extLst>
          </p:cNvPr>
          <p:cNvSpPr txBox="1"/>
          <p:nvPr/>
        </p:nvSpPr>
        <p:spPr>
          <a:xfrm>
            <a:off x="2585727" y="1664598"/>
            <a:ext cx="132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Fast link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B82B532-175F-104B-9D42-E8291AEE1E22}"/>
              </a:ext>
            </a:extLst>
          </p:cNvPr>
          <p:cNvSpPr txBox="1"/>
          <p:nvPr/>
        </p:nvSpPr>
        <p:spPr>
          <a:xfrm>
            <a:off x="4884279" y="1663070"/>
            <a:ext cx="2423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Bottleneck link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B3675BD-7547-AD4A-83DF-A0295E38DCA7}"/>
              </a:ext>
            </a:extLst>
          </p:cNvPr>
          <p:cNvGrpSpPr/>
          <p:nvPr/>
        </p:nvGrpSpPr>
        <p:grpSpPr>
          <a:xfrm>
            <a:off x="4712358" y="2209156"/>
            <a:ext cx="2389616" cy="434047"/>
            <a:chOff x="4712358" y="2209156"/>
            <a:chExt cx="2389616" cy="43404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CC6F65C-252F-454E-B108-D2ABDAAD3F37}"/>
                </a:ext>
              </a:extLst>
            </p:cNvPr>
            <p:cNvSpPr txBox="1"/>
            <p:nvPr/>
          </p:nvSpPr>
          <p:spPr>
            <a:xfrm>
              <a:off x="4712358" y="2209156"/>
              <a:ext cx="2389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Inter-packet delay T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F806FC6C-2EB4-AD4D-BDBA-D61BB9E4BD61}"/>
                </a:ext>
              </a:extLst>
            </p:cNvPr>
            <p:cNvCxnSpPr>
              <a:cxnSpLocks/>
            </p:cNvCxnSpPr>
            <p:nvPr/>
          </p:nvCxnSpPr>
          <p:spPr>
            <a:xfrm>
              <a:off x="5280108" y="2643203"/>
              <a:ext cx="99014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EDA0FA6-1514-0F46-8F01-7B4D61B3113D}"/>
              </a:ext>
            </a:extLst>
          </p:cNvPr>
          <p:cNvGrpSpPr/>
          <p:nvPr/>
        </p:nvGrpSpPr>
        <p:grpSpPr>
          <a:xfrm>
            <a:off x="8866513" y="1372177"/>
            <a:ext cx="990140" cy="580048"/>
            <a:chOff x="8866513" y="1372177"/>
            <a:chExt cx="990140" cy="580048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F3CA3EF-5269-B747-B41A-DB32EC08EFE1}"/>
                </a:ext>
              </a:extLst>
            </p:cNvPr>
            <p:cNvSpPr txBox="1"/>
            <p:nvPr/>
          </p:nvSpPr>
          <p:spPr>
            <a:xfrm>
              <a:off x="9039499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T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8BB47FD-332A-5F4A-8550-BF4AEDD820FE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99014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2A6B775-C46C-1F43-84BB-497E446AF166}"/>
              </a:ext>
            </a:extLst>
          </p:cNvPr>
          <p:cNvGrpSpPr/>
          <p:nvPr/>
        </p:nvGrpSpPr>
        <p:grpSpPr>
          <a:xfrm>
            <a:off x="8792451" y="3892445"/>
            <a:ext cx="990140" cy="580048"/>
            <a:chOff x="8866513" y="1372177"/>
            <a:chExt cx="990140" cy="580048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975737F-308B-8347-B24F-07CC85725889}"/>
                </a:ext>
              </a:extLst>
            </p:cNvPr>
            <p:cNvSpPr txBox="1"/>
            <p:nvPr/>
          </p:nvSpPr>
          <p:spPr>
            <a:xfrm>
              <a:off x="9039499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T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9D76C94A-490D-DA44-80F2-CCF2078E6668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99014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DCEE1E6-DE05-ED43-883F-1328091D4A8C}"/>
              </a:ext>
            </a:extLst>
          </p:cNvPr>
          <p:cNvGrpSpPr/>
          <p:nvPr/>
        </p:nvGrpSpPr>
        <p:grpSpPr>
          <a:xfrm>
            <a:off x="5336595" y="4526490"/>
            <a:ext cx="990140" cy="580048"/>
            <a:chOff x="8866513" y="1372177"/>
            <a:chExt cx="990140" cy="580048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EAFD1C3-6CD3-C34F-9188-68A5F1657BAF}"/>
                </a:ext>
              </a:extLst>
            </p:cNvPr>
            <p:cNvSpPr txBox="1"/>
            <p:nvPr/>
          </p:nvSpPr>
          <p:spPr>
            <a:xfrm>
              <a:off x="9039499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T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858056BC-70E4-C949-8199-F77A41D931C0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99014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65BDEF9-FD3D-3D46-ACF8-B37D1C0946F3}"/>
              </a:ext>
            </a:extLst>
          </p:cNvPr>
          <p:cNvGrpSpPr/>
          <p:nvPr/>
        </p:nvGrpSpPr>
        <p:grpSpPr>
          <a:xfrm>
            <a:off x="2585727" y="3921053"/>
            <a:ext cx="990140" cy="580048"/>
            <a:chOff x="8866513" y="1372177"/>
            <a:chExt cx="990140" cy="58004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6B4B3C0-159A-1A41-A31F-F7A78EFC0D3F}"/>
                </a:ext>
              </a:extLst>
            </p:cNvPr>
            <p:cNvSpPr txBox="1"/>
            <p:nvPr/>
          </p:nvSpPr>
          <p:spPr>
            <a:xfrm>
              <a:off x="9039499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T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7EF7E0C7-4228-C845-B1D7-EA84AC473F00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99014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4B0A3861-6DCD-094B-8515-51DB9097FEBC}"/>
              </a:ext>
            </a:extLst>
          </p:cNvPr>
          <p:cNvSpPr txBox="1"/>
          <p:nvPr/>
        </p:nvSpPr>
        <p:spPr>
          <a:xfrm>
            <a:off x="10283730" y="2309025"/>
            <a:ext cx="1796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2. Receive data packet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45B1939-867E-4243-8948-BDE9C12869EC}"/>
              </a:ext>
            </a:extLst>
          </p:cNvPr>
          <p:cNvSpPr txBox="1"/>
          <p:nvPr/>
        </p:nvSpPr>
        <p:spPr>
          <a:xfrm>
            <a:off x="10359785" y="5865740"/>
            <a:ext cx="17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3. Send ACK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C92CE62-A144-CD40-938C-DF9A41A210B6}"/>
              </a:ext>
            </a:extLst>
          </p:cNvPr>
          <p:cNvSpPr txBox="1"/>
          <p:nvPr/>
        </p:nvSpPr>
        <p:spPr>
          <a:xfrm>
            <a:off x="319029" y="5865740"/>
            <a:ext cx="17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4. Receive ACK</a:t>
            </a:r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6B8AB38C-9D2B-824D-B75A-51B94E2F4BC6}"/>
              </a:ext>
            </a:extLst>
          </p:cNvPr>
          <p:cNvSpPr/>
          <p:nvPr/>
        </p:nvSpPr>
        <p:spPr>
          <a:xfrm>
            <a:off x="10257905" y="3183881"/>
            <a:ext cx="964277" cy="872730"/>
          </a:xfrm>
          <a:custGeom>
            <a:avLst/>
            <a:gdLst>
              <a:gd name="connsiteX0" fmla="*/ 0 w 964277"/>
              <a:gd name="connsiteY0" fmla="*/ 8206 h 872730"/>
              <a:gd name="connsiteX1" fmla="*/ 798022 w 964277"/>
              <a:gd name="connsiteY1" fmla="*/ 124584 h 872730"/>
              <a:gd name="connsiteX2" fmla="*/ 964277 w 964277"/>
              <a:gd name="connsiteY2" fmla="*/ 872730 h 87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277" h="872730">
                <a:moveTo>
                  <a:pt x="0" y="8206"/>
                </a:moveTo>
                <a:cubicBezTo>
                  <a:pt x="318654" y="-5649"/>
                  <a:pt x="637309" y="-19503"/>
                  <a:pt x="798022" y="124584"/>
                </a:cubicBezTo>
                <a:cubicBezTo>
                  <a:pt x="958735" y="268671"/>
                  <a:pt x="961506" y="570700"/>
                  <a:pt x="964277" y="87273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02BB93BF-A1E8-1D4C-8607-FC6D5ED1BF65}"/>
              </a:ext>
            </a:extLst>
          </p:cNvPr>
          <p:cNvSpPr/>
          <p:nvPr/>
        </p:nvSpPr>
        <p:spPr>
          <a:xfrm>
            <a:off x="10257905" y="4688378"/>
            <a:ext cx="961824" cy="1080655"/>
          </a:xfrm>
          <a:custGeom>
            <a:avLst/>
            <a:gdLst>
              <a:gd name="connsiteX0" fmla="*/ 947651 w 961824"/>
              <a:gd name="connsiteY0" fmla="*/ 0 h 1080655"/>
              <a:gd name="connsiteX1" fmla="*/ 831273 w 961824"/>
              <a:gd name="connsiteY1" fmla="*/ 714895 h 1080655"/>
              <a:gd name="connsiteX2" fmla="*/ 0 w 961824"/>
              <a:gd name="connsiteY2" fmla="*/ 1080655 h 108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824" h="1080655">
                <a:moveTo>
                  <a:pt x="947651" y="0"/>
                </a:moveTo>
                <a:cubicBezTo>
                  <a:pt x="968433" y="267393"/>
                  <a:pt x="989215" y="534786"/>
                  <a:pt x="831273" y="714895"/>
                </a:cubicBezTo>
                <a:cubicBezTo>
                  <a:pt x="673331" y="895004"/>
                  <a:pt x="336665" y="987829"/>
                  <a:pt x="0" y="108065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B7B30AD7-B24C-B043-ADEA-B04666DB9B62}"/>
              </a:ext>
            </a:extLst>
          </p:cNvPr>
          <p:cNvSpPr/>
          <p:nvPr/>
        </p:nvSpPr>
        <p:spPr>
          <a:xfrm>
            <a:off x="1064029" y="4572000"/>
            <a:ext cx="1130531" cy="988616"/>
          </a:xfrm>
          <a:custGeom>
            <a:avLst/>
            <a:gdLst>
              <a:gd name="connsiteX0" fmla="*/ 1130531 w 1130531"/>
              <a:gd name="connsiteY0" fmla="*/ 964276 h 988616"/>
              <a:gd name="connsiteX1" fmla="*/ 232756 w 1130531"/>
              <a:gd name="connsiteY1" fmla="*/ 864524 h 988616"/>
              <a:gd name="connsiteX2" fmla="*/ 0 w 1130531"/>
              <a:gd name="connsiteY2" fmla="*/ 0 h 98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531" h="988616">
                <a:moveTo>
                  <a:pt x="1130531" y="964276"/>
                </a:moveTo>
                <a:cubicBezTo>
                  <a:pt x="775854" y="994756"/>
                  <a:pt x="421178" y="1025237"/>
                  <a:pt x="232756" y="864524"/>
                </a:cubicBezTo>
                <a:cubicBezTo>
                  <a:pt x="44334" y="703811"/>
                  <a:pt x="22167" y="351905"/>
                  <a:pt x="0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A531A3D1-F1EB-334D-94BB-52D69DBD5420}"/>
              </a:ext>
            </a:extLst>
          </p:cNvPr>
          <p:cNvSpPr/>
          <p:nvPr/>
        </p:nvSpPr>
        <p:spPr>
          <a:xfrm>
            <a:off x="1080588" y="3086568"/>
            <a:ext cx="1429856" cy="820414"/>
          </a:xfrm>
          <a:custGeom>
            <a:avLst/>
            <a:gdLst>
              <a:gd name="connsiteX0" fmla="*/ 16692 w 1429856"/>
              <a:gd name="connsiteY0" fmla="*/ 820414 h 820414"/>
              <a:gd name="connsiteX1" fmla="*/ 199572 w 1429856"/>
              <a:gd name="connsiteY1" fmla="*/ 88894 h 820414"/>
              <a:gd name="connsiteX2" fmla="*/ 1429856 w 1429856"/>
              <a:gd name="connsiteY2" fmla="*/ 39017 h 82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856" h="820414">
                <a:moveTo>
                  <a:pt x="16692" y="820414"/>
                </a:moveTo>
                <a:cubicBezTo>
                  <a:pt x="-9632" y="519770"/>
                  <a:pt x="-35955" y="219127"/>
                  <a:pt x="199572" y="88894"/>
                </a:cubicBezTo>
                <a:cubicBezTo>
                  <a:pt x="435099" y="-41339"/>
                  <a:pt x="932477" y="-1161"/>
                  <a:pt x="1429856" y="39017"/>
                </a:cubicBezTo>
              </a:path>
            </a:pathLst>
          </a:custGeom>
          <a:noFill/>
          <a:ln w="25400">
            <a:solidFill>
              <a:schemeClr val="bg2">
                <a:lumMod val="9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BDB4BB0-B0E9-D141-A499-020C2118E682}"/>
              </a:ext>
            </a:extLst>
          </p:cNvPr>
          <p:cNvSpPr txBox="1"/>
          <p:nvPr/>
        </p:nvSpPr>
        <p:spPr>
          <a:xfrm>
            <a:off x="4692732" y="33523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4FC635F-3C4C-514E-8620-DA60DF9716E1}"/>
              </a:ext>
            </a:extLst>
          </p:cNvPr>
          <p:cNvCxnSpPr>
            <a:cxnSpLocks/>
          </p:cNvCxnSpPr>
          <p:nvPr/>
        </p:nvCxnSpPr>
        <p:spPr>
          <a:xfrm>
            <a:off x="5541699" y="35589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47BD84D-2605-1846-BDEF-51CAFE331F86}"/>
              </a:ext>
            </a:extLst>
          </p:cNvPr>
          <p:cNvSpPr txBox="1"/>
          <p:nvPr/>
        </p:nvSpPr>
        <p:spPr>
          <a:xfrm>
            <a:off x="5794105" y="6012003"/>
            <a:ext cx="102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A3DAE2D-CF7D-894D-B935-0FDACCA069E1}"/>
              </a:ext>
            </a:extLst>
          </p:cNvPr>
          <p:cNvCxnSpPr>
            <a:cxnSpLocks/>
          </p:cNvCxnSpPr>
          <p:nvPr/>
        </p:nvCxnSpPr>
        <p:spPr>
          <a:xfrm flipH="1">
            <a:off x="4299904" y="6219184"/>
            <a:ext cx="147527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B9B98AC2-B634-E141-B968-A9AE8168352F}"/>
              </a:ext>
            </a:extLst>
          </p:cNvPr>
          <p:cNvSpPr txBox="1"/>
          <p:nvPr/>
        </p:nvSpPr>
        <p:spPr>
          <a:xfrm>
            <a:off x="121556" y="2859269"/>
            <a:ext cx="3271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5. Send data  packet on ACK</a:t>
            </a:r>
          </a:p>
        </p:txBody>
      </p:sp>
    </p:spTree>
    <p:extLst>
      <p:ext uri="{BB962C8B-B14F-4D97-AF65-F5344CB8AC3E}">
        <p14:creationId xmlns:p14="http://schemas.microsoft.com/office/powerpoint/2010/main" val="339520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20" grpId="0"/>
      <p:bldP spid="121" grpId="0"/>
      <p:bldP spid="122" grpId="0"/>
      <p:bldP spid="126" grpId="0" animBg="1"/>
      <p:bldP spid="127" grpId="0" animBg="1"/>
      <p:bldP spid="128" grpId="0" animBg="1"/>
      <p:bldP spid="129" grpId="0" animBg="1"/>
      <p:bldP spid="1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B220-1EC0-5F4D-BA6A-C5A23A67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apps get perf guarantees?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09DE-039C-8C43-88C9-5B2DE7E15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71059"/>
          </a:xfrm>
        </p:spPr>
        <p:txBody>
          <a:bodyPr>
            <a:normAutofit/>
          </a:bodyPr>
          <a:lstStyle/>
          <a:p>
            <a:r>
              <a:rPr lang="en-US" dirty="0"/>
              <a:t>The network core provides no guarantees on packet delivery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Transport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software on the endpoint oversees implementing guarantees on top of a best-effort network</a:t>
            </a:r>
          </a:p>
          <a:p>
            <a:r>
              <a:rPr lang="en-US" dirty="0"/>
              <a:t>Three important kinds of guarantees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/>
              <a:t>Ordered delivery</a:t>
            </a:r>
          </a:p>
          <a:p>
            <a:pPr lvl="1"/>
            <a:r>
              <a:rPr lang="en-US" dirty="0"/>
              <a:t>Resource sharing in the network core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418CED7C-9572-2146-9D90-8704D07A8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87" y="2288713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2970F8-793A-5942-8C7D-3AE63F91289F}"/>
              </a:ext>
            </a:extLst>
          </p:cNvPr>
          <p:cNvCxnSpPr>
            <a:cxnSpLocks/>
          </p:cNvCxnSpPr>
          <p:nvPr/>
        </p:nvCxnSpPr>
        <p:spPr>
          <a:xfrm>
            <a:off x="2860711" y="2884901"/>
            <a:ext cx="22888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9" descr="Router Clip Art">
            <a:extLst>
              <a:ext uri="{FF2B5EF4-FFF2-40B4-BE49-F238E27FC236}">
                <a16:creationId xmlns:a16="http://schemas.microsoft.com/office/drawing/2014/main" id="{4B82334A-52F0-C940-8D87-40A228B7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370" y="2415294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CF3DA9-A53C-0A44-BC7A-42C2EC797B42}"/>
              </a:ext>
            </a:extLst>
          </p:cNvPr>
          <p:cNvCxnSpPr>
            <a:cxnSpLocks/>
          </p:cNvCxnSpPr>
          <p:nvPr/>
        </p:nvCxnSpPr>
        <p:spPr>
          <a:xfrm>
            <a:off x="7145778" y="2884901"/>
            <a:ext cx="1950091" cy="1103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0EC0C-D14C-FB4E-9E0B-3517CEAF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504" y="2415294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AF9040BE-654C-A64C-9E13-6895FA3A4F24}"/>
              </a:ext>
            </a:extLst>
          </p:cNvPr>
          <p:cNvSpPr/>
          <p:nvPr/>
        </p:nvSpPr>
        <p:spPr>
          <a:xfrm>
            <a:off x="7658543" y="5122544"/>
            <a:ext cx="924560" cy="127000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C0111-2863-9245-9C68-6FE6A798D204}"/>
              </a:ext>
            </a:extLst>
          </p:cNvPr>
          <p:cNvSpPr txBox="1"/>
          <p:nvPr/>
        </p:nvSpPr>
        <p:spPr>
          <a:xfrm>
            <a:off x="8686800" y="5198426"/>
            <a:ext cx="238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Transmission Control Protocol (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TCP</a:t>
            </a:r>
            <a:r>
              <a:rPr lang="en-US" sz="2400" dirty="0">
                <a:latin typeface="Helvetica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956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B4DF-E161-9749-B909-0EB38307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70BB0-2CE4-364A-B886-8295792A7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74433"/>
          </a:xfrm>
        </p:spPr>
        <p:txBody>
          <a:bodyPr>
            <a:normAutofit/>
          </a:bodyPr>
          <a:lstStyle/>
          <a:p>
            <a:r>
              <a:rPr lang="en-US" dirty="0"/>
              <a:t>When the sender receives an ACK, that’s a signal that the previous packet has left the bottleneck link (and the rest of the network)</a:t>
            </a:r>
          </a:p>
          <a:p>
            <a:endParaRPr lang="en-US" dirty="0"/>
          </a:p>
          <a:p>
            <a:r>
              <a:rPr lang="en-US" dirty="0"/>
              <a:t>Hence, </a:t>
            </a:r>
            <a:r>
              <a:rPr lang="en-US" dirty="0">
                <a:solidFill>
                  <a:srgbClr val="C00000"/>
                </a:solidFill>
              </a:rPr>
              <a:t>it must be safe to send another packet without congesting the bottleneck link</a:t>
            </a:r>
          </a:p>
          <a:p>
            <a:endParaRPr lang="en-US" dirty="0"/>
          </a:p>
          <a:p>
            <a:r>
              <a:rPr lang="en-US" dirty="0"/>
              <a:t>Such transmissions are said to follow </a:t>
            </a:r>
            <a:r>
              <a:rPr lang="en-US" dirty="0">
                <a:solidFill>
                  <a:srgbClr val="C00000"/>
                </a:solidFill>
              </a:rPr>
              <a:t>packet conservation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ACK clocking: </a:t>
            </a:r>
            <a:r>
              <a:rPr lang="en-US" dirty="0">
                <a:solidFill>
                  <a:schemeClr val="tx1"/>
                </a:solidFill>
              </a:rPr>
              <a:t>“Clock” of ACKs governs packet transmissions</a:t>
            </a:r>
          </a:p>
        </p:txBody>
      </p:sp>
    </p:spTree>
    <p:extLst>
      <p:ext uri="{BB962C8B-B14F-4D97-AF65-F5344CB8AC3E}">
        <p14:creationId xmlns:p14="http://schemas.microsoft.com/office/powerpoint/2010/main" val="71962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9BDA-955E-834D-9EB1-D2848D5A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 clocking: analogy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21A56-000D-AB48-BD32-616840907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4244" cy="4674928"/>
          </a:xfrm>
        </p:spPr>
        <p:txBody>
          <a:bodyPr>
            <a:normAutofit/>
          </a:bodyPr>
          <a:lstStyle/>
          <a:p>
            <a:r>
              <a:rPr lang="en-US" dirty="0"/>
              <a:t>How to avoid crowding a grocery store?</a:t>
            </a:r>
          </a:p>
          <a:p>
            <a:endParaRPr lang="en-US" dirty="0"/>
          </a:p>
          <a:p>
            <a:r>
              <a:rPr lang="en-US" dirty="0"/>
              <a:t>Strategy: Send the next waiting customer exactly when a customer exits the store</a:t>
            </a:r>
          </a:p>
          <a:p>
            <a:endParaRPr lang="en-US" dirty="0"/>
          </a:p>
          <a:p>
            <a:r>
              <a:rPr lang="en-US" dirty="0"/>
              <a:t>However, this strategy alone can lead to inefficient use of resources…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24D07D3-AADE-3B4F-8908-66ED0F05F551}"/>
              </a:ext>
            </a:extLst>
          </p:cNvPr>
          <p:cNvGrpSpPr/>
          <p:nvPr/>
        </p:nvGrpSpPr>
        <p:grpSpPr>
          <a:xfrm>
            <a:off x="7082444" y="1439765"/>
            <a:ext cx="4921134" cy="2990939"/>
            <a:chOff x="7082444" y="2520420"/>
            <a:chExt cx="4921134" cy="29909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F8D6A24-2B7F-8B4D-A994-420848DA5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48698" y="2520421"/>
              <a:ext cx="4500650" cy="299093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E019F3-20CD-EA49-BF84-6F74D12C3B5C}"/>
                </a:ext>
              </a:extLst>
            </p:cNvPr>
            <p:cNvSpPr/>
            <p:nvPr/>
          </p:nvSpPr>
          <p:spPr>
            <a:xfrm>
              <a:off x="7082444" y="2520420"/>
              <a:ext cx="4921134" cy="1170431"/>
            </a:xfrm>
            <a:prstGeom prst="rect">
              <a:avLst/>
            </a:prstGeom>
            <a:solidFill>
              <a:schemeClr val="bg1"/>
            </a:solidFill>
            <a:ln w="50800">
              <a:noFill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732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6189-9743-0B41-8A65-BBE8B3F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ACK clocking alone can be inefficient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1F955-EB26-D143-AEC4-0C9714A71D3C}"/>
              </a:ext>
            </a:extLst>
          </p:cNvPr>
          <p:cNvGrpSpPr/>
          <p:nvPr/>
        </p:nvGrpSpPr>
        <p:grpSpPr>
          <a:xfrm>
            <a:off x="2327564" y="22111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90F2164-EEE7-CE4A-A0B5-6BD495553BAA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E7E0884-1525-D24B-8124-151DE43B9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62037FD-A775-9E42-ADA2-AB97978BE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5593350-2F43-E745-9284-F346896461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35B124-1C85-8846-B445-673D712ED361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33344A-86AA-5E4E-AD81-9FEC9818124B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B9CA32-CDE8-E348-BF2D-145CB632748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F7E720-14C2-754A-88F8-2C8AAECC57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6363655-EDD5-2043-B64A-02C60B72A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12FD0D-61BD-1D4F-8FC5-57CCF130D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3012A76-16E4-3E45-A6BC-4C5003DA51FA}"/>
              </a:ext>
            </a:extLst>
          </p:cNvPr>
          <p:cNvSpPr/>
          <p:nvPr/>
        </p:nvSpPr>
        <p:spPr>
          <a:xfrm>
            <a:off x="3001804" y="2211184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16B75DA-3D30-1A42-8062-9DDF624DCF3C}"/>
              </a:ext>
            </a:extLst>
          </p:cNvPr>
          <p:cNvSpPr/>
          <p:nvPr/>
        </p:nvSpPr>
        <p:spPr>
          <a:xfrm>
            <a:off x="3384188" y="2211184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1F3C92B-D1FE-034A-A03D-C1E4A5F78E3B}"/>
              </a:ext>
            </a:extLst>
          </p:cNvPr>
          <p:cNvSpPr/>
          <p:nvPr/>
        </p:nvSpPr>
        <p:spPr>
          <a:xfrm>
            <a:off x="5688396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5665CF7-F0E1-384D-AE01-D586B706D3F9}"/>
              </a:ext>
            </a:extLst>
          </p:cNvPr>
          <p:cNvSpPr/>
          <p:nvPr/>
        </p:nvSpPr>
        <p:spPr>
          <a:xfrm>
            <a:off x="8161600" y="2235497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EA108B5-4F5E-0C41-8D53-A5A3BD083E3D}"/>
              </a:ext>
            </a:extLst>
          </p:cNvPr>
          <p:cNvSpPr/>
          <p:nvPr/>
        </p:nvSpPr>
        <p:spPr>
          <a:xfrm>
            <a:off x="9035841" y="2235497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E646587-597C-F146-9F73-893B47B1F04B}"/>
              </a:ext>
            </a:extLst>
          </p:cNvPr>
          <p:cNvGrpSpPr/>
          <p:nvPr/>
        </p:nvGrpSpPr>
        <p:grpSpPr>
          <a:xfrm>
            <a:off x="2327564" y="4748469"/>
            <a:ext cx="7980218" cy="1625465"/>
            <a:chOff x="612891" y="2626821"/>
            <a:chExt cx="13075746" cy="162546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E7722DE-0179-DA4D-BB2F-1D1AD4DBA913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398DD49-AF62-CE4A-9E3B-64DD2BAD3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37BEFF2-29F6-C34C-91DB-EEEE783F90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08FCB39-62E8-674B-B3B1-03B090B08E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9CB4632-FB81-2245-A061-A6A7260A71FF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1774522-F5F3-3D4D-8D84-E0567F8EB507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6749FEF-062C-D04A-9952-2BF1BBAFDE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3C42D6B-125F-B643-AF1E-03576A4CEB4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DAEFE3B-6B02-D742-A75F-04C32BB29B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5B409DB-2C44-DA43-AA78-4B229BB199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0FA4F024-E7BD-D74D-A480-B7F341C5C708}"/>
              </a:ext>
            </a:extLst>
          </p:cNvPr>
          <p:cNvSpPr/>
          <p:nvPr/>
        </p:nvSpPr>
        <p:spPr>
          <a:xfrm>
            <a:off x="5101309" y="5471677"/>
            <a:ext cx="274320" cy="274320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E1B120FE-D445-734F-A793-BBB94D87CF3E}"/>
              </a:ext>
            </a:extLst>
          </p:cNvPr>
          <p:cNvSpPr/>
          <p:nvPr/>
        </p:nvSpPr>
        <p:spPr>
          <a:xfrm>
            <a:off x="6308103" y="5433971"/>
            <a:ext cx="274320" cy="278775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64F61D2A-3A93-274C-A19D-C79D0EBC9CBA}"/>
              </a:ext>
            </a:extLst>
          </p:cNvPr>
          <p:cNvSpPr/>
          <p:nvPr/>
        </p:nvSpPr>
        <p:spPr>
          <a:xfrm>
            <a:off x="8161600" y="4772782"/>
            <a:ext cx="91440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983AF289-9B39-6148-AC1B-02D288454FD1}"/>
              </a:ext>
            </a:extLst>
          </p:cNvPr>
          <p:cNvSpPr/>
          <p:nvPr/>
        </p:nvSpPr>
        <p:spPr>
          <a:xfrm>
            <a:off x="9286251" y="4772782"/>
            <a:ext cx="91440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7F23B9C2-80B1-2547-BDEF-BF6A25D1EFC2}"/>
              </a:ext>
            </a:extLst>
          </p:cNvPr>
          <p:cNvSpPr/>
          <p:nvPr/>
        </p:nvSpPr>
        <p:spPr>
          <a:xfrm>
            <a:off x="2519262" y="4789716"/>
            <a:ext cx="91440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C66FD89A-4C7B-8A48-881E-87DA186B71A3}"/>
              </a:ext>
            </a:extLst>
          </p:cNvPr>
          <p:cNvSpPr/>
          <p:nvPr/>
        </p:nvSpPr>
        <p:spPr>
          <a:xfrm>
            <a:off x="3512145" y="4789716"/>
            <a:ext cx="91440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611BF3C-F04C-5D45-98D8-C3F0A63C5B94}"/>
              </a:ext>
            </a:extLst>
          </p:cNvPr>
          <p:cNvSpPr txBox="1"/>
          <p:nvPr/>
        </p:nvSpPr>
        <p:spPr>
          <a:xfrm>
            <a:off x="399341" y="3988014"/>
            <a:ext cx="169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Sender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1CD55-177A-AB40-B9D1-4A28D264F9AA}"/>
              </a:ext>
            </a:extLst>
          </p:cNvPr>
          <p:cNvSpPr txBox="1"/>
          <p:nvPr/>
        </p:nvSpPr>
        <p:spPr>
          <a:xfrm>
            <a:off x="10307782" y="3988015"/>
            <a:ext cx="183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Receiver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9C18370-E8DC-E547-AE1F-21BE32F31242}"/>
              </a:ext>
            </a:extLst>
          </p:cNvPr>
          <p:cNvCxnSpPr/>
          <p:nvPr/>
        </p:nvCxnSpPr>
        <p:spPr>
          <a:xfrm>
            <a:off x="298723" y="2789228"/>
            <a:ext cx="235133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B3675BD-7547-AD4A-83DF-A0295E38DCA7}"/>
              </a:ext>
            </a:extLst>
          </p:cNvPr>
          <p:cNvGrpSpPr/>
          <p:nvPr/>
        </p:nvGrpSpPr>
        <p:grpSpPr>
          <a:xfrm>
            <a:off x="4045008" y="1860232"/>
            <a:ext cx="2920360" cy="639281"/>
            <a:chOff x="5148211" y="1992909"/>
            <a:chExt cx="2920360" cy="63928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CC6F65C-252F-454E-B108-D2ABDAAD3F37}"/>
                </a:ext>
              </a:extLst>
            </p:cNvPr>
            <p:cNvSpPr txBox="1"/>
            <p:nvPr/>
          </p:nvSpPr>
          <p:spPr>
            <a:xfrm>
              <a:off x="5148211" y="1992909"/>
              <a:ext cx="29203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Large delay T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F806FC6C-2EB4-AD4D-BDBA-D61BB9E4BD61}"/>
                </a:ext>
              </a:extLst>
            </p:cNvPr>
            <p:cNvCxnSpPr>
              <a:cxnSpLocks/>
            </p:cNvCxnSpPr>
            <p:nvPr/>
          </p:nvCxnSpPr>
          <p:spPr>
            <a:xfrm>
              <a:off x="5592282" y="2632190"/>
              <a:ext cx="1343776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EDA0FA6-1514-0F46-8F01-7B4D61B3113D}"/>
              </a:ext>
            </a:extLst>
          </p:cNvPr>
          <p:cNvGrpSpPr/>
          <p:nvPr/>
        </p:nvGrpSpPr>
        <p:grpSpPr>
          <a:xfrm>
            <a:off x="8045701" y="1337012"/>
            <a:ext cx="1241820" cy="580048"/>
            <a:chOff x="8866513" y="1372177"/>
            <a:chExt cx="1241820" cy="580048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F3CA3EF-5269-B747-B41A-DB32EC08EFE1}"/>
                </a:ext>
              </a:extLst>
            </p:cNvPr>
            <p:cNvSpPr txBox="1"/>
            <p:nvPr/>
          </p:nvSpPr>
          <p:spPr>
            <a:xfrm>
              <a:off x="9209145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T</a:t>
              </a: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8BB47FD-332A-5F4A-8550-BF4AEDD820FE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124182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Freeform 125">
            <a:extLst>
              <a:ext uri="{FF2B5EF4-FFF2-40B4-BE49-F238E27FC236}">
                <a16:creationId xmlns:a16="http://schemas.microsoft.com/office/drawing/2014/main" id="{6B8AB38C-9D2B-824D-B75A-51B94E2F4BC6}"/>
              </a:ext>
            </a:extLst>
          </p:cNvPr>
          <p:cNvSpPr/>
          <p:nvPr/>
        </p:nvSpPr>
        <p:spPr>
          <a:xfrm>
            <a:off x="10257905" y="3183881"/>
            <a:ext cx="964277" cy="872730"/>
          </a:xfrm>
          <a:custGeom>
            <a:avLst/>
            <a:gdLst>
              <a:gd name="connsiteX0" fmla="*/ 0 w 964277"/>
              <a:gd name="connsiteY0" fmla="*/ 8206 h 872730"/>
              <a:gd name="connsiteX1" fmla="*/ 798022 w 964277"/>
              <a:gd name="connsiteY1" fmla="*/ 124584 h 872730"/>
              <a:gd name="connsiteX2" fmla="*/ 964277 w 964277"/>
              <a:gd name="connsiteY2" fmla="*/ 872730 h 87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277" h="872730">
                <a:moveTo>
                  <a:pt x="0" y="8206"/>
                </a:moveTo>
                <a:cubicBezTo>
                  <a:pt x="318654" y="-5649"/>
                  <a:pt x="637309" y="-19503"/>
                  <a:pt x="798022" y="124584"/>
                </a:cubicBezTo>
                <a:cubicBezTo>
                  <a:pt x="958735" y="268671"/>
                  <a:pt x="961506" y="570700"/>
                  <a:pt x="964277" y="87273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02BB93BF-A1E8-1D4C-8607-FC6D5ED1BF65}"/>
              </a:ext>
            </a:extLst>
          </p:cNvPr>
          <p:cNvSpPr/>
          <p:nvPr/>
        </p:nvSpPr>
        <p:spPr>
          <a:xfrm>
            <a:off x="10257905" y="4688378"/>
            <a:ext cx="961824" cy="1080655"/>
          </a:xfrm>
          <a:custGeom>
            <a:avLst/>
            <a:gdLst>
              <a:gd name="connsiteX0" fmla="*/ 947651 w 961824"/>
              <a:gd name="connsiteY0" fmla="*/ 0 h 1080655"/>
              <a:gd name="connsiteX1" fmla="*/ 831273 w 961824"/>
              <a:gd name="connsiteY1" fmla="*/ 714895 h 1080655"/>
              <a:gd name="connsiteX2" fmla="*/ 0 w 961824"/>
              <a:gd name="connsiteY2" fmla="*/ 1080655 h 108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824" h="1080655">
                <a:moveTo>
                  <a:pt x="947651" y="0"/>
                </a:moveTo>
                <a:cubicBezTo>
                  <a:pt x="968433" y="267393"/>
                  <a:pt x="989215" y="534786"/>
                  <a:pt x="831273" y="714895"/>
                </a:cubicBezTo>
                <a:cubicBezTo>
                  <a:pt x="673331" y="895004"/>
                  <a:pt x="336665" y="987829"/>
                  <a:pt x="0" y="108065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B7B30AD7-B24C-B043-ADEA-B04666DB9B62}"/>
              </a:ext>
            </a:extLst>
          </p:cNvPr>
          <p:cNvSpPr/>
          <p:nvPr/>
        </p:nvSpPr>
        <p:spPr>
          <a:xfrm>
            <a:off x="1064029" y="4572000"/>
            <a:ext cx="1130531" cy="988616"/>
          </a:xfrm>
          <a:custGeom>
            <a:avLst/>
            <a:gdLst>
              <a:gd name="connsiteX0" fmla="*/ 1130531 w 1130531"/>
              <a:gd name="connsiteY0" fmla="*/ 964276 h 988616"/>
              <a:gd name="connsiteX1" fmla="*/ 232756 w 1130531"/>
              <a:gd name="connsiteY1" fmla="*/ 864524 h 988616"/>
              <a:gd name="connsiteX2" fmla="*/ 0 w 1130531"/>
              <a:gd name="connsiteY2" fmla="*/ 0 h 98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531" h="988616">
                <a:moveTo>
                  <a:pt x="1130531" y="964276"/>
                </a:moveTo>
                <a:cubicBezTo>
                  <a:pt x="775854" y="994756"/>
                  <a:pt x="421178" y="1025237"/>
                  <a:pt x="232756" y="864524"/>
                </a:cubicBezTo>
                <a:cubicBezTo>
                  <a:pt x="44334" y="703811"/>
                  <a:pt x="22167" y="351905"/>
                  <a:pt x="0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A531A3D1-F1EB-334D-94BB-52D69DBD5420}"/>
              </a:ext>
            </a:extLst>
          </p:cNvPr>
          <p:cNvSpPr/>
          <p:nvPr/>
        </p:nvSpPr>
        <p:spPr>
          <a:xfrm>
            <a:off x="1080588" y="3086568"/>
            <a:ext cx="1429856" cy="820414"/>
          </a:xfrm>
          <a:custGeom>
            <a:avLst/>
            <a:gdLst>
              <a:gd name="connsiteX0" fmla="*/ 16692 w 1429856"/>
              <a:gd name="connsiteY0" fmla="*/ 820414 h 820414"/>
              <a:gd name="connsiteX1" fmla="*/ 199572 w 1429856"/>
              <a:gd name="connsiteY1" fmla="*/ 88894 h 820414"/>
              <a:gd name="connsiteX2" fmla="*/ 1429856 w 1429856"/>
              <a:gd name="connsiteY2" fmla="*/ 39017 h 82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856" h="820414">
                <a:moveTo>
                  <a:pt x="16692" y="820414"/>
                </a:moveTo>
                <a:cubicBezTo>
                  <a:pt x="-9632" y="519770"/>
                  <a:pt x="-35955" y="219127"/>
                  <a:pt x="199572" y="88894"/>
                </a:cubicBezTo>
                <a:cubicBezTo>
                  <a:pt x="435099" y="-41339"/>
                  <a:pt x="932477" y="-1161"/>
                  <a:pt x="1429856" y="39017"/>
                </a:cubicBezTo>
              </a:path>
            </a:pathLst>
          </a:custGeom>
          <a:noFill/>
          <a:ln w="25400">
            <a:solidFill>
              <a:schemeClr val="bg2">
                <a:lumMod val="9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BDB4BB0-B0E9-D141-A499-020C2118E682}"/>
              </a:ext>
            </a:extLst>
          </p:cNvPr>
          <p:cNvSpPr txBox="1"/>
          <p:nvPr/>
        </p:nvSpPr>
        <p:spPr>
          <a:xfrm>
            <a:off x="4692732" y="33523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4FC635F-3C4C-514E-8620-DA60DF9716E1}"/>
              </a:ext>
            </a:extLst>
          </p:cNvPr>
          <p:cNvCxnSpPr>
            <a:cxnSpLocks/>
          </p:cNvCxnSpPr>
          <p:nvPr/>
        </p:nvCxnSpPr>
        <p:spPr>
          <a:xfrm>
            <a:off x="5541699" y="35589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47BD84D-2605-1846-BDEF-51CAFE331F86}"/>
              </a:ext>
            </a:extLst>
          </p:cNvPr>
          <p:cNvSpPr txBox="1"/>
          <p:nvPr/>
        </p:nvSpPr>
        <p:spPr>
          <a:xfrm>
            <a:off x="5794105" y="6012003"/>
            <a:ext cx="102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A3DAE2D-CF7D-894D-B935-0FDACCA069E1}"/>
              </a:ext>
            </a:extLst>
          </p:cNvPr>
          <p:cNvCxnSpPr>
            <a:cxnSpLocks/>
          </p:cNvCxnSpPr>
          <p:nvPr/>
        </p:nvCxnSpPr>
        <p:spPr>
          <a:xfrm flipH="1">
            <a:off x="4299904" y="6219184"/>
            <a:ext cx="147527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B9B98AC2-B634-E141-B968-A9AE8168352F}"/>
              </a:ext>
            </a:extLst>
          </p:cNvPr>
          <p:cNvSpPr txBox="1"/>
          <p:nvPr/>
        </p:nvSpPr>
        <p:spPr>
          <a:xfrm>
            <a:off x="320850" y="3153743"/>
            <a:ext cx="199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latin typeface="Helvetica" pitchFamily="2" charset="0"/>
              </a:rPr>
              <a:t>Send data  packet on ACK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16DF1F30-2C0F-2645-8555-1E88B3388DE2}"/>
              </a:ext>
            </a:extLst>
          </p:cNvPr>
          <p:cNvSpPr/>
          <p:nvPr/>
        </p:nvSpPr>
        <p:spPr>
          <a:xfrm>
            <a:off x="4503524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58F3FCB-DE49-8641-BC84-5ECE3B994F68}"/>
              </a:ext>
            </a:extLst>
          </p:cNvPr>
          <p:cNvSpPr/>
          <p:nvPr/>
        </p:nvSpPr>
        <p:spPr>
          <a:xfrm>
            <a:off x="6792918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06B4D72-50EB-C14A-B85F-BD1E722626DF}"/>
              </a:ext>
            </a:extLst>
          </p:cNvPr>
          <p:cNvGrpSpPr/>
          <p:nvPr/>
        </p:nvGrpSpPr>
        <p:grpSpPr>
          <a:xfrm>
            <a:off x="8115181" y="3885056"/>
            <a:ext cx="1241820" cy="580048"/>
            <a:chOff x="8866513" y="1372177"/>
            <a:chExt cx="1241820" cy="580048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5463EAD-9E81-834E-A4D4-90DF8D53AB0E}"/>
                </a:ext>
              </a:extLst>
            </p:cNvPr>
            <p:cNvSpPr txBox="1"/>
            <p:nvPr/>
          </p:nvSpPr>
          <p:spPr>
            <a:xfrm>
              <a:off x="9209145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T</a:t>
              </a: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D178D870-BF80-5B40-A259-8CF5003265ED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124182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0776BC7-727B-0543-B44F-B228560902C4}"/>
              </a:ext>
            </a:extLst>
          </p:cNvPr>
          <p:cNvGrpSpPr/>
          <p:nvPr/>
        </p:nvGrpSpPr>
        <p:grpSpPr>
          <a:xfrm>
            <a:off x="5075923" y="4500931"/>
            <a:ext cx="1241820" cy="580048"/>
            <a:chOff x="8866513" y="1372177"/>
            <a:chExt cx="1241820" cy="580048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BA44D8F-9920-9547-8A48-3688F105858D}"/>
                </a:ext>
              </a:extLst>
            </p:cNvPr>
            <p:cNvSpPr txBox="1"/>
            <p:nvPr/>
          </p:nvSpPr>
          <p:spPr>
            <a:xfrm>
              <a:off x="9209145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T</a:t>
              </a: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EB6ACAE2-A532-8F4B-BAF3-A2B48F81700A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124182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9E9E4C1-2E79-C641-A326-1D43CAD88D3B}"/>
              </a:ext>
            </a:extLst>
          </p:cNvPr>
          <p:cNvGrpSpPr/>
          <p:nvPr/>
        </p:nvGrpSpPr>
        <p:grpSpPr>
          <a:xfrm>
            <a:off x="2422960" y="3956153"/>
            <a:ext cx="1241820" cy="580048"/>
            <a:chOff x="8866513" y="1372177"/>
            <a:chExt cx="1241820" cy="580048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1B1E2176-AEEA-A040-AD97-BB38B330E120}"/>
                </a:ext>
              </a:extLst>
            </p:cNvPr>
            <p:cNvSpPr txBox="1"/>
            <p:nvPr/>
          </p:nvSpPr>
          <p:spPr>
            <a:xfrm>
              <a:off x="9209145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T</a:t>
              </a: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AA433C5E-38A2-8A4E-8CFC-57878D161324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124182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0F8F1DE2-676D-7C41-AAC0-838349B31087}"/>
              </a:ext>
            </a:extLst>
          </p:cNvPr>
          <p:cNvSpPr txBox="1"/>
          <p:nvPr/>
        </p:nvSpPr>
        <p:spPr>
          <a:xfrm>
            <a:off x="1463355" y="1431656"/>
            <a:ext cx="2094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Sender pushing data slowly</a:t>
            </a:r>
          </a:p>
        </p:txBody>
      </p:sp>
    </p:spTree>
    <p:extLst>
      <p:ext uri="{BB962C8B-B14F-4D97-AF65-F5344CB8AC3E}">
        <p14:creationId xmlns:p14="http://schemas.microsoft.com/office/powerpoint/2010/main" val="331834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6189-9743-0B41-8A65-BBE8B3F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ACK clocking alone can be inefficient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1F955-EB26-D143-AEC4-0C9714A71D3C}"/>
              </a:ext>
            </a:extLst>
          </p:cNvPr>
          <p:cNvGrpSpPr/>
          <p:nvPr/>
        </p:nvGrpSpPr>
        <p:grpSpPr>
          <a:xfrm>
            <a:off x="2327564" y="22111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90F2164-EEE7-CE4A-A0B5-6BD495553BAA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E7E0884-1525-D24B-8124-151DE43B9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62037FD-A775-9E42-ADA2-AB97978BE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5593350-2F43-E745-9284-F346896461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35B124-1C85-8846-B445-673D712ED361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33344A-86AA-5E4E-AD81-9FEC9818124B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B9CA32-CDE8-E348-BF2D-145CB632748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F7E720-14C2-754A-88F8-2C8AAECC57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6363655-EDD5-2043-B64A-02C60B72A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12FD0D-61BD-1D4F-8FC5-57CCF130D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3012A76-16E4-3E45-A6BC-4C5003DA51FA}"/>
              </a:ext>
            </a:extLst>
          </p:cNvPr>
          <p:cNvSpPr/>
          <p:nvPr/>
        </p:nvSpPr>
        <p:spPr>
          <a:xfrm>
            <a:off x="3001804" y="2211184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16B75DA-3D30-1A42-8062-9DDF624DCF3C}"/>
              </a:ext>
            </a:extLst>
          </p:cNvPr>
          <p:cNvSpPr/>
          <p:nvPr/>
        </p:nvSpPr>
        <p:spPr>
          <a:xfrm>
            <a:off x="3384188" y="2211184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1F3C92B-D1FE-034A-A03D-C1E4A5F78E3B}"/>
              </a:ext>
            </a:extLst>
          </p:cNvPr>
          <p:cNvSpPr/>
          <p:nvPr/>
        </p:nvSpPr>
        <p:spPr>
          <a:xfrm>
            <a:off x="5688396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5665CF7-F0E1-384D-AE01-D586B706D3F9}"/>
              </a:ext>
            </a:extLst>
          </p:cNvPr>
          <p:cNvSpPr/>
          <p:nvPr/>
        </p:nvSpPr>
        <p:spPr>
          <a:xfrm>
            <a:off x="8161600" y="2235497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EA108B5-4F5E-0C41-8D53-A5A3BD083E3D}"/>
              </a:ext>
            </a:extLst>
          </p:cNvPr>
          <p:cNvSpPr/>
          <p:nvPr/>
        </p:nvSpPr>
        <p:spPr>
          <a:xfrm>
            <a:off x="9035841" y="2235497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611BF3C-F04C-5D45-98D8-C3F0A63C5B94}"/>
              </a:ext>
            </a:extLst>
          </p:cNvPr>
          <p:cNvSpPr txBox="1"/>
          <p:nvPr/>
        </p:nvSpPr>
        <p:spPr>
          <a:xfrm>
            <a:off x="399341" y="3988014"/>
            <a:ext cx="169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Sender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1CD55-177A-AB40-B9D1-4A28D264F9AA}"/>
              </a:ext>
            </a:extLst>
          </p:cNvPr>
          <p:cNvSpPr txBox="1"/>
          <p:nvPr/>
        </p:nvSpPr>
        <p:spPr>
          <a:xfrm>
            <a:off x="10307782" y="3988015"/>
            <a:ext cx="183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Receiver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9C18370-E8DC-E547-AE1F-21BE32F31242}"/>
              </a:ext>
            </a:extLst>
          </p:cNvPr>
          <p:cNvCxnSpPr/>
          <p:nvPr/>
        </p:nvCxnSpPr>
        <p:spPr>
          <a:xfrm>
            <a:off x="298723" y="2789228"/>
            <a:ext cx="235133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EDA0FA6-1514-0F46-8F01-7B4D61B3113D}"/>
              </a:ext>
            </a:extLst>
          </p:cNvPr>
          <p:cNvGrpSpPr/>
          <p:nvPr/>
        </p:nvGrpSpPr>
        <p:grpSpPr>
          <a:xfrm>
            <a:off x="8045701" y="1337012"/>
            <a:ext cx="1241820" cy="580048"/>
            <a:chOff x="8866513" y="1372177"/>
            <a:chExt cx="1241820" cy="580048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F3CA3EF-5269-B747-B41A-DB32EC08EFE1}"/>
                </a:ext>
              </a:extLst>
            </p:cNvPr>
            <p:cNvSpPr txBox="1"/>
            <p:nvPr/>
          </p:nvSpPr>
          <p:spPr>
            <a:xfrm>
              <a:off x="9209145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T</a:t>
              </a: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8BB47FD-332A-5F4A-8550-BF4AEDD820FE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124182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Freeform 125">
            <a:extLst>
              <a:ext uri="{FF2B5EF4-FFF2-40B4-BE49-F238E27FC236}">
                <a16:creationId xmlns:a16="http://schemas.microsoft.com/office/drawing/2014/main" id="{6B8AB38C-9D2B-824D-B75A-51B94E2F4BC6}"/>
              </a:ext>
            </a:extLst>
          </p:cNvPr>
          <p:cNvSpPr/>
          <p:nvPr/>
        </p:nvSpPr>
        <p:spPr>
          <a:xfrm>
            <a:off x="10257905" y="3183881"/>
            <a:ext cx="964277" cy="872730"/>
          </a:xfrm>
          <a:custGeom>
            <a:avLst/>
            <a:gdLst>
              <a:gd name="connsiteX0" fmla="*/ 0 w 964277"/>
              <a:gd name="connsiteY0" fmla="*/ 8206 h 872730"/>
              <a:gd name="connsiteX1" fmla="*/ 798022 w 964277"/>
              <a:gd name="connsiteY1" fmla="*/ 124584 h 872730"/>
              <a:gd name="connsiteX2" fmla="*/ 964277 w 964277"/>
              <a:gd name="connsiteY2" fmla="*/ 872730 h 87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277" h="872730">
                <a:moveTo>
                  <a:pt x="0" y="8206"/>
                </a:moveTo>
                <a:cubicBezTo>
                  <a:pt x="318654" y="-5649"/>
                  <a:pt x="637309" y="-19503"/>
                  <a:pt x="798022" y="124584"/>
                </a:cubicBezTo>
                <a:cubicBezTo>
                  <a:pt x="958735" y="268671"/>
                  <a:pt x="961506" y="570700"/>
                  <a:pt x="964277" y="87273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A531A3D1-F1EB-334D-94BB-52D69DBD5420}"/>
              </a:ext>
            </a:extLst>
          </p:cNvPr>
          <p:cNvSpPr/>
          <p:nvPr/>
        </p:nvSpPr>
        <p:spPr>
          <a:xfrm>
            <a:off x="1080588" y="3086568"/>
            <a:ext cx="1429856" cy="820414"/>
          </a:xfrm>
          <a:custGeom>
            <a:avLst/>
            <a:gdLst>
              <a:gd name="connsiteX0" fmla="*/ 16692 w 1429856"/>
              <a:gd name="connsiteY0" fmla="*/ 820414 h 820414"/>
              <a:gd name="connsiteX1" fmla="*/ 199572 w 1429856"/>
              <a:gd name="connsiteY1" fmla="*/ 88894 h 820414"/>
              <a:gd name="connsiteX2" fmla="*/ 1429856 w 1429856"/>
              <a:gd name="connsiteY2" fmla="*/ 39017 h 82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856" h="820414">
                <a:moveTo>
                  <a:pt x="16692" y="820414"/>
                </a:moveTo>
                <a:cubicBezTo>
                  <a:pt x="-9632" y="519770"/>
                  <a:pt x="-35955" y="219127"/>
                  <a:pt x="199572" y="88894"/>
                </a:cubicBezTo>
                <a:cubicBezTo>
                  <a:pt x="435099" y="-41339"/>
                  <a:pt x="932477" y="-1161"/>
                  <a:pt x="1429856" y="39017"/>
                </a:cubicBezTo>
              </a:path>
            </a:pathLst>
          </a:custGeom>
          <a:noFill/>
          <a:ln w="25400">
            <a:solidFill>
              <a:schemeClr val="bg2">
                <a:lumMod val="9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BDB4BB0-B0E9-D141-A499-020C2118E682}"/>
              </a:ext>
            </a:extLst>
          </p:cNvPr>
          <p:cNvSpPr txBox="1"/>
          <p:nvPr/>
        </p:nvSpPr>
        <p:spPr>
          <a:xfrm>
            <a:off x="4692732" y="33523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4FC635F-3C4C-514E-8620-DA60DF9716E1}"/>
              </a:ext>
            </a:extLst>
          </p:cNvPr>
          <p:cNvCxnSpPr>
            <a:cxnSpLocks/>
          </p:cNvCxnSpPr>
          <p:nvPr/>
        </p:nvCxnSpPr>
        <p:spPr>
          <a:xfrm>
            <a:off x="5541699" y="35589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16DF1F30-2C0F-2645-8555-1E88B3388DE2}"/>
              </a:ext>
            </a:extLst>
          </p:cNvPr>
          <p:cNvSpPr/>
          <p:nvPr/>
        </p:nvSpPr>
        <p:spPr>
          <a:xfrm>
            <a:off x="4503524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58F3FCB-DE49-8641-BC84-5ECE3B994F68}"/>
              </a:ext>
            </a:extLst>
          </p:cNvPr>
          <p:cNvSpPr/>
          <p:nvPr/>
        </p:nvSpPr>
        <p:spPr>
          <a:xfrm>
            <a:off x="6792918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011014-5A22-CF41-871A-1E5A86742E61}"/>
              </a:ext>
            </a:extLst>
          </p:cNvPr>
          <p:cNvSpPr txBox="1"/>
          <p:nvPr/>
        </p:nvSpPr>
        <p:spPr>
          <a:xfrm>
            <a:off x="204920" y="5094841"/>
            <a:ext cx="115709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The sending rate should be high enough to keep the “pipe” full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Analogy: a grocery store with only 1 customer in entire store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If the store isn’t “full”, you’re using store space inefficiently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E357009-DBC3-2C46-BA91-663FF79FC9A4}"/>
              </a:ext>
            </a:extLst>
          </p:cNvPr>
          <p:cNvGrpSpPr/>
          <p:nvPr/>
        </p:nvGrpSpPr>
        <p:grpSpPr>
          <a:xfrm>
            <a:off x="4045008" y="1860232"/>
            <a:ext cx="2920360" cy="639281"/>
            <a:chOff x="5148211" y="1992909"/>
            <a:chExt cx="2920360" cy="639281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94F4CF-9539-634B-A3BD-A211D8358ED1}"/>
                </a:ext>
              </a:extLst>
            </p:cNvPr>
            <p:cNvSpPr txBox="1"/>
            <p:nvPr/>
          </p:nvSpPr>
          <p:spPr>
            <a:xfrm>
              <a:off x="5148211" y="1992909"/>
              <a:ext cx="29203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Large delay T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D05A2B3-F178-FA49-A9A9-922F6B31718C}"/>
                </a:ext>
              </a:extLst>
            </p:cNvPr>
            <p:cNvCxnSpPr>
              <a:cxnSpLocks/>
            </p:cNvCxnSpPr>
            <p:nvPr/>
          </p:nvCxnSpPr>
          <p:spPr>
            <a:xfrm>
              <a:off x="5592282" y="2632190"/>
              <a:ext cx="1343776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3730D4CA-F12F-4C4D-BAFF-7C63A326FB2E}"/>
              </a:ext>
            </a:extLst>
          </p:cNvPr>
          <p:cNvSpPr txBox="1"/>
          <p:nvPr/>
        </p:nvSpPr>
        <p:spPr>
          <a:xfrm>
            <a:off x="320850" y="3153743"/>
            <a:ext cx="199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latin typeface="Helvetica" pitchFamily="2" charset="0"/>
              </a:rPr>
              <a:t>Send data  packet on ACK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B1DE8C-D550-5945-9728-8C9D48A3416E}"/>
              </a:ext>
            </a:extLst>
          </p:cNvPr>
          <p:cNvSpPr txBox="1"/>
          <p:nvPr/>
        </p:nvSpPr>
        <p:spPr>
          <a:xfrm>
            <a:off x="1463355" y="1431656"/>
            <a:ext cx="2094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Sender pushing data slowly</a:t>
            </a:r>
          </a:p>
        </p:txBody>
      </p:sp>
    </p:spTree>
    <p:extLst>
      <p:ext uri="{BB962C8B-B14F-4D97-AF65-F5344CB8AC3E}">
        <p14:creationId xmlns:p14="http://schemas.microsoft.com/office/powerpoint/2010/main" val="240903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330F-A4D4-8F47-924A-8742373E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 of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4C1C0-BBB2-524B-9DE5-C7559CE36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2375" cy="48411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Send at the highest rate possible</a:t>
            </a:r>
            <a:r>
              <a:rPr lang="en-US" dirty="0"/>
              <a:t> (to keep the pipe full) </a:t>
            </a:r>
          </a:p>
          <a:p>
            <a:r>
              <a:rPr lang="en-US" dirty="0"/>
              <a:t>while being </a:t>
            </a:r>
            <a:r>
              <a:rPr lang="en-US" dirty="0">
                <a:solidFill>
                  <a:srgbClr val="C00000"/>
                </a:solidFill>
              </a:rPr>
              <a:t>ACK-clocked </a:t>
            </a:r>
            <a:r>
              <a:rPr lang="en-US" dirty="0"/>
              <a:t>(to avoid congesting the pipe)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Q: How to get to steady state? (subject of next module)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9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AD676-CF90-CF43-8057-A42C06910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B5948-0025-F14A-B46A-487A7243C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95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6718" y="1533673"/>
            <a:ext cx="1052708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Getting to Steady State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12.3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8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97A59-ADE9-F749-9F9A-3442C1411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B2DB4-78D4-6942-88B5-9B534698A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/>
          </a:bodyPr>
          <a:lstStyle/>
          <a:p>
            <a:r>
              <a:rPr lang="en-US" dirty="0"/>
              <a:t>Goal: at the steady state, </a:t>
            </a:r>
            <a:r>
              <a:rPr lang="en-US" dirty="0">
                <a:solidFill>
                  <a:srgbClr val="C00000"/>
                </a:solidFill>
              </a:rPr>
              <a:t>send at the highest rate possible</a:t>
            </a:r>
            <a:r>
              <a:rPr lang="en-US" dirty="0"/>
              <a:t> (to keep the pipe full) while being </a:t>
            </a:r>
            <a:r>
              <a:rPr lang="en-US" dirty="0">
                <a:solidFill>
                  <a:srgbClr val="C00000"/>
                </a:solidFill>
              </a:rPr>
              <a:t>ACK-clocked </a:t>
            </a:r>
            <a:r>
              <a:rPr lang="en-US" dirty="0"/>
              <a:t>(to avoid congesting the pipe)</a:t>
            </a:r>
          </a:p>
          <a:p>
            <a:endParaRPr lang="en-US" dirty="0"/>
          </a:p>
          <a:p>
            <a:r>
              <a:rPr lang="en-US" dirty="0"/>
              <a:t>So, how to get to steady state?</a:t>
            </a:r>
          </a:p>
          <a:p>
            <a:endParaRPr lang="en-US" dirty="0"/>
          </a:p>
          <a:p>
            <a:r>
              <a:rPr lang="en-US" dirty="0"/>
              <a:t>TCP uses a </a:t>
            </a:r>
            <a:r>
              <a:rPr lang="en-US" dirty="0">
                <a:solidFill>
                  <a:srgbClr val="C00000"/>
                </a:solidFill>
              </a:rPr>
              <a:t>feedback loop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7461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83B2-46B2-E346-96D0-26D31E73D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a feedback loop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9B7532-4768-B041-B1C5-B283AE3F152F}"/>
              </a:ext>
            </a:extLst>
          </p:cNvPr>
          <p:cNvSpPr/>
          <p:nvPr/>
        </p:nvSpPr>
        <p:spPr>
          <a:xfrm>
            <a:off x="3336175" y="1690688"/>
            <a:ext cx="5353396" cy="1662546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41E0F-99C2-FA44-92B3-C49356EE199B}"/>
              </a:ext>
            </a:extLst>
          </p:cNvPr>
          <p:cNvSpPr txBox="1"/>
          <p:nvPr/>
        </p:nvSpPr>
        <p:spPr>
          <a:xfrm>
            <a:off x="3571702" y="2229573"/>
            <a:ext cx="4882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1D5A76-56F2-3246-951A-F8BB43B4F6DC}"/>
              </a:ext>
            </a:extLst>
          </p:cNvPr>
          <p:cNvSpPr/>
          <p:nvPr/>
        </p:nvSpPr>
        <p:spPr>
          <a:xfrm>
            <a:off x="3336175" y="4928177"/>
            <a:ext cx="5353396" cy="1662546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05D0C-6383-DA47-8DFE-1B1EEF22BDB3}"/>
              </a:ext>
            </a:extLst>
          </p:cNvPr>
          <p:cNvSpPr txBox="1"/>
          <p:nvPr/>
        </p:nvSpPr>
        <p:spPr>
          <a:xfrm>
            <a:off x="3571702" y="5528617"/>
            <a:ext cx="4882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Your bathroom shower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25DD77-B8DF-7D4A-B224-DCF2DB764B55}"/>
              </a:ext>
            </a:extLst>
          </p:cNvPr>
          <p:cNvCxnSpPr>
            <a:cxnSpLocks/>
          </p:cNvCxnSpPr>
          <p:nvPr/>
        </p:nvCxnSpPr>
        <p:spPr>
          <a:xfrm flipV="1">
            <a:off x="4239491" y="3491346"/>
            <a:ext cx="0" cy="11526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659E15-1A28-5E4F-BFDF-1C722C3EB368}"/>
              </a:ext>
            </a:extLst>
          </p:cNvPr>
          <p:cNvCxnSpPr>
            <a:cxnSpLocks/>
          </p:cNvCxnSpPr>
          <p:nvPr/>
        </p:nvCxnSpPr>
        <p:spPr>
          <a:xfrm>
            <a:off x="7550727" y="3582133"/>
            <a:ext cx="0" cy="115612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F5288F-D851-DD45-ADDE-E8394E80803E}"/>
              </a:ext>
            </a:extLst>
          </p:cNvPr>
          <p:cNvSpPr txBox="1"/>
          <p:nvPr/>
        </p:nvSpPr>
        <p:spPr>
          <a:xfrm>
            <a:off x="520239" y="3560027"/>
            <a:ext cx="3519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Signals:</a:t>
            </a:r>
          </a:p>
          <a:p>
            <a:pPr algn="r"/>
            <a:r>
              <a:rPr lang="en-US" sz="2400" dirty="0">
                <a:latin typeface="Helvetica" pitchFamily="2" charset="0"/>
              </a:rPr>
              <a:t>Water temperature</a:t>
            </a:r>
          </a:p>
          <a:p>
            <a:pPr algn="r"/>
            <a:r>
              <a:rPr lang="en-US" sz="2400" dirty="0">
                <a:latin typeface="Helvetica" pitchFamily="2" charset="0"/>
              </a:rPr>
              <a:t>Water pressure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DD3A70-D0A7-BB4A-AE3A-C7965DAB5D76}"/>
              </a:ext>
            </a:extLst>
          </p:cNvPr>
          <p:cNvSpPr txBox="1"/>
          <p:nvPr/>
        </p:nvSpPr>
        <p:spPr>
          <a:xfrm>
            <a:off x="7877694" y="3582104"/>
            <a:ext cx="3895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Knobs:</a:t>
            </a:r>
          </a:p>
          <a:p>
            <a:r>
              <a:rPr lang="en-US" sz="2400">
                <a:latin typeface="Helvetica" pitchFamily="2" charset="0"/>
              </a:rPr>
              <a:t>Turn temperature </a:t>
            </a:r>
            <a:r>
              <a:rPr lang="en-US" sz="2400" dirty="0">
                <a:latin typeface="Helvetica" pitchFamily="2" charset="0"/>
              </a:rPr>
              <a:t>up/down</a:t>
            </a:r>
          </a:p>
          <a:p>
            <a:r>
              <a:rPr lang="en-US" sz="2400" dirty="0">
                <a:latin typeface="Helvetica" pitchFamily="2" charset="0"/>
              </a:rPr>
              <a:t>Open the tap wider</a:t>
            </a:r>
          </a:p>
        </p:txBody>
      </p:sp>
    </p:spTree>
    <p:extLst>
      <p:ext uri="{BB962C8B-B14F-4D97-AF65-F5344CB8AC3E}">
        <p14:creationId xmlns:p14="http://schemas.microsoft.com/office/powerpoint/2010/main" val="200666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12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83B2-46B2-E346-96D0-26D31E73D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congestion control feedback loop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9B7532-4768-B041-B1C5-B283AE3F152F}"/>
              </a:ext>
            </a:extLst>
          </p:cNvPr>
          <p:cNvSpPr/>
          <p:nvPr/>
        </p:nvSpPr>
        <p:spPr>
          <a:xfrm>
            <a:off x="3336175" y="1690688"/>
            <a:ext cx="5353396" cy="1662546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41E0F-99C2-FA44-92B3-C49356EE199B}"/>
              </a:ext>
            </a:extLst>
          </p:cNvPr>
          <p:cNvSpPr txBox="1"/>
          <p:nvPr/>
        </p:nvSpPr>
        <p:spPr>
          <a:xfrm>
            <a:off x="3571702" y="2015232"/>
            <a:ext cx="4882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TCP congestion control algorithm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1D5A76-56F2-3246-951A-F8BB43B4F6DC}"/>
              </a:ext>
            </a:extLst>
          </p:cNvPr>
          <p:cNvSpPr/>
          <p:nvPr/>
        </p:nvSpPr>
        <p:spPr>
          <a:xfrm>
            <a:off x="3336175" y="4928177"/>
            <a:ext cx="5353396" cy="1662546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05D0C-6383-DA47-8DFE-1B1EEF22BDB3}"/>
              </a:ext>
            </a:extLst>
          </p:cNvPr>
          <p:cNvSpPr txBox="1"/>
          <p:nvPr/>
        </p:nvSpPr>
        <p:spPr>
          <a:xfrm>
            <a:off x="3571702" y="5528617"/>
            <a:ext cx="4882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Bottleneck link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25DD77-B8DF-7D4A-B224-DCF2DB764B55}"/>
              </a:ext>
            </a:extLst>
          </p:cNvPr>
          <p:cNvCxnSpPr>
            <a:cxnSpLocks/>
          </p:cNvCxnSpPr>
          <p:nvPr/>
        </p:nvCxnSpPr>
        <p:spPr>
          <a:xfrm flipV="1">
            <a:off x="4239491" y="3491346"/>
            <a:ext cx="0" cy="11526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659E15-1A28-5E4F-BFDF-1C722C3EB368}"/>
              </a:ext>
            </a:extLst>
          </p:cNvPr>
          <p:cNvCxnSpPr>
            <a:cxnSpLocks/>
          </p:cNvCxnSpPr>
          <p:nvPr/>
        </p:nvCxnSpPr>
        <p:spPr>
          <a:xfrm>
            <a:off x="7550727" y="3582133"/>
            <a:ext cx="0" cy="115612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F5288F-D851-DD45-ADDE-E8394E80803E}"/>
              </a:ext>
            </a:extLst>
          </p:cNvPr>
          <p:cNvSpPr txBox="1"/>
          <p:nvPr/>
        </p:nvSpPr>
        <p:spPr>
          <a:xfrm>
            <a:off x="520239" y="3560027"/>
            <a:ext cx="3519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Signals:</a:t>
            </a:r>
          </a:p>
          <a:p>
            <a:pPr algn="r"/>
            <a:r>
              <a:rPr lang="en-US" sz="2400" dirty="0">
                <a:latin typeface="Helvetica" pitchFamily="2" charset="0"/>
              </a:rPr>
              <a:t>ACKs</a:t>
            </a:r>
          </a:p>
          <a:p>
            <a:pPr algn="r"/>
            <a:r>
              <a:rPr lang="en-US" sz="2400" dirty="0">
                <a:latin typeface="Helvetica" pitchFamily="2" charset="0"/>
              </a:rPr>
              <a:t>Loss (RTOs), etc.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DD3A70-D0A7-BB4A-AE3A-C7965DAB5D76}"/>
              </a:ext>
            </a:extLst>
          </p:cNvPr>
          <p:cNvSpPr txBox="1"/>
          <p:nvPr/>
        </p:nvSpPr>
        <p:spPr>
          <a:xfrm>
            <a:off x="7877694" y="3582104"/>
            <a:ext cx="3476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Knobs:</a:t>
            </a:r>
          </a:p>
          <a:p>
            <a:r>
              <a:rPr lang="en-US" sz="2400" dirty="0">
                <a:latin typeface="Helvetica" pitchFamily="2" charset="0"/>
              </a:rPr>
              <a:t>Sending rate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Congestion window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1727F6-423B-A24B-82F3-D9DB0FBB5B24}"/>
              </a:ext>
            </a:extLst>
          </p:cNvPr>
          <p:cNvSpPr/>
          <p:nvPr/>
        </p:nvSpPr>
        <p:spPr>
          <a:xfrm>
            <a:off x="7747462" y="4305993"/>
            <a:ext cx="3125585" cy="476440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9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12" grpId="0"/>
      <p:bldP spid="13" grpId="0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2DED-2137-A14D-B9FD-95C72246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5748" cy="1325563"/>
          </a:xfrm>
        </p:spPr>
        <p:txBody>
          <a:bodyPr/>
          <a:lstStyle/>
          <a:p>
            <a:r>
              <a:rPr lang="en-US" dirty="0"/>
              <a:t>Congestion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BDC0F-6EAC-7C4D-980F-A6CC80B3E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35" y="1901345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Nd9GcTXHm9XcH9T0I0EOJrLBOGANosV-xO3mlldiVZue4LYNHmLIOt0">
            <a:extLst>
              <a:ext uri="{FF2B5EF4-FFF2-40B4-BE49-F238E27FC236}">
                <a16:creationId xmlns:a16="http://schemas.microsoft.com/office/drawing/2014/main" id="{AFFDBB75-4D8A-764D-803E-CDCEC4668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67" y="1294126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45D0E4-EEF1-0A42-B591-309F5663FCC8}"/>
              </a:ext>
            </a:extLst>
          </p:cNvPr>
          <p:cNvCxnSpPr>
            <a:cxnSpLocks/>
          </p:cNvCxnSpPr>
          <p:nvPr/>
        </p:nvCxnSpPr>
        <p:spPr>
          <a:xfrm>
            <a:off x="4992678" y="1659404"/>
            <a:ext cx="2135401" cy="4270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3A2565-047C-ED47-90F8-9D8F53A6803D}"/>
              </a:ext>
            </a:extLst>
          </p:cNvPr>
          <p:cNvCxnSpPr>
            <a:cxnSpLocks/>
          </p:cNvCxnSpPr>
          <p:nvPr/>
        </p:nvCxnSpPr>
        <p:spPr>
          <a:xfrm flipV="1">
            <a:off x="3281503" y="2565300"/>
            <a:ext cx="3724286" cy="1405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252E45E9-B006-3B4A-90C3-29A8FB5CF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342" y="1870632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1C4F42-C6B2-0242-ADCD-7E3DFF9AEAD1}"/>
              </a:ext>
            </a:extLst>
          </p:cNvPr>
          <p:cNvCxnSpPr>
            <a:cxnSpLocks/>
          </p:cNvCxnSpPr>
          <p:nvPr/>
        </p:nvCxnSpPr>
        <p:spPr>
          <a:xfrm>
            <a:off x="9061943" y="2473722"/>
            <a:ext cx="13943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flower&#10;&#10;Description automatically generated">
            <a:extLst>
              <a:ext uri="{FF2B5EF4-FFF2-40B4-BE49-F238E27FC236}">
                <a16:creationId xmlns:a16="http://schemas.microsoft.com/office/drawing/2014/main" id="{55B3D04D-0ED5-664A-BCC8-235E97E5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204" y="1870632"/>
            <a:ext cx="939800" cy="1016000"/>
          </a:xfrm>
          <a:prstGeom prst="rect">
            <a:avLst/>
          </a:prstGeom>
        </p:spPr>
      </p:pic>
      <p:pic>
        <p:nvPicPr>
          <p:cNvPr id="11" name="Picture 5" descr="ANd9GcTXHm9XcH9T0I0EOJrLBOGANosV-xO3mlldiVZue4LYNHmLIOt0">
            <a:extLst>
              <a:ext uri="{FF2B5EF4-FFF2-40B4-BE49-F238E27FC236}">
                <a16:creationId xmlns:a16="http://schemas.microsoft.com/office/drawing/2014/main" id="{68345F7C-D9E6-D14B-9A50-61FB5316A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10" y="2714502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6FAB97-D82B-884E-BF8A-1CF5B3E6B881}"/>
              </a:ext>
            </a:extLst>
          </p:cNvPr>
          <p:cNvCxnSpPr>
            <a:cxnSpLocks/>
          </p:cNvCxnSpPr>
          <p:nvPr/>
        </p:nvCxnSpPr>
        <p:spPr>
          <a:xfrm flipV="1">
            <a:off x="5985910" y="2886632"/>
            <a:ext cx="1019879" cy="24364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F42239D-E0D0-404F-AA25-559BDA4C75F1}"/>
              </a:ext>
            </a:extLst>
          </p:cNvPr>
          <p:cNvGrpSpPr/>
          <p:nvPr/>
        </p:nvGrpSpPr>
        <p:grpSpPr>
          <a:xfrm>
            <a:off x="69121" y="3873444"/>
            <a:ext cx="4614716" cy="2900753"/>
            <a:chOff x="365436" y="3928940"/>
            <a:chExt cx="4614716" cy="290075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DC0BCEE-E7AD-8840-8108-F50CCCFF683B}"/>
                </a:ext>
              </a:extLst>
            </p:cNvPr>
            <p:cNvCxnSpPr/>
            <p:nvPr/>
          </p:nvCxnSpPr>
          <p:spPr>
            <a:xfrm flipV="1">
              <a:off x="1861135" y="3928940"/>
              <a:ext cx="0" cy="247186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8B45A0A-46B7-1943-88F1-C3CC6E365660}"/>
                </a:ext>
              </a:extLst>
            </p:cNvPr>
            <p:cNvCxnSpPr/>
            <p:nvPr/>
          </p:nvCxnSpPr>
          <p:spPr>
            <a:xfrm>
              <a:off x="1848609" y="6400800"/>
              <a:ext cx="313154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4E7CB0-5A69-FE4F-901D-08CBB6E67033}"/>
                </a:ext>
              </a:extLst>
            </p:cNvPr>
            <p:cNvSpPr txBox="1"/>
            <p:nvPr/>
          </p:nvSpPr>
          <p:spPr>
            <a:xfrm>
              <a:off x="365436" y="4495110"/>
              <a:ext cx="146540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Helvetica" pitchFamily="2" charset="0"/>
                </a:rPr>
                <a:t>Amount of useful data that gets across to the receiver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828659-76FA-DB4B-BC2F-6121961301C3}"/>
                </a:ext>
              </a:extLst>
            </p:cNvPr>
            <p:cNvSpPr txBox="1"/>
            <p:nvPr/>
          </p:nvSpPr>
          <p:spPr>
            <a:xfrm>
              <a:off x="2623014" y="6460361"/>
              <a:ext cx="1582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Link load</a:t>
              </a: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A4178A3-ADFC-0946-BB24-3C8AC115C597}"/>
              </a:ext>
            </a:extLst>
          </p:cNvPr>
          <p:cNvCxnSpPr>
            <a:cxnSpLocks/>
          </p:cNvCxnSpPr>
          <p:nvPr/>
        </p:nvCxnSpPr>
        <p:spPr>
          <a:xfrm>
            <a:off x="3816731" y="4274321"/>
            <a:ext cx="0" cy="205439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7EBC955-A0A6-034F-B823-610CB2388B96}"/>
              </a:ext>
            </a:extLst>
          </p:cNvPr>
          <p:cNvCxnSpPr>
            <a:cxnSpLocks/>
          </p:cNvCxnSpPr>
          <p:nvPr/>
        </p:nvCxnSpPr>
        <p:spPr>
          <a:xfrm flipH="1">
            <a:off x="1552294" y="4282246"/>
            <a:ext cx="2264437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0A33765-4F1D-BE4C-9A0B-02CAA57789BB}"/>
              </a:ext>
            </a:extLst>
          </p:cNvPr>
          <p:cNvSpPr txBox="1"/>
          <p:nvPr/>
        </p:nvSpPr>
        <p:spPr>
          <a:xfrm>
            <a:off x="2944137" y="5929418"/>
            <a:ext cx="98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~100%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A66A002-071A-3C45-9935-AB98D9558F60}"/>
              </a:ext>
            </a:extLst>
          </p:cNvPr>
          <p:cNvGrpSpPr/>
          <p:nvPr/>
        </p:nvGrpSpPr>
        <p:grpSpPr>
          <a:xfrm>
            <a:off x="6754585" y="3868104"/>
            <a:ext cx="4614716" cy="2900753"/>
            <a:chOff x="6220716" y="3974977"/>
            <a:chExt cx="4614716" cy="2900753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7271BEB-27D7-7B4D-8731-17C605496446}"/>
                </a:ext>
              </a:extLst>
            </p:cNvPr>
            <p:cNvCxnSpPr/>
            <p:nvPr/>
          </p:nvCxnSpPr>
          <p:spPr>
            <a:xfrm flipV="1">
              <a:off x="7716415" y="3974977"/>
              <a:ext cx="0" cy="247186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375C0BE-CCF6-BB4F-B379-0D726D69A9BB}"/>
                </a:ext>
              </a:extLst>
            </p:cNvPr>
            <p:cNvCxnSpPr/>
            <p:nvPr/>
          </p:nvCxnSpPr>
          <p:spPr>
            <a:xfrm>
              <a:off x="7703889" y="6446837"/>
              <a:ext cx="313154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E3DAA0A-1218-A24A-A3E4-0D508E36A53D}"/>
                </a:ext>
              </a:extLst>
            </p:cNvPr>
            <p:cNvSpPr txBox="1"/>
            <p:nvPr/>
          </p:nvSpPr>
          <p:spPr>
            <a:xfrm>
              <a:off x="6220716" y="4916777"/>
              <a:ext cx="14654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Helvetica" pitchFamily="2" charset="0"/>
                </a:rPr>
                <a:t>Queueing delay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6EB01A1-4A7D-DA4D-A80A-B8476D081CEB}"/>
                </a:ext>
              </a:extLst>
            </p:cNvPr>
            <p:cNvSpPr txBox="1"/>
            <p:nvPr/>
          </p:nvSpPr>
          <p:spPr>
            <a:xfrm>
              <a:off x="8478294" y="6506398"/>
              <a:ext cx="1582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Link load</a:t>
              </a: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821CB1-A650-C442-91BC-DA33469CC1E1}"/>
              </a:ext>
            </a:extLst>
          </p:cNvPr>
          <p:cNvCxnSpPr>
            <a:cxnSpLocks/>
          </p:cNvCxnSpPr>
          <p:nvPr/>
        </p:nvCxnSpPr>
        <p:spPr>
          <a:xfrm>
            <a:off x="10836095" y="4468692"/>
            <a:ext cx="0" cy="1871272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239E75-149E-F945-B18B-B84ABCB609B5}"/>
              </a:ext>
            </a:extLst>
          </p:cNvPr>
          <p:cNvCxnSpPr>
            <a:cxnSpLocks/>
          </p:cNvCxnSpPr>
          <p:nvPr/>
        </p:nvCxnSpPr>
        <p:spPr>
          <a:xfrm flipH="1">
            <a:off x="8237758" y="4468692"/>
            <a:ext cx="2595160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ED48B18-4C3A-5B4B-9852-1461EF739914}"/>
              </a:ext>
            </a:extLst>
          </p:cNvPr>
          <p:cNvSpPr txBox="1"/>
          <p:nvPr/>
        </p:nvSpPr>
        <p:spPr>
          <a:xfrm>
            <a:off x="10007439" y="5954039"/>
            <a:ext cx="98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~100%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9A2577B-E57D-BE48-B36A-37F8B59D3F48}"/>
              </a:ext>
            </a:extLst>
          </p:cNvPr>
          <p:cNvSpPr txBox="1"/>
          <p:nvPr/>
        </p:nvSpPr>
        <p:spPr>
          <a:xfrm>
            <a:off x="8313764" y="3774226"/>
            <a:ext cx="2642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Packets get dropped beyond max buffer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40C41D4-5B98-D74C-AD76-983A43FF832A}"/>
              </a:ext>
            </a:extLst>
          </p:cNvPr>
          <p:cNvGrpSpPr/>
          <p:nvPr/>
        </p:nvGrpSpPr>
        <p:grpSpPr>
          <a:xfrm>
            <a:off x="7779380" y="719528"/>
            <a:ext cx="1694190" cy="379750"/>
            <a:chOff x="7779380" y="719528"/>
            <a:chExt cx="1694190" cy="37975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0C5548-06D2-824C-A859-92B12C5FEF4D}"/>
                </a:ext>
              </a:extLst>
            </p:cNvPr>
            <p:cNvCxnSpPr/>
            <p:nvPr/>
          </p:nvCxnSpPr>
          <p:spPr>
            <a:xfrm>
              <a:off x="7779380" y="719528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7DCD4BF-04A9-464C-A1D6-856FF79DB8BF}"/>
                </a:ext>
              </a:extLst>
            </p:cNvPr>
            <p:cNvCxnSpPr/>
            <p:nvPr/>
          </p:nvCxnSpPr>
          <p:spPr>
            <a:xfrm>
              <a:off x="7779380" y="1096780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4445844-2A28-B34B-AAC9-4550246E93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380" y="719528"/>
              <a:ext cx="0" cy="379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0B8B7005-34BA-994E-8FA9-C06115D46B15}"/>
              </a:ext>
            </a:extLst>
          </p:cNvPr>
          <p:cNvSpPr/>
          <p:nvPr/>
        </p:nvSpPr>
        <p:spPr>
          <a:xfrm>
            <a:off x="9201169" y="748516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57A2232-1E6E-2E46-BB33-06191F7FB835}"/>
              </a:ext>
            </a:extLst>
          </p:cNvPr>
          <p:cNvSpPr/>
          <p:nvPr/>
        </p:nvSpPr>
        <p:spPr>
          <a:xfrm>
            <a:off x="8922304" y="750798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9E2B1C1-31B8-C94F-915C-F787650096C7}"/>
              </a:ext>
            </a:extLst>
          </p:cNvPr>
          <p:cNvSpPr/>
          <p:nvPr/>
        </p:nvSpPr>
        <p:spPr>
          <a:xfrm>
            <a:off x="8643439" y="752349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E6C88F6D-87BA-1745-B0E4-D49C07530070}"/>
              </a:ext>
            </a:extLst>
          </p:cNvPr>
          <p:cNvSpPr/>
          <p:nvPr/>
        </p:nvSpPr>
        <p:spPr>
          <a:xfrm>
            <a:off x="8364574" y="75463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5CEC496D-F1B8-DD4F-9C66-A6C282AFBD55}"/>
              </a:ext>
            </a:extLst>
          </p:cNvPr>
          <p:cNvSpPr/>
          <p:nvPr/>
        </p:nvSpPr>
        <p:spPr>
          <a:xfrm>
            <a:off x="8092173" y="748818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0F07B357-9CB4-044D-BD8D-6DB4B6839EEB}"/>
              </a:ext>
            </a:extLst>
          </p:cNvPr>
          <p:cNvSpPr/>
          <p:nvPr/>
        </p:nvSpPr>
        <p:spPr>
          <a:xfrm>
            <a:off x="7813308" y="751100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CEB7CD77-AA4B-C246-948B-8BD740546413}"/>
              </a:ext>
            </a:extLst>
          </p:cNvPr>
          <p:cNvSpPr/>
          <p:nvPr/>
        </p:nvSpPr>
        <p:spPr>
          <a:xfrm>
            <a:off x="7438981" y="1096780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3A84560-FDCA-8547-922E-4AAC15BBFA00}"/>
              </a:ext>
            </a:extLst>
          </p:cNvPr>
          <p:cNvSpPr/>
          <p:nvPr/>
        </p:nvSpPr>
        <p:spPr>
          <a:xfrm>
            <a:off x="7336780" y="1218838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F10315B0-C528-F540-BCBB-D437122DAD29}"/>
              </a:ext>
            </a:extLst>
          </p:cNvPr>
          <p:cNvSpPr/>
          <p:nvPr/>
        </p:nvSpPr>
        <p:spPr>
          <a:xfrm>
            <a:off x="7224737" y="1326186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339685E-5154-704E-A1EE-384846B524ED}"/>
              </a:ext>
            </a:extLst>
          </p:cNvPr>
          <p:cNvSpPr txBox="1"/>
          <p:nvPr/>
        </p:nvSpPr>
        <p:spPr>
          <a:xfrm>
            <a:off x="1649202" y="3372281"/>
            <a:ext cx="2642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Max amount of useful data that link can support, ~ link rate</a:t>
            </a: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ACF65D6D-43B6-2D4C-88C1-44EA2ECC7D8E}"/>
              </a:ext>
            </a:extLst>
          </p:cNvPr>
          <p:cNvSpPr/>
          <p:nvPr/>
        </p:nvSpPr>
        <p:spPr>
          <a:xfrm>
            <a:off x="1592446" y="4271036"/>
            <a:ext cx="2263514" cy="2059278"/>
          </a:xfrm>
          <a:custGeom>
            <a:avLst/>
            <a:gdLst>
              <a:gd name="connsiteX0" fmla="*/ 0 w 2263514"/>
              <a:gd name="connsiteY0" fmla="*/ 2059278 h 2059278"/>
              <a:gd name="connsiteX1" fmla="*/ 1499016 w 2263514"/>
              <a:gd name="connsiteY1" fmla="*/ 215488 h 2059278"/>
              <a:gd name="connsiteX2" fmla="*/ 2263514 w 2263514"/>
              <a:gd name="connsiteY2" fmla="*/ 110557 h 2059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3514" h="2059278">
                <a:moveTo>
                  <a:pt x="0" y="2059278"/>
                </a:moveTo>
                <a:cubicBezTo>
                  <a:pt x="560882" y="1299776"/>
                  <a:pt x="1121764" y="540275"/>
                  <a:pt x="1499016" y="215488"/>
                </a:cubicBezTo>
                <a:cubicBezTo>
                  <a:pt x="1876268" y="-109299"/>
                  <a:pt x="2069891" y="629"/>
                  <a:pt x="2263514" y="110557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467E7253-4B04-C947-A02D-79E8A29DD080}"/>
              </a:ext>
            </a:extLst>
          </p:cNvPr>
          <p:cNvSpPr/>
          <p:nvPr/>
        </p:nvSpPr>
        <p:spPr>
          <a:xfrm>
            <a:off x="3840970" y="4411572"/>
            <a:ext cx="965274" cy="1902167"/>
          </a:xfrm>
          <a:custGeom>
            <a:avLst/>
            <a:gdLst>
              <a:gd name="connsiteX0" fmla="*/ 0 w 704538"/>
              <a:gd name="connsiteY0" fmla="*/ 0 h 914400"/>
              <a:gd name="connsiteX1" fmla="*/ 704538 w 704538"/>
              <a:gd name="connsiteY1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538" h="914400">
                <a:moveTo>
                  <a:pt x="0" y="0"/>
                </a:moveTo>
                <a:cubicBezTo>
                  <a:pt x="276069" y="299803"/>
                  <a:pt x="552138" y="599607"/>
                  <a:pt x="704538" y="914400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E97ACDDC-73AF-184B-8A5B-241CE413AE65}"/>
              </a:ext>
            </a:extLst>
          </p:cNvPr>
          <p:cNvSpPr/>
          <p:nvPr/>
        </p:nvSpPr>
        <p:spPr>
          <a:xfrm>
            <a:off x="8328754" y="6174006"/>
            <a:ext cx="854439" cy="104931"/>
          </a:xfrm>
          <a:custGeom>
            <a:avLst/>
            <a:gdLst>
              <a:gd name="connsiteX0" fmla="*/ 0 w 854439"/>
              <a:gd name="connsiteY0" fmla="*/ 104931 h 104931"/>
              <a:gd name="connsiteX1" fmla="*/ 854439 w 854439"/>
              <a:gd name="connsiteY1" fmla="*/ 0 h 10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4439" h="104931">
                <a:moveTo>
                  <a:pt x="0" y="104931"/>
                </a:moveTo>
                <a:cubicBezTo>
                  <a:pt x="358514" y="66206"/>
                  <a:pt x="717029" y="27482"/>
                  <a:pt x="854439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4D204239-ADE8-CA44-91E3-BF16AB5555D1}"/>
              </a:ext>
            </a:extLst>
          </p:cNvPr>
          <p:cNvSpPr/>
          <p:nvPr/>
        </p:nvSpPr>
        <p:spPr>
          <a:xfrm>
            <a:off x="9168204" y="4480117"/>
            <a:ext cx="1648918" cy="1693889"/>
          </a:xfrm>
          <a:custGeom>
            <a:avLst/>
            <a:gdLst>
              <a:gd name="connsiteX0" fmla="*/ 0 w 1648918"/>
              <a:gd name="connsiteY0" fmla="*/ 1693889 h 1693889"/>
              <a:gd name="connsiteX1" fmla="*/ 1094282 w 1648918"/>
              <a:gd name="connsiteY1" fmla="*/ 1034321 h 1693889"/>
              <a:gd name="connsiteX2" fmla="*/ 1648918 w 1648918"/>
              <a:gd name="connsiteY2" fmla="*/ 0 h 169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8918" h="1693889">
                <a:moveTo>
                  <a:pt x="0" y="1693889"/>
                </a:moveTo>
                <a:cubicBezTo>
                  <a:pt x="409731" y="1505262"/>
                  <a:pt x="819462" y="1316636"/>
                  <a:pt x="1094282" y="1034321"/>
                </a:cubicBezTo>
                <a:cubicBezTo>
                  <a:pt x="1369102" y="752006"/>
                  <a:pt x="1509010" y="376003"/>
                  <a:pt x="1648918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A530C847-EA87-A64C-9023-D746628B2FC9}"/>
              </a:ext>
            </a:extLst>
          </p:cNvPr>
          <p:cNvSpPr/>
          <p:nvPr/>
        </p:nvSpPr>
        <p:spPr>
          <a:xfrm>
            <a:off x="10832112" y="3355855"/>
            <a:ext cx="179882" cy="1094282"/>
          </a:xfrm>
          <a:custGeom>
            <a:avLst/>
            <a:gdLst>
              <a:gd name="connsiteX0" fmla="*/ 0 w 179882"/>
              <a:gd name="connsiteY0" fmla="*/ 1094282 h 1094282"/>
              <a:gd name="connsiteX1" fmla="*/ 179882 w 179882"/>
              <a:gd name="connsiteY1" fmla="*/ 0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9882" h="1094282">
                <a:moveTo>
                  <a:pt x="0" y="1094282"/>
                </a:moveTo>
                <a:cubicBezTo>
                  <a:pt x="69954" y="593360"/>
                  <a:pt x="139908" y="92439"/>
                  <a:pt x="17988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7A68456-39B1-8F4B-BB09-C75CF230D093}"/>
              </a:ext>
            </a:extLst>
          </p:cNvPr>
          <p:cNvSpPr txBox="1"/>
          <p:nvPr/>
        </p:nvSpPr>
        <p:spPr>
          <a:xfrm>
            <a:off x="4753178" y="4245587"/>
            <a:ext cx="2284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Too many retransmissions due to packet drops! </a:t>
            </a:r>
          </a:p>
          <a:p>
            <a:pPr algn="l"/>
            <a:r>
              <a:rPr lang="en-US" dirty="0">
                <a:latin typeface="Helvetica" pitchFamily="2" charset="0"/>
              </a:rPr>
              <a:t>Amount of useful (fresh) data plummets.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Congestion collapse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988E4DE-B638-3347-9549-073A08F321C6}"/>
              </a:ext>
            </a:extLst>
          </p:cNvPr>
          <p:cNvSpPr txBox="1"/>
          <p:nvPr/>
        </p:nvSpPr>
        <p:spPr>
          <a:xfrm>
            <a:off x="10922053" y="3475128"/>
            <a:ext cx="560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Helvetica" pitchFamily="2" charset="0"/>
              </a:rPr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188254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4" grpId="0"/>
      <p:bldP spid="45" grpId="0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8" grpId="0"/>
      <p:bldP spid="76" grpId="0" animBg="1"/>
      <p:bldP spid="77" grpId="0" animBg="1"/>
      <p:bldP spid="78" grpId="0" animBg="1"/>
      <p:bldP spid="79" grpId="0" animBg="1"/>
      <p:bldP spid="80" grpId="0" animBg="1"/>
      <p:bldP spid="83" grpId="0"/>
      <p:bldP spid="8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ED60-40AE-C442-A8FC-F74EF149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CADCC-478C-A844-9F7A-6CAA30037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sender maintains an estimate of the amount of in-flight data needed to keep the pipe full without congesting it. </a:t>
            </a:r>
          </a:p>
          <a:p>
            <a:endParaRPr lang="en-US" dirty="0"/>
          </a:p>
          <a:p>
            <a:r>
              <a:rPr lang="en-US" dirty="0"/>
              <a:t>This estimate is called the </a:t>
            </a:r>
            <a:r>
              <a:rPr lang="en-US" dirty="0">
                <a:solidFill>
                  <a:srgbClr val="C00000"/>
                </a:solidFill>
              </a:rPr>
              <a:t>congestion window (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endParaRPr lang="en-US" dirty="0"/>
          </a:p>
          <a:p>
            <a:r>
              <a:rPr lang="en-US" dirty="0"/>
              <a:t>There is a relationship between the sending rate and the sender’s window:  sender transmits a window’s worth of data over an RTT duration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rate = window / RTT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5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8644-A220-564F-B9AD-731991F4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b/w flow &amp;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50DFF-E361-C34B-83CE-74764BA75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window = </a:t>
            </a:r>
            <a:r>
              <a:rPr lang="en-US" dirty="0">
                <a:solidFill>
                  <a:srgbClr val="C00000"/>
                </a:solidFill>
              </a:rPr>
              <a:t>min</a:t>
            </a:r>
            <a:r>
              <a:rPr lang="en-US" dirty="0"/>
              <a:t>(congestion window, receiver advertised window) </a:t>
            </a:r>
          </a:p>
          <a:p>
            <a:r>
              <a:rPr lang="en-US" dirty="0"/>
              <a:t>Overwhelm neither the receiver nor network links &amp; routers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34A319-8D62-7647-98CF-6AEC75159E32}"/>
              </a:ext>
            </a:extLst>
          </p:cNvPr>
          <p:cNvGrpSpPr/>
          <p:nvPr/>
        </p:nvGrpSpPr>
        <p:grpSpPr>
          <a:xfrm>
            <a:off x="3432936" y="4922144"/>
            <a:ext cx="4098976" cy="493632"/>
            <a:chOff x="2038352" y="4479756"/>
            <a:chExt cx="7478713" cy="636306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8BD72CF3-E84B-3B44-88DF-862D05C646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16" name="Rectangle 1">
                <a:extLst>
                  <a:ext uri="{FF2B5EF4-FFF2-40B4-BE49-F238E27FC236}">
                    <a16:creationId xmlns:a16="http://schemas.microsoft.com/office/drawing/2014/main" id="{BE84EEF8-A4A3-AC4D-95A4-663361315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0714AB1-4F62-DF47-844D-C81DB1C40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AEA5AD8-E5D4-204F-94C8-767BF279B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B66C831-C4CC-5643-9D77-04F5C98C4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8B5E556-A461-7F4C-8A83-5EEF51CBE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EA749C4-1C83-E947-969B-EA97ABED0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70C8F1E-E1BC-2B4E-AF83-3B8116788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8603AFC-904C-454E-A216-A015D2DFD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E0236BD-97DF-5A40-B31C-41D4515D0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BCA5AD6-DA3F-C242-8CE3-10891D409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6BA61D-DA86-9148-A408-194C151AF234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916DFB-DC15-6A4B-81FC-F37B4A4BF124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CB0100-B297-4D4C-B834-E1608AF5B8CE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F52E65-CCB6-E648-8288-9EE2ED9CDC8A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126002-31ED-7F46-8B3B-4E7B3AE547B2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A5B18A-E0E7-0E41-92D8-0393EB56818A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CDABFA-6BB6-CD45-B86D-513C93EE627A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F06E0F-915B-E742-BA25-3497FDE04616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D68334-1B5A-E04A-8949-2F11959B3510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A34DC9-1D25-A442-BF64-FCA2F592A6B8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050F5F4-3A77-1B4A-B901-743CF2A70EF5}"/>
              </a:ext>
            </a:extLst>
          </p:cNvPr>
          <p:cNvGrpSpPr/>
          <p:nvPr/>
        </p:nvGrpSpPr>
        <p:grpSpPr>
          <a:xfrm>
            <a:off x="3214030" y="5522478"/>
            <a:ext cx="2271948" cy="1189758"/>
            <a:chOff x="2265162" y="5155302"/>
            <a:chExt cx="2065510" cy="114227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359C5B-5F17-0C43-877C-EB3C6D248C0D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5D2E35F-6AEC-F34C-8C44-EE656FFE84BD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6189B57-AB4C-3141-9632-C32451CB2CDD}"/>
              </a:ext>
            </a:extLst>
          </p:cNvPr>
          <p:cNvGrpSpPr/>
          <p:nvPr/>
        </p:nvGrpSpPr>
        <p:grpSpPr>
          <a:xfrm>
            <a:off x="5274674" y="5536887"/>
            <a:ext cx="2271948" cy="1140442"/>
            <a:chOff x="2265162" y="5155302"/>
            <a:chExt cx="2065510" cy="109492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6F2A299-D464-314B-B8BA-7F8225EFFD0B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398C096-C1F1-3C4C-B830-8FF2E1A7730B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E099051-9B45-4341-AAB5-F4B0DCC9726E}"/>
              </a:ext>
            </a:extLst>
          </p:cNvPr>
          <p:cNvSpPr txBox="1"/>
          <p:nvPr/>
        </p:nvSpPr>
        <p:spPr>
          <a:xfrm>
            <a:off x="1396770" y="4838410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03B195-A951-7648-B451-EFFC4A08B41B}"/>
              </a:ext>
            </a:extLst>
          </p:cNvPr>
          <p:cNvSpPr txBox="1"/>
          <p:nvPr/>
        </p:nvSpPr>
        <p:spPr>
          <a:xfrm>
            <a:off x="2184339" y="3637598"/>
            <a:ext cx="7719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&lt;= Congestion window (congestion control)</a:t>
            </a:r>
            <a:endParaRPr lang="en-US" sz="2400" dirty="0">
              <a:latin typeface="Helvetica" pitchFamily="2" charset="0"/>
            </a:endParaRPr>
          </a:p>
          <a:p>
            <a:pPr algn="ctr"/>
            <a:r>
              <a:rPr lang="en-US" sz="2400" dirty="0">
                <a:latin typeface="Helvetica" pitchFamily="2" charset="0"/>
              </a:rPr>
              <a:t>Window &lt;=  Advertised window (flow control)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E3F231-C492-DA48-BC0F-C71F5566AB83}"/>
              </a:ext>
            </a:extLst>
          </p:cNvPr>
          <p:cNvCxnSpPr/>
          <p:nvPr/>
        </p:nvCxnSpPr>
        <p:spPr>
          <a:xfrm>
            <a:off x="4637780" y="4667922"/>
            <a:ext cx="206723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4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06BC-AB1F-3B47-B7F4-9BA972DA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Right Congestion Window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244E3-66EB-2C4E-AEAF-10F407900E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95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9FA1A-E57D-794D-98A3-920B7F31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 a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6B326-0719-7944-82FA-5DD11E408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I’m thinking of a positive integer. You need to guess the number I have in mind.</a:t>
            </a:r>
          </a:p>
          <a:p>
            <a:endParaRPr lang="en-US" dirty="0"/>
          </a:p>
          <a:p>
            <a:r>
              <a:rPr lang="en-US" dirty="0"/>
              <a:t>Each time you guess, I will tell you whether your number is smaller or larger than (or the same as) the one I’m thinking of</a:t>
            </a:r>
          </a:p>
          <a:p>
            <a:endParaRPr lang="en-US" dirty="0"/>
          </a:p>
          <a:p>
            <a:r>
              <a:rPr lang="en-US" dirty="0"/>
              <a:t>Note that my number can be very large</a:t>
            </a:r>
          </a:p>
          <a:p>
            <a:endParaRPr lang="en-US" dirty="0"/>
          </a:p>
          <a:p>
            <a:r>
              <a:rPr lang="en-US" dirty="0"/>
              <a:t>How would you go about guessing the number?</a:t>
            </a:r>
          </a:p>
        </p:txBody>
      </p:sp>
    </p:spTree>
    <p:extLst>
      <p:ext uri="{BB962C8B-B14F-4D97-AF65-F5344CB8AC3E}">
        <p14:creationId xmlns:p14="http://schemas.microsoft.com/office/powerpoint/2010/main" val="314600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33DC-AFB0-0248-9850-0B01F04C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right congestion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A370B-C7E3-0F48-A5DC-E4D52BA2A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1306"/>
          </a:xfrm>
        </p:spPr>
        <p:txBody>
          <a:bodyPr>
            <a:normAutofit/>
          </a:bodyPr>
          <a:lstStyle/>
          <a:p>
            <a:r>
              <a:rPr lang="en-US" dirty="0"/>
              <a:t>TCP congestion control algorithms solve a similar problem!</a:t>
            </a:r>
          </a:p>
          <a:p>
            <a:endParaRPr lang="en-US" dirty="0"/>
          </a:p>
          <a:p>
            <a:r>
              <a:rPr lang="en-US" dirty="0"/>
              <a:t>There is an </a:t>
            </a:r>
            <a:r>
              <a:rPr lang="en-US" dirty="0">
                <a:solidFill>
                  <a:srgbClr val="C00000"/>
                </a:solidFill>
              </a:rPr>
              <a:t>unknown</a:t>
            </a:r>
            <a:r>
              <a:rPr lang="en-US" dirty="0"/>
              <a:t> bottleneck link rate that the sender must match</a:t>
            </a:r>
          </a:p>
          <a:p>
            <a:endParaRPr lang="en-US" dirty="0"/>
          </a:p>
          <a:p>
            <a:r>
              <a:rPr lang="en-US" dirty="0"/>
              <a:t>If sender sends more than the bottleneck link rate:</a:t>
            </a:r>
          </a:p>
          <a:p>
            <a:pPr lvl="1"/>
            <a:r>
              <a:rPr lang="en-US" dirty="0"/>
              <a:t>packet loss, delays, etc.</a:t>
            </a:r>
          </a:p>
          <a:p>
            <a:endParaRPr lang="en-US" dirty="0"/>
          </a:p>
          <a:p>
            <a:r>
              <a:rPr lang="en-US" dirty="0"/>
              <a:t>If sender sends less than the bottleneck link rate:</a:t>
            </a:r>
          </a:p>
          <a:p>
            <a:pPr lvl="1"/>
            <a:r>
              <a:rPr lang="en-US" dirty="0"/>
              <a:t>all packets get through; successful ACKs</a:t>
            </a:r>
          </a:p>
        </p:txBody>
      </p:sp>
    </p:spTree>
    <p:extLst>
      <p:ext uri="{BB962C8B-B14F-4D97-AF65-F5344CB8AC3E}">
        <p14:creationId xmlns:p14="http://schemas.microsoft.com/office/powerpoint/2010/main" val="34596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D89B-39F6-A245-AE5C-4FDFDF11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Quickly finding a rate: TCP slow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127E8-8A18-224D-9FA1-FB716412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5786" cy="4915144"/>
          </a:xfrm>
        </p:spPr>
        <p:txBody>
          <a:bodyPr>
            <a:normAutofit fontScale="92500" lnSpcReduction="20000"/>
          </a:bodyPr>
          <a:lstStyle/>
          <a:p>
            <a:pPr>
              <a:buFont typeface="Arial"/>
              <a:buChar char="•"/>
              <a:defRPr/>
            </a:pPr>
            <a:r>
              <a:rPr lang="en-US" dirty="0"/>
              <a:t>Initially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= 1 MSS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MSS is “maximum segment size”</a:t>
            </a:r>
          </a:p>
          <a:p>
            <a:pPr>
              <a:buFont typeface="Arial"/>
              <a:buChar char="•"/>
              <a:defRPr/>
            </a:pPr>
            <a:endParaRPr lang="en-US" dirty="0"/>
          </a:p>
          <a:p>
            <a:pPr>
              <a:buFont typeface="Arial"/>
              <a:buChar char="•"/>
              <a:defRPr/>
            </a:pPr>
            <a:r>
              <a:rPr lang="en-US" dirty="0"/>
              <a:t>Upon receiving an ACK of each MSS, increase the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by 1 MSS</a:t>
            </a:r>
          </a:p>
          <a:p>
            <a:pPr>
              <a:buFont typeface="Arial"/>
              <a:buChar char="•"/>
              <a:defRPr/>
            </a:pPr>
            <a:endParaRPr lang="en-US" dirty="0"/>
          </a:p>
          <a:p>
            <a:pPr>
              <a:buFont typeface="Arial"/>
              <a:buChar char="•"/>
              <a:defRPr/>
            </a:pPr>
            <a:r>
              <a:rPr lang="en-US" dirty="0"/>
              <a:t>Effectively, double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every RTT</a:t>
            </a:r>
          </a:p>
          <a:p>
            <a:pPr>
              <a:buFont typeface="Wingdings" charset="2"/>
              <a:buChar char="§"/>
              <a:defRPr/>
            </a:pPr>
            <a:endParaRPr lang="en-US" i="1" u="sng" dirty="0">
              <a:solidFill>
                <a:srgbClr val="CC0000"/>
              </a:solidFill>
            </a:endParaRPr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Initial rate is slow but ramps up </a:t>
            </a:r>
            <a:r>
              <a:rPr lang="en-US" dirty="0">
                <a:solidFill>
                  <a:srgbClr val="C00000"/>
                </a:solidFill>
              </a:rPr>
              <a:t>exponentially fast</a:t>
            </a:r>
          </a:p>
          <a:p>
            <a:pPr>
              <a:buFont typeface="Wingdings" charset="2"/>
              <a:buChar char="§"/>
              <a:defRPr/>
            </a:pPr>
            <a:endParaRPr lang="en-US" dirty="0">
              <a:solidFill>
                <a:srgbClr val="C00000"/>
              </a:solidFill>
            </a:endParaRPr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On loss (RTO), restart from </a:t>
            </a:r>
            <a:r>
              <a:rPr lang="en-US" sz="2600" dirty="0" err="1">
                <a:latin typeface="Courier" pitchFamily="2" charset="0"/>
              </a:rPr>
              <a:t>cwnd</a:t>
            </a:r>
            <a:r>
              <a:rPr lang="en-US" sz="2600" dirty="0">
                <a:latin typeface="Courier" pitchFamily="2" charset="0"/>
              </a:rPr>
              <a:t> := 1 MSS</a:t>
            </a:r>
          </a:p>
        </p:txBody>
      </p:sp>
      <p:sp>
        <p:nvSpPr>
          <p:cNvPr id="4" name="Line 6">
            <a:extLst>
              <a:ext uri="{FF2B5EF4-FFF2-40B4-BE49-F238E27FC236}">
                <a16:creationId xmlns:a16="http://schemas.microsoft.com/office/drawing/2014/main" id="{42EC9F7F-1181-204D-8A53-1E081A9789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5653" y="2843214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3E6D1E4D-E41B-3648-8D31-DA07844DC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2427" y="1704976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A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AA540B02-5F6D-9B43-93C2-C7FBA9D14711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202127" y="2809875"/>
            <a:ext cx="1208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one segment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37C51D12-EB6D-864F-B342-36C9BB76FBD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753534" y="3047207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409033F3-FAB0-3E49-A368-8765C9595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9240" y="16906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B</a:t>
            </a: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6FD247F9-8668-BD45-B5BA-508A6C76BB3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0890" y="26574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229951FB-A266-0742-8FBB-7B6012AB6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05490" y="26955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873290F0-DE72-3C47-BAD0-53A9DF6051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09915" y="2806701"/>
            <a:ext cx="4762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B06B7177-0914-DD46-B987-ACB227941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9440" y="3413125"/>
            <a:ext cx="4762" cy="223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26587D59-13B2-6F4D-BA3A-E207E2132C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71841" y="3248026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18">
            <a:extLst>
              <a:ext uri="{FF2B5EF4-FFF2-40B4-BE49-F238E27FC236}">
                <a16:creationId xmlns:a16="http://schemas.microsoft.com/office/drawing/2014/main" id="{4107F2CA-D25A-4F41-A2E3-C0EC16E3B337}"/>
              </a:ext>
            </a:extLst>
          </p:cNvPr>
          <p:cNvGrpSpPr>
            <a:grpSpLocks/>
          </p:cNvGrpSpPr>
          <p:nvPr/>
        </p:nvGrpSpPr>
        <p:grpSpPr bwMode="auto">
          <a:xfrm>
            <a:off x="10419740" y="5989638"/>
            <a:ext cx="615950" cy="366712"/>
            <a:chOff x="3317" y="3527"/>
            <a:chExt cx="388" cy="231"/>
          </a:xfrm>
        </p:grpSpPr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8F8CD2E7-B4D4-DF43-9D8D-81DEFD521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6" name="Text Box 20">
              <a:extLst>
                <a:ext uri="{FF2B5EF4-FFF2-40B4-BE49-F238E27FC236}">
                  <a16:creationId xmlns:a16="http://schemas.microsoft.com/office/drawing/2014/main" id="{811DE8CE-A79A-DF4B-80E2-04EF49A17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time</a:t>
              </a:r>
              <a:endParaRPr lang="en-US" altLang="en-US" sz="1000">
                <a:latin typeface="Arial" panose="020B0604020202020204" pitchFamily="34" charset="0"/>
              </a:endParaRPr>
            </a:p>
          </p:txBody>
        </p:sp>
      </p:grpSp>
      <p:sp>
        <p:nvSpPr>
          <p:cNvPr id="17" name="Line 21">
            <a:extLst>
              <a:ext uri="{FF2B5EF4-FFF2-40B4-BE49-F238E27FC236}">
                <a16:creationId xmlns:a16="http://schemas.microsoft.com/office/drawing/2014/main" id="{B41BDC01-0BE3-A04D-8347-4BBB59B8F87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0416" y="3624264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2">
            <a:extLst>
              <a:ext uri="{FF2B5EF4-FFF2-40B4-BE49-F238E27FC236}">
                <a16:creationId xmlns:a16="http://schemas.microsoft.com/office/drawing/2014/main" id="{0FABD25F-1380-0B4F-B131-E26B0DFFB64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5653" y="3709989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3">
            <a:extLst>
              <a:ext uri="{FF2B5EF4-FFF2-40B4-BE49-F238E27FC236}">
                <a16:creationId xmlns:a16="http://schemas.microsoft.com/office/drawing/2014/main" id="{C04B1DEB-4075-3F49-B0FB-F0CE0A8B11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95652" y="4233863"/>
            <a:ext cx="2528888" cy="3619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4">
            <a:extLst>
              <a:ext uri="{FF2B5EF4-FFF2-40B4-BE49-F238E27FC236}">
                <a16:creationId xmlns:a16="http://schemas.microsoft.com/office/drawing/2014/main" id="{105FA6D7-AC90-1442-9DED-647E754A50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68666" y="4494214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Text Box 25">
            <a:extLst>
              <a:ext uri="{FF2B5EF4-FFF2-40B4-BE49-F238E27FC236}">
                <a16:creationId xmlns:a16="http://schemas.microsoft.com/office/drawing/2014/main" id="{9A2615BC-D34E-6A42-982B-53D1AA59705F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200541" y="3595688"/>
            <a:ext cx="1277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two segments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22" name="Text Box 26">
            <a:extLst>
              <a:ext uri="{FF2B5EF4-FFF2-40B4-BE49-F238E27FC236}">
                <a16:creationId xmlns:a16="http://schemas.microsoft.com/office/drawing/2014/main" id="{FA41857B-CE16-E54F-8E60-1167839DBF47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292615" y="4610100"/>
            <a:ext cx="1306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four segments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grpSp>
        <p:nvGrpSpPr>
          <p:cNvPr id="23" name="Group 27">
            <a:extLst>
              <a:ext uri="{FF2B5EF4-FFF2-40B4-BE49-F238E27FC236}">
                <a16:creationId xmlns:a16="http://schemas.microsoft.com/office/drawing/2014/main" id="{549E6E03-B5CC-3A4D-9332-EAB1984E6835}"/>
              </a:ext>
            </a:extLst>
          </p:cNvPr>
          <p:cNvGrpSpPr>
            <a:grpSpLocks/>
          </p:cNvGrpSpPr>
          <p:nvPr/>
        </p:nvGrpSpPr>
        <p:grpSpPr bwMode="auto">
          <a:xfrm>
            <a:off x="8190890" y="4629151"/>
            <a:ext cx="2519362" cy="652463"/>
            <a:chOff x="3954" y="2214"/>
            <a:chExt cx="1587" cy="411"/>
          </a:xfrm>
        </p:grpSpPr>
        <p:sp>
          <p:nvSpPr>
            <p:cNvPr id="24" name="Line 28">
              <a:extLst>
                <a:ext uri="{FF2B5EF4-FFF2-40B4-BE49-F238E27FC236}">
                  <a16:creationId xmlns:a16="http://schemas.microsoft.com/office/drawing/2014/main" id="{965C330E-88C5-3E4C-AEE7-4582BB34E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711FA423-3C2D-1B47-850E-07F874DED3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30">
              <a:extLst>
                <a:ext uri="{FF2B5EF4-FFF2-40B4-BE49-F238E27FC236}">
                  <a16:creationId xmlns:a16="http://schemas.microsoft.com/office/drawing/2014/main" id="{6C3D94F1-5882-6844-A0B2-F0A7B6072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B28B37A7-7130-064F-BB2D-0E0B0E4A2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32">
            <a:extLst>
              <a:ext uri="{FF2B5EF4-FFF2-40B4-BE49-F238E27FC236}">
                <a16:creationId xmlns:a16="http://schemas.microsoft.com/office/drawing/2014/main" id="{8E08C848-6EDA-6B47-90DD-0A9716BF326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445118" y="5011017"/>
            <a:ext cx="2228850" cy="604838"/>
            <a:chOff x="3954" y="2214"/>
            <a:chExt cx="1587" cy="411"/>
          </a:xfrm>
        </p:grpSpPr>
        <p:sp>
          <p:nvSpPr>
            <p:cNvPr id="29" name="Line 33">
              <a:extLst>
                <a:ext uri="{FF2B5EF4-FFF2-40B4-BE49-F238E27FC236}">
                  <a16:creationId xmlns:a16="http://schemas.microsoft.com/office/drawing/2014/main" id="{2E01F91F-1E42-4549-B740-1F7042A2B7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4">
              <a:extLst>
                <a:ext uri="{FF2B5EF4-FFF2-40B4-BE49-F238E27FC236}">
                  <a16:creationId xmlns:a16="http://schemas.microsoft.com/office/drawing/2014/main" id="{A6584283-2075-8046-9944-028DA5387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5">
              <a:extLst>
                <a:ext uri="{FF2B5EF4-FFF2-40B4-BE49-F238E27FC236}">
                  <a16:creationId xmlns:a16="http://schemas.microsoft.com/office/drawing/2014/main" id="{622E231E-5174-884A-BC90-793337018A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6">
              <a:extLst>
                <a:ext uri="{FF2B5EF4-FFF2-40B4-BE49-F238E27FC236}">
                  <a16:creationId xmlns:a16="http://schemas.microsoft.com/office/drawing/2014/main" id="{CC2D1AEC-4278-5241-85D0-3B31EE120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43">
            <a:extLst>
              <a:ext uri="{FF2B5EF4-FFF2-40B4-BE49-F238E27FC236}">
                <a16:creationId xmlns:a16="http://schemas.microsoft.com/office/drawing/2014/main" id="{FC8F57BE-BA57-E54F-A28C-6234C55EA5BA}"/>
              </a:ext>
            </a:extLst>
          </p:cNvPr>
          <p:cNvGrpSpPr>
            <a:grpSpLocks/>
          </p:cNvGrpSpPr>
          <p:nvPr/>
        </p:nvGrpSpPr>
        <p:grpSpPr bwMode="auto">
          <a:xfrm>
            <a:off x="7752740" y="2028826"/>
            <a:ext cx="654050" cy="601663"/>
            <a:chOff x="-44" y="1473"/>
            <a:chExt cx="981" cy="1105"/>
          </a:xfrm>
        </p:grpSpPr>
        <p:pic>
          <p:nvPicPr>
            <p:cNvPr id="34" name="Picture 44" descr="desktop_computer_stylized_medium">
              <a:extLst>
                <a:ext uri="{FF2B5EF4-FFF2-40B4-BE49-F238E27FC236}">
                  <a16:creationId xmlns:a16="http://schemas.microsoft.com/office/drawing/2014/main" id="{59F222C5-ECC5-F84D-AF76-36F4E7F43B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Freeform 45">
              <a:extLst>
                <a:ext uri="{FF2B5EF4-FFF2-40B4-BE49-F238E27FC236}">
                  <a16:creationId xmlns:a16="http://schemas.microsoft.com/office/drawing/2014/main" id="{D6672549-707D-AE4D-9C82-7E5FBF4987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" name="Group 46">
            <a:extLst>
              <a:ext uri="{FF2B5EF4-FFF2-40B4-BE49-F238E27FC236}">
                <a16:creationId xmlns:a16="http://schemas.microsoft.com/office/drawing/2014/main" id="{983FD372-A889-C543-AADA-C25B26DA8342}"/>
              </a:ext>
            </a:extLst>
          </p:cNvPr>
          <p:cNvGrpSpPr>
            <a:grpSpLocks/>
          </p:cNvGrpSpPr>
          <p:nvPr/>
        </p:nvGrpSpPr>
        <p:grpSpPr bwMode="auto">
          <a:xfrm>
            <a:off x="10488002" y="2043114"/>
            <a:ext cx="382588" cy="547687"/>
            <a:chOff x="4140" y="429"/>
            <a:chExt cx="1425" cy="2396"/>
          </a:xfrm>
        </p:grpSpPr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69E502C7-BD7B-1542-A922-1213C45CC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5 w 354"/>
                <a:gd name="T1" fmla="*/ 0 h 2742"/>
                <a:gd name="T2" fmla="*/ 24 w 354"/>
                <a:gd name="T3" fmla="*/ 38 h 2742"/>
                <a:gd name="T4" fmla="*/ 24 w 354"/>
                <a:gd name="T5" fmla="*/ 295 h 2742"/>
                <a:gd name="T6" fmla="*/ 0 w 354"/>
                <a:gd name="T7" fmla="*/ 309 h 2742"/>
                <a:gd name="T8" fmla="*/ 5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48">
              <a:extLst>
                <a:ext uri="{FF2B5EF4-FFF2-40B4-BE49-F238E27FC236}">
                  <a16:creationId xmlns:a16="http://schemas.microsoft.com/office/drawing/2014/main" id="{F15BD19A-239E-3F44-9CBC-4510DF476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39" name="Freeform 49">
              <a:extLst>
                <a:ext uri="{FF2B5EF4-FFF2-40B4-BE49-F238E27FC236}">
                  <a16:creationId xmlns:a16="http://schemas.microsoft.com/office/drawing/2014/main" id="{CE8FC58C-878F-AC4B-A6E4-9DB47896D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4 w 211"/>
                <a:gd name="T3" fmla="*/ 25 h 2537"/>
                <a:gd name="T4" fmla="*/ 2 w 211"/>
                <a:gd name="T5" fmla="*/ 282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50">
              <a:extLst>
                <a:ext uri="{FF2B5EF4-FFF2-40B4-BE49-F238E27FC236}">
                  <a16:creationId xmlns:a16="http://schemas.microsoft.com/office/drawing/2014/main" id="{2F5C9DF2-02BA-C44E-B4ED-207E70C24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5 h 226"/>
                <a:gd name="T4" fmla="*/ 23 w 328"/>
                <a:gd name="T5" fmla="*/ 27 h 226"/>
                <a:gd name="T6" fmla="*/ 0 w 328"/>
                <a:gd name="T7" fmla="*/ 1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51">
              <a:extLst>
                <a:ext uri="{FF2B5EF4-FFF2-40B4-BE49-F238E27FC236}">
                  <a16:creationId xmlns:a16="http://schemas.microsoft.com/office/drawing/2014/main" id="{29924B22-7124-2548-8E2D-8850F2318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2" name="Group 52">
              <a:extLst>
                <a:ext uri="{FF2B5EF4-FFF2-40B4-BE49-F238E27FC236}">
                  <a16:creationId xmlns:a16="http://schemas.microsoft.com/office/drawing/2014/main" id="{9323EA00-CAA1-DE45-9E39-1476229EC7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7" name="AutoShape 53">
                <a:extLst>
                  <a:ext uri="{FF2B5EF4-FFF2-40B4-BE49-F238E27FC236}">
                    <a16:creationId xmlns:a16="http://schemas.microsoft.com/office/drawing/2014/main" id="{43F33A17-4214-EC45-A641-02238388F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8" name="AutoShape 54">
                <a:extLst>
                  <a:ext uri="{FF2B5EF4-FFF2-40B4-BE49-F238E27FC236}">
                    <a16:creationId xmlns:a16="http://schemas.microsoft.com/office/drawing/2014/main" id="{F85F2356-C862-084C-A61C-032E9B956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3" name="Rectangle 55">
              <a:extLst>
                <a:ext uri="{FF2B5EF4-FFF2-40B4-BE49-F238E27FC236}">
                  <a16:creationId xmlns:a16="http://schemas.microsoft.com/office/drawing/2014/main" id="{93E7D005-9BFB-6145-BAB2-07BE4B668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4" name="Group 56">
              <a:extLst>
                <a:ext uri="{FF2B5EF4-FFF2-40B4-BE49-F238E27FC236}">
                  <a16:creationId xmlns:a16="http://schemas.microsoft.com/office/drawing/2014/main" id="{C8938580-7212-164A-B9C9-C7184B5A87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5" name="AutoShape 57">
                <a:extLst>
                  <a:ext uri="{FF2B5EF4-FFF2-40B4-BE49-F238E27FC236}">
                    <a16:creationId xmlns:a16="http://schemas.microsoft.com/office/drawing/2014/main" id="{E6461A90-46B2-9D4B-B387-72ACD2993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6" name="AutoShape 58">
                <a:extLst>
                  <a:ext uri="{FF2B5EF4-FFF2-40B4-BE49-F238E27FC236}">
                    <a16:creationId xmlns:a16="http://schemas.microsoft.com/office/drawing/2014/main" id="{29F3CDFE-918F-5946-827C-B616F180D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7364F1EE-46B6-C342-8EB4-67AF0E11F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46" name="Rectangle 60">
              <a:extLst>
                <a:ext uri="{FF2B5EF4-FFF2-40B4-BE49-F238E27FC236}">
                  <a16:creationId xmlns:a16="http://schemas.microsoft.com/office/drawing/2014/main" id="{6814A1D1-96E9-2140-928D-011DD5ED3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7" name="Group 61">
              <a:extLst>
                <a:ext uri="{FF2B5EF4-FFF2-40B4-BE49-F238E27FC236}">
                  <a16:creationId xmlns:a16="http://schemas.microsoft.com/office/drawing/2014/main" id="{6E11B592-10F1-8E49-A4DF-5ECB9F6C79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3" name="AutoShape 62">
                <a:extLst>
                  <a:ext uri="{FF2B5EF4-FFF2-40B4-BE49-F238E27FC236}">
                    <a16:creationId xmlns:a16="http://schemas.microsoft.com/office/drawing/2014/main" id="{611532BC-32FD-AB4D-AE9E-375C7E0FD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4" name="AutoShape 63">
                <a:extLst>
                  <a:ext uri="{FF2B5EF4-FFF2-40B4-BE49-F238E27FC236}">
                    <a16:creationId xmlns:a16="http://schemas.microsoft.com/office/drawing/2014/main" id="{9BBEA71E-630C-CB45-BF16-1D9F5AED0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8" name="Freeform 64">
              <a:extLst>
                <a:ext uri="{FF2B5EF4-FFF2-40B4-BE49-F238E27FC236}">
                  <a16:creationId xmlns:a16="http://schemas.microsoft.com/office/drawing/2014/main" id="{0C74802D-DD7E-E448-80E6-63681751D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4 h 226"/>
                <a:gd name="T4" fmla="*/ 23 w 328"/>
                <a:gd name="T5" fmla="*/ 25 h 226"/>
                <a:gd name="T6" fmla="*/ 0 w 328"/>
                <a:gd name="T7" fmla="*/ 1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" name="Group 65">
              <a:extLst>
                <a:ext uri="{FF2B5EF4-FFF2-40B4-BE49-F238E27FC236}">
                  <a16:creationId xmlns:a16="http://schemas.microsoft.com/office/drawing/2014/main" id="{906EB24C-5D32-D543-AE98-123F843B62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1" name="AutoShape 66">
                <a:extLst>
                  <a:ext uri="{FF2B5EF4-FFF2-40B4-BE49-F238E27FC236}">
                    <a16:creationId xmlns:a16="http://schemas.microsoft.com/office/drawing/2014/main" id="{4B1AF8A5-8100-3146-8E03-7F0BE845B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2" name="AutoShape 67">
                <a:extLst>
                  <a:ext uri="{FF2B5EF4-FFF2-40B4-BE49-F238E27FC236}">
                    <a16:creationId xmlns:a16="http://schemas.microsoft.com/office/drawing/2014/main" id="{6A974AC5-7728-1044-A511-974A6E6AB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50" name="Rectangle 68">
              <a:extLst>
                <a:ext uri="{FF2B5EF4-FFF2-40B4-BE49-F238E27FC236}">
                  <a16:creationId xmlns:a16="http://schemas.microsoft.com/office/drawing/2014/main" id="{208F6130-4C07-DA4F-A03D-0612D5DEE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1" name="Freeform 69">
              <a:extLst>
                <a:ext uri="{FF2B5EF4-FFF2-40B4-BE49-F238E27FC236}">
                  <a16:creationId xmlns:a16="http://schemas.microsoft.com/office/drawing/2014/main" id="{6AE7248A-A579-C041-90A8-787FCCB47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1 w 296"/>
                <a:gd name="T3" fmla="*/ 15 h 256"/>
                <a:gd name="T4" fmla="*/ 21 w 296"/>
                <a:gd name="T5" fmla="*/ 28 h 256"/>
                <a:gd name="T6" fmla="*/ 0 w 296"/>
                <a:gd name="T7" fmla="*/ 10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70">
              <a:extLst>
                <a:ext uri="{FF2B5EF4-FFF2-40B4-BE49-F238E27FC236}">
                  <a16:creationId xmlns:a16="http://schemas.microsoft.com/office/drawing/2014/main" id="{21375480-3826-144C-9C65-6D5C8C2B8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2 w 304"/>
                <a:gd name="T3" fmla="*/ 19 h 288"/>
                <a:gd name="T4" fmla="*/ 20 w 304"/>
                <a:gd name="T5" fmla="*/ 33 h 288"/>
                <a:gd name="T6" fmla="*/ 2 w 304"/>
                <a:gd name="T7" fmla="*/ 1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F8FA7245-EAD5-FF47-8862-D58E604C7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4" name="Freeform 72">
              <a:extLst>
                <a:ext uri="{FF2B5EF4-FFF2-40B4-BE49-F238E27FC236}">
                  <a16:creationId xmlns:a16="http://schemas.microsoft.com/office/drawing/2014/main" id="{E65DC736-5BDE-EF46-A223-D0B5BADC6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3 h 240"/>
                <a:gd name="T2" fmla="*/ 2 w 306"/>
                <a:gd name="T3" fmla="*/ 28 h 240"/>
                <a:gd name="T4" fmla="*/ 22 w 306"/>
                <a:gd name="T5" fmla="*/ 13 h 240"/>
                <a:gd name="T6" fmla="*/ 21 w 306"/>
                <a:gd name="T7" fmla="*/ 0 h 240"/>
                <a:gd name="T8" fmla="*/ 0 w 306"/>
                <a:gd name="T9" fmla="*/ 1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AutoShape 73">
              <a:extLst>
                <a:ext uri="{FF2B5EF4-FFF2-40B4-BE49-F238E27FC236}">
                  <a16:creationId xmlns:a16="http://schemas.microsoft.com/office/drawing/2014/main" id="{1A46C3E8-9441-1642-95FA-E06E3DD32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6" name="AutoShape 74">
              <a:extLst>
                <a:ext uri="{FF2B5EF4-FFF2-40B4-BE49-F238E27FC236}">
                  <a16:creationId xmlns:a16="http://schemas.microsoft.com/office/drawing/2014/main" id="{9EDDB2D2-F406-CC40-81C6-B1BC40498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32CF8E36-D7AC-D545-83C8-51AC6B955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E5F6E137-08D1-8342-9287-5AA207513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94A8BC10-96A2-5D4E-A2DA-F5EB6005C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60" name="Rectangle 78">
              <a:extLst>
                <a:ext uri="{FF2B5EF4-FFF2-40B4-BE49-F238E27FC236}">
                  <a16:creationId xmlns:a16="http://schemas.microsoft.com/office/drawing/2014/main" id="{CC08AF0A-0653-CD48-979F-07E9C51F5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390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0" grpId="0" animBg="1"/>
      <p:bldP spid="20" grpId="1" animBg="1"/>
      <p:bldP spid="21" grpId="0"/>
      <p:bldP spid="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C46A-1E89-1A49-BCD9-AA5D3614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of slow start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27BA0B-E2E0-7245-9B53-83ED3CF448E5}"/>
              </a:ext>
            </a:extLst>
          </p:cNvPr>
          <p:cNvCxnSpPr>
            <a:cxnSpLocks/>
          </p:cNvCxnSpPr>
          <p:nvPr/>
        </p:nvCxnSpPr>
        <p:spPr>
          <a:xfrm flipV="1">
            <a:off x="2128838" y="2286000"/>
            <a:ext cx="0" cy="3700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05C690-B62C-E048-9CD7-131476B229D4}"/>
              </a:ext>
            </a:extLst>
          </p:cNvPr>
          <p:cNvCxnSpPr>
            <a:cxnSpLocks/>
          </p:cNvCxnSpPr>
          <p:nvPr/>
        </p:nvCxnSpPr>
        <p:spPr>
          <a:xfrm>
            <a:off x="2114550" y="5986467"/>
            <a:ext cx="894397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51272401-A19D-1941-B532-48E137CFA066}"/>
              </a:ext>
            </a:extLst>
          </p:cNvPr>
          <p:cNvSpPr/>
          <p:nvPr/>
        </p:nvSpPr>
        <p:spPr>
          <a:xfrm>
            <a:off x="2128838" y="3114675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A77A3F-8C7A-A848-86AD-8D0B3E01E6F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672013" y="3114675"/>
            <a:ext cx="42862" cy="27289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A0398D10-56CF-0948-851A-A663E4E8AC2E}"/>
              </a:ext>
            </a:extLst>
          </p:cNvPr>
          <p:cNvSpPr/>
          <p:nvPr/>
        </p:nvSpPr>
        <p:spPr>
          <a:xfrm>
            <a:off x="4714875" y="3114677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6DEE92-BA71-7040-8F72-67FFE5441A42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7258050" y="3114677"/>
            <a:ext cx="42862" cy="268604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4621397C-3C82-F24A-81EE-8CFC9704A360}"/>
              </a:ext>
            </a:extLst>
          </p:cNvPr>
          <p:cNvSpPr/>
          <p:nvPr/>
        </p:nvSpPr>
        <p:spPr>
          <a:xfrm>
            <a:off x="7300912" y="3114675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D52FB5-2EC7-294B-A915-4531AE40026E}"/>
              </a:ext>
            </a:extLst>
          </p:cNvPr>
          <p:cNvCxnSpPr>
            <a:stCxn id="16" idx="3"/>
          </p:cNvCxnSpPr>
          <p:nvPr/>
        </p:nvCxnSpPr>
        <p:spPr>
          <a:xfrm>
            <a:off x="9844087" y="3114675"/>
            <a:ext cx="42862" cy="25860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9EBBEB-9983-314B-B5AF-109E5F85D37A}"/>
              </a:ext>
            </a:extLst>
          </p:cNvPr>
          <p:cNvCxnSpPr>
            <a:cxnSpLocks/>
          </p:cNvCxnSpPr>
          <p:nvPr/>
        </p:nvCxnSpPr>
        <p:spPr>
          <a:xfrm flipV="1">
            <a:off x="2128838" y="5736434"/>
            <a:ext cx="8929687" cy="78579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2EC7E7-0C9A-BA46-8435-9E28A8DA7566}"/>
              </a:ext>
            </a:extLst>
          </p:cNvPr>
          <p:cNvSpPr txBox="1"/>
          <p:nvPr/>
        </p:nvSpPr>
        <p:spPr>
          <a:xfrm>
            <a:off x="952501" y="5591057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1 MSS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C5518D-6D56-7846-9B03-E35EA5BAB338}"/>
              </a:ext>
            </a:extLst>
          </p:cNvPr>
          <p:cNvSpPr txBox="1"/>
          <p:nvPr/>
        </p:nvSpPr>
        <p:spPr>
          <a:xfrm>
            <a:off x="90488" y="3576697"/>
            <a:ext cx="188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Congestion Window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2B333A-6484-C54C-A692-04675362FF51}"/>
              </a:ext>
            </a:extLst>
          </p:cNvPr>
          <p:cNvSpPr txBox="1"/>
          <p:nvPr/>
        </p:nvSpPr>
        <p:spPr>
          <a:xfrm>
            <a:off x="5155406" y="6129347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F3F7AB-20E0-9E41-B9C2-1F1B118B23F6}"/>
              </a:ext>
            </a:extLst>
          </p:cNvPr>
          <p:cNvSpPr txBox="1"/>
          <p:nvPr/>
        </p:nvSpPr>
        <p:spPr>
          <a:xfrm>
            <a:off x="5126831" y="2014010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Packet drops/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784307-7915-034E-BE50-986C93FB2A2C}"/>
              </a:ext>
            </a:extLst>
          </p:cNvPr>
          <p:cNvCxnSpPr>
            <a:cxnSpLocks/>
          </p:cNvCxnSpPr>
          <p:nvPr/>
        </p:nvCxnSpPr>
        <p:spPr>
          <a:xfrm flipH="1">
            <a:off x="4714875" y="2658647"/>
            <a:ext cx="914400" cy="3547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DCAE4A1-9C81-0C47-A5D0-BFC44008FE06}"/>
              </a:ext>
            </a:extLst>
          </p:cNvPr>
          <p:cNvSpPr txBox="1"/>
          <p:nvPr/>
        </p:nvSpPr>
        <p:spPr>
          <a:xfrm rot="19039414">
            <a:off x="2714625" y="4543533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Slow start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A436F0-A39E-834B-B847-D35E05CB8F25}"/>
              </a:ext>
            </a:extLst>
          </p:cNvPr>
          <p:cNvCxnSpPr>
            <a:cxnSpLocks/>
          </p:cNvCxnSpPr>
          <p:nvPr/>
        </p:nvCxnSpPr>
        <p:spPr>
          <a:xfrm>
            <a:off x="6272213" y="2689785"/>
            <a:ext cx="942974" cy="3331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9F5CCC-43C0-5A45-807A-FC7365E48648}"/>
              </a:ext>
            </a:extLst>
          </p:cNvPr>
          <p:cNvCxnSpPr>
            <a:cxnSpLocks/>
          </p:cNvCxnSpPr>
          <p:nvPr/>
        </p:nvCxnSpPr>
        <p:spPr>
          <a:xfrm>
            <a:off x="6400800" y="2533799"/>
            <a:ext cx="3314700" cy="6319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9EBBA07-27E0-7146-AC6B-6E59C00619D6}"/>
              </a:ext>
            </a:extLst>
          </p:cNvPr>
          <p:cNvSpPr txBox="1"/>
          <p:nvPr/>
        </p:nvSpPr>
        <p:spPr>
          <a:xfrm rot="19039414">
            <a:off x="5054351" y="4660241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5CE5A3-656D-2342-86F7-313B0DE3AADA}"/>
              </a:ext>
            </a:extLst>
          </p:cNvPr>
          <p:cNvSpPr txBox="1"/>
          <p:nvPr/>
        </p:nvSpPr>
        <p:spPr>
          <a:xfrm rot="19039414">
            <a:off x="7653039" y="4685178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</p:spTree>
    <p:extLst>
      <p:ext uri="{BB962C8B-B14F-4D97-AF65-F5344CB8AC3E}">
        <p14:creationId xmlns:p14="http://schemas.microsoft.com/office/powerpoint/2010/main" val="11916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 animBg="1"/>
      <p:bldP spid="24" grpId="0"/>
      <p:bldP spid="25" grpId="0"/>
      <p:bldP spid="26" grpId="0"/>
      <p:bldP spid="29" grpId="0"/>
      <p:bldP spid="33" grpId="0"/>
      <p:bldP spid="39" grpId="0"/>
      <p:bldP spid="4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0EAF-9CD0-2845-96DB-7D7CFB0B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has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8C68-E9DA-264A-BF28-7F9BBF5BD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2365"/>
          </a:xfrm>
        </p:spPr>
        <p:txBody>
          <a:bodyPr>
            <a:normAutofit/>
          </a:bodyPr>
          <a:lstStyle/>
          <a:p>
            <a:r>
              <a:rPr lang="en-US" dirty="0"/>
              <a:t>Congestion window </a:t>
            </a:r>
            <a:r>
              <a:rPr lang="en-US" dirty="0">
                <a:solidFill>
                  <a:srgbClr val="C00000"/>
                </a:solidFill>
              </a:rPr>
              <a:t>increases too rapidly</a:t>
            </a:r>
          </a:p>
          <a:p>
            <a:pPr lvl="1"/>
            <a:r>
              <a:rPr lang="en-US" dirty="0"/>
              <a:t>Example: suppose the right window size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is 17</a:t>
            </a:r>
          </a:p>
          <a:p>
            <a:pPr lvl="1"/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would go from 16 to 32 and then dropping down to 1</a:t>
            </a:r>
          </a:p>
          <a:p>
            <a:pPr lvl="1"/>
            <a:r>
              <a:rPr lang="en-US" dirty="0"/>
              <a:t>Result: massive packet drops</a:t>
            </a:r>
          </a:p>
          <a:p>
            <a:pPr lvl="1"/>
            <a:endParaRPr lang="en-US" dirty="0"/>
          </a:p>
          <a:p>
            <a:r>
              <a:rPr lang="en-US" dirty="0"/>
              <a:t>Congestion window </a:t>
            </a:r>
            <a:r>
              <a:rPr lang="en-US" dirty="0">
                <a:solidFill>
                  <a:srgbClr val="C00000"/>
                </a:solidFill>
              </a:rPr>
              <a:t>decreases too rapidly</a:t>
            </a:r>
          </a:p>
          <a:p>
            <a:pPr lvl="1"/>
            <a:r>
              <a:rPr lang="en-US" dirty="0"/>
              <a:t>Suppose the right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is 31, and there is a loss when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is 32</a:t>
            </a:r>
          </a:p>
          <a:p>
            <a:pPr lvl="1"/>
            <a:r>
              <a:rPr lang="en-US" dirty="0"/>
              <a:t>Slow start will resume all the way back from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1</a:t>
            </a:r>
          </a:p>
          <a:p>
            <a:pPr lvl="1"/>
            <a:r>
              <a:rPr lang="en-US" dirty="0"/>
              <a:t>Result: unnecessarily low throughput</a:t>
            </a:r>
          </a:p>
          <a:p>
            <a:pPr lvl="1"/>
            <a:endParaRPr lang="en-US" dirty="0"/>
          </a:p>
          <a:p>
            <a:r>
              <a:rPr lang="en-US" dirty="0"/>
              <a:t>Instead, perform </a:t>
            </a:r>
            <a:r>
              <a:rPr lang="en-US" dirty="0">
                <a:solidFill>
                  <a:srgbClr val="C00000"/>
                </a:solidFill>
              </a:rPr>
              <a:t>finer adjustments</a:t>
            </a:r>
            <a:r>
              <a:rPr lang="en-US" dirty="0"/>
              <a:t> of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based on signals</a:t>
            </a:r>
          </a:p>
        </p:txBody>
      </p:sp>
    </p:spTree>
    <p:extLst>
      <p:ext uri="{BB962C8B-B14F-4D97-AF65-F5344CB8AC3E}">
        <p14:creationId xmlns:p14="http://schemas.microsoft.com/office/powerpoint/2010/main" val="387998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3F6F-66B5-B344-AD23-44C6FBE26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slow start mainly at the beginning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F0E7C-3784-4048-B5ED-F6CF66018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903788"/>
          </a:xfrm>
        </p:spPr>
        <p:txBody>
          <a:bodyPr>
            <a:normAutofit/>
          </a:bodyPr>
          <a:lstStyle/>
          <a:p>
            <a:r>
              <a:rPr lang="en-US" dirty="0"/>
              <a:t>You might accelerate your car a lot when you start, but you want to make only small adjustments after.</a:t>
            </a:r>
          </a:p>
          <a:p>
            <a:pPr lvl="1"/>
            <a:r>
              <a:rPr lang="en-US" dirty="0"/>
              <a:t>Want a smooth ride, not a jerky one!</a:t>
            </a:r>
          </a:p>
          <a:p>
            <a:endParaRPr lang="en-US" dirty="0"/>
          </a:p>
          <a:p>
            <a:r>
              <a:rPr lang="en-US" dirty="0"/>
              <a:t>Slow start is a good algorithm to get close to the bottleneck link rate when there is little info available about the bottleneck, e.g., starting of a connection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Once close enough to the bottleneck link rate,</a:t>
            </a:r>
            <a:r>
              <a:rPr lang="en-US" dirty="0"/>
              <a:t> use a different set of strategies to perform smaller adjustments to </a:t>
            </a:r>
            <a:r>
              <a:rPr lang="en-US" dirty="0" err="1">
                <a:latin typeface="Courier" pitchFamily="2" charset="0"/>
              </a:rPr>
              <a:t>cwnd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/>
              <a:t>Called TCP </a:t>
            </a:r>
            <a:r>
              <a:rPr lang="en-US" dirty="0">
                <a:solidFill>
                  <a:srgbClr val="C00000"/>
                </a:solidFill>
              </a:rPr>
              <a:t>congestion avoidance</a:t>
            </a:r>
          </a:p>
        </p:txBody>
      </p:sp>
    </p:spTree>
    <p:extLst>
      <p:ext uri="{BB962C8B-B14F-4D97-AF65-F5344CB8AC3E}">
        <p14:creationId xmlns:p14="http://schemas.microsoft.com/office/powerpoint/2010/main" val="45396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18D0-8F08-C549-A669-6087C34D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Congestion Avoidance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B0A14-C6C1-0C4E-A71A-E8B11EB27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5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2DED-2137-A14D-B9FD-95C72246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5748" cy="1325563"/>
          </a:xfrm>
        </p:spPr>
        <p:txBody>
          <a:bodyPr/>
          <a:lstStyle/>
          <a:p>
            <a:r>
              <a:rPr lang="en-US" dirty="0"/>
              <a:t>How should multiple endpoints share 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8458-3E35-A04C-A103-3E9DA3DB1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313" y="1460499"/>
            <a:ext cx="11181522" cy="503237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It is difficult to know where the </a:t>
            </a:r>
            <a:r>
              <a:rPr lang="en-US" dirty="0">
                <a:solidFill>
                  <a:srgbClr val="C00000"/>
                </a:solidFill>
              </a:rPr>
              <a:t>bottleneck</a:t>
            </a:r>
            <a:r>
              <a:rPr lang="en-US" dirty="0"/>
              <a:t> link is</a:t>
            </a:r>
          </a:p>
          <a:p>
            <a:r>
              <a:rPr lang="en-US" dirty="0"/>
              <a:t>It is difficult to know how many other endpoints are using that link</a:t>
            </a:r>
          </a:p>
          <a:p>
            <a:r>
              <a:rPr lang="en-US" dirty="0"/>
              <a:t>Endpoints may join and leave at any time</a:t>
            </a:r>
          </a:p>
          <a:p>
            <a:r>
              <a:rPr lang="en-US" dirty="0"/>
              <a:t>Network paths may change over time, leading to different bottleneck links (with different link rates) over time 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BDC0F-6EAC-7C4D-980F-A6CC80B3E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35" y="1901345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Nd9GcTXHm9XcH9T0I0EOJrLBOGANosV-xO3mlldiVZue4LYNHmLIOt0">
            <a:extLst>
              <a:ext uri="{FF2B5EF4-FFF2-40B4-BE49-F238E27FC236}">
                <a16:creationId xmlns:a16="http://schemas.microsoft.com/office/drawing/2014/main" id="{AFFDBB75-4D8A-764D-803E-CDCEC4668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67" y="1294126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45D0E4-EEF1-0A42-B591-309F5663FCC8}"/>
              </a:ext>
            </a:extLst>
          </p:cNvPr>
          <p:cNvCxnSpPr>
            <a:cxnSpLocks/>
          </p:cNvCxnSpPr>
          <p:nvPr/>
        </p:nvCxnSpPr>
        <p:spPr>
          <a:xfrm>
            <a:off x="4992678" y="1659404"/>
            <a:ext cx="2135401" cy="4270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3A2565-047C-ED47-90F8-9D8F53A6803D}"/>
              </a:ext>
            </a:extLst>
          </p:cNvPr>
          <p:cNvCxnSpPr>
            <a:cxnSpLocks/>
          </p:cNvCxnSpPr>
          <p:nvPr/>
        </p:nvCxnSpPr>
        <p:spPr>
          <a:xfrm flipV="1">
            <a:off x="3281503" y="2565300"/>
            <a:ext cx="3724286" cy="1405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252E45E9-B006-3B4A-90C3-29A8FB5CF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342" y="1870632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1C4F42-C6B2-0242-ADCD-7E3DFF9AEAD1}"/>
              </a:ext>
            </a:extLst>
          </p:cNvPr>
          <p:cNvCxnSpPr>
            <a:cxnSpLocks/>
          </p:cNvCxnSpPr>
          <p:nvPr/>
        </p:nvCxnSpPr>
        <p:spPr>
          <a:xfrm>
            <a:off x="9061943" y="2473722"/>
            <a:ext cx="13943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flower&#10;&#10;Description automatically generated">
            <a:extLst>
              <a:ext uri="{FF2B5EF4-FFF2-40B4-BE49-F238E27FC236}">
                <a16:creationId xmlns:a16="http://schemas.microsoft.com/office/drawing/2014/main" id="{55B3D04D-0ED5-664A-BCC8-235E97E5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204" y="1870632"/>
            <a:ext cx="939800" cy="1016000"/>
          </a:xfrm>
          <a:prstGeom prst="rect">
            <a:avLst/>
          </a:prstGeom>
        </p:spPr>
      </p:pic>
      <p:pic>
        <p:nvPicPr>
          <p:cNvPr id="11" name="Picture 5" descr="ANd9GcTXHm9XcH9T0I0EOJrLBOGANosV-xO3mlldiVZue4LYNHmLIOt0">
            <a:extLst>
              <a:ext uri="{FF2B5EF4-FFF2-40B4-BE49-F238E27FC236}">
                <a16:creationId xmlns:a16="http://schemas.microsoft.com/office/drawing/2014/main" id="{68345F7C-D9E6-D14B-9A50-61FB5316A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10" y="2714502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6FAB97-D82B-884E-BF8A-1CF5B3E6B881}"/>
              </a:ext>
            </a:extLst>
          </p:cNvPr>
          <p:cNvCxnSpPr>
            <a:cxnSpLocks/>
          </p:cNvCxnSpPr>
          <p:nvPr/>
        </p:nvCxnSpPr>
        <p:spPr>
          <a:xfrm flipV="1">
            <a:off x="5985910" y="2886632"/>
            <a:ext cx="1019879" cy="24364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1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2B57-5CCD-3B49-8250-003E7645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congestion control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180F-6522-6241-ADB1-63608ECAC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6868"/>
            <a:ext cx="5494420" cy="53211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TCP New Reno</a:t>
            </a:r>
          </a:p>
          <a:p>
            <a:r>
              <a:rPr lang="en-US" dirty="0"/>
              <a:t>The most studied, classic “textbook” TCP algorithm</a:t>
            </a:r>
          </a:p>
          <a:p>
            <a:endParaRPr lang="en-US" dirty="0"/>
          </a:p>
          <a:p>
            <a:r>
              <a:rPr lang="en-US" dirty="0"/>
              <a:t>The primary knob is </a:t>
            </a:r>
            <a:r>
              <a:rPr lang="en-US" dirty="0">
                <a:solidFill>
                  <a:srgbClr val="C00000"/>
                </a:solidFill>
              </a:rPr>
              <a:t>congestion window</a:t>
            </a:r>
          </a:p>
          <a:p>
            <a:endParaRPr lang="en-US" dirty="0"/>
          </a:p>
          <a:p>
            <a:r>
              <a:rPr lang="en-US" dirty="0"/>
              <a:t>The primary signal is </a:t>
            </a:r>
            <a:r>
              <a:rPr lang="en-US" dirty="0">
                <a:solidFill>
                  <a:srgbClr val="C00000"/>
                </a:solidFill>
              </a:rPr>
              <a:t>packet loss 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RTO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Adjustment using </a:t>
            </a:r>
            <a:r>
              <a:rPr lang="en-US" dirty="0">
                <a:solidFill>
                  <a:srgbClr val="C00000"/>
                </a:solidFill>
              </a:rPr>
              <a:t>additive increase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14C61-7C65-1445-93AE-E1710615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2620" y="1536868"/>
            <a:ext cx="5650832" cy="53211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TCP BBR</a:t>
            </a:r>
          </a:p>
          <a:p>
            <a:r>
              <a:rPr lang="en-US" dirty="0"/>
              <a:t>Recent algorithm developed &amp; deployed by Google</a:t>
            </a:r>
          </a:p>
          <a:p>
            <a:endParaRPr lang="en-US" dirty="0"/>
          </a:p>
          <a:p>
            <a:r>
              <a:rPr lang="en-US" dirty="0"/>
              <a:t>The primary knob is </a:t>
            </a:r>
            <a:r>
              <a:rPr lang="en-US" dirty="0">
                <a:solidFill>
                  <a:srgbClr val="C00000"/>
                </a:solidFill>
              </a:rPr>
              <a:t>sending rate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primary signal is </a:t>
            </a:r>
            <a:r>
              <a:rPr lang="en-US" dirty="0">
                <a:solidFill>
                  <a:srgbClr val="C00000"/>
                </a:solidFill>
              </a:rPr>
              <a:t>rate of incoming ACKs</a:t>
            </a:r>
            <a:endParaRPr lang="en-US" dirty="0"/>
          </a:p>
          <a:p>
            <a:endParaRPr lang="en-US" dirty="0"/>
          </a:p>
          <a:p>
            <a:r>
              <a:rPr lang="en-US" dirty="0"/>
              <a:t>Adjustment using </a:t>
            </a:r>
            <a:r>
              <a:rPr lang="en-US" dirty="0">
                <a:solidFill>
                  <a:srgbClr val="C00000"/>
                </a:solidFill>
              </a:rPr>
              <a:t>gain cycling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filters</a:t>
            </a:r>
          </a:p>
        </p:txBody>
      </p:sp>
    </p:spTree>
    <p:extLst>
      <p:ext uri="{BB962C8B-B14F-4D97-AF65-F5344CB8AC3E}">
        <p14:creationId xmlns:p14="http://schemas.microsoft.com/office/powerpoint/2010/main" val="254240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9819-EFA7-3A4E-BB8F-863E464B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New Reno: Additive Increase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C41AA-AD2F-6149-9E7F-3A05BAA1A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62675" cy="4803775"/>
          </a:xfrm>
        </p:spPr>
        <p:txBody>
          <a:bodyPr>
            <a:normAutofit/>
          </a:bodyPr>
          <a:lstStyle/>
          <a:p>
            <a:r>
              <a:rPr lang="en-US" dirty="0"/>
              <a:t>Remember the recent past to find a good estimate of link rate</a:t>
            </a:r>
          </a:p>
          <a:p>
            <a:r>
              <a:rPr lang="en-US" dirty="0"/>
              <a:t>The last good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without packet drop is a good indicator</a:t>
            </a:r>
          </a:p>
          <a:p>
            <a:pPr lvl="1"/>
            <a:r>
              <a:rPr lang="en-US" dirty="0"/>
              <a:t>TCP New Reno calls this the </a:t>
            </a:r>
            <a:r>
              <a:rPr lang="en-US" dirty="0">
                <a:solidFill>
                  <a:srgbClr val="C00000"/>
                </a:solidFill>
              </a:rPr>
              <a:t>slow start threshold (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ssthresh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endParaRPr lang="en-US" dirty="0"/>
          </a:p>
          <a:p>
            <a:r>
              <a:rPr lang="en-US" dirty="0"/>
              <a:t>Increase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by 1 MSS every RTT </a:t>
            </a:r>
            <a:r>
              <a:rPr lang="en-US" dirty="0"/>
              <a:t>after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hits </a:t>
            </a:r>
            <a:r>
              <a:rPr lang="en-US" dirty="0" err="1">
                <a:latin typeface="Courier" pitchFamily="2" charset="0"/>
              </a:rPr>
              <a:t>ssthresh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/>
              <a:t>Effect: increase window </a:t>
            </a:r>
            <a:r>
              <a:rPr lang="en-US" dirty="0">
                <a:solidFill>
                  <a:srgbClr val="C00000"/>
                </a:solidFill>
              </a:rPr>
              <a:t>additively</a:t>
            </a:r>
            <a:r>
              <a:rPr lang="en-US" dirty="0"/>
              <a:t> per RTT</a:t>
            </a:r>
          </a:p>
          <a:p>
            <a:endParaRPr lang="en-US" dirty="0"/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A16774AC-8773-A749-A87E-F7600A452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1052" y="1704976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A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99D7334A-6C10-604B-B55A-0A53D1B5D6C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182159" y="3047207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B6B5A368-5E86-254F-B6E8-13C1D5FFB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7865" y="16906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B</a:t>
            </a: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991E5FD8-D93E-5F42-865B-1AE3E41976D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9515" y="26574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B8B57E37-08E5-0840-9923-406B7A1F8D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34115" y="26955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E3D3E21F-D583-0B45-A2FE-8DC30AB9EE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38540" y="2806701"/>
            <a:ext cx="0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71F11DE2-9F85-E442-91C2-057A3874CA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38540" y="3413125"/>
            <a:ext cx="0" cy="179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18">
            <a:extLst>
              <a:ext uri="{FF2B5EF4-FFF2-40B4-BE49-F238E27FC236}">
                <a16:creationId xmlns:a16="http://schemas.microsoft.com/office/drawing/2014/main" id="{6D7FBA1F-2AE1-774D-A3F8-A2E7550F9782}"/>
              </a:ext>
            </a:extLst>
          </p:cNvPr>
          <p:cNvGrpSpPr>
            <a:grpSpLocks/>
          </p:cNvGrpSpPr>
          <p:nvPr/>
        </p:nvGrpSpPr>
        <p:grpSpPr bwMode="auto">
          <a:xfrm>
            <a:off x="10848365" y="5989638"/>
            <a:ext cx="615950" cy="366712"/>
            <a:chOff x="3317" y="3527"/>
            <a:chExt cx="388" cy="231"/>
          </a:xfrm>
        </p:grpSpPr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7DDCBE06-7301-8F4F-A02E-7A84A35F0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6" name="Text Box 20">
              <a:extLst>
                <a:ext uri="{FF2B5EF4-FFF2-40B4-BE49-F238E27FC236}">
                  <a16:creationId xmlns:a16="http://schemas.microsoft.com/office/drawing/2014/main" id="{7A1753C5-D005-4349-B96F-83717E9E8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time</a:t>
              </a:r>
              <a:endParaRPr lang="en-US" altLang="en-US" sz="1000">
                <a:latin typeface="Arial" panose="020B0604020202020204" pitchFamily="34" charset="0"/>
              </a:endParaRPr>
            </a:p>
          </p:txBody>
        </p:sp>
      </p:grpSp>
      <p:sp>
        <p:nvSpPr>
          <p:cNvPr id="22" name="Text Box 26">
            <a:extLst>
              <a:ext uri="{FF2B5EF4-FFF2-40B4-BE49-F238E27FC236}">
                <a16:creationId xmlns:a16="http://schemas.microsoft.com/office/drawing/2014/main" id="{EB247D5E-ACE3-AA43-A9B5-D2552EFD9B27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528391" y="2748090"/>
            <a:ext cx="1306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four segments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grpSp>
        <p:nvGrpSpPr>
          <p:cNvPr id="23" name="Group 27">
            <a:extLst>
              <a:ext uri="{FF2B5EF4-FFF2-40B4-BE49-F238E27FC236}">
                <a16:creationId xmlns:a16="http://schemas.microsoft.com/office/drawing/2014/main" id="{5A988FBB-3179-8345-B62B-098FE971E673}"/>
              </a:ext>
            </a:extLst>
          </p:cNvPr>
          <p:cNvGrpSpPr>
            <a:grpSpLocks/>
          </p:cNvGrpSpPr>
          <p:nvPr/>
        </p:nvGrpSpPr>
        <p:grpSpPr bwMode="auto">
          <a:xfrm>
            <a:off x="8629040" y="2830694"/>
            <a:ext cx="2519362" cy="652463"/>
            <a:chOff x="3954" y="2214"/>
            <a:chExt cx="1587" cy="411"/>
          </a:xfrm>
        </p:grpSpPr>
        <p:sp>
          <p:nvSpPr>
            <p:cNvPr id="24" name="Line 28">
              <a:extLst>
                <a:ext uri="{FF2B5EF4-FFF2-40B4-BE49-F238E27FC236}">
                  <a16:creationId xmlns:a16="http://schemas.microsoft.com/office/drawing/2014/main" id="{5FA30CAF-0A18-5E48-990F-746AF6A12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59B287AD-905D-BD48-93B9-57326C674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30">
              <a:extLst>
                <a:ext uri="{FF2B5EF4-FFF2-40B4-BE49-F238E27FC236}">
                  <a16:creationId xmlns:a16="http://schemas.microsoft.com/office/drawing/2014/main" id="{3FC8724C-3C1C-574A-B9E3-DFEC25FCF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ACB4BB1C-473C-9143-8CF2-457AF48A4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32">
            <a:extLst>
              <a:ext uri="{FF2B5EF4-FFF2-40B4-BE49-F238E27FC236}">
                <a16:creationId xmlns:a16="http://schemas.microsoft.com/office/drawing/2014/main" id="{0BA65452-F071-AE48-A5BC-2B3F62305A82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835517" y="3212560"/>
            <a:ext cx="2276601" cy="604838"/>
            <a:chOff x="3920" y="2214"/>
            <a:chExt cx="1621" cy="411"/>
          </a:xfrm>
        </p:grpSpPr>
        <p:sp>
          <p:nvSpPr>
            <p:cNvPr id="29" name="Line 33">
              <a:extLst>
                <a:ext uri="{FF2B5EF4-FFF2-40B4-BE49-F238E27FC236}">
                  <a16:creationId xmlns:a16="http://schemas.microsoft.com/office/drawing/2014/main" id="{6E70C7C9-62B6-FC41-BB62-B9F4D949B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4">
              <a:extLst>
                <a:ext uri="{FF2B5EF4-FFF2-40B4-BE49-F238E27FC236}">
                  <a16:creationId xmlns:a16="http://schemas.microsoft.com/office/drawing/2014/main" id="{7073EB2F-3D08-3A4B-98B7-61C9D7C235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5">
              <a:extLst>
                <a:ext uri="{FF2B5EF4-FFF2-40B4-BE49-F238E27FC236}">
                  <a16:creationId xmlns:a16="http://schemas.microsoft.com/office/drawing/2014/main" id="{E35D656E-A9FC-5640-87A4-98B8CBCA0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6">
              <a:extLst>
                <a:ext uri="{FF2B5EF4-FFF2-40B4-BE49-F238E27FC236}">
                  <a16:creationId xmlns:a16="http://schemas.microsoft.com/office/drawing/2014/main" id="{7662FD56-5881-9C41-B107-C24FCD7E3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0" y="2401"/>
              <a:ext cx="1615" cy="22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43">
            <a:extLst>
              <a:ext uri="{FF2B5EF4-FFF2-40B4-BE49-F238E27FC236}">
                <a16:creationId xmlns:a16="http://schemas.microsoft.com/office/drawing/2014/main" id="{FD2C02DF-CBDF-F04F-802A-38429992B20A}"/>
              </a:ext>
            </a:extLst>
          </p:cNvPr>
          <p:cNvGrpSpPr>
            <a:grpSpLocks/>
          </p:cNvGrpSpPr>
          <p:nvPr/>
        </p:nvGrpSpPr>
        <p:grpSpPr bwMode="auto">
          <a:xfrm>
            <a:off x="8181365" y="2028826"/>
            <a:ext cx="654050" cy="601663"/>
            <a:chOff x="-44" y="1473"/>
            <a:chExt cx="981" cy="1105"/>
          </a:xfrm>
        </p:grpSpPr>
        <p:pic>
          <p:nvPicPr>
            <p:cNvPr id="34" name="Picture 44" descr="desktop_computer_stylized_medium">
              <a:extLst>
                <a:ext uri="{FF2B5EF4-FFF2-40B4-BE49-F238E27FC236}">
                  <a16:creationId xmlns:a16="http://schemas.microsoft.com/office/drawing/2014/main" id="{740C5454-4D10-6B48-B233-A69C9C69A6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Freeform 45">
              <a:extLst>
                <a:ext uri="{FF2B5EF4-FFF2-40B4-BE49-F238E27FC236}">
                  <a16:creationId xmlns:a16="http://schemas.microsoft.com/office/drawing/2014/main" id="{4D34B7AC-508D-6946-BA07-DA2AFDFC12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" name="Group 46">
            <a:extLst>
              <a:ext uri="{FF2B5EF4-FFF2-40B4-BE49-F238E27FC236}">
                <a16:creationId xmlns:a16="http://schemas.microsoft.com/office/drawing/2014/main" id="{BA7880FA-4D9B-6C4B-A679-1746258D987B}"/>
              </a:ext>
            </a:extLst>
          </p:cNvPr>
          <p:cNvGrpSpPr>
            <a:grpSpLocks/>
          </p:cNvGrpSpPr>
          <p:nvPr/>
        </p:nvGrpSpPr>
        <p:grpSpPr bwMode="auto">
          <a:xfrm>
            <a:off x="10916627" y="2043114"/>
            <a:ext cx="382588" cy="547687"/>
            <a:chOff x="4140" y="429"/>
            <a:chExt cx="1425" cy="2396"/>
          </a:xfrm>
        </p:grpSpPr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0EEC81B9-412E-D145-8947-45E9E8ED1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5 w 354"/>
                <a:gd name="T1" fmla="*/ 0 h 2742"/>
                <a:gd name="T2" fmla="*/ 24 w 354"/>
                <a:gd name="T3" fmla="*/ 38 h 2742"/>
                <a:gd name="T4" fmla="*/ 24 w 354"/>
                <a:gd name="T5" fmla="*/ 295 h 2742"/>
                <a:gd name="T6" fmla="*/ 0 w 354"/>
                <a:gd name="T7" fmla="*/ 309 h 2742"/>
                <a:gd name="T8" fmla="*/ 5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48">
              <a:extLst>
                <a:ext uri="{FF2B5EF4-FFF2-40B4-BE49-F238E27FC236}">
                  <a16:creationId xmlns:a16="http://schemas.microsoft.com/office/drawing/2014/main" id="{C365649C-DA63-1C40-8076-E3045AA5F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39" name="Freeform 49">
              <a:extLst>
                <a:ext uri="{FF2B5EF4-FFF2-40B4-BE49-F238E27FC236}">
                  <a16:creationId xmlns:a16="http://schemas.microsoft.com/office/drawing/2014/main" id="{8FBAE15D-4AA5-0B43-9F39-68BB93676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4 w 211"/>
                <a:gd name="T3" fmla="*/ 25 h 2537"/>
                <a:gd name="T4" fmla="*/ 2 w 211"/>
                <a:gd name="T5" fmla="*/ 282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50">
              <a:extLst>
                <a:ext uri="{FF2B5EF4-FFF2-40B4-BE49-F238E27FC236}">
                  <a16:creationId xmlns:a16="http://schemas.microsoft.com/office/drawing/2014/main" id="{38AA084E-BA51-DE47-AEFA-F67D7AC7C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5 h 226"/>
                <a:gd name="T4" fmla="*/ 23 w 328"/>
                <a:gd name="T5" fmla="*/ 27 h 226"/>
                <a:gd name="T6" fmla="*/ 0 w 328"/>
                <a:gd name="T7" fmla="*/ 1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51">
              <a:extLst>
                <a:ext uri="{FF2B5EF4-FFF2-40B4-BE49-F238E27FC236}">
                  <a16:creationId xmlns:a16="http://schemas.microsoft.com/office/drawing/2014/main" id="{74358B34-032D-724A-9245-7BA7AEB25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2" name="Group 52">
              <a:extLst>
                <a:ext uri="{FF2B5EF4-FFF2-40B4-BE49-F238E27FC236}">
                  <a16:creationId xmlns:a16="http://schemas.microsoft.com/office/drawing/2014/main" id="{C31B7E34-6775-C149-877A-4003F853B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7" name="AutoShape 53">
                <a:extLst>
                  <a:ext uri="{FF2B5EF4-FFF2-40B4-BE49-F238E27FC236}">
                    <a16:creationId xmlns:a16="http://schemas.microsoft.com/office/drawing/2014/main" id="{88B2F2FF-D5F1-9A4B-809D-C112CA030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8" name="AutoShape 54">
                <a:extLst>
                  <a:ext uri="{FF2B5EF4-FFF2-40B4-BE49-F238E27FC236}">
                    <a16:creationId xmlns:a16="http://schemas.microsoft.com/office/drawing/2014/main" id="{19C12166-5755-3A48-97C0-D8AAEEE56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3" name="Rectangle 55">
              <a:extLst>
                <a:ext uri="{FF2B5EF4-FFF2-40B4-BE49-F238E27FC236}">
                  <a16:creationId xmlns:a16="http://schemas.microsoft.com/office/drawing/2014/main" id="{9D9A9485-DD34-0F41-AFB5-954B8A72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4" name="Group 56">
              <a:extLst>
                <a:ext uri="{FF2B5EF4-FFF2-40B4-BE49-F238E27FC236}">
                  <a16:creationId xmlns:a16="http://schemas.microsoft.com/office/drawing/2014/main" id="{2FFA3B08-E875-FD48-94E1-F4371505A7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5" name="AutoShape 57">
                <a:extLst>
                  <a:ext uri="{FF2B5EF4-FFF2-40B4-BE49-F238E27FC236}">
                    <a16:creationId xmlns:a16="http://schemas.microsoft.com/office/drawing/2014/main" id="{76476184-6444-564E-8F2D-0791E67E7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6" name="AutoShape 58">
                <a:extLst>
                  <a:ext uri="{FF2B5EF4-FFF2-40B4-BE49-F238E27FC236}">
                    <a16:creationId xmlns:a16="http://schemas.microsoft.com/office/drawing/2014/main" id="{B3BB2EFD-E42B-2B42-987E-379968D98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B5302017-91FF-2F49-BAD2-9CC13F4DC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46" name="Rectangle 60">
              <a:extLst>
                <a:ext uri="{FF2B5EF4-FFF2-40B4-BE49-F238E27FC236}">
                  <a16:creationId xmlns:a16="http://schemas.microsoft.com/office/drawing/2014/main" id="{BE2B79DB-5FFC-8E45-BFC5-0CFF47EF2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7" name="Group 61">
              <a:extLst>
                <a:ext uri="{FF2B5EF4-FFF2-40B4-BE49-F238E27FC236}">
                  <a16:creationId xmlns:a16="http://schemas.microsoft.com/office/drawing/2014/main" id="{3D8C05D2-59BB-334F-8265-8797C04AF7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3" name="AutoShape 62">
                <a:extLst>
                  <a:ext uri="{FF2B5EF4-FFF2-40B4-BE49-F238E27FC236}">
                    <a16:creationId xmlns:a16="http://schemas.microsoft.com/office/drawing/2014/main" id="{8D541DFB-C680-FA4D-9379-35CA1E6C2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4" name="AutoShape 63">
                <a:extLst>
                  <a:ext uri="{FF2B5EF4-FFF2-40B4-BE49-F238E27FC236}">
                    <a16:creationId xmlns:a16="http://schemas.microsoft.com/office/drawing/2014/main" id="{EE12AFD5-29EA-0B41-BB09-C4CD1CFAA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8" name="Freeform 64">
              <a:extLst>
                <a:ext uri="{FF2B5EF4-FFF2-40B4-BE49-F238E27FC236}">
                  <a16:creationId xmlns:a16="http://schemas.microsoft.com/office/drawing/2014/main" id="{51F65051-4D18-D943-BCA0-CFCF16AB3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4 h 226"/>
                <a:gd name="T4" fmla="*/ 23 w 328"/>
                <a:gd name="T5" fmla="*/ 25 h 226"/>
                <a:gd name="T6" fmla="*/ 0 w 328"/>
                <a:gd name="T7" fmla="*/ 1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" name="Group 65">
              <a:extLst>
                <a:ext uri="{FF2B5EF4-FFF2-40B4-BE49-F238E27FC236}">
                  <a16:creationId xmlns:a16="http://schemas.microsoft.com/office/drawing/2014/main" id="{0040AEED-C3DB-7C41-84EC-5FD0D356CA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1" name="AutoShape 66">
                <a:extLst>
                  <a:ext uri="{FF2B5EF4-FFF2-40B4-BE49-F238E27FC236}">
                    <a16:creationId xmlns:a16="http://schemas.microsoft.com/office/drawing/2014/main" id="{BBEACDCA-DF60-E845-8A73-DF0401D09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2" name="AutoShape 67">
                <a:extLst>
                  <a:ext uri="{FF2B5EF4-FFF2-40B4-BE49-F238E27FC236}">
                    <a16:creationId xmlns:a16="http://schemas.microsoft.com/office/drawing/2014/main" id="{0C5CC1B4-7EA2-9640-926D-A69E38B14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50" name="Rectangle 68">
              <a:extLst>
                <a:ext uri="{FF2B5EF4-FFF2-40B4-BE49-F238E27FC236}">
                  <a16:creationId xmlns:a16="http://schemas.microsoft.com/office/drawing/2014/main" id="{F6E87732-186A-FD40-8A21-2B25FC0B6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1" name="Freeform 69">
              <a:extLst>
                <a:ext uri="{FF2B5EF4-FFF2-40B4-BE49-F238E27FC236}">
                  <a16:creationId xmlns:a16="http://schemas.microsoft.com/office/drawing/2014/main" id="{3FC3EF41-5A7D-324B-A226-90A202A84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1 w 296"/>
                <a:gd name="T3" fmla="*/ 15 h 256"/>
                <a:gd name="T4" fmla="*/ 21 w 296"/>
                <a:gd name="T5" fmla="*/ 28 h 256"/>
                <a:gd name="T6" fmla="*/ 0 w 296"/>
                <a:gd name="T7" fmla="*/ 10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70">
              <a:extLst>
                <a:ext uri="{FF2B5EF4-FFF2-40B4-BE49-F238E27FC236}">
                  <a16:creationId xmlns:a16="http://schemas.microsoft.com/office/drawing/2014/main" id="{2F77E2E9-E9BA-1546-95D2-DDBC9D18D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2 w 304"/>
                <a:gd name="T3" fmla="*/ 19 h 288"/>
                <a:gd name="T4" fmla="*/ 20 w 304"/>
                <a:gd name="T5" fmla="*/ 33 h 288"/>
                <a:gd name="T6" fmla="*/ 2 w 304"/>
                <a:gd name="T7" fmla="*/ 1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C5C37FA6-4A1A-644A-991D-4E9F4BDF7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4" name="Freeform 72">
              <a:extLst>
                <a:ext uri="{FF2B5EF4-FFF2-40B4-BE49-F238E27FC236}">
                  <a16:creationId xmlns:a16="http://schemas.microsoft.com/office/drawing/2014/main" id="{019F4BD4-C4C2-ED4B-9FF4-E9FDB074C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3 h 240"/>
                <a:gd name="T2" fmla="*/ 2 w 306"/>
                <a:gd name="T3" fmla="*/ 28 h 240"/>
                <a:gd name="T4" fmla="*/ 22 w 306"/>
                <a:gd name="T5" fmla="*/ 13 h 240"/>
                <a:gd name="T6" fmla="*/ 21 w 306"/>
                <a:gd name="T7" fmla="*/ 0 h 240"/>
                <a:gd name="T8" fmla="*/ 0 w 306"/>
                <a:gd name="T9" fmla="*/ 1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AutoShape 73">
              <a:extLst>
                <a:ext uri="{FF2B5EF4-FFF2-40B4-BE49-F238E27FC236}">
                  <a16:creationId xmlns:a16="http://schemas.microsoft.com/office/drawing/2014/main" id="{DEE84281-BBBC-AB48-9B4D-26D47F41D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6" name="AutoShape 74">
              <a:extLst>
                <a:ext uri="{FF2B5EF4-FFF2-40B4-BE49-F238E27FC236}">
                  <a16:creationId xmlns:a16="http://schemas.microsoft.com/office/drawing/2014/main" id="{D6DE68F2-91E4-104E-9B12-4EC6B13A9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D05AF487-4D4B-6F4B-8F88-4BEC85649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1C3E3CA6-0CB3-284D-A761-7870D1CE0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F6CD6B25-C136-054E-B1AA-DAE6A1C8B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60" name="Rectangle 78">
              <a:extLst>
                <a:ext uri="{FF2B5EF4-FFF2-40B4-BE49-F238E27FC236}">
                  <a16:creationId xmlns:a16="http://schemas.microsoft.com/office/drawing/2014/main" id="{DFF45D9F-663D-D74E-8CF5-AD3F5C130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EBE96DF-EF0F-A442-85E5-A8B1FA04F6F9}"/>
              </a:ext>
            </a:extLst>
          </p:cNvPr>
          <p:cNvGrpSpPr/>
          <p:nvPr/>
        </p:nvGrpSpPr>
        <p:grpSpPr>
          <a:xfrm>
            <a:off x="8620613" y="3644503"/>
            <a:ext cx="2519362" cy="757237"/>
            <a:chOff x="8620613" y="3517286"/>
            <a:chExt cx="2519362" cy="757237"/>
          </a:xfrm>
        </p:grpSpPr>
        <p:grpSp>
          <p:nvGrpSpPr>
            <p:cNvPr id="69" name="Group 27">
              <a:extLst>
                <a:ext uri="{FF2B5EF4-FFF2-40B4-BE49-F238E27FC236}">
                  <a16:creationId xmlns:a16="http://schemas.microsoft.com/office/drawing/2014/main" id="{E2C31389-FD25-D84A-84C0-E746EE0678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20613" y="3517286"/>
              <a:ext cx="2519362" cy="652463"/>
              <a:chOff x="3954" y="2214"/>
              <a:chExt cx="1587" cy="411"/>
            </a:xfrm>
          </p:grpSpPr>
          <p:sp>
            <p:nvSpPr>
              <p:cNvPr id="70" name="Line 28">
                <a:extLst>
                  <a:ext uri="{FF2B5EF4-FFF2-40B4-BE49-F238E27FC236}">
                    <a16:creationId xmlns:a16="http://schemas.microsoft.com/office/drawing/2014/main" id="{6CF54A8E-22E1-5C46-95C9-AED4BDD21F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3" y="2214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Line 29">
                <a:extLst>
                  <a:ext uri="{FF2B5EF4-FFF2-40B4-BE49-F238E27FC236}">
                    <a16:creationId xmlns:a16="http://schemas.microsoft.com/office/drawing/2014/main" id="{943B4CF8-0F40-154A-8747-DD06173C23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4" y="2274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Line 30">
                <a:extLst>
                  <a:ext uri="{FF2B5EF4-FFF2-40B4-BE49-F238E27FC236}">
                    <a16:creationId xmlns:a16="http://schemas.microsoft.com/office/drawing/2014/main" id="{4ED2591C-F102-6E42-AC9A-A0D8CD3008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3" y="2340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31">
                <a:extLst>
                  <a:ext uri="{FF2B5EF4-FFF2-40B4-BE49-F238E27FC236}">
                    <a16:creationId xmlns:a16="http://schemas.microsoft.com/office/drawing/2014/main" id="{E1587A0B-8745-DD41-8504-95C3558D62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7" y="2403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9" name="Line 31">
              <a:extLst>
                <a:ext uri="{FF2B5EF4-FFF2-40B4-BE49-F238E27FC236}">
                  <a16:creationId xmlns:a16="http://schemas.microsoft.com/office/drawing/2014/main" id="{A2AD7391-475E-1747-9621-095ED3991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33802" y="3922098"/>
              <a:ext cx="2505075" cy="352425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55A30AF-FABD-784F-BBC7-D137A6C7523A}"/>
              </a:ext>
            </a:extLst>
          </p:cNvPr>
          <p:cNvGrpSpPr/>
          <p:nvPr/>
        </p:nvGrpSpPr>
        <p:grpSpPr>
          <a:xfrm>
            <a:off x="8865578" y="4026369"/>
            <a:ext cx="2238113" cy="717456"/>
            <a:chOff x="8865578" y="3899152"/>
            <a:chExt cx="2238113" cy="717456"/>
          </a:xfrm>
        </p:grpSpPr>
        <p:grpSp>
          <p:nvGrpSpPr>
            <p:cNvPr id="74" name="Group 32">
              <a:extLst>
                <a:ext uri="{FF2B5EF4-FFF2-40B4-BE49-F238E27FC236}">
                  <a16:creationId xmlns:a16="http://schemas.microsoft.com/office/drawing/2014/main" id="{D5D0CFE0-967D-3A44-983F-1DC5624E45B8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8874841" y="3899152"/>
              <a:ext cx="2228850" cy="604838"/>
              <a:chOff x="3954" y="2214"/>
              <a:chExt cx="1587" cy="411"/>
            </a:xfrm>
          </p:grpSpPr>
          <p:sp>
            <p:nvSpPr>
              <p:cNvPr id="75" name="Line 33">
                <a:extLst>
                  <a:ext uri="{FF2B5EF4-FFF2-40B4-BE49-F238E27FC236}">
                    <a16:creationId xmlns:a16="http://schemas.microsoft.com/office/drawing/2014/main" id="{189E9A25-0E86-8943-8D87-490FE3F2E6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3" y="2214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34">
                <a:extLst>
                  <a:ext uri="{FF2B5EF4-FFF2-40B4-BE49-F238E27FC236}">
                    <a16:creationId xmlns:a16="http://schemas.microsoft.com/office/drawing/2014/main" id="{25D33CA5-137D-B54B-9B56-D4679B6CDD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4" y="2274"/>
                <a:ext cx="1578" cy="22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35">
                <a:extLst>
                  <a:ext uri="{FF2B5EF4-FFF2-40B4-BE49-F238E27FC236}">
                    <a16:creationId xmlns:a16="http://schemas.microsoft.com/office/drawing/2014/main" id="{8F4172C4-7863-6042-B2CF-5FCA472CCD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3" y="2340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36">
                <a:extLst>
                  <a:ext uri="{FF2B5EF4-FFF2-40B4-BE49-F238E27FC236}">
                    <a16:creationId xmlns:a16="http://schemas.microsoft.com/office/drawing/2014/main" id="{97A61225-768D-8143-95DD-C3A2974523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7" y="2403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" name="Line 33">
              <a:extLst>
                <a:ext uri="{FF2B5EF4-FFF2-40B4-BE49-F238E27FC236}">
                  <a16:creationId xmlns:a16="http://schemas.microsoft.com/office/drawing/2014/main" id="{65AA6AC7-0BEA-444B-B5C2-90A329081B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65578" y="4289907"/>
              <a:ext cx="2216210" cy="32670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" name="Text Box 26">
            <a:extLst>
              <a:ext uri="{FF2B5EF4-FFF2-40B4-BE49-F238E27FC236}">
                <a16:creationId xmlns:a16="http://schemas.microsoft.com/office/drawing/2014/main" id="{2AA64127-A1C1-C149-9139-4CCA4B23F14D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925770" y="3644647"/>
            <a:ext cx="12891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five segments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98" name="Text Box 26">
            <a:extLst>
              <a:ext uri="{FF2B5EF4-FFF2-40B4-BE49-F238E27FC236}">
                <a16:creationId xmlns:a16="http://schemas.microsoft.com/office/drawing/2014/main" id="{03A340FD-E9C2-EB4C-8182-44CF1BA2A342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974792" y="4532507"/>
            <a:ext cx="1229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six segments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99" name="Text Box 10">
            <a:extLst>
              <a:ext uri="{FF2B5EF4-FFF2-40B4-BE49-F238E27FC236}">
                <a16:creationId xmlns:a16="http://schemas.microsoft.com/office/drawing/2014/main" id="{4A78BB69-1E03-C344-BBA1-F29408B16B4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182493" y="3873968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00" name="Line 15">
            <a:extLst>
              <a:ext uri="{FF2B5EF4-FFF2-40B4-BE49-F238E27FC236}">
                <a16:creationId xmlns:a16="http://schemas.microsoft.com/office/drawing/2014/main" id="{017648BA-7EE0-A544-8AA5-A2B33E0213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38874" y="3633462"/>
            <a:ext cx="0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2128764F-CC0A-BF49-98F5-DFCB7F2550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38540" y="4239886"/>
            <a:ext cx="0" cy="3489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770959C-5CD7-574F-8FF5-1EA4DE693C25}"/>
              </a:ext>
            </a:extLst>
          </p:cNvPr>
          <p:cNvSpPr txBox="1"/>
          <p:nvPr/>
        </p:nvSpPr>
        <p:spPr>
          <a:xfrm>
            <a:off x="8831283" y="2324321"/>
            <a:ext cx="208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say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Helvetica" pitchFamily="2" charset="0"/>
              </a:rPr>
              <a:t>=4</a:t>
            </a:r>
          </a:p>
        </p:txBody>
      </p:sp>
      <p:sp>
        <p:nvSpPr>
          <p:cNvPr id="103" name="Text Box 26">
            <a:extLst>
              <a:ext uri="{FF2B5EF4-FFF2-40B4-BE49-F238E27FC236}">
                <a16:creationId xmlns:a16="http://schemas.microsoft.com/office/drawing/2014/main" id="{D2AD1570-C279-AD46-8316-48ABA3F81855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731289" y="5472592"/>
            <a:ext cx="14879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seven segments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8554012-DDCC-ED48-8D06-58FD2CA7669A}"/>
              </a:ext>
            </a:extLst>
          </p:cNvPr>
          <p:cNvSpPr txBox="1"/>
          <p:nvPr/>
        </p:nvSpPr>
        <p:spPr>
          <a:xfrm>
            <a:off x="9423061" y="5564568"/>
            <a:ext cx="1153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Helvetica" pitchFamily="2" charset="0"/>
              </a:rPr>
              <a:t>…</a:t>
            </a:r>
          </a:p>
        </p:txBody>
      </p:sp>
      <p:sp>
        <p:nvSpPr>
          <p:cNvPr id="105" name="Text Box 10">
            <a:extLst>
              <a:ext uri="{FF2B5EF4-FFF2-40B4-BE49-F238E27FC236}">
                <a16:creationId xmlns:a16="http://schemas.microsoft.com/office/drawing/2014/main" id="{E1B7DE45-EBFE-DD49-AB8B-5598B569842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183008" y="4823758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06" name="Line 15">
            <a:extLst>
              <a:ext uri="{FF2B5EF4-FFF2-40B4-BE49-F238E27FC236}">
                <a16:creationId xmlns:a16="http://schemas.microsoft.com/office/drawing/2014/main" id="{795D18E2-14B3-4046-B2F4-826280452DE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39389" y="4583252"/>
            <a:ext cx="0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Line 16">
            <a:extLst>
              <a:ext uri="{FF2B5EF4-FFF2-40B4-BE49-F238E27FC236}">
                <a16:creationId xmlns:a16="http://schemas.microsoft.com/office/drawing/2014/main" id="{1DE1821D-1EA0-4E49-BE7F-99A1F8E01D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39055" y="5189676"/>
            <a:ext cx="0" cy="3489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CAD1D5F-DA62-0A45-9A75-DAC99663FA98}"/>
              </a:ext>
            </a:extLst>
          </p:cNvPr>
          <p:cNvGrpSpPr/>
          <p:nvPr/>
        </p:nvGrpSpPr>
        <p:grpSpPr>
          <a:xfrm>
            <a:off x="8641240" y="4538758"/>
            <a:ext cx="2522928" cy="871917"/>
            <a:chOff x="8641240" y="4538758"/>
            <a:chExt cx="2522928" cy="871917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9855456-66F2-5642-A1CD-A44CCC82EFD4}"/>
                </a:ext>
              </a:extLst>
            </p:cNvPr>
            <p:cNvGrpSpPr/>
            <p:nvPr/>
          </p:nvGrpSpPr>
          <p:grpSpPr>
            <a:xfrm>
              <a:off x="8644806" y="4538758"/>
              <a:ext cx="2519362" cy="757237"/>
              <a:chOff x="8620613" y="3517286"/>
              <a:chExt cx="2519362" cy="757237"/>
            </a:xfrm>
          </p:grpSpPr>
          <p:grpSp>
            <p:nvGrpSpPr>
              <p:cNvPr id="85" name="Group 27">
                <a:extLst>
                  <a:ext uri="{FF2B5EF4-FFF2-40B4-BE49-F238E27FC236}">
                    <a16:creationId xmlns:a16="http://schemas.microsoft.com/office/drawing/2014/main" id="{B3545617-1C79-824C-BCDA-696988E879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20613" y="3517286"/>
                <a:ext cx="2519362" cy="652463"/>
                <a:chOff x="3954" y="2214"/>
                <a:chExt cx="1587" cy="411"/>
              </a:xfrm>
            </p:grpSpPr>
            <p:sp>
              <p:nvSpPr>
                <p:cNvPr id="87" name="Line 28">
                  <a:extLst>
                    <a:ext uri="{FF2B5EF4-FFF2-40B4-BE49-F238E27FC236}">
                      <a16:creationId xmlns:a16="http://schemas.microsoft.com/office/drawing/2014/main" id="{FD0EBF05-44CE-8340-BABE-269395FCE9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3" y="2214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Line 29">
                  <a:extLst>
                    <a:ext uri="{FF2B5EF4-FFF2-40B4-BE49-F238E27FC236}">
                      <a16:creationId xmlns:a16="http://schemas.microsoft.com/office/drawing/2014/main" id="{E8B20EE6-9D5C-F542-9800-3C063AFF21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4" y="2274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Line 30">
                  <a:extLst>
                    <a:ext uri="{FF2B5EF4-FFF2-40B4-BE49-F238E27FC236}">
                      <a16:creationId xmlns:a16="http://schemas.microsoft.com/office/drawing/2014/main" id="{70D96B8C-1FDE-254C-81BA-7E307AE7A8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3" y="2340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Line 31">
                  <a:extLst>
                    <a:ext uri="{FF2B5EF4-FFF2-40B4-BE49-F238E27FC236}">
                      <a16:creationId xmlns:a16="http://schemas.microsoft.com/office/drawing/2014/main" id="{19EB2260-675C-254F-9C31-3AB65E5C73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7" y="2403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6" name="Line 31">
                <a:extLst>
                  <a:ext uri="{FF2B5EF4-FFF2-40B4-BE49-F238E27FC236}">
                    <a16:creationId xmlns:a16="http://schemas.microsoft.com/office/drawing/2014/main" id="{FB469DF3-F1B1-5E49-9D6D-2E717B516A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33802" y="3922098"/>
                <a:ext cx="2505075" cy="352425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8" name="Line 31">
              <a:extLst>
                <a:ext uri="{FF2B5EF4-FFF2-40B4-BE49-F238E27FC236}">
                  <a16:creationId xmlns:a16="http://schemas.microsoft.com/office/drawing/2014/main" id="{FC81BF95-8F2B-0846-B214-DD7FE1C41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1240" y="5058250"/>
              <a:ext cx="2505075" cy="352425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9FAB63C-0658-7F4D-B737-C9B41A3551DB}"/>
              </a:ext>
            </a:extLst>
          </p:cNvPr>
          <p:cNvGrpSpPr/>
          <p:nvPr/>
        </p:nvGrpSpPr>
        <p:grpSpPr>
          <a:xfrm>
            <a:off x="8889771" y="4920624"/>
            <a:ext cx="2238113" cy="807848"/>
            <a:chOff x="8889771" y="4920624"/>
            <a:chExt cx="2238113" cy="807848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43570DD2-D9ED-544A-BEAE-2CE75CD5D0A6}"/>
                </a:ext>
              </a:extLst>
            </p:cNvPr>
            <p:cNvGrpSpPr/>
            <p:nvPr/>
          </p:nvGrpSpPr>
          <p:grpSpPr>
            <a:xfrm>
              <a:off x="8889771" y="4920624"/>
              <a:ext cx="2238113" cy="717456"/>
              <a:chOff x="8865578" y="3899152"/>
              <a:chExt cx="2238113" cy="717456"/>
            </a:xfrm>
          </p:grpSpPr>
          <p:grpSp>
            <p:nvGrpSpPr>
              <p:cNvPr id="92" name="Group 32">
                <a:extLst>
                  <a:ext uri="{FF2B5EF4-FFF2-40B4-BE49-F238E27FC236}">
                    <a16:creationId xmlns:a16="http://schemas.microsoft.com/office/drawing/2014/main" id="{41ACE3D6-1A7B-0C49-B311-27084301DE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8874841" y="3899152"/>
                <a:ext cx="2228850" cy="604838"/>
                <a:chOff x="3954" y="2214"/>
                <a:chExt cx="1587" cy="411"/>
              </a:xfrm>
            </p:grpSpPr>
            <p:sp>
              <p:nvSpPr>
                <p:cNvPr id="94" name="Line 33">
                  <a:extLst>
                    <a:ext uri="{FF2B5EF4-FFF2-40B4-BE49-F238E27FC236}">
                      <a16:creationId xmlns:a16="http://schemas.microsoft.com/office/drawing/2014/main" id="{D3F62816-9D2D-C248-86EC-E87A695DC9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3" y="2214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Line 34">
                  <a:extLst>
                    <a:ext uri="{FF2B5EF4-FFF2-40B4-BE49-F238E27FC236}">
                      <a16:creationId xmlns:a16="http://schemas.microsoft.com/office/drawing/2014/main" id="{3C3E2F68-2B9B-FA4F-A6B0-5725C8ECF4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4" y="2274"/>
                  <a:ext cx="1578" cy="220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" name="Line 35">
                  <a:extLst>
                    <a:ext uri="{FF2B5EF4-FFF2-40B4-BE49-F238E27FC236}">
                      <a16:creationId xmlns:a16="http://schemas.microsoft.com/office/drawing/2014/main" id="{33C59597-E2E7-004B-A03E-1C20482EE3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3" y="2340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Line 36">
                  <a:extLst>
                    <a:ext uri="{FF2B5EF4-FFF2-40B4-BE49-F238E27FC236}">
                      <a16:creationId xmlns:a16="http://schemas.microsoft.com/office/drawing/2014/main" id="{1FC1898B-AAE2-614E-90A2-A03E75FB05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7" y="2403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3" name="Line 33">
                <a:extLst>
                  <a:ext uri="{FF2B5EF4-FFF2-40B4-BE49-F238E27FC236}">
                    <a16:creationId xmlns:a16="http://schemas.microsoft.com/office/drawing/2014/main" id="{627D2EFF-5E95-914C-9BF4-154EEDC567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65578" y="4289907"/>
                <a:ext cx="2216210" cy="326701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9" name="Line 33">
              <a:extLst>
                <a:ext uri="{FF2B5EF4-FFF2-40B4-BE49-F238E27FC236}">
                  <a16:creationId xmlns:a16="http://schemas.microsoft.com/office/drawing/2014/main" id="{EB7BDA89-36DD-E54E-81D8-F276012624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10088" y="5401771"/>
              <a:ext cx="2216210" cy="32670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575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22" grpId="0"/>
      <p:bldP spid="83" grpId="0"/>
      <p:bldP spid="98" grpId="0"/>
      <p:bldP spid="99" grpId="0"/>
      <p:bldP spid="100" grpId="0" animBg="1"/>
      <p:bldP spid="101" grpId="0" animBg="1"/>
      <p:bldP spid="102" grpId="0"/>
      <p:bldP spid="103" grpId="1"/>
      <p:bldP spid="104" grpId="0"/>
      <p:bldP spid="105" grpId="0"/>
      <p:bldP spid="106" grpId="0" animBg="1"/>
      <p:bldP spid="10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F492-FD49-2D46-AE15-0A7F6170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New Reno: Additive increase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0FC7-5A50-684F-B306-9E69113A3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with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Courier" pitchFamily="2" charset="0"/>
              </a:rPr>
              <a:t> = 64K bytes</a:t>
            </a:r>
            <a:r>
              <a:rPr lang="en-US" dirty="0"/>
              <a:t> (TCP default)</a:t>
            </a:r>
          </a:p>
          <a:p>
            <a:r>
              <a:rPr lang="en-US" dirty="0"/>
              <a:t>Do slow start until </a:t>
            </a:r>
            <a:r>
              <a:rPr lang="en-US" dirty="0" err="1">
                <a:latin typeface="Courier" pitchFamily="2" charset="0"/>
              </a:rPr>
              <a:t>ssthresh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Once the threshold is passed, do </a:t>
            </a:r>
            <a:r>
              <a:rPr lang="en-US" dirty="0">
                <a:solidFill>
                  <a:srgbClr val="C00000"/>
                </a:solidFill>
              </a:rPr>
              <a:t>additive increase</a:t>
            </a:r>
          </a:p>
          <a:p>
            <a:pPr lvl="1"/>
            <a:r>
              <a:rPr lang="en-US" dirty="0"/>
              <a:t>Add one MSS to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for each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worth data </a:t>
            </a:r>
            <a:r>
              <a:rPr lang="en-US" dirty="0" err="1"/>
              <a:t>ACK’ed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For each MSS </a:t>
            </a:r>
            <a:r>
              <a:rPr lang="en-US" dirty="0" err="1"/>
              <a:t>ACK’ed</a:t>
            </a:r>
            <a:r>
              <a:rPr lang="en-US" dirty="0"/>
              <a:t>,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 + (MSS * MSS) / </a:t>
            </a:r>
            <a:r>
              <a:rPr lang="en-US" dirty="0" err="1">
                <a:latin typeface="Courier" pitchFamily="2" charset="0"/>
              </a:rPr>
              <a:t>cwnd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Upon a TCP timeout (RTO),</a:t>
            </a:r>
          </a:p>
          <a:p>
            <a:pPr lvl="1"/>
            <a:r>
              <a:rPr lang="en-US" dirty="0"/>
              <a:t>Set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 = 1 MSS</a:t>
            </a:r>
          </a:p>
          <a:p>
            <a:pPr lvl="1"/>
            <a:r>
              <a:rPr lang="en-US" dirty="0"/>
              <a:t>Set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Courier" pitchFamily="2" charset="0"/>
              </a:rPr>
              <a:t> = max(2 * MSS, 0.5 *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lvl="1"/>
            <a:r>
              <a:rPr lang="en-US" dirty="0"/>
              <a:t>i.e., </a:t>
            </a:r>
            <a:r>
              <a:rPr lang="en-US" dirty="0">
                <a:solidFill>
                  <a:srgbClr val="C00000"/>
                </a:solidFill>
              </a:rPr>
              <a:t>the next linear increase will start at half the current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endParaRPr lang="en-US" dirty="0">
              <a:solidFill>
                <a:srgbClr val="C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76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CCBD-4A27-6442-BB71-ED866F19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of Additive Increase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5BDA53-813F-104B-A560-A6F549B88A04}"/>
              </a:ext>
            </a:extLst>
          </p:cNvPr>
          <p:cNvCxnSpPr>
            <a:cxnSpLocks/>
          </p:cNvCxnSpPr>
          <p:nvPr/>
        </p:nvCxnSpPr>
        <p:spPr>
          <a:xfrm flipV="1">
            <a:off x="2128838" y="2494546"/>
            <a:ext cx="0" cy="3700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50E337-9895-C24A-B030-44E2397F065B}"/>
              </a:ext>
            </a:extLst>
          </p:cNvPr>
          <p:cNvCxnSpPr>
            <a:cxnSpLocks/>
          </p:cNvCxnSpPr>
          <p:nvPr/>
        </p:nvCxnSpPr>
        <p:spPr>
          <a:xfrm>
            <a:off x="2114550" y="6195013"/>
            <a:ext cx="894397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E9C775F0-CAF6-FE45-8F10-F3C9EB7E9CB3}"/>
              </a:ext>
            </a:extLst>
          </p:cNvPr>
          <p:cNvSpPr/>
          <p:nvPr/>
        </p:nvSpPr>
        <p:spPr>
          <a:xfrm>
            <a:off x="2128838" y="3323221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E9CEFD-B3CF-2242-B357-296D225C3BD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672013" y="3323221"/>
            <a:ext cx="42862" cy="27289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7A096A-5950-6A43-B398-EAE439E4A559}"/>
              </a:ext>
            </a:extLst>
          </p:cNvPr>
          <p:cNvCxnSpPr>
            <a:cxnSpLocks/>
          </p:cNvCxnSpPr>
          <p:nvPr/>
        </p:nvCxnSpPr>
        <p:spPr>
          <a:xfrm flipV="1">
            <a:off x="2128838" y="6015700"/>
            <a:ext cx="6918909" cy="786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C7268E-0D2C-5F40-A0B9-0390C2839CC8}"/>
              </a:ext>
            </a:extLst>
          </p:cNvPr>
          <p:cNvSpPr txBox="1"/>
          <p:nvPr/>
        </p:nvSpPr>
        <p:spPr>
          <a:xfrm>
            <a:off x="952501" y="5799603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1K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FAE71D-EF1C-0244-9B29-BD0E22F18B85}"/>
              </a:ext>
            </a:extLst>
          </p:cNvPr>
          <p:cNvSpPr txBox="1"/>
          <p:nvPr/>
        </p:nvSpPr>
        <p:spPr>
          <a:xfrm>
            <a:off x="5155406" y="6337893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75D69-B5C0-594E-9FDE-EAB99EEE1F57}"/>
              </a:ext>
            </a:extLst>
          </p:cNvPr>
          <p:cNvSpPr txBox="1"/>
          <p:nvPr/>
        </p:nvSpPr>
        <p:spPr>
          <a:xfrm>
            <a:off x="5126831" y="2222556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Packet drops/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618B1D-6E4D-814A-A2E7-DFACD9F5D26A}"/>
              </a:ext>
            </a:extLst>
          </p:cNvPr>
          <p:cNvCxnSpPr>
            <a:cxnSpLocks/>
          </p:cNvCxnSpPr>
          <p:nvPr/>
        </p:nvCxnSpPr>
        <p:spPr>
          <a:xfrm flipH="1">
            <a:off x="4714875" y="2867193"/>
            <a:ext cx="914400" cy="3547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3583323-556F-364B-8754-3F27D9D21A0D}"/>
              </a:ext>
            </a:extLst>
          </p:cNvPr>
          <p:cNvSpPr txBox="1"/>
          <p:nvPr/>
        </p:nvSpPr>
        <p:spPr>
          <a:xfrm rot="19039414">
            <a:off x="2503903" y="4904757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57B465-255D-3E42-9E87-CFB385FCA515}"/>
              </a:ext>
            </a:extLst>
          </p:cNvPr>
          <p:cNvCxnSpPr>
            <a:cxnSpLocks/>
          </p:cNvCxnSpPr>
          <p:nvPr/>
        </p:nvCxnSpPr>
        <p:spPr>
          <a:xfrm>
            <a:off x="6272213" y="2898331"/>
            <a:ext cx="2355054" cy="75807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EF7CF7-B5F9-FD4A-8452-A1DDC047A5B1}"/>
              </a:ext>
            </a:extLst>
          </p:cNvPr>
          <p:cNvSpPr txBox="1"/>
          <p:nvPr/>
        </p:nvSpPr>
        <p:spPr>
          <a:xfrm rot="19039414">
            <a:off x="5388454" y="4932836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843EBA-5E70-D944-8095-8A62E1491213}"/>
              </a:ext>
            </a:extLst>
          </p:cNvPr>
          <p:cNvSpPr txBox="1"/>
          <p:nvPr/>
        </p:nvSpPr>
        <p:spPr>
          <a:xfrm>
            <a:off x="99630" y="4250747"/>
            <a:ext cx="188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Congestion Window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830E70-EBBC-6340-9E2A-9CB9BB86905D}"/>
              </a:ext>
            </a:extLst>
          </p:cNvPr>
          <p:cNvSpPr txBox="1"/>
          <p:nvPr/>
        </p:nvSpPr>
        <p:spPr>
          <a:xfrm>
            <a:off x="815766" y="1362984"/>
            <a:ext cx="5169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Say </a:t>
            </a:r>
            <a:r>
              <a:rPr lang="en-US" sz="2400" dirty="0">
                <a:latin typeface="Courier" pitchFamily="2" charset="0"/>
              </a:rPr>
              <a:t>MSS </a:t>
            </a:r>
            <a:r>
              <a:rPr lang="en-US" sz="2400" dirty="0">
                <a:latin typeface="Helvetica" pitchFamily="2" charset="0"/>
              </a:rPr>
              <a:t>= 1 </a:t>
            </a:r>
            <a:r>
              <a:rPr lang="en-US" sz="2400" dirty="0" err="1">
                <a:latin typeface="Helvetica" pitchFamily="2" charset="0"/>
              </a:rPr>
              <a:t>KByte</a:t>
            </a:r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Default </a:t>
            </a:r>
            <a:r>
              <a:rPr lang="en-US" sz="2400" dirty="0" err="1">
                <a:latin typeface="Courier" pitchFamily="2" charset="0"/>
              </a:rPr>
              <a:t>ssthresh</a:t>
            </a:r>
            <a:r>
              <a:rPr lang="en-US" sz="2400" dirty="0">
                <a:latin typeface="Helvetica" pitchFamily="2" charset="0"/>
              </a:rPr>
              <a:t> = 64KB = 64 </a:t>
            </a:r>
            <a:r>
              <a:rPr lang="en-US" sz="2400" dirty="0">
                <a:latin typeface="Courier" pitchFamily="2" charset="0"/>
              </a:rPr>
              <a:t>MSS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72EE57-FBF7-A243-BD2E-D0BF35388994}"/>
              </a:ext>
            </a:extLst>
          </p:cNvPr>
          <p:cNvCxnSpPr/>
          <p:nvPr/>
        </p:nvCxnSpPr>
        <p:spPr>
          <a:xfrm>
            <a:off x="2128838" y="3374310"/>
            <a:ext cx="2543175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91264FB-C0A7-2546-A55F-B0C624FCC7CB}"/>
              </a:ext>
            </a:extLst>
          </p:cNvPr>
          <p:cNvSpPr txBox="1"/>
          <p:nvPr/>
        </p:nvSpPr>
        <p:spPr>
          <a:xfrm>
            <a:off x="973932" y="3189644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54 MSS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1585EA-780F-4841-BFB5-26B61835901A}"/>
              </a:ext>
            </a:extLst>
          </p:cNvPr>
          <p:cNvCxnSpPr>
            <a:cxnSpLocks/>
          </p:cNvCxnSpPr>
          <p:nvPr/>
        </p:nvCxnSpPr>
        <p:spPr>
          <a:xfrm flipV="1">
            <a:off x="4575972" y="4506391"/>
            <a:ext cx="3204449" cy="1460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CF874D-8930-B844-8000-D9C05DFEB860}"/>
              </a:ext>
            </a:extLst>
          </p:cNvPr>
          <p:cNvSpPr txBox="1"/>
          <p:nvPr/>
        </p:nvSpPr>
        <p:spPr>
          <a:xfrm>
            <a:off x="4714875" y="3904891"/>
            <a:ext cx="216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Set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ssthresh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 to</a:t>
            </a:r>
          </a:p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27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MSS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66B1CBB-C7DC-D94A-BEBE-C0026247675C}"/>
              </a:ext>
            </a:extLst>
          </p:cNvPr>
          <p:cNvSpPr/>
          <p:nvPr/>
        </p:nvSpPr>
        <p:spPr>
          <a:xfrm>
            <a:off x="4716379" y="4491789"/>
            <a:ext cx="2550695" cy="1491916"/>
          </a:xfrm>
          <a:custGeom>
            <a:avLst/>
            <a:gdLst>
              <a:gd name="connsiteX0" fmla="*/ 0 w 2550695"/>
              <a:gd name="connsiteY0" fmla="*/ 1491916 h 1491916"/>
              <a:gd name="connsiteX1" fmla="*/ 1540042 w 2550695"/>
              <a:gd name="connsiteY1" fmla="*/ 1058779 h 1491916"/>
              <a:gd name="connsiteX2" fmla="*/ 2550695 w 2550695"/>
              <a:gd name="connsiteY2" fmla="*/ 0 h 149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0695" h="1491916">
                <a:moveTo>
                  <a:pt x="0" y="1491916"/>
                </a:moveTo>
                <a:cubicBezTo>
                  <a:pt x="557463" y="1399674"/>
                  <a:pt x="1114926" y="1307432"/>
                  <a:pt x="1540042" y="1058779"/>
                </a:cubicBezTo>
                <a:cubicBezTo>
                  <a:pt x="1965158" y="810126"/>
                  <a:pt x="2257926" y="405063"/>
                  <a:pt x="255069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4A5412-2E53-E446-90D8-7588BCFCD2CE}"/>
              </a:ext>
            </a:extLst>
          </p:cNvPr>
          <p:cNvCxnSpPr>
            <a:cxnSpLocks/>
            <a:stCxn id="32" idx="2"/>
          </p:cNvCxnSpPr>
          <p:nvPr/>
        </p:nvCxnSpPr>
        <p:spPr>
          <a:xfrm flipV="1">
            <a:off x="7267074" y="3705727"/>
            <a:ext cx="1507958" cy="786062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C3FF5F1-7987-5443-A0DB-5380DF48F928}"/>
              </a:ext>
            </a:extLst>
          </p:cNvPr>
          <p:cNvSpPr txBox="1"/>
          <p:nvPr/>
        </p:nvSpPr>
        <p:spPr>
          <a:xfrm>
            <a:off x="8473024" y="2867193"/>
            <a:ext cx="1777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Loss occurs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= 40K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B93330-959A-C647-ADC2-3C77472FE128}"/>
              </a:ext>
            </a:extLst>
          </p:cNvPr>
          <p:cNvSpPr txBox="1"/>
          <p:nvPr/>
        </p:nvSpPr>
        <p:spPr>
          <a:xfrm>
            <a:off x="2294235" y="2627194"/>
            <a:ext cx="1777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Loss occurs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= 54K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FCF71F-D88C-9C4D-8F96-81086269A105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775032" y="3697706"/>
            <a:ext cx="48126" cy="225391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F1F38C-C11F-E54A-A8CF-85D4EEF1C8A0}"/>
              </a:ext>
            </a:extLst>
          </p:cNvPr>
          <p:cNvCxnSpPr>
            <a:cxnSpLocks/>
          </p:cNvCxnSpPr>
          <p:nvPr/>
        </p:nvCxnSpPr>
        <p:spPr>
          <a:xfrm>
            <a:off x="8499665" y="5121225"/>
            <a:ext cx="2639215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6E4F36E-2470-A24C-BC49-8FF881768E42}"/>
              </a:ext>
            </a:extLst>
          </p:cNvPr>
          <p:cNvSpPr txBox="1"/>
          <p:nvPr/>
        </p:nvSpPr>
        <p:spPr>
          <a:xfrm>
            <a:off x="8775032" y="4454450"/>
            <a:ext cx="2044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Set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Helvetica" pitchFamily="2" charset="0"/>
              </a:rPr>
              <a:t> to</a:t>
            </a:r>
          </a:p>
          <a:p>
            <a:r>
              <a:rPr lang="en-US" dirty="0">
                <a:latin typeface="Helvetica" pitchFamily="2" charset="0"/>
              </a:rPr>
              <a:t>20 </a:t>
            </a:r>
            <a:r>
              <a:rPr lang="en-US" dirty="0">
                <a:latin typeface="Courier" pitchFamily="2" charset="0"/>
              </a:rPr>
              <a:t>MSS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35BE1C5A-A509-894D-B866-1A1B7E57DBF4}"/>
              </a:ext>
            </a:extLst>
          </p:cNvPr>
          <p:cNvSpPr/>
          <p:nvPr/>
        </p:nvSpPr>
        <p:spPr>
          <a:xfrm>
            <a:off x="8823158" y="5117432"/>
            <a:ext cx="1010653" cy="834189"/>
          </a:xfrm>
          <a:custGeom>
            <a:avLst/>
            <a:gdLst>
              <a:gd name="connsiteX0" fmla="*/ 0 w 1010653"/>
              <a:gd name="connsiteY0" fmla="*/ 834189 h 834189"/>
              <a:gd name="connsiteX1" fmla="*/ 641684 w 1010653"/>
              <a:gd name="connsiteY1" fmla="*/ 529389 h 834189"/>
              <a:gd name="connsiteX2" fmla="*/ 1010653 w 1010653"/>
              <a:gd name="connsiteY2" fmla="*/ 0 h 83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0653" h="834189">
                <a:moveTo>
                  <a:pt x="0" y="834189"/>
                </a:moveTo>
                <a:cubicBezTo>
                  <a:pt x="236621" y="751304"/>
                  <a:pt x="473242" y="668420"/>
                  <a:pt x="641684" y="529389"/>
                </a:cubicBezTo>
                <a:cubicBezTo>
                  <a:pt x="810126" y="390357"/>
                  <a:pt x="910389" y="195178"/>
                  <a:pt x="1010653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30EDB4D-E8DD-6546-90CD-1E916EF6553C}"/>
              </a:ext>
            </a:extLst>
          </p:cNvPr>
          <p:cNvCxnSpPr>
            <a:cxnSpLocks/>
          </p:cNvCxnSpPr>
          <p:nvPr/>
        </p:nvCxnSpPr>
        <p:spPr>
          <a:xfrm flipV="1">
            <a:off x="9829339" y="4250747"/>
            <a:ext cx="2011239" cy="8602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DE9BF1C-4FFB-DA4D-9817-B7BCA6AE55D3}"/>
              </a:ext>
            </a:extLst>
          </p:cNvPr>
          <p:cNvSpPr txBox="1"/>
          <p:nvPr/>
        </p:nvSpPr>
        <p:spPr>
          <a:xfrm rot="19947845">
            <a:off x="6981200" y="3475314"/>
            <a:ext cx="1571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Additive increase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40FFF7-C66D-B243-9EAE-F68F1691C564}"/>
              </a:ext>
            </a:extLst>
          </p:cNvPr>
          <p:cNvSpPr txBox="1"/>
          <p:nvPr/>
        </p:nvSpPr>
        <p:spPr>
          <a:xfrm rot="19039414">
            <a:off x="9464364" y="5352786"/>
            <a:ext cx="917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start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F5AFC6-1B66-FC42-AA7E-F9F798B022EA}"/>
              </a:ext>
            </a:extLst>
          </p:cNvPr>
          <p:cNvSpPr txBox="1"/>
          <p:nvPr/>
        </p:nvSpPr>
        <p:spPr>
          <a:xfrm rot="20224594">
            <a:off x="10549363" y="3775109"/>
            <a:ext cx="1195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Additive increase</a:t>
            </a:r>
          </a:p>
        </p:txBody>
      </p:sp>
    </p:spTree>
    <p:extLst>
      <p:ext uri="{BB962C8B-B14F-4D97-AF65-F5344CB8AC3E}">
        <p14:creationId xmlns:p14="http://schemas.microsoft.com/office/powerpoint/2010/main" val="340858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4" grpId="0"/>
      <p:bldP spid="15" grpId="0"/>
      <p:bldP spid="17" grpId="0"/>
      <p:bldP spid="20" grpId="0"/>
      <p:bldP spid="22" grpId="0"/>
      <p:bldP spid="26" grpId="0"/>
      <p:bldP spid="28" grpId="0"/>
      <p:bldP spid="32" grpId="0" animBg="1"/>
      <p:bldP spid="37" grpId="0"/>
      <p:bldP spid="38" grpId="0"/>
      <p:bldP spid="42" grpId="0"/>
      <p:bldP spid="43" grpId="0" animBg="1"/>
      <p:bldP spid="45" grpId="0"/>
      <p:bldP spid="47" grpId="0"/>
      <p:bldP spid="4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E78E0-F4AD-1443-BC68-86F830DC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BBR: finding the bottleneck link rate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84FC61-6509-6340-B490-5C5622CC572F}"/>
              </a:ext>
            </a:extLst>
          </p:cNvPr>
          <p:cNvGrpSpPr/>
          <p:nvPr/>
        </p:nvGrpSpPr>
        <p:grpSpPr>
          <a:xfrm>
            <a:off x="2327564" y="22111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4B4B1B1-CD48-3041-9A6E-632F2BB9E774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9012241-731A-BD40-9792-33ADEC78E8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40AD2D-CACB-2846-9F14-BA4E7D0E39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73C0AD8-A8E9-F54B-9FE8-8FD41D8CAF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36D556-CE10-B244-91D0-08BA2FB869F0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3D90A77-65E9-DA4E-AB22-DD90EEE33C80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9B7CA57-B43E-BF47-9C51-C48797E2D97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82DF22D-8988-4E40-A7B3-3DE21A916184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F947AAE-16C3-4049-B600-6BE6850418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928739F-BF36-8E4D-B376-34877C7612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7BA7EC-CBD9-8247-A82E-94BBD47DE28E}"/>
              </a:ext>
            </a:extLst>
          </p:cNvPr>
          <p:cNvGrpSpPr/>
          <p:nvPr/>
        </p:nvGrpSpPr>
        <p:grpSpPr>
          <a:xfrm>
            <a:off x="2873727" y="2211184"/>
            <a:ext cx="741239" cy="1601152"/>
            <a:chOff x="2873727" y="2211184"/>
            <a:chExt cx="741239" cy="1601152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686A8903-FAA8-6346-A712-DCFF02697CFE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71562ABA-D8FF-A748-8E42-7BAAE71AF91F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14850AC-202C-B147-A6BE-545C553A3D31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26BA4EC-8DD4-C348-B014-FCE88A6E0065}"/>
              </a:ext>
            </a:extLst>
          </p:cNvPr>
          <p:cNvGrpSpPr/>
          <p:nvPr/>
        </p:nvGrpSpPr>
        <p:grpSpPr>
          <a:xfrm>
            <a:off x="4327823" y="2896686"/>
            <a:ext cx="2899315" cy="278775"/>
            <a:chOff x="4327823" y="2896686"/>
            <a:chExt cx="2899315" cy="278775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56E0CAC-9002-544A-9432-D8357EF76CA2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4E7E668-0AC7-2346-B9BA-AD3D8563BCCB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565168B-6F02-3449-B665-5958BE2B4336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E550DD0-9FA5-B940-BD98-DC874EE86E31}"/>
              </a:ext>
            </a:extLst>
          </p:cNvPr>
          <p:cNvGrpSpPr/>
          <p:nvPr/>
        </p:nvGrpSpPr>
        <p:grpSpPr>
          <a:xfrm>
            <a:off x="8161600" y="2211184"/>
            <a:ext cx="1736380" cy="1625465"/>
            <a:chOff x="8161600" y="2211184"/>
            <a:chExt cx="1736380" cy="1625465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1CAA385C-B369-B44A-9AFE-01BD8C2EE8DA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C570C7EC-E73E-B146-8FA5-421E92FBE5D8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3486122-3AB3-524E-93B6-DC2867BBBE09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40BB59C-C003-9D4E-AF7E-E5F5EE75A59C}"/>
              </a:ext>
            </a:extLst>
          </p:cNvPr>
          <p:cNvGrpSpPr/>
          <p:nvPr/>
        </p:nvGrpSpPr>
        <p:grpSpPr>
          <a:xfrm>
            <a:off x="2327564" y="4748469"/>
            <a:ext cx="7980218" cy="1625465"/>
            <a:chOff x="612891" y="2626821"/>
            <a:chExt cx="13075746" cy="162546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0384DC-958B-5F4F-892A-316276B77872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48DCDF1-E74F-2641-A067-45644C3C8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A3386F8-A84E-CE4B-8F02-ADD4522007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687AA3A-DA55-E247-89A5-8378EF1FDF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8E1E323-F345-CD42-A4D0-8B66C67221C5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D55F58-534D-E746-8F2B-DC91E98F573B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776150B-C734-C440-A5C4-AA3EDDE1C2CF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046D6AD-77E4-5E4D-9FDF-1D755619B5FA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8F1DDD-2B42-8A40-A901-5837CF6760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772D8FE-2DBD-A440-BA17-69ABB2843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872279-A514-DD4D-AFEB-C5612B8684B3}"/>
              </a:ext>
            </a:extLst>
          </p:cNvPr>
          <p:cNvGrpSpPr/>
          <p:nvPr/>
        </p:nvGrpSpPr>
        <p:grpSpPr>
          <a:xfrm>
            <a:off x="4327823" y="5430112"/>
            <a:ext cx="2254600" cy="282634"/>
            <a:chOff x="4327823" y="5430112"/>
            <a:chExt cx="2254600" cy="282634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4A188D85-C010-A444-9317-6A0F98901B3B}"/>
                </a:ext>
              </a:extLst>
            </p:cNvPr>
            <p:cNvSpPr/>
            <p:nvPr/>
          </p:nvSpPr>
          <p:spPr>
            <a:xfrm>
              <a:off x="432782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8AEB8F30-A401-DA4D-B654-4A5AB9FCCF9B}"/>
                </a:ext>
              </a:extLst>
            </p:cNvPr>
            <p:cNvSpPr/>
            <p:nvPr/>
          </p:nvSpPr>
          <p:spPr>
            <a:xfrm>
              <a:off x="5317962" y="5430112"/>
              <a:ext cx="274320" cy="274320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E79A74C-C27E-CF4B-901F-8401BA0E3EF1}"/>
                </a:ext>
              </a:extLst>
            </p:cNvPr>
            <p:cNvSpPr/>
            <p:nvPr/>
          </p:nvSpPr>
          <p:spPr>
            <a:xfrm>
              <a:off x="630810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E6B6367-DCDD-3A43-A056-C833EE4CE20C}"/>
              </a:ext>
            </a:extLst>
          </p:cNvPr>
          <p:cNvGrpSpPr/>
          <p:nvPr/>
        </p:nvGrpSpPr>
        <p:grpSpPr>
          <a:xfrm>
            <a:off x="8161600" y="4748469"/>
            <a:ext cx="1597042" cy="1625465"/>
            <a:chOff x="8161600" y="4748469"/>
            <a:chExt cx="1597042" cy="1625465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07223919-D73B-5941-9F6B-902820357A17}"/>
                </a:ext>
              </a:extLst>
            </p:cNvPr>
            <p:cNvSpPr/>
            <p:nvPr/>
          </p:nvSpPr>
          <p:spPr>
            <a:xfrm>
              <a:off x="8161600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3A77698D-C547-9C49-8F48-161613316762}"/>
                </a:ext>
              </a:extLst>
            </p:cNvPr>
            <p:cNvSpPr/>
            <p:nvPr/>
          </p:nvSpPr>
          <p:spPr>
            <a:xfrm>
              <a:off x="8902839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7D9BC301-D8B8-7D4D-8655-D4A6FF59A6CA}"/>
                </a:ext>
              </a:extLst>
            </p:cNvPr>
            <p:cNvSpPr/>
            <p:nvPr/>
          </p:nvSpPr>
          <p:spPr>
            <a:xfrm>
              <a:off x="9667202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06A4F60-50E9-2349-AC8F-09469A4D2B1C}"/>
              </a:ext>
            </a:extLst>
          </p:cNvPr>
          <p:cNvGrpSpPr/>
          <p:nvPr/>
        </p:nvGrpSpPr>
        <p:grpSpPr>
          <a:xfrm>
            <a:off x="2650055" y="4748469"/>
            <a:ext cx="855803" cy="1625465"/>
            <a:chOff x="2650055" y="4748469"/>
            <a:chExt cx="855803" cy="1625465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78C06450-A836-2A40-BE85-532F0BB78DD3}"/>
                </a:ext>
              </a:extLst>
            </p:cNvPr>
            <p:cNvSpPr/>
            <p:nvPr/>
          </p:nvSpPr>
          <p:spPr>
            <a:xfrm>
              <a:off x="2650055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4AA6D413-891C-AD41-8D55-7F9ED31CF857}"/>
                </a:ext>
              </a:extLst>
            </p:cNvPr>
            <p:cNvSpPr/>
            <p:nvPr/>
          </p:nvSpPr>
          <p:spPr>
            <a:xfrm>
              <a:off x="3414418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12A29B5-D818-CB46-9452-59D021A6E977}"/>
              </a:ext>
            </a:extLst>
          </p:cNvPr>
          <p:cNvSpPr txBox="1"/>
          <p:nvPr/>
        </p:nvSpPr>
        <p:spPr>
          <a:xfrm>
            <a:off x="399341" y="3988014"/>
            <a:ext cx="169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Sender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CF9FCB-8EC4-5F44-A0C0-EEEC0E60F77E}"/>
              </a:ext>
            </a:extLst>
          </p:cNvPr>
          <p:cNvSpPr txBox="1"/>
          <p:nvPr/>
        </p:nvSpPr>
        <p:spPr>
          <a:xfrm>
            <a:off x="10307782" y="3988015"/>
            <a:ext cx="183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Receiver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5399D6-20F3-0842-9607-E38CE065A466}"/>
              </a:ext>
            </a:extLst>
          </p:cNvPr>
          <p:cNvSpPr txBox="1"/>
          <p:nvPr/>
        </p:nvSpPr>
        <p:spPr>
          <a:xfrm>
            <a:off x="298723" y="1545058"/>
            <a:ext cx="202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1. Send data at a specific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rate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716C0F-858F-114B-BBD1-F364AD3B953F}"/>
              </a:ext>
            </a:extLst>
          </p:cNvPr>
          <p:cNvCxnSpPr/>
          <p:nvPr/>
        </p:nvCxnSpPr>
        <p:spPr>
          <a:xfrm>
            <a:off x="298723" y="2468388"/>
            <a:ext cx="235133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31F9999-4665-CC4B-A1CF-B20533D52F2E}"/>
              </a:ext>
            </a:extLst>
          </p:cNvPr>
          <p:cNvSpPr txBox="1"/>
          <p:nvPr/>
        </p:nvSpPr>
        <p:spPr>
          <a:xfrm>
            <a:off x="3879521" y="1666524"/>
            <a:ext cx="4768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Data gets across the bottleneck at the bottleneck link rate.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5EC90A-7929-F346-98A1-28BBA419F592}"/>
              </a:ext>
            </a:extLst>
          </p:cNvPr>
          <p:cNvSpPr txBox="1"/>
          <p:nvPr/>
        </p:nvSpPr>
        <p:spPr>
          <a:xfrm>
            <a:off x="10283730" y="2309025"/>
            <a:ext cx="1796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2. Receive data packet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0381592-F8FF-6846-A415-E51FEED2A9E1}"/>
              </a:ext>
            </a:extLst>
          </p:cNvPr>
          <p:cNvSpPr txBox="1"/>
          <p:nvPr/>
        </p:nvSpPr>
        <p:spPr>
          <a:xfrm>
            <a:off x="10359785" y="5865740"/>
            <a:ext cx="17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3. Send ACK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59425D-CB0C-824B-A418-AF49411576EB}"/>
              </a:ext>
            </a:extLst>
          </p:cNvPr>
          <p:cNvSpPr txBox="1"/>
          <p:nvPr/>
        </p:nvSpPr>
        <p:spPr>
          <a:xfrm>
            <a:off x="319029" y="5865740"/>
            <a:ext cx="1796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4. Measure rate of incoming ACKs</a:t>
            </a: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A18DA8EE-0C53-5646-A9AF-541FD3D43A0A}"/>
              </a:ext>
            </a:extLst>
          </p:cNvPr>
          <p:cNvSpPr/>
          <p:nvPr/>
        </p:nvSpPr>
        <p:spPr>
          <a:xfrm>
            <a:off x="10257905" y="3183881"/>
            <a:ext cx="964277" cy="872730"/>
          </a:xfrm>
          <a:custGeom>
            <a:avLst/>
            <a:gdLst>
              <a:gd name="connsiteX0" fmla="*/ 0 w 964277"/>
              <a:gd name="connsiteY0" fmla="*/ 8206 h 872730"/>
              <a:gd name="connsiteX1" fmla="*/ 798022 w 964277"/>
              <a:gd name="connsiteY1" fmla="*/ 124584 h 872730"/>
              <a:gd name="connsiteX2" fmla="*/ 964277 w 964277"/>
              <a:gd name="connsiteY2" fmla="*/ 872730 h 87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277" h="872730">
                <a:moveTo>
                  <a:pt x="0" y="8206"/>
                </a:moveTo>
                <a:cubicBezTo>
                  <a:pt x="318654" y="-5649"/>
                  <a:pt x="637309" y="-19503"/>
                  <a:pt x="798022" y="124584"/>
                </a:cubicBezTo>
                <a:cubicBezTo>
                  <a:pt x="958735" y="268671"/>
                  <a:pt x="961506" y="570700"/>
                  <a:pt x="964277" y="87273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5E427465-8B08-C449-BB45-0143374F3C62}"/>
              </a:ext>
            </a:extLst>
          </p:cNvPr>
          <p:cNvSpPr/>
          <p:nvPr/>
        </p:nvSpPr>
        <p:spPr>
          <a:xfrm>
            <a:off x="10257905" y="4688378"/>
            <a:ext cx="961824" cy="1080655"/>
          </a:xfrm>
          <a:custGeom>
            <a:avLst/>
            <a:gdLst>
              <a:gd name="connsiteX0" fmla="*/ 947651 w 961824"/>
              <a:gd name="connsiteY0" fmla="*/ 0 h 1080655"/>
              <a:gd name="connsiteX1" fmla="*/ 831273 w 961824"/>
              <a:gd name="connsiteY1" fmla="*/ 714895 h 1080655"/>
              <a:gd name="connsiteX2" fmla="*/ 0 w 961824"/>
              <a:gd name="connsiteY2" fmla="*/ 1080655 h 108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824" h="1080655">
                <a:moveTo>
                  <a:pt x="947651" y="0"/>
                </a:moveTo>
                <a:cubicBezTo>
                  <a:pt x="968433" y="267393"/>
                  <a:pt x="989215" y="534786"/>
                  <a:pt x="831273" y="714895"/>
                </a:cubicBezTo>
                <a:cubicBezTo>
                  <a:pt x="673331" y="895004"/>
                  <a:pt x="336665" y="987829"/>
                  <a:pt x="0" y="108065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56466195-16C9-6449-89F8-0A336F697523}"/>
              </a:ext>
            </a:extLst>
          </p:cNvPr>
          <p:cNvSpPr/>
          <p:nvPr/>
        </p:nvSpPr>
        <p:spPr>
          <a:xfrm>
            <a:off x="1064029" y="4572000"/>
            <a:ext cx="1130531" cy="988616"/>
          </a:xfrm>
          <a:custGeom>
            <a:avLst/>
            <a:gdLst>
              <a:gd name="connsiteX0" fmla="*/ 1130531 w 1130531"/>
              <a:gd name="connsiteY0" fmla="*/ 964276 h 988616"/>
              <a:gd name="connsiteX1" fmla="*/ 232756 w 1130531"/>
              <a:gd name="connsiteY1" fmla="*/ 864524 h 988616"/>
              <a:gd name="connsiteX2" fmla="*/ 0 w 1130531"/>
              <a:gd name="connsiteY2" fmla="*/ 0 h 98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531" h="988616">
                <a:moveTo>
                  <a:pt x="1130531" y="964276"/>
                </a:moveTo>
                <a:cubicBezTo>
                  <a:pt x="775854" y="994756"/>
                  <a:pt x="421178" y="1025237"/>
                  <a:pt x="232756" y="864524"/>
                </a:cubicBezTo>
                <a:cubicBezTo>
                  <a:pt x="44334" y="703811"/>
                  <a:pt x="22167" y="351905"/>
                  <a:pt x="0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FB15D2F-2B49-8645-BC88-C107713D5B12}"/>
              </a:ext>
            </a:extLst>
          </p:cNvPr>
          <p:cNvSpPr txBox="1"/>
          <p:nvPr/>
        </p:nvSpPr>
        <p:spPr>
          <a:xfrm>
            <a:off x="4692732" y="33523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0CE4D20-1E0E-6F48-AD22-E965384091E1}"/>
              </a:ext>
            </a:extLst>
          </p:cNvPr>
          <p:cNvCxnSpPr>
            <a:cxnSpLocks/>
          </p:cNvCxnSpPr>
          <p:nvPr/>
        </p:nvCxnSpPr>
        <p:spPr>
          <a:xfrm>
            <a:off x="5541699" y="35589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8B49EDA-4879-8846-BABD-05C12640EA8F}"/>
              </a:ext>
            </a:extLst>
          </p:cNvPr>
          <p:cNvSpPr txBox="1"/>
          <p:nvPr/>
        </p:nvSpPr>
        <p:spPr>
          <a:xfrm>
            <a:off x="5794105" y="6012003"/>
            <a:ext cx="102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FBA0CD-6BB8-0A41-8116-1EDC931541D6}"/>
              </a:ext>
            </a:extLst>
          </p:cNvPr>
          <p:cNvCxnSpPr>
            <a:cxnSpLocks/>
          </p:cNvCxnSpPr>
          <p:nvPr/>
        </p:nvCxnSpPr>
        <p:spPr>
          <a:xfrm flipH="1">
            <a:off x="4299904" y="6219184"/>
            <a:ext cx="147527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 81">
            <a:extLst>
              <a:ext uri="{FF2B5EF4-FFF2-40B4-BE49-F238E27FC236}">
                <a16:creationId xmlns:a16="http://schemas.microsoft.com/office/drawing/2014/main" id="{6D5F39BD-6480-064D-A16B-A300D36FD604}"/>
              </a:ext>
            </a:extLst>
          </p:cNvPr>
          <p:cNvSpPr/>
          <p:nvPr/>
        </p:nvSpPr>
        <p:spPr>
          <a:xfrm>
            <a:off x="1080588" y="3086568"/>
            <a:ext cx="1429856" cy="820414"/>
          </a:xfrm>
          <a:custGeom>
            <a:avLst/>
            <a:gdLst>
              <a:gd name="connsiteX0" fmla="*/ 16692 w 1429856"/>
              <a:gd name="connsiteY0" fmla="*/ 820414 h 820414"/>
              <a:gd name="connsiteX1" fmla="*/ 199572 w 1429856"/>
              <a:gd name="connsiteY1" fmla="*/ 88894 h 820414"/>
              <a:gd name="connsiteX2" fmla="*/ 1429856 w 1429856"/>
              <a:gd name="connsiteY2" fmla="*/ 39017 h 82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856" h="820414">
                <a:moveTo>
                  <a:pt x="16692" y="820414"/>
                </a:moveTo>
                <a:cubicBezTo>
                  <a:pt x="-9632" y="519770"/>
                  <a:pt x="-35955" y="219127"/>
                  <a:pt x="199572" y="88894"/>
                </a:cubicBezTo>
                <a:cubicBezTo>
                  <a:pt x="435099" y="-41339"/>
                  <a:pt x="932477" y="-1161"/>
                  <a:pt x="1429856" y="39017"/>
                </a:cubicBezTo>
              </a:path>
            </a:pathLst>
          </a:custGeom>
          <a:noFill/>
          <a:ln w="25400">
            <a:solidFill>
              <a:schemeClr val="bg2">
                <a:lumMod val="75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81F909-9828-3341-A963-349FE707AC31}"/>
              </a:ext>
            </a:extLst>
          </p:cNvPr>
          <p:cNvSpPr txBox="1"/>
          <p:nvPr/>
        </p:nvSpPr>
        <p:spPr>
          <a:xfrm>
            <a:off x="166359" y="2667362"/>
            <a:ext cx="2803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Use ACK receive rate to determine sending rate</a:t>
            </a:r>
          </a:p>
        </p:txBody>
      </p:sp>
    </p:spTree>
    <p:extLst>
      <p:ext uri="{BB962C8B-B14F-4D97-AF65-F5344CB8AC3E}">
        <p14:creationId xmlns:p14="http://schemas.microsoft.com/office/powerpoint/2010/main" val="304625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4" grpId="0"/>
      <p:bldP spid="70" grpId="0"/>
      <p:bldP spid="71" grpId="0"/>
      <p:bldP spid="72" grpId="0"/>
      <p:bldP spid="73" grpId="0" animBg="1"/>
      <p:bldP spid="74" grpId="0" animBg="1"/>
      <p:bldP spid="75" grpId="0" animBg="1"/>
      <p:bldP spid="82" grpId="0" animBg="1"/>
      <p:bldP spid="8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6C6B7-F0EE-8F4A-A93C-BF51B10A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BBR: finding the bottleneck link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AE35C-AF07-2340-B5A8-321EDC6E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97126" cy="5032375"/>
          </a:xfrm>
        </p:spPr>
        <p:txBody>
          <a:bodyPr>
            <a:normAutofit/>
          </a:bodyPr>
          <a:lstStyle/>
          <a:p>
            <a:r>
              <a:rPr lang="en-US" dirty="0"/>
              <a:t>Assuming that the link rate of the bottleneck</a:t>
            </a:r>
          </a:p>
          <a:p>
            <a:pPr lvl="1"/>
            <a:r>
              <a:rPr lang="en-US" dirty="0"/>
              <a:t>== the rate of data getting across the bottleneck link</a:t>
            </a:r>
          </a:p>
          <a:p>
            <a:pPr lvl="1"/>
            <a:r>
              <a:rPr lang="en-US" dirty="0"/>
              <a:t>== the rate of data getting to the receiver</a:t>
            </a:r>
          </a:p>
          <a:p>
            <a:pPr lvl="1"/>
            <a:r>
              <a:rPr lang="en-US" dirty="0"/>
              <a:t>== the rate at which ACKs are generated by the receiver</a:t>
            </a:r>
          </a:p>
          <a:p>
            <a:pPr lvl="1"/>
            <a:r>
              <a:rPr lang="en-US" dirty="0"/>
              <a:t>== the rate at which ACKs reach the sender</a:t>
            </a:r>
          </a:p>
          <a:p>
            <a:r>
              <a:rPr lang="en-US" dirty="0"/>
              <a:t>Measuring ACK rate provides an estimate of bottleneck link rate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BBR: Send at the maximum ACK rate measured in the recent past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Update max with new bottleneck rate estimates, i.e., larger ACK rate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Forget estimates last measured a long time ago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Incorporated into a rate </a:t>
            </a:r>
            <a:r>
              <a:rPr lang="en-US" dirty="0">
                <a:solidFill>
                  <a:srgbClr val="C00000"/>
                </a:solidFill>
              </a:rPr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386116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E0A0-F531-E44B-93E0-4D23CCC2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BBR: Adjustments by gain cycling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F6DB3-4A94-0844-9664-4FDF444BA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83"/>
            <a:ext cx="10515600" cy="4351338"/>
          </a:xfrm>
        </p:spPr>
        <p:txBody>
          <a:bodyPr/>
          <a:lstStyle/>
          <a:p>
            <a:r>
              <a:rPr lang="en-US" dirty="0"/>
              <a:t>BBR periodically increases its sending rate by a gain factor to see if the link rate has increased (e.g., due to a path change)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1BF224-A707-694C-A327-FB4931D18F33}"/>
              </a:ext>
            </a:extLst>
          </p:cNvPr>
          <p:cNvCxnSpPr>
            <a:cxnSpLocks/>
          </p:cNvCxnSpPr>
          <p:nvPr/>
        </p:nvCxnSpPr>
        <p:spPr>
          <a:xfrm flipV="1">
            <a:off x="838199" y="4716379"/>
            <a:ext cx="1134980" cy="1387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9D1D9C-FD11-C746-9998-5BD5370ACE42}"/>
              </a:ext>
            </a:extLst>
          </p:cNvPr>
          <p:cNvCxnSpPr>
            <a:cxnSpLocks/>
          </p:cNvCxnSpPr>
          <p:nvPr/>
        </p:nvCxnSpPr>
        <p:spPr>
          <a:xfrm flipV="1">
            <a:off x="1973179" y="3790258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2C6CFF-E377-A54F-8494-93FA05630E14}"/>
              </a:ext>
            </a:extLst>
          </p:cNvPr>
          <p:cNvCxnSpPr>
            <a:cxnSpLocks/>
          </p:cNvCxnSpPr>
          <p:nvPr/>
        </p:nvCxnSpPr>
        <p:spPr>
          <a:xfrm flipH="1" flipV="1">
            <a:off x="2103395" y="3827986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043492-0B5C-F840-96B6-86CA1C473BE1}"/>
              </a:ext>
            </a:extLst>
          </p:cNvPr>
          <p:cNvCxnSpPr>
            <a:cxnSpLocks/>
          </p:cNvCxnSpPr>
          <p:nvPr/>
        </p:nvCxnSpPr>
        <p:spPr>
          <a:xfrm flipV="1">
            <a:off x="2228480" y="4687176"/>
            <a:ext cx="148137" cy="859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4C993-5301-D44D-896B-EB301F209FDC}"/>
              </a:ext>
            </a:extLst>
          </p:cNvPr>
          <p:cNvCxnSpPr>
            <a:cxnSpLocks/>
          </p:cNvCxnSpPr>
          <p:nvPr/>
        </p:nvCxnSpPr>
        <p:spPr>
          <a:xfrm>
            <a:off x="2390271" y="4716057"/>
            <a:ext cx="529392" cy="3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D34042-DC24-AF47-9E02-F7F8AF22AFCE}"/>
              </a:ext>
            </a:extLst>
          </p:cNvPr>
          <p:cNvCxnSpPr>
            <a:cxnSpLocks/>
          </p:cNvCxnSpPr>
          <p:nvPr/>
        </p:nvCxnSpPr>
        <p:spPr>
          <a:xfrm flipV="1">
            <a:off x="838200" y="2620695"/>
            <a:ext cx="0" cy="333092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721BFC-850F-0744-82E6-DC297ECAE62F}"/>
              </a:ext>
            </a:extLst>
          </p:cNvPr>
          <p:cNvCxnSpPr>
            <a:cxnSpLocks/>
          </p:cNvCxnSpPr>
          <p:nvPr/>
        </p:nvCxnSpPr>
        <p:spPr>
          <a:xfrm flipV="1">
            <a:off x="838199" y="5951621"/>
            <a:ext cx="10888580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0B7A7E1-E9E9-A145-A245-432C5E1651AB}"/>
              </a:ext>
            </a:extLst>
          </p:cNvPr>
          <p:cNvCxnSpPr>
            <a:cxnSpLocks/>
          </p:cNvCxnSpPr>
          <p:nvPr/>
        </p:nvCxnSpPr>
        <p:spPr>
          <a:xfrm flipV="1">
            <a:off x="2952899" y="3816666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E2E3F7B-22EC-DB41-BB0D-83E72BFCAB3D}"/>
              </a:ext>
            </a:extLst>
          </p:cNvPr>
          <p:cNvCxnSpPr>
            <a:cxnSpLocks/>
          </p:cNvCxnSpPr>
          <p:nvPr/>
        </p:nvCxnSpPr>
        <p:spPr>
          <a:xfrm flipH="1" flipV="1">
            <a:off x="3083115" y="3854394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3C2C3F9-7DA4-BD47-928E-688A6959534C}"/>
              </a:ext>
            </a:extLst>
          </p:cNvPr>
          <p:cNvCxnSpPr>
            <a:cxnSpLocks/>
          </p:cNvCxnSpPr>
          <p:nvPr/>
        </p:nvCxnSpPr>
        <p:spPr>
          <a:xfrm flipV="1">
            <a:off x="3208200" y="4088601"/>
            <a:ext cx="122375" cy="148417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38F847-B63D-C149-BE94-F7C965BFD746}"/>
              </a:ext>
            </a:extLst>
          </p:cNvPr>
          <p:cNvCxnSpPr>
            <a:cxnSpLocks/>
          </p:cNvCxnSpPr>
          <p:nvPr/>
        </p:nvCxnSpPr>
        <p:spPr>
          <a:xfrm>
            <a:off x="3330575" y="4088601"/>
            <a:ext cx="630369" cy="76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783412-329C-EF48-9A95-178E27BF9E02}"/>
              </a:ext>
            </a:extLst>
          </p:cNvPr>
          <p:cNvCxnSpPr>
            <a:cxnSpLocks/>
          </p:cNvCxnSpPr>
          <p:nvPr/>
        </p:nvCxnSpPr>
        <p:spPr>
          <a:xfrm flipV="1">
            <a:off x="3989738" y="3186169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9ED7690-D3EC-CF44-96DC-CD9A0CA955C8}"/>
              </a:ext>
            </a:extLst>
          </p:cNvPr>
          <p:cNvCxnSpPr>
            <a:cxnSpLocks/>
          </p:cNvCxnSpPr>
          <p:nvPr/>
        </p:nvCxnSpPr>
        <p:spPr>
          <a:xfrm flipH="1" flipV="1">
            <a:off x="4119954" y="3223897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6ACEA00-F2FE-2F4C-BB36-73C9EA1B3AE4}"/>
              </a:ext>
            </a:extLst>
          </p:cNvPr>
          <p:cNvCxnSpPr>
            <a:cxnSpLocks/>
          </p:cNvCxnSpPr>
          <p:nvPr/>
        </p:nvCxnSpPr>
        <p:spPr>
          <a:xfrm flipV="1">
            <a:off x="4245039" y="3458104"/>
            <a:ext cx="122375" cy="148417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2B323A9-860E-CB4C-B455-1AA91094296D}"/>
              </a:ext>
            </a:extLst>
          </p:cNvPr>
          <p:cNvCxnSpPr>
            <a:cxnSpLocks/>
          </p:cNvCxnSpPr>
          <p:nvPr/>
        </p:nvCxnSpPr>
        <p:spPr>
          <a:xfrm>
            <a:off x="4367414" y="3458104"/>
            <a:ext cx="636269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B7B1A1E-E7BD-B74B-9F15-B44A0AEF3BF8}"/>
              </a:ext>
            </a:extLst>
          </p:cNvPr>
          <p:cNvCxnSpPr>
            <a:cxnSpLocks/>
          </p:cNvCxnSpPr>
          <p:nvPr/>
        </p:nvCxnSpPr>
        <p:spPr>
          <a:xfrm flipV="1">
            <a:off x="4999298" y="2556047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17198B5-67C9-2446-BB77-3EA8CC943A24}"/>
              </a:ext>
            </a:extLst>
          </p:cNvPr>
          <p:cNvCxnSpPr>
            <a:cxnSpLocks/>
          </p:cNvCxnSpPr>
          <p:nvPr/>
        </p:nvCxnSpPr>
        <p:spPr>
          <a:xfrm flipH="1" flipV="1">
            <a:off x="5129514" y="2593775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09FA59B-0983-054B-9B40-2DB925913C9B}"/>
              </a:ext>
            </a:extLst>
          </p:cNvPr>
          <p:cNvCxnSpPr>
            <a:cxnSpLocks/>
          </p:cNvCxnSpPr>
          <p:nvPr/>
        </p:nvCxnSpPr>
        <p:spPr>
          <a:xfrm flipV="1">
            <a:off x="5254599" y="3452965"/>
            <a:ext cx="148137" cy="859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60CA2BC-37F4-4E4B-AF1D-931CDC98AB21}"/>
              </a:ext>
            </a:extLst>
          </p:cNvPr>
          <p:cNvCxnSpPr>
            <a:cxnSpLocks/>
          </p:cNvCxnSpPr>
          <p:nvPr/>
        </p:nvCxnSpPr>
        <p:spPr>
          <a:xfrm flipV="1">
            <a:off x="7088234" y="2582967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D9552EF-2346-5D40-8E27-A402C5ADF9B5}"/>
              </a:ext>
            </a:extLst>
          </p:cNvPr>
          <p:cNvCxnSpPr>
            <a:cxnSpLocks/>
          </p:cNvCxnSpPr>
          <p:nvPr/>
        </p:nvCxnSpPr>
        <p:spPr>
          <a:xfrm flipH="1" flipV="1">
            <a:off x="7218450" y="2620695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862DFA2-7C97-844F-86C4-9F6DB824C778}"/>
              </a:ext>
            </a:extLst>
          </p:cNvPr>
          <p:cNvSpPr txBox="1"/>
          <p:nvPr/>
        </p:nvSpPr>
        <p:spPr>
          <a:xfrm>
            <a:off x="5917045" y="2899519"/>
            <a:ext cx="892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latin typeface="Helvetica" pitchFamily="2" charset="0"/>
              </a:rPr>
              <a:t>…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619B442-31AD-C049-9C5B-7A8BDDD54F63}"/>
              </a:ext>
            </a:extLst>
          </p:cNvPr>
          <p:cNvCxnSpPr>
            <a:cxnSpLocks/>
          </p:cNvCxnSpPr>
          <p:nvPr/>
        </p:nvCxnSpPr>
        <p:spPr>
          <a:xfrm>
            <a:off x="5402736" y="3452965"/>
            <a:ext cx="356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D33EF77-471C-8B4D-8CC5-03451DCABC0C}"/>
              </a:ext>
            </a:extLst>
          </p:cNvPr>
          <p:cNvCxnSpPr>
            <a:cxnSpLocks/>
          </p:cNvCxnSpPr>
          <p:nvPr/>
        </p:nvCxnSpPr>
        <p:spPr>
          <a:xfrm>
            <a:off x="6731854" y="3475776"/>
            <a:ext cx="356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43A2897-1F7D-294C-8079-2D9FCF8E5A44}"/>
              </a:ext>
            </a:extLst>
          </p:cNvPr>
          <p:cNvSpPr txBox="1"/>
          <p:nvPr/>
        </p:nvSpPr>
        <p:spPr>
          <a:xfrm>
            <a:off x="4035858" y="6168795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DB61D37-7DD3-134F-8519-2953C4705E67}"/>
              </a:ext>
            </a:extLst>
          </p:cNvPr>
          <p:cNvSpPr txBox="1"/>
          <p:nvPr/>
        </p:nvSpPr>
        <p:spPr>
          <a:xfrm rot="16200000">
            <a:off x="-547656" y="3983007"/>
            <a:ext cx="2022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Sending rate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BC77625-CE60-784E-B6AF-EC50820A5594}"/>
              </a:ext>
            </a:extLst>
          </p:cNvPr>
          <p:cNvSpPr txBox="1"/>
          <p:nvPr/>
        </p:nvSpPr>
        <p:spPr>
          <a:xfrm>
            <a:off x="1056911" y="2588771"/>
            <a:ext cx="2714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Steady state operation: constant sending rate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6FADC40-9342-7D4E-BA4F-F36678B1BF86}"/>
              </a:ext>
            </a:extLst>
          </p:cNvPr>
          <p:cNvCxnSpPr>
            <a:cxnSpLocks/>
          </p:cNvCxnSpPr>
          <p:nvPr/>
        </p:nvCxnSpPr>
        <p:spPr>
          <a:xfrm flipH="1">
            <a:off x="1207162" y="3235102"/>
            <a:ext cx="220585" cy="13099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ECEAC4E-9A16-8843-AD99-51A6C8147120}"/>
              </a:ext>
            </a:extLst>
          </p:cNvPr>
          <p:cNvSpPr txBox="1"/>
          <p:nvPr/>
        </p:nvSpPr>
        <p:spPr>
          <a:xfrm>
            <a:off x="1671047" y="3238701"/>
            <a:ext cx="218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Gain cycle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FA976D5-87CD-A440-A652-5E17FD74136F}"/>
              </a:ext>
            </a:extLst>
          </p:cNvPr>
          <p:cNvSpPr txBox="1"/>
          <p:nvPr/>
        </p:nvSpPr>
        <p:spPr>
          <a:xfrm>
            <a:off x="3478802" y="5286056"/>
            <a:ext cx="2585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Detect higher ACK rate:</a:t>
            </a:r>
          </a:p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Update sending rate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F57D22C-9C11-A94C-A2E1-4C4345B65E97}"/>
              </a:ext>
            </a:extLst>
          </p:cNvPr>
          <p:cNvCxnSpPr>
            <a:cxnSpLocks/>
          </p:cNvCxnSpPr>
          <p:nvPr/>
        </p:nvCxnSpPr>
        <p:spPr>
          <a:xfrm flipH="1" flipV="1">
            <a:off x="3589819" y="4296927"/>
            <a:ext cx="310130" cy="92833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E7B598E-7A62-6D48-8F2A-64168662D5B8}"/>
              </a:ext>
            </a:extLst>
          </p:cNvPr>
          <p:cNvCxnSpPr>
            <a:cxnSpLocks/>
          </p:cNvCxnSpPr>
          <p:nvPr/>
        </p:nvCxnSpPr>
        <p:spPr>
          <a:xfrm flipV="1">
            <a:off x="4642362" y="3613946"/>
            <a:ext cx="50616" cy="15028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691A4A2-8405-144E-8BD0-DD3977A6358E}"/>
              </a:ext>
            </a:extLst>
          </p:cNvPr>
          <p:cNvCxnSpPr>
            <a:cxnSpLocks/>
          </p:cNvCxnSpPr>
          <p:nvPr/>
        </p:nvCxnSpPr>
        <p:spPr>
          <a:xfrm flipV="1">
            <a:off x="7347817" y="3448763"/>
            <a:ext cx="148137" cy="859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56703B3-484C-5B44-B21B-DB80E4369035}"/>
              </a:ext>
            </a:extLst>
          </p:cNvPr>
          <p:cNvCxnSpPr>
            <a:cxnSpLocks/>
          </p:cNvCxnSpPr>
          <p:nvPr/>
        </p:nvCxnSpPr>
        <p:spPr>
          <a:xfrm>
            <a:off x="7495954" y="3467465"/>
            <a:ext cx="356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1452AF3-AAB0-F842-9B75-7BC2F8B98B72}"/>
              </a:ext>
            </a:extLst>
          </p:cNvPr>
          <p:cNvCxnSpPr>
            <a:cxnSpLocks/>
          </p:cNvCxnSpPr>
          <p:nvPr/>
        </p:nvCxnSpPr>
        <p:spPr>
          <a:xfrm flipH="1" flipV="1">
            <a:off x="7869645" y="3426968"/>
            <a:ext cx="93396" cy="161584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02D4F8A-F3AF-3843-852C-466288E458E5}"/>
              </a:ext>
            </a:extLst>
          </p:cNvPr>
          <p:cNvCxnSpPr>
            <a:cxnSpLocks/>
          </p:cNvCxnSpPr>
          <p:nvPr/>
        </p:nvCxnSpPr>
        <p:spPr>
          <a:xfrm flipV="1">
            <a:off x="8307093" y="4096274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EDE0460-B6C1-F744-BD78-5AA4099CDCB4}"/>
              </a:ext>
            </a:extLst>
          </p:cNvPr>
          <p:cNvCxnSpPr>
            <a:cxnSpLocks/>
          </p:cNvCxnSpPr>
          <p:nvPr/>
        </p:nvCxnSpPr>
        <p:spPr>
          <a:xfrm flipH="1" flipV="1">
            <a:off x="8437309" y="4134002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C294290-39ED-9A4F-8A4C-9A3578AF8230}"/>
              </a:ext>
            </a:extLst>
          </p:cNvPr>
          <p:cNvCxnSpPr>
            <a:cxnSpLocks/>
          </p:cNvCxnSpPr>
          <p:nvPr/>
        </p:nvCxnSpPr>
        <p:spPr>
          <a:xfrm>
            <a:off x="7950713" y="4989083"/>
            <a:ext cx="356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EB3B62A-6DCB-D545-A2DC-8A33DD38D75F}"/>
              </a:ext>
            </a:extLst>
          </p:cNvPr>
          <p:cNvCxnSpPr>
            <a:cxnSpLocks/>
          </p:cNvCxnSpPr>
          <p:nvPr/>
        </p:nvCxnSpPr>
        <p:spPr>
          <a:xfrm flipV="1">
            <a:off x="8566676" y="4962070"/>
            <a:ext cx="148137" cy="859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9955A88-B1CB-0B49-910D-6714709B39CA}"/>
              </a:ext>
            </a:extLst>
          </p:cNvPr>
          <p:cNvCxnSpPr>
            <a:cxnSpLocks/>
          </p:cNvCxnSpPr>
          <p:nvPr/>
        </p:nvCxnSpPr>
        <p:spPr>
          <a:xfrm>
            <a:off x="8714813" y="4980772"/>
            <a:ext cx="356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E085F1AF-31DD-F14E-8B0E-4D1D1FDC7DCB}"/>
              </a:ext>
            </a:extLst>
          </p:cNvPr>
          <p:cNvSpPr txBox="1"/>
          <p:nvPr/>
        </p:nvSpPr>
        <p:spPr>
          <a:xfrm>
            <a:off x="8632481" y="2759414"/>
            <a:ext cx="2585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Last max ACK rate was measured a while ago. Forget it &amp; use a more recent max ACK rate 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68EDB45-77AA-4E45-8B50-CC81CD5C42C7}"/>
              </a:ext>
            </a:extLst>
          </p:cNvPr>
          <p:cNvCxnSpPr/>
          <p:nvPr/>
        </p:nvCxnSpPr>
        <p:spPr>
          <a:xfrm flipH="1">
            <a:off x="8042709" y="3204734"/>
            <a:ext cx="523646" cy="554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D06811AD-A3E3-E14D-A96D-1A87D028D444}"/>
              </a:ext>
            </a:extLst>
          </p:cNvPr>
          <p:cNvSpPr txBox="1"/>
          <p:nvPr/>
        </p:nvSpPr>
        <p:spPr>
          <a:xfrm>
            <a:off x="9180168" y="4394268"/>
            <a:ext cx="892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latin typeface="Helvetica" pitchFamily="2" charset="0"/>
              </a:rPr>
              <a:t>…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7401B9D-C59E-2E4C-8706-D6D0D9A4ABB1}"/>
              </a:ext>
            </a:extLst>
          </p:cNvPr>
          <p:cNvSpPr txBox="1"/>
          <p:nvPr/>
        </p:nvSpPr>
        <p:spPr>
          <a:xfrm>
            <a:off x="746274" y="5197016"/>
            <a:ext cx="143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No change</a:t>
            </a:r>
          </a:p>
          <a:p>
            <a:pPr algn="r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 in ACK rate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2987EB7-A599-6747-A362-D867CF9FC5F4}"/>
              </a:ext>
            </a:extLst>
          </p:cNvPr>
          <p:cNvCxnSpPr>
            <a:cxnSpLocks/>
          </p:cNvCxnSpPr>
          <p:nvPr/>
        </p:nvCxnSpPr>
        <p:spPr>
          <a:xfrm flipV="1">
            <a:off x="2654967" y="3790259"/>
            <a:ext cx="0" cy="2161362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39CE604-5DE5-2841-853E-F9120D825A65}"/>
              </a:ext>
            </a:extLst>
          </p:cNvPr>
          <p:cNvSpPr txBox="1"/>
          <p:nvPr/>
        </p:nvSpPr>
        <p:spPr>
          <a:xfrm>
            <a:off x="1853384" y="6073799"/>
            <a:ext cx="181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Bottleneck link rate increase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E2DA60D-FC14-4242-BDA3-1968937B6349}"/>
              </a:ext>
            </a:extLst>
          </p:cNvPr>
          <p:cNvCxnSpPr>
            <a:cxnSpLocks/>
          </p:cNvCxnSpPr>
          <p:nvPr/>
        </p:nvCxnSpPr>
        <p:spPr>
          <a:xfrm flipV="1">
            <a:off x="6560699" y="2620695"/>
            <a:ext cx="0" cy="3358481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B9CA8C0B-E030-2341-B9E6-F1E0C297CDFA}"/>
              </a:ext>
            </a:extLst>
          </p:cNvPr>
          <p:cNvSpPr txBox="1"/>
          <p:nvPr/>
        </p:nvSpPr>
        <p:spPr>
          <a:xfrm>
            <a:off x="5759116" y="6101353"/>
            <a:ext cx="181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Bottleneck link rate decrease</a:t>
            </a:r>
          </a:p>
        </p:txBody>
      </p:sp>
    </p:spTree>
    <p:extLst>
      <p:ext uri="{BB962C8B-B14F-4D97-AF65-F5344CB8AC3E}">
        <p14:creationId xmlns:p14="http://schemas.microsoft.com/office/powerpoint/2010/main" val="426576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2" grpId="0"/>
      <p:bldP spid="93" grpId="0"/>
      <p:bldP spid="95" grpId="0"/>
      <p:bldP spid="99" grpId="0"/>
      <p:bldP spid="100" grpId="0"/>
      <p:bldP spid="122" grpId="0"/>
      <p:bldP spid="125" grpId="0"/>
      <p:bldP spid="126" grpId="0"/>
      <p:bldP spid="130" grpId="0"/>
      <p:bldP spid="13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9BF9-0684-B449-99A9-18290CF0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Getting to Steady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9564B-FF58-4741-9E91-356BA6D29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3722"/>
          </a:xfrm>
        </p:spPr>
        <p:txBody>
          <a:bodyPr>
            <a:normAutofit/>
          </a:bodyPr>
          <a:lstStyle/>
          <a:p>
            <a:r>
              <a:rPr lang="en-US" dirty="0"/>
              <a:t>Want to get to highest sending rate that doesn’t congest the bottleneck link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Slow start</a:t>
            </a:r>
            <a:r>
              <a:rPr lang="en-US" dirty="0"/>
              <a:t>: Exponential increase towards a reasonable estimate of link rate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Congestion avoidance:</a:t>
            </a:r>
            <a:r>
              <a:rPr lang="en-US" dirty="0"/>
              <a:t> milder adjustments to get close to correct link rate estimate.</a:t>
            </a:r>
          </a:p>
          <a:p>
            <a:r>
              <a:rPr lang="en-US" dirty="0"/>
              <a:t>TCP New Reno: </a:t>
            </a:r>
            <a:r>
              <a:rPr lang="en-US" dirty="0">
                <a:solidFill>
                  <a:srgbClr val="C00000"/>
                </a:solidFill>
              </a:rPr>
              <a:t>additive increase</a:t>
            </a:r>
            <a:r>
              <a:rPr lang="en-US" dirty="0"/>
              <a:t> </a:t>
            </a:r>
          </a:p>
          <a:p>
            <a:r>
              <a:rPr lang="en-US" dirty="0"/>
              <a:t>TCP BBR: </a:t>
            </a:r>
            <a:r>
              <a:rPr lang="en-US" dirty="0">
                <a:solidFill>
                  <a:srgbClr val="C00000"/>
                </a:solidFill>
              </a:rPr>
              <a:t>gain cycling </a:t>
            </a:r>
            <a:r>
              <a:rPr lang="en-US" dirty="0"/>
              <a:t>and filters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198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62CB-1EBF-3549-8325-86E46A89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D73C2-52DB-1B4B-BB97-5BFB79B73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distributed algorithm</a:t>
            </a:r>
            <a:r>
              <a:rPr lang="en-US" sz="3200" dirty="0">
                <a:latin typeface="Helvetica" pitchFamily="2" charset="0"/>
              </a:rPr>
              <a:t> to converge to an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efficient </a:t>
            </a:r>
            <a:r>
              <a:rPr lang="en-US" sz="3200" dirty="0">
                <a:latin typeface="Helvetica" pitchFamily="2" charset="0"/>
              </a:rPr>
              <a:t>and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fair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</p:spTree>
    <p:extLst>
      <p:ext uri="{BB962C8B-B14F-4D97-AF65-F5344CB8AC3E}">
        <p14:creationId xmlns:p14="http://schemas.microsoft.com/office/powerpoint/2010/main" val="1615604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distributed algorithm</a:t>
            </a:r>
            <a:r>
              <a:rPr lang="en-US" sz="3200" dirty="0">
                <a:latin typeface="Helvetica" pitchFamily="2" charset="0"/>
              </a:rPr>
              <a:t> to converge to an efficient and fair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411866" y="3578811"/>
            <a:ext cx="87199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No one can centrally view or control all the endpoints and bottlenecks in the Internet. 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Every endpoint must try to reach a globally good outcome by itself: i.e., in a distributed fashion.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This also puts a lot of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trust in endpoints</a:t>
            </a:r>
            <a:r>
              <a:rPr lang="en-US" sz="2400" dirty="0"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584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efficient </a:t>
            </a:r>
            <a:r>
              <a:rPr lang="en-US" sz="3200" dirty="0">
                <a:latin typeface="Helvetica" pitchFamily="2" charset="0"/>
              </a:rPr>
              <a:t>and fair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364973" y="3896139"/>
            <a:ext cx="10243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If there is spare capacity in the bottleneck link, the endpoints should use it.</a:t>
            </a:r>
          </a:p>
        </p:txBody>
      </p:sp>
    </p:spTree>
    <p:extLst>
      <p:ext uri="{BB962C8B-B14F-4D97-AF65-F5344CB8AC3E}">
        <p14:creationId xmlns:p14="http://schemas.microsoft.com/office/powerpoint/2010/main" val="3199855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efficient and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fair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364974" y="3896139"/>
            <a:ext cx="8812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If there are N endpoints sharing a bottleneck link, they should be able to get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equitable</a:t>
            </a:r>
            <a:r>
              <a:rPr lang="en-US" sz="2400" dirty="0">
                <a:latin typeface="Helvetica" pitchFamily="2" charset="0"/>
              </a:rPr>
              <a:t> shares of the link’s capacity.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For example: 1/</a:t>
            </a:r>
            <a:r>
              <a:rPr lang="en-US" sz="2400" dirty="0" err="1">
                <a:latin typeface="Helvetica" pitchFamily="2" charset="0"/>
              </a:rPr>
              <a:t>N’th</a:t>
            </a:r>
            <a:r>
              <a:rPr lang="en-US" sz="2400" dirty="0">
                <a:latin typeface="Helvetica" pitchFamily="2" charset="0"/>
              </a:rPr>
              <a:t> of the link capacity.</a:t>
            </a:r>
          </a:p>
        </p:txBody>
      </p:sp>
    </p:spTree>
    <p:extLst>
      <p:ext uri="{BB962C8B-B14F-4D97-AF65-F5344CB8AC3E}">
        <p14:creationId xmlns:p14="http://schemas.microsoft.com/office/powerpoint/2010/main" val="2149026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6E0F-2B1A-E045-B390-DD2EA804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/>
          <a:lstStyle/>
          <a:p>
            <a:r>
              <a:rPr lang="en-US" dirty="0"/>
              <a:t>Flow Control     vs.    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E98D5-4FB0-4245-96B6-DF625FC3BB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Avoid overwhelming the </a:t>
            </a:r>
            <a:r>
              <a:rPr lang="en-US" dirty="0">
                <a:solidFill>
                  <a:srgbClr val="C00000"/>
                </a:solidFill>
              </a:rPr>
              <a:t>receiving application</a:t>
            </a:r>
          </a:p>
          <a:p>
            <a:endParaRPr lang="en-US" dirty="0"/>
          </a:p>
          <a:p>
            <a:r>
              <a:rPr lang="en-US" dirty="0"/>
              <a:t>Sender is managing the </a:t>
            </a:r>
            <a:r>
              <a:rPr lang="en-US" dirty="0">
                <a:solidFill>
                  <a:srgbClr val="C00000"/>
                </a:solidFill>
              </a:rPr>
              <a:t>receiver’s socket buffer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21914-7AA0-5642-BD67-3329EB9C64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Avoid overwhelming the </a:t>
            </a:r>
            <a:r>
              <a:rPr lang="en-US" dirty="0">
                <a:solidFill>
                  <a:srgbClr val="C00000"/>
                </a:solidFill>
              </a:rPr>
              <a:t>bottleneck network link</a:t>
            </a:r>
          </a:p>
          <a:p>
            <a:endParaRPr lang="en-US" dirty="0"/>
          </a:p>
          <a:p>
            <a:r>
              <a:rPr lang="en-US" dirty="0"/>
              <a:t>Sender is managing the </a:t>
            </a:r>
            <a:r>
              <a:rPr lang="en-US" dirty="0">
                <a:solidFill>
                  <a:srgbClr val="C00000"/>
                </a:solidFill>
              </a:rPr>
              <a:t>bottleneck link capacity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bottleneck router buffers</a:t>
            </a:r>
          </a:p>
        </p:txBody>
      </p:sp>
    </p:spTree>
    <p:extLst>
      <p:ext uri="{BB962C8B-B14F-4D97-AF65-F5344CB8AC3E}">
        <p14:creationId xmlns:p14="http://schemas.microsoft.com/office/powerpoint/2010/main" val="81661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5786</TotalTime>
  <Words>2385</Words>
  <Application>Microsoft Macintosh PowerPoint</Application>
  <PresentationFormat>Widescreen</PresentationFormat>
  <Paragraphs>420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ＭＳ Ｐゴシック</vt:lpstr>
      <vt:lpstr>Arial</vt:lpstr>
      <vt:lpstr>Calibri</vt:lpstr>
      <vt:lpstr>Courier</vt:lpstr>
      <vt:lpstr>Helvetica</vt:lpstr>
      <vt:lpstr>Tahoma</vt:lpstr>
      <vt:lpstr>Times New Roman</vt:lpstr>
      <vt:lpstr>Wingdings</vt:lpstr>
      <vt:lpstr>Office Theme</vt:lpstr>
      <vt:lpstr>CS 352 Congestion Control: Intro</vt:lpstr>
      <vt:lpstr>How do apps get perf guarantees?</vt:lpstr>
      <vt:lpstr>Congestion</vt:lpstr>
      <vt:lpstr>How should multiple endpoints share net?</vt:lpstr>
      <vt:lpstr>PowerPoint Presentation</vt:lpstr>
      <vt:lpstr>PowerPoint Presentation</vt:lpstr>
      <vt:lpstr>PowerPoint Presentation</vt:lpstr>
      <vt:lpstr>PowerPoint Presentation</vt:lpstr>
      <vt:lpstr>Flow Control     vs.     Congestion Control</vt:lpstr>
      <vt:lpstr>PowerPoint Presentation</vt:lpstr>
      <vt:lpstr>Signals and Knobs in Congestion Control</vt:lpstr>
      <vt:lpstr>Subsequent modules/lectures</vt:lpstr>
      <vt:lpstr>PowerPoint Presentation</vt:lpstr>
      <vt:lpstr>CS 352 The Steady State</vt:lpstr>
      <vt:lpstr>PowerPoint Presentation</vt:lpstr>
      <vt:lpstr>Efficiency with a Single Conversation</vt:lpstr>
      <vt:lpstr>What does efficiency look like?</vt:lpstr>
      <vt:lpstr>Steady state: Ideal goal</vt:lpstr>
      <vt:lpstr>When to send the next packet?</vt:lpstr>
      <vt:lpstr>Rationale</vt:lpstr>
      <vt:lpstr>ACK clocking: analogy</vt:lpstr>
      <vt:lpstr>ACK clocking alone can be inefficient</vt:lpstr>
      <vt:lpstr>ACK clocking alone can be inefficient</vt:lpstr>
      <vt:lpstr>Steady State of Congestion Control</vt:lpstr>
      <vt:lpstr>PowerPoint Presentation</vt:lpstr>
      <vt:lpstr>CS 352 Getting to Steady State</vt:lpstr>
      <vt:lpstr>Congestion control</vt:lpstr>
      <vt:lpstr>An example of a feedback loop</vt:lpstr>
      <vt:lpstr>The congestion control feedback loop</vt:lpstr>
      <vt:lpstr>Congestion window</vt:lpstr>
      <vt:lpstr>Interaction b/w flow &amp; congestion control</vt:lpstr>
      <vt:lpstr>Finding the Right Congestion Window</vt:lpstr>
      <vt:lpstr>Let’s play a game</vt:lpstr>
      <vt:lpstr>Finding the right congestion window</vt:lpstr>
      <vt:lpstr>Quickly finding a rate: TCP slow start</vt:lpstr>
      <vt:lpstr>Behavior of slow start</vt:lpstr>
      <vt:lpstr>Slow start has problems</vt:lpstr>
      <vt:lpstr>Use slow start mainly at the beginning</vt:lpstr>
      <vt:lpstr>TCP Congestion Avoidance</vt:lpstr>
      <vt:lpstr>Two congestion control algorithms</vt:lpstr>
      <vt:lpstr>TCP New Reno: Additive Increase</vt:lpstr>
      <vt:lpstr>TCP New Reno: Additive increase</vt:lpstr>
      <vt:lpstr>Behavior of Additive Increase</vt:lpstr>
      <vt:lpstr>TCP BBR: finding the bottleneck link rate</vt:lpstr>
      <vt:lpstr>TCP BBR: finding the bottleneck link rate</vt:lpstr>
      <vt:lpstr>TCP BBR: Adjustments by gain cycling</vt:lpstr>
      <vt:lpstr>Summary: Getting to Steady State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Microsoft Office User</cp:lastModifiedBy>
  <cp:revision>3779</cp:revision>
  <dcterms:created xsi:type="dcterms:W3CDTF">2019-01-23T03:40:12Z</dcterms:created>
  <dcterms:modified xsi:type="dcterms:W3CDTF">2021-03-07T10:43:23Z</dcterms:modified>
</cp:coreProperties>
</file>