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608" r:id="rId2"/>
    <p:sldId id="614" r:id="rId3"/>
    <p:sldId id="615" r:id="rId4"/>
    <p:sldId id="616" r:id="rId5"/>
    <p:sldId id="418" r:id="rId6"/>
    <p:sldId id="420" r:id="rId7"/>
    <p:sldId id="603" r:id="rId8"/>
    <p:sldId id="421" r:id="rId9"/>
    <p:sldId id="632" r:id="rId10"/>
    <p:sldId id="633" r:id="rId11"/>
    <p:sldId id="634" r:id="rId12"/>
    <p:sldId id="423" r:id="rId13"/>
    <p:sldId id="649" r:id="rId14"/>
    <p:sldId id="635" r:id="rId15"/>
    <p:sldId id="630" r:id="rId16"/>
    <p:sldId id="636" r:id="rId17"/>
    <p:sldId id="604" r:id="rId18"/>
    <p:sldId id="605" r:id="rId19"/>
    <p:sldId id="445" r:id="rId20"/>
    <p:sldId id="637" r:id="rId21"/>
    <p:sldId id="639" r:id="rId22"/>
    <p:sldId id="640" r:id="rId23"/>
    <p:sldId id="641" r:id="rId24"/>
    <p:sldId id="606" r:id="rId25"/>
    <p:sldId id="642" r:id="rId26"/>
    <p:sldId id="643" r:id="rId27"/>
    <p:sldId id="648" r:id="rId28"/>
    <p:sldId id="64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0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Ordered Delivery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11.1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6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863020" cy="15673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/>
              <a:t>Packet boundaries aren’t important for TCP software</a:t>
            </a:r>
          </a:p>
          <a:p>
            <a:pPr marL="0" indent="0" algn="ctr">
              <a:buNone/>
            </a:pPr>
            <a:r>
              <a:rPr lang="en-US" sz="3600" dirty="0"/>
              <a:t>TCP is a </a:t>
            </a:r>
            <a:r>
              <a:rPr lang="en-US" sz="3600" dirty="0">
                <a:solidFill>
                  <a:srgbClr val="C00000"/>
                </a:solidFill>
              </a:rPr>
              <a:t>stream-oriented </a:t>
            </a:r>
            <a:r>
              <a:rPr lang="en-US" sz="3600" dirty="0"/>
              <a:t>protocol</a:t>
            </a:r>
          </a:p>
          <a:p>
            <a:pPr marL="0" indent="0" algn="ctr">
              <a:buNone/>
            </a:pPr>
            <a:r>
              <a:rPr lang="en-US" sz="3000" dirty="0"/>
              <a:t>(We use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en-US" sz="3000" dirty="0"/>
              <a:t> when creating sockets)</a:t>
            </a:r>
          </a:p>
          <a:p>
            <a:pPr marL="0" indent="0" algn="ctr">
              <a:buNone/>
            </a:pPr>
            <a:endParaRPr lang="en-US" sz="3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F5F5993-358E-284B-ABC9-D45DDAF83827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1B687C-490E-4843-9174-B7535AEEADD8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C35D4E-708A-0A42-BE8D-CC553F991E51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85FAED-EA74-4543-B649-8A4AAA3A1DF5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AD3E31-1A4F-564C-AAE2-4BBE818A3D3C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7D725B-F375-7848-B4B8-07494D8AA4EC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3BAE08-F192-F14F-8628-BABCC52D5B25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CFB7AD-73E7-B94B-80A5-9A0255ABA9CE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2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C901B8-3955-C94A-B996-466D47CF5660}"/>
              </a:ext>
            </a:extLst>
          </p:cNvPr>
          <p:cNvCxnSpPr>
            <a:cxnSpLocks/>
          </p:cNvCxnSpPr>
          <p:nvPr/>
        </p:nvCxnSpPr>
        <p:spPr>
          <a:xfrm flipV="1">
            <a:off x="2342367" y="2192055"/>
            <a:ext cx="7515617" cy="146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30C4D0-B57D-1344-8F3C-D06046950F26}"/>
              </a:ext>
            </a:extLst>
          </p:cNvPr>
          <p:cNvCxnSpPr>
            <a:cxnSpLocks/>
          </p:cNvCxnSpPr>
          <p:nvPr/>
        </p:nvCxnSpPr>
        <p:spPr>
          <a:xfrm>
            <a:off x="2342367" y="3246329"/>
            <a:ext cx="751561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A9ED89-A6E6-8843-9513-A2AC195C1DC7}"/>
              </a:ext>
            </a:extLst>
          </p:cNvPr>
          <p:cNvCxnSpPr/>
          <p:nvPr/>
        </p:nvCxnSpPr>
        <p:spPr>
          <a:xfrm>
            <a:off x="3444658" y="2192055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4D6C99-4C28-624C-8F6B-CD1A824D5171}"/>
              </a:ext>
            </a:extLst>
          </p:cNvPr>
          <p:cNvCxnSpPr/>
          <p:nvPr/>
        </p:nvCxnSpPr>
        <p:spPr>
          <a:xfrm>
            <a:off x="4599140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6B1B52-D3C5-6848-A48F-727387594A95}"/>
              </a:ext>
            </a:extLst>
          </p:cNvPr>
          <p:cNvCxnSpPr/>
          <p:nvPr/>
        </p:nvCxnSpPr>
        <p:spPr>
          <a:xfrm>
            <a:off x="567846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E5E27F-B3EF-1D45-A693-56F9F8842AEB}"/>
              </a:ext>
            </a:extLst>
          </p:cNvPr>
          <p:cNvCxnSpPr/>
          <p:nvPr/>
        </p:nvCxnSpPr>
        <p:spPr>
          <a:xfrm>
            <a:off x="6770318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465F6F-ECD6-A041-A60E-2D4AB103B407}"/>
              </a:ext>
            </a:extLst>
          </p:cNvPr>
          <p:cNvCxnSpPr/>
          <p:nvPr/>
        </p:nvCxnSpPr>
        <p:spPr>
          <a:xfrm>
            <a:off x="7849644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0D2B7A-6BB5-4C4D-B8DD-C549CD4E6E25}"/>
              </a:ext>
            </a:extLst>
          </p:cNvPr>
          <p:cNvCxnSpPr/>
          <p:nvPr/>
        </p:nvCxnSpPr>
        <p:spPr>
          <a:xfrm>
            <a:off x="900412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03922B-82BF-0144-86F3-6650A7ECA069}"/>
              </a:ext>
            </a:extLst>
          </p:cNvPr>
          <p:cNvSpPr txBox="1"/>
          <p:nvPr/>
        </p:nvSpPr>
        <p:spPr>
          <a:xfrm>
            <a:off x="1052186" y="2284494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251DE-C09A-EB49-8B7C-DD695FB0E61D}"/>
              </a:ext>
            </a:extLst>
          </p:cNvPr>
          <p:cNvSpPr txBox="1"/>
          <p:nvPr/>
        </p:nvSpPr>
        <p:spPr>
          <a:xfrm>
            <a:off x="10020822" y="2192055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186A99-B361-F548-AE42-1745033EEAEE}"/>
              </a:ext>
            </a:extLst>
          </p:cNvPr>
          <p:cNvSpPr txBox="1"/>
          <p:nvPr/>
        </p:nvSpPr>
        <p:spPr>
          <a:xfrm>
            <a:off x="3814600" y="5635841"/>
            <a:ext cx="4185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 does a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sz="3200" dirty="0">
                <a:latin typeface="Helvetica" pitchFamily="2" charset="0"/>
              </a:rPr>
              <a:t>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7CCAFD-B3CC-9149-8D5A-80F4D5D9A6D5}"/>
              </a:ext>
            </a:extLst>
          </p:cNvPr>
          <p:cNvCxnSpPr/>
          <p:nvPr/>
        </p:nvCxnSpPr>
        <p:spPr>
          <a:xfrm>
            <a:off x="4184542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B3C09B-2D59-0045-B8C5-92D182D80D09}"/>
              </a:ext>
            </a:extLst>
          </p:cNvPr>
          <p:cNvCxnSpPr/>
          <p:nvPr/>
        </p:nvCxnSpPr>
        <p:spPr>
          <a:xfrm>
            <a:off x="3444658" y="3735092"/>
            <a:ext cx="7398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2F0822-B8CF-A941-8EB4-13D2A6AFE2BF}"/>
              </a:ext>
            </a:extLst>
          </p:cNvPr>
          <p:cNvCxnSpPr/>
          <p:nvPr/>
        </p:nvCxnSpPr>
        <p:spPr>
          <a:xfrm>
            <a:off x="5293996" y="2249378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B1267D-A7E1-A348-B0C9-5319ED4EAC82}"/>
              </a:ext>
            </a:extLst>
          </p:cNvPr>
          <p:cNvCxnSpPr/>
          <p:nvPr/>
        </p:nvCxnSpPr>
        <p:spPr>
          <a:xfrm>
            <a:off x="7926887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CF16C1-B565-3845-A900-540237522E55}"/>
              </a:ext>
            </a:extLst>
          </p:cNvPr>
          <p:cNvCxnSpPr>
            <a:cxnSpLocks/>
          </p:cNvCxnSpPr>
          <p:nvPr/>
        </p:nvCxnSpPr>
        <p:spPr>
          <a:xfrm>
            <a:off x="4229198" y="3735092"/>
            <a:ext cx="106479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2D3B23-E9D4-8F48-97BD-E771971D594E}"/>
              </a:ext>
            </a:extLst>
          </p:cNvPr>
          <p:cNvCxnSpPr/>
          <p:nvPr/>
        </p:nvCxnSpPr>
        <p:spPr>
          <a:xfrm>
            <a:off x="9066118" y="2190287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183FFF-C30D-524B-83FD-B31B127E76C3}"/>
              </a:ext>
            </a:extLst>
          </p:cNvPr>
          <p:cNvCxnSpPr>
            <a:cxnSpLocks/>
          </p:cNvCxnSpPr>
          <p:nvPr/>
        </p:nvCxnSpPr>
        <p:spPr>
          <a:xfrm>
            <a:off x="7849644" y="3735092"/>
            <a:ext cx="115448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196A61-95A5-8F4E-B87A-E66131EF2C8B}"/>
              </a:ext>
            </a:extLst>
          </p:cNvPr>
          <p:cNvCxnSpPr/>
          <p:nvPr/>
        </p:nvCxnSpPr>
        <p:spPr>
          <a:xfrm>
            <a:off x="3510685" y="2221283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F0BDAA0-2BD3-1B4E-A768-DDD34B8EB61F}"/>
              </a:ext>
            </a:extLst>
          </p:cNvPr>
          <p:cNvSpPr txBox="1"/>
          <p:nvPr/>
        </p:nvSpPr>
        <p:spPr>
          <a:xfrm>
            <a:off x="3269752" y="3915195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1st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CE614-2E16-AB47-BFFB-640F6D3B2CFD}"/>
              </a:ext>
            </a:extLst>
          </p:cNvPr>
          <p:cNvSpPr txBox="1"/>
          <p:nvPr/>
        </p:nvSpPr>
        <p:spPr>
          <a:xfrm>
            <a:off x="4229198" y="3915194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2nd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063116-8DDB-E540-954B-596634476BB6}"/>
              </a:ext>
            </a:extLst>
          </p:cNvPr>
          <p:cNvSpPr txBox="1"/>
          <p:nvPr/>
        </p:nvSpPr>
        <p:spPr>
          <a:xfrm>
            <a:off x="6057235" y="3949849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3rd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F950D-2F84-CF47-80B9-D2ADCAAFA438}"/>
              </a:ext>
            </a:extLst>
          </p:cNvPr>
          <p:cNvSpPr txBox="1"/>
          <p:nvPr/>
        </p:nvSpPr>
        <p:spPr>
          <a:xfrm>
            <a:off x="7814222" y="4010910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4th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3E18730-1A1E-554C-BEC0-EECDA1205E58}"/>
              </a:ext>
            </a:extLst>
          </p:cNvPr>
          <p:cNvSpPr/>
          <p:nvPr/>
        </p:nvSpPr>
        <p:spPr>
          <a:xfrm>
            <a:off x="2782533" y="3363132"/>
            <a:ext cx="1355514" cy="2417736"/>
          </a:xfrm>
          <a:custGeom>
            <a:avLst/>
            <a:gdLst>
              <a:gd name="connsiteX0" fmla="*/ 642592 w 1355514"/>
              <a:gd name="connsiteY0" fmla="*/ 0 h 2417736"/>
              <a:gd name="connsiteX1" fmla="*/ 22660 w 1355514"/>
              <a:gd name="connsiteY1" fmla="*/ 1193370 h 2417736"/>
              <a:gd name="connsiteX2" fmla="*/ 1355514 w 1355514"/>
              <a:gd name="connsiteY2" fmla="*/ 2417736 h 241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514" h="2417736">
                <a:moveTo>
                  <a:pt x="642592" y="0"/>
                </a:moveTo>
                <a:cubicBezTo>
                  <a:pt x="273216" y="395207"/>
                  <a:pt x="-96160" y="790414"/>
                  <a:pt x="22660" y="1193370"/>
                </a:cubicBezTo>
                <a:cubicBezTo>
                  <a:pt x="141480" y="1596326"/>
                  <a:pt x="748497" y="2007031"/>
                  <a:pt x="1355514" y="2417736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7691191-B4DB-7B4C-A01A-8AD00DC9A4B6}"/>
              </a:ext>
            </a:extLst>
          </p:cNvPr>
          <p:cNvSpPr/>
          <p:nvPr/>
        </p:nvSpPr>
        <p:spPr>
          <a:xfrm>
            <a:off x="4169044" y="3332136"/>
            <a:ext cx="604434" cy="2278250"/>
          </a:xfrm>
          <a:custGeom>
            <a:avLst/>
            <a:gdLst>
              <a:gd name="connsiteX0" fmla="*/ 0 w 604434"/>
              <a:gd name="connsiteY0" fmla="*/ 0 h 2278250"/>
              <a:gd name="connsiteX1" fmla="*/ 185980 w 604434"/>
              <a:gd name="connsiteY1" fmla="*/ 1673817 h 2278250"/>
              <a:gd name="connsiteX2" fmla="*/ 604434 w 604434"/>
              <a:gd name="connsiteY2" fmla="*/ 2278250 h 227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434" h="2278250">
                <a:moveTo>
                  <a:pt x="0" y="0"/>
                </a:moveTo>
                <a:cubicBezTo>
                  <a:pt x="42620" y="647054"/>
                  <a:pt x="85241" y="1294109"/>
                  <a:pt x="185980" y="1673817"/>
                </a:cubicBezTo>
                <a:cubicBezTo>
                  <a:pt x="286719" y="2053525"/>
                  <a:pt x="445576" y="2165887"/>
                  <a:pt x="604434" y="227825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3FB5F86-2212-CE4C-8DA1-4475EF846612}"/>
              </a:ext>
            </a:extLst>
          </p:cNvPr>
          <p:cNvSpPr/>
          <p:nvPr/>
        </p:nvSpPr>
        <p:spPr>
          <a:xfrm>
            <a:off x="5331417" y="3378631"/>
            <a:ext cx="278969" cy="2200759"/>
          </a:xfrm>
          <a:custGeom>
            <a:avLst/>
            <a:gdLst>
              <a:gd name="connsiteX0" fmla="*/ 0 w 278969"/>
              <a:gd name="connsiteY0" fmla="*/ 0 h 2200759"/>
              <a:gd name="connsiteX1" fmla="*/ 139485 w 278969"/>
              <a:gd name="connsiteY1" fmla="*/ 1441342 h 2200759"/>
              <a:gd name="connsiteX2" fmla="*/ 278969 w 278969"/>
              <a:gd name="connsiteY2" fmla="*/ 2200759 h 2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969" h="2200759">
                <a:moveTo>
                  <a:pt x="0" y="0"/>
                </a:moveTo>
                <a:cubicBezTo>
                  <a:pt x="46495" y="537274"/>
                  <a:pt x="92990" y="1074549"/>
                  <a:pt x="139485" y="1441342"/>
                </a:cubicBezTo>
                <a:cubicBezTo>
                  <a:pt x="185980" y="1808135"/>
                  <a:pt x="232474" y="2004447"/>
                  <a:pt x="278969" y="2200759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30FAB656-0326-7143-BEAA-3FDDB8BC850D}"/>
              </a:ext>
            </a:extLst>
          </p:cNvPr>
          <p:cNvSpPr/>
          <p:nvPr/>
        </p:nvSpPr>
        <p:spPr>
          <a:xfrm>
            <a:off x="6494285" y="3378631"/>
            <a:ext cx="1441342" cy="2200760"/>
          </a:xfrm>
          <a:custGeom>
            <a:avLst/>
            <a:gdLst>
              <a:gd name="connsiteX0" fmla="*/ 1441342 w 1441342"/>
              <a:gd name="connsiteY0" fmla="*/ 0 h 2200760"/>
              <a:gd name="connsiteX1" fmla="*/ 929898 w 1441342"/>
              <a:gd name="connsiteY1" fmla="*/ 1472339 h 2200760"/>
              <a:gd name="connsiteX2" fmla="*/ 0 w 1441342"/>
              <a:gd name="connsiteY2" fmla="*/ 2200760 h 220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342" h="2200760">
                <a:moveTo>
                  <a:pt x="1441342" y="0"/>
                </a:moveTo>
                <a:cubicBezTo>
                  <a:pt x="1305732" y="552773"/>
                  <a:pt x="1170122" y="1105546"/>
                  <a:pt x="929898" y="1472339"/>
                </a:cubicBezTo>
                <a:cubicBezTo>
                  <a:pt x="689674" y="1839132"/>
                  <a:pt x="344837" y="2019946"/>
                  <a:pt x="0" y="220076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98FD7A-F659-8546-9828-B11A6494D094}"/>
              </a:ext>
            </a:extLst>
          </p:cNvPr>
          <p:cNvCxnSpPr>
            <a:cxnSpLocks/>
          </p:cNvCxnSpPr>
          <p:nvPr/>
        </p:nvCxnSpPr>
        <p:spPr>
          <a:xfrm>
            <a:off x="5363157" y="3735092"/>
            <a:ext cx="248648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6C0268B-A64D-6A42-A49B-CB8BF7581781}"/>
              </a:ext>
            </a:extLst>
          </p:cNvPr>
          <p:cNvSpPr txBox="1"/>
          <p:nvPr/>
        </p:nvSpPr>
        <p:spPr>
          <a:xfrm>
            <a:off x="9059537" y="4238359"/>
            <a:ext cx="3110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 </a:t>
            </a:r>
            <a:r>
              <a:rPr lang="en-US" sz="2400" dirty="0" err="1">
                <a:latin typeface="Helvetica" pitchFamily="2" charset="0"/>
              </a:rPr>
              <a:t>recv</a:t>
            </a:r>
            <a:r>
              <a:rPr lang="en-US" sz="2400" dirty="0">
                <a:latin typeface="Helvetica" pitchFamily="2" charset="0"/>
              </a:rPr>
              <a:t>() call may return a part of a packet, a full packet, or multiple packets together.</a:t>
            </a:r>
          </a:p>
        </p:txBody>
      </p:sp>
    </p:spTree>
    <p:extLst>
      <p:ext uri="{BB962C8B-B14F-4D97-AF65-F5344CB8AC3E}">
        <p14:creationId xmlns:p14="http://schemas.microsoft.com/office/powerpoint/2010/main" val="26858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Subsequent out-of-order packets dropped </a:t>
            </a:r>
            <a:r>
              <a:rPr lang="en-US" dirty="0"/>
              <a:t>(it doesn’t matter that those packets successfully arrive at the receiver from the sender over the network)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application-level throughput will suffer </a:t>
            </a:r>
            <a:r>
              <a:rPr lang="en-US" dirty="0"/>
              <a:t>if there is too much packet reordering in the network</a:t>
            </a:r>
          </a:p>
          <a:p>
            <a:pPr lvl="1"/>
            <a:r>
              <a:rPr lang="en-US" dirty="0"/>
              <a:t>Data may reach the receiver</a:t>
            </a:r>
          </a:p>
          <a:p>
            <a:pPr lvl="1"/>
            <a:r>
              <a:rPr lang="en-US" dirty="0"/>
              <a:t>But won’t be delivered to apps upon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3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5352-90B5-5041-BB39-BAAF5CE5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TCP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D143-0BFE-684D-8BA9-93C0085AF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 delivery accomplished through socket buffer and TCP reassembly at receiver</a:t>
            </a:r>
          </a:p>
          <a:p>
            <a:endParaRPr lang="en-US" dirty="0"/>
          </a:p>
          <a:p>
            <a:r>
              <a:rPr lang="en-US" dirty="0"/>
              <a:t>TCP is a stream-oriented protocol, where the boundaries between packets aren’t important</a:t>
            </a:r>
          </a:p>
          <a:p>
            <a:endParaRPr lang="en-US" dirty="0"/>
          </a:p>
          <a:p>
            <a:r>
              <a:rPr lang="en-US" dirty="0"/>
              <a:t>Significant packet reordering reduces TCP application throughput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99F7-6C6E-3444-AC27-746E69E7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20D7-62E5-1A4A-879B-1BCD2756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1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Flow Control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11.2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8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app and socket buffer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Sender deposits data in receiver socket buffer</a:t>
            </a:r>
          </a:p>
          <a:p>
            <a:r>
              <a:rPr lang="en-US" dirty="0"/>
              <a:t>An app with a TCP socket reads from the TCP receive socket buffer</a:t>
            </a:r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r>
              <a:rPr lang="en-US" dirty="0"/>
              <a:t>Buffers used for </a:t>
            </a:r>
            <a:r>
              <a:rPr lang="en-US" dirty="0">
                <a:solidFill>
                  <a:srgbClr val="C00000"/>
                </a:solidFill>
              </a:rPr>
              <a:t>ordering </a:t>
            </a:r>
            <a:r>
              <a:rPr lang="en-US" dirty="0"/>
              <a:t>&amp; </a:t>
            </a:r>
            <a:r>
              <a:rPr lang="en-US" dirty="0">
                <a:solidFill>
                  <a:srgbClr val="C00000"/>
                </a:solidFill>
              </a:rPr>
              <a:t>reliability</a:t>
            </a:r>
          </a:p>
          <a:p>
            <a:r>
              <a:rPr lang="en-US" dirty="0"/>
              <a:t>Ordering: only release data to app when data </a:t>
            </a:r>
            <a:r>
              <a:rPr lang="en-US" dirty="0">
                <a:solidFill>
                  <a:srgbClr val="C00000"/>
                </a:solidFill>
              </a:rPr>
              <a:t>in order </a:t>
            </a:r>
            <a:r>
              <a:rPr lang="en-US" dirty="0"/>
              <a:t>with everything else app has read previously</a:t>
            </a:r>
          </a:p>
          <a:p>
            <a:r>
              <a:rPr lang="en-US" dirty="0"/>
              <a:t>Reliability: avoid wasteful sender retransmissions using selective repeat</a:t>
            </a: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5800664"/>
            <a:ext cx="2747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protocol stack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12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socket buffers can get full…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69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Applications may read data slower than the sender is pushing data in</a:t>
            </a:r>
          </a:p>
          <a:p>
            <a:pPr lvl="1"/>
            <a:r>
              <a:rPr lang="en-US" dirty="0"/>
              <a:t>Example: what if an app infrequently or never calls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There may be too much reordering or packet loss in the network</a:t>
            </a:r>
          </a:p>
          <a:p>
            <a:pPr lvl="1"/>
            <a:r>
              <a:rPr lang="en-US" dirty="0"/>
              <a:t>What if the first few bytes of a window are lost or delayed?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Receivers can only buffer so much before dropping subsequent data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3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avoid drops due to buffer 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85141"/>
          </a:xfrm>
        </p:spPr>
        <p:txBody>
          <a:bodyPr>
            <a:normAutofit/>
          </a:bodyPr>
          <a:lstStyle/>
          <a:p>
            <a:r>
              <a:rPr lang="en-US" dirty="0"/>
              <a:t>Have a TCP sender only send as much as the </a:t>
            </a:r>
            <a:r>
              <a:rPr lang="en-US" dirty="0">
                <a:solidFill>
                  <a:srgbClr val="C00000"/>
                </a:solidFill>
              </a:rPr>
              <a:t>free buffer space </a:t>
            </a:r>
            <a:r>
              <a:rPr lang="en-US" dirty="0"/>
              <a:t>available at the receiver. </a:t>
            </a:r>
          </a:p>
          <a:p>
            <a:r>
              <a:rPr lang="en-US" dirty="0"/>
              <a:t>Amount of free buffer varies over time</a:t>
            </a:r>
          </a:p>
          <a:p>
            <a:r>
              <a:rPr lang="en-US" dirty="0"/>
              <a:t>TCP implements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  <a:p>
            <a:r>
              <a:rPr lang="en-US" dirty="0"/>
              <a:t>Receiver’s ACK contains the amount of data the sender can transmit without running out the receiver’s socket buffer</a:t>
            </a:r>
          </a:p>
          <a:p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advertised window size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9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4D98-C012-6348-941F-4950ED91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 TCP headers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45DA3D-3A41-754E-A233-31797331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84" y="1493532"/>
            <a:ext cx="7990431" cy="536446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E2B02E-DB82-ED4E-8906-F19952E9544B}"/>
              </a:ext>
            </a:extLst>
          </p:cNvPr>
          <p:cNvSpPr/>
          <p:nvPr/>
        </p:nvSpPr>
        <p:spPr>
          <a:xfrm>
            <a:off x="6989736" y="3564610"/>
            <a:ext cx="1766806" cy="743919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5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Receiver </a:t>
            </a:r>
            <a:r>
              <a:rPr lang="en-US" dirty="0">
                <a:solidFill>
                  <a:srgbClr val="C00000"/>
                </a:solidFill>
              </a:rPr>
              <a:t>advertises</a:t>
            </a:r>
            <a:r>
              <a:rPr lang="en-US" dirty="0"/>
              <a:t> to sender (in </a:t>
            </a:r>
            <a:r>
              <a:rPr lang="en-US"/>
              <a:t>the ACK) how </a:t>
            </a:r>
            <a:r>
              <a:rPr lang="en-US" dirty="0"/>
              <a:t>much free buffer </a:t>
            </a:r>
            <a:r>
              <a:rPr lang="en-US"/>
              <a:t>is available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B18033-5BF3-EC4F-83C8-9F50686E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83" y="2918632"/>
            <a:ext cx="5054308" cy="3393268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4B6914CD-3D4E-1245-B8D7-95BB99E7F2C6}"/>
              </a:ext>
            </a:extLst>
          </p:cNvPr>
          <p:cNvSpPr/>
          <p:nvPr/>
        </p:nvSpPr>
        <p:spPr>
          <a:xfrm>
            <a:off x="5240091" y="4091822"/>
            <a:ext cx="1067719" cy="794978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6E631B7-7B2B-1B41-BBBC-CAE642A68429}"/>
              </a:ext>
            </a:extLst>
          </p:cNvPr>
          <p:cNvCxnSpPr>
            <a:cxnSpLocks/>
          </p:cNvCxnSpPr>
          <p:nvPr/>
        </p:nvCxnSpPr>
        <p:spPr>
          <a:xfrm flipH="1" flipV="1">
            <a:off x="6480275" y="4715350"/>
            <a:ext cx="2070933" cy="5611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Subsequently, the sender’s sliding window cannot be larger than this value</a:t>
            </a:r>
          </a:p>
          <a:p>
            <a:r>
              <a:rPr lang="en-US" dirty="0"/>
              <a:t>Restriction on new sequence numbers that can be transmitted</a:t>
            </a:r>
          </a:p>
          <a:p>
            <a:r>
              <a:rPr lang="en-US" dirty="0"/>
              <a:t>Restriction on TCP sending rate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9083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If receiver app is too slow reading data: </a:t>
            </a:r>
          </a:p>
          <a:p>
            <a:pPr lvl="1"/>
            <a:r>
              <a:rPr lang="en-US" dirty="0"/>
              <a:t>receiver socket buffer fills up</a:t>
            </a:r>
          </a:p>
          <a:p>
            <a:pPr lvl="1"/>
            <a:r>
              <a:rPr lang="en-US" dirty="0"/>
              <a:t>So, advertised window shrinks</a:t>
            </a:r>
          </a:p>
          <a:p>
            <a:pPr lvl="1"/>
            <a:r>
              <a:rPr lang="en-US" dirty="0"/>
              <a:t>So, sender’s window shrinks</a:t>
            </a:r>
          </a:p>
          <a:p>
            <a:pPr lvl="1"/>
            <a:r>
              <a:rPr lang="en-US" dirty="0"/>
              <a:t>So, sender’s sending rate reduces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112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Flow control matches the sender’s write speed to the receiver’s read speed.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084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4C2-6CAC-684D-AB7D-0ACD5B9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94A3-1A09-F842-9DC4-C4BE4B7F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Operating systems have a default receiver socket buffer size</a:t>
            </a:r>
          </a:p>
          <a:p>
            <a:pPr lvl="1"/>
            <a:r>
              <a:rPr lang="en-US" dirty="0"/>
              <a:t>Listed among the parameters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net.inet.tcp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MAC,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net.ipv4.tcp</a:t>
            </a:r>
            <a:r>
              <a:rPr lang="en-US" dirty="0"/>
              <a:t> on Linux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If socket buffer is too small, sender can’t keep too many packets in flight </a:t>
            </a:r>
            <a:r>
              <a:rPr lang="en-US" dirty="0">
                <a:sym typeface="Wingdings" pitchFamily="2" charset="2"/>
              </a:rPr>
              <a:t> lower throughput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If socket buffer is too large, too much memory consumed per socket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big should the receiver socket buffer be?</a:t>
            </a:r>
          </a:p>
        </p:txBody>
      </p:sp>
    </p:spTree>
    <p:extLst>
      <p:ext uri="{BB962C8B-B14F-4D97-AF65-F5344CB8AC3E}">
        <p14:creationId xmlns:p14="http://schemas.microsoft.com/office/powerpoint/2010/main" val="39365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r>
              <a:rPr lang="en-US" dirty="0"/>
              <a:t>Case 1: </a:t>
            </a:r>
            <a:r>
              <a:rPr lang="en-US" dirty="0">
                <a:solidFill>
                  <a:srgbClr val="C00000"/>
                </a:solidFill>
              </a:rPr>
              <a:t>Suppose the receiving app is reading data too slowly: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amount of receiver buffer can prevent low sender throughput if the connection is long-lived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8485" cy="4838646"/>
          </a:xfrm>
        </p:spPr>
        <p:txBody>
          <a:bodyPr>
            <a:normAutofit/>
          </a:bodyPr>
          <a:lstStyle/>
          <a:p>
            <a:r>
              <a:rPr lang="en-US" dirty="0"/>
              <a:t>Case 2: </a:t>
            </a:r>
            <a:r>
              <a:rPr lang="en-US" dirty="0">
                <a:solidFill>
                  <a:srgbClr val="C00000"/>
                </a:solidFill>
              </a:rPr>
              <a:t>Suppose the receiving app reads sufficiently fast </a:t>
            </a:r>
            <a:r>
              <a:rPr lang="en-US" i="1" dirty="0">
                <a:solidFill>
                  <a:srgbClr val="C00000"/>
                </a:solidFill>
              </a:rPr>
              <a:t>on average </a:t>
            </a:r>
            <a:r>
              <a:rPr lang="en-US" dirty="0">
                <a:solidFill>
                  <a:srgbClr val="C00000"/>
                </a:solidFill>
              </a:rPr>
              <a:t>to match the sender’s writing speed.  </a:t>
            </a:r>
          </a:p>
          <a:p>
            <a:pPr lvl="1"/>
            <a:r>
              <a:rPr lang="en-US" dirty="0"/>
              <a:t>Assume the sender has a window of size W.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receiver must use a buffer of size at least W. Why?</a:t>
            </a:r>
          </a:p>
          <a:p>
            <a:endParaRPr lang="en-US" dirty="0"/>
          </a:p>
          <a:p>
            <a:r>
              <a:rPr lang="en-US" dirty="0"/>
              <a:t>Captures two cases:</a:t>
            </a:r>
          </a:p>
          <a:p>
            <a:r>
              <a:rPr lang="en-US" dirty="0"/>
              <a:t>(1) When the first sequence #s in the window are dropped </a:t>
            </a:r>
          </a:p>
          <a:p>
            <a:pPr lvl="1"/>
            <a:r>
              <a:rPr lang="en-US" dirty="0"/>
              <a:t>The rest of the window must be buffered until the ACKs (of the rest of the window) reach sender. Adv. window in ACKs reduces sender’s window</a:t>
            </a:r>
          </a:p>
          <a:p>
            <a:r>
              <a:rPr lang="en-US" dirty="0"/>
              <a:t>(2) When the sender sends a burst of data of size W</a:t>
            </a:r>
          </a:p>
          <a:p>
            <a:pPr lvl="1"/>
            <a:r>
              <a:rPr lang="en-US" dirty="0"/>
              <a:t>Receiver may not match the </a:t>
            </a:r>
            <a:r>
              <a:rPr lang="en-US" i="1" dirty="0"/>
              <a:t>instantaneous </a:t>
            </a:r>
            <a:r>
              <a:rPr lang="en-US" dirty="0"/>
              <a:t>rate of the sender</a:t>
            </a:r>
          </a:p>
        </p:txBody>
      </p:sp>
    </p:spTree>
    <p:extLst>
      <p:ext uri="{BB962C8B-B14F-4D97-AF65-F5344CB8AC3E}">
        <p14:creationId xmlns:p14="http://schemas.microsoft.com/office/powerpoint/2010/main" val="10133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026-2AF3-4A43-8D6B-312744C9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1EF7-F2A9-2D4B-9945-C302E2E8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to keep buffers available at the receiver whenever the sender transmits data</a:t>
            </a:r>
          </a:p>
          <a:p>
            <a:endParaRPr lang="en-US" dirty="0"/>
          </a:p>
          <a:p>
            <a:r>
              <a:rPr lang="en-US" dirty="0"/>
              <a:t>Main function: match sender speed to receiver speed</a:t>
            </a:r>
          </a:p>
          <a:p>
            <a:endParaRPr lang="en-US" dirty="0"/>
          </a:p>
          <a:p>
            <a:r>
              <a:rPr lang="en-US" dirty="0"/>
              <a:t>Socket buffer sizing is important for throughput</a:t>
            </a:r>
          </a:p>
        </p:txBody>
      </p:sp>
    </p:spTree>
    <p:extLst>
      <p:ext uri="{BB962C8B-B14F-4D97-AF65-F5344CB8AC3E}">
        <p14:creationId xmlns:p14="http://schemas.microsoft.com/office/powerpoint/2010/main" val="969543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2ACC-1114-7849-A99D-1DB506D9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0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D78BBAF-A9B4-D446-BC4F-247505DEED5C}"/>
              </a:ext>
            </a:extLst>
          </p:cNvPr>
          <p:cNvSpPr/>
          <p:nvPr/>
        </p:nvSpPr>
        <p:spPr>
          <a:xfrm>
            <a:off x="1077238" y="3181611"/>
            <a:ext cx="6112702" cy="75156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5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Ordered delivery</a:t>
            </a:r>
          </a:p>
          <a:p>
            <a:pPr lvl="1"/>
            <a:r>
              <a:rPr lang="en-US" dirty="0"/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9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Word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Word application?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17600" cy="4879975"/>
          </a:xfrm>
        </p:spPr>
        <p:txBody>
          <a:bodyPr>
            <a:normAutofit/>
          </a:bodyPr>
          <a:lstStyle/>
          <a:p>
            <a:r>
              <a:rPr lang="en-US" dirty="0"/>
              <a:t>Reordering can happen for a few reasons:</a:t>
            </a:r>
          </a:p>
          <a:p>
            <a:pPr lvl="1"/>
            <a:r>
              <a:rPr lang="en-US" dirty="0"/>
              <a:t>Drops</a:t>
            </a:r>
          </a:p>
          <a:p>
            <a:pPr lvl="1"/>
            <a:r>
              <a:rPr lang="en-US" dirty="0"/>
              <a:t>Packets taking different paths through a network</a:t>
            </a:r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that the sender side pushed it</a:t>
            </a:r>
          </a:p>
          <a:p>
            <a:r>
              <a:rPr lang="en-US" dirty="0"/>
              <a:t>Receiver uses two mechanisms:</a:t>
            </a:r>
          </a:p>
          <a:p>
            <a:pPr lvl="1"/>
            <a:r>
              <a:rPr lang="en-US" dirty="0"/>
              <a:t>Sequence numbers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Receiver socket buffer</a:t>
            </a:r>
          </a:p>
          <a:p>
            <a:r>
              <a:rPr lang="en-US" dirty="0"/>
              <a:t>We’ve already seen the use of both of these for reliability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7582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1797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8069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between apps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Sender deposits data in receiver socket buffer</a:t>
            </a:r>
          </a:p>
          <a:p>
            <a:endParaRPr lang="en-US" dirty="0"/>
          </a:p>
          <a:p>
            <a:r>
              <a:rPr lang="en-US" dirty="0"/>
              <a:t>An app with a TCP socket reads from the TCP receive socket buffer</a:t>
            </a:r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TCP receiver software only releases this data to the application if the data is </a:t>
            </a:r>
            <a:r>
              <a:rPr lang="en-US" dirty="0">
                <a:solidFill>
                  <a:srgbClr val="C00000"/>
                </a:solidFill>
              </a:rPr>
              <a:t>in order </a:t>
            </a:r>
            <a:r>
              <a:rPr lang="en-US" dirty="0"/>
              <a:t>relative to all other data already read by the application</a:t>
            </a:r>
          </a:p>
          <a:p>
            <a:endParaRPr lang="en-US" dirty="0"/>
          </a:p>
          <a:p>
            <a:r>
              <a:rPr lang="en-US" dirty="0"/>
              <a:t>This process is called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5800664"/>
            <a:ext cx="2747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protocol stack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182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TCP Reassembly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8" y="1829277"/>
            <a:ext cx="231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read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25211" y="1645560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Sender/Net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2902735" y="6393154"/>
            <a:ext cx="711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Socket buffer memory on the receiver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515600" cy="19927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TCP uses byte sequence numbers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7EC746-70E8-4547-9BA1-CD6EBF522A7E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DA436B-FFF1-464E-92AD-6FED346A4CCE}"/>
              </a:ext>
            </a:extLst>
          </p:cNvPr>
          <p:cNvGrpSpPr/>
          <p:nvPr/>
        </p:nvGrpSpPr>
        <p:grpSpPr>
          <a:xfrm>
            <a:off x="3444658" y="2192055"/>
            <a:ext cx="5559468" cy="1054274"/>
            <a:chOff x="3444658" y="2192055"/>
            <a:chExt cx="5559468" cy="105427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646331"/>
            <a:chOff x="2677437" y="1561439"/>
            <a:chExt cx="6226480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pPr algn="l"/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758696-5480-9749-A6AF-F50F68F4166D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CD3BF1-F5E5-6442-89F3-BF9D857F7117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01517-877D-FD41-845F-DA7843B7A373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D4A782-DE1E-4143-8837-55C975E93E9E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3B305-FCAE-F54F-82EB-2B1E816E5771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997A82-57B2-8044-B2F5-00036AB6F8C6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D4190D-20BB-9A4B-8408-C700D0487747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98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1427</Words>
  <Application>Microsoft Macintosh PowerPoint</Application>
  <PresentationFormat>Widescreen</PresentationFormat>
  <Paragraphs>373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ＭＳ Ｐゴシック</vt:lpstr>
      <vt:lpstr>Arial</vt:lpstr>
      <vt:lpstr>Calibri</vt:lpstr>
      <vt:lpstr>Consolas</vt:lpstr>
      <vt:lpstr>Courier</vt:lpstr>
      <vt:lpstr>Helvetica</vt:lpstr>
      <vt:lpstr>Times New Roman</vt:lpstr>
      <vt:lpstr>Wingdings</vt:lpstr>
      <vt:lpstr>Office Theme</vt:lpstr>
      <vt:lpstr>CS 352 Ordered Delivery</vt:lpstr>
      <vt:lpstr>Transport</vt:lpstr>
      <vt:lpstr>Modularity through layering</vt:lpstr>
      <vt:lpstr>How do apps get perf guarantees?</vt:lpstr>
      <vt:lpstr>Reordering packets at the receiver side</vt:lpstr>
      <vt:lpstr>Reordering at the receiver side</vt:lpstr>
      <vt:lpstr>Interaction between apps and TCP</vt:lpstr>
      <vt:lpstr>TCP Reassembly</vt:lpstr>
      <vt:lpstr>Sequence numbers in the app’s stream</vt:lpstr>
      <vt:lpstr>Sequence numbers in the app’s stream</vt:lpstr>
      <vt:lpstr>Sequence numbers in the app’s stream</vt:lpstr>
      <vt:lpstr>Implications of ordered delivery</vt:lpstr>
      <vt:lpstr>Summary of TCP ordered delivery</vt:lpstr>
      <vt:lpstr>PowerPoint Presentation</vt:lpstr>
      <vt:lpstr>CS 352 Flow Control</vt:lpstr>
      <vt:lpstr>Review: app and socket buffer interaction</vt:lpstr>
      <vt:lpstr>But socket buffers can get full…</vt:lpstr>
      <vt:lpstr>Goal: avoid drops due to buffer fill</vt:lpstr>
      <vt:lpstr>Flow control in TCP headers</vt:lpstr>
      <vt:lpstr>TCP flow control</vt:lpstr>
      <vt:lpstr>TCP flow control</vt:lpstr>
      <vt:lpstr>TCP flow control</vt:lpstr>
      <vt:lpstr>TCP flow control</vt:lpstr>
      <vt:lpstr>Sizing the receiver’s socket buffer</vt:lpstr>
      <vt:lpstr>Sizing the receiver’s socket buffer</vt:lpstr>
      <vt:lpstr>Sizing the receiver’s socket buffer</vt:lpstr>
      <vt:lpstr>Summary of flow control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3018</cp:revision>
  <dcterms:created xsi:type="dcterms:W3CDTF">2019-01-23T03:40:12Z</dcterms:created>
  <dcterms:modified xsi:type="dcterms:W3CDTF">2021-03-07T09:23:30Z</dcterms:modified>
</cp:coreProperties>
</file>