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607" r:id="rId2"/>
    <p:sldId id="611" r:id="rId3"/>
    <p:sldId id="612" r:id="rId4"/>
    <p:sldId id="781" r:id="rId5"/>
    <p:sldId id="279" r:id="rId6"/>
    <p:sldId id="282" r:id="rId7"/>
    <p:sldId id="280" r:id="rId8"/>
    <p:sldId id="844" r:id="rId9"/>
    <p:sldId id="283" r:id="rId10"/>
    <p:sldId id="782" r:id="rId11"/>
    <p:sldId id="845" r:id="rId12"/>
    <p:sldId id="783" r:id="rId13"/>
    <p:sldId id="401" r:id="rId14"/>
    <p:sldId id="402" r:id="rId15"/>
    <p:sldId id="518" r:id="rId16"/>
    <p:sldId id="519" r:id="rId17"/>
    <p:sldId id="410" r:id="rId18"/>
    <p:sldId id="404" r:id="rId19"/>
    <p:sldId id="405" r:id="rId20"/>
    <p:sldId id="846" r:id="rId21"/>
    <p:sldId id="777" r:id="rId22"/>
    <p:sldId id="848" r:id="rId23"/>
    <p:sldId id="847" r:id="rId24"/>
    <p:sldId id="779" r:id="rId25"/>
    <p:sldId id="805" r:id="rId26"/>
    <p:sldId id="807" r:id="rId27"/>
    <p:sldId id="640" r:id="rId28"/>
    <p:sldId id="641" r:id="rId29"/>
    <p:sldId id="849" r:id="rId30"/>
    <p:sldId id="850" r:id="rId31"/>
    <p:sldId id="808" r:id="rId32"/>
    <p:sldId id="644" r:id="rId33"/>
    <p:sldId id="645" r:id="rId34"/>
    <p:sldId id="646" r:id="rId35"/>
    <p:sldId id="851" r:id="rId36"/>
    <p:sldId id="855" r:id="rId37"/>
    <p:sldId id="809" r:id="rId38"/>
    <p:sldId id="651" r:id="rId39"/>
    <p:sldId id="792" r:id="rId40"/>
    <p:sldId id="652" r:id="rId41"/>
    <p:sldId id="650" r:id="rId42"/>
    <p:sldId id="654" r:id="rId43"/>
    <p:sldId id="799" r:id="rId44"/>
    <p:sldId id="708" r:id="rId45"/>
    <p:sldId id="709" r:id="rId46"/>
    <p:sldId id="810" r:id="rId47"/>
    <p:sldId id="801" r:id="rId48"/>
    <p:sldId id="853" r:id="rId49"/>
    <p:sldId id="85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5"/>
    <p:restoredTop sz="94664"/>
  </p:normalViewPr>
  <p:slideViewPr>
    <p:cSldViewPr snapToGrid="0" snapToObjects="1">
      <p:cViewPr varScale="1">
        <p:scale>
          <a:sx n="128" d="100"/>
          <a:sy n="128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32B2D5B6-93F3-6346-A73E-BFDDCAB72B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8C7401D-F3FD-FA4A-851C-E495EE3DC889}" type="slidenum">
              <a:rPr lang="en-US" altLang="en-US" sz="1300" smtClean="0"/>
              <a:pPr/>
              <a:t>5</a:t>
            </a:fld>
            <a:endParaRPr lang="en-US" altLang="en-US" sz="13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579F2A01-E564-A546-B939-57619ED6D0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E0361386-D9E3-6D42-83CF-FEEBED861A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015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92C45759-0833-4B41-82CC-C3EE4C74B7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9DA664-0A0A-B34B-90E5-71E22BC64445}" type="slidenum">
              <a:rPr lang="en-US" altLang="en-US" sz="1300" smtClean="0"/>
              <a:pPr/>
              <a:t>6</a:t>
            </a:fld>
            <a:endParaRPr lang="en-US" altLang="en-US" sz="1300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79AE73A6-004A-B84D-A719-275A1919BE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5FA26557-F5B9-894E-95A2-BF730A3C30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453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77BCAC85-15E5-0A4F-A439-35E9777E9C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6BB55B-E124-2040-87A4-332993B0BDE0}" type="slidenum">
              <a:rPr lang="en-US" altLang="en-US" sz="1300" smtClean="0"/>
              <a:pPr/>
              <a:t>7</a:t>
            </a:fld>
            <a:endParaRPr lang="en-US" altLang="en-US" sz="13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26DFB8C8-7887-1145-B5B2-E46A65C147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32D7E3D3-F39A-C040-B925-3ABBAE9548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726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EBB3BFB4-C5EA-2F47-82B9-6BAB2C5C65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DDA0629-9F02-464C-98C5-08251B063EA6}" type="slidenum">
              <a:rPr lang="en-US" altLang="en-US" sz="1300" smtClean="0"/>
              <a:pPr/>
              <a:t>9</a:t>
            </a:fld>
            <a:endParaRPr lang="en-US" altLang="en-US" sz="1300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1E56DC74-1101-8548-933F-9A6742D007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B4FCB84B-4202-F544-914F-9A034A08A7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886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1A394C70-D7E9-EE4F-BE03-75A2B4C707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4375" indent="-274638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8550" indent="-21907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9875" indent="-21907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9613" indent="-21907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36813" indent="-219075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94013" indent="-219075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1213" indent="-219075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8413" indent="-219075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0CC227B-22B9-8347-9F08-50A7697BC630}" type="slidenum">
              <a:rPr lang="en-US" altLang="en-US" sz="1300" smtClean="0">
                <a:latin typeface="Arial" panose="020B0604020202020204" pitchFamily="34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19</a:t>
            </a:fld>
            <a:endParaRPr lang="en-US" altLang="en-US" sz="13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48100146-CE6A-E042-8D15-15F45D6FD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solidFill>
            <a:srgbClr val="FFFFFF"/>
          </a:solidFill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6AE185A1-C415-8044-9FF5-F6914BFCD4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9406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99A535-2848-421B-813C-96081FF0D83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At each node we need</a:t>
            </a:r>
          </a:p>
          <a:p>
            <a:r>
              <a:rPr lang="en-US"/>
              <a:t>- an array (known as DV) that lists the current least costs to reach all known destinations</a:t>
            </a:r>
          </a:p>
          <a:p>
            <a:r>
              <a:rPr lang="en-US"/>
              <a:t>- also need to maintain the next-hop along the least cost path</a:t>
            </a:r>
          </a:p>
          <a:p>
            <a:r>
              <a:rPr lang="en-US"/>
              <a:t>- the DV’s from all neighbors</a:t>
            </a:r>
          </a:p>
        </p:txBody>
      </p:sp>
    </p:spTree>
    <p:extLst>
      <p:ext uri="{BB962C8B-B14F-4D97-AF65-F5344CB8AC3E}">
        <p14:creationId xmlns:p14="http://schemas.microsoft.com/office/powerpoint/2010/main" val="3878970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B523D-8516-4E03-A96E-0D51F02CC5FE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The algorithm …</a:t>
            </a:r>
          </a:p>
        </p:txBody>
      </p:sp>
    </p:spTree>
    <p:extLst>
      <p:ext uri="{BB962C8B-B14F-4D97-AF65-F5344CB8AC3E}">
        <p14:creationId xmlns:p14="http://schemas.microsoft.com/office/powerpoint/2010/main" val="76180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44422D-533B-4C59-876B-3B066D398595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Just to reaffirm the idea behind Bellman-Ford Equations</a:t>
            </a:r>
          </a:p>
        </p:txBody>
      </p:sp>
    </p:spTree>
    <p:extLst>
      <p:ext uri="{BB962C8B-B14F-4D97-AF65-F5344CB8AC3E}">
        <p14:creationId xmlns:p14="http://schemas.microsoft.com/office/powerpoint/2010/main" val="2557647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E50434-8294-4242-97F9-2F986B6F9D04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This example assumes that nodes are computing routes in a lock-step fashion.</a:t>
            </a:r>
          </a:p>
        </p:txBody>
      </p:sp>
    </p:spTree>
    <p:extLst>
      <p:ext uri="{BB962C8B-B14F-4D97-AF65-F5344CB8AC3E}">
        <p14:creationId xmlns:p14="http://schemas.microsoft.com/office/powerpoint/2010/main" val="329730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47630" y="1913124"/>
            <a:ext cx="8696739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The Network Layer: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NAT, IPv6, Routing Algorithms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15, Spring 2020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3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963F-89B6-6B4D-A316-FE88C56FD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about…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857BF-F598-2B41-AB6E-BCB22A702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the hosts inside the home network get their IP addresses?</a:t>
            </a:r>
          </a:p>
          <a:p>
            <a:endParaRPr lang="en-US" dirty="0"/>
          </a:p>
          <a:p>
            <a:r>
              <a:rPr lang="en-US" dirty="0"/>
              <a:t>How does your home router get its externally visible IP address?</a:t>
            </a:r>
          </a:p>
        </p:txBody>
      </p:sp>
    </p:spTree>
    <p:extLst>
      <p:ext uri="{BB962C8B-B14F-4D97-AF65-F5344CB8AC3E}">
        <p14:creationId xmlns:p14="http://schemas.microsoft.com/office/powerpoint/2010/main" val="25711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1672-4F93-2446-94CE-0F5EA20B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Poll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3F25-7D4F-6640-9FD8-503972FD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length of the TCP port field is 16 bits. Assume that a NAT router has a single external IP address. In principle, how many TCP connections can the router support between the NAT and the outside world?</a:t>
            </a:r>
          </a:p>
          <a:p>
            <a:pPr lvl="1"/>
            <a:r>
              <a:rPr lang="en-US" sz="2800" dirty="0"/>
              <a:t>(a) 1</a:t>
            </a:r>
          </a:p>
          <a:p>
            <a:pPr lvl="1"/>
            <a:r>
              <a:rPr lang="en-US" sz="2800" dirty="0"/>
              <a:t>(b) 2^16</a:t>
            </a:r>
          </a:p>
          <a:p>
            <a:pPr lvl="1"/>
            <a:r>
              <a:rPr lang="en-US" sz="2800" dirty="0"/>
              <a:t>(c) 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3255332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0423-0D2C-8F41-8E3D-0BE93138D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Protocol v6 (IPv6)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21C53-C8A2-604D-8EAD-62792804D9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55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5">
            <a:extLst>
              <a:ext uri="{FF2B5EF4-FFF2-40B4-BE49-F238E27FC236}">
                <a16:creationId xmlns:a16="http://schemas.microsoft.com/office/drawing/2014/main" id="{628D8588-EBE8-AB4D-9DBC-2824EC29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9733692-9D23-0949-AD3E-4D8D6F51307D}" type="slidenum">
              <a:rPr lang="en-US" altLang="en-US" sz="1400">
                <a:latin typeface="Arial" panose="020B0604020202020204" pitchFamily="34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5AD6B01A-0982-0646-BAB8-52CF58B833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/>
              <a:t>Recent Developments: IPv6</a:t>
            </a:r>
          </a:p>
        </p:txBody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56715BB1-8859-1F44-8FEC-40003333B5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719264"/>
            <a:ext cx="9372600" cy="3002026"/>
          </a:xfrm>
        </p:spPr>
        <p:txBody>
          <a:bodyPr vert="horz" lIns="92075" tIns="46038" rIns="92075" bIns="46038" rtlCol="0">
            <a:normAutofit lnSpcReduction="10000"/>
          </a:bodyPr>
          <a:lstStyle/>
          <a:p>
            <a:pPr eaLnBrk="1" hangingPunct="1"/>
            <a:r>
              <a:rPr lang="en-US" altLang="en-US" sz="2600" dirty="0"/>
              <a:t>IPv4 has limited address space (32 bits) and is running out of addresses. 32 bits are not enough!</a:t>
            </a:r>
          </a:p>
          <a:p>
            <a:pPr eaLnBrk="1" hangingPunct="1"/>
            <a:endParaRPr lang="en-US" altLang="en-US" sz="2600" dirty="0"/>
          </a:p>
          <a:p>
            <a:pPr eaLnBrk="1" hangingPunct="1"/>
            <a:r>
              <a:rPr lang="en-US" altLang="en-US" sz="2600" dirty="0"/>
              <a:t>More devices: phones, watches, your refrigerator(!), …</a:t>
            </a:r>
          </a:p>
          <a:p>
            <a:pPr eaLnBrk="1" hangingPunct="1"/>
            <a:endParaRPr lang="en-US" altLang="en-US" sz="2600" dirty="0"/>
          </a:p>
          <a:p>
            <a:pPr eaLnBrk="1" hangingPunct="1"/>
            <a:r>
              <a:rPr lang="en-US" altLang="en-US" sz="2600" dirty="0"/>
              <a:t>Real-time traffic and mobile users are also becoming more common</a:t>
            </a:r>
          </a:p>
        </p:txBody>
      </p:sp>
      <p:sp>
        <p:nvSpPr>
          <p:cNvPr id="112645" name="AutoShape 4">
            <a:extLst>
              <a:ext uri="{FF2B5EF4-FFF2-40B4-BE49-F238E27FC236}">
                <a16:creationId xmlns:a16="http://schemas.microsoft.com/office/drawing/2014/main" id="{906253E6-D987-C14E-83C1-3DD579C91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250" y="4600284"/>
            <a:ext cx="1968500" cy="673100"/>
          </a:xfrm>
          <a:prstGeom prst="downArrow">
            <a:avLst>
              <a:gd name="adj1" fmla="val 75009"/>
              <a:gd name="adj2" fmla="val 5000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" pitchFamily="2" charset="0"/>
              <a:ea typeface="MS PGothic" panose="020B0600070205080204" pitchFamily="34" charset="-128"/>
            </a:endParaRPr>
          </a:p>
        </p:txBody>
      </p:sp>
      <p:sp>
        <p:nvSpPr>
          <p:cNvPr id="112646" name="Rectangle 5">
            <a:extLst>
              <a:ext uri="{FF2B5EF4-FFF2-40B4-BE49-F238E27FC236}">
                <a16:creationId xmlns:a16="http://schemas.microsoft.com/office/drawing/2014/main" id="{A0F0B4A9-1F98-4C45-9496-94C8C1BFD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183" y="5457112"/>
            <a:ext cx="7848600" cy="81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IP version 6</a:t>
            </a:r>
            <a:b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</a:br>
            <a:endParaRPr lang="en-US" altLang="en-US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0009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Number Placeholder 5">
            <a:extLst>
              <a:ext uri="{FF2B5EF4-FFF2-40B4-BE49-F238E27FC236}">
                <a16:creationId xmlns:a16="http://schemas.microsoft.com/office/drawing/2014/main" id="{2FBEF0C5-6054-8443-B009-493BFA4E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FEC388B-F2E2-8C4B-886B-A1E7A8A79CB1}" type="slidenum">
              <a:rPr lang="en-US" altLang="en-US" sz="1400">
                <a:latin typeface="Arial" panose="020B0604020202020204" pitchFamily="34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4E63E00C-59AC-264C-B693-23C90E0EA5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dirty="0"/>
              <a:t>IPv6: Main changes from IPv4</a:t>
            </a:r>
          </a:p>
        </p:txBody>
      </p:sp>
      <p:sp>
        <p:nvSpPr>
          <p:cNvPr id="890883" name="Rectangle 3">
            <a:extLst>
              <a:ext uri="{FF2B5EF4-FFF2-40B4-BE49-F238E27FC236}">
                <a16:creationId xmlns:a16="http://schemas.microsoft.com/office/drawing/2014/main" id="{7892346C-9D50-498A-9249-A09F3375F6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53884" y="1803918"/>
            <a:ext cx="10276115" cy="4114800"/>
          </a:xfrm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defRPr/>
            </a:pPr>
            <a:r>
              <a:rPr lang="en-US" sz="2600" dirty="0"/>
              <a:t>Large address space:</a:t>
            </a:r>
          </a:p>
          <a:p>
            <a:pPr lvl="1" eaLnBrk="1" hangingPunct="1">
              <a:defRPr/>
            </a:pPr>
            <a:r>
              <a:rPr lang="en-US" sz="2200" dirty="0"/>
              <a:t> 128-bit addresses (16 bytes)</a:t>
            </a:r>
          </a:p>
          <a:p>
            <a:pPr lvl="1" eaLnBrk="1" hangingPunct="1">
              <a:defRPr/>
            </a:pPr>
            <a:r>
              <a:rPr lang="en-US" sz="2200" dirty="0"/>
              <a:t> Allows up to </a:t>
            </a:r>
            <a:r>
              <a:rPr lang="en-US" sz="2000" dirty="0"/>
              <a:t>340,282,366,920,938,463,463,374,607,431,768,211,456</a:t>
            </a:r>
            <a:r>
              <a:rPr lang="en-US" sz="2200" dirty="0"/>
              <a:t> unique addresses (3.4 x 10 </a:t>
            </a:r>
            <a:r>
              <a:rPr lang="en-US" sz="2200" baseline="30000" dirty="0"/>
              <a:t>38  </a:t>
            </a:r>
            <a:r>
              <a:rPr lang="en-US" sz="2200" dirty="0"/>
              <a:t>)</a:t>
            </a:r>
          </a:p>
          <a:p>
            <a:pPr lvl="1" eaLnBrk="1" hangingPunct="1">
              <a:defRPr/>
            </a:pPr>
            <a:endParaRPr lang="en-US" sz="2200" baseline="30000" dirty="0"/>
          </a:p>
          <a:p>
            <a:pPr eaLnBrk="1" hangingPunct="1">
              <a:defRPr/>
            </a:pPr>
            <a:r>
              <a:rPr lang="en-US" sz="2600" dirty="0"/>
              <a:t>Fixed length headers (40 bytes)</a:t>
            </a:r>
          </a:p>
          <a:p>
            <a:pPr lvl="1" eaLnBrk="1" hangingPunct="1">
              <a:defRPr/>
            </a:pPr>
            <a:r>
              <a:rPr lang="en-US" sz="2200" dirty="0"/>
              <a:t> Improves the speed of packet processing in routers</a:t>
            </a:r>
          </a:p>
          <a:p>
            <a:pPr lvl="1" eaLnBrk="1" hangingPunct="1">
              <a:defRPr/>
            </a:pPr>
            <a:endParaRPr lang="en-US" sz="2200" dirty="0"/>
          </a:p>
          <a:p>
            <a:pPr>
              <a:defRPr/>
            </a:pPr>
            <a:r>
              <a:rPr lang="en-US" sz="2600" dirty="0"/>
              <a:t>IPv6 “options” processing happens through a separate mechanism</a:t>
            </a:r>
          </a:p>
        </p:txBody>
      </p:sp>
    </p:spTree>
    <p:extLst>
      <p:ext uri="{BB962C8B-B14F-4D97-AF65-F5344CB8AC3E}">
        <p14:creationId xmlns:p14="http://schemas.microsoft.com/office/powerpoint/2010/main" val="3849998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4" name="Rectangle 2">
            <a:extLst>
              <a:ext uri="{FF2B5EF4-FFF2-40B4-BE49-F238E27FC236}">
                <a16:creationId xmlns:a16="http://schemas.microsoft.com/office/drawing/2014/main" id="{4F254449-5C7A-F744-AD5C-40E52C27F9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85738"/>
            <a:ext cx="7772400" cy="9080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IPv6 datagram format</a:t>
            </a:r>
          </a:p>
        </p:txBody>
      </p:sp>
      <p:sp>
        <p:nvSpPr>
          <p:cNvPr id="109572" name="Rectangle 4">
            <a:extLst>
              <a:ext uri="{FF2B5EF4-FFF2-40B4-BE49-F238E27FC236}">
                <a16:creationId xmlns:a16="http://schemas.microsoft.com/office/drawing/2014/main" id="{03197170-5A92-A049-8760-182CBE28E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327" y="1306514"/>
            <a:ext cx="894701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 i="1" dirty="0">
                <a:solidFill>
                  <a:srgbClr val="CC0000"/>
                </a:solidFill>
                <a:latin typeface="Helvetica" pitchFamily="2" charset="0"/>
              </a:rPr>
              <a:t>priority:</a:t>
            </a:r>
            <a:r>
              <a:rPr lang="en-US" altLang="en-US" sz="2800" dirty="0">
                <a:latin typeface="Helvetica" pitchFamily="2" charset="0"/>
              </a:rPr>
              <a:t>  identify priority among datagrams in flow</a:t>
            </a:r>
          </a:p>
          <a:p>
            <a:r>
              <a:rPr lang="en-US" altLang="en-US" sz="2800" i="1" dirty="0">
                <a:solidFill>
                  <a:srgbClr val="CC0000"/>
                </a:solidFill>
                <a:latin typeface="Helvetica" pitchFamily="2" charset="0"/>
              </a:rPr>
              <a:t>flow Label:</a:t>
            </a:r>
            <a:r>
              <a:rPr lang="en-US" altLang="en-US" sz="2800" dirty="0">
                <a:latin typeface="Helvetica" pitchFamily="2" charset="0"/>
              </a:rPr>
              <a:t> identify datagrams in same </a:t>
            </a:r>
            <a:r>
              <a:rPr lang="ja-JP" altLang="en-US" sz="2800">
                <a:latin typeface="Helvetica" pitchFamily="2" charset="0"/>
              </a:rPr>
              <a:t>“</a:t>
            </a:r>
            <a:r>
              <a:rPr lang="en-US" altLang="ja-JP" sz="2800" dirty="0">
                <a:latin typeface="Helvetica" pitchFamily="2" charset="0"/>
              </a:rPr>
              <a:t>flow</a:t>
            </a:r>
            <a:r>
              <a:rPr lang="ja-JP" altLang="en-US" sz="2800">
                <a:latin typeface="Helvetica" pitchFamily="2" charset="0"/>
              </a:rPr>
              <a:t>”</a:t>
            </a:r>
            <a:r>
              <a:rPr lang="en-US" altLang="ja-JP" sz="2800" dirty="0">
                <a:latin typeface="Helvetica" pitchFamily="2" charset="0"/>
              </a:rPr>
              <a:t> </a:t>
            </a:r>
          </a:p>
          <a:p>
            <a:r>
              <a:rPr lang="en-US" altLang="en-US" sz="2800" dirty="0">
                <a:latin typeface="Helvetica" pitchFamily="2" charset="0"/>
              </a:rPr>
              <a:t>                    (concept of</a:t>
            </a:r>
            <a:r>
              <a:rPr lang="ja-JP" altLang="en-US" sz="2800">
                <a:latin typeface="Helvetica" pitchFamily="2" charset="0"/>
              </a:rPr>
              <a:t>“</a:t>
            </a:r>
            <a:r>
              <a:rPr lang="en-US" altLang="ja-JP" sz="2800" dirty="0">
                <a:latin typeface="Helvetica" pitchFamily="2" charset="0"/>
              </a:rPr>
              <a:t>flow</a:t>
            </a:r>
            <a:r>
              <a:rPr lang="ja-JP" altLang="en-US" sz="2800">
                <a:latin typeface="Helvetica" pitchFamily="2" charset="0"/>
              </a:rPr>
              <a:t>”</a:t>
            </a:r>
            <a:r>
              <a:rPr lang="en-US" altLang="ja-JP" sz="2800" dirty="0">
                <a:latin typeface="Helvetica" pitchFamily="2" charset="0"/>
              </a:rPr>
              <a:t> left undefined)</a:t>
            </a:r>
          </a:p>
          <a:p>
            <a:r>
              <a:rPr lang="en-US" altLang="en-US" sz="2800" i="1" dirty="0">
                <a:solidFill>
                  <a:srgbClr val="CC0000"/>
                </a:solidFill>
                <a:latin typeface="Helvetica" pitchFamily="2" charset="0"/>
              </a:rPr>
              <a:t>next header:</a:t>
            </a:r>
            <a:r>
              <a:rPr lang="en-US" altLang="en-US" sz="2800" dirty="0">
                <a:latin typeface="Helvetica" pitchFamily="2" charset="0"/>
              </a:rPr>
              <a:t> identify upper layer protocol for data</a:t>
            </a:r>
            <a:r>
              <a:rPr lang="en-US" altLang="en-US" dirty="0">
                <a:latin typeface="Helvetica" pitchFamily="2" charset="0"/>
              </a:rPr>
              <a:t> </a:t>
            </a:r>
          </a:p>
        </p:txBody>
      </p:sp>
      <p:sp>
        <p:nvSpPr>
          <p:cNvPr id="109573" name="Rectangle 56">
            <a:extLst>
              <a:ext uri="{FF2B5EF4-FFF2-40B4-BE49-F238E27FC236}">
                <a16:creationId xmlns:a16="http://schemas.microsoft.com/office/drawing/2014/main" id="{FF590543-385B-EF45-9B26-52BD0FE48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538" y="3344863"/>
            <a:ext cx="4748212" cy="28178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09574" name="Line 60">
            <a:extLst>
              <a:ext uri="{FF2B5EF4-FFF2-40B4-BE49-F238E27FC236}">
                <a16:creationId xmlns:a16="http://schemas.microsoft.com/office/drawing/2014/main" id="{DF27E8B3-AC0E-5649-B4B8-624561887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7126" y="3654425"/>
            <a:ext cx="4727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575" name="Line 61">
            <a:extLst>
              <a:ext uri="{FF2B5EF4-FFF2-40B4-BE49-F238E27FC236}">
                <a16:creationId xmlns:a16="http://schemas.microsoft.com/office/drawing/2014/main" id="{93FCB2AE-16B7-6744-88ED-547D9F7F35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8000" y="3354389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576" name="Line 63">
            <a:extLst>
              <a:ext uri="{FF2B5EF4-FFF2-40B4-BE49-F238E27FC236}">
                <a16:creationId xmlns:a16="http://schemas.microsoft.com/office/drawing/2014/main" id="{9571215A-B1D4-9D4E-85C1-4CD2FC04D8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6975" y="3351214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577" name="Line 64">
            <a:extLst>
              <a:ext uri="{FF2B5EF4-FFF2-40B4-BE49-F238E27FC236}">
                <a16:creationId xmlns:a16="http://schemas.microsoft.com/office/drawing/2014/main" id="{6139FC22-1CC9-314F-8923-658A494F04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4075" y="3649664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578" name="Line 65">
            <a:extLst>
              <a:ext uri="{FF2B5EF4-FFF2-40B4-BE49-F238E27FC236}">
                <a16:creationId xmlns:a16="http://schemas.microsoft.com/office/drawing/2014/main" id="{A2794309-D085-D045-B70D-4EDC654FBE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0250" y="3652839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579" name="Line 66">
            <a:extLst>
              <a:ext uri="{FF2B5EF4-FFF2-40B4-BE49-F238E27FC236}">
                <a16:creationId xmlns:a16="http://schemas.microsoft.com/office/drawing/2014/main" id="{019D6296-E6E0-CB45-9052-DB1B53C020A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4426" y="5175250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580" name="Line 67">
            <a:extLst>
              <a:ext uri="{FF2B5EF4-FFF2-40B4-BE49-F238E27FC236}">
                <a16:creationId xmlns:a16="http://schemas.microsoft.com/office/drawing/2014/main" id="{F337D47C-AC01-9548-AA27-CA82240E6E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1888" y="4535488"/>
            <a:ext cx="47609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581" name="Line 68">
            <a:extLst>
              <a:ext uri="{FF2B5EF4-FFF2-40B4-BE49-F238E27FC236}">
                <a16:creationId xmlns:a16="http://schemas.microsoft.com/office/drawing/2014/main" id="{67D4D582-2B4B-7245-B0FF-927E0C61E1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1" y="3952875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582" name="Text Box 69">
            <a:extLst>
              <a:ext uri="{FF2B5EF4-FFF2-40B4-BE49-F238E27FC236}">
                <a16:creationId xmlns:a16="http://schemas.microsoft.com/office/drawing/2014/main" id="{76D4F1E2-A8A1-0B4C-AB77-3C96FCCCF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0538" y="5440363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data</a:t>
            </a:r>
          </a:p>
        </p:txBody>
      </p:sp>
      <p:sp>
        <p:nvSpPr>
          <p:cNvPr id="109583" name="Text Box 70">
            <a:extLst>
              <a:ext uri="{FF2B5EF4-FFF2-40B4-BE49-F238E27FC236}">
                <a16:creationId xmlns:a16="http://schemas.microsoft.com/office/drawing/2014/main" id="{60DBE7D3-D04A-8C42-BB1B-E8A323A12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2200" y="4578350"/>
            <a:ext cx="2165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800"/>
              <a:t>destination address</a:t>
            </a:r>
          </a:p>
          <a:p>
            <a:pPr algn="ctr">
              <a:lnSpc>
                <a:spcPct val="85000"/>
              </a:lnSpc>
            </a:pPr>
            <a:r>
              <a:rPr lang="en-US" altLang="en-US" sz="1800"/>
              <a:t>(128 bits)</a:t>
            </a:r>
          </a:p>
        </p:txBody>
      </p:sp>
      <p:sp>
        <p:nvSpPr>
          <p:cNvPr id="109584" name="Text Box 71">
            <a:extLst>
              <a:ext uri="{FF2B5EF4-FFF2-40B4-BE49-F238E27FC236}">
                <a16:creationId xmlns:a16="http://schemas.microsoft.com/office/drawing/2014/main" id="{33D70962-68B4-BA46-8B07-85F5F05B2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0" y="3971925"/>
            <a:ext cx="17462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800"/>
              <a:t>source address</a:t>
            </a:r>
          </a:p>
          <a:p>
            <a:pPr algn="ctr">
              <a:lnSpc>
                <a:spcPct val="85000"/>
              </a:lnSpc>
            </a:pPr>
            <a:r>
              <a:rPr lang="en-US" altLang="en-US" sz="1800"/>
              <a:t>(128 bits)</a:t>
            </a:r>
          </a:p>
        </p:txBody>
      </p:sp>
      <p:sp>
        <p:nvSpPr>
          <p:cNvPr id="109585" name="Text Box 72">
            <a:extLst>
              <a:ext uri="{FF2B5EF4-FFF2-40B4-BE49-F238E27FC236}">
                <a16:creationId xmlns:a16="http://schemas.microsoft.com/office/drawing/2014/main" id="{3C0D28A2-8B52-0942-98AC-4394A5545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3619501"/>
            <a:ext cx="1352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payload len</a:t>
            </a:r>
          </a:p>
        </p:txBody>
      </p:sp>
      <p:sp>
        <p:nvSpPr>
          <p:cNvPr id="109586" name="Text Box 73">
            <a:extLst>
              <a:ext uri="{FF2B5EF4-FFF2-40B4-BE49-F238E27FC236}">
                <a16:creationId xmlns:a16="http://schemas.microsoft.com/office/drawing/2014/main" id="{9CCD8852-6424-F94A-8274-ACE2B5642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488" y="3627438"/>
            <a:ext cx="100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next hdr</a:t>
            </a:r>
          </a:p>
        </p:txBody>
      </p:sp>
      <p:sp>
        <p:nvSpPr>
          <p:cNvPr id="109587" name="Text Box 74">
            <a:extLst>
              <a:ext uri="{FF2B5EF4-FFF2-40B4-BE49-F238E27FC236}">
                <a16:creationId xmlns:a16="http://schemas.microsoft.com/office/drawing/2014/main" id="{D35F7D3C-6AE2-754C-A97C-E54928141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8200" y="3613151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hop limit</a:t>
            </a:r>
          </a:p>
        </p:txBody>
      </p:sp>
      <p:sp>
        <p:nvSpPr>
          <p:cNvPr id="109588" name="Text Box 75">
            <a:extLst>
              <a:ext uri="{FF2B5EF4-FFF2-40B4-BE49-F238E27FC236}">
                <a16:creationId xmlns:a16="http://schemas.microsoft.com/office/drawing/2014/main" id="{869C8250-586E-484F-8167-8F0F7BBB0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3319463"/>
            <a:ext cx="1136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flow label</a:t>
            </a:r>
          </a:p>
        </p:txBody>
      </p:sp>
      <p:sp>
        <p:nvSpPr>
          <p:cNvPr id="109589" name="Text Box 76">
            <a:extLst>
              <a:ext uri="{FF2B5EF4-FFF2-40B4-BE49-F238E27FC236}">
                <a16:creationId xmlns:a16="http://schemas.microsoft.com/office/drawing/2014/main" id="{FDDA77DB-9A63-0146-A1C0-60C04D4CB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7063" y="3305176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pri</a:t>
            </a:r>
          </a:p>
        </p:txBody>
      </p:sp>
      <p:sp>
        <p:nvSpPr>
          <p:cNvPr id="109590" name="Text Box 77">
            <a:extLst>
              <a:ext uri="{FF2B5EF4-FFF2-40B4-BE49-F238E27FC236}">
                <a16:creationId xmlns:a16="http://schemas.microsoft.com/office/drawing/2014/main" id="{3BD6B0F7-444C-0344-A630-6C82C6ED3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25" y="331311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ver</a:t>
            </a:r>
          </a:p>
        </p:txBody>
      </p:sp>
      <p:sp>
        <p:nvSpPr>
          <p:cNvPr id="109591" name="Line 79">
            <a:extLst>
              <a:ext uri="{FF2B5EF4-FFF2-40B4-BE49-F238E27FC236}">
                <a16:creationId xmlns:a16="http://schemas.microsoft.com/office/drawing/2014/main" id="{9C1BBFCD-3A81-8E48-8718-9239B31FE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3314" y="6400800"/>
            <a:ext cx="4816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592" name="Text Box 78">
            <a:extLst>
              <a:ext uri="{FF2B5EF4-FFF2-40B4-BE49-F238E27FC236}">
                <a16:creationId xmlns:a16="http://schemas.microsoft.com/office/drawing/2014/main" id="{88AA9435-E421-FD48-9ECA-8B3A311F2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275" y="6210301"/>
            <a:ext cx="8572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32 bits</a:t>
            </a:r>
          </a:p>
        </p:txBody>
      </p:sp>
      <p:sp>
        <p:nvSpPr>
          <p:cNvPr id="109593" name="Slide Number Placeholder 5">
            <a:extLst>
              <a:ext uri="{FF2B5EF4-FFF2-40B4-BE49-F238E27FC236}">
                <a16:creationId xmlns:a16="http://schemas.microsoft.com/office/drawing/2014/main" id="{24802000-239C-9146-A2C7-261345A6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0614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6A361B9-2708-DC40-9397-C79F49B9C351}" type="slidenum">
              <a:rPr lang="en-US" altLang="en-US" sz="1200" smtClean="0">
                <a:latin typeface="Tahoma" panose="020B0604030504040204" pitchFamily="34" charset="0"/>
              </a:rPr>
              <a:pPr/>
              <a:t>15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786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2">
            <a:extLst>
              <a:ext uri="{FF2B5EF4-FFF2-40B4-BE49-F238E27FC236}">
                <a16:creationId xmlns:a16="http://schemas.microsoft.com/office/drawing/2014/main" id="{AA6C9EC8-5108-5A44-93B0-6E3BD6F121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Other changes from IPv4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909E5449-0801-594D-B7D3-29E8B3979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 dirty="0">
                <a:solidFill>
                  <a:srgbClr val="CC0000"/>
                </a:solidFill>
              </a:rPr>
              <a:t>checksum</a:t>
            </a:r>
            <a:r>
              <a:rPr lang="en-US" altLang="en-US" dirty="0">
                <a:solidFill>
                  <a:srgbClr val="CC0000"/>
                </a:solidFill>
              </a:rPr>
              <a:t>:</a:t>
            </a:r>
            <a:r>
              <a:rPr lang="en-US" altLang="en-US" i="1" dirty="0"/>
              <a:t> </a:t>
            </a:r>
            <a:r>
              <a:rPr lang="en-US" altLang="en-US" dirty="0"/>
              <a:t>removed entirely to reduce processing time at each hop</a:t>
            </a:r>
          </a:p>
          <a:p>
            <a:endParaRPr lang="en-US" altLang="en-US" i="1" dirty="0">
              <a:solidFill>
                <a:srgbClr val="CC0000"/>
              </a:solidFill>
            </a:endParaRPr>
          </a:p>
          <a:p>
            <a:r>
              <a:rPr lang="en-US" altLang="en-US" i="1" dirty="0">
                <a:solidFill>
                  <a:srgbClr val="CC0000"/>
                </a:solidFill>
              </a:rPr>
              <a:t>options:</a:t>
            </a:r>
            <a:r>
              <a:rPr lang="en-US" altLang="en-US" dirty="0"/>
              <a:t> allowed, but outside of header, indicated by </a:t>
            </a:r>
            <a:r>
              <a:rPr lang="ja-JP" altLang="en-US"/>
              <a:t>“</a:t>
            </a:r>
            <a:r>
              <a:rPr lang="en-US" altLang="ja-JP" dirty="0"/>
              <a:t>Next Header</a:t>
            </a:r>
            <a:r>
              <a:rPr lang="ja-JP" altLang="en-US"/>
              <a:t>”</a:t>
            </a:r>
            <a:r>
              <a:rPr lang="en-US" altLang="ja-JP" dirty="0"/>
              <a:t> field</a:t>
            </a:r>
          </a:p>
          <a:p>
            <a:endParaRPr lang="en-US" altLang="en-US" i="1" dirty="0">
              <a:solidFill>
                <a:srgbClr val="CC0000"/>
              </a:solidFill>
            </a:endParaRPr>
          </a:p>
          <a:p>
            <a:r>
              <a:rPr lang="en-US" altLang="en-US" i="1" dirty="0">
                <a:solidFill>
                  <a:srgbClr val="CC0000"/>
                </a:solidFill>
              </a:rPr>
              <a:t>ICMPv6:</a:t>
            </a:r>
            <a:r>
              <a:rPr lang="en-US" altLang="en-US" dirty="0"/>
              <a:t> new version of ICMP</a:t>
            </a:r>
          </a:p>
          <a:p>
            <a:pPr lvl="1"/>
            <a:r>
              <a:rPr lang="en-US" altLang="en-US" dirty="0"/>
              <a:t>additional message types, e.g. </a:t>
            </a:r>
            <a:r>
              <a:rPr lang="ja-JP" altLang="en-US"/>
              <a:t>“</a:t>
            </a:r>
            <a:r>
              <a:rPr lang="en-US" altLang="ja-JP" dirty="0"/>
              <a:t>Packet Too Big</a:t>
            </a:r>
            <a:r>
              <a:rPr lang="ja-JP" altLang="en-US"/>
              <a:t>”</a:t>
            </a:r>
            <a:endParaRPr lang="en-US" altLang="ja-JP" dirty="0"/>
          </a:p>
          <a:p>
            <a:pPr lvl="1"/>
            <a:r>
              <a:rPr lang="en-US" altLang="en-US" dirty="0"/>
              <a:t>multicast group management functions</a:t>
            </a:r>
          </a:p>
        </p:txBody>
      </p:sp>
      <p:sp>
        <p:nvSpPr>
          <p:cNvPr id="110596" name="Slide Number Placeholder 5">
            <a:extLst>
              <a:ext uri="{FF2B5EF4-FFF2-40B4-BE49-F238E27FC236}">
                <a16:creationId xmlns:a16="http://schemas.microsoft.com/office/drawing/2014/main" id="{01510914-4347-9F4F-8A4B-116C2B160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0614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78EBF20-34B4-4149-A8A6-73130BFE5254}" type="slidenum">
              <a:rPr lang="en-US" altLang="en-US" sz="1200" smtClean="0">
                <a:latin typeface="Tahoma" panose="020B0604030504040204" pitchFamily="34" charset="0"/>
              </a:rPr>
              <a:pPr/>
              <a:t>16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627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5">
            <a:extLst>
              <a:ext uri="{FF2B5EF4-FFF2-40B4-BE49-F238E27FC236}">
                <a16:creationId xmlns:a16="http://schemas.microsoft.com/office/drawing/2014/main" id="{9EE40F99-0314-FD4C-88C1-446F7A7278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199" y="365125"/>
            <a:ext cx="10853057" cy="1325563"/>
          </a:xfrm>
        </p:spPr>
        <p:txBody>
          <a:bodyPr/>
          <a:lstStyle/>
          <a:p>
            <a:r>
              <a:rPr lang="en-US" altLang="en-US" dirty="0"/>
              <a:t>IPv4 vs IPv6: Can you tell the differences?</a:t>
            </a:r>
          </a:p>
        </p:txBody>
      </p:sp>
      <p:pic>
        <p:nvPicPr>
          <p:cNvPr id="115715" name="Content Placeholder 8">
            <a:extLst>
              <a:ext uri="{FF2B5EF4-FFF2-40B4-BE49-F238E27FC236}">
                <a16:creationId xmlns:a16="http://schemas.microsoft.com/office/drawing/2014/main" id="{A62ECA5E-1166-7040-A311-CD8A0713411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38562" y="1813995"/>
            <a:ext cx="4666602" cy="2916626"/>
          </a:xfrm>
        </p:spPr>
      </p:pic>
      <p:sp>
        <p:nvSpPr>
          <p:cNvPr id="115716" name="Slide Number Placeholder 4">
            <a:extLst>
              <a:ext uri="{FF2B5EF4-FFF2-40B4-BE49-F238E27FC236}">
                <a16:creationId xmlns:a16="http://schemas.microsoft.com/office/drawing/2014/main" id="{FC6F9E0A-77A6-7740-9BF7-253C2F46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94D8977-5ED3-CD43-BE9A-60BC6C4A66E6}" type="slidenum">
              <a:rPr lang="en-US" altLang="en-US" sz="1400"/>
              <a:pPr/>
              <a:t>17</a:t>
            </a:fld>
            <a:endParaRPr lang="en-US" altLang="en-US" sz="140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6708F0-455E-CC46-BBBA-B660D7FA8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727" y="1806705"/>
            <a:ext cx="5049114" cy="324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97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Number Placeholder 5">
            <a:extLst>
              <a:ext uri="{FF2B5EF4-FFF2-40B4-BE49-F238E27FC236}">
                <a16:creationId xmlns:a16="http://schemas.microsoft.com/office/drawing/2014/main" id="{B389BD1A-0C74-5B48-B878-31C99126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FCBA6FD-ED7F-DC40-8403-4FE270AA3844}" type="slidenum">
              <a:rPr lang="en-US" altLang="en-US" sz="1400">
                <a:latin typeface="Arial" panose="020B0604020202020204" pitchFamily="34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B773AF66-BB3D-A34D-8686-A3798888B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dirty="0"/>
              <a:t>IPv6 Flows</a:t>
            </a:r>
            <a:endParaRPr lang="en-US" altLang="en-US" sz="3000" i="1" dirty="0"/>
          </a:p>
        </p:txBody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AB99DE0D-A759-5B4C-BEB5-99BD36BEBC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en-US" altLang="en-US" sz="2600" dirty="0"/>
              <a:t>Support for </a:t>
            </a:r>
            <a:r>
              <a:rPr lang="ja-JP" altLang="en-US" sz="2600">
                <a:ea typeface="MS PGothic" panose="020B0600070205080204" pitchFamily="34" charset="-128"/>
              </a:rPr>
              <a:t>“</a:t>
            </a:r>
            <a:r>
              <a:rPr lang="en-US" altLang="ja-JP" sz="2600" dirty="0">
                <a:ea typeface="MS PGothic" panose="020B0600070205080204" pitchFamily="34" charset="-128"/>
              </a:rPr>
              <a:t>flows</a:t>
            </a:r>
            <a:r>
              <a:rPr lang="ja-JP" altLang="en-US" sz="2600">
                <a:ea typeface="MS PGothic" panose="020B0600070205080204" pitchFamily="34" charset="-128"/>
              </a:rPr>
              <a:t>”</a:t>
            </a:r>
            <a:endParaRPr lang="en-US" altLang="ja-JP" sz="2600" dirty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altLang="en-US" sz="2200" dirty="0"/>
              <a:t>Flows help support real-time service in the Internet</a:t>
            </a:r>
          </a:p>
          <a:p>
            <a:pPr lvl="1" eaLnBrk="1" hangingPunct="1"/>
            <a:endParaRPr lang="en-US" altLang="en-US" sz="2200" dirty="0"/>
          </a:p>
          <a:p>
            <a:pPr lvl="1" eaLnBrk="1" hangingPunct="1"/>
            <a:r>
              <a:rPr lang="en-US" altLang="en-US" sz="2200" dirty="0"/>
              <a:t>A </a:t>
            </a:r>
            <a:r>
              <a:rPr lang="ja-JP" altLang="en-US" sz="2200">
                <a:ea typeface="MS PGothic" panose="020B0600070205080204" pitchFamily="34" charset="-128"/>
              </a:rPr>
              <a:t>“</a:t>
            </a:r>
            <a:r>
              <a:rPr lang="en-US" altLang="ja-JP" sz="2200" dirty="0">
                <a:ea typeface="MS PGothic" panose="020B0600070205080204" pitchFamily="34" charset="-128"/>
              </a:rPr>
              <a:t>flow</a:t>
            </a:r>
            <a:r>
              <a:rPr lang="ja-JP" altLang="en-US" sz="2200">
                <a:ea typeface="MS PGothic" panose="020B0600070205080204" pitchFamily="34" charset="-128"/>
              </a:rPr>
              <a:t>”</a:t>
            </a:r>
            <a:r>
              <a:rPr lang="en-US" altLang="ja-JP" sz="2200" dirty="0">
                <a:ea typeface="MS PGothic" panose="020B0600070205080204" pitchFamily="34" charset="-128"/>
              </a:rPr>
              <a:t> is a number in the IPv6 header that can be used by routers to see which packets belong to the same stream</a:t>
            </a:r>
          </a:p>
          <a:p>
            <a:pPr lvl="1" eaLnBrk="1" hangingPunct="1"/>
            <a:endParaRPr lang="en-US" altLang="en-US" sz="2200" dirty="0"/>
          </a:p>
          <a:p>
            <a:pPr lvl="1" eaLnBrk="1" hangingPunct="1"/>
            <a:r>
              <a:rPr lang="en-US" altLang="en-US" sz="2200" dirty="0"/>
              <a:t>Guarantees can then be assigned to certain flows</a:t>
            </a:r>
          </a:p>
          <a:p>
            <a:pPr lvl="1" eaLnBrk="1" hangingPunct="1"/>
            <a:endParaRPr lang="en-US" altLang="en-US" sz="2200" dirty="0"/>
          </a:p>
          <a:p>
            <a:pPr lvl="1" eaLnBrk="1" hangingPunct="1"/>
            <a:r>
              <a:rPr lang="en-US" altLang="en-US" sz="2200" dirty="0"/>
              <a:t>Example:</a:t>
            </a:r>
          </a:p>
          <a:p>
            <a:pPr lvl="2" eaLnBrk="1" hangingPunct="1"/>
            <a:r>
              <a:rPr lang="en-US" altLang="en-US" sz="2100" dirty="0"/>
              <a:t>Packets from flow 10 (e.g., audio call) should receive rapid delivery</a:t>
            </a:r>
          </a:p>
          <a:p>
            <a:pPr lvl="2" eaLnBrk="1" hangingPunct="1"/>
            <a:r>
              <a:rPr lang="en-US" altLang="en-US" sz="2100" dirty="0"/>
              <a:t>Packets from flow 12 (e.g., web traffic) should receive reliable delivery</a:t>
            </a:r>
          </a:p>
        </p:txBody>
      </p:sp>
    </p:spTree>
    <p:extLst>
      <p:ext uri="{BB962C8B-B14F-4D97-AF65-F5344CB8AC3E}">
        <p14:creationId xmlns:p14="http://schemas.microsoft.com/office/powerpoint/2010/main" val="570446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5A55BF7E-F9B8-4D35-AA72-799F8C4931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53682"/>
            <a:ext cx="9268408" cy="4114800"/>
          </a:xfrm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 Classless addressing/routing (similar to CIDR)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 Notation: </a:t>
            </a:r>
            <a:r>
              <a:rPr lang="en-US" dirty="0" err="1"/>
              <a:t>xx:xx:xx:xx:xx:xx:xx:xx</a:t>
            </a:r>
            <a:r>
              <a:rPr lang="en-US" dirty="0"/>
              <a:t> </a:t>
            </a:r>
          </a:p>
          <a:p>
            <a:pPr lvl="1">
              <a:defRPr/>
            </a:pPr>
            <a:r>
              <a:rPr lang="en-US" dirty="0"/>
              <a:t> x = 4-bit hex number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 contiguous 0s are compressed:  47CD</a:t>
            </a:r>
            <a:r>
              <a:rPr lang="en-US" dirty="0">
                <a:solidFill>
                  <a:srgbClr val="C00000"/>
                </a:solidFill>
                <a:ea typeface="+mn-ea"/>
              </a:rPr>
              <a:t>::</a:t>
            </a:r>
            <a:r>
              <a:rPr lang="en-US" dirty="0">
                <a:ea typeface="+mn-ea"/>
              </a:rPr>
              <a:t>A456:0124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 IPv6 compatible IPv4 address:  </a:t>
            </a:r>
            <a:r>
              <a:rPr lang="en-US" dirty="0">
                <a:solidFill>
                  <a:srgbClr val="C00000"/>
                </a:solidFill>
                <a:ea typeface="+mn-ea"/>
              </a:rPr>
              <a:t>::</a:t>
            </a:r>
            <a:r>
              <a:rPr lang="en-US" dirty="0">
                <a:ea typeface="+mn-ea"/>
              </a:rPr>
              <a:t>128.64.18.87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First 96 bits are 0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 Global unicast addresses start with  001….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 2000::</a:t>
            </a:r>
            <a:r>
              <a:rPr lang="en-US" dirty="0">
                <a:solidFill>
                  <a:srgbClr val="C00000"/>
                </a:solidFill>
                <a:ea typeface="+mn-ea"/>
              </a:rPr>
              <a:t>/3</a:t>
            </a:r>
            <a:r>
              <a:rPr lang="en-US" dirty="0">
                <a:ea typeface="+mn-ea"/>
              </a:rPr>
              <a:t> prefix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>
              <a:ea typeface="+mn-e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181733-8550-D54F-8705-71353021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IPv6 Addresses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25726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292B-EAF7-2244-A5F0-5EDB1B5C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73684-4E9F-764D-8469-B2A5047FC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9261"/>
          </a:xfrm>
        </p:spPr>
        <p:txBody>
          <a:bodyPr>
            <a:normAutofit/>
          </a:bodyPr>
          <a:lstStyle/>
          <a:p>
            <a:r>
              <a:rPr lang="en-US" dirty="0"/>
              <a:t>Take-home mid-term this weekend</a:t>
            </a:r>
          </a:p>
          <a:p>
            <a:pPr lvl="1"/>
            <a:r>
              <a:rPr lang="en-US" dirty="0"/>
              <a:t>Practice problems and review mid-term released soon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Open-book and open-notes, but not open-Internet</a:t>
            </a:r>
          </a:p>
          <a:p>
            <a:pPr lvl="1"/>
            <a:r>
              <a:rPr lang="en-US" dirty="0"/>
              <a:t>Not permitted to search the Internet for answers</a:t>
            </a:r>
          </a:p>
          <a:p>
            <a:pPr lvl="1"/>
            <a:r>
              <a:rPr lang="en-US" dirty="0"/>
              <a:t>No collaboration permitted; all answers and work must be your own</a:t>
            </a:r>
          </a:p>
          <a:p>
            <a:pPr lvl="1"/>
            <a:r>
              <a:rPr lang="en-US" dirty="0"/>
              <a:t>Calculators are allowed</a:t>
            </a:r>
          </a:p>
          <a:p>
            <a:endParaRPr lang="en-US" dirty="0"/>
          </a:p>
          <a:p>
            <a:r>
              <a:rPr lang="en-US" dirty="0"/>
              <a:t>This class will follow absolute grading with generous thresholds</a:t>
            </a:r>
          </a:p>
          <a:p>
            <a:pPr lvl="1"/>
            <a:r>
              <a:rPr lang="en-US" dirty="0"/>
              <a:t>i.e., no curve, you’re only competing with yourself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We trust you to do the right thing</a:t>
            </a:r>
          </a:p>
        </p:txBody>
      </p:sp>
    </p:spTree>
    <p:extLst>
      <p:ext uri="{BB962C8B-B14F-4D97-AF65-F5344CB8AC3E}">
        <p14:creationId xmlns:p14="http://schemas.microsoft.com/office/powerpoint/2010/main" val="4224482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1A355-540E-6A40-8719-F16E0C92E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adoption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26D22-6D69-7045-8B18-282EB3247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15A278-884B-C941-9D36-2ECFA3B0C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861" y="1943675"/>
            <a:ext cx="7947485" cy="466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25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3">
            <a:extLst>
              <a:ext uri="{FF2B5EF4-FFF2-40B4-BE49-F238E27FC236}">
                <a16:creationId xmlns:a16="http://schemas.microsoft.com/office/drawing/2014/main" id="{9C977847-2F1E-6542-8B52-9E5A5F7B4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98613"/>
            <a:ext cx="9919996" cy="4876800"/>
          </a:xfrm>
        </p:spPr>
        <p:txBody>
          <a:bodyPr/>
          <a:lstStyle/>
          <a:p>
            <a:r>
              <a:rPr lang="en-US" altLang="en-US" dirty="0"/>
              <a:t>Google: ~1/3 of clients access services via IPv6 (Apr 2020)</a:t>
            </a:r>
          </a:p>
          <a:p>
            <a:r>
              <a:rPr lang="en-US" altLang="en-US" i="1" dirty="0">
                <a:solidFill>
                  <a:srgbClr val="CC0000"/>
                </a:solidFill>
              </a:rPr>
              <a:t>Long (long!) time for deployment, use</a:t>
            </a:r>
          </a:p>
          <a:p>
            <a:pPr marL="457200" lvl="1" indent="0"/>
            <a:endParaRPr lang="en-US" altLang="en-US" dirty="0"/>
          </a:p>
          <a:p>
            <a:pPr marL="457200" lvl="1" indent="0"/>
            <a:r>
              <a:rPr lang="en-US" altLang="en-US" dirty="0"/>
              <a:t> 20 years and counting!</a:t>
            </a:r>
          </a:p>
          <a:p>
            <a:pPr marL="457200" lvl="1" indent="0"/>
            <a:endParaRPr lang="en-US" altLang="en-US" dirty="0"/>
          </a:p>
          <a:p>
            <a:pPr marL="0" indent="0"/>
            <a:r>
              <a:rPr lang="en-US" altLang="en-US" dirty="0"/>
              <a:t> Think of application-level changes in last 20 years: WWW, Facebook, Skype, video streaming, AR, telesurgery,…</a:t>
            </a:r>
          </a:p>
          <a:p>
            <a:pPr marL="457200" lvl="1" indent="0"/>
            <a:r>
              <a:rPr lang="en-US" altLang="en-US" i="1" dirty="0">
                <a:solidFill>
                  <a:srgbClr val="CC0000"/>
                </a:solidFill>
              </a:rPr>
              <a:t> Why?</a:t>
            </a:r>
          </a:p>
        </p:txBody>
      </p:sp>
      <p:sp>
        <p:nvSpPr>
          <p:cNvPr id="114692" name="Slide Number Placeholder 5">
            <a:extLst>
              <a:ext uri="{FF2B5EF4-FFF2-40B4-BE49-F238E27FC236}">
                <a16:creationId xmlns:a16="http://schemas.microsoft.com/office/drawing/2014/main" id="{E188FAD3-ECC9-B449-9897-405E36E7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0614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2CA7CC6-1187-5C42-AF4D-86B0FA558615}" type="slidenum">
              <a:rPr lang="en-US" altLang="en-US" sz="1200" smtClean="0">
                <a:latin typeface="Tahoma" panose="020B0604030504040204" pitchFamily="34" charset="0"/>
              </a:rPr>
              <a:pPr/>
              <a:t>21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23FAA1-8FCF-3845-B01E-C0D3271C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IPv6: Adoption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6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1672-4F93-2446-94CE-0F5EA20B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Poll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3F25-7D4F-6640-9FD8-503972FD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What’s the primary difference between IPv4 and IPv6?</a:t>
            </a:r>
          </a:p>
          <a:p>
            <a:pPr lvl="1"/>
            <a:r>
              <a:rPr lang="en-US" sz="2800" dirty="0"/>
              <a:t>(a) Larger address space</a:t>
            </a:r>
          </a:p>
          <a:p>
            <a:pPr lvl="1"/>
            <a:r>
              <a:rPr lang="en-US" sz="2800" dirty="0"/>
              <a:t>(b) Fixed-length, fewer headers by default</a:t>
            </a:r>
          </a:p>
          <a:p>
            <a:pPr lvl="1"/>
            <a:r>
              <a:rPr lang="en-US" sz="2800" dirty="0"/>
              <a:t>(c) No fragmentation</a:t>
            </a:r>
          </a:p>
          <a:p>
            <a:pPr lvl="1"/>
            <a:r>
              <a:rPr lang="en-US" sz="2800" dirty="0"/>
              <a:t>(d) All of the above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2500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0307-8C4C-054C-A474-9DB96290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Protocols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00575-3A54-AE47-A57E-7B56A6FE1A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design a “Google Maps” navigator for the Internet?</a:t>
            </a:r>
          </a:p>
        </p:txBody>
      </p:sp>
    </p:spTree>
    <p:extLst>
      <p:ext uri="{BB962C8B-B14F-4D97-AF65-F5344CB8AC3E}">
        <p14:creationId xmlns:p14="http://schemas.microsoft.com/office/powerpoint/2010/main" val="3070441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Network-layer functions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9474" y="2001353"/>
            <a:ext cx="4184626" cy="1308577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sz="2400" i="1" dirty="0">
                <a:solidFill>
                  <a:srgbClr val="000099"/>
                </a:solidFill>
              </a:rPr>
              <a:t>forwarding:</a:t>
            </a:r>
            <a:r>
              <a:rPr lang="en-US" sz="2400" dirty="0"/>
              <a:t> move packets from router</a:t>
            </a:r>
            <a:r>
              <a:rPr lang="ja-JP" altLang="en-US" sz="2400" dirty="0"/>
              <a:t>’</a:t>
            </a:r>
            <a:r>
              <a:rPr lang="en-US" altLang="ja-JP" sz="2400" dirty="0"/>
              <a:t>s input to appropriate router output</a:t>
            </a:r>
          </a:p>
          <a:p>
            <a:pPr>
              <a:buFont typeface="Wingdings" charset="0"/>
              <a:buNone/>
              <a:defRPr/>
            </a:pPr>
            <a:endParaRPr lang="en-US" dirty="0"/>
          </a:p>
        </p:txBody>
      </p:sp>
      <p:sp>
        <p:nvSpPr>
          <p:cNvPr id="45062" name="Rectangle 4"/>
          <p:cNvSpPr>
            <a:spLocks noChangeArrowheads="1"/>
          </p:cNvSpPr>
          <p:nvPr/>
        </p:nvSpPr>
        <p:spPr bwMode="auto">
          <a:xfrm>
            <a:off x="6428355" y="2211505"/>
            <a:ext cx="2888003" cy="694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defRPr/>
            </a:pPr>
            <a:r>
              <a:rPr lang="en-US" sz="3600" i="1" dirty="0">
                <a:solidFill>
                  <a:srgbClr val="000090"/>
                </a:solidFill>
                <a:latin typeface="Helvetica" pitchFamily="2" charset="0"/>
              </a:rPr>
              <a:t>data plane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defRPr/>
            </a:pPr>
            <a:endParaRPr lang="en-US" sz="2800" dirty="0">
              <a:latin typeface="Helvetica" pitchFamily="2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Helvetica" pitchFamily="2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465818" y="3342608"/>
            <a:ext cx="3293068" cy="81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defRPr/>
            </a:pPr>
            <a:r>
              <a:rPr lang="en-US" sz="3600" i="1" dirty="0">
                <a:solidFill>
                  <a:srgbClr val="000099"/>
                </a:solidFill>
                <a:latin typeface="Helvetica" pitchFamily="2" charset="0"/>
              </a:rPr>
              <a:t>control</a:t>
            </a:r>
            <a:r>
              <a:rPr lang="en-US" sz="3600" b="1" i="1" dirty="0">
                <a:solidFill>
                  <a:srgbClr val="000099"/>
                </a:solidFill>
                <a:latin typeface="Helvetica" pitchFamily="2" charset="0"/>
              </a:rPr>
              <a:t> </a:t>
            </a:r>
            <a:r>
              <a:rPr lang="en-US" sz="3600" i="1" dirty="0">
                <a:solidFill>
                  <a:srgbClr val="000099"/>
                </a:solidFill>
                <a:latin typeface="Helvetica" pitchFamily="2" charset="0"/>
              </a:rPr>
              <a:t>plane</a:t>
            </a:r>
            <a:endParaRPr lang="en-US" sz="3600" i="1" dirty="0">
              <a:latin typeface="Helvetica" pitchFamily="2" charset="0"/>
            </a:endParaRPr>
          </a:p>
          <a:p>
            <a:pPr marL="342900" indent="-342900">
              <a:lnSpc>
                <a:spcPct val="85000"/>
              </a:lnSpc>
              <a:spcBef>
                <a:spcPct val="7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Helvetica" pitchFamily="2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endParaRPr lang="en-US" sz="2800" dirty="0">
              <a:latin typeface="Helvetica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0449" y="4426071"/>
            <a:ext cx="862409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C0000"/>
                </a:solidFill>
                <a:latin typeface="Helvetica" pitchFamily="2" charset="0"/>
                <a:cs typeface="Gill Sans MT"/>
              </a:rPr>
              <a:t>Two approaches to structuring network control plane:</a:t>
            </a:r>
          </a:p>
          <a:p>
            <a:pPr marL="346075" indent="-346075">
              <a:buClr>
                <a:srgbClr val="000090"/>
              </a:buClr>
              <a:buFont typeface="Wingdings" charset="2"/>
              <a:buChar char="§"/>
            </a:pPr>
            <a:r>
              <a:rPr lang="en-US" sz="2400" dirty="0">
                <a:latin typeface="Helvetica" pitchFamily="2" charset="0"/>
                <a:cs typeface="Gill Sans MT"/>
              </a:rPr>
              <a:t>per-router control (traditional)</a:t>
            </a:r>
          </a:p>
          <a:p>
            <a:pPr marL="346075" indent="-346075">
              <a:buClr>
                <a:srgbClr val="000090"/>
              </a:buClr>
              <a:buFont typeface="Wingdings" charset="2"/>
              <a:buChar char="§"/>
            </a:pPr>
            <a:r>
              <a:rPr lang="en-US" sz="2400" dirty="0">
                <a:latin typeface="Helvetica" pitchFamily="2" charset="0"/>
                <a:cs typeface="Gill Sans MT"/>
              </a:rPr>
              <a:t>logically centralized control (software defined networking)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05672" y="1480084"/>
            <a:ext cx="7553214" cy="57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spcBef>
                <a:spcPts val="600"/>
              </a:spcBef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Helvetica" pitchFamily="2" charset="0"/>
              </a:rPr>
              <a:t>Recall: two network-layer functions: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2147952" y="3135187"/>
            <a:ext cx="4184626" cy="1329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400" i="1" dirty="0">
                <a:solidFill>
                  <a:srgbClr val="000099"/>
                </a:solidFill>
                <a:latin typeface="Helvetica" pitchFamily="2" charset="0"/>
              </a:rPr>
              <a:t>routing:</a:t>
            </a:r>
            <a:r>
              <a:rPr lang="en-US" sz="2400" dirty="0">
                <a:latin typeface="Helvetica" pitchFamily="2" charset="0"/>
              </a:rPr>
              <a:t> determine route taken by packets from source to destination</a:t>
            </a:r>
          </a:p>
          <a:p>
            <a:pPr>
              <a:buFont typeface="Wingdings" charset="0"/>
              <a:buNone/>
              <a:defRPr/>
            </a:pP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1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build="p"/>
      <p:bldP spid="45062" grpId="0"/>
      <p:bldP spid="2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Freeform 2"/>
          <p:cNvSpPr>
            <a:spLocks/>
          </p:cNvSpPr>
          <p:nvPr/>
        </p:nvSpPr>
        <p:spPr bwMode="auto">
          <a:xfrm>
            <a:off x="4116389" y="5766426"/>
            <a:ext cx="4027487" cy="939800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4746625" y="5918826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4635501" y="6104563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648201" y="6210927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5665789" y="6404601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326189" y="5950577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5610225" y="6104563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6937376" y="6133139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80125" y="5918826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128" name="Group 7"/>
          <p:cNvGrpSpPr>
            <a:grpSpLocks/>
          </p:cNvGrpSpPr>
          <p:nvPr/>
        </p:nvGrpSpPr>
        <p:grpSpPr bwMode="auto">
          <a:xfrm>
            <a:off x="5205413" y="6344277"/>
            <a:ext cx="563562" cy="293687"/>
            <a:chOff x="1871277" y="1576300"/>
            <a:chExt cx="1128371" cy="437861"/>
          </a:xfrm>
        </p:grpSpPr>
        <p:sp>
          <p:nvSpPr>
            <p:cNvPr id="318" name="Oval 317"/>
            <p:cNvSpPr/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0" name="Oval 319"/>
            <p:cNvSpPr/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4" name="Freeform 323"/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5" name="Freeform 324"/>
            <p:cNvSpPr/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6" name="Freeform 325"/>
            <p:cNvSpPr/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7" name="Freeform 326"/>
            <p:cNvSpPr/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22" name="Straight Connector 321"/>
            <p:cNvCxnSpPr>
              <a:endCxn id="32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29" name="Group 327"/>
          <p:cNvGrpSpPr>
            <a:grpSpLocks/>
          </p:cNvGrpSpPr>
          <p:nvPr/>
        </p:nvGrpSpPr>
        <p:grpSpPr bwMode="auto">
          <a:xfrm>
            <a:off x="5900738" y="5802938"/>
            <a:ext cx="565150" cy="292100"/>
            <a:chOff x="1871277" y="1576300"/>
            <a:chExt cx="1128371" cy="437861"/>
          </a:xfrm>
        </p:grpSpPr>
        <p:sp>
          <p:nvSpPr>
            <p:cNvPr id="329" name="Oval 328"/>
            <p:cNvSpPr/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1" name="Oval 330"/>
            <p:cNvSpPr/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2" name="Freeform 331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3" name="Freeform 332"/>
            <p:cNvSpPr/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4" name="Freeform 333"/>
            <p:cNvSpPr/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5" name="Freeform 334"/>
            <p:cNvSpPr/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36" name="Straight Connector 335"/>
            <p:cNvCxnSpPr>
              <a:endCxn id="331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0" name="Group 337"/>
          <p:cNvGrpSpPr>
            <a:grpSpLocks/>
          </p:cNvGrpSpPr>
          <p:nvPr/>
        </p:nvGrpSpPr>
        <p:grpSpPr bwMode="auto">
          <a:xfrm>
            <a:off x="6543676" y="6256963"/>
            <a:ext cx="563563" cy="293688"/>
            <a:chOff x="1871277" y="1576300"/>
            <a:chExt cx="1128371" cy="437861"/>
          </a:xfrm>
        </p:grpSpPr>
        <p:sp>
          <p:nvSpPr>
            <p:cNvPr id="339" name="Oval 338"/>
            <p:cNvSpPr/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1" name="Oval 340"/>
            <p:cNvSpPr/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2" name="Freeform 341"/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3" name="Freeform 342"/>
            <p:cNvSpPr/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4" name="Freeform 343"/>
            <p:cNvSpPr/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5" name="Freeform 344"/>
            <p:cNvSpPr/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46" name="Straight Connector 345"/>
            <p:cNvCxnSpPr>
              <a:endCxn id="341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1" name="Group 347"/>
          <p:cNvGrpSpPr>
            <a:grpSpLocks/>
          </p:cNvGrpSpPr>
          <p:nvPr/>
        </p:nvGrpSpPr>
        <p:grpSpPr bwMode="auto">
          <a:xfrm>
            <a:off x="7265988" y="5942638"/>
            <a:ext cx="565150" cy="293688"/>
            <a:chOff x="1871277" y="1576300"/>
            <a:chExt cx="1128371" cy="437861"/>
          </a:xfrm>
        </p:grpSpPr>
        <p:sp>
          <p:nvSpPr>
            <p:cNvPr id="349" name="Oval 348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1" name="Oval 350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2" name="Freeform 351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3" name="Freeform 352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4" name="Freeform 353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5" name="Freeform 354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56" name="Straight Connector 355"/>
            <p:cNvCxnSpPr>
              <a:endCxn id="3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2" name="Group 357"/>
          <p:cNvGrpSpPr>
            <a:grpSpLocks/>
          </p:cNvGrpSpPr>
          <p:nvPr/>
        </p:nvGrpSpPr>
        <p:grpSpPr bwMode="auto">
          <a:xfrm>
            <a:off x="4238625" y="5988677"/>
            <a:ext cx="565150" cy="293687"/>
            <a:chOff x="1871277" y="1576300"/>
            <a:chExt cx="1128371" cy="437861"/>
          </a:xfrm>
        </p:grpSpPr>
        <p:sp>
          <p:nvSpPr>
            <p:cNvPr id="359" name="Oval 358"/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1" name="Oval 360"/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2" name="Freeform 361"/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3" name="Freeform 362"/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4" name="Freeform 363"/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5" name="Freeform 364"/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66" name="Straight Connector 365"/>
            <p:cNvCxnSpPr>
              <a:endCxn id="361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281805" y="2660292"/>
            <a:ext cx="5270058" cy="3804634"/>
            <a:chOff x="1757805" y="2331054"/>
            <a:chExt cx="5270058" cy="3804634"/>
          </a:xfrm>
        </p:grpSpPr>
        <p:sp>
          <p:nvSpPr>
            <p:cNvPr id="268" name="Freeform 267"/>
            <p:cNvSpPr/>
            <p:nvPr/>
          </p:nvSpPr>
          <p:spPr>
            <a:xfrm>
              <a:off x="1776413" y="4829175"/>
              <a:ext cx="1220787" cy="920750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/>
            <p:cNvSpPr/>
            <p:nvPr/>
          </p:nvSpPr>
          <p:spPr>
            <a:xfrm>
              <a:off x="6102350" y="4916488"/>
              <a:ext cx="925513" cy="75723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/>
            <p:cNvSpPr/>
            <p:nvPr/>
          </p:nvSpPr>
          <p:spPr>
            <a:xfrm>
              <a:off x="5287963" y="4937125"/>
              <a:ext cx="725487" cy="110013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/>
            <p:cNvSpPr/>
            <p:nvPr/>
          </p:nvSpPr>
          <p:spPr>
            <a:xfrm>
              <a:off x="4300538" y="4956175"/>
              <a:ext cx="514350" cy="577850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/>
            <p:cNvSpPr/>
            <p:nvPr/>
          </p:nvSpPr>
          <p:spPr>
            <a:xfrm>
              <a:off x="3521075" y="4919663"/>
              <a:ext cx="593725" cy="1216025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108" name="Rectangle 107"/>
              <p:cNvSpPr/>
              <p:nvPr/>
            </p:nvSpPr>
            <p:spPr bwMode="auto">
              <a:xfrm rot="10800000">
                <a:off x="1789113" y="2580876"/>
                <a:ext cx="1027112" cy="108307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266" name="Group 104"/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4128649" y="3720080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4128649" y="3720080"/>
                  <a:ext cx="568332" cy="11189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4128649" y="3606801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696981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128649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Rectangle 146"/>
              <p:cNvSpPr/>
              <p:nvPr/>
            </p:nvSpPr>
            <p:spPr bwMode="auto">
              <a:xfrm>
                <a:off x="1801813" y="3602038"/>
                <a:ext cx="1027112" cy="1163637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3" name="Straight Connector 112"/>
              <p:cNvCxnSpPr/>
              <p:nvPr/>
            </p:nvCxnSpPr>
            <p:spPr bwMode="auto">
              <a:xfrm>
                <a:off x="1781175" y="2805113"/>
                <a:ext cx="20638" cy="202088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 bwMode="auto">
              <a:xfrm flipH="1">
                <a:off x="2817813" y="2805113"/>
                <a:ext cx="4762" cy="197643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72" name="Group 9"/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69" name="Oval 368"/>
                <p:cNvSpPr/>
                <p:nvPr/>
              </p:nvSpPr>
              <p:spPr bwMode="auto">
                <a:xfrm flipV="1">
                  <a:off x="2186832" y="1690517"/>
                  <a:ext cx="1194859" cy="3143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0" name="Rectangle 369"/>
                <p:cNvSpPr/>
                <p:nvPr/>
              </p:nvSpPr>
              <p:spPr bwMode="auto">
                <a:xfrm>
                  <a:off x="2183302" y="1734964"/>
                  <a:ext cx="1198389" cy="112704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1" name="Oval 370"/>
                <p:cNvSpPr/>
                <p:nvPr/>
              </p:nvSpPr>
              <p:spPr bwMode="auto">
                <a:xfrm flipV="1">
                  <a:off x="2183302" y="1574638"/>
                  <a:ext cx="1196624" cy="31430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2" name="Freeform 371"/>
                <p:cNvSpPr/>
                <p:nvPr/>
              </p:nvSpPr>
              <p:spPr bwMode="auto">
                <a:xfrm>
                  <a:off x="2490400" y="1671469"/>
                  <a:ext cx="582428" cy="15715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3" name="Freeform 372"/>
                <p:cNvSpPr/>
                <p:nvPr/>
              </p:nvSpPr>
              <p:spPr bwMode="auto">
                <a:xfrm>
                  <a:off x="2430393" y="1630197"/>
                  <a:ext cx="702443" cy="10952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4" name="Freeform 373"/>
                <p:cNvSpPr/>
                <p:nvPr/>
              </p:nvSpPr>
              <p:spPr bwMode="auto">
                <a:xfrm>
                  <a:off x="2892805" y="1723852"/>
                  <a:ext cx="257680" cy="952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5" name="Freeform 374"/>
                <p:cNvSpPr/>
                <p:nvPr/>
              </p:nvSpPr>
              <p:spPr bwMode="auto">
                <a:xfrm>
                  <a:off x="2418037" y="1725440"/>
                  <a:ext cx="254150" cy="9524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76" name="Straight Connector 375"/>
                <p:cNvCxnSpPr>
                  <a:endCxn id="371" idx="2"/>
                </p:cNvCxnSpPr>
                <p:nvPr/>
              </p:nvCxnSpPr>
              <p:spPr bwMode="auto">
                <a:xfrm flipH="1" flipV="1">
                  <a:off x="2183302" y="1731787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 bwMode="auto">
                <a:xfrm flipH="1" flipV="1">
                  <a:off x="3379926" y="1728615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Group 18"/>
            <p:cNvGrpSpPr/>
            <p:nvPr/>
          </p:nvGrpSpPr>
          <p:grpSpPr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71" name="Rectangle 170"/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 bwMode="auto">
              <a:xfrm flipH="1">
                <a:off x="4019550" y="3321180"/>
                <a:ext cx="1059" cy="153657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47" name="Picture 86" descr="router_top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49" name="Group 82"/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4128757" y="3719873"/>
                  <a:ext cx="568304" cy="225383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4128757" y="3719873"/>
                  <a:ext cx="568304" cy="11147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4128757" y="3605971"/>
                  <a:ext cx="568304" cy="22538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697061" y="3719873"/>
                  <a:ext cx="0" cy="11147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4128757" y="3719873"/>
                  <a:ext cx="0" cy="11147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/>
              <p:cNvSpPr/>
              <p:nvPr/>
            </p:nvSpPr>
            <p:spPr bwMode="auto">
              <a:xfrm>
                <a:off x="3516313" y="3697288"/>
                <a:ext cx="498475" cy="1163637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4" name="Straight Connector 173"/>
              <p:cNvCxnSpPr>
                <a:stCxn id="381" idx="2"/>
              </p:cNvCxnSpPr>
              <p:nvPr/>
            </p:nvCxnSpPr>
            <p:spPr bwMode="auto">
              <a:xfrm flipH="1">
                <a:off x="3506788" y="3262991"/>
                <a:ext cx="4762" cy="168842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33" name="Group 377"/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79" name="Oval 378"/>
                <p:cNvSpPr/>
                <p:nvPr/>
              </p:nvSpPr>
              <p:spPr bwMode="auto">
                <a:xfrm flipV="1">
                  <a:off x="2188256" y="1690004"/>
                  <a:ext cx="1194331" cy="31514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0" name="Rectangle 379"/>
                <p:cNvSpPr/>
                <p:nvPr/>
              </p:nvSpPr>
              <p:spPr bwMode="auto">
                <a:xfrm>
                  <a:off x="2184476" y="1735026"/>
                  <a:ext cx="1198111" cy="11255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1" name="Oval 380"/>
                <p:cNvSpPr/>
                <p:nvPr/>
              </p:nvSpPr>
              <p:spPr bwMode="auto">
                <a:xfrm flipV="1">
                  <a:off x="2184476" y="1574638"/>
                  <a:ext cx="1194331" cy="31514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2" name="Freeform 381"/>
                <p:cNvSpPr/>
                <p:nvPr/>
              </p:nvSpPr>
              <p:spPr bwMode="auto">
                <a:xfrm>
                  <a:off x="2490619" y="1670308"/>
                  <a:ext cx="582047" cy="15757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3" name="Freeform 382"/>
                <p:cNvSpPr/>
                <p:nvPr/>
              </p:nvSpPr>
              <p:spPr bwMode="auto">
                <a:xfrm>
                  <a:off x="2430146" y="1630915"/>
                  <a:ext cx="702992" cy="10973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4" name="Freeform 383"/>
                <p:cNvSpPr/>
                <p:nvPr/>
              </p:nvSpPr>
              <p:spPr bwMode="auto">
                <a:xfrm>
                  <a:off x="2891248" y="1723770"/>
                  <a:ext cx="260786" cy="9567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5" name="Freeform 384"/>
                <p:cNvSpPr/>
                <p:nvPr/>
              </p:nvSpPr>
              <p:spPr bwMode="auto">
                <a:xfrm>
                  <a:off x="2418806" y="1726585"/>
                  <a:ext cx="253230" cy="92856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6" name="Straight Connector 385"/>
                <p:cNvCxnSpPr>
                  <a:endCxn id="381" idx="2"/>
                </p:cNvCxnSpPr>
                <p:nvPr/>
              </p:nvCxnSpPr>
              <p:spPr bwMode="auto">
                <a:xfrm flipH="1" flipV="1">
                  <a:off x="2184476" y="1732213"/>
                  <a:ext cx="3781" cy="12099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/>
                <p:cNvCxnSpPr/>
                <p:nvPr/>
              </p:nvCxnSpPr>
              <p:spPr bwMode="auto">
                <a:xfrm flipH="1" flipV="1">
                  <a:off x="3378806" y="1729398"/>
                  <a:ext cx="3781" cy="120996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Group 19"/>
            <p:cNvGrpSpPr/>
            <p:nvPr/>
          </p:nvGrpSpPr>
          <p:grpSpPr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439" name="Rectangle 438"/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0" name="Straight Connector 439"/>
              <p:cNvCxnSpPr/>
              <p:nvPr/>
            </p:nvCxnSpPr>
            <p:spPr bwMode="auto">
              <a:xfrm>
                <a:off x="4822015" y="2642002"/>
                <a:ext cx="5573" cy="221416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18" name="Group 442"/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452" name="Oval 451"/>
                <p:cNvSpPr/>
                <p:nvPr/>
              </p:nvSpPr>
              <p:spPr>
                <a:xfrm>
                  <a:off x="4128758" y="3719830"/>
                  <a:ext cx="568303" cy="22542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3" name="Rectangle 452"/>
                <p:cNvSpPr/>
                <p:nvPr/>
              </p:nvSpPr>
              <p:spPr>
                <a:xfrm>
                  <a:off x="4128758" y="3719830"/>
                  <a:ext cx="568303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4" name="Oval 453"/>
                <p:cNvSpPr/>
                <p:nvPr/>
              </p:nvSpPr>
              <p:spPr>
                <a:xfrm>
                  <a:off x="4128758" y="3605903"/>
                  <a:ext cx="568303" cy="22542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5" name="Straight Connector 454"/>
                <p:cNvCxnSpPr/>
                <p:nvPr/>
              </p:nvCxnSpPr>
              <p:spPr>
                <a:xfrm>
                  <a:off x="4697061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/>
                <p:cNvCxnSpPr/>
                <p:nvPr/>
              </p:nvCxnSpPr>
              <p:spPr>
                <a:xfrm>
                  <a:off x="4128758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/>
              <p:cNvSpPr/>
              <p:nvPr/>
            </p:nvSpPr>
            <p:spPr bwMode="auto">
              <a:xfrm>
                <a:off x="4324350" y="3695700"/>
                <a:ext cx="498475" cy="116363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7" name="Straight Connector 446"/>
              <p:cNvCxnSpPr>
                <a:stCxn id="458" idx="2"/>
              </p:cNvCxnSpPr>
              <p:nvPr/>
            </p:nvCxnSpPr>
            <p:spPr bwMode="auto">
              <a:xfrm>
                <a:off x="4300799" y="2640496"/>
                <a:ext cx="14026" cy="230932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37" name="Group 456"/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458" name="Oval 457"/>
                <p:cNvSpPr/>
                <p:nvPr/>
              </p:nvSpPr>
              <p:spPr bwMode="auto">
                <a:xfrm flipV="1">
                  <a:off x="2187075" y="1689926"/>
                  <a:ext cx="1196381" cy="31493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59" name="Rectangle 458"/>
                <p:cNvSpPr/>
                <p:nvPr/>
              </p:nvSpPr>
              <p:spPr bwMode="auto">
                <a:xfrm>
                  <a:off x="2183302" y="1734916"/>
                  <a:ext cx="1200154" cy="11247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/>
                <p:cNvSpPr/>
                <p:nvPr/>
              </p:nvSpPr>
              <p:spPr bwMode="auto">
                <a:xfrm flipV="1">
                  <a:off x="2183302" y="1574638"/>
                  <a:ext cx="1196379" cy="31493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61" name="Freeform 460"/>
                <p:cNvSpPr/>
                <p:nvPr/>
              </p:nvSpPr>
              <p:spPr bwMode="auto">
                <a:xfrm>
                  <a:off x="2489000" y="1670242"/>
                  <a:ext cx="584982" cy="1574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2" name="Freeform 461"/>
                <p:cNvSpPr/>
                <p:nvPr/>
              </p:nvSpPr>
              <p:spPr bwMode="auto">
                <a:xfrm>
                  <a:off x="2428615" y="1630876"/>
                  <a:ext cx="705752" cy="10966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3" name="Freeform 462"/>
                <p:cNvSpPr/>
                <p:nvPr/>
              </p:nvSpPr>
              <p:spPr bwMode="auto">
                <a:xfrm>
                  <a:off x="2892827" y="1723668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4" name="Freeform 463"/>
                <p:cNvSpPr/>
                <p:nvPr/>
              </p:nvSpPr>
              <p:spPr bwMode="auto">
                <a:xfrm>
                  <a:off x="2417294" y="1726479"/>
                  <a:ext cx="252861" cy="9279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65" name="Straight Connector 464"/>
                <p:cNvCxnSpPr>
                  <a:endCxn id="460" idx="2"/>
                </p:cNvCxnSpPr>
                <p:nvPr/>
              </p:nvCxnSpPr>
              <p:spPr bwMode="auto">
                <a:xfrm flipH="1" flipV="1">
                  <a:off x="2183302" y="1732103"/>
                  <a:ext cx="3773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/>
                <p:cNvCxnSpPr/>
                <p:nvPr/>
              </p:nvCxnSpPr>
              <p:spPr bwMode="auto">
                <a:xfrm flipH="1" flipV="1">
                  <a:off x="3379681" y="1729292"/>
                  <a:ext cx="3775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" name="Group 20"/>
            <p:cNvGrpSpPr/>
            <p:nvPr/>
          </p:nvGrpSpPr>
          <p:grpSpPr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468" name="Rectangle 467"/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69" name="Straight Connector 468"/>
              <p:cNvCxnSpPr>
                <a:stCxn id="489" idx="6"/>
              </p:cNvCxnSpPr>
              <p:nvPr/>
            </p:nvCxnSpPr>
            <p:spPr bwMode="auto">
              <a:xfrm>
                <a:off x="6003925" y="3268195"/>
                <a:ext cx="6350" cy="158117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187" name="Picture 469" descr="router_top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189" name="Group 471"/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481" name="Oval 480"/>
                <p:cNvSpPr/>
                <p:nvPr/>
              </p:nvSpPr>
              <p:spPr>
                <a:xfrm>
                  <a:off x="4128757" y="3719830"/>
                  <a:ext cx="568304" cy="22542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2" name="Rectangle 481"/>
                <p:cNvSpPr/>
                <p:nvPr/>
              </p:nvSpPr>
              <p:spPr>
                <a:xfrm>
                  <a:off x="4128757" y="3719830"/>
                  <a:ext cx="568304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" name="Oval 482"/>
                <p:cNvSpPr/>
                <p:nvPr/>
              </p:nvSpPr>
              <p:spPr>
                <a:xfrm>
                  <a:off x="4128757" y="3605903"/>
                  <a:ext cx="568304" cy="22542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84" name="Straight Connector 483"/>
                <p:cNvCxnSpPr/>
                <p:nvPr/>
              </p:nvCxnSpPr>
              <p:spPr>
                <a:xfrm>
                  <a:off x="4697061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/>
                <p:cNvCxnSpPr/>
                <p:nvPr/>
              </p:nvCxnSpPr>
              <p:spPr>
                <a:xfrm>
                  <a:off x="4128757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3" name="Rectangle 472"/>
              <p:cNvSpPr/>
              <p:nvPr/>
            </p:nvSpPr>
            <p:spPr bwMode="auto">
              <a:xfrm>
                <a:off x="5507038" y="3695700"/>
                <a:ext cx="498475" cy="116363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6" name="Straight Connector 475"/>
              <p:cNvCxnSpPr>
                <a:stCxn id="47187" idx="1"/>
              </p:cNvCxnSpPr>
              <p:nvPr/>
            </p:nvCxnSpPr>
            <p:spPr bwMode="auto">
              <a:xfrm>
                <a:off x="5491163" y="3316941"/>
                <a:ext cx="6350" cy="163288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39" name="Group 485"/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487" name="Oval 486"/>
                <p:cNvSpPr/>
                <p:nvPr/>
              </p:nvSpPr>
              <p:spPr bwMode="auto">
                <a:xfrm flipV="1">
                  <a:off x="2187075" y="1689926"/>
                  <a:ext cx="1196381" cy="31493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/>
                <p:cNvSpPr/>
                <p:nvPr/>
              </p:nvSpPr>
              <p:spPr bwMode="auto">
                <a:xfrm>
                  <a:off x="2183302" y="1734916"/>
                  <a:ext cx="1200154" cy="11247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/>
                <p:cNvSpPr/>
                <p:nvPr/>
              </p:nvSpPr>
              <p:spPr bwMode="auto">
                <a:xfrm flipV="1">
                  <a:off x="2183302" y="1574638"/>
                  <a:ext cx="1196379" cy="31493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90" name="Freeform 489"/>
                <p:cNvSpPr/>
                <p:nvPr/>
              </p:nvSpPr>
              <p:spPr bwMode="auto">
                <a:xfrm>
                  <a:off x="2489000" y="1670242"/>
                  <a:ext cx="584982" cy="1574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/>
                <p:cNvSpPr/>
                <p:nvPr/>
              </p:nvSpPr>
              <p:spPr bwMode="auto">
                <a:xfrm>
                  <a:off x="2428615" y="1630876"/>
                  <a:ext cx="705752" cy="10966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2" name="Freeform 491"/>
                <p:cNvSpPr/>
                <p:nvPr/>
              </p:nvSpPr>
              <p:spPr bwMode="auto">
                <a:xfrm>
                  <a:off x="2892827" y="1723668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3" name="Freeform 492"/>
                <p:cNvSpPr/>
                <p:nvPr/>
              </p:nvSpPr>
              <p:spPr bwMode="auto">
                <a:xfrm>
                  <a:off x="2417294" y="1726479"/>
                  <a:ext cx="252861" cy="9279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94" name="Straight Connector 493"/>
                <p:cNvCxnSpPr>
                  <a:endCxn id="489" idx="2"/>
                </p:cNvCxnSpPr>
                <p:nvPr/>
              </p:nvCxnSpPr>
              <p:spPr bwMode="auto">
                <a:xfrm flipH="1" flipV="1">
                  <a:off x="2183302" y="1732103"/>
                  <a:ext cx="3773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Connector 494"/>
                <p:cNvCxnSpPr/>
                <p:nvPr/>
              </p:nvCxnSpPr>
              <p:spPr bwMode="auto">
                <a:xfrm flipH="1" flipV="1">
                  <a:off x="3379681" y="1729292"/>
                  <a:ext cx="3775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" name="Group 21"/>
            <p:cNvGrpSpPr/>
            <p:nvPr/>
          </p:nvGrpSpPr>
          <p:grpSpPr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497" name="Rectangle 496"/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98" name="Straight Connector 497"/>
              <p:cNvCxnSpPr/>
              <p:nvPr/>
            </p:nvCxnSpPr>
            <p:spPr bwMode="auto">
              <a:xfrm>
                <a:off x="6994525" y="2845840"/>
                <a:ext cx="0" cy="1999208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60" name="Group 500"/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510" name="Oval 509"/>
                <p:cNvSpPr/>
                <p:nvPr/>
              </p:nvSpPr>
              <p:spPr>
                <a:xfrm>
                  <a:off x="4128757" y="3719828"/>
                  <a:ext cx="568304" cy="22542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Rectangle 510"/>
                <p:cNvSpPr/>
                <p:nvPr/>
              </p:nvSpPr>
              <p:spPr>
                <a:xfrm>
                  <a:off x="4128757" y="3719828"/>
                  <a:ext cx="568304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Oval 511"/>
                <p:cNvSpPr/>
                <p:nvPr/>
              </p:nvSpPr>
              <p:spPr>
                <a:xfrm>
                  <a:off x="4128757" y="3605903"/>
                  <a:ext cx="568304" cy="22542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/>
                <p:cNvCxnSpPr/>
                <p:nvPr/>
              </p:nvCxnSpPr>
              <p:spPr>
                <a:xfrm>
                  <a:off x="4697061" y="3719828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/>
                <p:cNvCxnSpPr/>
                <p:nvPr/>
              </p:nvCxnSpPr>
              <p:spPr>
                <a:xfrm>
                  <a:off x="4128757" y="3719828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2" name="Rectangle 501"/>
              <p:cNvSpPr/>
              <p:nvPr/>
            </p:nvSpPr>
            <p:spPr bwMode="auto">
              <a:xfrm>
                <a:off x="6491288" y="3609696"/>
                <a:ext cx="498475" cy="123873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5" name="Straight Connector 504"/>
              <p:cNvCxnSpPr/>
              <p:nvPr/>
            </p:nvCxnSpPr>
            <p:spPr bwMode="auto">
              <a:xfrm>
                <a:off x="6472366" y="2818589"/>
                <a:ext cx="9397" cy="21261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41" name="Group 514"/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516" name="Oval 515"/>
                <p:cNvSpPr/>
                <p:nvPr/>
              </p:nvSpPr>
              <p:spPr bwMode="auto">
                <a:xfrm flipV="1">
                  <a:off x="2187075" y="1689925"/>
                  <a:ext cx="1196381" cy="31493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7" name="Rectangle 516"/>
                <p:cNvSpPr/>
                <p:nvPr/>
              </p:nvSpPr>
              <p:spPr bwMode="auto">
                <a:xfrm>
                  <a:off x="2183302" y="1734915"/>
                  <a:ext cx="1200154" cy="11247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8" name="Oval 517"/>
                <p:cNvSpPr/>
                <p:nvPr/>
              </p:nvSpPr>
              <p:spPr bwMode="auto">
                <a:xfrm flipV="1">
                  <a:off x="2183302" y="1574638"/>
                  <a:ext cx="1196379" cy="31493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9" name="Freeform 518"/>
                <p:cNvSpPr/>
                <p:nvPr/>
              </p:nvSpPr>
              <p:spPr bwMode="auto">
                <a:xfrm>
                  <a:off x="2489000" y="1670242"/>
                  <a:ext cx="584982" cy="157466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0" name="Freeform 519"/>
                <p:cNvSpPr/>
                <p:nvPr/>
              </p:nvSpPr>
              <p:spPr bwMode="auto">
                <a:xfrm>
                  <a:off x="2428615" y="1630876"/>
                  <a:ext cx="705752" cy="109663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1" name="Freeform 520"/>
                <p:cNvSpPr/>
                <p:nvPr/>
              </p:nvSpPr>
              <p:spPr bwMode="auto">
                <a:xfrm>
                  <a:off x="2892827" y="1723667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2" name="Freeform 521"/>
                <p:cNvSpPr/>
                <p:nvPr/>
              </p:nvSpPr>
              <p:spPr bwMode="auto">
                <a:xfrm>
                  <a:off x="2417294" y="1726480"/>
                  <a:ext cx="252861" cy="92791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23" name="Straight Connector 522"/>
                <p:cNvCxnSpPr>
                  <a:endCxn id="518" idx="2"/>
                </p:cNvCxnSpPr>
                <p:nvPr/>
              </p:nvCxnSpPr>
              <p:spPr bwMode="auto">
                <a:xfrm flipH="1" flipV="1">
                  <a:off x="2183302" y="1732104"/>
                  <a:ext cx="3773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4" name="Straight Connector 523"/>
                <p:cNvCxnSpPr/>
                <p:nvPr/>
              </p:nvCxnSpPr>
              <p:spPr bwMode="auto">
                <a:xfrm flipH="1" flipV="1">
                  <a:off x="3379681" y="1729291"/>
                  <a:ext cx="3775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7142" name="Text Box 167"/>
          <p:cNvSpPr txBox="1">
            <a:spLocks noChangeArrowheads="1"/>
          </p:cNvSpPr>
          <p:nvPr/>
        </p:nvSpPr>
        <p:spPr bwMode="auto">
          <a:xfrm>
            <a:off x="644128" y="414954"/>
            <a:ext cx="611577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400" dirty="0">
                <a:latin typeface="Helvetica" pitchFamily="2" charset="0"/>
              </a:rPr>
              <a:t>Per-router control plane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352233" y="3016012"/>
            <a:ext cx="5112820" cy="879389"/>
            <a:chOff x="1866825" y="707349"/>
            <a:chExt cx="5112820" cy="879389"/>
          </a:xfrm>
        </p:grpSpPr>
        <p:sp>
          <p:nvSpPr>
            <p:cNvPr id="233" name="Oval 232"/>
            <p:cNvSpPr/>
            <p:nvPr/>
          </p:nvSpPr>
          <p:spPr>
            <a:xfrm>
              <a:off x="1866825" y="785347"/>
              <a:ext cx="954705" cy="491476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876446" y="783191"/>
              <a:ext cx="941284" cy="478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480"/>
                </a:lnSpc>
              </a:pPr>
              <a:r>
                <a:rPr lang="en-US" sz="1400" dirty="0">
                  <a:latin typeface="Helvetica" pitchFamily="2" charset="0"/>
                </a:rPr>
                <a:t>Routing</a:t>
              </a:r>
            </a:p>
            <a:p>
              <a:pPr algn="ctr">
                <a:lnSpc>
                  <a:spcPts val="1480"/>
                </a:lnSpc>
              </a:pPr>
              <a:r>
                <a:rPr lang="en-US" sz="1400" dirty="0">
                  <a:latin typeface="Helvetica" pitchFamily="2" charset="0"/>
                </a:rPr>
                <a:t>Algorithm</a:t>
              </a:r>
            </a:p>
          </p:txBody>
        </p:sp>
        <p:cxnSp>
          <p:nvCxnSpPr>
            <p:cNvPr id="235" name="Straight Arrow Connector 234"/>
            <p:cNvCxnSpPr/>
            <p:nvPr/>
          </p:nvCxnSpPr>
          <p:spPr>
            <a:xfrm flipV="1">
              <a:off x="2833714" y="807908"/>
              <a:ext cx="1517851" cy="213379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>
              <a:off x="2750618" y="1201670"/>
              <a:ext cx="797027" cy="27926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4684666" y="894080"/>
              <a:ext cx="893541" cy="510629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>
              <a:off x="4800837" y="800746"/>
              <a:ext cx="1695897" cy="130795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/>
            <p:cNvSpPr/>
            <p:nvPr/>
          </p:nvSpPr>
          <p:spPr>
            <a:xfrm>
              <a:off x="6558622" y="894080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5572329" y="1404709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241" name="Oval 240"/>
            <p:cNvSpPr/>
            <p:nvPr/>
          </p:nvSpPr>
          <p:spPr>
            <a:xfrm>
              <a:off x="4367082" y="707349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242" name="Oval 241"/>
            <p:cNvSpPr/>
            <p:nvPr/>
          </p:nvSpPr>
          <p:spPr>
            <a:xfrm>
              <a:off x="3571953" y="1402071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cxnSp>
          <p:nvCxnSpPr>
            <p:cNvPr id="243" name="Straight Arrow Connector 242"/>
            <p:cNvCxnSpPr/>
            <p:nvPr/>
          </p:nvCxnSpPr>
          <p:spPr>
            <a:xfrm>
              <a:off x="2821560" y="1106261"/>
              <a:ext cx="2738615" cy="33877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endCxn id="239" idx="2"/>
            </p:cNvCxnSpPr>
            <p:nvPr/>
          </p:nvCxnSpPr>
          <p:spPr>
            <a:xfrm flipV="1">
              <a:off x="3997124" y="985095"/>
              <a:ext cx="2561498" cy="46912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V="1">
              <a:off x="3992124" y="1509221"/>
              <a:ext cx="1580205" cy="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flipV="1">
              <a:off x="5997500" y="1083737"/>
              <a:ext cx="751103" cy="397197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8" name="TextBox 257"/>
          <p:cNvSpPr txBox="1"/>
          <p:nvPr/>
        </p:nvSpPr>
        <p:spPr>
          <a:xfrm>
            <a:off x="2041479" y="1154626"/>
            <a:ext cx="820901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Individual routing algorithm components </a:t>
            </a:r>
            <a:r>
              <a:rPr lang="en-US" sz="2400" i="1" dirty="0">
                <a:solidFill>
                  <a:srgbClr val="000090"/>
                </a:solidFill>
                <a:latin typeface="Helvetica" pitchFamily="2" charset="0"/>
              </a:rPr>
              <a:t>in each and every router </a:t>
            </a:r>
            <a:r>
              <a:rPr lang="en-US" sz="2400" dirty="0">
                <a:latin typeface="Helvetica" pitchFamily="2" charset="0"/>
              </a:rPr>
              <a:t>interact with each other in control plane to compute forwarding tables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081338" y="3404226"/>
            <a:ext cx="6382224" cy="1053316"/>
            <a:chOff x="1557338" y="3074988"/>
            <a:chExt cx="6382224" cy="1053316"/>
          </a:xfrm>
        </p:grpSpPr>
        <p:sp>
          <p:nvSpPr>
            <p:cNvPr id="47115" name="TextBox 232"/>
            <p:cNvSpPr txBox="1">
              <a:spLocks noChangeArrowheads="1"/>
            </p:cNvSpPr>
            <p:nvPr/>
          </p:nvSpPr>
          <p:spPr bwMode="auto">
            <a:xfrm>
              <a:off x="7279489" y="3651250"/>
              <a:ext cx="622286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>
                  <a:latin typeface="Helvetica" pitchFamily="2" charset="0"/>
                </a:rPr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>
                  <a:latin typeface="Helvetica" pitchFamily="2" charset="0"/>
                </a:rPr>
                <a:t>plane</a:t>
              </a:r>
            </a:p>
          </p:txBody>
        </p:sp>
        <p:sp>
          <p:nvSpPr>
            <p:cNvPr id="47116" name="TextBox 233"/>
            <p:cNvSpPr txBox="1">
              <a:spLocks noChangeArrowheads="1"/>
            </p:cNvSpPr>
            <p:nvPr/>
          </p:nvSpPr>
          <p:spPr bwMode="auto">
            <a:xfrm>
              <a:off x="7217890" y="3074988"/>
              <a:ext cx="721672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>
                  <a:latin typeface="Helvetica" pitchFamily="2" charset="0"/>
                </a:rPr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>
                  <a:latin typeface="Helvetica" pitchFamily="2" charset="0"/>
                </a:rPr>
                <a:t>plane</a:t>
              </a:r>
            </a:p>
          </p:txBody>
        </p:sp>
        <p:cxnSp>
          <p:nvCxnSpPr>
            <p:cNvPr id="232" name="Straight Connector 231"/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353357" y="4031985"/>
            <a:ext cx="5126173" cy="1120753"/>
            <a:chOff x="-4746102" y="4471477"/>
            <a:chExt cx="5126173" cy="1120753"/>
          </a:xfrm>
        </p:grpSpPr>
        <p:pic>
          <p:nvPicPr>
            <p:cNvPr id="47268" name="Picture 10" descr="fig42_table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Group 25"/>
            <p:cNvGrpSpPr/>
            <p:nvPr/>
          </p:nvGrpSpPr>
          <p:grpSpPr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7251" name="Group 241"/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935837" y="3912034"/>
                  <a:ext cx="425539" cy="33014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latin typeface="Helvetica" pitchFamily="2" charset="0"/>
                  </a:endParaRPr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931074" y="4004093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2931074" y="4067582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>
                  <a:stCxn id="92" idx="2"/>
                </p:cNvCxnSpPr>
                <p:nvPr/>
              </p:nvCxnSpPr>
              <p:spPr>
                <a:xfrm flipH="1" flipV="1">
                  <a:off x="3147019" y="4004093"/>
                  <a:ext cx="1587" cy="238083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220" name="Group 444"/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48" name="Rectangle 447"/>
                <p:cNvSpPr/>
                <p:nvPr/>
              </p:nvSpPr>
              <p:spPr>
                <a:xfrm>
                  <a:off x="2935838" y="3911941"/>
                  <a:ext cx="425538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latin typeface="Helvetica" pitchFamily="2" charset="0"/>
                  </a:endParaRPr>
                </a:p>
              </p:txBody>
            </p:sp>
            <p:cxnSp>
              <p:nvCxnSpPr>
                <p:cNvPr id="449" name="Straight Connector 448"/>
                <p:cNvCxnSpPr/>
                <p:nvPr/>
              </p:nvCxnSpPr>
              <p:spPr>
                <a:xfrm>
                  <a:off x="2931074" y="4004018"/>
                  <a:ext cx="425538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/>
                <p:cNvCxnSpPr/>
                <p:nvPr/>
              </p:nvCxnSpPr>
              <p:spPr>
                <a:xfrm>
                  <a:off x="2931074" y="4067519"/>
                  <a:ext cx="425538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/>
                <p:cNvCxnSpPr>
                  <a:stCxn id="448" idx="2"/>
                </p:cNvCxnSpPr>
                <p:nvPr/>
              </p:nvCxnSpPr>
              <p:spPr>
                <a:xfrm flipH="1" flipV="1">
                  <a:off x="3147019" y="4004018"/>
                  <a:ext cx="1588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91" name="Group 473"/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77" name="Rectangle 476"/>
                <p:cNvSpPr/>
                <p:nvPr/>
              </p:nvSpPr>
              <p:spPr>
                <a:xfrm>
                  <a:off x="2935837" y="3911941"/>
                  <a:ext cx="425539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latin typeface="Helvetica" pitchFamily="2" charset="0"/>
                  </a:endParaRPr>
                </a:p>
              </p:txBody>
            </p:sp>
            <p:cxnSp>
              <p:nvCxnSpPr>
                <p:cNvPr id="478" name="Straight Connector 477"/>
                <p:cNvCxnSpPr/>
                <p:nvPr/>
              </p:nvCxnSpPr>
              <p:spPr>
                <a:xfrm>
                  <a:off x="2931074" y="4004018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/>
                <p:cNvCxnSpPr/>
                <p:nvPr/>
              </p:nvCxnSpPr>
              <p:spPr>
                <a:xfrm>
                  <a:off x="2931074" y="4067519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/>
                <p:cNvCxnSpPr>
                  <a:stCxn id="477" idx="2"/>
                </p:cNvCxnSpPr>
                <p:nvPr/>
              </p:nvCxnSpPr>
              <p:spPr>
                <a:xfrm flipH="1" flipV="1">
                  <a:off x="3147019" y="4004018"/>
                  <a:ext cx="1587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2" name="Group 502"/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506" name="Rectangle 505"/>
                <p:cNvSpPr/>
                <p:nvPr/>
              </p:nvSpPr>
              <p:spPr>
                <a:xfrm>
                  <a:off x="2935837" y="3911940"/>
                  <a:ext cx="425539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latin typeface="Helvetica" pitchFamily="2" charset="0"/>
                  </a:endParaRPr>
                </a:p>
              </p:txBody>
            </p:sp>
            <p:cxnSp>
              <p:nvCxnSpPr>
                <p:cNvPr id="507" name="Straight Connector 506"/>
                <p:cNvCxnSpPr/>
                <p:nvPr/>
              </p:nvCxnSpPr>
              <p:spPr>
                <a:xfrm>
                  <a:off x="2931074" y="4004017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/>
                <p:cNvCxnSpPr/>
                <p:nvPr/>
              </p:nvCxnSpPr>
              <p:spPr>
                <a:xfrm>
                  <a:off x="2931074" y="4067518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/>
                <p:cNvCxnSpPr>
                  <a:stCxn id="506" idx="2"/>
                </p:cNvCxnSpPr>
                <p:nvPr/>
              </p:nvCxnSpPr>
              <p:spPr>
                <a:xfrm flipH="1" flipV="1">
                  <a:off x="3147019" y="4004017"/>
                  <a:ext cx="1587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/>
          <p:cNvGrpSpPr/>
          <p:nvPr/>
        </p:nvGrpSpPr>
        <p:grpSpPr>
          <a:xfrm>
            <a:off x="3806488" y="3212143"/>
            <a:ext cx="4437063" cy="1906161"/>
            <a:chOff x="-4267279" y="3655204"/>
            <a:chExt cx="4437063" cy="1906161"/>
          </a:xfrm>
        </p:grpSpPr>
        <p:cxnSp>
          <p:nvCxnSpPr>
            <p:cNvPr id="111" name="Straight Arrow Connector 110"/>
            <p:cNvCxnSpPr/>
            <p:nvPr/>
          </p:nvCxnSpPr>
          <p:spPr bwMode="auto">
            <a:xfrm>
              <a:off x="-4267279" y="4046968"/>
              <a:ext cx="0" cy="422275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 bwMode="auto">
            <a:xfrm flipH="1">
              <a:off x="-2808366" y="4361550"/>
              <a:ext cx="154" cy="872164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Arrow Connector 445"/>
            <p:cNvCxnSpPr/>
            <p:nvPr/>
          </p:nvCxnSpPr>
          <p:spPr bwMode="auto">
            <a:xfrm>
              <a:off x="-2006807" y="3655204"/>
              <a:ext cx="6479" cy="1576923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Arrow Connector 474"/>
            <p:cNvCxnSpPr>
              <a:stCxn id="468" idx="0"/>
            </p:cNvCxnSpPr>
            <p:nvPr/>
          </p:nvCxnSpPr>
          <p:spPr bwMode="auto">
            <a:xfrm>
              <a:off x="-823524" y="4656511"/>
              <a:ext cx="5883" cy="904854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Arrow Connector 503"/>
            <p:cNvCxnSpPr/>
            <p:nvPr/>
          </p:nvCxnSpPr>
          <p:spPr bwMode="auto">
            <a:xfrm flipH="1">
              <a:off x="166609" y="3798581"/>
              <a:ext cx="3175" cy="1399277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50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01232" y="1690688"/>
            <a:ext cx="9335665" cy="42746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i="1" dirty="0">
                <a:solidFill>
                  <a:srgbClr val="CC0000"/>
                </a:solidFill>
              </a:rPr>
              <a:t>Routing protocol goal:</a:t>
            </a:r>
            <a:r>
              <a:rPr lang="en-US" sz="3200" dirty="0"/>
              <a:t> </a:t>
            </a:r>
            <a:r>
              <a:rPr lang="en-US" dirty="0"/>
              <a:t>determine “good” paths (equivalently, routes), from sending hosts to receiving host, through network of routers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+mn-cs"/>
              </a:rPr>
              <a:t>path: sequence of routers packets will traverse in going from given initial source host to given final destination host</a:t>
            </a:r>
          </a:p>
          <a:p>
            <a:pPr>
              <a:lnSpc>
                <a:spcPct val="100000"/>
              </a:lnSpc>
              <a:defRPr/>
            </a:pPr>
            <a:r>
              <a:rPr lang="en-US" dirty="0">
                <a:cs typeface="+mn-cs"/>
              </a:rPr>
              <a:t>“good”: least “cost”, “fastest”, “least congested”</a:t>
            </a:r>
            <a:endParaRPr lang="en-US" sz="2400" dirty="0"/>
          </a:p>
          <a:p>
            <a:pPr>
              <a:lnSpc>
                <a:spcPct val="100000"/>
              </a:lnSpc>
              <a:defRPr/>
            </a:pPr>
            <a:r>
              <a:rPr lang="en-US" dirty="0">
                <a:cs typeface="+mn-cs"/>
              </a:rPr>
              <a:t>routing: a “top-10” networking challenge!</a:t>
            </a:r>
            <a:endParaRPr lang="en-US" sz="3200" dirty="0"/>
          </a:p>
        </p:txBody>
      </p:sp>
      <p:sp>
        <p:nvSpPr>
          <p:cNvPr id="2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EEAAD1-1239-034A-BDA1-655EC4F8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  <a:r>
              <a:rPr lang="en-US" altLang="ja-JP" dirty="0"/>
              <a:t> 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348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4E0A60C-D307-45B2-B1E7-250BD3F8CC11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4724401" y="1406525"/>
            <a:ext cx="3571875" cy="2236788"/>
            <a:chOff x="3162" y="1071"/>
            <a:chExt cx="2250" cy="1409"/>
          </a:xfrm>
        </p:grpSpPr>
        <p:sp>
          <p:nvSpPr>
            <p:cNvPr id="18438" name="Freeform 3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9" name="Freeform 4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0" name="Oval 5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441" name="Line 6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Line 7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Rectangle 8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444" name="Oval 9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445" name="Oval 10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446" name="Line 11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Line 12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Rectangle 13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449" name="Oval 14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450" name="Oval 15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451" name="Line 16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Line 17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3" name="Rectangle 18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454" name="Oval 19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455" name="Oval 20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456" name="Line 21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7" name="Line 22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Rectangle 23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459" name="Oval 24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460" name="Oval 25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461" name="Line 26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Line 27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3" name="Rectangle 28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464" name="Oval 29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465" name="Oval 30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466" name="Line 31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7" name="Line 32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8" name="Rectangle 33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469" name="Oval 34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470" name="Freeform 35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Freeform 36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2" name="Freeform 37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" name="Freeform 38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4" name="Freeform 39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5" name="Freeform 40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6" name="Freeform 41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7" name="Freeform 42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8" name="Freeform 43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479" name="Group 44"/>
            <p:cNvGrpSpPr>
              <a:grpSpLocks/>
            </p:cNvGrpSpPr>
            <p:nvPr/>
          </p:nvGrpSpPr>
          <p:grpSpPr bwMode="auto">
            <a:xfrm>
              <a:off x="3289" y="1748"/>
              <a:ext cx="201" cy="252"/>
              <a:chOff x="2956" y="2429"/>
              <a:chExt cx="204" cy="252"/>
            </a:xfrm>
          </p:grpSpPr>
          <p:sp>
            <p:nvSpPr>
              <p:cNvPr id="18505" name="Rectangle 4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8506" name="Text Box 46"/>
              <p:cNvSpPr txBox="1">
                <a:spLocks noChangeArrowheads="1"/>
              </p:cNvSpPr>
              <p:nvPr/>
            </p:nvSpPr>
            <p:spPr bwMode="auto">
              <a:xfrm>
                <a:off x="2956" y="2429"/>
                <a:ext cx="20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/>
                  <a:t>u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8480" name="Group 47"/>
            <p:cNvGrpSpPr>
              <a:grpSpLocks/>
            </p:cNvGrpSpPr>
            <p:nvPr/>
          </p:nvGrpSpPr>
          <p:grpSpPr bwMode="auto">
            <a:xfrm>
              <a:off x="4463" y="2132"/>
              <a:ext cx="189" cy="252"/>
              <a:chOff x="2962" y="2429"/>
              <a:chExt cx="192" cy="252"/>
            </a:xfrm>
          </p:grpSpPr>
          <p:sp>
            <p:nvSpPr>
              <p:cNvPr id="18503" name="Rectangle 4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8504" name="Text Box 49"/>
              <p:cNvSpPr txBox="1">
                <a:spLocks noChangeArrowheads="1"/>
              </p:cNvSpPr>
              <p:nvPr/>
            </p:nvSpPr>
            <p:spPr bwMode="auto">
              <a:xfrm>
                <a:off x="2962" y="2429"/>
                <a:ext cx="19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/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8481" name="Group 50"/>
            <p:cNvGrpSpPr>
              <a:grpSpLocks/>
            </p:cNvGrpSpPr>
            <p:nvPr/>
          </p:nvGrpSpPr>
          <p:grpSpPr bwMode="auto">
            <a:xfrm>
              <a:off x="3776" y="2099"/>
              <a:ext cx="200" cy="291"/>
              <a:chOff x="2957" y="2399"/>
              <a:chExt cx="201" cy="291"/>
            </a:xfrm>
          </p:grpSpPr>
          <p:sp>
            <p:nvSpPr>
              <p:cNvPr id="18501" name="Rectangle 5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8502" name="Text Box 52"/>
              <p:cNvSpPr txBox="1">
                <a:spLocks noChangeArrowheads="1"/>
              </p:cNvSpPr>
              <p:nvPr/>
            </p:nvSpPr>
            <p:spPr bwMode="auto">
              <a:xfrm>
                <a:off x="2957" y="2399"/>
                <a:ext cx="20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/>
                  <a:t>x</a:t>
                </a:r>
              </a:p>
            </p:txBody>
          </p:sp>
        </p:grpSp>
        <p:grpSp>
          <p:nvGrpSpPr>
            <p:cNvPr id="18482" name="Group 53"/>
            <p:cNvGrpSpPr>
              <a:grpSpLocks/>
            </p:cNvGrpSpPr>
            <p:nvPr/>
          </p:nvGrpSpPr>
          <p:grpSpPr bwMode="auto">
            <a:xfrm>
              <a:off x="4439" y="1442"/>
              <a:ext cx="232" cy="252"/>
              <a:chOff x="2941" y="2429"/>
              <a:chExt cx="235" cy="252"/>
            </a:xfrm>
          </p:grpSpPr>
          <p:sp>
            <p:nvSpPr>
              <p:cNvPr id="18499" name="Rectangle 5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8500" name="Text Box 55"/>
              <p:cNvSpPr txBox="1">
                <a:spLocks noChangeArrowheads="1"/>
              </p:cNvSpPr>
              <p:nvPr/>
            </p:nvSpPr>
            <p:spPr bwMode="auto">
              <a:xfrm>
                <a:off x="2941" y="2429"/>
                <a:ext cx="23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/>
                  <a:t>w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8483" name="Group 56"/>
            <p:cNvGrpSpPr>
              <a:grpSpLocks/>
            </p:cNvGrpSpPr>
            <p:nvPr/>
          </p:nvGrpSpPr>
          <p:grpSpPr bwMode="auto">
            <a:xfrm>
              <a:off x="3772" y="1442"/>
              <a:ext cx="194" cy="250"/>
              <a:chOff x="2959" y="2429"/>
              <a:chExt cx="197" cy="250"/>
            </a:xfrm>
          </p:grpSpPr>
          <p:sp>
            <p:nvSpPr>
              <p:cNvPr id="18497" name="Rectangle 5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8498" name="Text Box 58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/>
                  <a:t>v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8484" name="Group 59"/>
            <p:cNvGrpSpPr>
              <a:grpSpLocks/>
            </p:cNvGrpSpPr>
            <p:nvPr/>
          </p:nvGrpSpPr>
          <p:grpSpPr bwMode="auto">
            <a:xfrm>
              <a:off x="5031" y="1760"/>
              <a:ext cx="193" cy="291"/>
              <a:chOff x="2959" y="2399"/>
              <a:chExt cx="195" cy="291"/>
            </a:xfrm>
          </p:grpSpPr>
          <p:sp>
            <p:nvSpPr>
              <p:cNvPr id="18495" name="Rectangle 6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8496" name="Text Box 61"/>
              <p:cNvSpPr txBox="1">
                <a:spLocks noChangeArrowheads="1"/>
              </p:cNvSpPr>
              <p:nvPr/>
            </p:nvSpPr>
            <p:spPr bwMode="auto">
              <a:xfrm>
                <a:off x="2959" y="2399"/>
                <a:ext cx="19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/>
                  <a:t>z</a:t>
                </a:r>
              </a:p>
            </p:txBody>
          </p:sp>
        </p:grpSp>
        <p:sp>
          <p:nvSpPr>
            <p:cNvPr id="18485" name="Text Box 62"/>
            <p:cNvSpPr txBox="1">
              <a:spLocks noChangeArrowheads="1"/>
            </p:cNvSpPr>
            <p:nvPr/>
          </p:nvSpPr>
          <p:spPr bwMode="auto">
            <a:xfrm>
              <a:off x="3496" y="1571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486" name="Text Box 63"/>
            <p:cNvSpPr txBox="1">
              <a:spLocks noChangeArrowheads="1"/>
            </p:cNvSpPr>
            <p:nvPr/>
          </p:nvSpPr>
          <p:spPr bwMode="auto">
            <a:xfrm>
              <a:off x="3844" y="1790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487" name="Text Box 64"/>
            <p:cNvSpPr txBox="1">
              <a:spLocks noChangeArrowheads="1"/>
            </p:cNvSpPr>
            <p:nvPr/>
          </p:nvSpPr>
          <p:spPr bwMode="auto">
            <a:xfrm>
              <a:off x="3408" y="2003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488" name="Text Box 65"/>
            <p:cNvSpPr txBox="1">
              <a:spLocks noChangeArrowheads="1"/>
            </p:cNvSpPr>
            <p:nvPr/>
          </p:nvSpPr>
          <p:spPr bwMode="auto">
            <a:xfrm>
              <a:off x="4228" y="1883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489" name="Text Box 66"/>
            <p:cNvSpPr txBox="1">
              <a:spLocks noChangeArrowheads="1"/>
            </p:cNvSpPr>
            <p:nvPr/>
          </p:nvSpPr>
          <p:spPr bwMode="auto">
            <a:xfrm>
              <a:off x="4164" y="2237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490" name="Text Box 67"/>
            <p:cNvSpPr txBox="1">
              <a:spLocks noChangeArrowheads="1"/>
            </p:cNvSpPr>
            <p:nvPr/>
          </p:nvSpPr>
          <p:spPr bwMode="auto">
            <a:xfrm>
              <a:off x="4524" y="1808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491" name="Text Box 68"/>
            <p:cNvSpPr txBox="1">
              <a:spLocks noChangeArrowheads="1"/>
            </p:cNvSpPr>
            <p:nvPr/>
          </p:nvSpPr>
          <p:spPr bwMode="auto">
            <a:xfrm>
              <a:off x="4885" y="2072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492" name="Text Box 69"/>
            <p:cNvSpPr txBox="1">
              <a:spLocks noChangeArrowheads="1"/>
            </p:cNvSpPr>
            <p:nvPr/>
          </p:nvSpPr>
          <p:spPr bwMode="auto">
            <a:xfrm>
              <a:off x="4858" y="1535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493" name="Text Box 70"/>
            <p:cNvSpPr txBox="1">
              <a:spLocks noChangeArrowheads="1"/>
            </p:cNvSpPr>
            <p:nvPr/>
          </p:nvSpPr>
          <p:spPr bwMode="auto">
            <a:xfrm>
              <a:off x="4123" y="1385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494" name="Text Box 71"/>
            <p:cNvSpPr txBox="1">
              <a:spLocks noChangeArrowheads="1"/>
            </p:cNvSpPr>
            <p:nvPr/>
          </p:nvSpPr>
          <p:spPr bwMode="auto">
            <a:xfrm>
              <a:off x="3772" y="1118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18435" name="Text Box 72"/>
          <p:cNvSpPr txBox="1">
            <a:spLocks noChangeArrowheads="1"/>
          </p:cNvSpPr>
          <p:nvPr/>
        </p:nvSpPr>
        <p:spPr bwMode="auto">
          <a:xfrm>
            <a:off x="2463800" y="3263901"/>
            <a:ext cx="73977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Graph: G = (N,E)</a:t>
            </a: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N = set of routers = { u, v, w, x, y, z }</a:t>
            </a: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E = set of links ={ (u,v), (u,x), (v,x), (v,w), (x,w), (x,y), (w,y), (w,z), (y,z) }</a:t>
            </a:r>
          </a:p>
        </p:txBody>
      </p:sp>
      <p:sp>
        <p:nvSpPr>
          <p:cNvPr id="18436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abstraction</a:t>
            </a:r>
          </a:p>
        </p:txBody>
      </p:sp>
      <p:sp>
        <p:nvSpPr>
          <p:cNvPr id="18437" name="Text Box 74"/>
          <p:cNvSpPr txBox="1">
            <a:spLocks noChangeArrowheads="1"/>
          </p:cNvSpPr>
          <p:nvPr/>
        </p:nvSpPr>
        <p:spPr bwMode="auto">
          <a:xfrm>
            <a:off x="2217738" y="5106988"/>
            <a:ext cx="7443704" cy="92333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Remark: Graph abstraction is useful in other network contexts</a:t>
            </a:r>
          </a:p>
          <a:p>
            <a:pPr eaLnBrk="0" hangingPunct="0"/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 eaLnBrk="0" hangingPunct="0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Example: P2P, where N is set of peers and E is set of TCP connections</a:t>
            </a:r>
          </a:p>
        </p:txBody>
      </p:sp>
    </p:spTree>
    <p:extLst>
      <p:ext uri="{BB962C8B-B14F-4D97-AF65-F5344CB8AC3E}">
        <p14:creationId xmlns:p14="http://schemas.microsoft.com/office/powerpoint/2010/main" val="3137653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D7F4EF0-B82E-489D-B295-145232850E8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abstraction: costs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2444751" y="1495425"/>
            <a:ext cx="3571875" cy="2236788"/>
            <a:chOff x="3162" y="1071"/>
            <a:chExt cx="2250" cy="1409"/>
          </a:xfrm>
        </p:grpSpPr>
        <p:sp>
          <p:nvSpPr>
            <p:cNvPr id="19464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5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9467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8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470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9471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9472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4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475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9476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9477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8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9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480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9481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9482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3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4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485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9486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9487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8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9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490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9491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9492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3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4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495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9496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7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8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9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0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1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2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3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4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505" name="Group 45"/>
            <p:cNvGrpSpPr>
              <a:grpSpLocks/>
            </p:cNvGrpSpPr>
            <p:nvPr/>
          </p:nvGrpSpPr>
          <p:grpSpPr bwMode="auto">
            <a:xfrm>
              <a:off x="3289" y="1748"/>
              <a:ext cx="201" cy="252"/>
              <a:chOff x="2956" y="2429"/>
              <a:chExt cx="204" cy="252"/>
            </a:xfrm>
          </p:grpSpPr>
          <p:sp>
            <p:nvSpPr>
              <p:cNvPr id="19531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9532" name="Text Box 47"/>
              <p:cNvSpPr txBox="1">
                <a:spLocks noChangeArrowheads="1"/>
              </p:cNvSpPr>
              <p:nvPr/>
            </p:nvSpPr>
            <p:spPr bwMode="auto">
              <a:xfrm>
                <a:off x="2956" y="2429"/>
                <a:ext cx="20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/>
                  <a:t>u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9506" name="Group 48"/>
            <p:cNvGrpSpPr>
              <a:grpSpLocks/>
            </p:cNvGrpSpPr>
            <p:nvPr/>
          </p:nvGrpSpPr>
          <p:grpSpPr bwMode="auto">
            <a:xfrm>
              <a:off x="4463" y="2132"/>
              <a:ext cx="189" cy="252"/>
              <a:chOff x="2962" y="2429"/>
              <a:chExt cx="192" cy="252"/>
            </a:xfrm>
          </p:grpSpPr>
          <p:sp>
            <p:nvSpPr>
              <p:cNvPr id="19529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9530" name="Text Box 50"/>
              <p:cNvSpPr txBox="1">
                <a:spLocks noChangeArrowheads="1"/>
              </p:cNvSpPr>
              <p:nvPr/>
            </p:nvSpPr>
            <p:spPr bwMode="auto">
              <a:xfrm>
                <a:off x="2962" y="2429"/>
                <a:ext cx="19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/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9507" name="Group 51"/>
            <p:cNvGrpSpPr>
              <a:grpSpLocks/>
            </p:cNvGrpSpPr>
            <p:nvPr/>
          </p:nvGrpSpPr>
          <p:grpSpPr bwMode="auto">
            <a:xfrm>
              <a:off x="3776" y="2099"/>
              <a:ext cx="200" cy="291"/>
              <a:chOff x="2957" y="2399"/>
              <a:chExt cx="201" cy="291"/>
            </a:xfrm>
          </p:grpSpPr>
          <p:sp>
            <p:nvSpPr>
              <p:cNvPr id="19527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9528" name="Text Box 53"/>
              <p:cNvSpPr txBox="1">
                <a:spLocks noChangeArrowheads="1"/>
              </p:cNvSpPr>
              <p:nvPr/>
            </p:nvSpPr>
            <p:spPr bwMode="auto">
              <a:xfrm>
                <a:off x="2957" y="2399"/>
                <a:ext cx="20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/>
                  <a:t>x</a:t>
                </a:r>
              </a:p>
            </p:txBody>
          </p:sp>
        </p:grpSp>
        <p:grpSp>
          <p:nvGrpSpPr>
            <p:cNvPr id="19508" name="Group 54"/>
            <p:cNvGrpSpPr>
              <a:grpSpLocks/>
            </p:cNvGrpSpPr>
            <p:nvPr/>
          </p:nvGrpSpPr>
          <p:grpSpPr bwMode="auto">
            <a:xfrm>
              <a:off x="4439" y="1442"/>
              <a:ext cx="232" cy="252"/>
              <a:chOff x="2941" y="2429"/>
              <a:chExt cx="235" cy="252"/>
            </a:xfrm>
          </p:grpSpPr>
          <p:sp>
            <p:nvSpPr>
              <p:cNvPr id="19525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9526" name="Text Box 56"/>
              <p:cNvSpPr txBox="1">
                <a:spLocks noChangeArrowheads="1"/>
              </p:cNvSpPr>
              <p:nvPr/>
            </p:nvSpPr>
            <p:spPr bwMode="auto">
              <a:xfrm>
                <a:off x="2941" y="2429"/>
                <a:ext cx="23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/>
                  <a:t>w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9509" name="Group 57"/>
            <p:cNvGrpSpPr>
              <a:grpSpLocks/>
            </p:cNvGrpSpPr>
            <p:nvPr/>
          </p:nvGrpSpPr>
          <p:grpSpPr bwMode="auto">
            <a:xfrm>
              <a:off x="3772" y="1442"/>
              <a:ext cx="194" cy="250"/>
              <a:chOff x="2959" y="2429"/>
              <a:chExt cx="197" cy="250"/>
            </a:xfrm>
          </p:grpSpPr>
          <p:sp>
            <p:nvSpPr>
              <p:cNvPr id="19523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9524" name="Text Box 59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/>
                  <a:t>v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9510" name="Group 60"/>
            <p:cNvGrpSpPr>
              <a:grpSpLocks/>
            </p:cNvGrpSpPr>
            <p:nvPr/>
          </p:nvGrpSpPr>
          <p:grpSpPr bwMode="auto">
            <a:xfrm>
              <a:off x="5031" y="1760"/>
              <a:ext cx="193" cy="291"/>
              <a:chOff x="2959" y="2399"/>
              <a:chExt cx="195" cy="291"/>
            </a:xfrm>
          </p:grpSpPr>
          <p:sp>
            <p:nvSpPr>
              <p:cNvPr id="19521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9522" name="Text Box 62"/>
              <p:cNvSpPr txBox="1">
                <a:spLocks noChangeArrowheads="1"/>
              </p:cNvSpPr>
              <p:nvPr/>
            </p:nvSpPr>
            <p:spPr bwMode="auto">
              <a:xfrm>
                <a:off x="2959" y="2399"/>
                <a:ext cx="19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/>
                  <a:t>z</a:t>
                </a:r>
              </a:p>
            </p:txBody>
          </p:sp>
        </p:grpSp>
        <p:sp>
          <p:nvSpPr>
            <p:cNvPr id="19511" name="Text Box 63"/>
            <p:cNvSpPr txBox="1">
              <a:spLocks noChangeArrowheads="1"/>
            </p:cNvSpPr>
            <p:nvPr/>
          </p:nvSpPr>
          <p:spPr bwMode="auto">
            <a:xfrm>
              <a:off x="3496" y="1571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512" name="Text Box 64"/>
            <p:cNvSpPr txBox="1">
              <a:spLocks noChangeArrowheads="1"/>
            </p:cNvSpPr>
            <p:nvPr/>
          </p:nvSpPr>
          <p:spPr bwMode="auto">
            <a:xfrm>
              <a:off x="3844" y="1790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513" name="Text Box 65"/>
            <p:cNvSpPr txBox="1">
              <a:spLocks noChangeArrowheads="1"/>
            </p:cNvSpPr>
            <p:nvPr/>
          </p:nvSpPr>
          <p:spPr bwMode="auto">
            <a:xfrm>
              <a:off x="3408" y="2003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514" name="Text Box 66"/>
            <p:cNvSpPr txBox="1">
              <a:spLocks noChangeArrowheads="1"/>
            </p:cNvSpPr>
            <p:nvPr/>
          </p:nvSpPr>
          <p:spPr bwMode="auto">
            <a:xfrm>
              <a:off x="4228" y="1883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515" name="Text Box 67"/>
            <p:cNvSpPr txBox="1">
              <a:spLocks noChangeArrowheads="1"/>
            </p:cNvSpPr>
            <p:nvPr/>
          </p:nvSpPr>
          <p:spPr bwMode="auto">
            <a:xfrm>
              <a:off x="4164" y="2237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516" name="Text Box 68"/>
            <p:cNvSpPr txBox="1">
              <a:spLocks noChangeArrowheads="1"/>
            </p:cNvSpPr>
            <p:nvPr/>
          </p:nvSpPr>
          <p:spPr bwMode="auto">
            <a:xfrm>
              <a:off x="4524" y="1808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517" name="Text Box 69"/>
            <p:cNvSpPr txBox="1">
              <a:spLocks noChangeArrowheads="1"/>
            </p:cNvSpPr>
            <p:nvPr/>
          </p:nvSpPr>
          <p:spPr bwMode="auto">
            <a:xfrm>
              <a:off x="4885" y="2072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518" name="Text Box 70"/>
            <p:cNvSpPr txBox="1">
              <a:spLocks noChangeArrowheads="1"/>
            </p:cNvSpPr>
            <p:nvPr/>
          </p:nvSpPr>
          <p:spPr bwMode="auto">
            <a:xfrm>
              <a:off x="4858" y="1535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519" name="Text Box 71"/>
            <p:cNvSpPr txBox="1">
              <a:spLocks noChangeArrowheads="1"/>
            </p:cNvSpPr>
            <p:nvPr/>
          </p:nvSpPr>
          <p:spPr bwMode="auto">
            <a:xfrm>
              <a:off x="4123" y="1385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520" name="Text Box 72"/>
            <p:cNvSpPr txBox="1">
              <a:spLocks noChangeArrowheads="1"/>
            </p:cNvSpPr>
            <p:nvPr/>
          </p:nvSpPr>
          <p:spPr bwMode="auto">
            <a:xfrm>
              <a:off x="3772" y="1118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19460" name="Text Box 73"/>
          <p:cNvSpPr txBox="1">
            <a:spLocks noChangeArrowheads="1"/>
          </p:cNvSpPr>
          <p:nvPr/>
        </p:nvSpPr>
        <p:spPr bwMode="auto">
          <a:xfrm>
            <a:off x="6789738" y="1693863"/>
            <a:ext cx="310463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r>
              <a:rPr lang="en-US"/>
              <a:t> c(x,x’) = cost of link (x,x’)</a:t>
            </a:r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   - e.g., c(w,z) = 5</a:t>
            </a:r>
          </a:p>
          <a:p>
            <a:pPr eaLnBrk="0" hangingPunct="0"/>
            <a:endParaRPr lang="en-US"/>
          </a:p>
          <a:p>
            <a:pPr eaLnBrk="0" hangingPunct="0">
              <a:buFontTx/>
              <a:buChar char="•"/>
            </a:pPr>
            <a:r>
              <a:rPr lang="en-US"/>
              <a:t> cost could always be 1, or </a:t>
            </a:r>
          </a:p>
          <a:p>
            <a:pPr eaLnBrk="0" hangingPunct="0"/>
            <a:r>
              <a:rPr lang="en-US"/>
              <a:t>inversely related to bandwidth,</a:t>
            </a:r>
          </a:p>
          <a:p>
            <a:pPr eaLnBrk="0" hangingPunct="0"/>
            <a:r>
              <a:rPr lang="en-US"/>
              <a:t>or inversely related to </a:t>
            </a:r>
          </a:p>
          <a:p>
            <a:pPr eaLnBrk="0" hangingPunct="0"/>
            <a:r>
              <a:rPr lang="en-US"/>
              <a:t>congestion</a:t>
            </a:r>
          </a:p>
        </p:txBody>
      </p:sp>
      <p:sp>
        <p:nvSpPr>
          <p:cNvPr id="19461" name="Text Box 74"/>
          <p:cNvSpPr txBox="1">
            <a:spLocks noChangeArrowheads="1"/>
          </p:cNvSpPr>
          <p:nvPr/>
        </p:nvSpPr>
        <p:spPr bwMode="auto">
          <a:xfrm>
            <a:off x="2449513" y="4232275"/>
            <a:ext cx="60117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Cost of path (x</a:t>
            </a:r>
            <a:r>
              <a:rPr lang="en-US" baseline="-25000"/>
              <a:t>1</a:t>
            </a:r>
            <a:r>
              <a:rPr lang="en-US"/>
              <a:t>, x</a:t>
            </a:r>
            <a:r>
              <a:rPr lang="en-US" baseline="-25000"/>
              <a:t>2</a:t>
            </a:r>
            <a:r>
              <a:rPr lang="en-US"/>
              <a:t>, x</a:t>
            </a:r>
            <a:r>
              <a:rPr lang="en-US" baseline="-25000"/>
              <a:t>3</a:t>
            </a:r>
            <a:r>
              <a:rPr lang="en-US"/>
              <a:t>,…, x</a:t>
            </a:r>
            <a:r>
              <a:rPr lang="en-US" baseline="-25000"/>
              <a:t>p</a:t>
            </a:r>
            <a:r>
              <a:rPr lang="en-US"/>
              <a:t>) = c(x</a:t>
            </a:r>
            <a:r>
              <a:rPr lang="en-US" baseline="-25000"/>
              <a:t>1</a:t>
            </a:r>
            <a:r>
              <a:rPr lang="en-US"/>
              <a:t>,x</a:t>
            </a:r>
            <a:r>
              <a:rPr lang="en-US" baseline="-25000"/>
              <a:t>2</a:t>
            </a:r>
            <a:r>
              <a:rPr lang="en-US"/>
              <a:t>) + c(x</a:t>
            </a:r>
            <a:r>
              <a:rPr lang="en-US" baseline="-25000"/>
              <a:t>2</a:t>
            </a:r>
            <a:r>
              <a:rPr lang="en-US"/>
              <a:t>,x</a:t>
            </a:r>
            <a:r>
              <a:rPr lang="en-US" baseline="-25000"/>
              <a:t>3</a:t>
            </a:r>
            <a:r>
              <a:rPr lang="en-US"/>
              <a:t>) + … + c(x</a:t>
            </a:r>
            <a:r>
              <a:rPr lang="en-US" baseline="-25000"/>
              <a:t>p-1</a:t>
            </a:r>
            <a:r>
              <a:rPr lang="en-US"/>
              <a:t>,x</a:t>
            </a:r>
            <a:r>
              <a:rPr lang="en-US" baseline="-25000"/>
              <a:t>p</a:t>
            </a:r>
            <a:r>
              <a:rPr lang="en-US"/>
              <a:t>)  </a:t>
            </a:r>
          </a:p>
        </p:txBody>
      </p:sp>
      <p:sp>
        <p:nvSpPr>
          <p:cNvPr id="19462" name="Text Box 75"/>
          <p:cNvSpPr txBox="1">
            <a:spLocks noChangeArrowheads="1"/>
          </p:cNvSpPr>
          <p:nvPr/>
        </p:nvSpPr>
        <p:spPr bwMode="auto">
          <a:xfrm>
            <a:off x="2025650" y="4860925"/>
            <a:ext cx="5836021" cy="36933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Question: What’s the least-cost path between u and z ?</a:t>
            </a:r>
          </a:p>
        </p:txBody>
      </p:sp>
      <p:sp>
        <p:nvSpPr>
          <p:cNvPr id="19463" name="Text Box 76"/>
          <p:cNvSpPr txBox="1">
            <a:spLocks noChangeArrowheads="1"/>
          </p:cNvSpPr>
          <p:nvPr/>
        </p:nvSpPr>
        <p:spPr bwMode="auto">
          <a:xfrm>
            <a:off x="1909764" y="5468939"/>
            <a:ext cx="7133684" cy="83099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Helvetica" pitchFamily="2" charset="0"/>
              </a:rPr>
              <a:t>Routing algorithm: find “good” paths from source to</a:t>
            </a:r>
          </a:p>
          <a:p>
            <a:pPr eaLnBrk="0" hangingPunct="0"/>
            <a:r>
              <a:rPr lang="en-US" sz="2400">
                <a:latin typeface="Helvetica" pitchFamily="2" charset="0"/>
              </a:rPr>
              <a:t> destination router.</a:t>
            </a:r>
          </a:p>
        </p:txBody>
      </p:sp>
    </p:spTree>
    <p:extLst>
      <p:ext uri="{BB962C8B-B14F-4D97-AF65-F5344CB8AC3E}">
        <p14:creationId xmlns:p14="http://schemas.microsoft.com/office/powerpoint/2010/main" val="3514756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28600"/>
            <a:ext cx="7772400" cy="1143000"/>
          </a:xfrm>
        </p:spPr>
        <p:txBody>
          <a:bodyPr/>
          <a:lstStyle/>
          <a:p>
            <a:r>
              <a:rPr lang="en-US" sz="4000" dirty="0"/>
              <a:t>Routing algorithm classification</a:t>
            </a:r>
            <a:endParaRPr lang="en-US" dirty="0"/>
          </a:p>
        </p:txBody>
      </p:sp>
      <p:sp>
        <p:nvSpPr>
          <p:cNvPr id="1228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5334" y="1540566"/>
            <a:ext cx="5217659" cy="46482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</a:rPr>
              <a:t>Q: global or decentralized information?</a:t>
            </a:r>
          </a:p>
          <a:p>
            <a:pPr>
              <a:spcBef>
                <a:spcPct val="40000"/>
              </a:spcBef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</a:rPr>
              <a:t>global:</a:t>
            </a:r>
          </a:p>
          <a:p>
            <a:r>
              <a:rPr lang="en-US" sz="2400" dirty="0"/>
              <a:t>all routers have complete topology, link cost info</a:t>
            </a:r>
          </a:p>
          <a:p>
            <a:r>
              <a:rPr lang="ja-JP" altLang="en-US" sz="2400">
                <a:solidFill>
                  <a:srgbClr val="000099"/>
                </a:solidFill>
              </a:rPr>
              <a:t>“</a:t>
            </a:r>
            <a:r>
              <a:rPr lang="en-US" altLang="ja-JP" sz="2400" dirty="0">
                <a:solidFill>
                  <a:srgbClr val="000099"/>
                </a:solidFill>
              </a:rPr>
              <a:t>link state</a:t>
            </a:r>
            <a:r>
              <a:rPr lang="ja-JP" altLang="en-US" sz="2400">
                <a:solidFill>
                  <a:srgbClr val="000099"/>
                </a:solidFill>
              </a:rPr>
              <a:t>”</a:t>
            </a:r>
            <a:r>
              <a:rPr lang="en-US" altLang="ja-JP" sz="2400" dirty="0">
                <a:solidFill>
                  <a:srgbClr val="000099"/>
                </a:solidFill>
              </a:rPr>
              <a:t> algorithms</a:t>
            </a:r>
          </a:p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</a:rPr>
              <a:t>decentralized: </a:t>
            </a:r>
          </a:p>
          <a:p>
            <a:r>
              <a:rPr lang="en-US" sz="2400" dirty="0"/>
              <a:t>router knows physically-connected neighbors, link costs to neighbors</a:t>
            </a:r>
          </a:p>
          <a:p>
            <a:r>
              <a:rPr lang="en-US" sz="2400" dirty="0"/>
              <a:t>iterative process of computation, exchange of info with neighbors</a:t>
            </a:r>
          </a:p>
          <a:p>
            <a:r>
              <a:rPr lang="ja-JP" altLang="en-US" sz="2400">
                <a:solidFill>
                  <a:srgbClr val="000099"/>
                </a:solidFill>
              </a:rPr>
              <a:t>“</a:t>
            </a:r>
            <a:r>
              <a:rPr lang="en-US" altLang="ja-JP" sz="2400" dirty="0">
                <a:solidFill>
                  <a:srgbClr val="000099"/>
                </a:solidFill>
              </a:rPr>
              <a:t>distance vector</a:t>
            </a:r>
            <a:r>
              <a:rPr lang="ja-JP" altLang="en-US" sz="2400">
                <a:solidFill>
                  <a:srgbClr val="000099"/>
                </a:solidFill>
              </a:rPr>
              <a:t>”</a:t>
            </a:r>
            <a:r>
              <a:rPr lang="en-US" altLang="ja-JP" sz="2400" dirty="0">
                <a:solidFill>
                  <a:srgbClr val="000099"/>
                </a:solidFill>
              </a:rPr>
              <a:t> algorithms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7783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313005" y="1516754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Q: static or dynamic?</a:t>
            </a:r>
            <a:endParaRPr lang="en-US" sz="2400" i="1" dirty="0">
              <a:solidFill>
                <a:srgbClr val="CC0000"/>
              </a:solidFill>
            </a:endParaRPr>
          </a:p>
          <a:p>
            <a:pPr>
              <a:spcBef>
                <a:spcPts val="1752"/>
              </a:spcBef>
              <a:buNone/>
              <a:defRPr/>
            </a:pPr>
            <a:r>
              <a:rPr lang="en-US" sz="2400" i="1" dirty="0">
                <a:solidFill>
                  <a:srgbClr val="CC0000"/>
                </a:solidFill>
              </a:rPr>
              <a:t>static:</a:t>
            </a:r>
            <a:r>
              <a:rPr lang="en-US" sz="2400" dirty="0"/>
              <a:t> </a:t>
            </a:r>
          </a:p>
          <a:p>
            <a:pPr>
              <a:defRPr/>
            </a:pPr>
            <a:r>
              <a:rPr lang="en-US" sz="2400" dirty="0"/>
              <a:t>routes change slowly over time</a:t>
            </a:r>
          </a:p>
          <a:p>
            <a:pPr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</a:rPr>
              <a:t>dynamic: </a:t>
            </a:r>
          </a:p>
          <a:p>
            <a:pPr>
              <a:defRPr/>
            </a:pPr>
            <a:r>
              <a:rPr lang="en-US" sz="2400" dirty="0"/>
              <a:t>routes change more quickly</a:t>
            </a:r>
          </a:p>
          <a:p>
            <a:pPr lvl="1">
              <a:defRPr/>
            </a:pPr>
            <a:r>
              <a:rPr lang="en-US" dirty="0"/>
              <a:t>periodic update</a:t>
            </a:r>
          </a:p>
          <a:p>
            <a:pPr lvl="1">
              <a:defRPr/>
            </a:pPr>
            <a:r>
              <a:rPr lang="en-US" dirty="0"/>
              <a:t>in response to link cost changes</a:t>
            </a:r>
          </a:p>
        </p:txBody>
      </p:sp>
    </p:spTree>
    <p:extLst>
      <p:ext uri="{BB962C8B-B14F-4D97-AF65-F5344CB8AC3E}">
        <p14:creationId xmlns:p14="http://schemas.microsoft.com/office/powerpoint/2010/main" val="1282142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8FFFC-F80E-1D46-B990-23306BD8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7450D-BCF2-094F-A25B-1A75A8DB0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30948" cy="48832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Internet Protocol: </a:t>
            </a:r>
          </a:p>
          <a:p>
            <a:pPr lvl="1"/>
            <a:r>
              <a:rPr lang="en-US" dirty="0"/>
              <a:t>Headers: 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dst</a:t>
            </a:r>
            <a:r>
              <a:rPr lang="en-US" dirty="0"/>
              <a:t>, upper layer, fragmentation, time to live</a:t>
            </a:r>
          </a:p>
          <a:p>
            <a:r>
              <a:rPr lang="en-US" dirty="0"/>
              <a:t>Dynamic host configuration protocol (DHCP):</a:t>
            </a:r>
          </a:p>
          <a:p>
            <a:pPr lvl="1"/>
            <a:r>
              <a:rPr lang="en-US" dirty="0"/>
              <a:t>How does an endpoint get its IP address?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Broadcast-based:</a:t>
            </a:r>
            <a:r>
              <a:rPr lang="en-US" dirty="0"/>
              <a:t> endpoint asks entire network for answers</a:t>
            </a:r>
          </a:p>
          <a:p>
            <a:pPr lvl="1"/>
            <a:r>
              <a:rPr lang="en-US" dirty="0"/>
              <a:t>DHCP server returns IP address, subnet mask, local DNS server address, gateway router address</a:t>
            </a:r>
          </a:p>
          <a:p>
            <a:r>
              <a:rPr lang="en-US" dirty="0"/>
              <a:t>Internet Control Message Protocol (ICMP):</a:t>
            </a:r>
          </a:p>
          <a:p>
            <a:pPr lvl="1"/>
            <a:r>
              <a:rPr lang="en-US" dirty="0"/>
              <a:t>Network troubleshooting protocol</a:t>
            </a:r>
          </a:p>
          <a:p>
            <a:pPr lvl="1"/>
            <a:r>
              <a:rPr lang="en-US" dirty="0"/>
              <a:t>Ping: </a:t>
            </a:r>
            <a:r>
              <a:rPr lang="en-US" dirty="0">
                <a:solidFill>
                  <a:srgbClr val="C00000"/>
                </a:solidFill>
              </a:rPr>
              <a:t>reachability</a:t>
            </a:r>
            <a:r>
              <a:rPr lang="en-US" dirty="0"/>
              <a:t> using ICMP echo request and reply</a:t>
            </a:r>
          </a:p>
          <a:p>
            <a:pPr lvl="1"/>
            <a:r>
              <a:rPr lang="en-US" dirty="0"/>
              <a:t>Traceroute:  </a:t>
            </a:r>
            <a:r>
              <a:rPr lang="en-US" dirty="0">
                <a:solidFill>
                  <a:srgbClr val="C00000"/>
                </a:solidFill>
              </a:rPr>
              <a:t>router-level path</a:t>
            </a:r>
            <a:r>
              <a:rPr lang="en-US" dirty="0"/>
              <a:t> using ICMP time-exceeded messages and incrementing TTL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44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1672-4F93-2446-94CE-0F5EA20B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Poll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3F25-7D4F-6640-9FD8-503972FD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a good candidate to use to fix edge weights in a network graph representation?</a:t>
            </a:r>
          </a:p>
          <a:p>
            <a:pPr lvl="1"/>
            <a:r>
              <a:rPr lang="en-US" sz="2800" dirty="0"/>
              <a:t>(a) 1/link rate</a:t>
            </a:r>
          </a:p>
          <a:p>
            <a:pPr lvl="1"/>
            <a:r>
              <a:rPr lang="en-US" sz="2800" dirty="0"/>
              <a:t>(b) round-trip time</a:t>
            </a:r>
          </a:p>
          <a:p>
            <a:pPr lvl="1"/>
            <a:r>
              <a:rPr lang="en-US" sz="2800" dirty="0"/>
              <a:t>(c) congestion</a:t>
            </a:r>
          </a:p>
          <a:p>
            <a:pPr lvl="1"/>
            <a:r>
              <a:rPr lang="en-US" sz="2800" dirty="0"/>
              <a:t>(d) any of the above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6777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955EA-A900-AB43-B614-3323092E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State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43AB0-011F-CC44-82E5-34186060A0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09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9B4E42-1571-4A35-8CDC-74C0FAD1F75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 Link-State Routing Algorithm</a:t>
            </a:r>
            <a:endParaRPr lang="en-US" sz="4800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fontScale="92500"/>
          </a:bodyPr>
          <a:lstStyle/>
          <a:p>
            <a:pPr>
              <a:buFont typeface="ZapfDingbats"/>
              <a:buNone/>
            </a:pPr>
            <a:r>
              <a:rPr lang="en-US" dirty="0">
                <a:solidFill>
                  <a:srgbClr val="C00000"/>
                </a:solidFill>
              </a:rPr>
              <a:t>Dijkstra’s algorithm</a:t>
            </a:r>
          </a:p>
          <a:p>
            <a:r>
              <a:rPr lang="en-US" sz="2400" dirty="0"/>
              <a:t>net topology, link costs known to all nodes</a:t>
            </a:r>
          </a:p>
          <a:p>
            <a:pPr lvl="1"/>
            <a:r>
              <a:rPr lang="en-US" dirty="0"/>
              <a:t>accomplished via </a:t>
            </a:r>
            <a:r>
              <a:rPr lang="en-US" dirty="0">
                <a:solidFill>
                  <a:srgbClr val="C00000"/>
                </a:solidFill>
              </a:rPr>
              <a:t>link state broadcast</a:t>
            </a:r>
            <a:endParaRPr lang="en-US" dirty="0"/>
          </a:p>
          <a:p>
            <a:pPr lvl="1"/>
            <a:r>
              <a:rPr lang="en-US" dirty="0"/>
              <a:t>all nodes have same info</a:t>
            </a:r>
          </a:p>
          <a:p>
            <a:r>
              <a:rPr lang="en-US" sz="2400" dirty="0"/>
              <a:t>computes least cost paths from one node (‘source”) to all other nodes</a:t>
            </a:r>
          </a:p>
          <a:p>
            <a:pPr lvl="1"/>
            <a:r>
              <a:rPr lang="en-US" dirty="0"/>
              <a:t>gives </a:t>
            </a:r>
            <a:r>
              <a:rPr lang="en-US" dirty="0">
                <a:solidFill>
                  <a:schemeClr val="accent2"/>
                </a:solidFill>
              </a:rPr>
              <a:t>forwarding table</a:t>
            </a:r>
            <a:r>
              <a:rPr lang="en-US" dirty="0"/>
              <a:t> for that node</a:t>
            </a:r>
          </a:p>
          <a:p>
            <a:r>
              <a:rPr lang="en-US" sz="2400" dirty="0"/>
              <a:t>iterative: after k iterations, know least cost path to k </a:t>
            </a:r>
            <a:r>
              <a:rPr lang="en-US" sz="2400" dirty="0" err="1"/>
              <a:t>dest</a:t>
            </a:r>
            <a:r>
              <a:rPr lang="en-US" sz="2400" dirty="0"/>
              <a:t>.’s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buFont typeface="ZapfDingbats"/>
              <a:buNone/>
            </a:pPr>
            <a:r>
              <a:rPr lang="en-US" dirty="0">
                <a:solidFill>
                  <a:srgbClr val="C00000"/>
                </a:solidFill>
              </a:rPr>
              <a:t>Notation</a:t>
            </a:r>
            <a:r>
              <a:rPr lang="en-US" dirty="0">
                <a:solidFill>
                  <a:srgbClr val="FF0000"/>
                </a:solidFill>
              </a:rPr>
              <a:t>:</a:t>
            </a:r>
            <a:endParaRPr lang="en-US" dirty="0"/>
          </a:p>
          <a:p>
            <a:r>
              <a:rPr lang="en-US" dirty="0">
                <a:solidFill>
                  <a:schemeClr val="accent2"/>
                </a:solidFill>
                <a:latin typeface="Arial" charset="0"/>
              </a:rPr>
              <a:t>c(</a:t>
            </a:r>
            <a:r>
              <a:rPr lang="en-US" dirty="0" err="1">
                <a:solidFill>
                  <a:schemeClr val="accent2"/>
                </a:solidFill>
                <a:latin typeface="Arial" charset="0"/>
              </a:rPr>
              <a:t>x,y</a:t>
            </a:r>
            <a:r>
              <a:rPr lang="en-US" dirty="0">
                <a:solidFill>
                  <a:schemeClr val="accent2"/>
                </a:solidFill>
                <a:latin typeface="Arial" charset="0"/>
              </a:rPr>
              <a:t>):</a:t>
            </a:r>
            <a:r>
              <a:rPr lang="en-US" sz="2400" dirty="0"/>
              <a:t> link cost from node x to y;  = ∞ if not direct neighbors</a:t>
            </a:r>
          </a:p>
          <a:p>
            <a:r>
              <a:rPr lang="en-US" dirty="0">
                <a:solidFill>
                  <a:schemeClr val="accent2"/>
                </a:solidFill>
                <a:latin typeface="Arial" charset="0"/>
              </a:rPr>
              <a:t>D(v):</a:t>
            </a:r>
            <a:r>
              <a:rPr lang="en-US" sz="2400" dirty="0"/>
              <a:t> current value of cost of path from source to </a:t>
            </a:r>
            <a:r>
              <a:rPr lang="en-US" sz="2400" dirty="0" err="1"/>
              <a:t>dest</a:t>
            </a:r>
            <a:r>
              <a:rPr lang="en-US" sz="2400" dirty="0"/>
              <a:t>. v</a:t>
            </a:r>
          </a:p>
          <a:p>
            <a:r>
              <a:rPr lang="en-US" dirty="0">
                <a:solidFill>
                  <a:schemeClr val="accent2"/>
                </a:solidFill>
                <a:latin typeface="Arial" charset="0"/>
              </a:rPr>
              <a:t>p(v):</a:t>
            </a:r>
            <a:r>
              <a:rPr lang="en-US" sz="2400" dirty="0"/>
              <a:t> predecessor node along path from source to v</a:t>
            </a:r>
          </a:p>
          <a:p>
            <a:r>
              <a:rPr lang="en-US" dirty="0">
                <a:solidFill>
                  <a:schemeClr val="accent2"/>
                </a:solidFill>
                <a:latin typeface="Arial" charset="0"/>
              </a:rPr>
              <a:t>N</a:t>
            </a:r>
            <a:r>
              <a:rPr lang="en-US" dirty="0">
                <a:solidFill>
                  <a:schemeClr val="accent2"/>
                </a:solidFill>
                <a:latin typeface="Arial" charset="0"/>
                <a:cs typeface="Arial" charset="0"/>
              </a:rPr>
              <a:t>'</a:t>
            </a:r>
            <a:r>
              <a:rPr lang="en-US" dirty="0">
                <a:solidFill>
                  <a:schemeClr val="accent2"/>
                </a:solidFill>
                <a:latin typeface="Arial" charset="0"/>
              </a:rPr>
              <a:t>:</a:t>
            </a:r>
            <a:r>
              <a:rPr lang="en-US" sz="2400" dirty="0"/>
              <a:t> set of nodes whose least cost path definitively known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27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30A9928-F6FE-45E4-A2AD-EB1EA857C41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Dijsktra’s</a:t>
            </a:r>
            <a:r>
              <a:rPr lang="en-US" dirty="0"/>
              <a:t> Algorithm</a:t>
            </a:r>
            <a:endParaRPr lang="en-US" sz="5400" dirty="0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665413" y="1458914"/>
            <a:ext cx="6221412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1  </a:t>
            </a:r>
            <a:r>
              <a:rPr lang="en-US" sz="2000" b="1" i="1">
                <a:latin typeface="Arial" charset="0"/>
              </a:rPr>
              <a:t>Initialization:</a:t>
            </a:r>
            <a:r>
              <a:rPr lang="en-US" sz="2000">
                <a:latin typeface="Arial" charset="0"/>
              </a:rPr>
              <a:t> </a:t>
            </a:r>
          </a:p>
          <a:p>
            <a:pPr eaLnBrk="0" hangingPunct="0"/>
            <a:r>
              <a:rPr lang="en-US" sz="2000">
                <a:latin typeface="Arial" charset="0"/>
              </a:rPr>
              <a:t>2    N</a:t>
            </a:r>
            <a:r>
              <a:rPr lang="en-US" sz="2000">
                <a:latin typeface="Arial" charset="0"/>
                <a:cs typeface="Arial" charset="0"/>
              </a:rPr>
              <a:t>'</a:t>
            </a:r>
            <a:r>
              <a:rPr lang="en-US" sz="2000">
                <a:latin typeface="Arial" charset="0"/>
              </a:rPr>
              <a:t> = {u} </a:t>
            </a:r>
          </a:p>
          <a:p>
            <a:pPr eaLnBrk="0" hangingPunct="0"/>
            <a:r>
              <a:rPr lang="en-US" sz="2000">
                <a:latin typeface="Arial" charset="0"/>
              </a:rPr>
              <a:t>3    for all nodes v </a:t>
            </a:r>
          </a:p>
          <a:p>
            <a:pPr eaLnBrk="0" hangingPunct="0"/>
            <a:r>
              <a:rPr lang="en-US" sz="2000">
                <a:latin typeface="Arial" charset="0"/>
              </a:rPr>
              <a:t>4      if v adjacent to u </a:t>
            </a:r>
          </a:p>
          <a:p>
            <a:pPr eaLnBrk="0" hangingPunct="0"/>
            <a:r>
              <a:rPr lang="en-US" sz="2000">
                <a:latin typeface="Arial" charset="0"/>
              </a:rPr>
              <a:t>5          then D(v) = c(u,v) </a:t>
            </a:r>
          </a:p>
          <a:p>
            <a:pPr eaLnBrk="0" hangingPunct="0"/>
            <a:r>
              <a:rPr lang="en-US" sz="2000">
                <a:latin typeface="Arial" charset="0"/>
              </a:rPr>
              <a:t>6      else D(v) = </a:t>
            </a:r>
            <a:r>
              <a:rPr lang="en-US" sz="2000">
                <a:latin typeface="Arial" charset="0"/>
                <a:cs typeface="Arial" charset="0"/>
              </a:rPr>
              <a:t>∞</a:t>
            </a:r>
            <a:r>
              <a:rPr lang="en-US" sz="2000">
                <a:latin typeface="Arial" charset="0"/>
              </a:rPr>
              <a:t> </a:t>
            </a:r>
          </a:p>
          <a:p>
            <a:pPr eaLnBrk="0" hangingPunct="0"/>
            <a:r>
              <a:rPr lang="en-US" sz="2000">
                <a:latin typeface="Arial" charset="0"/>
              </a:rPr>
              <a:t>7 </a:t>
            </a:r>
          </a:p>
          <a:p>
            <a:pPr eaLnBrk="0" hangingPunct="0"/>
            <a:r>
              <a:rPr lang="en-US" sz="2000">
                <a:latin typeface="Arial" charset="0"/>
              </a:rPr>
              <a:t>8   </a:t>
            </a:r>
            <a:r>
              <a:rPr lang="en-US" sz="2000" b="1" i="1">
                <a:latin typeface="Arial" charset="0"/>
              </a:rPr>
              <a:t>Loop</a:t>
            </a:r>
            <a:r>
              <a:rPr lang="en-US" sz="2000" i="1">
                <a:latin typeface="Arial" charset="0"/>
              </a:rPr>
              <a:t> </a:t>
            </a:r>
            <a:endParaRPr lang="en-US" sz="2000">
              <a:latin typeface="Arial" charset="0"/>
            </a:endParaRPr>
          </a:p>
          <a:p>
            <a:pPr eaLnBrk="0" hangingPunct="0"/>
            <a:r>
              <a:rPr lang="en-US" sz="2000">
                <a:latin typeface="Arial" charset="0"/>
              </a:rPr>
              <a:t>9     find w not in N</a:t>
            </a:r>
            <a:r>
              <a:rPr lang="en-US" sz="2000">
                <a:latin typeface="Arial" charset="0"/>
                <a:cs typeface="Arial" charset="0"/>
              </a:rPr>
              <a:t>'</a:t>
            </a:r>
            <a:r>
              <a:rPr lang="en-US" sz="2000">
                <a:latin typeface="Arial" charset="0"/>
              </a:rPr>
              <a:t> such that D(w) is a minimum </a:t>
            </a:r>
          </a:p>
          <a:p>
            <a:pPr eaLnBrk="0" hangingPunct="0"/>
            <a:r>
              <a:rPr lang="en-US" sz="2000">
                <a:latin typeface="Arial" charset="0"/>
              </a:rPr>
              <a:t>10    add w to N</a:t>
            </a:r>
            <a:r>
              <a:rPr lang="en-US" sz="2000">
                <a:latin typeface="Arial" charset="0"/>
                <a:cs typeface="Arial" charset="0"/>
              </a:rPr>
              <a:t>'</a:t>
            </a:r>
            <a:r>
              <a:rPr lang="en-US" sz="2000">
                <a:latin typeface="Arial" charset="0"/>
              </a:rPr>
              <a:t> </a:t>
            </a:r>
          </a:p>
          <a:p>
            <a:pPr eaLnBrk="0" hangingPunct="0"/>
            <a:r>
              <a:rPr lang="en-US" sz="2000">
                <a:latin typeface="Arial" charset="0"/>
              </a:rPr>
              <a:t>11    update D(v) for all v adjacent to w and not in N</a:t>
            </a:r>
            <a:r>
              <a:rPr lang="en-US" sz="2000">
                <a:latin typeface="Arial" charset="0"/>
                <a:cs typeface="Arial" charset="0"/>
              </a:rPr>
              <a:t>'</a:t>
            </a:r>
            <a:r>
              <a:rPr lang="en-US" sz="2000">
                <a:latin typeface="Arial" charset="0"/>
              </a:rPr>
              <a:t> : </a:t>
            </a:r>
          </a:p>
          <a:p>
            <a:pPr eaLnBrk="0" hangingPunct="0"/>
            <a:r>
              <a:rPr lang="en-US" sz="2000">
                <a:latin typeface="Arial" charset="0"/>
              </a:rPr>
              <a:t>12       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D(v) = min( D(v), D(w) + c(w,v) ) </a:t>
            </a:r>
          </a:p>
          <a:p>
            <a:pPr eaLnBrk="0" hangingPunct="0"/>
            <a:r>
              <a:rPr lang="en-US" sz="2000">
                <a:latin typeface="Arial" charset="0"/>
              </a:rPr>
              <a:t>13    /* new cost to v is either old cost to v or known </a:t>
            </a:r>
          </a:p>
          <a:p>
            <a:pPr eaLnBrk="0" hangingPunct="0"/>
            <a:r>
              <a:rPr lang="en-US" sz="2000">
                <a:latin typeface="Arial" charset="0"/>
              </a:rPr>
              <a:t>14     shortest path cost to w plus cost from w to v */ </a:t>
            </a:r>
          </a:p>
          <a:p>
            <a:pPr eaLnBrk="0" hangingPunct="0"/>
            <a:r>
              <a:rPr lang="en-US" sz="2000">
                <a:latin typeface="Arial" charset="0"/>
              </a:rPr>
              <a:t>15  </a:t>
            </a:r>
            <a:r>
              <a:rPr lang="en-US" sz="2000" b="1" i="1">
                <a:latin typeface="Arial" charset="0"/>
              </a:rPr>
              <a:t>until all nodes in N</a:t>
            </a:r>
            <a:r>
              <a:rPr lang="en-US" sz="2000" b="1" i="1">
                <a:latin typeface="Arial" charset="0"/>
                <a:cs typeface="Arial" charset="0"/>
              </a:rPr>
              <a:t>'</a:t>
            </a:r>
            <a:r>
              <a:rPr lang="en-US" sz="2000">
                <a:latin typeface="Arial" charset="0"/>
              </a:rPr>
              <a:t> </a:t>
            </a:r>
          </a:p>
        </p:txBody>
      </p:sp>
      <p:sp>
        <p:nvSpPr>
          <p:cNvPr id="22532" name="Freeform 4"/>
          <p:cNvSpPr>
            <a:spLocks/>
          </p:cNvSpPr>
          <p:nvPr/>
        </p:nvSpPr>
        <p:spPr bwMode="auto">
          <a:xfrm>
            <a:off x="2124075" y="3543301"/>
            <a:ext cx="800100" cy="2886075"/>
          </a:xfrm>
          <a:custGeom>
            <a:avLst/>
            <a:gdLst>
              <a:gd name="T0" fmla="*/ 800100 w 504"/>
              <a:gd name="T1" fmla="*/ 2533650 h 1818"/>
              <a:gd name="T2" fmla="*/ 190500 w 504"/>
              <a:gd name="T3" fmla="*/ 2543175 h 1818"/>
              <a:gd name="T4" fmla="*/ 142875 w 504"/>
              <a:gd name="T5" fmla="*/ 304800 h 1818"/>
              <a:gd name="T6" fmla="*/ 628650 w 504"/>
              <a:gd name="T7" fmla="*/ 228600 h 1818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1818"/>
              <a:gd name="T14" fmla="*/ 504 w 504"/>
              <a:gd name="T15" fmla="*/ 1818 h 18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931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8235987-6175-4508-BB9A-587ACCE5F86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Dijkstra’s algorithm: example</a:t>
            </a:r>
            <a:endParaRPr lang="en-US" sz="5400" dirty="0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763714" y="1506539"/>
            <a:ext cx="70643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Step</a:t>
            </a:r>
          </a:p>
          <a:p>
            <a:pPr algn="r" eaLnBrk="0" hangingPunct="0"/>
            <a:r>
              <a:rPr lang="en-US" sz="2000">
                <a:latin typeface="Arial" charset="0"/>
              </a:rPr>
              <a:t>0</a:t>
            </a:r>
          </a:p>
          <a:p>
            <a:pPr algn="r" eaLnBrk="0" hangingPunct="0"/>
            <a:r>
              <a:rPr lang="en-US" sz="2000">
                <a:latin typeface="Arial" charset="0"/>
              </a:rPr>
              <a:t>1</a:t>
            </a:r>
          </a:p>
          <a:p>
            <a:pPr algn="r" eaLnBrk="0" hangingPunct="0"/>
            <a:r>
              <a:rPr lang="en-US" sz="2000">
                <a:latin typeface="Arial" charset="0"/>
              </a:rPr>
              <a:t>2</a:t>
            </a:r>
          </a:p>
          <a:p>
            <a:pPr algn="r" eaLnBrk="0" hangingPunct="0"/>
            <a:r>
              <a:rPr lang="en-US" sz="2000">
                <a:latin typeface="Arial" charset="0"/>
              </a:rPr>
              <a:t>3</a:t>
            </a:r>
          </a:p>
          <a:p>
            <a:pPr algn="r" eaLnBrk="0" hangingPunct="0"/>
            <a:r>
              <a:rPr lang="en-US" sz="2000">
                <a:latin typeface="Arial" charset="0"/>
              </a:rPr>
              <a:t>4</a:t>
            </a:r>
          </a:p>
          <a:p>
            <a:pPr algn="r" eaLnBrk="0" hangingPunct="0"/>
            <a:r>
              <a:rPr lang="en-US" sz="2000">
                <a:latin typeface="Arial" charset="0"/>
              </a:rPr>
              <a:t>5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776539" y="1516064"/>
            <a:ext cx="101758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N</a:t>
            </a:r>
            <a:r>
              <a:rPr lang="en-US" sz="2000">
                <a:latin typeface="Arial" charset="0"/>
                <a:cs typeface="Arial" charset="0"/>
              </a:rPr>
              <a:t>'</a:t>
            </a:r>
          </a:p>
          <a:p>
            <a:pPr algn="r" eaLnBrk="0" hangingPunct="0"/>
            <a:r>
              <a:rPr lang="en-US" sz="2000">
                <a:latin typeface="Arial" charset="0"/>
              </a:rPr>
              <a:t>u</a:t>
            </a:r>
          </a:p>
          <a:p>
            <a:pPr algn="r" eaLnBrk="0" hangingPunct="0"/>
            <a:r>
              <a:rPr lang="en-US" sz="2000">
                <a:latin typeface="Arial" charset="0"/>
              </a:rPr>
              <a:t>ux</a:t>
            </a:r>
          </a:p>
          <a:p>
            <a:pPr algn="r" eaLnBrk="0" hangingPunct="0"/>
            <a:r>
              <a:rPr lang="en-US" sz="2000">
                <a:latin typeface="Arial" charset="0"/>
              </a:rPr>
              <a:t>uxy</a:t>
            </a:r>
          </a:p>
          <a:p>
            <a:pPr algn="r" eaLnBrk="0" hangingPunct="0"/>
            <a:r>
              <a:rPr lang="en-US" sz="2000">
                <a:latin typeface="Arial" charset="0"/>
              </a:rPr>
              <a:t>uxyv</a:t>
            </a:r>
          </a:p>
          <a:p>
            <a:pPr algn="r" eaLnBrk="0" hangingPunct="0"/>
            <a:r>
              <a:rPr lang="en-US" sz="2000">
                <a:latin typeface="Arial" charset="0"/>
              </a:rPr>
              <a:t>uxyvw</a:t>
            </a:r>
          </a:p>
          <a:p>
            <a:pPr algn="r" eaLnBrk="0" hangingPunct="0"/>
            <a:r>
              <a:rPr lang="en-US" sz="2000">
                <a:latin typeface="Arial" charset="0"/>
              </a:rPr>
              <a:t>uxyvwz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24314" y="1497014"/>
            <a:ext cx="116998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D(v),p(v)</a:t>
            </a:r>
          </a:p>
          <a:p>
            <a:pPr algn="r" eaLnBrk="0" hangingPunct="0"/>
            <a:r>
              <a:rPr lang="en-US" sz="2000">
                <a:latin typeface="Arial" charset="0"/>
              </a:rPr>
              <a:t>2,u</a:t>
            </a:r>
          </a:p>
          <a:p>
            <a:pPr algn="r" eaLnBrk="0" hangingPunct="0"/>
            <a:r>
              <a:rPr lang="en-US" sz="2000">
                <a:latin typeface="Arial" charset="0"/>
              </a:rPr>
              <a:t>2,u</a:t>
            </a:r>
          </a:p>
          <a:p>
            <a:pPr algn="r" eaLnBrk="0" hangingPunct="0"/>
            <a:r>
              <a:rPr lang="en-US" sz="2000">
                <a:latin typeface="Arial" charset="0"/>
              </a:rPr>
              <a:t>2,u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5191125" y="1501776"/>
            <a:ext cx="128428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D(w),p(w)</a:t>
            </a:r>
          </a:p>
          <a:p>
            <a:pPr algn="r" eaLnBrk="0" hangingPunct="0"/>
            <a:r>
              <a:rPr lang="en-US" sz="2000">
                <a:latin typeface="Arial" charset="0"/>
              </a:rPr>
              <a:t>5,u</a:t>
            </a:r>
          </a:p>
          <a:p>
            <a:pPr algn="r" eaLnBrk="0" hangingPunct="0"/>
            <a:r>
              <a:rPr lang="en-US" sz="2000">
                <a:latin typeface="Arial" charset="0"/>
              </a:rPr>
              <a:t>4,x</a:t>
            </a:r>
          </a:p>
          <a:p>
            <a:pPr algn="r" eaLnBrk="0" hangingPunct="0"/>
            <a:r>
              <a:rPr lang="en-US" sz="2000">
                <a:latin typeface="Arial" charset="0"/>
              </a:rPr>
              <a:t>3,y</a:t>
            </a:r>
          </a:p>
          <a:p>
            <a:pPr algn="r" eaLnBrk="0" hangingPunct="0"/>
            <a:r>
              <a:rPr lang="en-US" sz="2000">
                <a:latin typeface="Arial" charset="0"/>
              </a:rPr>
              <a:t>3,y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581775" y="1497014"/>
            <a:ext cx="11699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D(x),p(x)</a:t>
            </a:r>
          </a:p>
          <a:p>
            <a:pPr algn="r" eaLnBrk="0" hangingPunct="0"/>
            <a:r>
              <a:rPr lang="en-US" sz="2000">
                <a:latin typeface="Arial" charset="0"/>
              </a:rPr>
              <a:t>1,u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7877175" y="1501776"/>
            <a:ext cx="11699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D(y),p(y)</a:t>
            </a:r>
          </a:p>
          <a:p>
            <a:pPr algn="r" eaLnBrk="0" hangingPunct="0"/>
            <a:r>
              <a:rPr lang="en-US" sz="2000">
                <a:cs typeface="Arial" charset="0"/>
              </a:rPr>
              <a:t>∞</a:t>
            </a:r>
          </a:p>
          <a:p>
            <a:pPr algn="r" eaLnBrk="0" hangingPunct="0"/>
            <a:r>
              <a:rPr lang="en-US" sz="2000">
                <a:latin typeface="Arial" charset="0"/>
              </a:rPr>
              <a:t>2,x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9129714" y="1516063"/>
            <a:ext cx="1169987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D(z),p(z)</a:t>
            </a:r>
          </a:p>
          <a:p>
            <a:pPr algn="r" eaLnBrk="0" hangingPunct="0"/>
            <a:r>
              <a:rPr lang="en-US"/>
              <a:t>∞ </a:t>
            </a:r>
            <a:endParaRPr lang="en-US" sz="2000">
              <a:latin typeface="Arial" charset="0"/>
            </a:endParaRPr>
          </a:p>
          <a:p>
            <a:pPr algn="r" eaLnBrk="0" hangingPunct="0"/>
            <a:r>
              <a:rPr lang="en-US"/>
              <a:t>∞ </a:t>
            </a:r>
            <a:endParaRPr lang="en-US" sz="2000">
              <a:latin typeface="Arial" charset="0"/>
            </a:endParaRPr>
          </a:p>
          <a:p>
            <a:pPr algn="r" eaLnBrk="0" hangingPunct="0"/>
            <a:r>
              <a:rPr lang="en-US" sz="2000">
                <a:latin typeface="Arial" charset="0"/>
              </a:rPr>
              <a:t>4,y</a:t>
            </a:r>
          </a:p>
          <a:p>
            <a:pPr algn="r" eaLnBrk="0" hangingPunct="0"/>
            <a:r>
              <a:rPr lang="en-US" sz="2000">
                <a:latin typeface="Arial" charset="0"/>
              </a:rPr>
              <a:t>4,y</a:t>
            </a:r>
          </a:p>
          <a:p>
            <a:pPr algn="r" eaLnBrk="0" hangingPunct="0"/>
            <a:r>
              <a:rPr lang="en-US" sz="2000">
                <a:latin typeface="Arial" charset="0"/>
              </a:rPr>
              <a:t>4,y</a:t>
            </a:r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1885951" y="1857376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2043114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2062163" y="2457451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2071688" y="2767014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2081213" y="3071814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2095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68" name="Group 16"/>
          <p:cNvGrpSpPr>
            <a:grpSpLocks/>
          </p:cNvGrpSpPr>
          <p:nvPr/>
        </p:nvGrpSpPr>
        <p:grpSpPr bwMode="auto">
          <a:xfrm>
            <a:off x="3748089" y="4043364"/>
            <a:ext cx="3571875" cy="2236787"/>
            <a:chOff x="3162" y="1071"/>
            <a:chExt cx="2250" cy="1409"/>
          </a:xfrm>
        </p:grpSpPr>
        <p:sp>
          <p:nvSpPr>
            <p:cNvPr id="23574" name="Freeform 17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5" name="Freeform 18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6" name="Oval 19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77" name="Line 20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8" name="Line 21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9" name="Rectangle 22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580" name="Oval 23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81" name="Oval 24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82" name="Line 25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3" name="Line 26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4" name="Rectangle 27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585" name="Oval 28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86" name="Oval 29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87" name="Line 30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8" name="Line 31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9" name="Rectangle 32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590" name="Oval 33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91" name="Oval 34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92" name="Line 35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3" name="Line 36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4" name="Rectangle 37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595" name="Oval 38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96" name="Oval 39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97" name="Line 40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8" name="Line 41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9" name="Rectangle 42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00" name="Oval 43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01" name="Oval 44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02" name="Line 45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3" name="Line 46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4" name="Rectangle 47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05" name="Oval 48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06" name="Freeform 49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7" name="Freeform 50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8" name="Freeform 51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9" name="Freeform 52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0" name="Freeform 53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1" name="Freeform 54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2" name="Freeform 55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3" name="Freeform 56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4" name="Freeform 57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615" name="Group 58"/>
            <p:cNvGrpSpPr>
              <a:grpSpLocks/>
            </p:cNvGrpSpPr>
            <p:nvPr/>
          </p:nvGrpSpPr>
          <p:grpSpPr bwMode="auto">
            <a:xfrm>
              <a:off x="3289" y="1748"/>
              <a:ext cx="201" cy="252"/>
              <a:chOff x="2956" y="2429"/>
              <a:chExt cx="204" cy="252"/>
            </a:xfrm>
          </p:grpSpPr>
          <p:sp>
            <p:nvSpPr>
              <p:cNvPr id="23641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3642" name="Text Box 60"/>
              <p:cNvSpPr txBox="1">
                <a:spLocks noChangeArrowheads="1"/>
              </p:cNvSpPr>
              <p:nvPr/>
            </p:nvSpPr>
            <p:spPr bwMode="auto">
              <a:xfrm>
                <a:off x="2956" y="2429"/>
                <a:ext cx="20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/>
                  <a:t>u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3616" name="Group 61"/>
            <p:cNvGrpSpPr>
              <a:grpSpLocks/>
            </p:cNvGrpSpPr>
            <p:nvPr/>
          </p:nvGrpSpPr>
          <p:grpSpPr bwMode="auto">
            <a:xfrm>
              <a:off x="4463" y="2132"/>
              <a:ext cx="189" cy="252"/>
              <a:chOff x="2962" y="2429"/>
              <a:chExt cx="192" cy="252"/>
            </a:xfrm>
          </p:grpSpPr>
          <p:sp>
            <p:nvSpPr>
              <p:cNvPr id="23639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3640" name="Text Box 63"/>
              <p:cNvSpPr txBox="1">
                <a:spLocks noChangeArrowheads="1"/>
              </p:cNvSpPr>
              <p:nvPr/>
            </p:nvSpPr>
            <p:spPr bwMode="auto">
              <a:xfrm>
                <a:off x="2962" y="2429"/>
                <a:ext cx="19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/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3617" name="Group 64"/>
            <p:cNvGrpSpPr>
              <a:grpSpLocks/>
            </p:cNvGrpSpPr>
            <p:nvPr/>
          </p:nvGrpSpPr>
          <p:grpSpPr bwMode="auto">
            <a:xfrm>
              <a:off x="3776" y="2099"/>
              <a:ext cx="200" cy="291"/>
              <a:chOff x="2957" y="2399"/>
              <a:chExt cx="201" cy="291"/>
            </a:xfrm>
          </p:grpSpPr>
          <p:sp>
            <p:nvSpPr>
              <p:cNvPr id="23637" name="Rectangle 6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3638" name="Text Box 66"/>
              <p:cNvSpPr txBox="1">
                <a:spLocks noChangeArrowheads="1"/>
              </p:cNvSpPr>
              <p:nvPr/>
            </p:nvSpPr>
            <p:spPr bwMode="auto">
              <a:xfrm>
                <a:off x="2957" y="2399"/>
                <a:ext cx="20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/>
                  <a:t>x</a:t>
                </a:r>
              </a:p>
            </p:txBody>
          </p:sp>
        </p:grpSp>
        <p:grpSp>
          <p:nvGrpSpPr>
            <p:cNvPr id="23618" name="Group 67"/>
            <p:cNvGrpSpPr>
              <a:grpSpLocks/>
            </p:cNvGrpSpPr>
            <p:nvPr/>
          </p:nvGrpSpPr>
          <p:grpSpPr bwMode="auto">
            <a:xfrm>
              <a:off x="4439" y="1442"/>
              <a:ext cx="232" cy="252"/>
              <a:chOff x="2941" y="2429"/>
              <a:chExt cx="235" cy="252"/>
            </a:xfrm>
          </p:grpSpPr>
          <p:sp>
            <p:nvSpPr>
              <p:cNvPr id="23635" name="Rectangle 6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3636" name="Text Box 69"/>
              <p:cNvSpPr txBox="1">
                <a:spLocks noChangeArrowheads="1"/>
              </p:cNvSpPr>
              <p:nvPr/>
            </p:nvSpPr>
            <p:spPr bwMode="auto">
              <a:xfrm>
                <a:off x="2941" y="2429"/>
                <a:ext cx="23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/>
                  <a:t>w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3619" name="Group 70"/>
            <p:cNvGrpSpPr>
              <a:grpSpLocks/>
            </p:cNvGrpSpPr>
            <p:nvPr/>
          </p:nvGrpSpPr>
          <p:grpSpPr bwMode="auto">
            <a:xfrm>
              <a:off x="3772" y="1442"/>
              <a:ext cx="194" cy="250"/>
              <a:chOff x="2959" y="2429"/>
              <a:chExt cx="197" cy="250"/>
            </a:xfrm>
          </p:grpSpPr>
          <p:sp>
            <p:nvSpPr>
              <p:cNvPr id="23633" name="Rectangle 7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3634" name="Text Box 72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/>
                  <a:t>v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3620" name="Group 73"/>
            <p:cNvGrpSpPr>
              <a:grpSpLocks/>
            </p:cNvGrpSpPr>
            <p:nvPr/>
          </p:nvGrpSpPr>
          <p:grpSpPr bwMode="auto">
            <a:xfrm>
              <a:off x="5031" y="1760"/>
              <a:ext cx="193" cy="291"/>
              <a:chOff x="2959" y="2399"/>
              <a:chExt cx="195" cy="291"/>
            </a:xfrm>
          </p:grpSpPr>
          <p:sp>
            <p:nvSpPr>
              <p:cNvPr id="23631" name="Rectangle 7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3632" name="Text Box 75"/>
              <p:cNvSpPr txBox="1">
                <a:spLocks noChangeArrowheads="1"/>
              </p:cNvSpPr>
              <p:nvPr/>
            </p:nvSpPr>
            <p:spPr bwMode="auto">
              <a:xfrm>
                <a:off x="2959" y="2399"/>
                <a:ext cx="19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/>
                  <a:t>z</a:t>
                </a:r>
              </a:p>
            </p:txBody>
          </p:sp>
        </p:grpSp>
        <p:sp>
          <p:nvSpPr>
            <p:cNvPr id="23621" name="Text Box 76"/>
            <p:cNvSpPr txBox="1">
              <a:spLocks noChangeArrowheads="1"/>
            </p:cNvSpPr>
            <p:nvPr/>
          </p:nvSpPr>
          <p:spPr bwMode="auto">
            <a:xfrm>
              <a:off x="3496" y="1571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22" name="Text Box 77"/>
            <p:cNvSpPr txBox="1">
              <a:spLocks noChangeArrowheads="1"/>
            </p:cNvSpPr>
            <p:nvPr/>
          </p:nvSpPr>
          <p:spPr bwMode="auto">
            <a:xfrm>
              <a:off x="3844" y="1790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23" name="Text Box 78"/>
            <p:cNvSpPr txBox="1">
              <a:spLocks noChangeArrowheads="1"/>
            </p:cNvSpPr>
            <p:nvPr/>
          </p:nvSpPr>
          <p:spPr bwMode="auto">
            <a:xfrm>
              <a:off x="3408" y="2003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24" name="Text Box 79"/>
            <p:cNvSpPr txBox="1">
              <a:spLocks noChangeArrowheads="1"/>
            </p:cNvSpPr>
            <p:nvPr/>
          </p:nvSpPr>
          <p:spPr bwMode="auto">
            <a:xfrm>
              <a:off x="4228" y="1883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25" name="Text Box 80"/>
            <p:cNvSpPr txBox="1">
              <a:spLocks noChangeArrowheads="1"/>
            </p:cNvSpPr>
            <p:nvPr/>
          </p:nvSpPr>
          <p:spPr bwMode="auto">
            <a:xfrm>
              <a:off x="4164" y="2237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26" name="Text Box 81"/>
            <p:cNvSpPr txBox="1">
              <a:spLocks noChangeArrowheads="1"/>
            </p:cNvSpPr>
            <p:nvPr/>
          </p:nvSpPr>
          <p:spPr bwMode="auto">
            <a:xfrm>
              <a:off x="4524" y="1808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27" name="Text Box 82"/>
            <p:cNvSpPr txBox="1">
              <a:spLocks noChangeArrowheads="1"/>
            </p:cNvSpPr>
            <p:nvPr/>
          </p:nvSpPr>
          <p:spPr bwMode="auto">
            <a:xfrm>
              <a:off x="4885" y="2072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28" name="Text Box 83"/>
            <p:cNvSpPr txBox="1">
              <a:spLocks noChangeArrowheads="1"/>
            </p:cNvSpPr>
            <p:nvPr/>
          </p:nvSpPr>
          <p:spPr bwMode="auto">
            <a:xfrm>
              <a:off x="4858" y="1535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29" name="Text Box 84"/>
            <p:cNvSpPr txBox="1">
              <a:spLocks noChangeArrowheads="1"/>
            </p:cNvSpPr>
            <p:nvPr/>
          </p:nvSpPr>
          <p:spPr bwMode="auto">
            <a:xfrm>
              <a:off x="4123" y="1385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30" name="Text Box 85"/>
            <p:cNvSpPr txBox="1">
              <a:spLocks noChangeArrowheads="1"/>
            </p:cNvSpPr>
            <p:nvPr/>
          </p:nvSpPr>
          <p:spPr bwMode="auto">
            <a:xfrm>
              <a:off x="3772" y="1118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661590" name="Line 86"/>
          <p:cNvSpPr>
            <a:spLocks noChangeShapeType="1"/>
          </p:cNvSpPr>
          <p:nvPr/>
        </p:nvSpPr>
        <p:spPr bwMode="auto">
          <a:xfrm flipH="1">
            <a:off x="3765551" y="2035176"/>
            <a:ext cx="3514725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1" name="Line 87"/>
          <p:cNvSpPr>
            <a:spLocks noChangeShapeType="1"/>
          </p:cNvSpPr>
          <p:nvPr/>
        </p:nvSpPr>
        <p:spPr bwMode="auto">
          <a:xfrm flipH="1">
            <a:off x="3687763" y="2330451"/>
            <a:ext cx="4894262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2" name="Line 88"/>
          <p:cNvSpPr>
            <a:spLocks noChangeShapeType="1"/>
          </p:cNvSpPr>
          <p:nvPr/>
        </p:nvSpPr>
        <p:spPr bwMode="auto">
          <a:xfrm flipH="1">
            <a:off x="3751263" y="2692401"/>
            <a:ext cx="914400" cy="257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3" name="Line 89"/>
          <p:cNvSpPr>
            <a:spLocks noChangeShapeType="1"/>
          </p:cNvSpPr>
          <p:nvPr/>
        </p:nvSpPr>
        <p:spPr bwMode="auto">
          <a:xfrm flipH="1">
            <a:off x="3765551" y="2949576"/>
            <a:ext cx="2239963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4" name="Line 90"/>
          <p:cNvSpPr>
            <a:spLocks noChangeShapeType="1"/>
          </p:cNvSpPr>
          <p:nvPr/>
        </p:nvSpPr>
        <p:spPr bwMode="auto">
          <a:xfrm flipH="1">
            <a:off x="3778250" y="3206751"/>
            <a:ext cx="5975350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6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90" grpId="0" animBg="1"/>
      <p:bldP spid="661591" grpId="0" animBg="1"/>
      <p:bldP spid="661592" grpId="0" animBg="1"/>
      <p:bldP spid="661593" grpId="0" animBg="1"/>
      <p:bldP spid="66159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1672-4F93-2446-94CE-0F5EA20B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Poll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3F25-7D4F-6640-9FD8-503972FD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Link-state information of a router is sent </a:t>
            </a:r>
            <a:r>
              <a:rPr lang="en-US" sz="3200" dirty="0">
                <a:solidFill>
                  <a:srgbClr val="C00000"/>
                </a:solidFill>
              </a:rPr>
              <a:t>to all routers</a:t>
            </a:r>
            <a:r>
              <a:rPr lang="en-US" sz="3200" dirty="0"/>
              <a:t> before computing shortest paths in a link-state protocol.</a:t>
            </a:r>
          </a:p>
          <a:p>
            <a:pPr lvl="1"/>
            <a:r>
              <a:rPr lang="en-US" sz="2800" dirty="0"/>
              <a:t>(a) true</a:t>
            </a:r>
          </a:p>
          <a:p>
            <a:pPr lvl="1"/>
            <a:r>
              <a:rPr lang="en-US" sz="2800" dirty="0"/>
              <a:t>(b) false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1948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1672-4F93-2446-94CE-0F5EA20B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Poll #5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3F25-7D4F-6640-9FD8-503972FD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Link-state protocols don’t compute shortest paths when there are cycles in the network topology.</a:t>
            </a:r>
          </a:p>
          <a:p>
            <a:pPr lvl="1"/>
            <a:r>
              <a:rPr lang="en-US" sz="2800" dirty="0"/>
              <a:t>(a) true</a:t>
            </a:r>
          </a:p>
          <a:p>
            <a:pPr lvl="1"/>
            <a:r>
              <a:rPr lang="en-US" sz="2800" dirty="0"/>
              <a:t>(b) false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9252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7D5B-141D-5E45-ADAC-720FDBEC2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0E279-2139-3149-8BD7-42CC0F869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90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7B2994-C174-4F67-BABA-51787D9DE63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D</a:t>
            </a:r>
            <a:r>
              <a:rPr lang="en-US" baseline="-25000">
                <a:solidFill>
                  <a:srgbClr val="FF0000"/>
                </a:solidFill>
              </a:rPr>
              <a:t>x</a:t>
            </a:r>
            <a:r>
              <a:rPr lang="en-US">
                <a:solidFill>
                  <a:srgbClr val="FF0000"/>
                </a:solidFill>
              </a:rPr>
              <a:t>(y)</a:t>
            </a:r>
            <a:r>
              <a:rPr lang="en-US"/>
              <a:t> = estimate of least cost from x to y</a:t>
            </a:r>
          </a:p>
          <a:p>
            <a:r>
              <a:rPr lang="en-US"/>
              <a:t>Distance vector: </a:t>
            </a:r>
            <a:r>
              <a:rPr lang="en-US" b="1">
                <a:solidFill>
                  <a:srgbClr val="FF0000"/>
                </a:solidFill>
              </a:rPr>
              <a:t>D</a:t>
            </a:r>
            <a:r>
              <a:rPr lang="en-US" baseline="-25000">
                <a:solidFill>
                  <a:srgbClr val="FF0000"/>
                </a:solidFill>
              </a:rPr>
              <a:t>x</a:t>
            </a:r>
            <a:r>
              <a:rPr lang="en-US">
                <a:solidFill>
                  <a:srgbClr val="FF0000"/>
                </a:solidFill>
              </a:rPr>
              <a:t> = [D</a:t>
            </a:r>
            <a:r>
              <a:rPr lang="en-US" baseline="-25000">
                <a:solidFill>
                  <a:srgbClr val="FF0000"/>
                </a:solidFill>
              </a:rPr>
              <a:t>x</a:t>
            </a:r>
            <a:r>
              <a:rPr lang="en-US">
                <a:solidFill>
                  <a:srgbClr val="FF0000"/>
                </a:solidFill>
              </a:rPr>
              <a:t>(y): y </a:t>
            </a:r>
            <a:r>
              <a:rPr lang="ru-RU">
                <a:solidFill>
                  <a:srgbClr val="FF0000"/>
                </a:solidFill>
              </a:rPr>
              <a:t>є</a:t>
            </a:r>
            <a:r>
              <a:rPr lang="en-US">
                <a:solidFill>
                  <a:srgbClr val="FF0000"/>
                </a:solidFill>
              </a:rPr>
              <a:t> N ]</a:t>
            </a:r>
            <a:endParaRPr lang="ru-RU">
              <a:solidFill>
                <a:srgbClr val="FF0000"/>
              </a:solidFill>
            </a:endParaRPr>
          </a:p>
          <a:p>
            <a:r>
              <a:rPr lang="en-US"/>
              <a:t>Node x knows cost to each neighbor v: </a:t>
            </a:r>
            <a:r>
              <a:rPr lang="en-US">
                <a:solidFill>
                  <a:srgbClr val="FF0000"/>
                </a:solidFill>
              </a:rPr>
              <a:t>c(x,v)</a:t>
            </a:r>
          </a:p>
          <a:p>
            <a:r>
              <a:rPr lang="en-US"/>
              <a:t>Node x maintains </a:t>
            </a:r>
            <a:r>
              <a:rPr lang="en-US" b="1">
                <a:solidFill>
                  <a:srgbClr val="FF0000"/>
                </a:solidFill>
              </a:rPr>
              <a:t>D</a:t>
            </a:r>
            <a:r>
              <a:rPr lang="en-US" baseline="-25000">
                <a:solidFill>
                  <a:srgbClr val="FF0000"/>
                </a:solidFill>
              </a:rPr>
              <a:t>x</a:t>
            </a:r>
            <a:endParaRPr lang="en-US">
              <a:solidFill>
                <a:srgbClr val="FF0000"/>
              </a:solidFill>
            </a:endParaRPr>
          </a:p>
          <a:p>
            <a:r>
              <a:rPr lang="en-US"/>
              <a:t>Node x also maintains its neighbors’ distance vectors</a:t>
            </a:r>
          </a:p>
          <a:p>
            <a:pPr lvl="1"/>
            <a:r>
              <a:rPr lang="en-US"/>
              <a:t>For each neighbor v, x maintains </a:t>
            </a:r>
            <a:br>
              <a:rPr lang="en-US"/>
            </a:br>
            <a:r>
              <a:rPr lang="en-US" b="1">
                <a:solidFill>
                  <a:srgbClr val="FF0000"/>
                </a:solidFill>
              </a:rPr>
              <a:t>D</a:t>
            </a:r>
            <a:r>
              <a:rPr lang="en-US" baseline="-25000">
                <a:solidFill>
                  <a:srgbClr val="FF0000"/>
                </a:solidFill>
              </a:rPr>
              <a:t>v</a:t>
            </a:r>
            <a:r>
              <a:rPr lang="en-US">
                <a:solidFill>
                  <a:srgbClr val="FF0000"/>
                </a:solidFill>
              </a:rPr>
              <a:t> = [D</a:t>
            </a:r>
            <a:r>
              <a:rPr lang="en-US" baseline="-25000">
                <a:solidFill>
                  <a:srgbClr val="FF0000"/>
                </a:solidFill>
              </a:rPr>
              <a:t>v</a:t>
            </a:r>
            <a:r>
              <a:rPr lang="en-US">
                <a:solidFill>
                  <a:srgbClr val="FF0000"/>
                </a:solidFill>
              </a:rPr>
              <a:t>(y): y </a:t>
            </a:r>
            <a:r>
              <a:rPr lang="ru-RU">
                <a:solidFill>
                  <a:srgbClr val="FF0000"/>
                </a:solidFill>
              </a:rPr>
              <a:t>є</a:t>
            </a:r>
            <a:r>
              <a:rPr lang="en-US">
                <a:solidFill>
                  <a:srgbClr val="FF0000"/>
                </a:solidFill>
              </a:rPr>
              <a:t> N 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464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1990725" y="296864"/>
            <a:ext cx="7772400" cy="8413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5400" dirty="0">
                <a:cs typeface="+mj-cs"/>
              </a:rPr>
              <a:t>Distance vector algorithm </a:t>
            </a:r>
          </a:p>
        </p:txBody>
      </p:sp>
      <p:sp>
        <p:nvSpPr>
          <p:cNvPr id="132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1" y="1600200"/>
            <a:ext cx="7953375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</a:rPr>
              <a:t>Bellman-Ford equation (dynamic programming)</a:t>
            </a:r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r>
              <a:rPr lang="en-US" dirty="0"/>
              <a:t>let</a:t>
            </a:r>
          </a:p>
          <a:p>
            <a:pPr>
              <a:buFont typeface="Wingdings" charset="0"/>
              <a:buNone/>
            </a:pPr>
            <a:r>
              <a:rPr lang="en-US" dirty="0"/>
              <a:t>   d</a:t>
            </a:r>
            <a:r>
              <a:rPr lang="en-US" baseline="-25000" dirty="0"/>
              <a:t>x</a:t>
            </a:r>
            <a:r>
              <a:rPr lang="en-US" dirty="0"/>
              <a:t>(y) := cost of least-cost path from x to y</a:t>
            </a:r>
          </a:p>
          <a:p>
            <a:pPr>
              <a:buFont typeface="Wingdings" charset="0"/>
              <a:buNone/>
            </a:pPr>
            <a:r>
              <a:rPr lang="en-US" dirty="0"/>
              <a:t>then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</a:rPr>
              <a:t>   </a:t>
            </a:r>
            <a:r>
              <a:rPr lang="en-US" sz="3200" dirty="0">
                <a:solidFill>
                  <a:srgbClr val="CC0000"/>
                </a:solidFill>
              </a:rPr>
              <a:t>d</a:t>
            </a:r>
            <a:r>
              <a:rPr lang="en-US" sz="3200" baseline="-25000" dirty="0">
                <a:solidFill>
                  <a:srgbClr val="CC0000"/>
                </a:solidFill>
              </a:rPr>
              <a:t>x</a:t>
            </a:r>
            <a:r>
              <a:rPr lang="en-US" sz="3200" dirty="0">
                <a:solidFill>
                  <a:srgbClr val="CC0000"/>
                </a:solidFill>
              </a:rPr>
              <a:t>(y) = </a:t>
            </a:r>
            <a:r>
              <a:rPr lang="en-US" sz="3200" i="1" dirty="0">
                <a:solidFill>
                  <a:srgbClr val="CC0000"/>
                </a:solidFill>
              </a:rPr>
              <a:t>min</a:t>
            </a:r>
            <a:r>
              <a:rPr lang="en-US" sz="3200" dirty="0">
                <a:solidFill>
                  <a:srgbClr val="CC0000"/>
                </a:solidFill>
              </a:rPr>
              <a:t> {c(</a:t>
            </a:r>
            <a:r>
              <a:rPr lang="en-US" sz="3200" dirty="0" err="1">
                <a:solidFill>
                  <a:srgbClr val="CC0000"/>
                </a:solidFill>
              </a:rPr>
              <a:t>x,v</a:t>
            </a:r>
            <a:r>
              <a:rPr lang="en-US" sz="3200" dirty="0">
                <a:solidFill>
                  <a:srgbClr val="CC0000"/>
                </a:solidFill>
              </a:rPr>
              <a:t>) + d</a:t>
            </a:r>
            <a:r>
              <a:rPr lang="en-US" sz="3200" baseline="-25000" dirty="0">
                <a:solidFill>
                  <a:srgbClr val="CC0000"/>
                </a:solidFill>
              </a:rPr>
              <a:t>v</a:t>
            </a:r>
            <a:r>
              <a:rPr lang="en-US" sz="3200" dirty="0">
                <a:solidFill>
                  <a:srgbClr val="CC0000"/>
                </a:solidFill>
              </a:rPr>
              <a:t>(y) }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</a:t>
            </a:r>
          </a:p>
          <a:p>
            <a:pPr>
              <a:buFont typeface="Wingdings" charset="0"/>
              <a:buNone/>
            </a:pPr>
            <a:endParaRPr lang="en-US" dirty="0"/>
          </a:p>
        </p:txBody>
      </p:sp>
      <p:sp>
        <p:nvSpPr>
          <p:cNvPr id="132102" name="Text Box 5"/>
          <p:cNvSpPr txBox="1">
            <a:spLocks noChangeArrowheads="1"/>
          </p:cNvSpPr>
          <p:nvPr/>
        </p:nvSpPr>
        <p:spPr bwMode="auto">
          <a:xfrm>
            <a:off x="3974621" y="4460360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CC0000"/>
                </a:solidFill>
                <a:latin typeface="Helvetica" pitchFamily="2" charset="0"/>
              </a:rPr>
              <a:t>v</a:t>
            </a:r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4541838" y="5126038"/>
            <a:ext cx="26148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Helvetica" pitchFamily="2" charset="0"/>
              </a:rPr>
              <a:t>cost to neighbor v</a:t>
            </a:r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3640138" y="5762625"/>
            <a:ext cx="48574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i="1">
                <a:latin typeface="Helvetica" pitchFamily="2" charset="0"/>
              </a:rPr>
              <a:t>min</a:t>
            </a:r>
            <a:r>
              <a:rPr lang="en-US">
                <a:latin typeface="Helvetica" pitchFamily="2" charset="0"/>
              </a:rPr>
              <a:t> taken over all neighbors v of x</a:t>
            </a: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5654675" y="4730750"/>
            <a:ext cx="51299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Helvetica" pitchFamily="2" charset="0"/>
              </a:rPr>
              <a:t>cost from neighbor v to destination y</a:t>
            </a:r>
          </a:p>
        </p:txBody>
      </p:sp>
      <p:sp>
        <p:nvSpPr>
          <p:cNvPr id="132106" name="Line 10"/>
          <p:cNvSpPr>
            <a:spLocks noChangeShapeType="1"/>
          </p:cNvSpPr>
          <p:nvPr/>
        </p:nvSpPr>
        <p:spPr bwMode="auto">
          <a:xfrm>
            <a:off x="3887788" y="4549775"/>
            <a:ext cx="0" cy="12827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32107" name="Line 11"/>
          <p:cNvSpPr>
            <a:spLocks noChangeShapeType="1"/>
          </p:cNvSpPr>
          <p:nvPr/>
        </p:nvSpPr>
        <p:spPr bwMode="auto">
          <a:xfrm>
            <a:off x="4868863" y="4664077"/>
            <a:ext cx="0" cy="587374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32108" name="Line 13"/>
          <p:cNvSpPr>
            <a:spLocks noChangeShapeType="1"/>
          </p:cNvSpPr>
          <p:nvPr/>
        </p:nvSpPr>
        <p:spPr bwMode="auto">
          <a:xfrm>
            <a:off x="6173788" y="4549775"/>
            <a:ext cx="0" cy="312739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39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86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D4D7-CAE0-DD43-8A94-D54C9167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Address Translation (NAT)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FD7BA-11D7-1441-B054-B0542D58B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survive in a world where names are scarce?</a:t>
            </a:r>
          </a:p>
        </p:txBody>
      </p:sp>
    </p:spTree>
    <p:extLst>
      <p:ext uri="{BB962C8B-B14F-4D97-AF65-F5344CB8AC3E}">
        <p14:creationId xmlns:p14="http://schemas.microsoft.com/office/powerpoint/2010/main" val="40263196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D99801-4177-4F4D-BAC1-43E4B6663BCD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Distance vector algorithm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7772400" cy="241458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ZapfDingbats"/>
              <a:buNone/>
            </a:pPr>
            <a:r>
              <a:rPr lang="en-US" dirty="0"/>
              <a:t>Basic idea: </a:t>
            </a:r>
          </a:p>
          <a:p>
            <a:pPr>
              <a:lnSpc>
                <a:spcPct val="90000"/>
              </a:lnSpc>
            </a:pPr>
            <a:r>
              <a:rPr lang="en-US" dirty="0"/>
              <a:t>Each node periodically sends its own distance vector estimate </a:t>
            </a:r>
            <a:r>
              <a:rPr lang="en-US" dirty="0">
                <a:solidFill>
                  <a:srgbClr val="C00000"/>
                </a:solidFill>
              </a:rPr>
              <a:t>to neighbors</a:t>
            </a:r>
          </a:p>
          <a:p>
            <a:pPr>
              <a:lnSpc>
                <a:spcPct val="90000"/>
              </a:lnSpc>
            </a:pPr>
            <a:r>
              <a:rPr lang="en-US" dirty="0"/>
              <a:t>When node a node x receives new DV estimate from neighbor, it updates its own DV using </a:t>
            </a:r>
            <a:r>
              <a:rPr lang="en-US" dirty="0">
                <a:solidFill>
                  <a:srgbClr val="C00000"/>
                </a:solidFill>
              </a:rPr>
              <a:t>Bellman-Ford</a:t>
            </a:r>
            <a:r>
              <a:rPr lang="en-US" dirty="0"/>
              <a:t> equation: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233112" y="4096693"/>
            <a:ext cx="65357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 i="1" dirty="0">
                <a:solidFill>
                  <a:srgbClr val="C00000"/>
                </a:solidFill>
                <a:latin typeface="Times" pitchFamily="18" charset="0"/>
                <a:cs typeface="Times New Roman" pitchFamily="18" charset="0"/>
              </a:rPr>
              <a:t>D</a:t>
            </a:r>
            <a:r>
              <a:rPr lang="en-US" sz="2400" i="1" baseline="-30000" dirty="0">
                <a:solidFill>
                  <a:srgbClr val="C00000"/>
                </a:solidFill>
                <a:latin typeface="Times" pitchFamily="18" charset="0"/>
                <a:cs typeface="Times New Roman" pitchFamily="18" charset="0"/>
              </a:rPr>
              <a:t>x</a:t>
            </a:r>
            <a:r>
              <a:rPr lang="en-US" sz="2400" i="1" dirty="0">
                <a:solidFill>
                  <a:srgbClr val="C00000"/>
                </a:solidFill>
                <a:latin typeface="Times" pitchFamily="18" charset="0"/>
                <a:cs typeface="Times New Roman" pitchFamily="18" charset="0"/>
              </a:rPr>
              <a:t>(y) </a:t>
            </a:r>
            <a:r>
              <a:rPr lang="en-US" sz="2400" i="1" dirty="0">
                <a:solidFill>
                  <a:srgbClr val="C00000"/>
                </a:solidFill>
                <a:latin typeface="Times" pitchFamily="18" charset="0"/>
                <a:ea typeface="Times New Roman" pitchFamily="18" charset="0"/>
                <a:cs typeface="Times" pitchFamily="18" charset="0"/>
              </a:rPr>
              <a:t>←</a:t>
            </a:r>
            <a:r>
              <a:rPr lang="en-US" sz="2400" i="1" dirty="0">
                <a:solidFill>
                  <a:srgbClr val="C00000"/>
                </a:solidFill>
                <a:latin typeface="Times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Times" pitchFamily="18" charset="0"/>
                <a:cs typeface="Times New Roman" pitchFamily="18" charset="0"/>
              </a:rPr>
              <a:t>min</a:t>
            </a:r>
            <a:r>
              <a:rPr lang="en-US" sz="2400" i="1" baseline="-30000" dirty="0" err="1">
                <a:solidFill>
                  <a:srgbClr val="C00000"/>
                </a:solidFill>
                <a:latin typeface="Times" pitchFamily="18" charset="0"/>
                <a:cs typeface="Times New Roman" pitchFamily="18" charset="0"/>
              </a:rPr>
              <a:t>v</a:t>
            </a:r>
            <a:r>
              <a:rPr lang="en-US" sz="2400" i="1" dirty="0">
                <a:solidFill>
                  <a:srgbClr val="C00000"/>
                </a:solidFill>
                <a:latin typeface="Times" pitchFamily="18" charset="0"/>
                <a:cs typeface="Times New Roman" pitchFamily="18" charset="0"/>
              </a:rPr>
              <a:t>{c(</a:t>
            </a:r>
            <a:r>
              <a:rPr lang="en-US" sz="2400" i="1" dirty="0" err="1">
                <a:solidFill>
                  <a:srgbClr val="C00000"/>
                </a:solidFill>
                <a:latin typeface="Times" pitchFamily="18" charset="0"/>
                <a:cs typeface="Times New Roman" pitchFamily="18" charset="0"/>
              </a:rPr>
              <a:t>x,v</a:t>
            </a:r>
            <a:r>
              <a:rPr lang="en-US" sz="2400" i="1" dirty="0">
                <a:solidFill>
                  <a:srgbClr val="C00000"/>
                </a:solidFill>
                <a:latin typeface="Times" pitchFamily="18" charset="0"/>
                <a:cs typeface="Times New Roman" pitchFamily="18" charset="0"/>
              </a:rPr>
              <a:t>) + </a:t>
            </a:r>
            <a:r>
              <a:rPr lang="en-US" sz="2400" i="1" dirty="0" err="1">
                <a:solidFill>
                  <a:srgbClr val="C00000"/>
                </a:solidFill>
                <a:latin typeface="Times" pitchFamily="18" charset="0"/>
                <a:cs typeface="Times New Roman" pitchFamily="18" charset="0"/>
              </a:rPr>
              <a:t>D</a:t>
            </a:r>
            <a:r>
              <a:rPr lang="en-US" sz="2400" i="1" baseline="-30000" dirty="0" err="1">
                <a:solidFill>
                  <a:srgbClr val="C00000"/>
                </a:solidFill>
                <a:latin typeface="Times" pitchFamily="18" charset="0"/>
                <a:cs typeface="Times New Roman" pitchFamily="18" charset="0"/>
              </a:rPr>
              <a:t>v</a:t>
            </a:r>
            <a:r>
              <a:rPr lang="en-US" sz="2400" i="1" dirty="0">
                <a:solidFill>
                  <a:srgbClr val="C00000"/>
                </a:solidFill>
                <a:latin typeface="Times" pitchFamily="18" charset="0"/>
                <a:cs typeface="Times New Roman" pitchFamily="18" charset="0"/>
              </a:rPr>
              <a:t>(y)}    for each node y </a:t>
            </a:r>
            <a:r>
              <a:rPr lang="en-US" sz="2400" i="1" dirty="0">
                <a:solidFill>
                  <a:srgbClr val="C00000"/>
                </a:solidFill>
                <a:latin typeface="MS Mincho"/>
                <a:ea typeface="MS Mincho"/>
                <a:cs typeface="MS Mincho"/>
              </a:rPr>
              <a:t>∊</a:t>
            </a:r>
            <a:r>
              <a:rPr lang="en-US" sz="2400" i="1" dirty="0">
                <a:solidFill>
                  <a:srgbClr val="C00000"/>
                </a:solidFill>
                <a:latin typeface="Times" pitchFamily="18" charset="0"/>
                <a:cs typeface="Times New Roman" pitchFamily="18" charset="0"/>
              </a:rPr>
              <a:t> N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909763" y="4640264"/>
            <a:ext cx="77724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</a:pPr>
            <a:r>
              <a:rPr lang="en-US" sz="2800" dirty="0">
                <a:latin typeface="Helvetica" pitchFamily="2" charset="0"/>
              </a:rPr>
              <a:t>Under some conditions, the estimate </a:t>
            </a:r>
            <a:r>
              <a:rPr lang="en-US" sz="2800" i="1" dirty="0" err="1">
                <a:latin typeface="Helvetica" pitchFamily="2" charset="0"/>
                <a:cs typeface="Times New Roman" pitchFamily="18" charset="0"/>
              </a:rPr>
              <a:t>D</a:t>
            </a:r>
            <a:r>
              <a:rPr lang="en-US" sz="2800" i="1" baseline="-30000" dirty="0" err="1">
                <a:latin typeface="Helvetica" pitchFamily="2" charset="0"/>
                <a:cs typeface="Times New Roman" pitchFamily="18" charset="0"/>
              </a:rPr>
              <a:t>x</a:t>
            </a:r>
            <a:r>
              <a:rPr lang="en-US" sz="2800" i="1" dirty="0">
                <a:latin typeface="Helvetica" pitchFamily="2" charset="0"/>
                <a:cs typeface="Times New Roman" pitchFamily="18" charset="0"/>
              </a:rPr>
              <a:t>(y) converge the actual least cost </a:t>
            </a:r>
            <a:r>
              <a:rPr lang="en-US" sz="2800" dirty="0">
                <a:latin typeface="Helvetica" pitchFamily="2" charset="0"/>
              </a:rPr>
              <a:t>d</a:t>
            </a:r>
            <a:r>
              <a:rPr lang="en-US" sz="2800" baseline="-25000" dirty="0">
                <a:latin typeface="Helvetica" pitchFamily="2" charset="0"/>
              </a:rPr>
              <a:t>x</a:t>
            </a:r>
            <a:r>
              <a:rPr lang="en-US" sz="2800" dirty="0">
                <a:latin typeface="Helvetica" pitchFamily="2" charset="0"/>
              </a:rPr>
              <a:t>(y) </a:t>
            </a:r>
          </a:p>
        </p:txBody>
      </p:sp>
    </p:spTree>
    <p:extLst>
      <p:ext uri="{BB962C8B-B14F-4D97-AF65-F5344CB8AC3E}">
        <p14:creationId xmlns:p14="http://schemas.microsoft.com/office/powerpoint/2010/main" val="3769160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1148526" y="6492875"/>
            <a:ext cx="769451" cy="275927"/>
          </a:xfrm>
          <a:noFill/>
        </p:spPr>
        <p:txBody>
          <a:bodyPr/>
          <a:lstStyle/>
          <a:p>
            <a:fld id="{C28C6742-92D0-4B75-BAB9-BDDF310EA9F2}" type="slidenum">
              <a:rPr lang="en-US" smtClean="0">
                <a:latin typeface="Helvetica" pitchFamily="2" charset="0"/>
              </a:rPr>
              <a:pPr/>
              <a:t>41</a:t>
            </a:fld>
            <a:endParaRPr lang="en-US" dirty="0">
              <a:latin typeface="Helvetica" pitchFamily="2" charset="0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Distance vector: example </a:t>
            </a:r>
          </a:p>
        </p:txBody>
      </p:sp>
      <p:grpSp>
        <p:nvGrpSpPr>
          <p:cNvPr id="29699" name="Group 3"/>
          <p:cNvGrpSpPr>
            <a:grpSpLocks/>
          </p:cNvGrpSpPr>
          <p:nvPr/>
        </p:nvGrpSpPr>
        <p:grpSpPr bwMode="auto">
          <a:xfrm>
            <a:off x="1800226" y="1470025"/>
            <a:ext cx="3571875" cy="2236788"/>
            <a:chOff x="3162" y="1071"/>
            <a:chExt cx="2250" cy="1409"/>
          </a:xfrm>
        </p:grpSpPr>
        <p:sp>
          <p:nvSpPr>
            <p:cNvPr id="29703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04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05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Helvetica" pitchFamily="2" charset="0"/>
              </a:endParaRPr>
            </a:p>
          </p:txBody>
        </p:sp>
        <p:sp>
          <p:nvSpPr>
            <p:cNvPr id="29706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07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08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09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Helvetica" pitchFamily="2" charset="0"/>
              </a:endParaRPr>
            </a:p>
          </p:txBody>
        </p:sp>
        <p:sp>
          <p:nvSpPr>
            <p:cNvPr id="29710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Helvetica" pitchFamily="2" charset="0"/>
              </a:endParaRPr>
            </a:p>
          </p:txBody>
        </p:sp>
        <p:sp>
          <p:nvSpPr>
            <p:cNvPr id="29711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12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13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14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Helvetica" pitchFamily="2" charset="0"/>
              </a:endParaRPr>
            </a:p>
          </p:txBody>
        </p:sp>
        <p:sp>
          <p:nvSpPr>
            <p:cNvPr id="29715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Helvetica" pitchFamily="2" charset="0"/>
              </a:endParaRPr>
            </a:p>
          </p:txBody>
        </p:sp>
        <p:sp>
          <p:nvSpPr>
            <p:cNvPr id="29716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17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18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19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Helvetica" pitchFamily="2" charset="0"/>
              </a:endParaRPr>
            </a:p>
          </p:txBody>
        </p:sp>
        <p:sp>
          <p:nvSpPr>
            <p:cNvPr id="29720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Helvetica" pitchFamily="2" charset="0"/>
              </a:endParaRPr>
            </a:p>
          </p:txBody>
        </p:sp>
        <p:sp>
          <p:nvSpPr>
            <p:cNvPr id="29721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22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23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24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Helvetica" pitchFamily="2" charset="0"/>
              </a:endParaRPr>
            </a:p>
          </p:txBody>
        </p:sp>
        <p:sp>
          <p:nvSpPr>
            <p:cNvPr id="29725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Helvetica" pitchFamily="2" charset="0"/>
              </a:endParaRPr>
            </a:p>
          </p:txBody>
        </p:sp>
        <p:sp>
          <p:nvSpPr>
            <p:cNvPr id="29726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27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28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29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Helvetica" pitchFamily="2" charset="0"/>
              </a:endParaRPr>
            </a:p>
          </p:txBody>
        </p:sp>
        <p:sp>
          <p:nvSpPr>
            <p:cNvPr id="29730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Helvetica" pitchFamily="2" charset="0"/>
              </a:endParaRPr>
            </a:p>
          </p:txBody>
        </p:sp>
        <p:sp>
          <p:nvSpPr>
            <p:cNvPr id="29731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32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33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34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Helvetica" pitchFamily="2" charset="0"/>
              </a:endParaRPr>
            </a:p>
          </p:txBody>
        </p:sp>
        <p:sp>
          <p:nvSpPr>
            <p:cNvPr id="29735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36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37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38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39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40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41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42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43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29744" name="Group 45"/>
            <p:cNvGrpSpPr>
              <a:grpSpLocks/>
            </p:cNvGrpSpPr>
            <p:nvPr/>
          </p:nvGrpSpPr>
          <p:grpSpPr bwMode="auto">
            <a:xfrm>
              <a:off x="3287" y="1748"/>
              <a:ext cx="206" cy="252"/>
              <a:chOff x="2953" y="2429"/>
              <a:chExt cx="209" cy="252"/>
            </a:xfrm>
          </p:grpSpPr>
          <p:sp>
            <p:nvSpPr>
              <p:cNvPr id="29770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9771" name="Text Box 47"/>
              <p:cNvSpPr txBox="1">
                <a:spLocks noChangeArrowheads="1"/>
              </p:cNvSpPr>
              <p:nvPr/>
            </p:nvSpPr>
            <p:spPr bwMode="auto">
              <a:xfrm>
                <a:off x="2953" y="2429"/>
                <a:ext cx="209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latin typeface="Helvetica" pitchFamily="2" charset="0"/>
                  </a:rPr>
                  <a:t>u</a:t>
                </a:r>
                <a:endParaRPr 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29745" name="Group 48"/>
            <p:cNvGrpSpPr>
              <a:grpSpLocks/>
            </p:cNvGrpSpPr>
            <p:nvPr/>
          </p:nvGrpSpPr>
          <p:grpSpPr bwMode="auto">
            <a:xfrm>
              <a:off x="4461" y="2132"/>
              <a:ext cx="197" cy="252"/>
              <a:chOff x="2958" y="2429"/>
              <a:chExt cx="200" cy="252"/>
            </a:xfrm>
          </p:grpSpPr>
          <p:sp>
            <p:nvSpPr>
              <p:cNvPr id="29768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9769" name="Text Box 50"/>
              <p:cNvSpPr txBox="1">
                <a:spLocks noChangeArrowheads="1"/>
              </p:cNvSpPr>
              <p:nvPr/>
            </p:nvSpPr>
            <p:spPr bwMode="auto">
              <a:xfrm>
                <a:off x="2958" y="2429"/>
                <a:ext cx="20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latin typeface="Helvetica" pitchFamily="2" charset="0"/>
                  </a:rPr>
                  <a:t>y</a:t>
                </a:r>
                <a:endParaRPr 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29746" name="Group 51"/>
            <p:cNvGrpSpPr>
              <a:grpSpLocks/>
            </p:cNvGrpSpPr>
            <p:nvPr/>
          </p:nvGrpSpPr>
          <p:grpSpPr bwMode="auto">
            <a:xfrm>
              <a:off x="3770" y="2099"/>
              <a:ext cx="213" cy="291"/>
              <a:chOff x="2950" y="2399"/>
              <a:chExt cx="214" cy="291"/>
            </a:xfrm>
          </p:grpSpPr>
          <p:sp>
            <p:nvSpPr>
              <p:cNvPr id="29766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9767" name="Text Box 53"/>
              <p:cNvSpPr txBox="1">
                <a:spLocks noChangeArrowheads="1"/>
              </p:cNvSpPr>
              <p:nvPr/>
            </p:nvSpPr>
            <p:spPr bwMode="auto">
              <a:xfrm>
                <a:off x="2950" y="2399"/>
                <a:ext cx="21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latin typeface="Helvetica" pitchFamily="2" charset="0"/>
                  </a:rPr>
                  <a:t>x</a:t>
                </a:r>
              </a:p>
            </p:txBody>
          </p:sp>
        </p:grpSp>
        <p:grpSp>
          <p:nvGrpSpPr>
            <p:cNvPr id="29747" name="Group 54"/>
            <p:cNvGrpSpPr>
              <a:grpSpLocks/>
            </p:cNvGrpSpPr>
            <p:nvPr/>
          </p:nvGrpSpPr>
          <p:grpSpPr bwMode="auto">
            <a:xfrm>
              <a:off x="4439" y="1442"/>
              <a:ext cx="232" cy="252"/>
              <a:chOff x="2941" y="2429"/>
              <a:chExt cx="235" cy="252"/>
            </a:xfrm>
          </p:grpSpPr>
          <p:sp>
            <p:nvSpPr>
              <p:cNvPr id="29764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9765" name="Text Box 56"/>
              <p:cNvSpPr txBox="1">
                <a:spLocks noChangeArrowheads="1"/>
              </p:cNvSpPr>
              <p:nvPr/>
            </p:nvSpPr>
            <p:spPr bwMode="auto">
              <a:xfrm>
                <a:off x="2941" y="2429"/>
                <a:ext cx="23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latin typeface="Helvetica" pitchFamily="2" charset="0"/>
                  </a:rPr>
                  <a:t>w</a:t>
                </a:r>
                <a:endParaRPr 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29748" name="Group 57"/>
            <p:cNvGrpSpPr>
              <a:grpSpLocks/>
            </p:cNvGrpSpPr>
            <p:nvPr/>
          </p:nvGrpSpPr>
          <p:grpSpPr bwMode="auto">
            <a:xfrm>
              <a:off x="3771" y="1442"/>
              <a:ext cx="197" cy="252"/>
              <a:chOff x="2957" y="2429"/>
              <a:chExt cx="200" cy="252"/>
            </a:xfrm>
          </p:grpSpPr>
          <p:sp>
            <p:nvSpPr>
              <p:cNvPr id="29762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9763" name="Text Box 59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latin typeface="Helvetica" pitchFamily="2" charset="0"/>
                  </a:rPr>
                  <a:t>v</a:t>
                </a:r>
                <a:endParaRPr 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29749" name="Group 60"/>
            <p:cNvGrpSpPr>
              <a:grpSpLocks/>
            </p:cNvGrpSpPr>
            <p:nvPr/>
          </p:nvGrpSpPr>
          <p:grpSpPr bwMode="auto">
            <a:xfrm>
              <a:off x="5024" y="1760"/>
              <a:ext cx="213" cy="291"/>
              <a:chOff x="2949" y="2399"/>
              <a:chExt cx="215" cy="291"/>
            </a:xfrm>
          </p:grpSpPr>
          <p:sp>
            <p:nvSpPr>
              <p:cNvPr id="29760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9761" name="Text Box 62"/>
              <p:cNvSpPr txBox="1">
                <a:spLocks noChangeArrowheads="1"/>
              </p:cNvSpPr>
              <p:nvPr/>
            </p:nvSpPr>
            <p:spPr bwMode="auto">
              <a:xfrm>
                <a:off x="2949" y="2399"/>
                <a:ext cx="21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latin typeface="Helvetica" pitchFamily="2" charset="0"/>
                  </a:rPr>
                  <a:t>z</a:t>
                </a:r>
              </a:p>
            </p:txBody>
          </p:sp>
        </p:grpSp>
        <p:sp>
          <p:nvSpPr>
            <p:cNvPr id="29750" name="Text Box 63"/>
            <p:cNvSpPr txBox="1">
              <a:spLocks noChangeArrowheads="1"/>
            </p:cNvSpPr>
            <p:nvPr/>
          </p:nvSpPr>
          <p:spPr bwMode="auto">
            <a:xfrm>
              <a:off x="3492" y="1571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2" charset="0"/>
                </a:rPr>
                <a:t>2</a:t>
              </a:r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51" name="Text Box 64"/>
            <p:cNvSpPr txBox="1">
              <a:spLocks noChangeArrowheads="1"/>
            </p:cNvSpPr>
            <p:nvPr/>
          </p:nvSpPr>
          <p:spPr bwMode="auto">
            <a:xfrm>
              <a:off x="3840" y="1790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2" charset="0"/>
                </a:rPr>
                <a:t>2</a:t>
              </a:r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52" name="Text Box 65"/>
            <p:cNvSpPr txBox="1">
              <a:spLocks noChangeArrowheads="1"/>
            </p:cNvSpPr>
            <p:nvPr/>
          </p:nvSpPr>
          <p:spPr bwMode="auto">
            <a:xfrm>
              <a:off x="3404" y="2003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2" charset="0"/>
                </a:rPr>
                <a:t>1</a:t>
              </a:r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53" name="Text Box 66"/>
            <p:cNvSpPr txBox="1">
              <a:spLocks noChangeArrowheads="1"/>
            </p:cNvSpPr>
            <p:nvPr/>
          </p:nvSpPr>
          <p:spPr bwMode="auto">
            <a:xfrm>
              <a:off x="4224" y="1883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2" charset="0"/>
                </a:rPr>
                <a:t>3</a:t>
              </a:r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54" name="Text Box 67"/>
            <p:cNvSpPr txBox="1">
              <a:spLocks noChangeArrowheads="1"/>
            </p:cNvSpPr>
            <p:nvPr/>
          </p:nvSpPr>
          <p:spPr bwMode="auto">
            <a:xfrm>
              <a:off x="4160" y="2237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2" charset="0"/>
                </a:rPr>
                <a:t>1</a:t>
              </a:r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55" name="Text Box 68"/>
            <p:cNvSpPr txBox="1">
              <a:spLocks noChangeArrowheads="1"/>
            </p:cNvSpPr>
            <p:nvPr/>
          </p:nvSpPr>
          <p:spPr bwMode="auto">
            <a:xfrm>
              <a:off x="4520" y="1808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2" charset="0"/>
                </a:rPr>
                <a:t>1</a:t>
              </a:r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56" name="Text Box 69"/>
            <p:cNvSpPr txBox="1">
              <a:spLocks noChangeArrowheads="1"/>
            </p:cNvSpPr>
            <p:nvPr/>
          </p:nvSpPr>
          <p:spPr bwMode="auto">
            <a:xfrm>
              <a:off x="4881" y="2072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2" charset="0"/>
                </a:rPr>
                <a:t>2</a:t>
              </a:r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57" name="Text Box 70"/>
            <p:cNvSpPr txBox="1">
              <a:spLocks noChangeArrowheads="1"/>
            </p:cNvSpPr>
            <p:nvPr/>
          </p:nvSpPr>
          <p:spPr bwMode="auto">
            <a:xfrm>
              <a:off x="4854" y="1535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2" charset="0"/>
                </a:rPr>
                <a:t>5</a:t>
              </a:r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58" name="Text Box 71"/>
            <p:cNvSpPr txBox="1">
              <a:spLocks noChangeArrowheads="1"/>
            </p:cNvSpPr>
            <p:nvPr/>
          </p:nvSpPr>
          <p:spPr bwMode="auto">
            <a:xfrm>
              <a:off x="4119" y="1385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2" charset="0"/>
                </a:rPr>
                <a:t>3</a:t>
              </a:r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59" name="Text Box 72"/>
            <p:cNvSpPr txBox="1">
              <a:spLocks noChangeArrowheads="1"/>
            </p:cNvSpPr>
            <p:nvPr/>
          </p:nvSpPr>
          <p:spPr bwMode="auto">
            <a:xfrm>
              <a:off x="3768" y="1118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2" charset="0"/>
                </a:rPr>
                <a:t>5</a:t>
              </a:r>
              <a:endParaRPr lang="en-US" sz="2400">
                <a:latin typeface="Helvetica" pitchFamily="2" charset="0"/>
              </a:endParaRPr>
            </a:p>
          </p:txBody>
        </p:sp>
      </p:grpSp>
      <p:sp>
        <p:nvSpPr>
          <p:cNvPr id="29700" name="Text Box 73"/>
          <p:cNvSpPr txBox="1">
            <a:spLocks noChangeArrowheads="1"/>
          </p:cNvSpPr>
          <p:nvPr/>
        </p:nvSpPr>
        <p:spPr bwMode="auto">
          <a:xfrm>
            <a:off x="5178426" y="1776414"/>
            <a:ext cx="53992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Helvetica" pitchFamily="2" charset="0"/>
              </a:rPr>
              <a:t>Start with d</a:t>
            </a:r>
            <a:r>
              <a:rPr lang="en-US" sz="2400" baseline="-25000" dirty="0">
                <a:latin typeface="Helvetica" pitchFamily="2" charset="0"/>
              </a:rPr>
              <a:t>v</a:t>
            </a:r>
            <a:r>
              <a:rPr lang="en-US" sz="2400" dirty="0">
                <a:latin typeface="Helvetica" pitchFamily="2" charset="0"/>
              </a:rPr>
              <a:t>(z) = 5, d</a:t>
            </a:r>
            <a:r>
              <a:rPr lang="en-US" sz="2400" baseline="-25000" dirty="0">
                <a:latin typeface="Helvetica" pitchFamily="2" charset="0"/>
              </a:rPr>
              <a:t>x</a:t>
            </a:r>
            <a:r>
              <a:rPr lang="en-US" sz="2400" dirty="0">
                <a:latin typeface="Helvetica" pitchFamily="2" charset="0"/>
              </a:rPr>
              <a:t>(z) = 3, </a:t>
            </a:r>
            <a:r>
              <a:rPr lang="en-US" sz="2400" dirty="0" err="1">
                <a:latin typeface="Helvetica" pitchFamily="2" charset="0"/>
              </a:rPr>
              <a:t>d</a:t>
            </a:r>
            <a:r>
              <a:rPr lang="en-US" sz="2400" baseline="-25000" dirty="0" err="1">
                <a:latin typeface="Helvetica" pitchFamily="2" charset="0"/>
              </a:rPr>
              <a:t>w</a:t>
            </a:r>
            <a:r>
              <a:rPr lang="en-US" sz="2400" dirty="0">
                <a:latin typeface="Helvetica" pitchFamily="2" charset="0"/>
              </a:rPr>
              <a:t>(z) = 3</a:t>
            </a:r>
          </a:p>
        </p:txBody>
      </p:sp>
      <p:sp>
        <p:nvSpPr>
          <p:cNvPr id="29701" name="Text Box 74"/>
          <p:cNvSpPr txBox="1">
            <a:spLocks noChangeArrowheads="1"/>
          </p:cNvSpPr>
          <p:nvPr/>
        </p:nvSpPr>
        <p:spPr bwMode="auto">
          <a:xfrm>
            <a:off x="5799139" y="2935288"/>
            <a:ext cx="393729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Helvetica" pitchFamily="2" charset="0"/>
              </a:rPr>
              <a:t>d</a:t>
            </a:r>
            <a:r>
              <a:rPr lang="en-US" sz="2400" baseline="-25000">
                <a:latin typeface="Helvetica" pitchFamily="2" charset="0"/>
              </a:rPr>
              <a:t>u</a:t>
            </a:r>
            <a:r>
              <a:rPr lang="en-US" sz="2400">
                <a:latin typeface="Helvetica" pitchFamily="2" charset="0"/>
              </a:rPr>
              <a:t>(z) = min { c(u,v) + d</a:t>
            </a:r>
            <a:r>
              <a:rPr lang="en-US" sz="2400" baseline="-25000">
                <a:latin typeface="Helvetica" pitchFamily="2" charset="0"/>
              </a:rPr>
              <a:t>v</a:t>
            </a:r>
            <a:r>
              <a:rPr lang="en-US" sz="2400">
                <a:latin typeface="Helvetica" pitchFamily="2" charset="0"/>
              </a:rPr>
              <a:t>(z),</a:t>
            </a:r>
          </a:p>
          <a:p>
            <a:pPr eaLnBrk="0" hangingPunct="0"/>
            <a:r>
              <a:rPr lang="en-US" sz="2400">
                <a:latin typeface="Helvetica" pitchFamily="2" charset="0"/>
              </a:rPr>
              <a:t>                    c(u,x) + d</a:t>
            </a:r>
            <a:r>
              <a:rPr lang="en-US" sz="2400" baseline="-25000">
                <a:latin typeface="Helvetica" pitchFamily="2" charset="0"/>
              </a:rPr>
              <a:t>x</a:t>
            </a:r>
            <a:r>
              <a:rPr lang="en-US" sz="2400">
                <a:latin typeface="Helvetica" pitchFamily="2" charset="0"/>
              </a:rPr>
              <a:t>(z),</a:t>
            </a:r>
          </a:p>
          <a:p>
            <a:pPr eaLnBrk="0" hangingPunct="0"/>
            <a:r>
              <a:rPr lang="en-US" sz="2400">
                <a:latin typeface="Helvetica" pitchFamily="2" charset="0"/>
              </a:rPr>
              <a:t>                    c(u,w) + d</a:t>
            </a:r>
            <a:r>
              <a:rPr lang="en-US" sz="2400" baseline="-25000">
                <a:latin typeface="Helvetica" pitchFamily="2" charset="0"/>
              </a:rPr>
              <a:t>w</a:t>
            </a:r>
            <a:r>
              <a:rPr lang="en-US" sz="2400">
                <a:latin typeface="Helvetica" pitchFamily="2" charset="0"/>
              </a:rPr>
              <a:t>(z) }</a:t>
            </a:r>
          </a:p>
          <a:p>
            <a:pPr eaLnBrk="0" hangingPunct="0"/>
            <a:r>
              <a:rPr lang="en-US" sz="2400">
                <a:latin typeface="Helvetica" pitchFamily="2" charset="0"/>
              </a:rPr>
              <a:t>         = min {2 + 5,</a:t>
            </a:r>
          </a:p>
          <a:p>
            <a:pPr eaLnBrk="0" hangingPunct="0"/>
            <a:r>
              <a:rPr lang="en-US" sz="2400">
                <a:latin typeface="Helvetica" pitchFamily="2" charset="0"/>
              </a:rPr>
              <a:t>                    1 + 3,</a:t>
            </a:r>
          </a:p>
          <a:p>
            <a:pPr eaLnBrk="0" hangingPunct="0"/>
            <a:r>
              <a:rPr lang="en-US" sz="2400">
                <a:latin typeface="Helvetica" pitchFamily="2" charset="0"/>
              </a:rPr>
              <a:t>                    5 + 3}  = 4</a:t>
            </a:r>
          </a:p>
        </p:txBody>
      </p:sp>
      <p:sp>
        <p:nvSpPr>
          <p:cNvPr id="29702" name="Text Box 75"/>
          <p:cNvSpPr txBox="1">
            <a:spLocks noChangeArrowheads="1"/>
          </p:cNvSpPr>
          <p:nvPr/>
        </p:nvSpPr>
        <p:spPr bwMode="auto">
          <a:xfrm>
            <a:off x="1985964" y="5332414"/>
            <a:ext cx="555953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Node that achieves minimum is next</a:t>
            </a:r>
          </a:p>
          <a:p>
            <a:pPr eaLnBrk="0" hangingPunct="0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hop in shortest path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  <a:ea typeface="MS Mincho"/>
                <a:cs typeface="MS Mincho"/>
              </a:rPr>
              <a:t>➜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forwarding table</a:t>
            </a:r>
          </a:p>
        </p:txBody>
      </p:sp>
    </p:spTree>
    <p:extLst>
      <p:ext uri="{BB962C8B-B14F-4D97-AF65-F5344CB8AC3E}">
        <p14:creationId xmlns:p14="http://schemas.microsoft.com/office/powerpoint/2010/main" val="3777301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CC483CE-D3D9-4549-965A-4547DA916421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2055813" y="990600"/>
            <a:ext cx="1754188" cy="1741488"/>
            <a:chOff x="239" y="192"/>
            <a:chExt cx="1105" cy="1097"/>
          </a:xfrm>
        </p:grpSpPr>
        <p:sp>
          <p:nvSpPr>
            <p:cNvPr id="33949" name="Line 3"/>
            <p:cNvSpPr>
              <a:spLocks noChangeShapeType="1"/>
            </p:cNvSpPr>
            <p:nvPr/>
          </p:nvSpPr>
          <p:spPr bwMode="auto">
            <a:xfrm>
              <a:off x="672" y="4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50" name="Line 4"/>
            <p:cNvSpPr>
              <a:spLocks noChangeShapeType="1"/>
            </p:cNvSpPr>
            <p:nvPr/>
          </p:nvSpPr>
          <p:spPr bwMode="auto">
            <a:xfrm>
              <a:off x="480" y="62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51" name="Text Box 5"/>
            <p:cNvSpPr txBox="1">
              <a:spLocks noChangeArrowheads="1"/>
            </p:cNvSpPr>
            <p:nvPr/>
          </p:nvSpPr>
          <p:spPr bwMode="auto">
            <a:xfrm>
              <a:off x="672" y="384"/>
              <a:ext cx="5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x   y   z</a:t>
              </a:r>
            </a:p>
          </p:txBody>
        </p:sp>
        <p:sp>
          <p:nvSpPr>
            <p:cNvPr id="33952" name="Text Box 6"/>
            <p:cNvSpPr txBox="1">
              <a:spLocks noChangeArrowheads="1"/>
            </p:cNvSpPr>
            <p:nvPr/>
          </p:nvSpPr>
          <p:spPr bwMode="auto">
            <a:xfrm>
              <a:off x="480" y="624"/>
              <a:ext cx="17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x</a:t>
              </a:r>
            </a:p>
          </p:txBody>
        </p:sp>
        <p:sp>
          <p:nvSpPr>
            <p:cNvPr id="33953" name="Text Box 7"/>
            <p:cNvSpPr txBox="1">
              <a:spLocks noChangeArrowheads="1"/>
            </p:cNvSpPr>
            <p:nvPr/>
          </p:nvSpPr>
          <p:spPr bwMode="auto">
            <a:xfrm>
              <a:off x="480" y="816"/>
              <a:ext cx="1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y</a:t>
              </a:r>
            </a:p>
          </p:txBody>
        </p:sp>
        <p:sp>
          <p:nvSpPr>
            <p:cNvPr id="33954" name="Text Box 8"/>
            <p:cNvSpPr txBox="1">
              <a:spLocks noChangeArrowheads="1"/>
            </p:cNvSpPr>
            <p:nvPr/>
          </p:nvSpPr>
          <p:spPr bwMode="auto">
            <a:xfrm>
              <a:off x="480" y="1008"/>
              <a:ext cx="17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z</a:t>
              </a:r>
            </a:p>
          </p:txBody>
        </p:sp>
        <p:sp>
          <p:nvSpPr>
            <p:cNvPr id="33955" name="Text Box 9"/>
            <p:cNvSpPr txBox="1">
              <a:spLocks noChangeArrowheads="1"/>
            </p:cNvSpPr>
            <p:nvPr/>
          </p:nvSpPr>
          <p:spPr bwMode="auto">
            <a:xfrm>
              <a:off x="672" y="624"/>
              <a:ext cx="50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0  2   7</a:t>
              </a:r>
            </a:p>
          </p:txBody>
        </p:sp>
        <p:sp>
          <p:nvSpPr>
            <p:cNvPr id="33956" name="Text Box 10"/>
            <p:cNvSpPr txBox="1">
              <a:spLocks noChangeArrowheads="1"/>
            </p:cNvSpPr>
            <p:nvPr/>
          </p:nvSpPr>
          <p:spPr bwMode="auto">
            <a:xfrm>
              <a:off x="672" y="864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57" name="Text Box 11"/>
            <p:cNvSpPr txBox="1">
              <a:spLocks noChangeArrowheads="1"/>
            </p:cNvSpPr>
            <p:nvPr/>
          </p:nvSpPr>
          <p:spPr bwMode="auto">
            <a:xfrm>
              <a:off x="816" y="864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/>
                <a:t>∞</a:t>
              </a:r>
            </a:p>
          </p:txBody>
        </p:sp>
        <p:sp>
          <p:nvSpPr>
            <p:cNvPr id="33958" name="Text Box 12"/>
            <p:cNvSpPr txBox="1">
              <a:spLocks noChangeArrowheads="1"/>
            </p:cNvSpPr>
            <p:nvPr/>
          </p:nvSpPr>
          <p:spPr bwMode="auto">
            <a:xfrm>
              <a:off x="1056" y="864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59" name="Text Box 13"/>
            <p:cNvSpPr txBox="1">
              <a:spLocks noChangeArrowheads="1"/>
            </p:cNvSpPr>
            <p:nvPr/>
          </p:nvSpPr>
          <p:spPr bwMode="auto">
            <a:xfrm>
              <a:off x="672" y="1056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60" name="Text Box 14"/>
            <p:cNvSpPr txBox="1">
              <a:spLocks noChangeArrowheads="1"/>
            </p:cNvSpPr>
            <p:nvPr/>
          </p:nvSpPr>
          <p:spPr bwMode="auto">
            <a:xfrm>
              <a:off x="816" y="1056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61" name="Text Box 15"/>
            <p:cNvSpPr txBox="1">
              <a:spLocks noChangeArrowheads="1"/>
            </p:cNvSpPr>
            <p:nvPr/>
          </p:nvSpPr>
          <p:spPr bwMode="auto">
            <a:xfrm>
              <a:off x="1056" y="1056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62" name="Text Box 16"/>
            <p:cNvSpPr txBox="1">
              <a:spLocks noChangeArrowheads="1"/>
            </p:cNvSpPr>
            <p:nvPr/>
          </p:nvSpPr>
          <p:spPr bwMode="auto">
            <a:xfrm rot="16200000">
              <a:off x="155" y="826"/>
              <a:ext cx="4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from</a:t>
              </a:r>
            </a:p>
          </p:txBody>
        </p:sp>
        <p:sp>
          <p:nvSpPr>
            <p:cNvPr id="33963" name="Text Box 17"/>
            <p:cNvSpPr txBox="1">
              <a:spLocks noChangeArrowheads="1"/>
            </p:cNvSpPr>
            <p:nvPr/>
          </p:nvSpPr>
          <p:spPr bwMode="auto">
            <a:xfrm>
              <a:off x="672" y="192"/>
              <a:ext cx="5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cost to</a:t>
              </a:r>
            </a:p>
          </p:txBody>
        </p:sp>
      </p:grpSp>
      <p:sp>
        <p:nvSpPr>
          <p:cNvPr id="33795" name="Text Box 18"/>
          <p:cNvSpPr txBox="1">
            <a:spLocks noChangeArrowheads="1"/>
          </p:cNvSpPr>
          <p:nvPr/>
        </p:nvSpPr>
        <p:spPr bwMode="auto">
          <a:xfrm rot="-5400000">
            <a:off x="1921856" y="3826947"/>
            <a:ext cx="637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from</a:t>
            </a:r>
          </a:p>
        </p:txBody>
      </p:sp>
      <p:sp>
        <p:nvSpPr>
          <p:cNvPr id="33796" name="Text Box 19"/>
          <p:cNvSpPr txBox="1">
            <a:spLocks noChangeArrowheads="1"/>
          </p:cNvSpPr>
          <p:nvPr/>
        </p:nvSpPr>
        <p:spPr bwMode="auto">
          <a:xfrm rot="-5400000">
            <a:off x="1921856" y="5579547"/>
            <a:ext cx="637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from</a:t>
            </a:r>
          </a:p>
        </p:txBody>
      </p:sp>
      <p:sp>
        <p:nvSpPr>
          <p:cNvPr id="33797" name="Line 20"/>
          <p:cNvSpPr>
            <a:spLocks noChangeShapeType="1"/>
          </p:cNvSpPr>
          <p:nvPr/>
        </p:nvSpPr>
        <p:spPr bwMode="auto">
          <a:xfrm>
            <a:off x="7010400" y="1524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798" name="Line 21"/>
          <p:cNvSpPr>
            <a:spLocks noChangeShapeType="1"/>
          </p:cNvSpPr>
          <p:nvPr/>
        </p:nvSpPr>
        <p:spPr bwMode="auto">
          <a:xfrm>
            <a:off x="6705600" y="1752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799" name="Text Box 22"/>
          <p:cNvSpPr txBox="1">
            <a:spLocks noChangeArrowheads="1"/>
          </p:cNvSpPr>
          <p:nvPr/>
        </p:nvSpPr>
        <p:spPr bwMode="auto">
          <a:xfrm>
            <a:off x="7010401" y="13716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00" name="Text Box 23"/>
          <p:cNvSpPr txBox="1">
            <a:spLocks noChangeArrowheads="1"/>
          </p:cNvSpPr>
          <p:nvPr/>
        </p:nvSpPr>
        <p:spPr bwMode="auto">
          <a:xfrm>
            <a:off x="6705600" y="17526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01" name="Text Box 24"/>
          <p:cNvSpPr txBox="1">
            <a:spLocks noChangeArrowheads="1"/>
          </p:cNvSpPr>
          <p:nvPr/>
        </p:nvSpPr>
        <p:spPr bwMode="auto">
          <a:xfrm>
            <a:off x="6705600" y="20574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02" name="Text Box 25"/>
          <p:cNvSpPr txBox="1">
            <a:spLocks noChangeArrowheads="1"/>
          </p:cNvSpPr>
          <p:nvPr/>
        </p:nvSpPr>
        <p:spPr bwMode="auto">
          <a:xfrm>
            <a:off x="6705600" y="23622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03" name="Text Box 26"/>
          <p:cNvSpPr txBox="1">
            <a:spLocks noChangeArrowheads="1"/>
          </p:cNvSpPr>
          <p:nvPr/>
        </p:nvSpPr>
        <p:spPr bwMode="auto">
          <a:xfrm>
            <a:off x="7010401" y="17526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0  2   3</a:t>
            </a:r>
          </a:p>
        </p:txBody>
      </p:sp>
      <p:sp>
        <p:nvSpPr>
          <p:cNvPr id="33804" name="Text Box 27"/>
          <p:cNvSpPr txBox="1">
            <a:spLocks noChangeArrowheads="1"/>
          </p:cNvSpPr>
          <p:nvPr/>
        </p:nvSpPr>
        <p:spPr bwMode="auto">
          <a:xfrm rot="-5400000">
            <a:off x="6189056" y="2074347"/>
            <a:ext cx="637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from</a:t>
            </a:r>
          </a:p>
        </p:txBody>
      </p:sp>
      <p:sp>
        <p:nvSpPr>
          <p:cNvPr id="33805" name="Text Box 28"/>
          <p:cNvSpPr txBox="1">
            <a:spLocks noChangeArrowheads="1"/>
          </p:cNvSpPr>
          <p:nvPr/>
        </p:nvSpPr>
        <p:spPr bwMode="auto">
          <a:xfrm>
            <a:off x="7010401" y="1066800"/>
            <a:ext cx="8159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cost to</a:t>
            </a:r>
          </a:p>
        </p:txBody>
      </p:sp>
      <p:sp>
        <p:nvSpPr>
          <p:cNvPr id="33806" name="Line 29"/>
          <p:cNvSpPr>
            <a:spLocks noChangeShapeType="1"/>
          </p:cNvSpPr>
          <p:nvPr/>
        </p:nvSpPr>
        <p:spPr bwMode="auto">
          <a:xfrm>
            <a:off x="4800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07" name="Line 30"/>
          <p:cNvSpPr>
            <a:spLocks noChangeShapeType="1"/>
          </p:cNvSpPr>
          <p:nvPr/>
        </p:nvSpPr>
        <p:spPr bwMode="auto">
          <a:xfrm>
            <a:off x="4495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08" name="Text Box 31"/>
          <p:cNvSpPr txBox="1">
            <a:spLocks noChangeArrowheads="1"/>
          </p:cNvSpPr>
          <p:nvPr/>
        </p:nvSpPr>
        <p:spPr bwMode="auto">
          <a:xfrm>
            <a:off x="4800601" y="12954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09" name="Text Box 32"/>
          <p:cNvSpPr txBox="1">
            <a:spLocks noChangeArrowheads="1"/>
          </p:cNvSpPr>
          <p:nvPr/>
        </p:nvSpPr>
        <p:spPr bwMode="auto">
          <a:xfrm>
            <a:off x="4495800" y="16764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10" name="Text Box 33"/>
          <p:cNvSpPr txBox="1">
            <a:spLocks noChangeArrowheads="1"/>
          </p:cNvSpPr>
          <p:nvPr/>
        </p:nvSpPr>
        <p:spPr bwMode="auto">
          <a:xfrm>
            <a:off x="4495800" y="19812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11" name="Text Box 34"/>
          <p:cNvSpPr txBox="1">
            <a:spLocks noChangeArrowheads="1"/>
          </p:cNvSpPr>
          <p:nvPr/>
        </p:nvSpPr>
        <p:spPr bwMode="auto">
          <a:xfrm>
            <a:off x="4495800" y="22860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12" name="Text Box 35"/>
          <p:cNvSpPr txBox="1">
            <a:spLocks noChangeArrowheads="1"/>
          </p:cNvSpPr>
          <p:nvPr/>
        </p:nvSpPr>
        <p:spPr bwMode="auto">
          <a:xfrm>
            <a:off x="4800601" y="1676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0  2   3</a:t>
            </a:r>
          </a:p>
        </p:txBody>
      </p:sp>
      <p:sp>
        <p:nvSpPr>
          <p:cNvPr id="33813" name="Text Box 36"/>
          <p:cNvSpPr txBox="1">
            <a:spLocks noChangeArrowheads="1"/>
          </p:cNvSpPr>
          <p:nvPr/>
        </p:nvSpPr>
        <p:spPr bwMode="auto">
          <a:xfrm rot="-5400000">
            <a:off x="3979256" y="1998147"/>
            <a:ext cx="637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from</a:t>
            </a:r>
          </a:p>
        </p:txBody>
      </p:sp>
      <p:sp>
        <p:nvSpPr>
          <p:cNvPr id="33814" name="Text Box 37"/>
          <p:cNvSpPr txBox="1">
            <a:spLocks noChangeArrowheads="1"/>
          </p:cNvSpPr>
          <p:nvPr/>
        </p:nvSpPr>
        <p:spPr bwMode="auto">
          <a:xfrm>
            <a:off x="4800601" y="990600"/>
            <a:ext cx="8159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cost to</a:t>
            </a:r>
          </a:p>
        </p:txBody>
      </p:sp>
      <p:sp>
        <p:nvSpPr>
          <p:cNvPr id="33815" name="Line 38"/>
          <p:cNvSpPr>
            <a:spLocks noChangeShapeType="1"/>
          </p:cNvSpPr>
          <p:nvPr/>
        </p:nvSpPr>
        <p:spPr bwMode="auto">
          <a:xfrm>
            <a:off x="2743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16" name="Line 39"/>
          <p:cNvSpPr>
            <a:spLocks noChangeShapeType="1"/>
          </p:cNvSpPr>
          <p:nvPr/>
        </p:nvSpPr>
        <p:spPr bwMode="auto">
          <a:xfrm>
            <a:off x="2438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17" name="Text Box 40"/>
          <p:cNvSpPr txBox="1">
            <a:spLocks noChangeArrowheads="1"/>
          </p:cNvSpPr>
          <p:nvPr/>
        </p:nvSpPr>
        <p:spPr bwMode="auto">
          <a:xfrm>
            <a:off x="2743201" y="30480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18" name="Text Box 41"/>
          <p:cNvSpPr txBox="1">
            <a:spLocks noChangeArrowheads="1"/>
          </p:cNvSpPr>
          <p:nvPr/>
        </p:nvSpPr>
        <p:spPr bwMode="auto">
          <a:xfrm>
            <a:off x="2438400" y="34290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19" name="Text Box 42"/>
          <p:cNvSpPr txBox="1">
            <a:spLocks noChangeArrowheads="1"/>
          </p:cNvSpPr>
          <p:nvPr/>
        </p:nvSpPr>
        <p:spPr bwMode="auto">
          <a:xfrm>
            <a:off x="2438400" y="37338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20" name="Text Box 43"/>
          <p:cNvSpPr txBox="1">
            <a:spLocks noChangeArrowheads="1"/>
          </p:cNvSpPr>
          <p:nvPr/>
        </p:nvSpPr>
        <p:spPr bwMode="auto">
          <a:xfrm>
            <a:off x="2438400" y="40386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21" name="Text Box 44"/>
          <p:cNvSpPr txBox="1">
            <a:spLocks noChangeArrowheads="1"/>
          </p:cNvSpPr>
          <p:nvPr/>
        </p:nvSpPr>
        <p:spPr bwMode="auto">
          <a:xfrm>
            <a:off x="3048000" y="34290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2" name="Text Box 45"/>
          <p:cNvSpPr txBox="1">
            <a:spLocks noChangeArrowheads="1"/>
          </p:cNvSpPr>
          <p:nvPr/>
        </p:nvSpPr>
        <p:spPr bwMode="auto">
          <a:xfrm>
            <a:off x="3352800" y="34290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3" name="Text Box 46"/>
          <p:cNvSpPr txBox="1">
            <a:spLocks noChangeArrowheads="1"/>
          </p:cNvSpPr>
          <p:nvPr/>
        </p:nvSpPr>
        <p:spPr bwMode="auto">
          <a:xfrm>
            <a:off x="2743200" y="4114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4" name="Text Box 47"/>
          <p:cNvSpPr txBox="1">
            <a:spLocks noChangeArrowheads="1"/>
          </p:cNvSpPr>
          <p:nvPr/>
        </p:nvSpPr>
        <p:spPr bwMode="auto">
          <a:xfrm>
            <a:off x="2971800" y="4114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5" name="Text Box 48"/>
          <p:cNvSpPr txBox="1">
            <a:spLocks noChangeArrowheads="1"/>
          </p:cNvSpPr>
          <p:nvPr/>
        </p:nvSpPr>
        <p:spPr bwMode="auto">
          <a:xfrm>
            <a:off x="3352800" y="4114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6" name="Text Box 49"/>
          <p:cNvSpPr txBox="1">
            <a:spLocks noChangeArrowheads="1"/>
          </p:cNvSpPr>
          <p:nvPr/>
        </p:nvSpPr>
        <p:spPr bwMode="auto">
          <a:xfrm>
            <a:off x="2743201" y="2743200"/>
            <a:ext cx="8159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cost to</a:t>
            </a:r>
          </a:p>
        </p:txBody>
      </p:sp>
      <p:sp>
        <p:nvSpPr>
          <p:cNvPr id="33827" name="Line 50"/>
          <p:cNvSpPr>
            <a:spLocks noChangeShapeType="1"/>
          </p:cNvSpPr>
          <p:nvPr/>
        </p:nvSpPr>
        <p:spPr bwMode="auto">
          <a:xfrm>
            <a:off x="48006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28" name="Line 51"/>
          <p:cNvSpPr>
            <a:spLocks noChangeShapeType="1"/>
          </p:cNvSpPr>
          <p:nvPr/>
        </p:nvSpPr>
        <p:spPr bwMode="auto">
          <a:xfrm>
            <a:off x="44958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29" name="Text Box 52"/>
          <p:cNvSpPr txBox="1">
            <a:spLocks noChangeArrowheads="1"/>
          </p:cNvSpPr>
          <p:nvPr/>
        </p:nvSpPr>
        <p:spPr bwMode="auto">
          <a:xfrm>
            <a:off x="4800601" y="30480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30" name="Text Box 53"/>
          <p:cNvSpPr txBox="1">
            <a:spLocks noChangeArrowheads="1"/>
          </p:cNvSpPr>
          <p:nvPr/>
        </p:nvSpPr>
        <p:spPr bwMode="auto">
          <a:xfrm>
            <a:off x="4495800" y="34290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31" name="Text Box 54"/>
          <p:cNvSpPr txBox="1">
            <a:spLocks noChangeArrowheads="1"/>
          </p:cNvSpPr>
          <p:nvPr/>
        </p:nvSpPr>
        <p:spPr bwMode="auto">
          <a:xfrm>
            <a:off x="4495800" y="37338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32" name="Text Box 55"/>
          <p:cNvSpPr txBox="1">
            <a:spLocks noChangeArrowheads="1"/>
          </p:cNvSpPr>
          <p:nvPr/>
        </p:nvSpPr>
        <p:spPr bwMode="auto">
          <a:xfrm>
            <a:off x="4495800" y="40386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33" name="Text Box 56"/>
          <p:cNvSpPr txBox="1">
            <a:spLocks noChangeArrowheads="1"/>
          </p:cNvSpPr>
          <p:nvPr/>
        </p:nvSpPr>
        <p:spPr bwMode="auto">
          <a:xfrm>
            <a:off x="4800601" y="34290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0  2   7</a:t>
            </a:r>
          </a:p>
        </p:txBody>
      </p:sp>
      <p:sp>
        <p:nvSpPr>
          <p:cNvPr id="33834" name="Text Box 57"/>
          <p:cNvSpPr txBox="1">
            <a:spLocks noChangeArrowheads="1"/>
          </p:cNvSpPr>
          <p:nvPr/>
        </p:nvSpPr>
        <p:spPr bwMode="auto">
          <a:xfrm rot="-5400000">
            <a:off x="3979256" y="3750747"/>
            <a:ext cx="637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from</a:t>
            </a:r>
          </a:p>
        </p:txBody>
      </p:sp>
      <p:sp>
        <p:nvSpPr>
          <p:cNvPr id="33835" name="Text Box 58"/>
          <p:cNvSpPr txBox="1">
            <a:spLocks noChangeArrowheads="1"/>
          </p:cNvSpPr>
          <p:nvPr/>
        </p:nvSpPr>
        <p:spPr bwMode="auto">
          <a:xfrm>
            <a:off x="4800601" y="2743200"/>
            <a:ext cx="8159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cost to</a:t>
            </a:r>
          </a:p>
        </p:txBody>
      </p:sp>
      <p:sp>
        <p:nvSpPr>
          <p:cNvPr id="33836" name="Line 59"/>
          <p:cNvSpPr>
            <a:spLocks noChangeShapeType="1"/>
          </p:cNvSpPr>
          <p:nvPr/>
        </p:nvSpPr>
        <p:spPr bwMode="auto">
          <a:xfrm>
            <a:off x="7010400" y="3276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37" name="Line 60"/>
          <p:cNvSpPr>
            <a:spLocks noChangeShapeType="1"/>
          </p:cNvSpPr>
          <p:nvPr/>
        </p:nvSpPr>
        <p:spPr bwMode="auto">
          <a:xfrm>
            <a:off x="6705600" y="3505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38" name="Text Box 61"/>
          <p:cNvSpPr txBox="1">
            <a:spLocks noChangeArrowheads="1"/>
          </p:cNvSpPr>
          <p:nvPr/>
        </p:nvSpPr>
        <p:spPr bwMode="auto">
          <a:xfrm>
            <a:off x="7010401" y="31242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39" name="Text Box 62"/>
          <p:cNvSpPr txBox="1">
            <a:spLocks noChangeArrowheads="1"/>
          </p:cNvSpPr>
          <p:nvPr/>
        </p:nvSpPr>
        <p:spPr bwMode="auto">
          <a:xfrm>
            <a:off x="6705600" y="35052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40" name="Text Box 63"/>
          <p:cNvSpPr txBox="1">
            <a:spLocks noChangeArrowheads="1"/>
          </p:cNvSpPr>
          <p:nvPr/>
        </p:nvSpPr>
        <p:spPr bwMode="auto">
          <a:xfrm>
            <a:off x="6705600" y="38100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41" name="Text Box 64"/>
          <p:cNvSpPr txBox="1">
            <a:spLocks noChangeArrowheads="1"/>
          </p:cNvSpPr>
          <p:nvPr/>
        </p:nvSpPr>
        <p:spPr bwMode="auto">
          <a:xfrm>
            <a:off x="6705600" y="41148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42" name="Text Box 65"/>
          <p:cNvSpPr txBox="1">
            <a:spLocks noChangeArrowheads="1"/>
          </p:cNvSpPr>
          <p:nvPr/>
        </p:nvSpPr>
        <p:spPr bwMode="auto">
          <a:xfrm>
            <a:off x="7010401" y="35052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0  2   3</a:t>
            </a:r>
          </a:p>
        </p:txBody>
      </p:sp>
      <p:sp>
        <p:nvSpPr>
          <p:cNvPr id="33843" name="Text Box 66"/>
          <p:cNvSpPr txBox="1">
            <a:spLocks noChangeArrowheads="1"/>
          </p:cNvSpPr>
          <p:nvPr/>
        </p:nvSpPr>
        <p:spPr bwMode="auto">
          <a:xfrm rot="-5400000">
            <a:off x="6189056" y="3826947"/>
            <a:ext cx="637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from</a:t>
            </a:r>
          </a:p>
        </p:txBody>
      </p:sp>
      <p:sp>
        <p:nvSpPr>
          <p:cNvPr id="33844" name="Text Box 67"/>
          <p:cNvSpPr txBox="1">
            <a:spLocks noChangeArrowheads="1"/>
          </p:cNvSpPr>
          <p:nvPr/>
        </p:nvSpPr>
        <p:spPr bwMode="auto">
          <a:xfrm>
            <a:off x="7010401" y="2819400"/>
            <a:ext cx="8159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cost to</a:t>
            </a:r>
          </a:p>
        </p:txBody>
      </p:sp>
      <p:sp>
        <p:nvSpPr>
          <p:cNvPr id="33845" name="Line 68"/>
          <p:cNvSpPr>
            <a:spLocks noChangeShapeType="1"/>
          </p:cNvSpPr>
          <p:nvPr/>
        </p:nvSpPr>
        <p:spPr bwMode="auto">
          <a:xfrm>
            <a:off x="69342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46" name="Line 69"/>
          <p:cNvSpPr>
            <a:spLocks noChangeShapeType="1"/>
          </p:cNvSpPr>
          <p:nvPr/>
        </p:nvSpPr>
        <p:spPr bwMode="auto">
          <a:xfrm>
            <a:off x="66294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47" name="Text Box 70"/>
          <p:cNvSpPr txBox="1">
            <a:spLocks noChangeArrowheads="1"/>
          </p:cNvSpPr>
          <p:nvPr/>
        </p:nvSpPr>
        <p:spPr bwMode="auto">
          <a:xfrm>
            <a:off x="6934201" y="48006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48" name="Text Box 71"/>
          <p:cNvSpPr txBox="1">
            <a:spLocks noChangeArrowheads="1"/>
          </p:cNvSpPr>
          <p:nvPr/>
        </p:nvSpPr>
        <p:spPr bwMode="auto">
          <a:xfrm>
            <a:off x="6629400" y="51816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49" name="Text Box 72"/>
          <p:cNvSpPr txBox="1">
            <a:spLocks noChangeArrowheads="1"/>
          </p:cNvSpPr>
          <p:nvPr/>
        </p:nvSpPr>
        <p:spPr bwMode="auto">
          <a:xfrm>
            <a:off x="6629400" y="54864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50" name="Text Box 73"/>
          <p:cNvSpPr txBox="1">
            <a:spLocks noChangeArrowheads="1"/>
          </p:cNvSpPr>
          <p:nvPr/>
        </p:nvSpPr>
        <p:spPr bwMode="auto">
          <a:xfrm>
            <a:off x="6629400" y="57912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51" name="Text Box 74"/>
          <p:cNvSpPr txBox="1">
            <a:spLocks noChangeArrowheads="1"/>
          </p:cNvSpPr>
          <p:nvPr/>
        </p:nvSpPr>
        <p:spPr bwMode="auto">
          <a:xfrm>
            <a:off x="6934201" y="51816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0  2   3</a:t>
            </a:r>
          </a:p>
        </p:txBody>
      </p:sp>
      <p:sp>
        <p:nvSpPr>
          <p:cNvPr id="33852" name="Text Box 75"/>
          <p:cNvSpPr txBox="1">
            <a:spLocks noChangeArrowheads="1"/>
          </p:cNvSpPr>
          <p:nvPr/>
        </p:nvSpPr>
        <p:spPr bwMode="auto">
          <a:xfrm rot="-5400000">
            <a:off x="6112856" y="5503347"/>
            <a:ext cx="637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from</a:t>
            </a:r>
          </a:p>
        </p:txBody>
      </p:sp>
      <p:sp>
        <p:nvSpPr>
          <p:cNvPr id="33853" name="Text Box 76"/>
          <p:cNvSpPr txBox="1">
            <a:spLocks noChangeArrowheads="1"/>
          </p:cNvSpPr>
          <p:nvPr/>
        </p:nvSpPr>
        <p:spPr bwMode="auto">
          <a:xfrm>
            <a:off x="6934201" y="4495800"/>
            <a:ext cx="8159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cost to</a:t>
            </a:r>
          </a:p>
        </p:txBody>
      </p:sp>
      <p:sp>
        <p:nvSpPr>
          <p:cNvPr id="33854" name="Line 77"/>
          <p:cNvSpPr>
            <a:spLocks noChangeShapeType="1"/>
          </p:cNvSpPr>
          <p:nvPr/>
        </p:nvSpPr>
        <p:spPr bwMode="auto">
          <a:xfrm>
            <a:off x="48006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55" name="Line 78"/>
          <p:cNvSpPr>
            <a:spLocks noChangeShapeType="1"/>
          </p:cNvSpPr>
          <p:nvPr/>
        </p:nvSpPr>
        <p:spPr bwMode="auto">
          <a:xfrm>
            <a:off x="44958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56" name="Text Box 79"/>
          <p:cNvSpPr txBox="1">
            <a:spLocks noChangeArrowheads="1"/>
          </p:cNvSpPr>
          <p:nvPr/>
        </p:nvSpPr>
        <p:spPr bwMode="auto">
          <a:xfrm>
            <a:off x="4800601" y="48006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57" name="Text Box 80"/>
          <p:cNvSpPr txBox="1">
            <a:spLocks noChangeArrowheads="1"/>
          </p:cNvSpPr>
          <p:nvPr/>
        </p:nvSpPr>
        <p:spPr bwMode="auto">
          <a:xfrm>
            <a:off x="4495800" y="51816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58" name="Text Box 81"/>
          <p:cNvSpPr txBox="1">
            <a:spLocks noChangeArrowheads="1"/>
          </p:cNvSpPr>
          <p:nvPr/>
        </p:nvSpPr>
        <p:spPr bwMode="auto">
          <a:xfrm>
            <a:off x="4495800" y="54864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59" name="Text Box 82"/>
          <p:cNvSpPr txBox="1">
            <a:spLocks noChangeArrowheads="1"/>
          </p:cNvSpPr>
          <p:nvPr/>
        </p:nvSpPr>
        <p:spPr bwMode="auto">
          <a:xfrm>
            <a:off x="4495800" y="57912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60" name="Text Box 83"/>
          <p:cNvSpPr txBox="1">
            <a:spLocks noChangeArrowheads="1"/>
          </p:cNvSpPr>
          <p:nvPr/>
        </p:nvSpPr>
        <p:spPr bwMode="auto">
          <a:xfrm>
            <a:off x="4800601" y="51816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0  2   7</a:t>
            </a:r>
          </a:p>
        </p:txBody>
      </p:sp>
      <p:sp>
        <p:nvSpPr>
          <p:cNvPr id="33861" name="Text Box 84"/>
          <p:cNvSpPr txBox="1">
            <a:spLocks noChangeArrowheads="1"/>
          </p:cNvSpPr>
          <p:nvPr/>
        </p:nvSpPr>
        <p:spPr bwMode="auto">
          <a:xfrm rot="-5400000">
            <a:off x="3979256" y="5503347"/>
            <a:ext cx="637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from</a:t>
            </a:r>
          </a:p>
        </p:txBody>
      </p:sp>
      <p:sp>
        <p:nvSpPr>
          <p:cNvPr id="33862" name="Text Box 85"/>
          <p:cNvSpPr txBox="1">
            <a:spLocks noChangeArrowheads="1"/>
          </p:cNvSpPr>
          <p:nvPr/>
        </p:nvSpPr>
        <p:spPr bwMode="auto">
          <a:xfrm>
            <a:off x="4800601" y="4495800"/>
            <a:ext cx="8159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cost to</a:t>
            </a:r>
          </a:p>
        </p:txBody>
      </p:sp>
      <p:sp>
        <p:nvSpPr>
          <p:cNvPr id="33863" name="Line 86"/>
          <p:cNvSpPr>
            <a:spLocks noChangeShapeType="1"/>
          </p:cNvSpPr>
          <p:nvPr/>
        </p:nvSpPr>
        <p:spPr bwMode="auto">
          <a:xfrm>
            <a:off x="2743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64" name="Line 87"/>
          <p:cNvSpPr>
            <a:spLocks noChangeShapeType="1"/>
          </p:cNvSpPr>
          <p:nvPr/>
        </p:nvSpPr>
        <p:spPr bwMode="auto">
          <a:xfrm>
            <a:off x="2438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65" name="Text Box 88"/>
          <p:cNvSpPr txBox="1">
            <a:spLocks noChangeArrowheads="1"/>
          </p:cNvSpPr>
          <p:nvPr/>
        </p:nvSpPr>
        <p:spPr bwMode="auto">
          <a:xfrm>
            <a:off x="2743201" y="48768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66" name="Text Box 89"/>
          <p:cNvSpPr txBox="1">
            <a:spLocks noChangeArrowheads="1"/>
          </p:cNvSpPr>
          <p:nvPr/>
        </p:nvSpPr>
        <p:spPr bwMode="auto">
          <a:xfrm>
            <a:off x="2438400" y="52578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67" name="Text Box 90"/>
          <p:cNvSpPr txBox="1">
            <a:spLocks noChangeArrowheads="1"/>
          </p:cNvSpPr>
          <p:nvPr/>
        </p:nvSpPr>
        <p:spPr bwMode="auto">
          <a:xfrm>
            <a:off x="2438400" y="55626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68" name="Text Box 91"/>
          <p:cNvSpPr txBox="1">
            <a:spLocks noChangeArrowheads="1"/>
          </p:cNvSpPr>
          <p:nvPr/>
        </p:nvSpPr>
        <p:spPr bwMode="auto">
          <a:xfrm>
            <a:off x="2438400" y="58674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69" name="Text Box 92"/>
          <p:cNvSpPr txBox="1">
            <a:spLocks noChangeArrowheads="1"/>
          </p:cNvSpPr>
          <p:nvPr/>
        </p:nvSpPr>
        <p:spPr bwMode="auto">
          <a:xfrm>
            <a:off x="2743200" y="5638801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70" name="Text Box 93"/>
          <p:cNvSpPr txBox="1">
            <a:spLocks noChangeArrowheads="1"/>
          </p:cNvSpPr>
          <p:nvPr/>
        </p:nvSpPr>
        <p:spPr bwMode="auto">
          <a:xfrm>
            <a:off x="2971800" y="5638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71" name="Text Box 94"/>
          <p:cNvSpPr txBox="1">
            <a:spLocks noChangeArrowheads="1"/>
          </p:cNvSpPr>
          <p:nvPr/>
        </p:nvSpPr>
        <p:spPr bwMode="auto">
          <a:xfrm>
            <a:off x="3352800" y="5638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72" name="Text Box 95"/>
          <p:cNvSpPr txBox="1">
            <a:spLocks noChangeArrowheads="1"/>
          </p:cNvSpPr>
          <p:nvPr/>
        </p:nvSpPr>
        <p:spPr bwMode="auto">
          <a:xfrm>
            <a:off x="2743200" y="59436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7</a:t>
            </a:r>
          </a:p>
        </p:txBody>
      </p:sp>
      <p:sp>
        <p:nvSpPr>
          <p:cNvPr id="33873" name="Text Box 96"/>
          <p:cNvSpPr txBox="1">
            <a:spLocks noChangeArrowheads="1"/>
          </p:cNvSpPr>
          <p:nvPr/>
        </p:nvSpPr>
        <p:spPr bwMode="auto">
          <a:xfrm>
            <a:off x="2971800" y="59436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</a:t>
            </a:r>
          </a:p>
        </p:txBody>
      </p:sp>
      <p:sp>
        <p:nvSpPr>
          <p:cNvPr id="33874" name="Text Box 97"/>
          <p:cNvSpPr txBox="1">
            <a:spLocks noChangeArrowheads="1"/>
          </p:cNvSpPr>
          <p:nvPr/>
        </p:nvSpPr>
        <p:spPr bwMode="auto">
          <a:xfrm>
            <a:off x="3352800" y="59436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</a:t>
            </a:r>
          </a:p>
        </p:txBody>
      </p:sp>
      <p:sp>
        <p:nvSpPr>
          <p:cNvPr id="33875" name="Text Box 98"/>
          <p:cNvSpPr txBox="1">
            <a:spLocks noChangeArrowheads="1"/>
          </p:cNvSpPr>
          <p:nvPr/>
        </p:nvSpPr>
        <p:spPr bwMode="auto">
          <a:xfrm>
            <a:off x="2743201" y="4572000"/>
            <a:ext cx="8159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cost to</a:t>
            </a:r>
          </a:p>
        </p:txBody>
      </p:sp>
      <p:sp>
        <p:nvSpPr>
          <p:cNvPr id="33876" name="Text Box 99"/>
          <p:cNvSpPr txBox="1">
            <a:spLocks noChangeArrowheads="1"/>
          </p:cNvSpPr>
          <p:nvPr/>
        </p:nvSpPr>
        <p:spPr bwMode="auto">
          <a:xfrm>
            <a:off x="2743201" y="3505201"/>
            <a:ext cx="85311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  <a:p>
            <a:pPr eaLnBrk="0" hangingPunct="0"/>
            <a:r>
              <a:rPr lang="en-US"/>
              <a:t>2   0   1</a:t>
            </a:r>
          </a:p>
        </p:txBody>
      </p:sp>
      <p:sp>
        <p:nvSpPr>
          <p:cNvPr id="33877" name="Text Box 100"/>
          <p:cNvSpPr txBox="1">
            <a:spLocks noChangeArrowheads="1"/>
          </p:cNvSpPr>
          <p:nvPr/>
        </p:nvSpPr>
        <p:spPr bwMode="auto">
          <a:xfrm>
            <a:off x="2743200" y="5257801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∞ ∞  ∞</a:t>
            </a:r>
          </a:p>
        </p:txBody>
      </p:sp>
      <p:sp>
        <p:nvSpPr>
          <p:cNvPr id="33878" name="Text Box 101"/>
          <p:cNvSpPr txBox="1">
            <a:spLocks noChangeArrowheads="1"/>
          </p:cNvSpPr>
          <p:nvPr/>
        </p:nvSpPr>
        <p:spPr bwMode="auto">
          <a:xfrm>
            <a:off x="4784726" y="2022475"/>
            <a:ext cx="853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2   0   1</a:t>
            </a:r>
          </a:p>
        </p:txBody>
      </p:sp>
      <p:sp>
        <p:nvSpPr>
          <p:cNvPr id="33879" name="Text Box 102"/>
          <p:cNvSpPr txBox="1">
            <a:spLocks noChangeArrowheads="1"/>
          </p:cNvSpPr>
          <p:nvPr/>
        </p:nvSpPr>
        <p:spPr bwMode="auto">
          <a:xfrm>
            <a:off x="4784726" y="2327275"/>
            <a:ext cx="853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7   1   0</a:t>
            </a:r>
          </a:p>
        </p:txBody>
      </p:sp>
      <p:sp>
        <p:nvSpPr>
          <p:cNvPr id="33880" name="Text Box 103"/>
          <p:cNvSpPr txBox="1">
            <a:spLocks noChangeArrowheads="1"/>
          </p:cNvSpPr>
          <p:nvPr/>
        </p:nvSpPr>
        <p:spPr bwMode="auto">
          <a:xfrm>
            <a:off x="4800601" y="38100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2  0   1</a:t>
            </a:r>
          </a:p>
        </p:txBody>
      </p:sp>
      <p:sp>
        <p:nvSpPr>
          <p:cNvPr id="33881" name="Text Box 104"/>
          <p:cNvSpPr txBox="1">
            <a:spLocks noChangeArrowheads="1"/>
          </p:cNvSpPr>
          <p:nvPr/>
        </p:nvSpPr>
        <p:spPr bwMode="auto">
          <a:xfrm>
            <a:off x="4800601" y="4114800"/>
            <a:ext cx="853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7   1   0</a:t>
            </a:r>
          </a:p>
        </p:txBody>
      </p:sp>
      <p:sp>
        <p:nvSpPr>
          <p:cNvPr id="33882" name="Text Box 105"/>
          <p:cNvSpPr txBox="1">
            <a:spLocks noChangeArrowheads="1"/>
          </p:cNvSpPr>
          <p:nvPr/>
        </p:nvSpPr>
        <p:spPr bwMode="auto">
          <a:xfrm>
            <a:off x="4800601" y="55626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2  0   1</a:t>
            </a:r>
          </a:p>
        </p:txBody>
      </p:sp>
      <p:sp>
        <p:nvSpPr>
          <p:cNvPr id="33883" name="Text Box 106"/>
          <p:cNvSpPr txBox="1">
            <a:spLocks noChangeArrowheads="1"/>
          </p:cNvSpPr>
          <p:nvPr/>
        </p:nvSpPr>
        <p:spPr bwMode="auto">
          <a:xfrm>
            <a:off x="4800601" y="5867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3  1   0</a:t>
            </a:r>
          </a:p>
        </p:txBody>
      </p:sp>
      <p:sp>
        <p:nvSpPr>
          <p:cNvPr id="33884" name="Text Box 107"/>
          <p:cNvSpPr txBox="1">
            <a:spLocks noChangeArrowheads="1"/>
          </p:cNvSpPr>
          <p:nvPr/>
        </p:nvSpPr>
        <p:spPr bwMode="auto">
          <a:xfrm>
            <a:off x="7010401" y="2133600"/>
            <a:ext cx="853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2   0   1</a:t>
            </a:r>
          </a:p>
        </p:txBody>
      </p:sp>
      <p:sp>
        <p:nvSpPr>
          <p:cNvPr id="33885" name="Text Box 108"/>
          <p:cNvSpPr txBox="1">
            <a:spLocks noChangeArrowheads="1"/>
          </p:cNvSpPr>
          <p:nvPr/>
        </p:nvSpPr>
        <p:spPr bwMode="auto">
          <a:xfrm>
            <a:off x="7010401" y="2438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3  1   0</a:t>
            </a:r>
          </a:p>
        </p:txBody>
      </p:sp>
      <p:sp>
        <p:nvSpPr>
          <p:cNvPr id="33886" name="Text Box 109"/>
          <p:cNvSpPr txBox="1">
            <a:spLocks noChangeArrowheads="1"/>
          </p:cNvSpPr>
          <p:nvPr/>
        </p:nvSpPr>
        <p:spPr bwMode="auto">
          <a:xfrm>
            <a:off x="7010401" y="38862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2  0   1</a:t>
            </a:r>
          </a:p>
        </p:txBody>
      </p:sp>
      <p:sp>
        <p:nvSpPr>
          <p:cNvPr id="33887" name="Text Box 110"/>
          <p:cNvSpPr txBox="1">
            <a:spLocks noChangeArrowheads="1"/>
          </p:cNvSpPr>
          <p:nvPr/>
        </p:nvSpPr>
        <p:spPr bwMode="auto">
          <a:xfrm>
            <a:off x="6934201" y="5867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3  1   0</a:t>
            </a:r>
          </a:p>
        </p:txBody>
      </p:sp>
      <p:sp>
        <p:nvSpPr>
          <p:cNvPr id="33888" name="Text Box 111"/>
          <p:cNvSpPr txBox="1">
            <a:spLocks noChangeArrowheads="1"/>
          </p:cNvSpPr>
          <p:nvPr/>
        </p:nvSpPr>
        <p:spPr bwMode="auto">
          <a:xfrm>
            <a:off x="6934201" y="5486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2  0   1</a:t>
            </a:r>
          </a:p>
        </p:txBody>
      </p:sp>
      <p:sp>
        <p:nvSpPr>
          <p:cNvPr id="33889" name="Text Box 112"/>
          <p:cNvSpPr txBox="1">
            <a:spLocks noChangeArrowheads="1"/>
          </p:cNvSpPr>
          <p:nvPr/>
        </p:nvSpPr>
        <p:spPr bwMode="auto">
          <a:xfrm>
            <a:off x="7010401" y="41148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3  1   0</a:t>
            </a:r>
          </a:p>
        </p:txBody>
      </p:sp>
      <p:sp>
        <p:nvSpPr>
          <p:cNvPr id="33890" name="Line 113"/>
          <p:cNvSpPr>
            <a:spLocks noChangeShapeType="1"/>
          </p:cNvSpPr>
          <p:nvPr/>
        </p:nvSpPr>
        <p:spPr bwMode="auto">
          <a:xfrm>
            <a:off x="3733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1" name="Line 114"/>
          <p:cNvSpPr>
            <a:spLocks noChangeShapeType="1"/>
          </p:cNvSpPr>
          <p:nvPr/>
        </p:nvSpPr>
        <p:spPr bwMode="auto">
          <a:xfrm>
            <a:off x="3657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2" name="Line 115"/>
          <p:cNvSpPr>
            <a:spLocks noChangeShapeType="1"/>
          </p:cNvSpPr>
          <p:nvPr/>
        </p:nvSpPr>
        <p:spPr bwMode="auto">
          <a:xfrm flipV="1">
            <a:off x="3657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3" name="Line 116"/>
          <p:cNvSpPr>
            <a:spLocks noChangeShapeType="1"/>
          </p:cNvSpPr>
          <p:nvPr/>
        </p:nvSpPr>
        <p:spPr bwMode="auto">
          <a:xfrm>
            <a:off x="3657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4" name="Line 117"/>
          <p:cNvSpPr>
            <a:spLocks noChangeShapeType="1"/>
          </p:cNvSpPr>
          <p:nvPr/>
        </p:nvSpPr>
        <p:spPr bwMode="auto">
          <a:xfrm flipV="1">
            <a:off x="3657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5" name="Line 118"/>
          <p:cNvSpPr>
            <a:spLocks noChangeShapeType="1"/>
          </p:cNvSpPr>
          <p:nvPr/>
        </p:nvSpPr>
        <p:spPr bwMode="auto">
          <a:xfrm flipV="1">
            <a:off x="3733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6" name="Line 119"/>
          <p:cNvSpPr>
            <a:spLocks noChangeShapeType="1"/>
          </p:cNvSpPr>
          <p:nvPr/>
        </p:nvSpPr>
        <p:spPr bwMode="auto">
          <a:xfrm>
            <a:off x="5791200" y="1981200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7" name="Line 120"/>
          <p:cNvSpPr>
            <a:spLocks noChangeShapeType="1"/>
          </p:cNvSpPr>
          <p:nvPr/>
        </p:nvSpPr>
        <p:spPr bwMode="auto">
          <a:xfrm>
            <a:off x="5715000" y="2057400"/>
            <a:ext cx="8382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8" name="Line 121"/>
          <p:cNvSpPr>
            <a:spLocks noChangeShapeType="1"/>
          </p:cNvSpPr>
          <p:nvPr/>
        </p:nvSpPr>
        <p:spPr bwMode="auto">
          <a:xfrm flipV="1">
            <a:off x="5638800" y="2743200"/>
            <a:ext cx="11430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9" name="Line 122"/>
          <p:cNvSpPr>
            <a:spLocks noChangeShapeType="1"/>
          </p:cNvSpPr>
          <p:nvPr/>
        </p:nvSpPr>
        <p:spPr bwMode="auto">
          <a:xfrm flipV="1">
            <a:off x="5638800" y="4419600"/>
            <a:ext cx="1066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900" name="Line 123"/>
          <p:cNvSpPr>
            <a:spLocks noChangeShapeType="1"/>
          </p:cNvSpPr>
          <p:nvPr/>
        </p:nvSpPr>
        <p:spPr bwMode="auto">
          <a:xfrm>
            <a:off x="2133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901" name="Text Box 124"/>
          <p:cNvSpPr txBox="1">
            <a:spLocks noChangeArrowheads="1"/>
          </p:cNvSpPr>
          <p:nvPr/>
        </p:nvSpPr>
        <p:spPr bwMode="auto">
          <a:xfrm>
            <a:off x="7593014" y="6142038"/>
            <a:ext cx="6142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time</a:t>
            </a:r>
          </a:p>
        </p:txBody>
      </p:sp>
      <p:grpSp>
        <p:nvGrpSpPr>
          <p:cNvPr id="33902" name="Group 125"/>
          <p:cNvGrpSpPr>
            <a:grpSpLocks/>
          </p:cNvGrpSpPr>
          <p:nvPr/>
        </p:nvGrpSpPr>
        <p:grpSpPr bwMode="auto">
          <a:xfrm>
            <a:off x="8156575" y="2911475"/>
            <a:ext cx="2184400" cy="1212850"/>
            <a:chOff x="2352" y="0"/>
            <a:chExt cx="1376" cy="764"/>
          </a:xfrm>
        </p:grpSpPr>
        <p:sp>
          <p:nvSpPr>
            <p:cNvPr id="33915" name="Freeform 126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916" name="Group 127"/>
            <p:cNvGrpSpPr>
              <a:grpSpLocks/>
            </p:cNvGrpSpPr>
            <p:nvPr/>
          </p:nvGrpSpPr>
          <p:grpSpPr bwMode="auto">
            <a:xfrm>
              <a:off x="2448" y="74"/>
              <a:ext cx="1161" cy="677"/>
              <a:chOff x="-17" y="1286"/>
              <a:chExt cx="1161" cy="677"/>
            </a:xfrm>
          </p:grpSpPr>
          <p:sp>
            <p:nvSpPr>
              <p:cNvPr id="33917" name="Freeform 128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18" name="Oval 129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33919" name="Line 130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20" name="Line 131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21" name="Rectangle 132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3922" name="Oval 133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33923" name="Freeform 134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24" name="Freeform 135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3925" name="Group 136"/>
              <p:cNvGrpSpPr>
                <a:grpSpLocks/>
              </p:cNvGrpSpPr>
              <p:nvPr/>
            </p:nvGrpSpPr>
            <p:grpSpPr bwMode="auto">
              <a:xfrm>
                <a:off x="41" y="1598"/>
                <a:ext cx="186" cy="252"/>
                <a:chOff x="2963" y="2429"/>
                <a:chExt cx="187" cy="252"/>
              </a:xfrm>
            </p:grpSpPr>
            <p:sp>
              <p:nvSpPr>
                <p:cNvPr id="33947" name="Rectangle 1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33948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2963" y="2429"/>
                  <a:ext cx="187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000"/>
                    <a:t>x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3926" name="Group 139"/>
              <p:cNvGrpSpPr>
                <a:grpSpLocks/>
              </p:cNvGrpSpPr>
              <p:nvPr/>
            </p:nvGrpSpPr>
            <p:grpSpPr bwMode="auto">
              <a:xfrm>
                <a:off x="828" y="1580"/>
                <a:ext cx="316" cy="291"/>
                <a:chOff x="1740" y="2276"/>
                <a:chExt cx="316" cy="291"/>
              </a:xfrm>
            </p:grpSpPr>
            <p:sp>
              <p:nvSpPr>
                <p:cNvPr id="33939" name="Oval 140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33940" name="Line 141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41" name="Line 142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42" name="Rectangle 143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33943" name="Oval 144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grpSp>
              <p:nvGrpSpPr>
                <p:cNvPr id="33944" name="Group 145"/>
                <p:cNvGrpSpPr>
                  <a:grpSpLocks/>
                </p:cNvGrpSpPr>
                <p:nvPr/>
              </p:nvGrpSpPr>
              <p:grpSpPr bwMode="auto">
                <a:xfrm>
                  <a:off x="1802" y="2276"/>
                  <a:ext cx="193" cy="291"/>
                  <a:chOff x="2960" y="2399"/>
                  <a:chExt cx="194" cy="291"/>
                </a:xfrm>
              </p:grpSpPr>
              <p:sp>
                <p:nvSpPr>
                  <p:cNvPr id="33945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en-US"/>
                  </a:p>
                </p:txBody>
              </p:sp>
              <p:sp>
                <p:nvSpPr>
                  <p:cNvPr id="33946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0" y="2399"/>
                    <a:ext cx="194" cy="2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400"/>
                      <a:t>z</a:t>
                    </a:r>
                  </a:p>
                </p:txBody>
              </p:sp>
            </p:grpSp>
          </p:grpSp>
          <p:sp>
            <p:nvSpPr>
              <p:cNvPr id="33927" name="Text Box 148"/>
              <p:cNvSpPr txBox="1">
                <a:spLocks noChangeArrowheads="1"/>
              </p:cNvSpPr>
              <p:nvPr/>
            </p:nvSpPr>
            <p:spPr bwMode="auto">
              <a:xfrm>
                <a:off x="726" y="1400"/>
                <a:ext cx="19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/>
                  <a:t>1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3928" name="Text Box 149"/>
              <p:cNvSpPr txBox="1">
                <a:spLocks noChangeArrowheads="1"/>
              </p:cNvSpPr>
              <p:nvPr/>
            </p:nvSpPr>
            <p:spPr bwMode="auto">
              <a:xfrm>
                <a:off x="199" y="1397"/>
                <a:ext cx="19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/>
                  <a:t>2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3929" name="Text Box 150"/>
              <p:cNvSpPr txBox="1">
                <a:spLocks noChangeArrowheads="1"/>
              </p:cNvSpPr>
              <p:nvPr/>
            </p:nvSpPr>
            <p:spPr bwMode="auto">
              <a:xfrm>
                <a:off x="484" y="1730"/>
                <a:ext cx="19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/>
                  <a:t>7</a:t>
                </a:r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33930" name="Group 151"/>
              <p:cNvGrpSpPr>
                <a:grpSpLocks/>
              </p:cNvGrpSpPr>
              <p:nvPr/>
            </p:nvGrpSpPr>
            <p:grpSpPr bwMode="auto">
              <a:xfrm>
                <a:off x="408" y="1286"/>
                <a:ext cx="316" cy="252"/>
                <a:chOff x="1740" y="2306"/>
                <a:chExt cx="316" cy="252"/>
              </a:xfrm>
            </p:grpSpPr>
            <p:sp>
              <p:nvSpPr>
                <p:cNvPr id="33931" name="Oval 152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33932" name="Line 153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33" name="Line 154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34" name="Rectangle 155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33935" name="Oval 156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grpSp>
              <p:nvGrpSpPr>
                <p:cNvPr id="33936" name="Group 157"/>
                <p:cNvGrpSpPr>
                  <a:grpSpLocks/>
                </p:cNvGrpSpPr>
                <p:nvPr/>
              </p:nvGrpSpPr>
              <p:grpSpPr bwMode="auto">
                <a:xfrm>
                  <a:off x="1804" y="2306"/>
                  <a:ext cx="189" cy="252"/>
                  <a:chOff x="2961" y="2429"/>
                  <a:chExt cx="191" cy="252"/>
                </a:xfrm>
              </p:grpSpPr>
              <p:sp>
                <p:nvSpPr>
                  <p:cNvPr id="33937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en-US"/>
                  </a:p>
                </p:txBody>
              </p:sp>
              <p:sp>
                <p:nvSpPr>
                  <p:cNvPr id="33938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" y="2429"/>
                    <a:ext cx="191" cy="2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000"/>
                      <a:t>y</a:t>
                    </a:r>
                    <a:endParaRPr lang="en-US" sz="2400">
                      <a:latin typeface="Times New Roman" pitchFamily="18" charset="0"/>
                    </a:endParaRPr>
                  </a:p>
                </p:txBody>
              </p:sp>
            </p:grpSp>
          </p:grpSp>
        </p:grpSp>
      </p:grpSp>
      <p:sp>
        <p:nvSpPr>
          <p:cNvPr id="33903" name="Text Box 160"/>
          <p:cNvSpPr txBox="1">
            <a:spLocks noChangeArrowheads="1"/>
          </p:cNvSpPr>
          <p:nvPr/>
        </p:nvSpPr>
        <p:spPr bwMode="auto">
          <a:xfrm>
            <a:off x="1524000" y="685800"/>
            <a:ext cx="1368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/>
              <a:t>node x table</a:t>
            </a:r>
          </a:p>
        </p:txBody>
      </p:sp>
      <p:sp>
        <p:nvSpPr>
          <p:cNvPr id="33904" name="Text Box 161"/>
          <p:cNvSpPr txBox="1">
            <a:spLocks noChangeArrowheads="1"/>
          </p:cNvSpPr>
          <p:nvPr/>
        </p:nvSpPr>
        <p:spPr bwMode="auto">
          <a:xfrm>
            <a:off x="1524000" y="2590800"/>
            <a:ext cx="1371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/>
              <a:t>node y table</a:t>
            </a:r>
          </a:p>
        </p:txBody>
      </p:sp>
      <p:sp>
        <p:nvSpPr>
          <p:cNvPr id="33905" name="Text Box 162"/>
          <p:cNvSpPr txBox="1">
            <a:spLocks noChangeArrowheads="1"/>
          </p:cNvSpPr>
          <p:nvPr/>
        </p:nvSpPr>
        <p:spPr bwMode="auto">
          <a:xfrm>
            <a:off x="1524001" y="4343400"/>
            <a:ext cx="1354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/>
              <a:t>node z table</a:t>
            </a:r>
          </a:p>
        </p:txBody>
      </p:sp>
      <p:sp>
        <p:nvSpPr>
          <p:cNvPr id="33906" name="Oval 163"/>
          <p:cNvSpPr>
            <a:spLocks noChangeArrowheads="1"/>
          </p:cNvSpPr>
          <p:nvPr/>
        </p:nvSpPr>
        <p:spPr bwMode="auto">
          <a:xfrm>
            <a:off x="2743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07" name="Oval 164"/>
          <p:cNvSpPr>
            <a:spLocks noChangeArrowheads="1"/>
          </p:cNvSpPr>
          <p:nvPr/>
        </p:nvSpPr>
        <p:spPr bwMode="auto">
          <a:xfrm>
            <a:off x="2743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08" name="Oval 165"/>
          <p:cNvSpPr>
            <a:spLocks noChangeArrowheads="1"/>
          </p:cNvSpPr>
          <p:nvPr/>
        </p:nvSpPr>
        <p:spPr bwMode="auto">
          <a:xfrm>
            <a:off x="2743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09" name="Oval 166"/>
          <p:cNvSpPr>
            <a:spLocks noChangeArrowheads="1"/>
          </p:cNvSpPr>
          <p:nvPr/>
        </p:nvSpPr>
        <p:spPr bwMode="auto">
          <a:xfrm>
            <a:off x="48006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10" name="Oval 167"/>
          <p:cNvSpPr>
            <a:spLocks noChangeArrowheads="1"/>
          </p:cNvSpPr>
          <p:nvPr/>
        </p:nvSpPr>
        <p:spPr bwMode="auto">
          <a:xfrm>
            <a:off x="4724400" y="5867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11" name="Rectangle 168"/>
          <p:cNvSpPr>
            <a:spLocks noChangeArrowheads="1"/>
          </p:cNvSpPr>
          <p:nvPr/>
        </p:nvSpPr>
        <p:spPr bwMode="auto">
          <a:xfrm>
            <a:off x="3247005" y="184836"/>
            <a:ext cx="4281941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fr-FR" dirty="0" err="1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D</a:t>
            </a:r>
            <a:r>
              <a:rPr lang="fr-FR" baseline="-25000" dirty="0" err="1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x</a:t>
            </a:r>
            <a:r>
              <a:rPr lang="fr-FR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(y) = min{c(</a:t>
            </a:r>
            <a:r>
              <a:rPr lang="fr-FR" dirty="0" err="1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x,y</a:t>
            </a:r>
            <a:r>
              <a:rPr lang="fr-FR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) + D</a:t>
            </a:r>
            <a:r>
              <a:rPr lang="fr-FR" baseline="-25000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y</a:t>
            </a:r>
            <a:r>
              <a:rPr lang="fr-FR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(y), c(</a:t>
            </a:r>
            <a:r>
              <a:rPr lang="fr-FR" dirty="0" err="1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x,z</a:t>
            </a:r>
            <a:r>
              <a:rPr lang="fr-FR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) + D</a:t>
            </a:r>
            <a:r>
              <a:rPr lang="fr-FR" baseline="-25000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z</a:t>
            </a:r>
            <a:r>
              <a:rPr lang="fr-FR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(y)} </a:t>
            </a:r>
            <a:br>
              <a:rPr lang="fr-FR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</a:br>
            <a:r>
              <a:rPr lang="fr-FR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             = min{2+0 , 7+1} = 2</a:t>
            </a:r>
          </a:p>
        </p:txBody>
      </p:sp>
      <p:sp>
        <p:nvSpPr>
          <p:cNvPr id="33912" name="Line 169"/>
          <p:cNvSpPr>
            <a:spLocks noChangeShapeType="1"/>
          </p:cNvSpPr>
          <p:nvPr/>
        </p:nvSpPr>
        <p:spPr bwMode="auto">
          <a:xfrm flipH="1">
            <a:off x="5284789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913" name="Rectangle 170"/>
          <p:cNvSpPr>
            <a:spLocks noChangeArrowheads="1"/>
          </p:cNvSpPr>
          <p:nvPr/>
        </p:nvSpPr>
        <p:spPr bwMode="auto">
          <a:xfrm>
            <a:off x="8040149" y="107454"/>
            <a:ext cx="254108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fr-FR" i="1" dirty="0" err="1">
                <a:latin typeface="Times" pitchFamily="2" charset="0"/>
              </a:rPr>
              <a:t>D</a:t>
            </a:r>
            <a:r>
              <a:rPr lang="fr-FR" i="1" baseline="-25000" dirty="0" err="1">
                <a:latin typeface="Times" pitchFamily="2" charset="0"/>
              </a:rPr>
              <a:t>x</a:t>
            </a:r>
            <a:r>
              <a:rPr lang="fr-FR" i="1" dirty="0">
                <a:latin typeface="Times" pitchFamily="2" charset="0"/>
              </a:rPr>
              <a:t>(z) = </a:t>
            </a:r>
            <a:r>
              <a:rPr lang="fr-FR" dirty="0">
                <a:latin typeface="Times" pitchFamily="2" charset="0"/>
              </a:rPr>
              <a:t>min{</a:t>
            </a:r>
            <a:r>
              <a:rPr lang="fr-FR" i="1" dirty="0">
                <a:latin typeface="Times" pitchFamily="2" charset="0"/>
              </a:rPr>
              <a:t>c(</a:t>
            </a:r>
            <a:r>
              <a:rPr lang="fr-FR" i="1" dirty="0" err="1">
                <a:latin typeface="Times" pitchFamily="2" charset="0"/>
              </a:rPr>
              <a:t>x,y</a:t>
            </a:r>
            <a:r>
              <a:rPr lang="fr-FR" i="1" dirty="0">
                <a:latin typeface="Times" pitchFamily="2" charset="0"/>
              </a:rPr>
              <a:t>) + </a:t>
            </a:r>
            <a:br>
              <a:rPr lang="fr-FR" i="1" dirty="0">
                <a:latin typeface="Times" pitchFamily="2" charset="0"/>
              </a:rPr>
            </a:br>
            <a:r>
              <a:rPr lang="fr-FR" i="1" dirty="0">
                <a:latin typeface="Times" pitchFamily="2" charset="0"/>
              </a:rPr>
              <a:t>      D</a:t>
            </a:r>
            <a:r>
              <a:rPr lang="fr-FR" i="1" baseline="-25000" dirty="0">
                <a:latin typeface="Times" pitchFamily="2" charset="0"/>
              </a:rPr>
              <a:t>y</a:t>
            </a:r>
            <a:r>
              <a:rPr lang="fr-FR" i="1" dirty="0">
                <a:latin typeface="Times" pitchFamily="2" charset="0"/>
              </a:rPr>
              <a:t>(z), c(</a:t>
            </a:r>
            <a:r>
              <a:rPr lang="fr-FR" i="1" dirty="0" err="1">
                <a:latin typeface="Times" pitchFamily="2" charset="0"/>
              </a:rPr>
              <a:t>x,z</a:t>
            </a:r>
            <a:r>
              <a:rPr lang="fr-FR" i="1" dirty="0">
                <a:latin typeface="Times" pitchFamily="2" charset="0"/>
              </a:rPr>
              <a:t>) + D</a:t>
            </a:r>
            <a:r>
              <a:rPr lang="fr-FR" i="1" baseline="-25000" dirty="0">
                <a:latin typeface="Times" pitchFamily="2" charset="0"/>
              </a:rPr>
              <a:t>z</a:t>
            </a:r>
            <a:r>
              <a:rPr lang="fr-FR" i="1" dirty="0">
                <a:latin typeface="Times" pitchFamily="2" charset="0"/>
              </a:rPr>
              <a:t>(z)</a:t>
            </a:r>
            <a:r>
              <a:rPr lang="fr-FR" dirty="0">
                <a:latin typeface="Times" pitchFamily="2" charset="0"/>
              </a:rPr>
              <a:t>} </a:t>
            </a:r>
          </a:p>
          <a:p>
            <a:pPr algn="just" eaLnBrk="0" hangingPunct="0"/>
            <a:r>
              <a:rPr lang="fr-FR" dirty="0">
                <a:latin typeface="Times" pitchFamily="2" charset="0"/>
              </a:rPr>
              <a:t>= min{2+1 , 7+0} = 3</a:t>
            </a:r>
          </a:p>
        </p:txBody>
      </p:sp>
      <p:sp>
        <p:nvSpPr>
          <p:cNvPr id="33914" name="Line 171"/>
          <p:cNvSpPr>
            <a:spLocks noChangeShapeType="1"/>
          </p:cNvSpPr>
          <p:nvPr/>
        </p:nvSpPr>
        <p:spPr bwMode="auto">
          <a:xfrm flipH="1">
            <a:off x="5703889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988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9" name="Rectangle 3"/>
          <p:cNvSpPr>
            <a:spLocks noChangeArrowheads="1"/>
          </p:cNvSpPr>
          <p:nvPr/>
        </p:nvSpPr>
        <p:spPr bwMode="auto">
          <a:xfrm>
            <a:off x="1680850" y="1462087"/>
            <a:ext cx="601999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sz="2800" i="1" dirty="0">
                <a:solidFill>
                  <a:srgbClr val="CC0000"/>
                </a:solidFill>
                <a:latin typeface="Helvetica" pitchFamily="2" charset="0"/>
              </a:rPr>
              <a:t>link cost changes: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latin typeface="Helvetica" pitchFamily="2" charset="0"/>
              </a:rPr>
              <a:t>node detects local link cost change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latin typeface="Helvetica" pitchFamily="2" charset="0"/>
              </a:rPr>
              <a:t>updates routing info, recalculates </a:t>
            </a:r>
            <a:br>
              <a:rPr lang="en-US" sz="2400" dirty="0">
                <a:latin typeface="Helvetica" pitchFamily="2" charset="0"/>
              </a:rPr>
            </a:br>
            <a:r>
              <a:rPr lang="en-US" sz="2400" dirty="0">
                <a:latin typeface="Helvetica" pitchFamily="2" charset="0"/>
              </a:rPr>
              <a:t>distance vector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latin typeface="Helvetica" pitchFamily="2" charset="0"/>
              </a:rPr>
              <a:t>if DV changes, notify neighbors</a:t>
            </a:r>
            <a:r>
              <a:rPr lang="en-US" sz="2200" dirty="0">
                <a:latin typeface="Helvetica" pitchFamily="2" charset="0"/>
              </a:rPr>
              <a:t> </a:t>
            </a:r>
          </a:p>
        </p:txBody>
      </p:sp>
      <p:sp>
        <p:nvSpPr>
          <p:cNvPr id="139270" name="Text Box 4"/>
          <p:cNvSpPr txBox="1">
            <a:spLocks noChangeArrowheads="1"/>
          </p:cNvSpPr>
          <p:nvPr/>
        </p:nvSpPr>
        <p:spPr bwMode="auto">
          <a:xfrm>
            <a:off x="1838325" y="3694114"/>
            <a:ext cx="1091966" cy="1278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ja-JP" altLang="en-US">
                <a:solidFill>
                  <a:srgbClr val="CC0000"/>
                </a:solidFill>
                <a:latin typeface="Helvetica" pitchFamily="2" charset="0"/>
              </a:rPr>
              <a:t>“</a:t>
            </a:r>
            <a:r>
              <a:rPr lang="en-US" altLang="ja-JP">
                <a:solidFill>
                  <a:srgbClr val="CC0000"/>
                </a:solidFill>
                <a:latin typeface="Helvetica" pitchFamily="2" charset="0"/>
              </a:rPr>
              <a:t>good</a:t>
            </a:r>
          </a:p>
          <a:p>
            <a:pPr>
              <a:lnSpc>
                <a:spcPct val="80000"/>
              </a:lnSpc>
            </a:pPr>
            <a:r>
              <a:rPr lang="en-US">
                <a:solidFill>
                  <a:srgbClr val="CC0000"/>
                </a:solidFill>
                <a:latin typeface="Helvetica" pitchFamily="2" charset="0"/>
              </a:rPr>
              <a:t>news </a:t>
            </a:r>
          </a:p>
          <a:p>
            <a:pPr>
              <a:lnSpc>
                <a:spcPct val="80000"/>
              </a:lnSpc>
            </a:pPr>
            <a:r>
              <a:rPr lang="en-US">
                <a:solidFill>
                  <a:srgbClr val="CC0000"/>
                </a:solidFill>
                <a:latin typeface="Helvetica" pitchFamily="2" charset="0"/>
              </a:rPr>
              <a:t>travels</a:t>
            </a:r>
          </a:p>
          <a:p>
            <a:pPr>
              <a:lnSpc>
                <a:spcPct val="80000"/>
              </a:lnSpc>
            </a:pPr>
            <a:r>
              <a:rPr lang="en-US">
                <a:solidFill>
                  <a:srgbClr val="CC0000"/>
                </a:solidFill>
                <a:latin typeface="Helvetica" pitchFamily="2" charset="0"/>
              </a:rPr>
              <a:t>fast</a:t>
            </a:r>
            <a:r>
              <a:rPr lang="ja-JP" altLang="en-US">
                <a:solidFill>
                  <a:srgbClr val="CC0000"/>
                </a:solidFill>
                <a:latin typeface="Helvetica" pitchFamily="2" charset="0"/>
              </a:rPr>
              <a:t>”</a:t>
            </a:r>
            <a:endParaRPr lang="en-US" sz="1600">
              <a:solidFill>
                <a:srgbClr val="CC0000"/>
              </a:solidFill>
              <a:latin typeface="Helvetica" pitchFamily="2" charset="0"/>
            </a:endParaRPr>
          </a:p>
        </p:txBody>
      </p:sp>
      <p:grpSp>
        <p:nvGrpSpPr>
          <p:cNvPr id="139271" name="Group 5"/>
          <p:cNvGrpSpPr>
            <a:grpSpLocks/>
          </p:cNvGrpSpPr>
          <p:nvPr/>
        </p:nvGrpSpPr>
        <p:grpSpPr bwMode="auto">
          <a:xfrm>
            <a:off x="7362825" y="1609725"/>
            <a:ext cx="2184400" cy="1314450"/>
            <a:chOff x="3625" y="1076"/>
            <a:chExt cx="1376" cy="828"/>
          </a:xfrm>
        </p:grpSpPr>
        <p:sp>
          <p:nvSpPr>
            <p:cNvPr id="139275" name="Freeform 6"/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9276" name="Freeform 7"/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9277" name="Oval 8"/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9278" name="Line 9"/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9279" name="Line 10"/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9280" name="Rectangle 11"/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139281" name="Oval 12"/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9282" name="Freeform 13"/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9283" name="Freeform 14"/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139284" name="Group 15"/>
            <p:cNvGrpSpPr>
              <a:grpSpLocks/>
            </p:cNvGrpSpPr>
            <p:nvPr/>
          </p:nvGrpSpPr>
          <p:grpSpPr bwMode="auto">
            <a:xfrm>
              <a:off x="3774" y="1526"/>
              <a:ext cx="197" cy="252"/>
              <a:chOff x="2958" y="2429"/>
              <a:chExt cx="200" cy="252"/>
            </a:xfrm>
          </p:grpSpPr>
          <p:sp>
            <p:nvSpPr>
              <p:cNvPr id="139308" name="Rectangle 1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9309" name="Text Box 17"/>
              <p:cNvSpPr txBox="1">
                <a:spLocks noChangeArrowheads="1"/>
              </p:cNvSpPr>
              <p:nvPr/>
            </p:nvSpPr>
            <p:spPr bwMode="auto">
              <a:xfrm>
                <a:off x="2958" y="2429"/>
                <a:ext cx="20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latin typeface="Helvetica" pitchFamily="2" charset="0"/>
                  </a:rPr>
                  <a:t>x</a:t>
                </a:r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139285" name="Group 18"/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139300" name="Oval 19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9301" name="Line 20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9302" name="Line 21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9303" name="Rectangle 22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Helvetica" pitchFamily="2" charset="0"/>
                </a:endParaRPr>
              </a:p>
            </p:txBody>
          </p:sp>
          <p:sp>
            <p:nvSpPr>
              <p:cNvPr id="139304" name="Oval 23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grpSp>
            <p:nvGrpSpPr>
              <p:cNvPr id="139305" name="Group 24"/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139306" name="Rectangle 2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13930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latin typeface="Helvetica" pitchFamily="2" charset="0"/>
                    </a:rPr>
                    <a:t>z</a:t>
                  </a:r>
                  <a:endParaRPr lang="en-US"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139286" name="Text Box 27"/>
            <p:cNvSpPr txBox="1">
              <a:spLocks noChangeArrowheads="1"/>
            </p:cNvSpPr>
            <p:nvPr/>
          </p:nvSpPr>
          <p:spPr bwMode="auto">
            <a:xfrm>
              <a:off x="4461" y="132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Helvetica" pitchFamily="2" charset="0"/>
                </a:rPr>
                <a:t>1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39287" name="Text Box 28"/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Helvetica" pitchFamily="2" charset="0"/>
                </a:rPr>
                <a:t>4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39288" name="Text Box 29"/>
            <p:cNvSpPr txBox="1">
              <a:spLocks noChangeArrowheads="1"/>
            </p:cNvSpPr>
            <p:nvPr/>
          </p:nvSpPr>
          <p:spPr bwMode="auto">
            <a:xfrm>
              <a:off x="4178" y="1658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Helvetica" pitchFamily="2" charset="0"/>
                </a:rPr>
                <a:t>50</a:t>
              </a:r>
              <a:endParaRPr lang="en-US">
                <a:latin typeface="Helvetica" pitchFamily="2" charset="0"/>
              </a:endParaRPr>
            </a:p>
          </p:txBody>
        </p:sp>
        <p:grpSp>
          <p:nvGrpSpPr>
            <p:cNvPr id="139289" name="Group 30"/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139292" name="Oval 31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9293" name="Line 32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9294" name="Line 33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9295" name="Rectangle 34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Helvetica" pitchFamily="2" charset="0"/>
                </a:endParaRPr>
              </a:p>
            </p:txBody>
          </p:sp>
          <p:sp>
            <p:nvSpPr>
              <p:cNvPr id="139296" name="Oval 35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grpSp>
            <p:nvGrpSpPr>
              <p:cNvPr id="139297" name="Group 36"/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139298" name="Rectangle 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139299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latin typeface="Helvetica" pitchFamily="2" charset="0"/>
                    </a:rPr>
                    <a:t>y</a:t>
                  </a:r>
                  <a:endParaRPr lang="en-US"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139290" name="Text Box 39"/>
            <p:cNvSpPr txBox="1">
              <a:spLocks noChangeArrowheads="1"/>
            </p:cNvSpPr>
            <p:nvPr/>
          </p:nvSpPr>
          <p:spPr bwMode="auto">
            <a:xfrm>
              <a:off x="3831" y="107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0000"/>
                  </a:solidFill>
                  <a:latin typeface="Helvetica" pitchFamily="2" charset="0"/>
                </a:rPr>
                <a:t>1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39291" name="Line 40"/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730153" name="Rectangle 41"/>
          <p:cNvSpPr>
            <a:spLocks noChangeArrowheads="1"/>
          </p:cNvSpPr>
          <p:nvPr/>
        </p:nvSpPr>
        <p:spPr bwMode="auto">
          <a:xfrm>
            <a:off x="3222626" y="3630118"/>
            <a:ext cx="669131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>
                <a:latin typeface="Helvetica" pitchFamily="2" charset="0"/>
              </a:rPr>
              <a:t>t</a:t>
            </a:r>
            <a:r>
              <a:rPr lang="en-US" i="1" baseline="-25000">
                <a:latin typeface="Helvetica" pitchFamily="2" charset="0"/>
              </a:rPr>
              <a:t>0 </a:t>
            </a:r>
            <a:r>
              <a:rPr lang="en-US">
                <a:latin typeface="Helvetica" pitchFamily="2" charset="0"/>
              </a:rPr>
              <a:t>: </a:t>
            </a:r>
            <a:r>
              <a:rPr lang="en-US" i="1">
                <a:latin typeface="Helvetica" pitchFamily="2" charset="0"/>
              </a:rPr>
              <a:t>y</a:t>
            </a:r>
            <a:r>
              <a:rPr lang="en-US">
                <a:latin typeface="Helvetica" pitchFamily="2" charset="0"/>
              </a:rPr>
              <a:t> detects link-cost change, updates its DV, informs its neighbors.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>
              <a:latin typeface="Helvetica" pitchFamily="2" charset="0"/>
            </a:endParaRPr>
          </a:p>
        </p:txBody>
      </p:sp>
      <p:sp>
        <p:nvSpPr>
          <p:cNvPr id="730154" name="Rectangle 42"/>
          <p:cNvSpPr>
            <a:spLocks noChangeArrowheads="1"/>
          </p:cNvSpPr>
          <p:nvPr/>
        </p:nvSpPr>
        <p:spPr bwMode="auto">
          <a:xfrm>
            <a:off x="3235325" y="4327525"/>
            <a:ext cx="65039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>
                <a:latin typeface="Helvetica" pitchFamily="2" charset="0"/>
              </a:rPr>
              <a:t>t</a:t>
            </a:r>
            <a:r>
              <a:rPr lang="en-US" i="1" baseline="-25000">
                <a:latin typeface="Helvetica" pitchFamily="2" charset="0"/>
              </a:rPr>
              <a:t>1 </a:t>
            </a:r>
            <a:r>
              <a:rPr lang="en-US">
                <a:latin typeface="Helvetica" pitchFamily="2" charset="0"/>
              </a:rPr>
              <a:t>: </a:t>
            </a:r>
            <a:r>
              <a:rPr lang="en-US" i="1">
                <a:latin typeface="Helvetica" pitchFamily="2" charset="0"/>
              </a:rPr>
              <a:t>z</a:t>
            </a:r>
            <a:r>
              <a:rPr lang="en-US">
                <a:latin typeface="Helvetica" pitchFamily="2" charset="0"/>
              </a:rPr>
              <a:t> receives update from </a:t>
            </a:r>
            <a:r>
              <a:rPr lang="en-US" i="1">
                <a:latin typeface="Helvetica" pitchFamily="2" charset="0"/>
              </a:rPr>
              <a:t>y</a:t>
            </a:r>
            <a:r>
              <a:rPr lang="en-US">
                <a:latin typeface="Helvetica" pitchFamily="2" charset="0"/>
              </a:rPr>
              <a:t>, updates its table, computes new least cost to </a:t>
            </a:r>
            <a:r>
              <a:rPr lang="en-US" i="1">
                <a:latin typeface="Helvetica" pitchFamily="2" charset="0"/>
              </a:rPr>
              <a:t>x</a:t>
            </a:r>
            <a:r>
              <a:rPr lang="en-US">
                <a:latin typeface="Helvetica" pitchFamily="2" charset="0"/>
              </a:rPr>
              <a:t> , sends its neighbors its DV.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>
              <a:latin typeface="Helvetica" pitchFamily="2" charset="0"/>
            </a:endParaRPr>
          </a:p>
        </p:txBody>
      </p:sp>
      <p:sp>
        <p:nvSpPr>
          <p:cNvPr id="730155" name="Rectangle 43"/>
          <p:cNvSpPr>
            <a:spLocks noChangeArrowheads="1"/>
          </p:cNvSpPr>
          <p:nvPr/>
        </p:nvSpPr>
        <p:spPr bwMode="auto">
          <a:xfrm>
            <a:off x="3257550" y="5151439"/>
            <a:ext cx="715803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>
                <a:latin typeface="Helvetica" pitchFamily="2" charset="0"/>
              </a:rPr>
              <a:t>t</a:t>
            </a:r>
            <a:r>
              <a:rPr lang="en-US" i="1" baseline="-25000">
                <a:latin typeface="Helvetica" pitchFamily="2" charset="0"/>
              </a:rPr>
              <a:t>2 </a:t>
            </a:r>
            <a:r>
              <a:rPr lang="en-US">
                <a:latin typeface="Helvetica" pitchFamily="2" charset="0"/>
              </a:rPr>
              <a:t>: </a:t>
            </a:r>
            <a:r>
              <a:rPr lang="en-US" i="1">
                <a:latin typeface="Helvetica" pitchFamily="2" charset="0"/>
              </a:rPr>
              <a:t>y</a:t>
            </a:r>
            <a:r>
              <a:rPr lang="en-US">
                <a:latin typeface="Helvetica" pitchFamily="2" charset="0"/>
              </a:rPr>
              <a:t> receives </a:t>
            </a:r>
            <a:r>
              <a:rPr lang="en-US" i="1">
                <a:latin typeface="Helvetica" pitchFamily="2" charset="0"/>
              </a:rPr>
              <a:t>z</a:t>
            </a:r>
            <a:r>
              <a:rPr lang="ja-JP" altLang="en-US">
                <a:latin typeface="Helvetica" pitchFamily="2" charset="0"/>
              </a:rPr>
              <a:t>’</a:t>
            </a:r>
            <a:r>
              <a:rPr lang="en-US" altLang="ja-JP">
                <a:latin typeface="Helvetica" pitchFamily="2" charset="0"/>
              </a:rPr>
              <a:t>s update, updates its distance table.  </a:t>
            </a:r>
            <a:r>
              <a:rPr lang="en-US" altLang="ja-JP" i="1">
                <a:latin typeface="Helvetica" pitchFamily="2" charset="0"/>
              </a:rPr>
              <a:t>y</a:t>
            </a:r>
            <a:r>
              <a:rPr lang="ja-JP" altLang="en-US">
                <a:latin typeface="Helvetica" pitchFamily="2" charset="0"/>
              </a:rPr>
              <a:t>’</a:t>
            </a:r>
            <a:r>
              <a:rPr lang="en-US" altLang="ja-JP">
                <a:latin typeface="Helvetica" pitchFamily="2" charset="0"/>
              </a:rPr>
              <a:t>s least costs do </a:t>
            </a:r>
            <a:r>
              <a:rPr lang="en-US" altLang="ja-JP" i="1">
                <a:latin typeface="Helvetica" pitchFamily="2" charset="0"/>
              </a:rPr>
              <a:t>not</a:t>
            </a:r>
            <a:r>
              <a:rPr lang="en-US" altLang="ja-JP">
                <a:latin typeface="Helvetica" pitchFamily="2" charset="0"/>
              </a:rPr>
              <a:t> change, so </a:t>
            </a:r>
            <a:r>
              <a:rPr lang="en-US" altLang="ja-JP" i="1">
                <a:latin typeface="Helvetica" pitchFamily="2" charset="0"/>
              </a:rPr>
              <a:t>y</a:t>
            </a:r>
            <a:r>
              <a:rPr lang="en-US" altLang="ja-JP">
                <a:latin typeface="Helvetica" pitchFamily="2" charset="0"/>
              </a:rPr>
              <a:t>  does </a:t>
            </a:r>
            <a:r>
              <a:rPr lang="en-US" altLang="ja-JP" i="1">
                <a:latin typeface="Helvetica" pitchFamily="2" charset="0"/>
              </a:rPr>
              <a:t>not</a:t>
            </a:r>
            <a:r>
              <a:rPr lang="en-US" altLang="ja-JP">
                <a:latin typeface="Helvetica" pitchFamily="2" charset="0"/>
              </a:rPr>
              <a:t> send a message to </a:t>
            </a:r>
            <a:r>
              <a:rPr lang="en-US" altLang="ja-JP" i="1">
                <a:latin typeface="Helvetica" pitchFamily="2" charset="0"/>
              </a:rPr>
              <a:t>z</a:t>
            </a:r>
            <a:r>
              <a:rPr lang="en-US" altLang="ja-JP">
                <a:latin typeface="Helvetica" pitchFamily="2" charset="0"/>
              </a:rPr>
              <a:t>. 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349D86-4BE9-8049-A3D4-7B283C91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vector: link cost changes</a:t>
            </a:r>
          </a:p>
        </p:txBody>
      </p:sp>
    </p:spTree>
    <p:extLst>
      <p:ext uri="{BB962C8B-B14F-4D97-AF65-F5344CB8AC3E}">
        <p14:creationId xmlns:p14="http://schemas.microsoft.com/office/powerpoint/2010/main" val="290501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53" grpId="0"/>
      <p:bldP spid="730154" grpId="0"/>
      <p:bldP spid="73015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014CB3-3E4A-4DA9-8C4C-73630FF46FCA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Count-to-Infinity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With distance vector routing, good news travels fast, but bad news travels slowly</a:t>
            </a:r>
          </a:p>
          <a:p>
            <a:r>
              <a:rPr lang="en-US"/>
              <a:t>When a router goes down, it takes can take a really long time before all the other routers become aware of it</a:t>
            </a:r>
          </a:p>
        </p:txBody>
      </p:sp>
    </p:spTree>
    <p:extLst>
      <p:ext uri="{BB962C8B-B14F-4D97-AF65-F5344CB8AC3E}">
        <p14:creationId xmlns:p14="http://schemas.microsoft.com/office/powerpoint/2010/main" val="35065763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45912B-8DDC-41D3-AFBE-ABA9843D510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Count-to-Infinity</a:t>
            </a:r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3130551" y="2297113"/>
            <a:ext cx="3584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3101975" y="2208214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4827589" y="2208214"/>
            <a:ext cx="153987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3946525" y="2208214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5686425" y="2208214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6604000" y="2208214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3003550" y="1773238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</a:t>
            </a: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3848100" y="1773238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B</a:t>
            </a: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4741863" y="1773238"/>
            <a:ext cx="37189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C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5588001" y="1773238"/>
            <a:ext cx="37189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D</a:t>
            </a: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6492876" y="1773238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E</a:t>
            </a:r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3848100" y="2535238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1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4741863" y="2535238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2</a:t>
            </a:r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5588000" y="2535238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6492875" y="2535238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3848100" y="3048000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4741863" y="3048000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2</a:t>
            </a:r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5588000" y="3048000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6492875" y="3048000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3848100" y="3608388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4741863" y="3608388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5588000" y="3608388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6492875" y="3608388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36890" name="Rectangle 26"/>
          <p:cNvSpPr>
            <a:spLocks noChangeArrowheads="1"/>
          </p:cNvSpPr>
          <p:nvPr/>
        </p:nvSpPr>
        <p:spPr bwMode="auto">
          <a:xfrm>
            <a:off x="3848100" y="416401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5</a:t>
            </a: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4741863" y="416401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5588000" y="416401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5</a:t>
            </a:r>
          </a:p>
        </p:txBody>
      </p:sp>
      <p:sp>
        <p:nvSpPr>
          <p:cNvPr id="36893" name="Rectangle 29"/>
          <p:cNvSpPr>
            <a:spLocks noChangeArrowheads="1"/>
          </p:cNvSpPr>
          <p:nvPr/>
        </p:nvSpPr>
        <p:spPr bwMode="auto">
          <a:xfrm>
            <a:off x="6492875" y="416401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3848100" y="473551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5</a:t>
            </a:r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4741863" y="473551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6</a:t>
            </a:r>
          </a:p>
        </p:txBody>
      </p:sp>
      <p:sp>
        <p:nvSpPr>
          <p:cNvPr id="36896" name="Rectangle 32"/>
          <p:cNvSpPr>
            <a:spLocks noChangeArrowheads="1"/>
          </p:cNvSpPr>
          <p:nvPr/>
        </p:nvSpPr>
        <p:spPr bwMode="auto">
          <a:xfrm>
            <a:off x="5588000" y="473551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5</a:t>
            </a: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6492875" y="473551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6</a:t>
            </a:r>
          </a:p>
        </p:txBody>
      </p:sp>
      <p:sp>
        <p:nvSpPr>
          <p:cNvPr id="36898" name="Rectangle 34"/>
          <p:cNvSpPr>
            <a:spLocks noChangeArrowheads="1"/>
          </p:cNvSpPr>
          <p:nvPr/>
        </p:nvSpPr>
        <p:spPr bwMode="auto">
          <a:xfrm>
            <a:off x="3848100" y="5295900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7</a:t>
            </a:r>
          </a:p>
        </p:txBody>
      </p:sp>
      <p:sp>
        <p:nvSpPr>
          <p:cNvPr id="36899" name="Rectangle 35"/>
          <p:cNvSpPr>
            <a:spLocks noChangeArrowheads="1"/>
          </p:cNvSpPr>
          <p:nvPr/>
        </p:nvSpPr>
        <p:spPr bwMode="auto">
          <a:xfrm>
            <a:off x="4741863" y="5295900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6</a:t>
            </a:r>
          </a:p>
        </p:txBody>
      </p: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5588000" y="5295900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7</a:t>
            </a:r>
          </a:p>
        </p:txBody>
      </p:sp>
      <p:sp>
        <p:nvSpPr>
          <p:cNvPr id="36901" name="Rectangle 37"/>
          <p:cNvSpPr>
            <a:spLocks noChangeArrowheads="1"/>
          </p:cNvSpPr>
          <p:nvPr/>
        </p:nvSpPr>
        <p:spPr bwMode="auto">
          <a:xfrm>
            <a:off x="6492875" y="5295900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6</a:t>
            </a:r>
          </a:p>
        </p:txBody>
      </p:sp>
      <p:sp>
        <p:nvSpPr>
          <p:cNvPr id="36902" name="Line 38"/>
          <p:cNvSpPr>
            <a:spLocks noChangeShapeType="1"/>
          </p:cNvSpPr>
          <p:nvPr/>
        </p:nvSpPr>
        <p:spPr bwMode="auto">
          <a:xfrm>
            <a:off x="3036888" y="2132013"/>
            <a:ext cx="296862" cy="296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6903" name="Line 39"/>
          <p:cNvSpPr>
            <a:spLocks noChangeShapeType="1"/>
          </p:cNvSpPr>
          <p:nvPr/>
        </p:nvSpPr>
        <p:spPr bwMode="auto">
          <a:xfrm flipH="1">
            <a:off x="3049588" y="2132013"/>
            <a:ext cx="28575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6904" name="Rectangle 40"/>
          <p:cNvSpPr>
            <a:spLocks noChangeArrowheads="1"/>
          </p:cNvSpPr>
          <p:nvPr/>
        </p:nvSpPr>
        <p:spPr bwMode="auto">
          <a:xfrm>
            <a:off x="7218364" y="2535238"/>
            <a:ext cx="97142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Initially</a:t>
            </a:r>
          </a:p>
        </p:txBody>
      </p:sp>
      <p:sp>
        <p:nvSpPr>
          <p:cNvPr id="36905" name="Rectangle 41"/>
          <p:cNvSpPr>
            <a:spLocks noChangeArrowheads="1"/>
          </p:cNvSpPr>
          <p:nvPr/>
        </p:nvSpPr>
        <p:spPr bwMode="auto">
          <a:xfrm>
            <a:off x="7218364" y="3048000"/>
            <a:ext cx="212237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1 exchange</a:t>
            </a:r>
          </a:p>
        </p:txBody>
      </p:sp>
      <p:sp>
        <p:nvSpPr>
          <p:cNvPr id="36906" name="Rectangle 42"/>
          <p:cNvSpPr>
            <a:spLocks noChangeArrowheads="1"/>
          </p:cNvSpPr>
          <p:nvPr/>
        </p:nvSpPr>
        <p:spPr bwMode="auto">
          <a:xfrm>
            <a:off x="7218364" y="3608388"/>
            <a:ext cx="2250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2 exchanges</a:t>
            </a:r>
          </a:p>
        </p:txBody>
      </p:sp>
      <p:sp>
        <p:nvSpPr>
          <p:cNvPr id="36907" name="Rectangle 43"/>
          <p:cNvSpPr>
            <a:spLocks noChangeArrowheads="1"/>
          </p:cNvSpPr>
          <p:nvPr/>
        </p:nvSpPr>
        <p:spPr bwMode="auto">
          <a:xfrm>
            <a:off x="7218364" y="4164013"/>
            <a:ext cx="2250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3 exchanges</a:t>
            </a:r>
          </a:p>
        </p:txBody>
      </p:sp>
      <p:sp>
        <p:nvSpPr>
          <p:cNvPr id="36908" name="Rectangle 44"/>
          <p:cNvSpPr>
            <a:spLocks noChangeArrowheads="1"/>
          </p:cNvSpPr>
          <p:nvPr/>
        </p:nvSpPr>
        <p:spPr bwMode="auto">
          <a:xfrm>
            <a:off x="7218364" y="4735513"/>
            <a:ext cx="2250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4 exchanges</a:t>
            </a:r>
          </a:p>
        </p:txBody>
      </p:sp>
      <p:sp>
        <p:nvSpPr>
          <p:cNvPr id="36909" name="Rectangle 45"/>
          <p:cNvSpPr>
            <a:spLocks noChangeArrowheads="1"/>
          </p:cNvSpPr>
          <p:nvPr/>
        </p:nvSpPr>
        <p:spPr bwMode="auto">
          <a:xfrm>
            <a:off x="7218364" y="5295900"/>
            <a:ext cx="2250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5 exchanges</a:t>
            </a:r>
          </a:p>
        </p:txBody>
      </p:sp>
      <p:sp>
        <p:nvSpPr>
          <p:cNvPr id="36910" name="Rectangle 46"/>
          <p:cNvSpPr>
            <a:spLocks noChangeArrowheads="1"/>
          </p:cNvSpPr>
          <p:nvPr/>
        </p:nvSpPr>
        <p:spPr bwMode="auto">
          <a:xfrm>
            <a:off x="4300539" y="6015038"/>
            <a:ext cx="193642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etc…  to infinity</a:t>
            </a:r>
          </a:p>
        </p:txBody>
      </p:sp>
    </p:spTree>
    <p:extLst>
      <p:ext uri="{BB962C8B-B14F-4D97-AF65-F5344CB8AC3E}">
        <p14:creationId xmlns:p14="http://schemas.microsoft.com/office/powerpoint/2010/main" val="38352957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B090-EE33-8E46-A346-40A808B3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Count-to-infinity</a:t>
            </a:r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4DF0E0F1-B693-114E-BF7B-FB4865AB57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i="1" dirty="0">
                <a:solidFill>
                  <a:srgbClr val="CC0000"/>
                </a:solidFill>
              </a:rPr>
              <a:t>“Bad news travels slowly”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endParaRPr lang="en-US" i="1" dirty="0">
              <a:solidFill>
                <a:srgbClr val="CC0000"/>
              </a:solidFill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</a:rPr>
              <a:t>P</a:t>
            </a:r>
            <a:r>
              <a:rPr lang="en-US" sz="2800" i="1" dirty="0">
                <a:solidFill>
                  <a:srgbClr val="CC0000"/>
                </a:solidFill>
              </a:rPr>
              <a:t>oisoned reverse:</a:t>
            </a:r>
            <a:r>
              <a:rPr lang="en-US" sz="2000" dirty="0"/>
              <a:t>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/>
              <a:t>If Z routes through Y to get to X :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000" dirty="0"/>
              <a:t>Z tells Y its (Z</a:t>
            </a:r>
            <a:r>
              <a:rPr lang="ja-JP" altLang="en-US" sz="2000"/>
              <a:t>’</a:t>
            </a:r>
            <a:r>
              <a:rPr lang="en-US" altLang="ja-JP" sz="2000" dirty="0"/>
              <a:t>s) distance to X is infinite (so Y won</a:t>
            </a:r>
            <a:r>
              <a:rPr lang="ja-JP" altLang="en-US" sz="2000"/>
              <a:t>’</a:t>
            </a:r>
            <a:r>
              <a:rPr lang="en-US" altLang="ja-JP" sz="2000" dirty="0"/>
              <a:t>t route to X via Z)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endParaRPr lang="en-US" sz="2400" dirty="0"/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/>
              <a:t>Will this completely solve count to infinity problem?</a:t>
            </a:r>
          </a:p>
        </p:txBody>
      </p:sp>
    </p:spTree>
    <p:extLst>
      <p:ext uri="{BB962C8B-B14F-4D97-AF65-F5344CB8AC3E}">
        <p14:creationId xmlns:p14="http://schemas.microsoft.com/office/powerpoint/2010/main" val="28103010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17038" y="1677955"/>
            <a:ext cx="5059914" cy="4648200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</a:rPr>
              <a:t>message complexity</a:t>
            </a:r>
          </a:p>
          <a:p>
            <a:r>
              <a:rPr lang="en-US" sz="2000" b="1" i="1" dirty="0">
                <a:solidFill>
                  <a:srgbClr val="CC0000"/>
                </a:solidFill>
              </a:rPr>
              <a:t>LS:</a:t>
            </a:r>
            <a:r>
              <a:rPr lang="en-US" sz="2000" dirty="0"/>
              <a:t> with n nodes, E links, O(</a:t>
            </a:r>
            <a:r>
              <a:rPr lang="en-US" sz="2000" dirty="0" err="1"/>
              <a:t>nE</a:t>
            </a:r>
            <a:r>
              <a:rPr lang="en-US" sz="2000" dirty="0"/>
              <a:t>) </a:t>
            </a:r>
            <a:r>
              <a:rPr lang="en-US" sz="2000" dirty="0" err="1"/>
              <a:t>msgs</a:t>
            </a:r>
            <a:r>
              <a:rPr lang="en-US" sz="2000" dirty="0"/>
              <a:t> sent  </a:t>
            </a:r>
          </a:p>
          <a:p>
            <a:r>
              <a:rPr lang="en-US" sz="2000" b="1" i="1" dirty="0">
                <a:solidFill>
                  <a:srgbClr val="CC0000"/>
                </a:solidFill>
              </a:rPr>
              <a:t>DV: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exchange between neighbors only</a:t>
            </a:r>
          </a:p>
          <a:p>
            <a:pPr lvl="1"/>
            <a:r>
              <a:rPr lang="en-US" sz="2000" dirty="0"/>
              <a:t>convergence time varies</a:t>
            </a:r>
          </a:p>
          <a:p>
            <a:pPr>
              <a:spcBef>
                <a:spcPct val="50000"/>
              </a:spcBef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</a:rPr>
              <a:t>speed of convergence</a:t>
            </a:r>
          </a:p>
          <a:p>
            <a:r>
              <a:rPr lang="en-US" sz="2000" b="1" i="1" dirty="0">
                <a:solidFill>
                  <a:srgbClr val="CC0000"/>
                </a:solidFill>
              </a:rPr>
              <a:t>LS:</a:t>
            </a:r>
            <a:r>
              <a:rPr lang="en-US" sz="2000" dirty="0"/>
              <a:t> O(n</a:t>
            </a:r>
            <a:r>
              <a:rPr lang="en-US" sz="2000" b="1" baseline="30000" dirty="0"/>
              <a:t>2</a:t>
            </a:r>
            <a:r>
              <a:rPr lang="en-US" sz="2000" dirty="0"/>
              <a:t>) algorithm requires O(</a:t>
            </a:r>
            <a:r>
              <a:rPr lang="en-US" sz="2000" dirty="0" err="1"/>
              <a:t>nE</a:t>
            </a:r>
            <a:r>
              <a:rPr lang="en-US" sz="2000" dirty="0"/>
              <a:t>) </a:t>
            </a:r>
            <a:r>
              <a:rPr lang="en-US" sz="2000" dirty="0" err="1"/>
              <a:t>msgs</a:t>
            </a:r>
            <a:endParaRPr lang="en-US" sz="2000" dirty="0"/>
          </a:p>
          <a:p>
            <a:r>
              <a:rPr lang="en-US" sz="2000" b="1" i="1" dirty="0">
                <a:solidFill>
                  <a:srgbClr val="CC0000"/>
                </a:solidFill>
              </a:rPr>
              <a:t>DV:</a:t>
            </a:r>
            <a:r>
              <a:rPr lang="en-US" sz="2000" dirty="0"/>
              <a:t> convergence time varies</a:t>
            </a:r>
          </a:p>
          <a:p>
            <a:pPr lvl="1"/>
            <a:r>
              <a:rPr lang="en-US" sz="2000" dirty="0"/>
              <a:t>may be routing loops</a:t>
            </a:r>
          </a:p>
          <a:p>
            <a:pPr lvl="1"/>
            <a:r>
              <a:rPr lang="en-US" sz="2000" dirty="0"/>
              <a:t>count-to-infinity problem</a:t>
            </a:r>
            <a:endParaRPr lang="en-US" sz="1800" dirty="0"/>
          </a:p>
        </p:txBody>
      </p:sp>
      <p:sp>
        <p:nvSpPr>
          <p:cNvPr id="14131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267451" y="1711293"/>
            <a:ext cx="4761333" cy="4648200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</a:rPr>
              <a:t>robustness:</a:t>
            </a:r>
            <a:r>
              <a:rPr lang="en-US" sz="2400" dirty="0"/>
              <a:t> what happens if router malfunctions?</a:t>
            </a:r>
          </a:p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</a:rPr>
              <a:t>LS: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node can advertise incorrect </a:t>
            </a:r>
            <a:r>
              <a:rPr lang="en-US" sz="2000" i="1" dirty="0">
                <a:solidFill>
                  <a:srgbClr val="000099"/>
                </a:solidFill>
              </a:rPr>
              <a:t>link</a:t>
            </a:r>
            <a:r>
              <a:rPr lang="en-US" sz="2000" dirty="0"/>
              <a:t> cost</a:t>
            </a:r>
          </a:p>
          <a:p>
            <a:pPr lvl="1"/>
            <a:r>
              <a:rPr lang="en-US" sz="2000" dirty="0"/>
              <a:t>each node computes only its </a:t>
            </a:r>
            <a:r>
              <a:rPr lang="en-US" sz="2000" i="1" dirty="0"/>
              <a:t>own</a:t>
            </a:r>
            <a:r>
              <a:rPr lang="en-US" sz="2000" dirty="0"/>
              <a:t> table</a:t>
            </a:r>
          </a:p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</a:rPr>
              <a:t>DV:</a:t>
            </a:r>
          </a:p>
          <a:p>
            <a:pPr lvl="1"/>
            <a:r>
              <a:rPr lang="en-US" sz="2000" dirty="0"/>
              <a:t>DV node can advertise incorrect </a:t>
            </a:r>
            <a:r>
              <a:rPr lang="en-US" sz="2000" i="1" dirty="0">
                <a:solidFill>
                  <a:srgbClr val="000099"/>
                </a:solidFill>
              </a:rPr>
              <a:t>path</a:t>
            </a:r>
            <a:r>
              <a:rPr lang="en-US" sz="2000" dirty="0"/>
              <a:t> cost</a:t>
            </a:r>
          </a:p>
          <a:p>
            <a:pPr lvl="1"/>
            <a:r>
              <a:rPr lang="en-US" sz="2000" dirty="0"/>
              <a:t>each node</a:t>
            </a:r>
            <a:r>
              <a:rPr lang="ja-JP" altLang="en-US" sz="2000"/>
              <a:t>’</a:t>
            </a:r>
            <a:r>
              <a:rPr lang="en-US" altLang="ja-JP" sz="2000" dirty="0"/>
              <a:t>s table used by others </a:t>
            </a:r>
          </a:p>
          <a:p>
            <a:pPr lvl="2"/>
            <a:r>
              <a:rPr lang="en-US" sz="1800" dirty="0"/>
              <a:t>error propagate thru network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D51A63-701F-E144-915D-C17AAE5F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LS and DV algorithms</a:t>
            </a:r>
          </a:p>
        </p:txBody>
      </p:sp>
    </p:spTree>
    <p:extLst>
      <p:ext uri="{BB962C8B-B14F-4D97-AF65-F5344CB8AC3E}">
        <p14:creationId xmlns:p14="http://schemas.microsoft.com/office/powerpoint/2010/main" val="4309757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1672-4F93-2446-94CE-0F5EA20B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Poll #6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3F25-7D4F-6640-9FD8-503972FD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Which routing protocol(s) ensure that routers have a view of the network that is consistent with each other at all times? </a:t>
            </a:r>
          </a:p>
          <a:p>
            <a:pPr lvl="1"/>
            <a:r>
              <a:rPr lang="en-US" sz="2800" dirty="0"/>
              <a:t>(a) Link-state protocols</a:t>
            </a:r>
          </a:p>
          <a:p>
            <a:pPr lvl="1"/>
            <a:r>
              <a:rPr lang="en-US" sz="2800" dirty="0"/>
              <a:t>(b) Distance-vector protocols</a:t>
            </a:r>
          </a:p>
          <a:p>
            <a:pPr lvl="1"/>
            <a:r>
              <a:rPr lang="en-US" sz="2800" dirty="0"/>
              <a:t>(c) All of the above</a:t>
            </a:r>
          </a:p>
          <a:p>
            <a:pPr lvl="1"/>
            <a:r>
              <a:rPr lang="en-US" sz="2800" dirty="0"/>
              <a:t>(d) None of the above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19298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F3CD6-D709-894E-9A2D-DBF63F8F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protocols are widely deployed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504E1-F901-0546-9C45-A9A397E0F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OSPF: a link-state protocol</a:t>
            </a:r>
          </a:p>
          <a:p>
            <a:pPr lvl="1"/>
            <a:r>
              <a:rPr lang="en-US" dirty="0"/>
              <a:t>“Open Shortest Path First”</a:t>
            </a:r>
          </a:p>
          <a:p>
            <a:pPr lvl="1"/>
            <a:r>
              <a:rPr lang="en-US" dirty="0"/>
              <a:t>IS-IS, nearly identical to OSPF</a:t>
            </a:r>
          </a:p>
          <a:p>
            <a:r>
              <a:rPr lang="en-US" dirty="0"/>
              <a:t>RIP: a distance-vector protocol</a:t>
            </a:r>
          </a:p>
          <a:p>
            <a:r>
              <a:rPr lang="en-US" dirty="0"/>
              <a:t>LS and DV deployed </a:t>
            </a:r>
            <a:r>
              <a:rPr lang="en-US" dirty="0">
                <a:solidFill>
                  <a:srgbClr val="C00000"/>
                </a:solidFill>
              </a:rPr>
              <a:t>inside </a:t>
            </a:r>
            <a:r>
              <a:rPr lang="en-US" dirty="0"/>
              <a:t>an </a:t>
            </a:r>
            <a:r>
              <a:rPr lang="en-US" dirty="0">
                <a:solidFill>
                  <a:srgbClr val="C00000"/>
                </a:solidFill>
              </a:rPr>
              <a:t>autonomous system</a:t>
            </a:r>
          </a:p>
          <a:p>
            <a:r>
              <a:rPr lang="en-US" dirty="0"/>
              <a:t>Additional tricks to scale the protocols with network size:</a:t>
            </a:r>
          </a:p>
          <a:p>
            <a:pPr lvl="1"/>
            <a:r>
              <a:rPr lang="en-US" dirty="0"/>
              <a:t>Areas; Hierarchy</a:t>
            </a:r>
          </a:p>
          <a:p>
            <a:pPr lvl="1"/>
            <a:r>
              <a:rPr lang="en-US" dirty="0"/>
              <a:t>“Border routers” that summarize each area</a:t>
            </a:r>
          </a:p>
          <a:p>
            <a:r>
              <a:rPr lang="en-US" dirty="0"/>
              <a:t>Next lecture: Routing </a:t>
            </a:r>
            <a:r>
              <a:rPr lang="en-US" dirty="0">
                <a:solidFill>
                  <a:srgbClr val="C00000"/>
                </a:solidFill>
              </a:rPr>
              <a:t>across </a:t>
            </a:r>
            <a:r>
              <a:rPr lang="en-US" dirty="0"/>
              <a:t>autonomous systems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45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Number Placeholder 5">
            <a:extLst>
              <a:ext uri="{FF2B5EF4-FFF2-40B4-BE49-F238E27FC236}">
                <a16:creationId xmlns:a16="http://schemas.microsoft.com/office/drawing/2014/main" id="{6E797260-AA41-5C47-81EE-54BCB328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EA1AAB-9DA2-2A4F-B0CB-7B85CD017E24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4451" name="Freeform 2">
            <a:extLst>
              <a:ext uri="{FF2B5EF4-FFF2-40B4-BE49-F238E27FC236}">
                <a16:creationId xmlns:a16="http://schemas.microsoft.com/office/drawing/2014/main" id="{40DBFF17-FC90-BB41-AEAF-884E5D5E5200}"/>
              </a:ext>
            </a:extLst>
          </p:cNvPr>
          <p:cNvSpPr>
            <a:spLocks/>
          </p:cNvSpPr>
          <p:nvPr/>
        </p:nvSpPr>
        <p:spPr bwMode="auto">
          <a:xfrm>
            <a:off x="5676901" y="1871663"/>
            <a:ext cx="3738563" cy="2697162"/>
          </a:xfrm>
          <a:custGeom>
            <a:avLst/>
            <a:gdLst>
              <a:gd name="T0" fmla="*/ 2147483646 w 2355"/>
              <a:gd name="T1" fmla="*/ 2147483646 h 1699"/>
              <a:gd name="T2" fmla="*/ 2147483646 w 2355"/>
              <a:gd name="T3" fmla="*/ 2147483646 h 1699"/>
              <a:gd name="T4" fmla="*/ 2147483646 w 2355"/>
              <a:gd name="T5" fmla="*/ 2147483646 h 1699"/>
              <a:gd name="T6" fmla="*/ 2147483646 w 2355"/>
              <a:gd name="T7" fmla="*/ 2147483646 h 1699"/>
              <a:gd name="T8" fmla="*/ 2147483646 w 2355"/>
              <a:gd name="T9" fmla="*/ 2147483646 h 1699"/>
              <a:gd name="T10" fmla="*/ 2147483646 w 2355"/>
              <a:gd name="T11" fmla="*/ 2147483646 h 1699"/>
              <a:gd name="T12" fmla="*/ 2147483646 w 2355"/>
              <a:gd name="T13" fmla="*/ 2147483646 h 1699"/>
              <a:gd name="T14" fmla="*/ 2147483646 w 2355"/>
              <a:gd name="T15" fmla="*/ 2147483646 h 1699"/>
              <a:gd name="T16" fmla="*/ 2147483646 w 2355"/>
              <a:gd name="T17" fmla="*/ 2147483646 h 1699"/>
              <a:gd name="T18" fmla="*/ 2147483646 w 2355"/>
              <a:gd name="T19" fmla="*/ 2147483646 h 1699"/>
              <a:gd name="T20" fmla="*/ 2147483646 w 2355"/>
              <a:gd name="T21" fmla="*/ 2147483646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651B3A80-4B9F-7E4C-9736-3842D37223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91488" cy="1143000"/>
          </a:xfrm>
        </p:spPr>
        <p:txBody>
          <a:bodyPr/>
          <a:lstStyle/>
          <a:p>
            <a:r>
              <a:rPr lang="en-US" altLang="en-US" sz="3600"/>
              <a:t>NAT: Network Address Translation</a:t>
            </a:r>
          </a:p>
        </p:txBody>
      </p:sp>
      <p:sp>
        <p:nvSpPr>
          <p:cNvPr id="104453" name="Freeform 4">
            <a:extLst>
              <a:ext uri="{FF2B5EF4-FFF2-40B4-BE49-F238E27FC236}">
                <a16:creationId xmlns:a16="http://schemas.microsoft.com/office/drawing/2014/main" id="{F314227F-F666-6F43-9001-C355E55B5B8D}"/>
              </a:ext>
            </a:extLst>
          </p:cNvPr>
          <p:cNvSpPr>
            <a:spLocks/>
          </p:cNvSpPr>
          <p:nvPr/>
        </p:nvSpPr>
        <p:spPr bwMode="auto">
          <a:xfrm>
            <a:off x="1524001" y="2638426"/>
            <a:ext cx="3825875" cy="1355725"/>
          </a:xfrm>
          <a:custGeom>
            <a:avLst/>
            <a:gdLst>
              <a:gd name="T0" fmla="*/ 2147483646 w 2269"/>
              <a:gd name="T1" fmla="*/ 2147483646 h 854"/>
              <a:gd name="T2" fmla="*/ 2147483646 w 2269"/>
              <a:gd name="T3" fmla="*/ 2147483646 h 854"/>
              <a:gd name="T4" fmla="*/ 2147483646 w 2269"/>
              <a:gd name="T5" fmla="*/ 2147483646 h 854"/>
              <a:gd name="T6" fmla="*/ 2147483646 w 2269"/>
              <a:gd name="T7" fmla="*/ 2147483646 h 854"/>
              <a:gd name="T8" fmla="*/ 2147483646 w 2269"/>
              <a:gd name="T9" fmla="*/ 2147483646 h 854"/>
              <a:gd name="T10" fmla="*/ 2147483646 w 2269"/>
              <a:gd name="T11" fmla="*/ 2147483646 h 854"/>
              <a:gd name="T12" fmla="*/ 2147483646 w 2269"/>
              <a:gd name="T13" fmla="*/ 2147483646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4454" name="Object 5">
            <a:extLst>
              <a:ext uri="{FF2B5EF4-FFF2-40B4-BE49-F238E27FC236}">
                <a16:creationId xmlns:a16="http://schemas.microsoft.com/office/drawing/2014/main" id="{93C5D3E4-3B2B-834F-B699-B8AA80B457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05851" y="2182813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" name="Clip" r:id="rId4" imgW="17462500" imgH="14478000" progId="MS_ClipArt_Gallery.2">
                  <p:embed/>
                </p:oleObj>
              </mc:Choice>
              <mc:Fallback>
                <p:oleObj name="Clip" r:id="rId4" imgW="17462500" imgH="14478000" progId="MS_ClipArt_Gallery.2">
                  <p:embed/>
                  <p:pic>
                    <p:nvPicPr>
                      <p:cNvPr id="104454" name="Object 5">
                        <a:extLst>
                          <a:ext uri="{FF2B5EF4-FFF2-40B4-BE49-F238E27FC236}">
                            <a16:creationId xmlns:a16="http://schemas.microsoft.com/office/drawing/2014/main" id="{93C5D3E4-3B2B-834F-B699-B8AA80B457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5851" y="2182813"/>
                        <a:ext cx="55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6">
            <a:extLst>
              <a:ext uri="{FF2B5EF4-FFF2-40B4-BE49-F238E27FC236}">
                <a16:creationId xmlns:a16="http://schemas.microsoft.com/office/drawing/2014/main" id="{874EBE76-C33D-AE43-951F-1D80440957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55064" y="2971800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" name="Clip" r:id="rId6" imgW="17462500" imgH="14478000" progId="MS_ClipArt_Gallery.2">
                  <p:embed/>
                </p:oleObj>
              </mc:Choice>
              <mc:Fallback>
                <p:oleObj name="Clip" r:id="rId6" imgW="17462500" imgH="14478000" progId="MS_ClipArt_Gallery.2">
                  <p:embed/>
                  <p:pic>
                    <p:nvPicPr>
                      <p:cNvPr id="104455" name="Object 6">
                        <a:extLst>
                          <a:ext uri="{FF2B5EF4-FFF2-40B4-BE49-F238E27FC236}">
                            <a16:creationId xmlns:a16="http://schemas.microsoft.com/office/drawing/2014/main" id="{874EBE76-C33D-AE43-951F-1D80440957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5064" y="2971800"/>
                        <a:ext cx="5794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6" name="Object 7">
            <a:extLst>
              <a:ext uri="{FF2B5EF4-FFF2-40B4-BE49-F238E27FC236}">
                <a16:creationId xmlns:a16="http://schemas.microsoft.com/office/drawing/2014/main" id="{40FB3F32-EE5C-F948-9E75-25489C33D1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26488" y="3736975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" name="Clip" r:id="rId7" imgW="17462500" imgH="14478000" progId="MS_ClipArt_Gallery.2">
                  <p:embed/>
                </p:oleObj>
              </mc:Choice>
              <mc:Fallback>
                <p:oleObj name="Clip" r:id="rId7" imgW="17462500" imgH="14478000" progId="MS_ClipArt_Gallery.2">
                  <p:embed/>
                  <p:pic>
                    <p:nvPicPr>
                      <p:cNvPr id="104456" name="Object 7">
                        <a:extLst>
                          <a:ext uri="{FF2B5EF4-FFF2-40B4-BE49-F238E27FC236}">
                            <a16:creationId xmlns:a16="http://schemas.microsoft.com/office/drawing/2014/main" id="{40FB3F32-EE5C-F948-9E75-25489C33D1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6488" y="3736975"/>
                        <a:ext cx="5635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7" name="Line 8">
            <a:extLst>
              <a:ext uri="{FF2B5EF4-FFF2-40B4-BE49-F238E27FC236}">
                <a16:creationId xmlns:a16="http://schemas.microsoft.com/office/drawing/2014/main" id="{08D70306-C608-EE44-81E2-062C911B9A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1" y="3194050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58" name="Line 9">
            <a:extLst>
              <a:ext uri="{FF2B5EF4-FFF2-40B4-BE49-F238E27FC236}">
                <a16:creationId xmlns:a16="http://schemas.microsoft.com/office/drawing/2014/main" id="{2689AA85-D7A7-154C-B045-CCD3C054C8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26476" y="2451100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59" name="Line 10">
            <a:extLst>
              <a:ext uri="{FF2B5EF4-FFF2-40B4-BE49-F238E27FC236}">
                <a16:creationId xmlns:a16="http://schemas.microsoft.com/office/drawing/2014/main" id="{E46F6274-7AA5-E94E-B7EC-40B24E9AF351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1238" y="2446338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60" name="Line 11">
            <a:extLst>
              <a:ext uri="{FF2B5EF4-FFF2-40B4-BE49-F238E27FC236}">
                <a16:creationId xmlns:a16="http://schemas.microsoft.com/office/drawing/2014/main" id="{9623233C-41A6-1A41-BA58-78C5B79344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37588" y="3951288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61" name="Text Box 12">
            <a:extLst>
              <a:ext uri="{FF2B5EF4-FFF2-40B4-BE49-F238E27FC236}">
                <a16:creationId xmlns:a16="http://schemas.microsoft.com/office/drawing/2014/main" id="{2F4E99E5-12CC-C84C-B469-0A68A4057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6714" y="2181225"/>
            <a:ext cx="9268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10.0.0.1</a:t>
            </a:r>
          </a:p>
        </p:txBody>
      </p:sp>
      <p:sp>
        <p:nvSpPr>
          <p:cNvPr id="104462" name="Text Box 13">
            <a:extLst>
              <a:ext uri="{FF2B5EF4-FFF2-40B4-BE49-F238E27FC236}">
                <a16:creationId xmlns:a16="http://schemas.microsoft.com/office/drawing/2014/main" id="{BD7EEAA1-B65C-234C-9370-8B204D236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3714" y="2949575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10.0.0.2</a:t>
            </a:r>
          </a:p>
        </p:txBody>
      </p:sp>
      <p:sp>
        <p:nvSpPr>
          <p:cNvPr id="104463" name="Text Box 14">
            <a:extLst>
              <a:ext uri="{FF2B5EF4-FFF2-40B4-BE49-F238E27FC236}">
                <a16:creationId xmlns:a16="http://schemas.microsoft.com/office/drawing/2014/main" id="{B599B861-6AF3-4D4C-84C7-0C6C0DFF0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5614" y="3844925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10.0.0.3</a:t>
            </a:r>
          </a:p>
        </p:txBody>
      </p:sp>
      <p:sp>
        <p:nvSpPr>
          <p:cNvPr id="104464" name="Text Box 15">
            <a:extLst>
              <a:ext uri="{FF2B5EF4-FFF2-40B4-BE49-F238E27FC236}">
                <a16:creationId xmlns:a16="http://schemas.microsoft.com/office/drawing/2014/main" id="{05B52331-1023-7E41-97FD-3C444E537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1989" y="2771775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10.0.0.4</a:t>
            </a:r>
          </a:p>
        </p:txBody>
      </p:sp>
      <p:sp>
        <p:nvSpPr>
          <p:cNvPr id="104465" name="Line 16">
            <a:extLst>
              <a:ext uri="{FF2B5EF4-FFF2-40B4-BE49-F238E27FC236}">
                <a16:creationId xmlns:a16="http://schemas.microsoft.com/office/drawing/2014/main" id="{0EEEB579-97DF-6D4C-B32C-A04EF33DC4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5814" y="3022600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66" name="Text Box 17">
            <a:extLst>
              <a:ext uri="{FF2B5EF4-FFF2-40B4-BE49-F238E27FC236}">
                <a16:creationId xmlns:a16="http://schemas.microsoft.com/office/drawing/2014/main" id="{F86788F5-0CC6-1E4B-B9F8-53140C281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663" y="3328988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138.76.29.7</a:t>
            </a:r>
          </a:p>
        </p:txBody>
      </p:sp>
      <p:sp>
        <p:nvSpPr>
          <p:cNvPr id="104467" name="Line 18">
            <a:extLst>
              <a:ext uri="{FF2B5EF4-FFF2-40B4-BE49-F238E27FC236}">
                <a16:creationId xmlns:a16="http://schemas.microsoft.com/office/drawing/2014/main" id="{3C0410DC-4741-DD4F-858E-03FBBC1B8F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26039" y="3260725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04468" name="Group 19">
            <a:extLst>
              <a:ext uri="{FF2B5EF4-FFF2-40B4-BE49-F238E27FC236}">
                <a16:creationId xmlns:a16="http://schemas.microsoft.com/office/drawing/2014/main" id="{4C31B776-8973-F249-887B-090FAD87FBB2}"/>
              </a:ext>
            </a:extLst>
          </p:cNvPr>
          <p:cNvGrpSpPr>
            <a:grpSpLocks/>
          </p:cNvGrpSpPr>
          <p:nvPr/>
        </p:nvGrpSpPr>
        <p:grpSpPr bwMode="auto">
          <a:xfrm>
            <a:off x="5270501" y="3054351"/>
            <a:ext cx="555625" cy="307975"/>
            <a:chOff x="3600" y="219"/>
            <a:chExt cx="360" cy="175"/>
          </a:xfrm>
        </p:grpSpPr>
        <p:sp>
          <p:nvSpPr>
            <p:cNvPr id="104479" name="Oval 20">
              <a:extLst>
                <a:ext uri="{FF2B5EF4-FFF2-40B4-BE49-F238E27FC236}">
                  <a16:creationId xmlns:a16="http://schemas.microsoft.com/office/drawing/2014/main" id="{E4219DE2-7556-EF4E-95CB-CB22D7B03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80" name="Line 21">
              <a:extLst>
                <a:ext uri="{FF2B5EF4-FFF2-40B4-BE49-F238E27FC236}">
                  <a16:creationId xmlns:a16="http://schemas.microsoft.com/office/drawing/2014/main" id="{081939F3-EEA4-A140-B106-A5CDDE59B7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81" name="Line 22">
              <a:extLst>
                <a:ext uri="{FF2B5EF4-FFF2-40B4-BE49-F238E27FC236}">
                  <a16:creationId xmlns:a16="http://schemas.microsoft.com/office/drawing/2014/main" id="{1A8C703D-900E-C24D-AD02-E2A1CE60F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82" name="Rectangle 23">
              <a:extLst>
                <a:ext uri="{FF2B5EF4-FFF2-40B4-BE49-F238E27FC236}">
                  <a16:creationId xmlns:a16="http://schemas.microsoft.com/office/drawing/2014/main" id="{699FF4B2-377A-9442-AC60-6CB7F63D0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83" name="Oval 24">
              <a:extLst>
                <a:ext uri="{FF2B5EF4-FFF2-40B4-BE49-F238E27FC236}">
                  <a16:creationId xmlns:a16="http://schemas.microsoft.com/office/drawing/2014/main" id="{3C8CD658-508F-3843-A0C6-617B6AE0B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04484" name="Group 25">
              <a:extLst>
                <a:ext uri="{FF2B5EF4-FFF2-40B4-BE49-F238E27FC236}">
                  <a16:creationId xmlns:a16="http://schemas.microsoft.com/office/drawing/2014/main" id="{92E181C3-558F-C746-ACFF-5F22C740B5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04489" name="Line 26">
                <a:extLst>
                  <a:ext uri="{FF2B5EF4-FFF2-40B4-BE49-F238E27FC236}">
                    <a16:creationId xmlns:a16="http://schemas.microsoft.com/office/drawing/2014/main" id="{CD5334D9-0AF2-3745-A547-C86D2C7784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490" name="Line 27">
                <a:extLst>
                  <a:ext uri="{FF2B5EF4-FFF2-40B4-BE49-F238E27FC236}">
                    <a16:creationId xmlns:a16="http://schemas.microsoft.com/office/drawing/2014/main" id="{9F02B71B-5638-4F4D-92F3-332869DBF6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491" name="Line 28">
                <a:extLst>
                  <a:ext uri="{FF2B5EF4-FFF2-40B4-BE49-F238E27FC236}">
                    <a16:creationId xmlns:a16="http://schemas.microsoft.com/office/drawing/2014/main" id="{82717492-2D03-4E43-8A90-33FE4EE04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4485" name="Group 29">
              <a:extLst>
                <a:ext uri="{FF2B5EF4-FFF2-40B4-BE49-F238E27FC236}">
                  <a16:creationId xmlns:a16="http://schemas.microsoft.com/office/drawing/2014/main" id="{73CF2B18-EA5F-F441-A302-5117166A7BF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04486" name="Line 30">
                <a:extLst>
                  <a:ext uri="{FF2B5EF4-FFF2-40B4-BE49-F238E27FC236}">
                    <a16:creationId xmlns:a16="http://schemas.microsoft.com/office/drawing/2014/main" id="{1949F860-DA65-E34E-82D0-E99BA8CD8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487" name="Line 31">
                <a:extLst>
                  <a:ext uri="{FF2B5EF4-FFF2-40B4-BE49-F238E27FC236}">
                    <a16:creationId xmlns:a16="http://schemas.microsoft.com/office/drawing/2014/main" id="{1739266D-A505-2F4A-9AF1-AFB4754DD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488" name="Line 32">
                <a:extLst>
                  <a:ext uri="{FF2B5EF4-FFF2-40B4-BE49-F238E27FC236}">
                    <a16:creationId xmlns:a16="http://schemas.microsoft.com/office/drawing/2014/main" id="{09AC46E5-37A6-5544-BA06-2A85B21CE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4469" name="Line 33">
            <a:extLst>
              <a:ext uri="{FF2B5EF4-FFF2-40B4-BE49-F238E27FC236}">
                <a16:creationId xmlns:a16="http://schemas.microsoft.com/office/drawing/2014/main" id="{D619E4D2-AE4E-6243-B10C-CB6F06595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0439" y="3222625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70" name="Text Box 34">
            <a:extLst>
              <a:ext uri="{FF2B5EF4-FFF2-40B4-BE49-F238E27FC236}">
                <a16:creationId xmlns:a16="http://schemas.microsoft.com/office/drawing/2014/main" id="{F1F4E122-B33A-B74E-929E-AA271BE8B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4318" y="1679575"/>
            <a:ext cx="235352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local 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(e.g., home network)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10.0.0/24</a:t>
            </a:r>
          </a:p>
        </p:txBody>
      </p:sp>
      <p:sp>
        <p:nvSpPr>
          <p:cNvPr id="104471" name="Line 35">
            <a:extLst>
              <a:ext uri="{FF2B5EF4-FFF2-40B4-BE49-F238E27FC236}">
                <a16:creationId xmlns:a16="http://schemas.microsoft.com/office/drawing/2014/main" id="{753E175D-2EFC-CB41-B5A0-7E6DE5C60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90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72" name="Line 36">
            <a:extLst>
              <a:ext uri="{FF2B5EF4-FFF2-40B4-BE49-F238E27FC236}">
                <a16:creationId xmlns:a16="http://schemas.microsoft.com/office/drawing/2014/main" id="{8052FE82-BA35-E34D-9A04-270FE8F715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7838" y="1760539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73" name="Line 37">
            <a:extLst>
              <a:ext uri="{FF2B5EF4-FFF2-40B4-BE49-F238E27FC236}">
                <a16:creationId xmlns:a16="http://schemas.microsoft.com/office/drawing/2014/main" id="{0060C344-589E-A947-BA89-825661C493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97539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74" name="Line 38">
            <a:extLst>
              <a:ext uri="{FF2B5EF4-FFF2-40B4-BE49-F238E27FC236}">
                <a16:creationId xmlns:a16="http://schemas.microsoft.com/office/drawing/2014/main" id="{AD8D0593-9A19-F749-BACC-C10F5800F6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21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75" name="Line 39">
            <a:extLst>
              <a:ext uri="{FF2B5EF4-FFF2-40B4-BE49-F238E27FC236}">
                <a16:creationId xmlns:a16="http://schemas.microsoft.com/office/drawing/2014/main" id="{1F7EC4D3-6ED3-724E-919F-BEECDD4B0F6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90764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76" name="Text Box 40">
            <a:extLst>
              <a:ext uri="{FF2B5EF4-FFF2-40B4-BE49-F238E27FC236}">
                <a16:creationId xmlns:a16="http://schemas.microsoft.com/office/drawing/2014/main" id="{4665CD7A-8183-D74A-A260-B29096409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4134" y="1666875"/>
            <a:ext cx="9669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rest of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Internet</a:t>
            </a:r>
          </a:p>
        </p:txBody>
      </p:sp>
      <p:sp>
        <p:nvSpPr>
          <p:cNvPr id="104477" name="Line 41">
            <a:extLst>
              <a:ext uri="{FF2B5EF4-FFF2-40B4-BE49-F238E27FC236}">
                <a16:creationId xmlns:a16="http://schemas.microsoft.com/office/drawing/2014/main" id="{EDC9C9DD-F545-754B-B2F5-C31F7622AF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43401" y="3644900"/>
            <a:ext cx="11113" cy="788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78" name="Text Box 44">
            <a:extLst>
              <a:ext uri="{FF2B5EF4-FFF2-40B4-BE49-F238E27FC236}">
                <a16:creationId xmlns:a16="http://schemas.microsoft.com/office/drawing/2014/main" id="{BD56156E-0C62-1D4A-A6FF-151A2D29B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4424364"/>
            <a:ext cx="582101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All</a:t>
            </a:r>
            <a:r>
              <a:rPr lang="en-US" altLang="en-US" dirty="0">
                <a:latin typeface="Helvetica" pitchFamily="2" charset="0"/>
              </a:rPr>
              <a:t> datagrams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leaving</a:t>
            </a:r>
            <a:r>
              <a:rPr lang="en-US" altLang="en-US" dirty="0">
                <a:latin typeface="Helvetica" pitchFamily="2" charset="0"/>
              </a:rPr>
              <a:t> local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network have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same</a:t>
            </a:r>
            <a:r>
              <a:rPr lang="en-US" altLang="en-US" dirty="0">
                <a:latin typeface="Helvetica" pitchFamily="2" charset="0"/>
              </a:rPr>
              <a:t> source IP address: 138.76.29.7, with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different source IP port</a:t>
            </a:r>
            <a:r>
              <a:rPr lang="en-US" altLang="en-US" dirty="0">
                <a:latin typeface="Helvetica" pitchFamily="2" charset="0"/>
              </a:rPr>
              <a:t> numbers</a:t>
            </a:r>
          </a:p>
        </p:txBody>
      </p:sp>
    </p:spTree>
    <p:extLst>
      <p:ext uri="{BB962C8B-B14F-4D97-AF65-F5344CB8AC3E}">
        <p14:creationId xmlns:p14="http://schemas.microsoft.com/office/powerpoint/2010/main" val="2434993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6">
            <a:extLst>
              <a:ext uri="{FF2B5EF4-FFF2-40B4-BE49-F238E27FC236}">
                <a16:creationId xmlns:a16="http://schemas.microsoft.com/office/drawing/2014/main" id="{FDB0119B-0F30-1344-8D2D-544913F4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8D2D2F-04C3-DE45-8FE9-677422FE8720}" type="slidenum">
              <a:rPr lang="en-US" altLang="en-US" sz="1400">
                <a:latin typeface="Helvetica" pitchFamily="2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latin typeface="Helvetica" pitchFamily="2" charset="0"/>
            </a:endParaRPr>
          </a:p>
        </p:txBody>
      </p:sp>
      <p:sp>
        <p:nvSpPr>
          <p:cNvPr id="106499" name="Freeform 2">
            <a:extLst>
              <a:ext uri="{FF2B5EF4-FFF2-40B4-BE49-F238E27FC236}">
                <a16:creationId xmlns:a16="http://schemas.microsoft.com/office/drawing/2014/main" id="{EE395CCB-A5D0-4C47-B0BD-F6A5808D1B0D}"/>
              </a:ext>
            </a:extLst>
          </p:cNvPr>
          <p:cNvSpPr>
            <a:spLocks/>
          </p:cNvSpPr>
          <p:nvPr/>
        </p:nvSpPr>
        <p:spPr bwMode="auto">
          <a:xfrm>
            <a:off x="1703388" y="3651251"/>
            <a:ext cx="4089400" cy="1355725"/>
          </a:xfrm>
          <a:custGeom>
            <a:avLst/>
            <a:gdLst>
              <a:gd name="T0" fmla="*/ 2147483646 w 2269"/>
              <a:gd name="T1" fmla="*/ 2147483646 h 854"/>
              <a:gd name="T2" fmla="*/ 2147483646 w 2269"/>
              <a:gd name="T3" fmla="*/ 2147483646 h 854"/>
              <a:gd name="T4" fmla="*/ 2147483646 w 2269"/>
              <a:gd name="T5" fmla="*/ 2147483646 h 854"/>
              <a:gd name="T6" fmla="*/ 2147483646 w 2269"/>
              <a:gd name="T7" fmla="*/ 2147483646 h 854"/>
              <a:gd name="T8" fmla="*/ 2147483646 w 2269"/>
              <a:gd name="T9" fmla="*/ 2147483646 h 854"/>
              <a:gd name="T10" fmla="*/ 2147483646 w 2269"/>
              <a:gd name="T11" fmla="*/ 2147483646 h 854"/>
              <a:gd name="T12" fmla="*/ 2147483646 w 2269"/>
              <a:gd name="T13" fmla="*/ 2147483646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6A244AF6-1189-D544-A12B-98AC4D5D85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NAT: Network Address Translation</a:t>
            </a:r>
          </a:p>
        </p:txBody>
      </p:sp>
      <p:sp>
        <p:nvSpPr>
          <p:cNvPr id="106501" name="Freeform 4">
            <a:extLst>
              <a:ext uri="{FF2B5EF4-FFF2-40B4-BE49-F238E27FC236}">
                <a16:creationId xmlns:a16="http://schemas.microsoft.com/office/drawing/2014/main" id="{A7EB9272-DB3E-7648-8E2C-46C84BF13BEA}"/>
              </a:ext>
            </a:extLst>
          </p:cNvPr>
          <p:cNvSpPr>
            <a:spLocks/>
          </p:cNvSpPr>
          <p:nvPr/>
        </p:nvSpPr>
        <p:spPr bwMode="auto">
          <a:xfrm>
            <a:off x="5992813" y="2922588"/>
            <a:ext cx="3738562" cy="2697162"/>
          </a:xfrm>
          <a:custGeom>
            <a:avLst/>
            <a:gdLst>
              <a:gd name="T0" fmla="*/ 2147483646 w 2355"/>
              <a:gd name="T1" fmla="*/ 2147483646 h 1699"/>
              <a:gd name="T2" fmla="*/ 2147483646 w 2355"/>
              <a:gd name="T3" fmla="*/ 2147483646 h 1699"/>
              <a:gd name="T4" fmla="*/ 2147483646 w 2355"/>
              <a:gd name="T5" fmla="*/ 2147483646 h 1699"/>
              <a:gd name="T6" fmla="*/ 2147483646 w 2355"/>
              <a:gd name="T7" fmla="*/ 2147483646 h 1699"/>
              <a:gd name="T8" fmla="*/ 2147483646 w 2355"/>
              <a:gd name="T9" fmla="*/ 2147483646 h 1699"/>
              <a:gd name="T10" fmla="*/ 2147483646 w 2355"/>
              <a:gd name="T11" fmla="*/ 2147483646 h 1699"/>
              <a:gd name="T12" fmla="*/ 2147483646 w 2355"/>
              <a:gd name="T13" fmla="*/ 2147483646 h 1699"/>
              <a:gd name="T14" fmla="*/ 2147483646 w 2355"/>
              <a:gd name="T15" fmla="*/ 2147483646 h 1699"/>
              <a:gd name="T16" fmla="*/ 2147483646 w 2355"/>
              <a:gd name="T17" fmla="*/ 2147483646 h 1699"/>
              <a:gd name="T18" fmla="*/ 2147483646 w 2355"/>
              <a:gd name="T19" fmla="*/ 2147483646 h 1699"/>
              <a:gd name="T20" fmla="*/ 2147483646 w 2355"/>
              <a:gd name="T21" fmla="*/ 2147483646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aphicFrame>
        <p:nvGraphicFramePr>
          <p:cNvPr id="106502" name="Object 5">
            <a:extLst>
              <a:ext uri="{FF2B5EF4-FFF2-40B4-BE49-F238E27FC236}">
                <a16:creationId xmlns:a16="http://schemas.microsoft.com/office/drawing/2014/main" id="{FE6BA95A-A0AB-3343-B824-FB5CE509EA09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9021764" y="3233738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" name="Clip" r:id="rId4" imgW="17462500" imgH="14478000" progId="MS_ClipArt_Gallery.2">
                  <p:embed/>
                </p:oleObj>
              </mc:Choice>
              <mc:Fallback>
                <p:oleObj name="Clip" r:id="rId4" imgW="17462500" imgH="14478000" progId="MS_ClipArt_Gallery.2">
                  <p:embed/>
                  <p:pic>
                    <p:nvPicPr>
                      <p:cNvPr id="106502" name="Object 5">
                        <a:extLst>
                          <a:ext uri="{FF2B5EF4-FFF2-40B4-BE49-F238E27FC236}">
                            <a16:creationId xmlns:a16="http://schemas.microsoft.com/office/drawing/2014/main" id="{FE6BA95A-A0AB-3343-B824-FB5CE509EA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1764" y="3233738"/>
                        <a:ext cx="55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3" name="Object 6">
            <a:extLst>
              <a:ext uri="{FF2B5EF4-FFF2-40B4-BE49-F238E27FC236}">
                <a16:creationId xmlns:a16="http://schemas.microsoft.com/office/drawing/2014/main" id="{6B3815BB-CEA5-5B43-ABA0-76843E74BB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70975" y="4022725"/>
          <a:ext cx="5794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" name="Clip" r:id="rId6" imgW="17462500" imgH="14478000" progId="MS_ClipArt_Gallery.2">
                  <p:embed/>
                </p:oleObj>
              </mc:Choice>
              <mc:Fallback>
                <p:oleObj name="Clip" r:id="rId6" imgW="17462500" imgH="14478000" progId="MS_ClipArt_Gallery.2">
                  <p:embed/>
                  <p:pic>
                    <p:nvPicPr>
                      <p:cNvPr id="106503" name="Object 6">
                        <a:extLst>
                          <a:ext uri="{FF2B5EF4-FFF2-40B4-BE49-F238E27FC236}">
                            <a16:creationId xmlns:a16="http://schemas.microsoft.com/office/drawing/2014/main" id="{6B3815BB-CEA5-5B43-ABA0-76843E74BB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0975" y="4022725"/>
                        <a:ext cx="57943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4" name="Object 7">
            <a:extLst>
              <a:ext uri="{FF2B5EF4-FFF2-40B4-BE49-F238E27FC236}">
                <a16:creationId xmlns:a16="http://schemas.microsoft.com/office/drawing/2014/main" id="{0A17F912-424A-7348-B5D4-A6DE8E6154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2401" y="4787900"/>
          <a:ext cx="5635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" name="Clip" r:id="rId7" imgW="17462500" imgH="14478000" progId="MS_ClipArt_Gallery.2">
                  <p:embed/>
                </p:oleObj>
              </mc:Choice>
              <mc:Fallback>
                <p:oleObj name="Clip" r:id="rId7" imgW="17462500" imgH="14478000" progId="MS_ClipArt_Gallery.2">
                  <p:embed/>
                  <p:pic>
                    <p:nvPicPr>
                      <p:cNvPr id="106504" name="Object 7">
                        <a:extLst>
                          <a:ext uri="{FF2B5EF4-FFF2-40B4-BE49-F238E27FC236}">
                            <a16:creationId xmlns:a16="http://schemas.microsoft.com/office/drawing/2014/main" id="{0A17F912-424A-7348-B5D4-A6DE8E6154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2401" y="4787900"/>
                        <a:ext cx="5635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5" name="Line 8">
            <a:extLst>
              <a:ext uri="{FF2B5EF4-FFF2-40B4-BE49-F238E27FC236}">
                <a16:creationId xmlns:a16="http://schemas.microsoft.com/office/drawing/2014/main" id="{37295D27-C411-9F42-924D-FDD0367F6F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7114" y="4244975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6506" name="Line 9">
            <a:extLst>
              <a:ext uri="{FF2B5EF4-FFF2-40B4-BE49-F238E27FC236}">
                <a16:creationId xmlns:a16="http://schemas.microsoft.com/office/drawing/2014/main" id="{8788FC59-F49B-A448-82A2-3A5AAF014D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42389" y="3502025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6507" name="Line 10">
            <a:extLst>
              <a:ext uri="{FF2B5EF4-FFF2-40B4-BE49-F238E27FC236}">
                <a16:creationId xmlns:a16="http://schemas.microsoft.com/office/drawing/2014/main" id="{A6F02467-B42E-5640-AAAC-86C19886E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8947150" y="3497263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6508" name="Line 11">
            <a:extLst>
              <a:ext uri="{FF2B5EF4-FFF2-40B4-BE49-F238E27FC236}">
                <a16:creationId xmlns:a16="http://schemas.microsoft.com/office/drawing/2014/main" id="{39F03DE1-8BE8-5041-9C7D-96571F3308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53500" y="5002213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6509" name="Text Box 12">
            <a:extLst>
              <a:ext uri="{FF2B5EF4-FFF2-40B4-BE49-F238E27FC236}">
                <a16:creationId xmlns:a16="http://schemas.microsoft.com/office/drawing/2014/main" id="{A82DAC87-F33F-124C-93A0-A3B288360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2626" y="3232150"/>
            <a:ext cx="9268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10.0.0.1</a:t>
            </a:r>
          </a:p>
        </p:txBody>
      </p:sp>
      <p:sp>
        <p:nvSpPr>
          <p:cNvPr id="106510" name="Text Box 13">
            <a:extLst>
              <a:ext uri="{FF2B5EF4-FFF2-40B4-BE49-F238E27FC236}">
                <a16:creationId xmlns:a16="http://schemas.microsoft.com/office/drawing/2014/main" id="{79809BBF-4DC8-444C-9998-FB1D4DB52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26" y="4000500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10.0.0.2</a:t>
            </a:r>
          </a:p>
        </p:txBody>
      </p:sp>
      <p:sp>
        <p:nvSpPr>
          <p:cNvPr id="106511" name="Text Box 14">
            <a:extLst>
              <a:ext uri="{FF2B5EF4-FFF2-40B4-BE49-F238E27FC236}">
                <a16:creationId xmlns:a16="http://schemas.microsoft.com/office/drawing/2014/main" id="{30DDCB61-3AE5-E842-8044-8EF7DE296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1526" y="4895850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10.0.0.3</a:t>
            </a:r>
          </a:p>
        </p:txBody>
      </p:sp>
      <p:grpSp>
        <p:nvGrpSpPr>
          <p:cNvPr id="379919" name="Group 15">
            <a:extLst>
              <a:ext uri="{FF2B5EF4-FFF2-40B4-BE49-F238E27FC236}">
                <a16:creationId xmlns:a16="http://schemas.microsoft.com/office/drawing/2014/main" id="{635B4255-4D5E-D34B-83DF-F3F03F3395CB}"/>
              </a:ext>
            </a:extLst>
          </p:cNvPr>
          <p:cNvGrpSpPr>
            <a:grpSpLocks/>
          </p:cNvGrpSpPr>
          <p:nvPr/>
        </p:nvGrpSpPr>
        <p:grpSpPr bwMode="auto">
          <a:xfrm>
            <a:off x="7159626" y="2860676"/>
            <a:ext cx="1871663" cy="1033463"/>
            <a:chOff x="3550" y="2055"/>
            <a:chExt cx="1179" cy="651"/>
          </a:xfrm>
        </p:grpSpPr>
        <p:grpSp>
          <p:nvGrpSpPr>
            <p:cNvPr id="106595" name="Group 16">
              <a:extLst>
                <a:ext uri="{FF2B5EF4-FFF2-40B4-BE49-F238E27FC236}">
                  <a16:creationId xmlns:a16="http://schemas.microsoft.com/office/drawing/2014/main" id="{5426BDC7-45B2-D144-A553-CD15AB8C3D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106600" name="Rectangle 17">
                <a:extLst>
                  <a:ext uri="{FF2B5EF4-FFF2-40B4-BE49-F238E27FC236}">
                    <a16:creationId xmlns:a16="http://schemas.microsoft.com/office/drawing/2014/main" id="{16D9D1B4-368F-3848-BAF6-9DEC2D86B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106601" name="Text Box 18">
                <a:extLst>
                  <a:ext uri="{FF2B5EF4-FFF2-40B4-BE49-F238E27FC236}">
                    <a16:creationId xmlns:a16="http://schemas.microsoft.com/office/drawing/2014/main" id="{9842DC1A-03B2-0745-8E88-04DBEF275C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Helvetica" pitchFamily="2" charset="0"/>
                  </a:rPr>
                  <a:t>S: 10.0.0.1, 3345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Helvetica" pitchFamily="2" charset="0"/>
                  </a:rPr>
                  <a:t>D: 128.119.40.186, 80</a:t>
                </a:r>
              </a:p>
            </p:txBody>
          </p:sp>
          <p:grpSp>
            <p:nvGrpSpPr>
              <p:cNvPr id="106602" name="Group 19">
                <a:extLst>
                  <a:ext uri="{FF2B5EF4-FFF2-40B4-BE49-F238E27FC236}">
                    <a16:creationId xmlns:a16="http://schemas.microsoft.com/office/drawing/2014/main" id="{FD0C4121-9B1E-4241-88F7-F29C7E871E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06607" name="Freeform 20">
                  <a:extLst>
                    <a:ext uri="{FF2B5EF4-FFF2-40B4-BE49-F238E27FC236}">
                      <a16:creationId xmlns:a16="http://schemas.microsoft.com/office/drawing/2014/main" id="{732AD6E5-3940-1E4E-AA20-56BABF2EFD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106608" name="Line 21">
                  <a:extLst>
                    <a:ext uri="{FF2B5EF4-FFF2-40B4-BE49-F238E27FC236}">
                      <a16:creationId xmlns:a16="http://schemas.microsoft.com/office/drawing/2014/main" id="{3B6601B8-5752-BB42-8015-ADE481DEE4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106609" name="Line 22">
                  <a:extLst>
                    <a:ext uri="{FF2B5EF4-FFF2-40B4-BE49-F238E27FC236}">
                      <a16:creationId xmlns:a16="http://schemas.microsoft.com/office/drawing/2014/main" id="{F1A1CE6E-A0A8-4241-AD3E-13541384F4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106603" name="Group 23">
                <a:extLst>
                  <a:ext uri="{FF2B5EF4-FFF2-40B4-BE49-F238E27FC236}">
                    <a16:creationId xmlns:a16="http://schemas.microsoft.com/office/drawing/2014/main" id="{DE683EBF-48ED-0049-B147-5FB3F0EE90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06604" name="Freeform 24">
                  <a:extLst>
                    <a:ext uri="{FF2B5EF4-FFF2-40B4-BE49-F238E27FC236}">
                      <a16:creationId xmlns:a16="http://schemas.microsoft.com/office/drawing/2014/main" id="{070739B8-E4FC-6648-A5A5-72396F93CF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106605" name="Line 25">
                  <a:extLst>
                    <a:ext uri="{FF2B5EF4-FFF2-40B4-BE49-F238E27FC236}">
                      <a16:creationId xmlns:a16="http://schemas.microsoft.com/office/drawing/2014/main" id="{BD09FE63-C8ED-0C48-A543-86D03A7DD2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106606" name="Line 26">
                  <a:extLst>
                    <a:ext uri="{FF2B5EF4-FFF2-40B4-BE49-F238E27FC236}">
                      <a16:creationId xmlns:a16="http://schemas.microsoft.com/office/drawing/2014/main" id="{6B8A84B5-9730-2E4B-8AEA-F02BA81588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106596" name="Freeform 27">
              <a:extLst>
                <a:ext uri="{FF2B5EF4-FFF2-40B4-BE49-F238E27FC236}">
                  <a16:creationId xmlns:a16="http://schemas.microsoft.com/office/drawing/2014/main" id="{0F22271A-AD87-1D4B-8F44-A07A40073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>
                <a:gd name="T0" fmla="*/ 0 w 417"/>
                <a:gd name="T1" fmla="*/ 4556 h 264"/>
                <a:gd name="T2" fmla="*/ 11560 w 417"/>
                <a:gd name="T3" fmla="*/ 4556 h 264"/>
                <a:gd name="T4" fmla="*/ 11560 w 417"/>
                <a:gd name="T5" fmla="*/ 0 h 2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106597" name="Group 28">
              <a:extLst>
                <a:ext uri="{FF2B5EF4-FFF2-40B4-BE49-F238E27FC236}">
                  <a16:creationId xmlns:a16="http://schemas.microsoft.com/office/drawing/2014/main" id="{FA6F8DCE-CD75-2D4B-AC84-D1386C2E01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419"/>
              <a:ext cx="218" cy="233"/>
              <a:chOff x="5140" y="403"/>
              <a:chExt cx="218" cy="233"/>
            </a:xfrm>
          </p:grpSpPr>
          <p:sp>
            <p:nvSpPr>
              <p:cNvPr id="106598" name="Oval 29">
                <a:extLst>
                  <a:ext uri="{FF2B5EF4-FFF2-40B4-BE49-F238E27FC236}">
                    <a16:creationId xmlns:a16="http://schemas.microsoft.com/office/drawing/2014/main" id="{33E1EC1A-CBF4-CF49-81A5-7C141ABEB5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106599" name="Text Box 30">
                <a:extLst>
                  <a:ext uri="{FF2B5EF4-FFF2-40B4-BE49-F238E27FC236}">
                    <a16:creationId xmlns:a16="http://schemas.microsoft.com/office/drawing/2014/main" id="{D384DD6C-727A-E148-B691-915B9160B3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solidFill>
                      <a:srgbClr val="C00000"/>
                    </a:solidFill>
                    <a:latin typeface="Helvetica" pitchFamily="2" charset="0"/>
                  </a:rPr>
                  <a:t>1</a:t>
                </a:r>
              </a:p>
            </p:txBody>
          </p:sp>
        </p:grpSp>
      </p:grpSp>
      <p:sp>
        <p:nvSpPr>
          <p:cNvPr id="106513" name="Text Box 31">
            <a:extLst>
              <a:ext uri="{FF2B5EF4-FFF2-40B4-BE49-F238E27FC236}">
                <a16:creationId xmlns:a16="http://schemas.microsoft.com/office/drawing/2014/main" id="{1533A8CD-005C-4443-BEFD-F47F67DE5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1" y="3822700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10.0.0.4</a:t>
            </a:r>
          </a:p>
        </p:txBody>
      </p:sp>
      <p:sp>
        <p:nvSpPr>
          <p:cNvPr id="106514" name="Line 32">
            <a:extLst>
              <a:ext uri="{FF2B5EF4-FFF2-40B4-BE49-F238E27FC236}">
                <a16:creationId xmlns:a16="http://schemas.microsoft.com/office/drawing/2014/main" id="{E94BDAAE-F5B3-784F-90A3-5F44204942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81726" y="4073525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6515" name="Text Box 33">
            <a:extLst>
              <a:ext uri="{FF2B5EF4-FFF2-40B4-BE49-F238E27FC236}">
                <a16:creationId xmlns:a16="http://schemas.microsoft.com/office/drawing/2014/main" id="{2BE6CFAF-724F-9447-8839-D88D95E11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9575" y="4379913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138.76.29.7</a:t>
            </a:r>
          </a:p>
        </p:txBody>
      </p:sp>
      <p:sp>
        <p:nvSpPr>
          <p:cNvPr id="106516" name="Line 34">
            <a:extLst>
              <a:ext uri="{FF2B5EF4-FFF2-40B4-BE49-F238E27FC236}">
                <a16:creationId xmlns:a16="http://schemas.microsoft.com/office/drawing/2014/main" id="{9ED9A75C-070A-8D4C-841E-C172BE2D11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41951" y="4311650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379939" name="Group 35">
            <a:extLst>
              <a:ext uri="{FF2B5EF4-FFF2-40B4-BE49-F238E27FC236}">
                <a16:creationId xmlns:a16="http://schemas.microsoft.com/office/drawing/2014/main" id="{8913D736-D345-4746-ADEE-D49FEC039FB7}"/>
              </a:ext>
            </a:extLst>
          </p:cNvPr>
          <p:cNvGrpSpPr>
            <a:grpSpLocks/>
          </p:cNvGrpSpPr>
          <p:nvPr/>
        </p:nvGrpSpPr>
        <p:grpSpPr bwMode="auto">
          <a:xfrm>
            <a:off x="7993064" y="1541464"/>
            <a:ext cx="2524125" cy="1417637"/>
            <a:chOff x="3944" y="971"/>
            <a:chExt cx="1590" cy="893"/>
          </a:xfrm>
        </p:grpSpPr>
        <p:sp>
          <p:nvSpPr>
            <p:cNvPr id="106593" name="Text Box 36">
              <a:extLst>
                <a:ext uri="{FF2B5EF4-FFF2-40B4-BE49-F238E27FC236}">
                  <a16:creationId xmlns:a16="http://schemas.microsoft.com/office/drawing/2014/main" id="{41D24C32-0FD7-1746-B366-98C52133A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1" y="971"/>
              <a:ext cx="1413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u="sng" dirty="0">
                  <a:solidFill>
                    <a:srgbClr val="C00000"/>
                  </a:solidFill>
                  <a:latin typeface="Helvetica" pitchFamily="2" charset="0"/>
                </a:rPr>
                <a:t>1:</a:t>
              </a: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 host 10.0.0.1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sends datagram to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128.119.40.186, 80</a:t>
              </a:r>
            </a:p>
          </p:txBody>
        </p:sp>
        <p:sp>
          <p:nvSpPr>
            <p:cNvPr id="106594" name="Line 37">
              <a:extLst>
                <a:ext uri="{FF2B5EF4-FFF2-40B4-BE49-F238E27FC236}">
                  <a16:creationId xmlns:a16="http://schemas.microsoft.com/office/drawing/2014/main" id="{31ECE7CB-6D8A-0246-B4F9-7595FE9B23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4" y="1105"/>
              <a:ext cx="197" cy="75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106518" name="Freeform 38">
            <a:extLst>
              <a:ext uri="{FF2B5EF4-FFF2-40B4-BE49-F238E27FC236}">
                <a16:creationId xmlns:a16="http://schemas.microsoft.com/office/drawing/2014/main" id="{7C3810B4-8B13-FA49-9672-324119AE7EF1}"/>
              </a:ext>
            </a:extLst>
          </p:cNvPr>
          <p:cNvSpPr>
            <a:spLocks/>
          </p:cNvSpPr>
          <p:nvPr/>
        </p:nvSpPr>
        <p:spPr bwMode="auto">
          <a:xfrm>
            <a:off x="3868739" y="2627314"/>
            <a:ext cx="3862387" cy="1531937"/>
          </a:xfrm>
          <a:custGeom>
            <a:avLst/>
            <a:gdLst>
              <a:gd name="T0" fmla="*/ 0 w 2433"/>
              <a:gd name="T1" fmla="*/ 2147483646 h 965"/>
              <a:gd name="T2" fmla="*/ 2147483646 w 2433"/>
              <a:gd name="T3" fmla="*/ 2147483646 h 965"/>
              <a:gd name="T4" fmla="*/ 2147483646 w 2433"/>
              <a:gd name="T5" fmla="*/ 2147483646 h 965"/>
              <a:gd name="T6" fmla="*/ 2147483646 w 2433"/>
              <a:gd name="T7" fmla="*/ 2147483646 h 965"/>
              <a:gd name="T8" fmla="*/ 2147483646 w 2433"/>
              <a:gd name="T9" fmla="*/ 2147483646 h 965"/>
              <a:gd name="T10" fmla="*/ 2147483646 w 2433"/>
              <a:gd name="T11" fmla="*/ 2147483646 h 965"/>
              <a:gd name="T12" fmla="*/ 0 w 2433"/>
              <a:gd name="T13" fmla="*/ 2147483646 h 9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 w="317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6519" name="Rectangle 39">
            <a:extLst>
              <a:ext uri="{FF2B5EF4-FFF2-40B4-BE49-F238E27FC236}">
                <a16:creationId xmlns:a16="http://schemas.microsoft.com/office/drawing/2014/main" id="{7ACFA471-95E3-BA48-AEAF-6B8BFCF25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738" y="1374775"/>
            <a:ext cx="3784600" cy="1354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6520" name="Text Box 40">
            <a:extLst>
              <a:ext uri="{FF2B5EF4-FFF2-40B4-BE49-F238E27FC236}">
                <a16:creationId xmlns:a16="http://schemas.microsoft.com/office/drawing/2014/main" id="{5A40F78A-8346-AE4C-B4BD-0205414D0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8521" y="1423989"/>
            <a:ext cx="37028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NAT translation table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WAN side addr        LAN side addr</a:t>
            </a:r>
          </a:p>
        </p:txBody>
      </p:sp>
      <p:sp>
        <p:nvSpPr>
          <p:cNvPr id="106521" name="Line 41">
            <a:extLst>
              <a:ext uri="{FF2B5EF4-FFF2-40B4-BE49-F238E27FC236}">
                <a16:creationId xmlns:a16="http://schemas.microsoft.com/office/drawing/2014/main" id="{D274B034-DBFF-264B-8AD1-F8B840C0BA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68738" y="1747838"/>
            <a:ext cx="3790950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6522" name="Line 42">
            <a:extLst>
              <a:ext uri="{FF2B5EF4-FFF2-40B4-BE49-F238E27FC236}">
                <a16:creationId xmlns:a16="http://schemas.microsoft.com/office/drawing/2014/main" id="{E14CC09C-A72F-754C-9691-D997C33349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3026" y="2025651"/>
            <a:ext cx="3749675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6523" name="Line 43">
            <a:extLst>
              <a:ext uri="{FF2B5EF4-FFF2-40B4-BE49-F238E27FC236}">
                <a16:creationId xmlns:a16="http://schemas.microsoft.com/office/drawing/2014/main" id="{247BB4D6-D0AF-3549-B025-B8AD6EC60B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2814" y="1770064"/>
            <a:ext cx="3175" cy="95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106524" name="Group 44">
            <a:extLst>
              <a:ext uri="{FF2B5EF4-FFF2-40B4-BE49-F238E27FC236}">
                <a16:creationId xmlns:a16="http://schemas.microsoft.com/office/drawing/2014/main" id="{CEA8AFF5-C954-5245-BDFA-61A2CA2729A3}"/>
              </a:ext>
            </a:extLst>
          </p:cNvPr>
          <p:cNvGrpSpPr>
            <a:grpSpLocks/>
          </p:cNvGrpSpPr>
          <p:nvPr/>
        </p:nvGrpSpPr>
        <p:grpSpPr bwMode="auto">
          <a:xfrm>
            <a:off x="5586414" y="4105276"/>
            <a:ext cx="555625" cy="307975"/>
            <a:chOff x="3600" y="219"/>
            <a:chExt cx="360" cy="175"/>
          </a:xfrm>
        </p:grpSpPr>
        <p:sp>
          <p:nvSpPr>
            <p:cNvPr id="106580" name="Oval 45">
              <a:extLst>
                <a:ext uri="{FF2B5EF4-FFF2-40B4-BE49-F238E27FC236}">
                  <a16:creationId xmlns:a16="http://schemas.microsoft.com/office/drawing/2014/main" id="{6C259FFC-3706-6B4A-93F0-082F8FF0B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106581" name="Line 46">
              <a:extLst>
                <a:ext uri="{FF2B5EF4-FFF2-40B4-BE49-F238E27FC236}">
                  <a16:creationId xmlns:a16="http://schemas.microsoft.com/office/drawing/2014/main" id="{8DE201AC-D3D4-6141-9206-C4E7E6C0E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6582" name="Line 47">
              <a:extLst>
                <a:ext uri="{FF2B5EF4-FFF2-40B4-BE49-F238E27FC236}">
                  <a16:creationId xmlns:a16="http://schemas.microsoft.com/office/drawing/2014/main" id="{1B6395FE-A16F-B34D-9215-45FF82C67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6583" name="Rectangle 48">
              <a:extLst>
                <a:ext uri="{FF2B5EF4-FFF2-40B4-BE49-F238E27FC236}">
                  <a16:creationId xmlns:a16="http://schemas.microsoft.com/office/drawing/2014/main" id="{C372CBE4-4A12-D041-9627-0EAFF032B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106584" name="Oval 49">
              <a:extLst>
                <a:ext uri="{FF2B5EF4-FFF2-40B4-BE49-F238E27FC236}">
                  <a16:creationId xmlns:a16="http://schemas.microsoft.com/office/drawing/2014/main" id="{49BE3FFC-A7F2-3A48-9858-10706B531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106585" name="Group 50">
              <a:extLst>
                <a:ext uri="{FF2B5EF4-FFF2-40B4-BE49-F238E27FC236}">
                  <a16:creationId xmlns:a16="http://schemas.microsoft.com/office/drawing/2014/main" id="{8A97EF71-285B-DA45-94C2-4EF134331C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06590" name="Line 51">
                <a:extLst>
                  <a:ext uri="{FF2B5EF4-FFF2-40B4-BE49-F238E27FC236}">
                    <a16:creationId xmlns:a16="http://schemas.microsoft.com/office/drawing/2014/main" id="{4DE0E86F-88E4-3244-8E56-3A823B617A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06591" name="Line 52">
                <a:extLst>
                  <a:ext uri="{FF2B5EF4-FFF2-40B4-BE49-F238E27FC236}">
                    <a16:creationId xmlns:a16="http://schemas.microsoft.com/office/drawing/2014/main" id="{37F7A521-356C-1248-855B-C80B5809BF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06592" name="Line 53">
                <a:extLst>
                  <a:ext uri="{FF2B5EF4-FFF2-40B4-BE49-F238E27FC236}">
                    <a16:creationId xmlns:a16="http://schemas.microsoft.com/office/drawing/2014/main" id="{B00B322C-782C-C347-BE59-6AD5F1D1E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106586" name="Group 54">
              <a:extLst>
                <a:ext uri="{FF2B5EF4-FFF2-40B4-BE49-F238E27FC236}">
                  <a16:creationId xmlns:a16="http://schemas.microsoft.com/office/drawing/2014/main" id="{B6C9599D-C2CC-214E-B0F7-0FE8CDF35D06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06587" name="Line 55">
                <a:extLst>
                  <a:ext uri="{FF2B5EF4-FFF2-40B4-BE49-F238E27FC236}">
                    <a16:creationId xmlns:a16="http://schemas.microsoft.com/office/drawing/2014/main" id="{046A999F-A77B-F34B-9493-A94BA8FD70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06588" name="Line 56">
                <a:extLst>
                  <a:ext uri="{FF2B5EF4-FFF2-40B4-BE49-F238E27FC236}">
                    <a16:creationId xmlns:a16="http://schemas.microsoft.com/office/drawing/2014/main" id="{C9DE2EA2-6904-674F-90BC-E35928355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06589" name="Line 57">
                <a:extLst>
                  <a:ext uri="{FF2B5EF4-FFF2-40B4-BE49-F238E27FC236}">
                    <a16:creationId xmlns:a16="http://schemas.microsoft.com/office/drawing/2014/main" id="{DB92153D-6031-4A4C-9D16-B94B9DA7FB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sp>
        <p:nvSpPr>
          <p:cNvPr id="379962" name="Text Box 58">
            <a:extLst>
              <a:ext uri="{FF2B5EF4-FFF2-40B4-BE49-F238E27FC236}">
                <a16:creationId xmlns:a16="http://schemas.microsoft.com/office/drawing/2014/main" id="{46FD0270-6A30-7546-86A2-6C89CFD2A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9163" y="2049464"/>
            <a:ext cx="381867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138.76.29.7, 5001   10.0.0.1, 3345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……                                         ……</a:t>
            </a:r>
          </a:p>
        </p:txBody>
      </p:sp>
      <p:grpSp>
        <p:nvGrpSpPr>
          <p:cNvPr id="379963" name="Group 59">
            <a:extLst>
              <a:ext uri="{FF2B5EF4-FFF2-40B4-BE49-F238E27FC236}">
                <a16:creationId xmlns:a16="http://schemas.microsoft.com/office/drawing/2014/main" id="{5D062D5C-9712-DC41-B557-BDA91BDD6C07}"/>
              </a:ext>
            </a:extLst>
          </p:cNvPr>
          <p:cNvGrpSpPr>
            <a:grpSpLocks/>
          </p:cNvGrpSpPr>
          <p:nvPr/>
        </p:nvGrpSpPr>
        <p:grpSpPr bwMode="auto">
          <a:xfrm>
            <a:off x="6289676" y="3435350"/>
            <a:ext cx="2784475" cy="1638300"/>
            <a:chOff x="3002" y="2417"/>
            <a:chExt cx="1754" cy="1032"/>
          </a:xfrm>
        </p:grpSpPr>
        <p:sp>
          <p:nvSpPr>
            <p:cNvPr id="106566" name="Rectangle 60">
              <a:extLst>
                <a:ext uri="{FF2B5EF4-FFF2-40B4-BE49-F238E27FC236}">
                  <a16:creationId xmlns:a16="http://schemas.microsoft.com/office/drawing/2014/main" id="{22999073-1F7B-1946-82E4-F54C898C0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106567" name="Text Box 61">
              <a:extLst>
                <a:ext uri="{FF2B5EF4-FFF2-40B4-BE49-F238E27FC236}">
                  <a16:creationId xmlns:a16="http://schemas.microsoft.com/office/drawing/2014/main" id="{E0043365-F780-1C4A-9713-CAD0A095B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Helvetica" pitchFamily="2" charset="0"/>
                </a:rPr>
                <a:t>S: 128.119.40.186, 80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Helvetica" pitchFamily="2" charset="0"/>
                </a:rPr>
                <a:t>D: 10.0.0.1, 3345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Helvetica" pitchFamily="2" charset="0"/>
              </a:endParaRPr>
            </a:p>
          </p:txBody>
        </p:sp>
        <p:grpSp>
          <p:nvGrpSpPr>
            <p:cNvPr id="106568" name="Group 62">
              <a:extLst>
                <a:ext uri="{FF2B5EF4-FFF2-40B4-BE49-F238E27FC236}">
                  <a16:creationId xmlns:a16="http://schemas.microsoft.com/office/drawing/2014/main" id="{96314B87-E6FC-4D44-B25E-E9B594F30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106577" name="Freeform 63">
                <a:extLst>
                  <a:ext uri="{FF2B5EF4-FFF2-40B4-BE49-F238E27FC236}">
                    <a16:creationId xmlns:a16="http://schemas.microsoft.com/office/drawing/2014/main" id="{CB707257-4FF9-8446-95DF-945448232C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06578" name="Line 64">
                <a:extLst>
                  <a:ext uri="{FF2B5EF4-FFF2-40B4-BE49-F238E27FC236}">
                    <a16:creationId xmlns:a16="http://schemas.microsoft.com/office/drawing/2014/main" id="{71A5AE33-510D-4045-BA8A-764B86CF5F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06579" name="Line 65">
                <a:extLst>
                  <a:ext uri="{FF2B5EF4-FFF2-40B4-BE49-F238E27FC236}">
                    <a16:creationId xmlns:a16="http://schemas.microsoft.com/office/drawing/2014/main" id="{7B0A05EC-0C3B-8341-ADC3-A63146C823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106569" name="Group 66">
              <a:extLst>
                <a:ext uri="{FF2B5EF4-FFF2-40B4-BE49-F238E27FC236}">
                  <a16:creationId xmlns:a16="http://schemas.microsoft.com/office/drawing/2014/main" id="{00072810-3F73-584C-B5C9-8FAA12713B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106574" name="Freeform 67">
                <a:extLst>
                  <a:ext uri="{FF2B5EF4-FFF2-40B4-BE49-F238E27FC236}">
                    <a16:creationId xmlns:a16="http://schemas.microsoft.com/office/drawing/2014/main" id="{6DAD24E0-C90A-6D4B-9C47-0B1EF0604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06575" name="Line 68">
                <a:extLst>
                  <a:ext uri="{FF2B5EF4-FFF2-40B4-BE49-F238E27FC236}">
                    <a16:creationId xmlns:a16="http://schemas.microsoft.com/office/drawing/2014/main" id="{E3BD24DB-973E-FF43-BDD0-767FA80AB6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06576" name="Line 69">
                <a:extLst>
                  <a:ext uri="{FF2B5EF4-FFF2-40B4-BE49-F238E27FC236}">
                    <a16:creationId xmlns:a16="http://schemas.microsoft.com/office/drawing/2014/main" id="{F1BEFA18-AD41-0B48-8240-160F3FADB0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sp>
          <p:nvSpPr>
            <p:cNvPr id="106570" name="Freeform 70">
              <a:extLst>
                <a:ext uri="{FF2B5EF4-FFF2-40B4-BE49-F238E27FC236}">
                  <a16:creationId xmlns:a16="http://schemas.microsoft.com/office/drawing/2014/main" id="{B0C1D514-0C44-1C4B-8E3B-45B8098F2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106571" name="Group 71">
              <a:extLst>
                <a:ext uri="{FF2B5EF4-FFF2-40B4-BE49-F238E27FC236}">
                  <a16:creationId xmlns:a16="http://schemas.microsoft.com/office/drawing/2014/main" id="{16563317-0FB0-0742-B9C4-9097AA3E9F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0" y="3064"/>
              <a:ext cx="218" cy="231"/>
              <a:chOff x="5140" y="403"/>
              <a:chExt cx="218" cy="231"/>
            </a:xfrm>
          </p:grpSpPr>
          <p:sp>
            <p:nvSpPr>
              <p:cNvPr id="106572" name="Oval 72">
                <a:extLst>
                  <a:ext uri="{FF2B5EF4-FFF2-40B4-BE49-F238E27FC236}">
                    <a16:creationId xmlns:a16="http://schemas.microsoft.com/office/drawing/2014/main" id="{5D8C516A-7F00-E448-8936-57977E0E0A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106573" name="Text Box 73">
                <a:extLst>
                  <a:ext uri="{FF2B5EF4-FFF2-40B4-BE49-F238E27FC236}">
                    <a16:creationId xmlns:a16="http://schemas.microsoft.com/office/drawing/2014/main" id="{09A6DC8C-FCD6-D349-AC18-CD54726E81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solidFill>
                      <a:srgbClr val="C00000"/>
                    </a:solidFill>
                    <a:latin typeface="Helvetica" pitchFamily="2" charset="0"/>
                  </a:rPr>
                  <a:t>4</a:t>
                </a:r>
              </a:p>
            </p:txBody>
          </p:sp>
        </p:grpSp>
      </p:grpSp>
      <p:grpSp>
        <p:nvGrpSpPr>
          <p:cNvPr id="379978" name="Group 74">
            <a:extLst>
              <a:ext uri="{FF2B5EF4-FFF2-40B4-BE49-F238E27FC236}">
                <a16:creationId xmlns:a16="http://schemas.microsoft.com/office/drawing/2014/main" id="{A07CAF56-4144-E54E-B88E-7D7269AB6294}"/>
              </a:ext>
            </a:extLst>
          </p:cNvPr>
          <p:cNvGrpSpPr>
            <a:grpSpLocks/>
          </p:cNvGrpSpPr>
          <p:nvPr/>
        </p:nvGrpSpPr>
        <p:grpSpPr bwMode="auto">
          <a:xfrm>
            <a:off x="3055939" y="3641725"/>
            <a:ext cx="2497137" cy="566738"/>
            <a:chOff x="1026" y="3559"/>
            <a:chExt cx="1573" cy="357"/>
          </a:xfrm>
        </p:grpSpPr>
        <p:grpSp>
          <p:nvGrpSpPr>
            <p:cNvPr id="106551" name="Group 75">
              <a:extLst>
                <a:ext uri="{FF2B5EF4-FFF2-40B4-BE49-F238E27FC236}">
                  <a16:creationId xmlns:a16="http://schemas.microsoft.com/office/drawing/2014/main" id="{5E543F53-DE7E-1247-82DE-E838E8C1A1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106556" name="Rectangle 76">
                <a:extLst>
                  <a:ext uri="{FF2B5EF4-FFF2-40B4-BE49-F238E27FC236}">
                    <a16:creationId xmlns:a16="http://schemas.microsoft.com/office/drawing/2014/main" id="{9611FEB6-E288-F245-AC11-2516974CE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106557" name="Text Box 77">
                <a:extLst>
                  <a:ext uri="{FF2B5EF4-FFF2-40B4-BE49-F238E27FC236}">
                    <a16:creationId xmlns:a16="http://schemas.microsoft.com/office/drawing/2014/main" id="{F9BED656-EEE5-7E42-B807-779174BE41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Helvetica" pitchFamily="2" charset="0"/>
                  </a:rPr>
                  <a:t>S: 138.76.29.7, 5001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Helvetica" pitchFamily="2" charset="0"/>
                  </a:rPr>
                  <a:t>D: 128.119.40.186, 80</a:t>
                </a:r>
              </a:p>
            </p:txBody>
          </p:sp>
          <p:grpSp>
            <p:nvGrpSpPr>
              <p:cNvPr id="106558" name="Group 78">
                <a:extLst>
                  <a:ext uri="{FF2B5EF4-FFF2-40B4-BE49-F238E27FC236}">
                    <a16:creationId xmlns:a16="http://schemas.microsoft.com/office/drawing/2014/main" id="{17C3871F-47AA-0144-8AB7-BD0F10FB93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06563" name="Freeform 79">
                  <a:extLst>
                    <a:ext uri="{FF2B5EF4-FFF2-40B4-BE49-F238E27FC236}">
                      <a16:creationId xmlns:a16="http://schemas.microsoft.com/office/drawing/2014/main" id="{37EEB083-4AA1-454A-A6B9-292C344556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106564" name="Line 80">
                  <a:extLst>
                    <a:ext uri="{FF2B5EF4-FFF2-40B4-BE49-F238E27FC236}">
                      <a16:creationId xmlns:a16="http://schemas.microsoft.com/office/drawing/2014/main" id="{EC205B8B-DE9A-CF42-A151-EBC4CC36AF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106565" name="Line 81">
                  <a:extLst>
                    <a:ext uri="{FF2B5EF4-FFF2-40B4-BE49-F238E27FC236}">
                      <a16:creationId xmlns:a16="http://schemas.microsoft.com/office/drawing/2014/main" id="{77018751-23EC-9242-A979-42F2A9D914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106559" name="Group 82">
                <a:extLst>
                  <a:ext uri="{FF2B5EF4-FFF2-40B4-BE49-F238E27FC236}">
                    <a16:creationId xmlns:a16="http://schemas.microsoft.com/office/drawing/2014/main" id="{E19DCD3C-0301-3D42-83F3-5D5F88BC85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06560" name="Freeform 83">
                  <a:extLst>
                    <a:ext uri="{FF2B5EF4-FFF2-40B4-BE49-F238E27FC236}">
                      <a16:creationId xmlns:a16="http://schemas.microsoft.com/office/drawing/2014/main" id="{6A4B5CD2-FBEF-9E44-8D71-5D80EC5AB7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106561" name="Line 84">
                  <a:extLst>
                    <a:ext uri="{FF2B5EF4-FFF2-40B4-BE49-F238E27FC236}">
                      <a16:creationId xmlns:a16="http://schemas.microsoft.com/office/drawing/2014/main" id="{006B9CD5-264C-DD42-9CA9-28828526D7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106562" name="Line 85">
                  <a:extLst>
                    <a:ext uri="{FF2B5EF4-FFF2-40B4-BE49-F238E27FC236}">
                      <a16:creationId xmlns:a16="http://schemas.microsoft.com/office/drawing/2014/main" id="{B9741132-0F85-D241-8850-626A84FA71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106552" name="Line 86">
              <a:extLst>
                <a:ext uri="{FF2B5EF4-FFF2-40B4-BE49-F238E27FC236}">
                  <a16:creationId xmlns:a16="http://schemas.microsoft.com/office/drawing/2014/main" id="{46B9FDCD-5A17-D24A-ADF3-D1087D8F30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106553" name="Group 87">
              <a:extLst>
                <a:ext uri="{FF2B5EF4-FFF2-40B4-BE49-F238E27FC236}">
                  <a16:creationId xmlns:a16="http://schemas.microsoft.com/office/drawing/2014/main" id="{8AB630F9-BD57-6D4A-861A-7F87C5DBFB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" y="3616"/>
              <a:ext cx="218" cy="231"/>
              <a:chOff x="5140" y="403"/>
              <a:chExt cx="218" cy="231"/>
            </a:xfrm>
          </p:grpSpPr>
          <p:sp>
            <p:nvSpPr>
              <p:cNvPr id="106554" name="Oval 88">
                <a:extLst>
                  <a:ext uri="{FF2B5EF4-FFF2-40B4-BE49-F238E27FC236}">
                    <a16:creationId xmlns:a16="http://schemas.microsoft.com/office/drawing/2014/main" id="{D616FF38-AAA5-574E-8D0E-6CBF76FC3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106555" name="Text Box 89">
                <a:extLst>
                  <a:ext uri="{FF2B5EF4-FFF2-40B4-BE49-F238E27FC236}">
                    <a16:creationId xmlns:a16="http://schemas.microsoft.com/office/drawing/2014/main" id="{839DCE6A-D946-6C4D-9E1F-E08320833F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solidFill>
                      <a:srgbClr val="C00000"/>
                    </a:solidFill>
                    <a:latin typeface="Helvetica" pitchFamily="2" charset="0"/>
                  </a:rPr>
                  <a:t>2</a:t>
                </a:r>
              </a:p>
            </p:txBody>
          </p:sp>
        </p:grpSp>
      </p:grpSp>
      <p:grpSp>
        <p:nvGrpSpPr>
          <p:cNvPr id="379994" name="Group 90">
            <a:extLst>
              <a:ext uri="{FF2B5EF4-FFF2-40B4-BE49-F238E27FC236}">
                <a16:creationId xmlns:a16="http://schemas.microsoft.com/office/drawing/2014/main" id="{9092D159-4202-084E-A3C5-DED74B10AB33}"/>
              </a:ext>
            </a:extLst>
          </p:cNvPr>
          <p:cNvGrpSpPr>
            <a:grpSpLocks/>
          </p:cNvGrpSpPr>
          <p:nvPr/>
        </p:nvGrpSpPr>
        <p:grpSpPr bwMode="auto">
          <a:xfrm>
            <a:off x="1524001" y="1643063"/>
            <a:ext cx="5154613" cy="2081212"/>
            <a:chOff x="0" y="1288"/>
            <a:chExt cx="3247" cy="1311"/>
          </a:xfrm>
        </p:grpSpPr>
        <p:sp>
          <p:nvSpPr>
            <p:cNvPr id="106547" name="Text Box 91">
              <a:extLst>
                <a:ext uri="{FF2B5EF4-FFF2-40B4-BE49-F238E27FC236}">
                  <a16:creationId xmlns:a16="http://schemas.microsoft.com/office/drawing/2014/main" id="{D758B75D-81EA-194C-86D2-5183A052B9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288"/>
              <a:ext cx="1369" cy="1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u="sng" dirty="0">
                  <a:solidFill>
                    <a:srgbClr val="C00000"/>
                  </a:solidFill>
                  <a:latin typeface="Helvetica" pitchFamily="2" charset="0"/>
                </a:rPr>
                <a:t>2:</a:t>
              </a: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 NAT router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changes datagram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source </a:t>
              </a:r>
              <a:r>
                <a:rPr lang="en-US" altLang="en-US" sz="1800" dirty="0" err="1">
                  <a:solidFill>
                    <a:srgbClr val="C00000"/>
                  </a:solidFill>
                  <a:latin typeface="Helvetica" pitchFamily="2" charset="0"/>
                </a:rPr>
                <a:t>addr</a:t>
              </a: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 from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10.0.0.1, 3345 to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138.76.29.7, 5001,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updates table</a:t>
              </a:r>
            </a:p>
          </p:txBody>
        </p:sp>
        <p:sp>
          <p:nvSpPr>
            <p:cNvPr id="106548" name="Line 92">
              <a:extLst>
                <a:ext uri="{FF2B5EF4-FFF2-40B4-BE49-F238E27FC236}">
                  <a16:creationId xmlns:a16="http://schemas.microsoft.com/office/drawing/2014/main" id="{0F406656-6A75-7343-95FC-D306ABCE1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5" y="2243"/>
              <a:ext cx="147" cy="3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6549" name="Line 93">
              <a:extLst>
                <a:ext uri="{FF2B5EF4-FFF2-40B4-BE49-F238E27FC236}">
                  <a16:creationId xmlns:a16="http://schemas.microsoft.com/office/drawing/2014/main" id="{B7F9F17C-F615-2C4B-9A37-74B89B38CB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5" y="1788"/>
              <a:ext cx="663" cy="45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6550" name="Line 94">
              <a:extLst>
                <a:ext uri="{FF2B5EF4-FFF2-40B4-BE49-F238E27FC236}">
                  <a16:creationId xmlns:a16="http://schemas.microsoft.com/office/drawing/2014/main" id="{D3740AB7-6AD7-4640-A9AC-AB0B9AA909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5" y="1751"/>
              <a:ext cx="1972" cy="4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379999" name="Group 95">
            <a:extLst>
              <a:ext uri="{FF2B5EF4-FFF2-40B4-BE49-F238E27FC236}">
                <a16:creationId xmlns:a16="http://schemas.microsoft.com/office/drawing/2014/main" id="{6E06EE65-9892-C14B-AC9B-B87A74DAD4D4}"/>
              </a:ext>
            </a:extLst>
          </p:cNvPr>
          <p:cNvGrpSpPr>
            <a:grpSpLocks/>
          </p:cNvGrpSpPr>
          <p:nvPr/>
        </p:nvGrpSpPr>
        <p:grpSpPr bwMode="auto">
          <a:xfrm>
            <a:off x="2884489" y="4681538"/>
            <a:ext cx="2471737" cy="703262"/>
            <a:chOff x="1163" y="3752"/>
            <a:chExt cx="1557" cy="443"/>
          </a:xfrm>
        </p:grpSpPr>
        <p:sp>
          <p:nvSpPr>
            <p:cNvPr id="106533" name="Rectangle 96">
              <a:extLst>
                <a:ext uri="{FF2B5EF4-FFF2-40B4-BE49-F238E27FC236}">
                  <a16:creationId xmlns:a16="http://schemas.microsoft.com/office/drawing/2014/main" id="{7C9B1DAB-11CC-284E-906B-F4AF23602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106534" name="Text Box 97">
              <a:extLst>
                <a:ext uri="{FF2B5EF4-FFF2-40B4-BE49-F238E27FC236}">
                  <a16:creationId xmlns:a16="http://schemas.microsoft.com/office/drawing/2014/main" id="{BD8DB0ED-93AC-B64F-994D-903A4090B4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Helvetica" pitchFamily="2" charset="0"/>
                </a:rPr>
                <a:t>S: 128.119.40.186, 80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Helvetica" pitchFamily="2" charset="0"/>
                </a:rPr>
                <a:t>D: 138.76.29.7, 5001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Helvetica" pitchFamily="2" charset="0"/>
              </a:endParaRPr>
            </a:p>
          </p:txBody>
        </p:sp>
        <p:grpSp>
          <p:nvGrpSpPr>
            <p:cNvPr id="106535" name="Group 98">
              <a:extLst>
                <a:ext uri="{FF2B5EF4-FFF2-40B4-BE49-F238E27FC236}">
                  <a16:creationId xmlns:a16="http://schemas.microsoft.com/office/drawing/2014/main" id="{DCAA214E-45BD-BF41-BDF1-A3F94CF31C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106544" name="Freeform 99">
                <a:extLst>
                  <a:ext uri="{FF2B5EF4-FFF2-40B4-BE49-F238E27FC236}">
                    <a16:creationId xmlns:a16="http://schemas.microsoft.com/office/drawing/2014/main" id="{61BB891E-083E-4F44-AC0B-DF203DDBD8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06545" name="Line 100">
                <a:extLst>
                  <a:ext uri="{FF2B5EF4-FFF2-40B4-BE49-F238E27FC236}">
                    <a16:creationId xmlns:a16="http://schemas.microsoft.com/office/drawing/2014/main" id="{A36F5F31-56DF-4340-87F1-B31FEAED52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06546" name="Line 101">
                <a:extLst>
                  <a:ext uri="{FF2B5EF4-FFF2-40B4-BE49-F238E27FC236}">
                    <a16:creationId xmlns:a16="http://schemas.microsoft.com/office/drawing/2014/main" id="{36DA78DD-0131-7149-8203-84E6314F2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106536" name="Group 102">
              <a:extLst>
                <a:ext uri="{FF2B5EF4-FFF2-40B4-BE49-F238E27FC236}">
                  <a16:creationId xmlns:a16="http://schemas.microsoft.com/office/drawing/2014/main" id="{7328CC83-F3CF-9A45-AF5B-131B3C1432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106541" name="Freeform 103">
                <a:extLst>
                  <a:ext uri="{FF2B5EF4-FFF2-40B4-BE49-F238E27FC236}">
                    <a16:creationId xmlns:a16="http://schemas.microsoft.com/office/drawing/2014/main" id="{65E1674E-8E37-6245-BF17-C6B61438C6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06542" name="Line 104">
                <a:extLst>
                  <a:ext uri="{FF2B5EF4-FFF2-40B4-BE49-F238E27FC236}">
                    <a16:creationId xmlns:a16="http://schemas.microsoft.com/office/drawing/2014/main" id="{4B6D1281-EA72-0949-88C2-EE6F89FEA1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06543" name="Line 105">
                <a:extLst>
                  <a:ext uri="{FF2B5EF4-FFF2-40B4-BE49-F238E27FC236}">
                    <a16:creationId xmlns:a16="http://schemas.microsoft.com/office/drawing/2014/main" id="{CA14718A-32F1-2A4C-BEB4-46A6686FEE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sp>
          <p:nvSpPr>
            <p:cNvPr id="106537" name="Line 106">
              <a:extLst>
                <a:ext uri="{FF2B5EF4-FFF2-40B4-BE49-F238E27FC236}">
                  <a16:creationId xmlns:a16="http://schemas.microsoft.com/office/drawing/2014/main" id="{5887C79C-EC26-AC45-94B5-FFABD34E9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106538" name="Group 107">
              <a:extLst>
                <a:ext uri="{FF2B5EF4-FFF2-40B4-BE49-F238E27FC236}">
                  <a16:creationId xmlns:a16="http://schemas.microsoft.com/office/drawing/2014/main" id="{4775C986-188D-A441-86EA-7F71DF7D7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9" y="3818"/>
              <a:ext cx="218" cy="231"/>
              <a:chOff x="5140" y="403"/>
              <a:chExt cx="218" cy="231"/>
            </a:xfrm>
          </p:grpSpPr>
          <p:sp>
            <p:nvSpPr>
              <p:cNvPr id="106539" name="Oval 108">
                <a:extLst>
                  <a:ext uri="{FF2B5EF4-FFF2-40B4-BE49-F238E27FC236}">
                    <a16:creationId xmlns:a16="http://schemas.microsoft.com/office/drawing/2014/main" id="{84B0FBAC-444C-634E-9BD2-3B2CD6656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106540" name="Text Box 109">
                <a:extLst>
                  <a:ext uri="{FF2B5EF4-FFF2-40B4-BE49-F238E27FC236}">
                    <a16:creationId xmlns:a16="http://schemas.microsoft.com/office/drawing/2014/main" id="{2957A327-04BE-4A4E-934D-BC9E112F34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solidFill>
                      <a:srgbClr val="C00000"/>
                    </a:solidFill>
                    <a:latin typeface="Helvetica" pitchFamily="2" charset="0"/>
                  </a:rPr>
                  <a:t>3</a:t>
                </a:r>
              </a:p>
            </p:txBody>
          </p:sp>
        </p:grpSp>
      </p:grpSp>
      <p:sp>
        <p:nvSpPr>
          <p:cNvPr id="380014" name="Text Box 110">
            <a:extLst>
              <a:ext uri="{FF2B5EF4-FFF2-40B4-BE49-F238E27FC236}">
                <a16:creationId xmlns:a16="http://schemas.microsoft.com/office/drawing/2014/main" id="{6E85C302-5146-8449-9A51-2546F651E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25" y="5141913"/>
            <a:ext cx="217880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 dirty="0">
                <a:solidFill>
                  <a:srgbClr val="C00000"/>
                </a:solidFill>
                <a:latin typeface="Helvetica" pitchFamily="2" charset="0"/>
              </a:rPr>
              <a:t>3:</a:t>
            </a: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 Reply arrives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altLang="en-US" sz="1800" dirty="0" err="1">
                <a:solidFill>
                  <a:srgbClr val="C00000"/>
                </a:solidFill>
                <a:latin typeface="Helvetica" pitchFamily="2" charset="0"/>
              </a:rPr>
              <a:t>dest</a:t>
            </a: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. address: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 138.76.29.7, 5001</a:t>
            </a:r>
          </a:p>
        </p:txBody>
      </p:sp>
      <p:sp>
        <p:nvSpPr>
          <p:cNvPr id="380015" name="Text Box 111">
            <a:extLst>
              <a:ext uri="{FF2B5EF4-FFF2-40B4-BE49-F238E27FC236}">
                <a16:creationId xmlns:a16="http://schemas.microsoft.com/office/drawing/2014/main" id="{14C5D805-582E-6D42-8A73-D7CBA41B5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5864" y="4976813"/>
            <a:ext cx="404950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 dirty="0">
                <a:solidFill>
                  <a:srgbClr val="C00000"/>
                </a:solidFill>
                <a:latin typeface="Helvetica" pitchFamily="2" charset="0"/>
              </a:rPr>
              <a:t>4:</a:t>
            </a: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 NAT router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changes datagram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solidFill>
                  <a:srgbClr val="C00000"/>
                </a:solidFill>
                <a:latin typeface="Helvetica" pitchFamily="2" charset="0"/>
              </a:rPr>
              <a:t>dest</a:t>
            </a: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altLang="en-US" sz="1800" dirty="0" err="1">
                <a:solidFill>
                  <a:srgbClr val="C00000"/>
                </a:solidFill>
                <a:latin typeface="Helvetica" pitchFamily="2" charset="0"/>
              </a:rPr>
              <a:t>addr</a:t>
            </a: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 from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138.76.29.7, 5001 to 10.0.0.1, 3345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106532" name="Line 112">
            <a:extLst>
              <a:ext uri="{FF2B5EF4-FFF2-40B4-BE49-F238E27FC236}">
                <a16:creationId xmlns:a16="http://schemas.microsoft.com/office/drawing/2014/main" id="{52F22164-7750-0E40-991D-08F85F696E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6351" y="4273550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71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79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37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79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7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62" grpId="0"/>
      <p:bldP spid="380014" grpId="0"/>
      <p:bldP spid="3800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5">
            <a:extLst>
              <a:ext uri="{FF2B5EF4-FFF2-40B4-BE49-F238E27FC236}">
                <a16:creationId xmlns:a16="http://schemas.microsoft.com/office/drawing/2014/main" id="{1F1A4356-D13D-E94C-B3E2-461A0467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C1DEC6-5CFA-6443-9EEF-08EE9A1536F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CA397471-8C78-3043-BB64-27B055EF4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5253" y="1600200"/>
            <a:ext cx="9553024" cy="4648200"/>
          </a:xfrm>
        </p:spPr>
        <p:txBody>
          <a:bodyPr/>
          <a:lstStyle/>
          <a:p>
            <a:r>
              <a:rPr lang="en-US" altLang="en-US" sz="2400" dirty="0">
                <a:solidFill>
                  <a:srgbClr val="C00000"/>
                </a:solidFill>
              </a:rPr>
              <a:t>Features:</a:t>
            </a:r>
            <a:r>
              <a:rPr lang="en-US" altLang="en-US" sz="2400" dirty="0"/>
              <a:t> local network uses just one IP address as far as outside world is concerned:</a:t>
            </a:r>
          </a:p>
          <a:p>
            <a:pPr lvl="1"/>
            <a:r>
              <a:rPr lang="en-US" altLang="en-US" dirty="0"/>
              <a:t>range of addresses not needed from ISP: </a:t>
            </a:r>
            <a:r>
              <a:rPr lang="en-US" altLang="en-US" dirty="0">
                <a:solidFill>
                  <a:srgbClr val="C00000"/>
                </a:solidFill>
              </a:rPr>
              <a:t> just one IP address for all devices</a:t>
            </a:r>
          </a:p>
          <a:p>
            <a:pPr lvl="1"/>
            <a:r>
              <a:rPr lang="en-US" altLang="en-US" dirty="0"/>
              <a:t>can change addresses of devices in local network without notifying outside world</a:t>
            </a:r>
          </a:p>
          <a:p>
            <a:pPr lvl="1"/>
            <a:r>
              <a:rPr lang="en-US" altLang="en-US" dirty="0"/>
              <a:t>can change ISP without changing addresses of devices in local network</a:t>
            </a:r>
          </a:p>
          <a:p>
            <a:pPr lvl="1"/>
            <a:r>
              <a:rPr lang="en-US" altLang="en-US" dirty="0"/>
              <a:t>Devices inside local network not explicitly addressable</a:t>
            </a:r>
          </a:p>
          <a:p>
            <a:pPr lvl="1"/>
            <a:r>
              <a:rPr lang="en-US" altLang="en-US" dirty="0"/>
              <a:t>Devices inside local network invisible to the outside world (a security plus) unless the device inside connects first.</a:t>
            </a:r>
          </a:p>
          <a:p>
            <a:pPr>
              <a:buFont typeface="Wingdings" pitchFamily="2" charset="2"/>
              <a:buNone/>
            </a:pPr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BC2B1B-194B-E746-A960-977B1478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NAT: Network Address Translation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77D66-D105-0E4A-B2A6-83A2D08D4A5D}"/>
              </a:ext>
            </a:extLst>
          </p:cNvPr>
          <p:cNvSpPr txBox="1"/>
          <p:nvPr/>
        </p:nvSpPr>
        <p:spPr>
          <a:xfrm>
            <a:off x="1023730" y="5794513"/>
            <a:ext cx="9919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Your home </a:t>
            </a:r>
            <a:r>
              <a:rPr lang="en-US" sz="2400" dirty="0" err="1">
                <a:solidFill>
                  <a:srgbClr val="C00000"/>
                </a:solidFill>
                <a:latin typeface="Helvetica" pitchFamily="2" charset="0"/>
              </a:rPr>
              <a:t>WiFi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 router implements NAT-ting.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If you’re at home, you’re almost surely behind a NAT gateway right now.</a:t>
            </a:r>
          </a:p>
        </p:txBody>
      </p:sp>
    </p:spTree>
    <p:extLst>
      <p:ext uri="{BB962C8B-B14F-4D97-AF65-F5344CB8AC3E}">
        <p14:creationId xmlns:p14="http://schemas.microsoft.com/office/powerpoint/2010/main" val="406818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2DE3A-694F-4C40-9299-71009FE8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impact of NATs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546300-3FAE-0949-BAF8-64817B858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543" y="4350752"/>
            <a:ext cx="8674100" cy="18161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A24B48-11F9-BB47-B23F-8E85F7DED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642" y="1599198"/>
            <a:ext cx="8130716" cy="226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5">
            <a:extLst>
              <a:ext uri="{FF2B5EF4-FFF2-40B4-BE49-F238E27FC236}">
                <a16:creationId xmlns:a16="http://schemas.microsoft.com/office/drawing/2014/main" id="{3850BB27-E295-3540-8C8A-0B6D4051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C3EE71-364B-4945-891C-191496F60D5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F1C6FB1C-5EB7-0641-80E2-E7746159B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NAT: Network Address Translation</a:t>
            </a:r>
            <a:endParaRPr lang="en-US" altLang="en-US" sz="5400" dirty="0"/>
          </a:p>
        </p:txBody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A7AEBD00-2BC8-2149-B5E0-D6DB7AD742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827102"/>
          </a:xfrm>
        </p:spPr>
        <p:txBody>
          <a:bodyPr>
            <a:normAutofit/>
          </a:bodyPr>
          <a:lstStyle/>
          <a:p>
            <a:r>
              <a:rPr lang="en-US" altLang="en-US" dirty="0"/>
              <a:t>16-bit port-number field: </a:t>
            </a:r>
          </a:p>
          <a:p>
            <a:pPr lvl="1"/>
            <a:r>
              <a:rPr lang="en-US" altLang="en-US" dirty="0"/>
              <a:t>60,000 simultaneous connections with a single LAN-side address!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NAT is controversial:</a:t>
            </a:r>
          </a:p>
          <a:p>
            <a:pPr lvl="1"/>
            <a:r>
              <a:rPr lang="en-US" altLang="en-US" dirty="0"/>
              <a:t>Routers should only work </a:t>
            </a:r>
            <a:r>
              <a:rPr lang="en-US" altLang="en-US" dirty="0" err="1"/>
              <a:t>upto</a:t>
            </a:r>
            <a:r>
              <a:rPr lang="en-US" altLang="en-US" dirty="0"/>
              <a:t> the network layer, not transport ports! 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violates “end-to-end argument”</a:t>
            </a:r>
          </a:p>
          <a:p>
            <a:pPr lvl="2"/>
            <a:r>
              <a:rPr lang="en-US" altLang="en-US" dirty="0"/>
              <a:t>NAT must be taken into account by app designers</a:t>
            </a:r>
          </a:p>
          <a:p>
            <a:pPr lvl="2"/>
            <a:r>
              <a:rPr lang="en-US" altLang="en-US" dirty="0"/>
              <a:t>e.g., P2P applications like skype</a:t>
            </a:r>
          </a:p>
          <a:p>
            <a:pPr lvl="2"/>
            <a:endParaRPr lang="en-US" altLang="en-US" dirty="0"/>
          </a:p>
          <a:p>
            <a:pPr lvl="1"/>
            <a:r>
              <a:rPr lang="en-US" altLang="en-US" dirty="0"/>
              <a:t>Purists: address shortage should instead be solved by IPv6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7728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2568</TotalTime>
  <Words>3322</Words>
  <Application>Microsoft Macintosh PowerPoint</Application>
  <PresentationFormat>Widescreen</PresentationFormat>
  <Paragraphs>687</Paragraphs>
  <Slides>49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MS Mincho</vt:lpstr>
      <vt:lpstr>Arial</vt:lpstr>
      <vt:lpstr>Calibri</vt:lpstr>
      <vt:lpstr>Helvetica</vt:lpstr>
      <vt:lpstr>Tahoma</vt:lpstr>
      <vt:lpstr>Times</vt:lpstr>
      <vt:lpstr>Times New Roman</vt:lpstr>
      <vt:lpstr>Wingdings</vt:lpstr>
      <vt:lpstr>ZapfDingbats</vt:lpstr>
      <vt:lpstr>Office Theme</vt:lpstr>
      <vt:lpstr>Clip</vt:lpstr>
      <vt:lpstr>The Network Layer: NAT, IPv6, Routing Algorithms</vt:lpstr>
      <vt:lpstr>Course announcements</vt:lpstr>
      <vt:lpstr>Review of concepts</vt:lpstr>
      <vt:lpstr>Network Address Translation (NAT)</vt:lpstr>
      <vt:lpstr>NAT: Network Address Translation</vt:lpstr>
      <vt:lpstr>NAT: Network Address Translation</vt:lpstr>
      <vt:lpstr>NAT: Network Address Translation</vt:lpstr>
      <vt:lpstr>The impact of NATs</vt:lpstr>
      <vt:lpstr>NAT: Network Address Translation</vt:lpstr>
      <vt:lpstr>Think about…</vt:lpstr>
      <vt:lpstr>Poll #1</vt:lpstr>
      <vt:lpstr>Internet Protocol v6 (IPv6)</vt:lpstr>
      <vt:lpstr>Recent Developments: IPv6</vt:lpstr>
      <vt:lpstr>IPv6: Main changes from IPv4</vt:lpstr>
      <vt:lpstr>IPv6 datagram format</vt:lpstr>
      <vt:lpstr>Other changes from IPv4</vt:lpstr>
      <vt:lpstr>IPv4 vs IPv6: Can you tell the differences?</vt:lpstr>
      <vt:lpstr>IPv6 Flows</vt:lpstr>
      <vt:lpstr>IPv6 Addresses</vt:lpstr>
      <vt:lpstr>IPv6 adoption</vt:lpstr>
      <vt:lpstr>IPv6: Adoption</vt:lpstr>
      <vt:lpstr>Poll #2</vt:lpstr>
      <vt:lpstr>Routing Protocols</vt:lpstr>
      <vt:lpstr>Network-layer functions</vt:lpstr>
      <vt:lpstr>PowerPoint Presentation</vt:lpstr>
      <vt:lpstr>Routing protocols</vt:lpstr>
      <vt:lpstr>Graph abstraction</vt:lpstr>
      <vt:lpstr>Graph abstraction: costs</vt:lpstr>
      <vt:lpstr>Routing algorithm classification</vt:lpstr>
      <vt:lpstr>Poll #3</vt:lpstr>
      <vt:lpstr>Link State Algorithms</vt:lpstr>
      <vt:lpstr>A Link-State Routing Algorithm</vt:lpstr>
      <vt:lpstr>Dijsktra’s Algorithm</vt:lpstr>
      <vt:lpstr>Dijkstra’s algorithm: example</vt:lpstr>
      <vt:lpstr>Poll #4</vt:lpstr>
      <vt:lpstr>Poll #5</vt:lpstr>
      <vt:lpstr>Distance Vector Algorithms</vt:lpstr>
      <vt:lpstr>Distance Vector Algorithm</vt:lpstr>
      <vt:lpstr>Distance vector algorithm </vt:lpstr>
      <vt:lpstr>Distance vector algorithm </vt:lpstr>
      <vt:lpstr>Distance vector: example </vt:lpstr>
      <vt:lpstr>PowerPoint Presentation</vt:lpstr>
      <vt:lpstr>Distance vector: link cost changes</vt:lpstr>
      <vt:lpstr>Problem: Count-to-Infinity</vt:lpstr>
      <vt:lpstr>Count-to-Infinity</vt:lpstr>
      <vt:lpstr>Count-to-infinity</vt:lpstr>
      <vt:lpstr>Comparison of LS and DV algorithms</vt:lpstr>
      <vt:lpstr>Poll #6</vt:lpstr>
      <vt:lpstr>Routing protocols are widely deployed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2647</cp:revision>
  <cp:lastPrinted>2019-02-15T23:29:10Z</cp:lastPrinted>
  <dcterms:created xsi:type="dcterms:W3CDTF">2019-01-23T03:40:12Z</dcterms:created>
  <dcterms:modified xsi:type="dcterms:W3CDTF">2020-04-02T00:13:56Z</dcterms:modified>
</cp:coreProperties>
</file>