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607" r:id="rId2"/>
    <p:sldId id="876" r:id="rId3"/>
    <p:sldId id="612" r:id="rId4"/>
    <p:sldId id="646" r:id="rId5"/>
    <p:sldId id="727" r:id="rId6"/>
    <p:sldId id="851" r:id="rId7"/>
    <p:sldId id="855" r:id="rId8"/>
    <p:sldId id="809" r:id="rId9"/>
    <p:sldId id="651" r:id="rId10"/>
    <p:sldId id="792" r:id="rId11"/>
    <p:sldId id="652" r:id="rId12"/>
    <p:sldId id="650" r:id="rId13"/>
    <p:sldId id="654" r:id="rId14"/>
    <p:sldId id="873" r:id="rId15"/>
    <p:sldId id="799" r:id="rId16"/>
    <p:sldId id="708" r:id="rId17"/>
    <p:sldId id="709" r:id="rId18"/>
    <p:sldId id="810" r:id="rId19"/>
    <p:sldId id="801" r:id="rId20"/>
    <p:sldId id="853" r:id="rId21"/>
    <p:sldId id="854" r:id="rId22"/>
    <p:sldId id="857" r:id="rId23"/>
    <p:sldId id="821" r:id="rId24"/>
    <p:sldId id="822" r:id="rId25"/>
    <p:sldId id="863" r:id="rId26"/>
    <p:sldId id="862" r:id="rId27"/>
    <p:sldId id="866" r:id="rId28"/>
    <p:sldId id="826" r:id="rId29"/>
    <p:sldId id="847" r:id="rId30"/>
    <p:sldId id="827" r:id="rId31"/>
    <p:sldId id="871" r:id="rId32"/>
    <p:sldId id="872" r:id="rId33"/>
    <p:sldId id="829" r:id="rId34"/>
    <p:sldId id="867" r:id="rId35"/>
    <p:sldId id="864" r:id="rId36"/>
    <p:sldId id="842" r:id="rId37"/>
    <p:sldId id="861" r:id="rId38"/>
    <p:sldId id="865" r:id="rId39"/>
    <p:sldId id="874" r:id="rId40"/>
    <p:sldId id="868" r:id="rId41"/>
    <p:sldId id="848" r:id="rId42"/>
    <p:sldId id="850" r:id="rId43"/>
    <p:sldId id="831" r:id="rId44"/>
    <p:sldId id="858" r:id="rId45"/>
    <p:sldId id="856" r:id="rId46"/>
    <p:sldId id="875" r:id="rId47"/>
    <p:sldId id="859" r:id="rId48"/>
    <p:sldId id="869" r:id="rId49"/>
    <p:sldId id="844" r:id="rId50"/>
    <p:sldId id="87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0"/>
    <p:restoredTop sz="94664"/>
  </p:normalViewPr>
  <p:slideViewPr>
    <p:cSldViewPr snapToGrid="0" snapToObjects="1">
      <p:cViewPr varScale="1">
        <p:scale>
          <a:sx n="146" d="100"/>
          <a:sy n="146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9A535-2848-421B-813C-96081FF0D83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At each node we need</a:t>
            </a:r>
          </a:p>
          <a:p>
            <a:r>
              <a:rPr lang="en-US"/>
              <a:t>- an array (known as DV) that lists the current least costs to reach all known destinations</a:t>
            </a:r>
          </a:p>
          <a:p>
            <a:r>
              <a:rPr lang="en-US"/>
              <a:t>- also need to maintain the next-hop along the least cost path</a:t>
            </a:r>
          </a:p>
          <a:p>
            <a:r>
              <a:rPr lang="en-US"/>
              <a:t>- the DV’s from all neighbors</a:t>
            </a:r>
          </a:p>
        </p:txBody>
      </p:sp>
    </p:spTree>
    <p:extLst>
      <p:ext uri="{BB962C8B-B14F-4D97-AF65-F5344CB8AC3E}">
        <p14:creationId xmlns:p14="http://schemas.microsoft.com/office/powerpoint/2010/main" val="3878970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B523D-8516-4E03-A96E-0D51F02CC5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 algorithm …</a:t>
            </a:r>
          </a:p>
        </p:txBody>
      </p:sp>
    </p:spTree>
    <p:extLst>
      <p:ext uri="{BB962C8B-B14F-4D97-AF65-F5344CB8AC3E}">
        <p14:creationId xmlns:p14="http://schemas.microsoft.com/office/powerpoint/2010/main" val="7618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44422D-533B-4C59-876B-3B066D39859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Just to reaffirm the idea behind Bellman-Ford Equations</a:t>
            </a:r>
          </a:p>
        </p:txBody>
      </p:sp>
    </p:spTree>
    <p:extLst>
      <p:ext uri="{BB962C8B-B14F-4D97-AF65-F5344CB8AC3E}">
        <p14:creationId xmlns:p14="http://schemas.microsoft.com/office/powerpoint/2010/main" val="255764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50434-8294-4242-97F9-2F986B6F9D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example assumes that nodes are computing routes in a lock-step fashion.</a:t>
            </a:r>
          </a:p>
        </p:txBody>
      </p:sp>
    </p:spTree>
    <p:extLst>
      <p:ext uri="{BB962C8B-B14F-4D97-AF65-F5344CB8AC3E}">
        <p14:creationId xmlns:p14="http://schemas.microsoft.com/office/powerpoint/2010/main" val="329730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6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co.com/c/en/us/support/docs/ip/border-gateway-protocol-bgp/13753-25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bgphelp.com/2017/04/25/hot-potato-vs-cold-potato-routi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1913124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Network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Routing Algorithms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16,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600200"/>
            <a:ext cx="795337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Bellman-Ford equation (dynamic programming)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let</a:t>
            </a:r>
          </a:p>
          <a:p>
            <a:pPr>
              <a:buFont typeface="Wingdings" charset="0"/>
              <a:buNone/>
            </a:pPr>
            <a:r>
              <a:rPr lang="en-US" dirty="0"/>
              <a:t>   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pPr>
              <a:buFont typeface="Wingdings" charset="0"/>
              <a:buNone/>
            </a:pPr>
            <a:r>
              <a:rPr lang="en-US" dirty="0"/>
              <a:t>then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   </a:t>
            </a:r>
            <a:r>
              <a:rPr lang="en-US" sz="3200" dirty="0">
                <a:solidFill>
                  <a:srgbClr val="CC0000"/>
                </a:solidFill>
              </a:rPr>
              <a:t>d</a:t>
            </a:r>
            <a:r>
              <a:rPr lang="en-US" sz="3200" baseline="-25000" dirty="0">
                <a:solidFill>
                  <a:srgbClr val="CC0000"/>
                </a:solidFill>
              </a:rPr>
              <a:t>x</a:t>
            </a:r>
            <a:r>
              <a:rPr lang="en-US" sz="3200" dirty="0">
                <a:solidFill>
                  <a:srgbClr val="CC0000"/>
                </a:solidFill>
              </a:rPr>
              <a:t>(y) = </a:t>
            </a:r>
            <a:r>
              <a:rPr lang="en-US" sz="3200" i="1" dirty="0">
                <a:solidFill>
                  <a:srgbClr val="CC0000"/>
                </a:solidFill>
              </a:rPr>
              <a:t>min</a:t>
            </a:r>
            <a:r>
              <a:rPr lang="en-US" sz="3200" dirty="0">
                <a:solidFill>
                  <a:srgbClr val="CC0000"/>
                </a:solidFill>
              </a:rPr>
              <a:t> {c(</a:t>
            </a:r>
            <a:r>
              <a:rPr lang="en-US" sz="3200" dirty="0" err="1">
                <a:solidFill>
                  <a:srgbClr val="CC0000"/>
                </a:solidFill>
              </a:rPr>
              <a:t>x,v</a:t>
            </a:r>
            <a:r>
              <a:rPr lang="en-US" sz="3200" dirty="0">
                <a:solidFill>
                  <a:srgbClr val="CC0000"/>
                </a:solidFill>
              </a:rPr>
              <a:t>) + d</a:t>
            </a:r>
            <a:r>
              <a:rPr lang="en-US" sz="3200" baseline="-25000" dirty="0">
                <a:solidFill>
                  <a:srgbClr val="CC0000"/>
                </a:solidFill>
              </a:rPr>
              <a:t>v</a:t>
            </a:r>
            <a:r>
              <a:rPr lang="en-US" sz="3200" dirty="0">
                <a:solidFill>
                  <a:srgbClr val="CC0000"/>
                </a:solidFill>
              </a:rPr>
              <a:t>(y) }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3974621" y="446036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CC0000"/>
                </a:solidFill>
                <a:latin typeface="Helvetica" pitchFamily="2" charset="0"/>
              </a:rPr>
              <a:t>v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4541838" y="5126038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Helvetica" pitchFamily="2" charset="0"/>
              </a:rPr>
              <a:t>cost to neighbor v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640138" y="5762625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>
                <a:latin typeface="Helvetica" pitchFamily="2" charset="0"/>
              </a:rPr>
              <a:t>min</a:t>
            </a:r>
            <a:r>
              <a:rPr lang="en-US">
                <a:latin typeface="Helvetica" pitchFamily="2" charset="0"/>
              </a:rPr>
              <a:t> taken over all neighbors v of x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5654675" y="4730750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Helvetica" pitchFamily="2" charset="0"/>
              </a:rPr>
              <a:t>cost from neighbor v to destination y</a:t>
            </a:r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3887788" y="4549775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4868863" y="4664077"/>
            <a:ext cx="0" cy="587374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2108" name="Line 13"/>
          <p:cNvSpPr>
            <a:spLocks noChangeShapeType="1"/>
          </p:cNvSpPr>
          <p:nvPr/>
        </p:nvSpPr>
        <p:spPr bwMode="auto">
          <a:xfrm>
            <a:off x="6173788" y="4549775"/>
            <a:ext cx="0" cy="312739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10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757A21-655D-1F4D-95AB-5EB9D932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Distance vector protocol</a:t>
            </a:r>
          </a:p>
        </p:txBody>
      </p:sp>
    </p:spTree>
    <p:extLst>
      <p:ext uri="{BB962C8B-B14F-4D97-AF65-F5344CB8AC3E}">
        <p14:creationId xmlns:p14="http://schemas.microsoft.com/office/powerpoint/2010/main" val="155786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D99801-4177-4F4D-BAC1-43E4B6663BC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Distance vector protocol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72400" cy="24145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ZapfDingbats"/>
              <a:buNone/>
            </a:pPr>
            <a:r>
              <a:rPr lang="en-US" dirty="0"/>
              <a:t>Basic idea: </a:t>
            </a:r>
          </a:p>
          <a:p>
            <a:pPr>
              <a:lnSpc>
                <a:spcPct val="90000"/>
              </a:lnSpc>
            </a:pPr>
            <a:r>
              <a:rPr lang="en-US" dirty="0"/>
              <a:t>Each node periodically sends its own distance vector estimate </a:t>
            </a:r>
            <a:r>
              <a:rPr lang="en-US" dirty="0">
                <a:solidFill>
                  <a:srgbClr val="C00000"/>
                </a:solidFill>
              </a:rPr>
              <a:t>to neighbors</a:t>
            </a:r>
          </a:p>
          <a:p>
            <a:pPr>
              <a:lnSpc>
                <a:spcPct val="90000"/>
              </a:lnSpc>
            </a:pPr>
            <a:r>
              <a:rPr lang="en-US" dirty="0"/>
              <a:t>When node a node x receives new DV estimate from neighbor, it updates its own DV using </a:t>
            </a:r>
            <a:r>
              <a:rPr lang="en-US" dirty="0">
                <a:solidFill>
                  <a:srgbClr val="C00000"/>
                </a:solidFill>
              </a:rPr>
              <a:t>Bellman-Ford</a:t>
            </a:r>
            <a:r>
              <a:rPr lang="en-US" dirty="0"/>
              <a:t> equation: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233112" y="4096693"/>
            <a:ext cx="65357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D</a:t>
            </a:r>
            <a:r>
              <a:rPr lang="en-US" sz="2400" i="1" baseline="-30000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x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(y) 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ea typeface="Times New Roman" pitchFamily="18" charset="0"/>
                <a:cs typeface="Times" pitchFamily="18" charset="0"/>
              </a:rPr>
              <a:t>←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min</a:t>
            </a:r>
            <a:r>
              <a:rPr lang="en-US" sz="2400" i="1" baseline="-30000" dirty="0" err="1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v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{c(</a:t>
            </a:r>
            <a:r>
              <a:rPr lang="en-US" sz="2400" i="1" dirty="0" err="1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x,v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) + </a:t>
            </a:r>
            <a:r>
              <a:rPr lang="en-US" sz="2400" i="1" dirty="0" err="1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D</a:t>
            </a:r>
            <a:r>
              <a:rPr lang="en-US" sz="2400" i="1" baseline="-30000" dirty="0" err="1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v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(y)}    for each node y </a:t>
            </a:r>
            <a:r>
              <a:rPr lang="en-US" sz="2400" i="1" dirty="0">
                <a:solidFill>
                  <a:srgbClr val="C00000"/>
                </a:solidFill>
                <a:latin typeface="MS Mincho"/>
                <a:ea typeface="MS Mincho"/>
                <a:cs typeface="MS Mincho"/>
              </a:rPr>
              <a:t>∊</a:t>
            </a:r>
            <a:r>
              <a:rPr lang="en-US" sz="2400" i="1" dirty="0">
                <a:solidFill>
                  <a:srgbClr val="C00000"/>
                </a:solidFill>
                <a:latin typeface="Times" pitchFamily="18" charset="0"/>
                <a:cs typeface="Times New Roman" pitchFamily="18" charset="0"/>
              </a:rPr>
              <a:t> N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909763" y="4640264"/>
            <a:ext cx="77724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2800" dirty="0">
                <a:latin typeface="Helvetica" pitchFamily="2" charset="0"/>
              </a:rPr>
              <a:t>Under some conditions, the estimate </a:t>
            </a:r>
            <a:r>
              <a:rPr lang="en-US" sz="2800" i="1" dirty="0" err="1">
                <a:latin typeface="Helvetica" pitchFamily="2" charset="0"/>
                <a:cs typeface="Times New Roman" pitchFamily="18" charset="0"/>
              </a:rPr>
              <a:t>D</a:t>
            </a:r>
            <a:r>
              <a:rPr lang="en-US" sz="2800" i="1" baseline="-30000" dirty="0" err="1">
                <a:latin typeface="Helvetica" pitchFamily="2" charset="0"/>
                <a:cs typeface="Times New Roman" pitchFamily="18" charset="0"/>
              </a:rPr>
              <a:t>x</a:t>
            </a:r>
            <a:r>
              <a:rPr lang="en-US" sz="2800" i="1" dirty="0">
                <a:latin typeface="Helvetica" pitchFamily="2" charset="0"/>
                <a:cs typeface="Times New Roman" pitchFamily="18" charset="0"/>
              </a:rPr>
              <a:t>(y) converge the actual least cost </a:t>
            </a:r>
            <a:r>
              <a:rPr lang="en-US" sz="2800" dirty="0">
                <a:latin typeface="Helvetica" pitchFamily="2" charset="0"/>
              </a:rPr>
              <a:t>d</a:t>
            </a:r>
            <a:r>
              <a:rPr lang="en-US" sz="2800" baseline="-25000" dirty="0">
                <a:latin typeface="Helvetica" pitchFamily="2" charset="0"/>
              </a:rPr>
              <a:t>x</a:t>
            </a:r>
            <a:r>
              <a:rPr lang="en-US" sz="2800" dirty="0">
                <a:latin typeface="Helvetica" pitchFamily="2" charset="0"/>
              </a:rPr>
              <a:t>(y) </a:t>
            </a:r>
          </a:p>
        </p:txBody>
      </p:sp>
    </p:spTree>
    <p:extLst>
      <p:ext uri="{BB962C8B-B14F-4D97-AF65-F5344CB8AC3E}">
        <p14:creationId xmlns:p14="http://schemas.microsoft.com/office/powerpoint/2010/main" val="37691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148526" y="6492875"/>
            <a:ext cx="769451" cy="275927"/>
          </a:xfrm>
          <a:noFill/>
        </p:spPr>
        <p:txBody>
          <a:bodyPr/>
          <a:lstStyle/>
          <a:p>
            <a:fld id="{C28C6742-92D0-4B75-BAB9-BDDF310EA9F2}" type="slidenum">
              <a:rPr lang="en-US" smtClean="0">
                <a:latin typeface="Helvetica" pitchFamily="2" charset="0"/>
              </a:rPr>
              <a:pPr/>
              <a:t>12</a:t>
            </a:fld>
            <a:endParaRPr lang="en-US" dirty="0">
              <a:latin typeface="Helvetica" pitchFamily="2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Distance vector: example 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1800226" y="1470025"/>
            <a:ext cx="3571875" cy="2236788"/>
            <a:chOff x="3162" y="1071"/>
            <a:chExt cx="2250" cy="1409"/>
          </a:xfrm>
        </p:grpSpPr>
        <p:sp>
          <p:nvSpPr>
            <p:cNvPr id="29703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04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05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06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07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08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09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10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11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13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14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15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16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17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18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19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20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21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22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23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24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25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26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27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28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29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30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31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2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3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34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Helvetica" pitchFamily="2" charset="0"/>
              </a:endParaRPr>
            </a:p>
          </p:txBody>
        </p:sp>
        <p:sp>
          <p:nvSpPr>
            <p:cNvPr id="29735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6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7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8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39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40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41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42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743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29744" name="Group 45"/>
            <p:cNvGrpSpPr>
              <a:grpSpLocks/>
            </p:cNvGrpSpPr>
            <p:nvPr/>
          </p:nvGrpSpPr>
          <p:grpSpPr bwMode="auto">
            <a:xfrm>
              <a:off x="3287" y="1748"/>
              <a:ext cx="206" cy="252"/>
              <a:chOff x="2953" y="2429"/>
              <a:chExt cx="209" cy="252"/>
            </a:xfrm>
          </p:grpSpPr>
          <p:sp>
            <p:nvSpPr>
              <p:cNvPr id="29770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71" name="Text Box 47"/>
              <p:cNvSpPr txBox="1">
                <a:spLocks noChangeArrowheads="1"/>
              </p:cNvSpPr>
              <p:nvPr/>
            </p:nvSpPr>
            <p:spPr bwMode="auto">
              <a:xfrm>
                <a:off x="2953" y="2429"/>
                <a:ext cx="20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Helvetica" pitchFamily="2" charset="0"/>
                  </a:rPr>
                  <a:t>u</a:t>
                </a:r>
                <a:endParaRPr 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29745" name="Group 48"/>
            <p:cNvGrpSpPr>
              <a:grpSpLocks/>
            </p:cNvGrpSpPr>
            <p:nvPr/>
          </p:nvGrpSpPr>
          <p:grpSpPr bwMode="auto">
            <a:xfrm>
              <a:off x="4461" y="2132"/>
              <a:ext cx="197" cy="252"/>
              <a:chOff x="2958" y="2429"/>
              <a:chExt cx="200" cy="252"/>
            </a:xfrm>
          </p:grpSpPr>
          <p:sp>
            <p:nvSpPr>
              <p:cNvPr id="29768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9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9"/>
                <a:ext cx="2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Helvetica" pitchFamily="2" charset="0"/>
                  </a:rPr>
                  <a:t>y</a:t>
                </a:r>
                <a:endParaRPr 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29746" name="Group 51"/>
            <p:cNvGrpSpPr>
              <a:grpSpLocks/>
            </p:cNvGrpSpPr>
            <p:nvPr/>
          </p:nvGrpSpPr>
          <p:grpSpPr bwMode="auto">
            <a:xfrm>
              <a:off x="3770" y="2099"/>
              <a:ext cx="213" cy="291"/>
              <a:chOff x="2950" y="2399"/>
              <a:chExt cx="214" cy="291"/>
            </a:xfrm>
          </p:grpSpPr>
          <p:sp>
            <p:nvSpPr>
              <p:cNvPr id="29766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7" name="Text Box 53"/>
              <p:cNvSpPr txBox="1">
                <a:spLocks noChangeArrowheads="1"/>
              </p:cNvSpPr>
              <p:nvPr/>
            </p:nvSpPr>
            <p:spPr bwMode="auto">
              <a:xfrm>
                <a:off x="2950" y="2399"/>
                <a:ext cx="21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Helvetica" pitchFamily="2" charset="0"/>
                  </a:rPr>
                  <a:t>x</a:t>
                </a:r>
              </a:p>
            </p:txBody>
          </p:sp>
        </p:grpSp>
        <p:grpSp>
          <p:nvGrpSpPr>
            <p:cNvPr id="29747" name="Group 54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29764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5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Helvetica" pitchFamily="2" charset="0"/>
                  </a:rPr>
                  <a:t>w</a:t>
                </a:r>
                <a:endParaRPr 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29748" name="Group 57"/>
            <p:cNvGrpSpPr>
              <a:grpSpLocks/>
            </p:cNvGrpSpPr>
            <p:nvPr/>
          </p:nvGrpSpPr>
          <p:grpSpPr bwMode="auto">
            <a:xfrm>
              <a:off x="3771" y="1442"/>
              <a:ext cx="197" cy="252"/>
              <a:chOff x="2957" y="2429"/>
              <a:chExt cx="200" cy="252"/>
            </a:xfrm>
          </p:grpSpPr>
          <p:sp>
            <p:nvSpPr>
              <p:cNvPr id="29762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3" name="Text Box 59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latin typeface="Helvetica" pitchFamily="2" charset="0"/>
                  </a:rPr>
                  <a:t>v</a:t>
                </a:r>
                <a:endParaRPr 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29749" name="Group 60"/>
            <p:cNvGrpSpPr>
              <a:grpSpLocks/>
            </p:cNvGrpSpPr>
            <p:nvPr/>
          </p:nvGrpSpPr>
          <p:grpSpPr bwMode="auto">
            <a:xfrm>
              <a:off x="5024" y="1760"/>
              <a:ext cx="213" cy="291"/>
              <a:chOff x="2949" y="2399"/>
              <a:chExt cx="215" cy="291"/>
            </a:xfrm>
          </p:grpSpPr>
          <p:sp>
            <p:nvSpPr>
              <p:cNvPr id="29760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9761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9"/>
                <a:ext cx="21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latin typeface="Helvetica" pitchFamily="2" charset="0"/>
                  </a:rPr>
                  <a:t>z</a:t>
                </a:r>
              </a:p>
            </p:txBody>
          </p:sp>
        </p:grpSp>
        <p:sp>
          <p:nvSpPr>
            <p:cNvPr id="29750" name="Text Box 63"/>
            <p:cNvSpPr txBox="1">
              <a:spLocks noChangeArrowheads="1"/>
            </p:cNvSpPr>
            <p:nvPr/>
          </p:nvSpPr>
          <p:spPr bwMode="auto">
            <a:xfrm>
              <a:off x="3492" y="1571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2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1" name="Text Box 64"/>
            <p:cNvSpPr txBox="1">
              <a:spLocks noChangeArrowheads="1"/>
            </p:cNvSpPr>
            <p:nvPr/>
          </p:nvSpPr>
          <p:spPr bwMode="auto">
            <a:xfrm>
              <a:off x="3840" y="179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2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2" name="Text Box 65"/>
            <p:cNvSpPr txBox="1">
              <a:spLocks noChangeArrowheads="1"/>
            </p:cNvSpPr>
            <p:nvPr/>
          </p:nvSpPr>
          <p:spPr bwMode="auto">
            <a:xfrm>
              <a:off x="3404" y="200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1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3" name="Text Box 66"/>
            <p:cNvSpPr txBox="1">
              <a:spLocks noChangeArrowheads="1"/>
            </p:cNvSpPr>
            <p:nvPr/>
          </p:nvSpPr>
          <p:spPr bwMode="auto">
            <a:xfrm>
              <a:off x="4224" y="188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3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4" name="Text Box 67"/>
            <p:cNvSpPr txBox="1">
              <a:spLocks noChangeArrowheads="1"/>
            </p:cNvSpPr>
            <p:nvPr/>
          </p:nvSpPr>
          <p:spPr bwMode="auto">
            <a:xfrm>
              <a:off x="4160" y="2237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1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5" name="Text Box 68"/>
            <p:cNvSpPr txBox="1">
              <a:spLocks noChangeArrowheads="1"/>
            </p:cNvSpPr>
            <p:nvPr/>
          </p:nvSpPr>
          <p:spPr bwMode="auto">
            <a:xfrm>
              <a:off x="4520" y="180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1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6" name="Text Box 69"/>
            <p:cNvSpPr txBox="1">
              <a:spLocks noChangeArrowheads="1"/>
            </p:cNvSpPr>
            <p:nvPr/>
          </p:nvSpPr>
          <p:spPr bwMode="auto">
            <a:xfrm>
              <a:off x="4881" y="207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2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7" name="Text Box 70"/>
            <p:cNvSpPr txBox="1">
              <a:spLocks noChangeArrowheads="1"/>
            </p:cNvSpPr>
            <p:nvPr/>
          </p:nvSpPr>
          <p:spPr bwMode="auto">
            <a:xfrm>
              <a:off x="4854" y="1535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5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8" name="Text Box 71"/>
            <p:cNvSpPr txBox="1">
              <a:spLocks noChangeArrowheads="1"/>
            </p:cNvSpPr>
            <p:nvPr/>
          </p:nvSpPr>
          <p:spPr bwMode="auto">
            <a:xfrm>
              <a:off x="4119" y="1385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3</a:t>
              </a:r>
              <a:endParaRPr lang="en-US" sz="2400">
                <a:latin typeface="Helvetica" pitchFamily="2" charset="0"/>
              </a:endParaRPr>
            </a:p>
          </p:txBody>
        </p:sp>
        <p:sp>
          <p:nvSpPr>
            <p:cNvPr id="29759" name="Text Box 72"/>
            <p:cNvSpPr txBox="1">
              <a:spLocks noChangeArrowheads="1"/>
            </p:cNvSpPr>
            <p:nvPr/>
          </p:nvSpPr>
          <p:spPr bwMode="auto">
            <a:xfrm>
              <a:off x="3768" y="111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2" charset="0"/>
                </a:rPr>
                <a:t>5</a:t>
              </a:r>
              <a:endParaRPr lang="en-US" sz="2400">
                <a:latin typeface="Helvetica" pitchFamily="2" charset="0"/>
              </a:endParaRPr>
            </a:p>
          </p:txBody>
        </p:sp>
      </p:grpSp>
      <p:sp>
        <p:nvSpPr>
          <p:cNvPr id="29700" name="Text Box 73"/>
          <p:cNvSpPr txBox="1">
            <a:spLocks noChangeArrowheads="1"/>
          </p:cNvSpPr>
          <p:nvPr/>
        </p:nvSpPr>
        <p:spPr bwMode="auto">
          <a:xfrm>
            <a:off x="5178426" y="1776414"/>
            <a:ext cx="53992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Helvetica" pitchFamily="2" charset="0"/>
              </a:rPr>
              <a:t>Start with d</a:t>
            </a:r>
            <a:r>
              <a:rPr lang="en-US" sz="2400" baseline="-25000" dirty="0">
                <a:latin typeface="Helvetica" pitchFamily="2" charset="0"/>
              </a:rPr>
              <a:t>v</a:t>
            </a:r>
            <a:r>
              <a:rPr lang="en-US" sz="2400" dirty="0">
                <a:latin typeface="Helvetica" pitchFamily="2" charset="0"/>
              </a:rPr>
              <a:t>(z) = 5, d</a:t>
            </a:r>
            <a:r>
              <a:rPr lang="en-US" sz="2400" baseline="-25000" dirty="0">
                <a:latin typeface="Helvetica" pitchFamily="2" charset="0"/>
              </a:rPr>
              <a:t>x</a:t>
            </a:r>
            <a:r>
              <a:rPr lang="en-US" sz="2400" dirty="0">
                <a:latin typeface="Helvetica" pitchFamily="2" charset="0"/>
              </a:rPr>
              <a:t>(z) = 3, </a:t>
            </a:r>
            <a:r>
              <a:rPr lang="en-US" sz="2400" dirty="0" err="1">
                <a:latin typeface="Helvetica" pitchFamily="2" charset="0"/>
              </a:rPr>
              <a:t>d</a:t>
            </a:r>
            <a:r>
              <a:rPr lang="en-US" sz="2400" baseline="-25000" dirty="0" err="1">
                <a:latin typeface="Helvetica" pitchFamily="2" charset="0"/>
              </a:rPr>
              <a:t>w</a:t>
            </a:r>
            <a:r>
              <a:rPr lang="en-US" sz="2400" dirty="0">
                <a:latin typeface="Helvetica" pitchFamily="2" charset="0"/>
              </a:rPr>
              <a:t>(z) = 3</a:t>
            </a:r>
          </a:p>
        </p:txBody>
      </p:sp>
      <p:sp>
        <p:nvSpPr>
          <p:cNvPr id="29701" name="Text Box 74"/>
          <p:cNvSpPr txBox="1">
            <a:spLocks noChangeArrowheads="1"/>
          </p:cNvSpPr>
          <p:nvPr/>
        </p:nvSpPr>
        <p:spPr bwMode="auto">
          <a:xfrm>
            <a:off x="5799139" y="2935288"/>
            <a:ext cx="393729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Helvetica" pitchFamily="2" charset="0"/>
              </a:rPr>
              <a:t>d</a:t>
            </a:r>
            <a:r>
              <a:rPr lang="en-US" sz="2400" baseline="-25000">
                <a:latin typeface="Helvetica" pitchFamily="2" charset="0"/>
              </a:rPr>
              <a:t>u</a:t>
            </a:r>
            <a:r>
              <a:rPr lang="en-US" sz="2400">
                <a:latin typeface="Helvetica" pitchFamily="2" charset="0"/>
              </a:rPr>
              <a:t>(z) = min { c(u,v) + d</a:t>
            </a:r>
            <a:r>
              <a:rPr lang="en-US" sz="2400" baseline="-25000">
                <a:latin typeface="Helvetica" pitchFamily="2" charset="0"/>
              </a:rPr>
              <a:t>v</a:t>
            </a:r>
            <a:r>
              <a:rPr lang="en-US" sz="2400">
                <a:latin typeface="Helvetica" pitchFamily="2" charset="0"/>
              </a:rPr>
              <a:t>(z),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           c(u,x) + d</a:t>
            </a:r>
            <a:r>
              <a:rPr lang="en-US" sz="2400" baseline="-25000">
                <a:latin typeface="Helvetica" pitchFamily="2" charset="0"/>
              </a:rPr>
              <a:t>x</a:t>
            </a:r>
            <a:r>
              <a:rPr lang="en-US" sz="2400">
                <a:latin typeface="Helvetica" pitchFamily="2" charset="0"/>
              </a:rPr>
              <a:t>(z),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           c(u,w) + d</a:t>
            </a:r>
            <a:r>
              <a:rPr lang="en-US" sz="2400" baseline="-25000">
                <a:latin typeface="Helvetica" pitchFamily="2" charset="0"/>
              </a:rPr>
              <a:t>w</a:t>
            </a:r>
            <a:r>
              <a:rPr lang="en-US" sz="2400">
                <a:latin typeface="Helvetica" pitchFamily="2" charset="0"/>
              </a:rPr>
              <a:t>(z) }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= min {2 + 5,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           1 + 3,</a:t>
            </a:r>
          </a:p>
          <a:p>
            <a:pPr eaLnBrk="0" hangingPunct="0"/>
            <a:r>
              <a:rPr lang="en-US" sz="2400">
                <a:latin typeface="Helvetica" pitchFamily="2" charset="0"/>
              </a:rPr>
              <a:t>                    5 + 3}  = 4</a:t>
            </a:r>
          </a:p>
        </p:txBody>
      </p:sp>
      <p:sp>
        <p:nvSpPr>
          <p:cNvPr id="29702" name="Text Box 75"/>
          <p:cNvSpPr txBox="1">
            <a:spLocks noChangeArrowheads="1"/>
          </p:cNvSpPr>
          <p:nvPr/>
        </p:nvSpPr>
        <p:spPr bwMode="auto">
          <a:xfrm>
            <a:off x="1985964" y="5332414"/>
            <a:ext cx="55595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Node that achieves minimum is next</a:t>
            </a:r>
          </a:p>
          <a:p>
            <a:pPr eaLnBrk="0" hangingPunct="0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hop in shortest path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  <a:ea typeface="MS Mincho"/>
                <a:cs typeface="MS Mincho"/>
              </a:rPr>
              <a:t>➜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377730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C483CE-D3D9-4549-965A-4547DA916421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055813" y="990600"/>
            <a:ext cx="1754188" cy="1741488"/>
            <a:chOff x="239" y="192"/>
            <a:chExt cx="1105" cy="1097"/>
          </a:xfrm>
        </p:grpSpPr>
        <p:sp>
          <p:nvSpPr>
            <p:cNvPr id="33949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0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1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5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   y   z</a:t>
              </a:r>
            </a:p>
          </p:txBody>
        </p:sp>
        <p:sp>
          <p:nvSpPr>
            <p:cNvPr id="33952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1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</a:t>
              </a:r>
            </a:p>
          </p:txBody>
        </p:sp>
        <p:sp>
          <p:nvSpPr>
            <p:cNvPr id="33953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y</a:t>
              </a:r>
            </a:p>
          </p:txBody>
        </p:sp>
        <p:sp>
          <p:nvSpPr>
            <p:cNvPr id="33954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z</a:t>
              </a:r>
            </a:p>
          </p:txBody>
        </p:sp>
        <p:sp>
          <p:nvSpPr>
            <p:cNvPr id="33955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0  2   7</a:t>
              </a:r>
            </a:p>
          </p:txBody>
        </p:sp>
        <p:sp>
          <p:nvSpPr>
            <p:cNvPr id="33956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7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∞</a:t>
              </a:r>
            </a:p>
          </p:txBody>
        </p:sp>
        <p:sp>
          <p:nvSpPr>
            <p:cNvPr id="33958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9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0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1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2" name="Text Box 16"/>
            <p:cNvSpPr txBox="1">
              <a:spLocks noChangeArrowheads="1"/>
            </p:cNvSpPr>
            <p:nvPr/>
          </p:nvSpPr>
          <p:spPr bwMode="auto">
            <a:xfrm rot="16200000">
              <a:off x="155" y="826"/>
              <a:ext cx="4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from</a:t>
              </a:r>
            </a:p>
          </p:txBody>
        </p:sp>
        <p:sp>
          <p:nvSpPr>
            <p:cNvPr id="33963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cost to</a:t>
              </a:r>
            </a:p>
          </p:txBody>
        </p:sp>
      </p:grpSp>
      <p:sp>
        <p:nvSpPr>
          <p:cNvPr id="33795" name="Text Box 18"/>
          <p:cNvSpPr txBox="1">
            <a:spLocks noChangeArrowheads="1"/>
          </p:cNvSpPr>
          <p:nvPr/>
        </p:nvSpPr>
        <p:spPr bwMode="auto">
          <a:xfrm rot="-5400000">
            <a:off x="1921856" y="38269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796" name="Text Box 19"/>
          <p:cNvSpPr txBox="1">
            <a:spLocks noChangeArrowheads="1"/>
          </p:cNvSpPr>
          <p:nvPr/>
        </p:nvSpPr>
        <p:spPr bwMode="auto">
          <a:xfrm rot="-5400000">
            <a:off x="1921856" y="55795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797" name="Line 20"/>
          <p:cNvSpPr>
            <a:spLocks noChangeShapeType="1"/>
          </p:cNvSpPr>
          <p:nvPr/>
        </p:nvSpPr>
        <p:spPr bwMode="auto">
          <a:xfrm>
            <a:off x="7010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8" name="Line 21"/>
          <p:cNvSpPr>
            <a:spLocks noChangeShapeType="1"/>
          </p:cNvSpPr>
          <p:nvPr/>
        </p:nvSpPr>
        <p:spPr bwMode="auto">
          <a:xfrm>
            <a:off x="6705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9" name="Text Box 22"/>
          <p:cNvSpPr txBox="1">
            <a:spLocks noChangeArrowheads="1"/>
          </p:cNvSpPr>
          <p:nvPr/>
        </p:nvSpPr>
        <p:spPr bwMode="auto">
          <a:xfrm>
            <a:off x="7010401" y="1371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00" name="Text Box 23"/>
          <p:cNvSpPr txBox="1">
            <a:spLocks noChangeArrowheads="1"/>
          </p:cNvSpPr>
          <p:nvPr/>
        </p:nvSpPr>
        <p:spPr bwMode="auto">
          <a:xfrm>
            <a:off x="6705600" y="1752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01" name="Text Box 24"/>
          <p:cNvSpPr txBox="1">
            <a:spLocks noChangeArrowheads="1"/>
          </p:cNvSpPr>
          <p:nvPr/>
        </p:nvSpPr>
        <p:spPr bwMode="auto">
          <a:xfrm>
            <a:off x="6705600" y="2057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02" name="Text Box 25"/>
          <p:cNvSpPr txBox="1">
            <a:spLocks noChangeArrowheads="1"/>
          </p:cNvSpPr>
          <p:nvPr/>
        </p:nvSpPr>
        <p:spPr bwMode="auto">
          <a:xfrm>
            <a:off x="6705600" y="2362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03" name="Text Box 26"/>
          <p:cNvSpPr txBox="1">
            <a:spLocks noChangeArrowheads="1"/>
          </p:cNvSpPr>
          <p:nvPr/>
        </p:nvSpPr>
        <p:spPr bwMode="auto">
          <a:xfrm>
            <a:off x="7010401" y="1752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04" name="Text Box 27"/>
          <p:cNvSpPr txBox="1">
            <a:spLocks noChangeArrowheads="1"/>
          </p:cNvSpPr>
          <p:nvPr/>
        </p:nvSpPr>
        <p:spPr bwMode="auto">
          <a:xfrm rot="-5400000">
            <a:off x="6189056" y="20743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05" name="Text Box 28"/>
          <p:cNvSpPr txBox="1">
            <a:spLocks noChangeArrowheads="1"/>
          </p:cNvSpPr>
          <p:nvPr/>
        </p:nvSpPr>
        <p:spPr bwMode="auto">
          <a:xfrm>
            <a:off x="7010401" y="10668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06" name="Line 29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7" name="Line 30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8" name="Text Box 31"/>
          <p:cNvSpPr txBox="1">
            <a:spLocks noChangeArrowheads="1"/>
          </p:cNvSpPr>
          <p:nvPr/>
        </p:nvSpPr>
        <p:spPr bwMode="auto">
          <a:xfrm>
            <a:off x="4800601" y="12954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09" name="Text Box 32"/>
          <p:cNvSpPr txBox="1">
            <a:spLocks noChangeArrowheads="1"/>
          </p:cNvSpPr>
          <p:nvPr/>
        </p:nvSpPr>
        <p:spPr bwMode="auto">
          <a:xfrm>
            <a:off x="4495800" y="16764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0" name="Text Box 33"/>
          <p:cNvSpPr txBox="1">
            <a:spLocks noChangeArrowheads="1"/>
          </p:cNvSpPr>
          <p:nvPr/>
        </p:nvSpPr>
        <p:spPr bwMode="auto">
          <a:xfrm>
            <a:off x="4495800" y="19812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11" name="Text Box 34"/>
          <p:cNvSpPr txBox="1">
            <a:spLocks noChangeArrowheads="1"/>
          </p:cNvSpPr>
          <p:nvPr/>
        </p:nvSpPr>
        <p:spPr bwMode="auto">
          <a:xfrm>
            <a:off x="4495800" y="22860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12" name="Text Box 35"/>
          <p:cNvSpPr txBox="1">
            <a:spLocks noChangeArrowheads="1"/>
          </p:cNvSpPr>
          <p:nvPr/>
        </p:nvSpPr>
        <p:spPr bwMode="auto">
          <a:xfrm>
            <a:off x="4800601" y="1676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13" name="Text Box 36"/>
          <p:cNvSpPr txBox="1">
            <a:spLocks noChangeArrowheads="1"/>
          </p:cNvSpPr>
          <p:nvPr/>
        </p:nvSpPr>
        <p:spPr bwMode="auto">
          <a:xfrm rot="-5400000">
            <a:off x="3979256" y="19981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14" name="Text Box 37"/>
          <p:cNvSpPr txBox="1">
            <a:spLocks noChangeArrowheads="1"/>
          </p:cNvSpPr>
          <p:nvPr/>
        </p:nvSpPr>
        <p:spPr bwMode="auto">
          <a:xfrm>
            <a:off x="4800601" y="9906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15" name="Line 38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6" name="Line 39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7" name="Text Box 40"/>
          <p:cNvSpPr txBox="1">
            <a:spLocks noChangeArrowheads="1"/>
          </p:cNvSpPr>
          <p:nvPr/>
        </p:nvSpPr>
        <p:spPr bwMode="auto">
          <a:xfrm>
            <a:off x="27432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18" name="Text Box 41"/>
          <p:cNvSpPr txBox="1">
            <a:spLocks noChangeArrowheads="1"/>
          </p:cNvSpPr>
          <p:nvPr/>
        </p:nvSpPr>
        <p:spPr bwMode="auto">
          <a:xfrm>
            <a:off x="24384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9" name="Text Box 42"/>
          <p:cNvSpPr txBox="1">
            <a:spLocks noChangeArrowheads="1"/>
          </p:cNvSpPr>
          <p:nvPr/>
        </p:nvSpPr>
        <p:spPr bwMode="auto">
          <a:xfrm>
            <a:off x="24384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20" name="Text Box 43"/>
          <p:cNvSpPr txBox="1">
            <a:spLocks noChangeArrowheads="1"/>
          </p:cNvSpPr>
          <p:nvPr/>
        </p:nvSpPr>
        <p:spPr bwMode="auto">
          <a:xfrm>
            <a:off x="24384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21" name="Text Box 44"/>
          <p:cNvSpPr txBox="1">
            <a:spLocks noChangeArrowheads="1"/>
          </p:cNvSpPr>
          <p:nvPr/>
        </p:nvSpPr>
        <p:spPr bwMode="auto">
          <a:xfrm>
            <a:off x="30480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2" name="Text Box 45"/>
          <p:cNvSpPr txBox="1">
            <a:spLocks noChangeArrowheads="1"/>
          </p:cNvSpPr>
          <p:nvPr/>
        </p:nvSpPr>
        <p:spPr bwMode="auto">
          <a:xfrm>
            <a:off x="33528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3" name="Text Box 46"/>
          <p:cNvSpPr txBox="1">
            <a:spLocks noChangeArrowheads="1"/>
          </p:cNvSpPr>
          <p:nvPr/>
        </p:nvSpPr>
        <p:spPr bwMode="auto">
          <a:xfrm>
            <a:off x="27432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4" name="Text Box 47"/>
          <p:cNvSpPr txBox="1">
            <a:spLocks noChangeArrowheads="1"/>
          </p:cNvSpPr>
          <p:nvPr/>
        </p:nvSpPr>
        <p:spPr bwMode="auto">
          <a:xfrm>
            <a:off x="2971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5" name="Text Box 48"/>
          <p:cNvSpPr txBox="1">
            <a:spLocks noChangeArrowheads="1"/>
          </p:cNvSpPr>
          <p:nvPr/>
        </p:nvSpPr>
        <p:spPr bwMode="auto">
          <a:xfrm>
            <a:off x="3352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6" name="Text Box 49"/>
          <p:cNvSpPr txBox="1">
            <a:spLocks noChangeArrowheads="1"/>
          </p:cNvSpPr>
          <p:nvPr/>
        </p:nvSpPr>
        <p:spPr bwMode="auto">
          <a:xfrm>
            <a:off x="2743201" y="27432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27" name="Line 50"/>
          <p:cNvSpPr>
            <a:spLocks noChangeShapeType="1"/>
          </p:cNvSpPr>
          <p:nvPr/>
        </p:nvSpPr>
        <p:spPr bwMode="auto">
          <a:xfrm>
            <a:off x="4800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8" name="Line 51"/>
          <p:cNvSpPr>
            <a:spLocks noChangeShapeType="1"/>
          </p:cNvSpPr>
          <p:nvPr/>
        </p:nvSpPr>
        <p:spPr bwMode="auto">
          <a:xfrm>
            <a:off x="4495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9" name="Text Box 52"/>
          <p:cNvSpPr txBox="1">
            <a:spLocks noChangeArrowheads="1"/>
          </p:cNvSpPr>
          <p:nvPr/>
        </p:nvSpPr>
        <p:spPr bwMode="auto">
          <a:xfrm>
            <a:off x="48006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0" name="Text Box 53"/>
          <p:cNvSpPr txBox="1">
            <a:spLocks noChangeArrowheads="1"/>
          </p:cNvSpPr>
          <p:nvPr/>
        </p:nvSpPr>
        <p:spPr bwMode="auto">
          <a:xfrm>
            <a:off x="44958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31" name="Text Box 54"/>
          <p:cNvSpPr txBox="1">
            <a:spLocks noChangeArrowheads="1"/>
          </p:cNvSpPr>
          <p:nvPr/>
        </p:nvSpPr>
        <p:spPr bwMode="auto">
          <a:xfrm>
            <a:off x="44958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32" name="Text Box 55"/>
          <p:cNvSpPr txBox="1">
            <a:spLocks noChangeArrowheads="1"/>
          </p:cNvSpPr>
          <p:nvPr/>
        </p:nvSpPr>
        <p:spPr bwMode="auto">
          <a:xfrm>
            <a:off x="44958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33" name="Text Box 56"/>
          <p:cNvSpPr txBox="1">
            <a:spLocks noChangeArrowheads="1"/>
          </p:cNvSpPr>
          <p:nvPr/>
        </p:nvSpPr>
        <p:spPr bwMode="auto">
          <a:xfrm>
            <a:off x="4800601" y="34290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34" name="Text Box 57"/>
          <p:cNvSpPr txBox="1">
            <a:spLocks noChangeArrowheads="1"/>
          </p:cNvSpPr>
          <p:nvPr/>
        </p:nvSpPr>
        <p:spPr bwMode="auto">
          <a:xfrm rot="-5400000">
            <a:off x="3979256" y="37507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35" name="Text Box 58"/>
          <p:cNvSpPr txBox="1">
            <a:spLocks noChangeArrowheads="1"/>
          </p:cNvSpPr>
          <p:nvPr/>
        </p:nvSpPr>
        <p:spPr bwMode="auto">
          <a:xfrm>
            <a:off x="4800601" y="27432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36" name="Line 59"/>
          <p:cNvSpPr>
            <a:spLocks noChangeShapeType="1"/>
          </p:cNvSpPr>
          <p:nvPr/>
        </p:nvSpPr>
        <p:spPr bwMode="auto">
          <a:xfrm>
            <a:off x="7010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7" name="Line 60"/>
          <p:cNvSpPr>
            <a:spLocks noChangeShapeType="1"/>
          </p:cNvSpPr>
          <p:nvPr/>
        </p:nvSpPr>
        <p:spPr bwMode="auto">
          <a:xfrm>
            <a:off x="6705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8" name="Text Box 61"/>
          <p:cNvSpPr txBox="1">
            <a:spLocks noChangeArrowheads="1"/>
          </p:cNvSpPr>
          <p:nvPr/>
        </p:nvSpPr>
        <p:spPr bwMode="auto">
          <a:xfrm>
            <a:off x="7010401" y="31242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9" name="Text Box 62"/>
          <p:cNvSpPr txBox="1">
            <a:spLocks noChangeArrowheads="1"/>
          </p:cNvSpPr>
          <p:nvPr/>
        </p:nvSpPr>
        <p:spPr bwMode="auto">
          <a:xfrm>
            <a:off x="6705600" y="35052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0" name="Text Box 63"/>
          <p:cNvSpPr txBox="1">
            <a:spLocks noChangeArrowheads="1"/>
          </p:cNvSpPr>
          <p:nvPr/>
        </p:nvSpPr>
        <p:spPr bwMode="auto">
          <a:xfrm>
            <a:off x="6705600" y="38100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41" name="Text Box 64"/>
          <p:cNvSpPr txBox="1">
            <a:spLocks noChangeArrowheads="1"/>
          </p:cNvSpPr>
          <p:nvPr/>
        </p:nvSpPr>
        <p:spPr bwMode="auto">
          <a:xfrm>
            <a:off x="6705600" y="41148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42" name="Text Box 65"/>
          <p:cNvSpPr txBox="1">
            <a:spLocks noChangeArrowheads="1"/>
          </p:cNvSpPr>
          <p:nvPr/>
        </p:nvSpPr>
        <p:spPr bwMode="auto">
          <a:xfrm>
            <a:off x="7010401" y="35052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43" name="Text Box 66"/>
          <p:cNvSpPr txBox="1">
            <a:spLocks noChangeArrowheads="1"/>
          </p:cNvSpPr>
          <p:nvPr/>
        </p:nvSpPr>
        <p:spPr bwMode="auto">
          <a:xfrm rot="-5400000">
            <a:off x="6189056" y="38269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44" name="Text Box 67"/>
          <p:cNvSpPr txBox="1">
            <a:spLocks noChangeArrowheads="1"/>
          </p:cNvSpPr>
          <p:nvPr/>
        </p:nvSpPr>
        <p:spPr bwMode="auto">
          <a:xfrm>
            <a:off x="7010401" y="28194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45" name="Line 68"/>
          <p:cNvSpPr>
            <a:spLocks noChangeShapeType="1"/>
          </p:cNvSpPr>
          <p:nvPr/>
        </p:nvSpPr>
        <p:spPr bwMode="auto">
          <a:xfrm>
            <a:off x="6934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6" name="Line 69"/>
          <p:cNvSpPr>
            <a:spLocks noChangeShapeType="1"/>
          </p:cNvSpPr>
          <p:nvPr/>
        </p:nvSpPr>
        <p:spPr bwMode="auto">
          <a:xfrm>
            <a:off x="6629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7" name="Text Box 70"/>
          <p:cNvSpPr txBox="1">
            <a:spLocks noChangeArrowheads="1"/>
          </p:cNvSpPr>
          <p:nvPr/>
        </p:nvSpPr>
        <p:spPr bwMode="auto">
          <a:xfrm>
            <a:off x="69342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48" name="Text Box 71"/>
          <p:cNvSpPr txBox="1">
            <a:spLocks noChangeArrowheads="1"/>
          </p:cNvSpPr>
          <p:nvPr/>
        </p:nvSpPr>
        <p:spPr bwMode="auto">
          <a:xfrm>
            <a:off x="66294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9" name="Text Box 72"/>
          <p:cNvSpPr txBox="1">
            <a:spLocks noChangeArrowheads="1"/>
          </p:cNvSpPr>
          <p:nvPr/>
        </p:nvSpPr>
        <p:spPr bwMode="auto">
          <a:xfrm>
            <a:off x="66294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0" name="Text Box 73"/>
          <p:cNvSpPr txBox="1">
            <a:spLocks noChangeArrowheads="1"/>
          </p:cNvSpPr>
          <p:nvPr/>
        </p:nvSpPr>
        <p:spPr bwMode="auto">
          <a:xfrm>
            <a:off x="66294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51" name="Text Box 74"/>
          <p:cNvSpPr txBox="1">
            <a:spLocks noChangeArrowheads="1"/>
          </p:cNvSpPr>
          <p:nvPr/>
        </p:nvSpPr>
        <p:spPr bwMode="auto">
          <a:xfrm>
            <a:off x="69342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52" name="Text Box 75"/>
          <p:cNvSpPr txBox="1">
            <a:spLocks noChangeArrowheads="1"/>
          </p:cNvSpPr>
          <p:nvPr/>
        </p:nvSpPr>
        <p:spPr bwMode="auto">
          <a:xfrm rot="-5400000">
            <a:off x="6112856" y="55033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53" name="Text Box 76"/>
          <p:cNvSpPr txBox="1">
            <a:spLocks noChangeArrowheads="1"/>
          </p:cNvSpPr>
          <p:nvPr/>
        </p:nvSpPr>
        <p:spPr bwMode="auto">
          <a:xfrm>
            <a:off x="6934201" y="44958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54" name="Line 77"/>
          <p:cNvSpPr>
            <a:spLocks noChangeShapeType="1"/>
          </p:cNvSpPr>
          <p:nvPr/>
        </p:nvSpPr>
        <p:spPr bwMode="auto">
          <a:xfrm>
            <a:off x="4800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5" name="Line 78"/>
          <p:cNvSpPr>
            <a:spLocks noChangeShapeType="1"/>
          </p:cNvSpPr>
          <p:nvPr/>
        </p:nvSpPr>
        <p:spPr bwMode="auto">
          <a:xfrm>
            <a:off x="4495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6" name="Text Box 79"/>
          <p:cNvSpPr txBox="1">
            <a:spLocks noChangeArrowheads="1"/>
          </p:cNvSpPr>
          <p:nvPr/>
        </p:nvSpPr>
        <p:spPr bwMode="auto">
          <a:xfrm>
            <a:off x="48006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57" name="Text Box 80"/>
          <p:cNvSpPr txBox="1">
            <a:spLocks noChangeArrowheads="1"/>
          </p:cNvSpPr>
          <p:nvPr/>
        </p:nvSpPr>
        <p:spPr bwMode="auto">
          <a:xfrm>
            <a:off x="44958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58" name="Text Box 81"/>
          <p:cNvSpPr txBox="1">
            <a:spLocks noChangeArrowheads="1"/>
          </p:cNvSpPr>
          <p:nvPr/>
        </p:nvSpPr>
        <p:spPr bwMode="auto">
          <a:xfrm>
            <a:off x="44958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9" name="Text Box 82"/>
          <p:cNvSpPr txBox="1">
            <a:spLocks noChangeArrowheads="1"/>
          </p:cNvSpPr>
          <p:nvPr/>
        </p:nvSpPr>
        <p:spPr bwMode="auto">
          <a:xfrm>
            <a:off x="44958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0" name="Text Box 83"/>
          <p:cNvSpPr txBox="1">
            <a:spLocks noChangeArrowheads="1"/>
          </p:cNvSpPr>
          <p:nvPr/>
        </p:nvSpPr>
        <p:spPr bwMode="auto">
          <a:xfrm>
            <a:off x="48006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61" name="Text Box 84"/>
          <p:cNvSpPr txBox="1">
            <a:spLocks noChangeArrowheads="1"/>
          </p:cNvSpPr>
          <p:nvPr/>
        </p:nvSpPr>
        <p:spPr bwMode="auto">
          <a:xfrm rot="-5400000">
            <a:off x="3979256" y="5503347"/>
            <a:ext cx="637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</a:t>
            </a:r>
          </a:p>
        </p:txBody>
      </p:sp>
      <p:sp>
        <p:nvSpPr>
          <p:cNvPr id="33862" name="Text Box 85"/>
          <p:cNvSpPr txBox="1">
            <a:spLocks noChangeArrowheads="1"/>
          </p:cNvSpPr>
          <p:nvPr/>
        </p:nvSpPr>
        <p:spPr bwMode="auto">
          <a:xfrm>
            <a:off x="4800601" y="44958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63" name="Line 86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4" name="Line 87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5" name="Text Box 88"/>
          <p:cNvSpPr txBox="1">
            <a:spLocks noChangeArrowheads="1"/>
          </p:cNvSpPr>
          <p:nvPr/>
        </p:nvSpPr>
        <p:spPr bwMode="auto">
          <a:xfrm>
            <a:off x="2743201" y="48768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66" name="Text Box 89"/>
          <p:cNvSpPr txBox="1">
            <a:spLocks noChangeArrowheads="1"/>
          </p:cNvSpPr>
          <p:nvPr/>
        </p:nvSpPr>
        <p:spPr bwMode="auto">
          <a:xfrm>
            <a:off x="2438400" y="52578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67" name="Text Box 90"/>
          <p:cNvSpPr txBox="1">
            <a:spLocks noChangeArrowheads="1"/>
          </p:cNvSpPr>
          <p:nvPr/>
        </p:nvSpPr>
        <p:spPr bwMode="auto">
          <a:xfrm>
            <a:off x="2438400" y="5562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68" name="Text Box 91"/>
          <p:cNvSpPr txBox="1">
            <a:spLocks noChangeArrowheads="1"/>
          </p:cNvSpPr>
          <p:nvPr/>
        </p:nvSpPr>
        <p:spPr bwMode="auto">
          <a:xfrm>
            <a:off x="2438400" y="58674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9" name="Text Box 92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0" name="Text Box 93"/>
          <p:cNvSpPr txBox="1">
            <a:spLocks noChangeArrowheads="1"/>
          </p:cNvSpPr>
          <p:nvPr/>
        </p:nvSpPr>
        <p:spPr bwMode="auto">
          <a:xfrm>
            <a:off x="2971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1" name="Text Box 94"/>
          <p:cNvSpPr txBox="1">
            <a:spLocks noChangeArrowheads="1"/>
          </p:cNvSpPr>
          <p:nvPr/>
        </p:nvSpPr>
        <p:spPr bwMode="auto">
          <a:xfrm>
            <a:off x="3352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2" name="Text Box 95"/>
          <p:cNvSpPr txBox="1">
            <a:spLocks noChangeArrowheads="1"/>
          </p:cNvSpPr>
          <p:nvPr/>
        </p:nvSpPr>
        <p:spPr bwMode="auto">
          <a:xfrm>
            <a:off x="27432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</a:t>
            </a:r>
          </a:p>
        </p:txBody>
      </p:sp>
      <p:sp>
        <p:nvSpPr>
          <p:cNvPr id="33873" name="Text Box 96"/>
          <p:cNvSpPr txBox="1">
            <a:spLocks noChangeArrowheads="1"/>
          </p:cNvSpPr>
          <p:nvPr/>
        </p:nvSpPr>
        <p:spPr bwMode="auto">
          <a:xfrm>
            <a:off x="29718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33874" name="Text Box 97"/>
          <p:cNvSpPr txBox="1">
            <a:spLocks noChangeArrowheads="1"/>
          </p:cNvSpPr>
          <p:nvPr/>
        </p:nvSpPr>
        <p:spPr bwMode="auto">
          <a:xfrm>
            <a:off x="33528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33875" name="Text Box 98"/>
          <p:cNvSpPr txBox="1">
            <a:spLocks noChangeArrowheads="1"/>
          </p:cNvSpPr>
          <p:nvPr/>
        </p:nvSpPr>
        <p:spPr bwMode="auto">
          <a:xfrm>
            <a:off x="2743201" y="4572000"/>
            <a:ext cx="81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cost to</a:t>
            </a:r>
          </a:p>
        </p:txBody>
      </p:sp>
      <p:sp>
        <p:nvSpPr>
          <p:cNvPr id="33876" name="Text Box 99"/>
          <p:cNvSpPr txBox="1">
            <a:spLocks noChangeArrowheads="1"/>
          </p:cNvSpPr>
          <p:nvPr/>
        </p:nvSpPr>
        <p:spPr bwMode="auto">
          <a:xfrm>
            <a:off x="2743201" y="3505201"/>
            <a:ext cx="8531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  <a:p>
            <a:pPr eaLnBrk="0" hangingPunct="0"/>
            <a:r>
              <a:rPr lang="en-US"/>
              <a:t>2   0   1</a:t>
            </a:r>
          </a:p>
        </p:txBody>
      </p:sp>
      <p:sp>
        <p:nvSpPr>
          <p:cNvPr id="33877" name="Text Box 100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 ∞  ∞</a:t>
            </a:r>
          </a:p>
        </p:txBody>
      </p:sp>
      <p:sp>
        <p:nvSpPr>
          <p:cNvPr id="33878" name="Text Box 101"/>
          <p:cNvSpPr txBox="1">
            <a:spLocks noChangeArrowheads="1"/>
          </p:cNvSpPr>
          <p:nvPr/>
        </p:nvSpPr>
        <p:spPr bwMode="auto">
          <a:xfrm>
            <a:off x="4784726" y="20224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2   0   1</a:t>
            </a:r>
          </a:p>
        </p:txBody>
      </p:sp>
      <p:sp>
        <p:nvSpPr>
          <p:cNvPr id="33879" name="Text Box 102"/>
          <p:cNvSpPr txBox="1">
            <a:spLocks noChangeArrowheads="1"/>
          </p:cNvSpPr>
          <p:nvPr/>
        </p:nvSpPr>
        <p:spPr bwMode="auto">
          <a:xfrm>
            <a:off x="4784726" y="23272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0" name="Text Box 103"/>
          <p:cNvSpPr txBox="1">
            <a:spLocks noChangeArrowheads="1"/>
          </p:cNvSpPr>
          <p:nvPr/>
        </p:nvSpPr>
        <p:spPr bwMode="auto">
          <a:xfrm>
            <a:off x="4800601" y="38100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2  0   1</a:t>
            </a:r>
          </a:p>
        </p:txBody>
      </p:sp>
      <p:sp>
        <p:nvSpPr>
          <p:cNvPr id="33881" name="Text Box 104"/>
          <p:cNvSpPr txBox="1">
            <a:spLocks noChangeArrowheads="1"/>
          </p:cNvSpPr>
          <p:nvPr/>
        </p:nvSpPr>
        <p:spPr bwMode="auto">
          <a:xfrm>
            <a:off x="4800601" y="4114800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2" name="Text Box 105"/>
          <p:cNvSpPr txBox="1">
            <a:spLocks noChangeArrowheads="1"/>
          </p:cNvSpPr>
          <p:nvPr/>
        </p:nvSpPr>
        <p:spPr bwMode="auto">
          <a:xfrm>
            <a:off x="4800601" y="5562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2  0   1</a:t>
            </a:r>
          </a:p>
        </p:txBody>
      </p:sp>
      <p:sp>
        <p:nvSpPr>
          <p:cNvPr id="33883" name="Text Box 106"/>
          <p:cNvSpPr txBox="1">
            <a:spLocks noChangeArrowheads="1"/>
          </p:cNvSpPr>
          <p:nvPr/>
        </p:nvSpPr>
        <p:spPr bwMode="auto">
          <a:xfrm>
            <a:off x="48006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4" name="Text Box 107"/>
          <p:cNvSpPr txBox="1">
            <a:spLocks noChangeArrowheads="1"/>
          </p:cNvSpPr>
          <p:nvPr/>
        </p:nvSpPr>
        <p:spPr bwMode="auto">
          <a:xfrm>
            <a:off x="7010401" y="2133600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2   0   1</a:t>
            </a:r>
          </a:p>
        </p:txBody>
      </p:sp>
      <p:sp>
        <p:nvSpPr>
          <p:cNvPr id="33885" name="Text Box 108"/>
          <p:cNvSpPr txBox="1">
            <a:spLocks noChangeArrowheads="1"/>
          </p:cNvSpPr>
          <p:nvPr/>
        </p:nvSpPr>
        <p:spPr bwMode="auto">
          <a:xfrm>
            <a:off x="7010401" y="2438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6" name="Text Box 109"/>
          <p:cNvSpPr txBox="1">
            <a:spLocks noChangeArrowheads="1"/>
          </p:cNvSpPr>
          <p:nvPr/>
        </p:nvSpPr>
        <p:spPr bwMode="auto">
          <a:xfrm>
            <a:off x="7010401" y="38862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2  0   1</a:t>
            </a:r>
          </a:p>
        </p:txBody>
      </p:sp>
      <p:sp>
        <p:nvSpPr>
          <p:cNvPr id="33887" name="Text Box 110"/>
          <p:cNvSpPr txBox="1">
            <a:spLocks noChangeArrowheads="1"/>
          </p:cNvSpPr>
          <p:nvPr/>
        </p:nvSpPr>
        <p:spPr bwMode="auto">
          <a:xfrm>
            <a:off x="69342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8" name="Text Box 111"/>
          <p:cNvSpPr txBox="1">
            <a:spLocks noChangeArrowheads="1"/>
          </p:cNvSpPr>
          <p:nvPr/>
        </p:nvSpPr>
        <p:spPr bwMode="auto">
          <a:xfrm>
            <a:off x="6934201" y="5486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2  0   1</a:t>
            </a:r>
          </a:p>
        </p:txBody>
      </p:sp>
      <p:sp>
        <p:nvSpPr>
          <p:cNvPr id="33889" name="Text Box 112"/>
          <p:cNvSpPr txBox="1">
            <a:spLocks noChangeArrowheads="1"/>
          </p:cNvSpPr>
          <p:nvPr/>
        </p:nvSpPr>
        <p:spPr bwMode="auto">
          <a:xfrm>
            <a:off x="7010401" y="41148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90" name="Line 113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1" name="Line 114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2" name="Line 115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3" name="Line 116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4" name="Line 117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5" name="Line 118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6" name="Line 119"/>
          <p:cNvSpPr>
            <a:spLocks noChangeShapeType="1"/>
          </p:cNvSpPr>
          <p:nvPr/>
        </p:nvSpPr>
        <p:spPr bwMode="auto">
          <a:xfrm>
            <a:off x="5791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7" name="Line 120"/>
          <p:cNvSpPr>
            <a:spLocks noChangeShapeType="1"/>
          </p:cNvSpPr>
          <p:nvPr/>
        </p:nvSpPr>
        <p:spPr bwMode="auto">
          <a:xfrm>
            <a:off x="5715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8" name="Line 121"/>
          <p:cNvSpPr>
            <a:spLocks noChangeShapeType="1"/>
          </p:cNvSpPr>
          <p:nvPr/>
        </p:nvSpPr>
        <p:spPr bwMode="auto">
          <a:xfrm flipV="1">
            <a:off x="5638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9" name="Line 122"/>
          <p:cNvSpPr>
            <a:spLocks noChangeShapeType="1"/>
          </p:cNvSpPr>
          <p:nvPr/>
        </p:nvSpPr>
        <p:spPr bwMode="auto">
          <a:xfrm flipV="1">
            <a:off x="5638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0" name="Line 12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1" name="Text Box 124"/>
          <p:cNvSpPr txBox="1">
            <a:spLocks noChangeArrowheads="1"/>
          </p:cNvSpPr>
          <p:nvPr/>
        </p:nvSpPr>
        <p:spPr bwMode="auto">
          <a:xfrm>
            <a:off x="7593014" y="6142038"/>
            <a:ext cx="6142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time</a:t>
            </a:r>
          </a:p>
        </p:txBody>
      </p:sp>
      <p:grpSp>
        <p:nvGrpSpPr>
          <p:cNvPr id="33902" name="Group 125"/>
          <p:cNvGrpSpPr>
            <a:grpSpLocks/>
          </p:cNvGrpSpPr>
          <p:nvPr/>
        </p:nvGrpSpPr>
        <p:grpSpPr bwMode="auto"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33915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916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33917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8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19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0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1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2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23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4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25" name="Group 136"/>
              <p:cNvGrpSpPr>
                <a:grpSpLocks/>
              </p:cNvGrpSpPr>
              <p:nvPr/>
            </p:nvGrpSpPr>
            <p:grpSpPr bwMode="auto">
              <a:xfrm>
                <a:off x="41" y="1598"/>
                <a:ext cx="186" cy="252"/>
                <a:chOff x="2963" y="2429"/>
                <a:chExt cx="187" cy="252"/>
              </a:xfrm>
            </p:grpSpPr>
            <p:sp>
              <p:nvSpPr>
                <p:cNvPr id="33947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8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63" y="2429"/>
                  <a:ext cx="18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/>
                    <a:t>x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3926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33939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0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1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2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43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44" name="Group 145"/>
                <p:cNvGrpSpPr>
                  <a:grpSpLocks/>
                </p:cNvGrpSpPr>
                <p:nvPr/>
              </p:nvGrpSpPr>
              <p:grpSpPr bwMode="auto">
                <a:xfrm>
                  <a:off x="1802" y="2276"/>
                  <a:ext cx="193" cy="291"/>
                  <a:chOff x="2960" y="2399"/>
                  <a:chExt cx="194" cy="291"/>
                </a:xfrm>
              </p:grpSpPr>
              <p:sp>
                <p:nvSpPr>
                  <p:cNvPr id="3394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4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2399"/>
                    <a:ext cx="194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400"/>
                      <a:t>z</a:t>
                    </a:r>
                  </a:p>
                </p:txBody>
              </p:sp>
            </p:grpSp>
          </p:grpSp>
          <p:sp>
            <p:nvSpPr>
              <p:cNvPr id="33927" name="Text Box 148"/>
              <p:cNvSpPr txBox="1">
                <a:spLocks noChangeArrowheads="1"/>
              </p:cNvSpPr>
              <p:nvPr/>
            </p:nvSpPr>
            <p:spPr bwMode="auto">
              <a:xfrm>
                <a:off x="726" y="140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8" name="Text Box 149"/>
              <p:cNvSpPr txBox="1">
                <a:spLocks noChangeArrowheads="1"/>
              </p:cNvSpPr>
              <p:nvPr/>
            </p:nvSpPr>
            <p:spPr bwMode="auto">
              <a:xfrm>
                <a:off x="199" y="1397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9" name="Text Box 150"/>
              <p:cNvSpPr txBox="1">
                <a:spLocks noChangeArrowheads="1"/>
              </p:cNvSpPr>
              <p:nvPr/>
            </p:nvSpPr>
            <p:spPr bwMode="auto">
              <a:xfrm>
                <a:off x="484" y="173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33930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2"/>
                <a:chOff x="1740" y="2306"/>
                <a:chExt cx="316" cy="252"/>
              </a:xfrm>
            </p:grpSpPr>
            <p:sp>
              <p:nvSpPr>
                <p:cNvPr id="33931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32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3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4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35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36" name="Group 157"/>
                <p:cNvGrpSpPr>
                  <a:grpSpLocks/>
                </p:cNvGrpSpPr>
                <p:nvPr/>
              </p:nvGrpSpPr>
              <p:grpSpPr bwMode="auto">
                <a:xfrm>
                  <a:off x="1804" y="2306"/>
                  <a:ext cx="189" cy="252"/>
                  <a:chOff x="2961" y="2429"/>
                  <a:chExt cx="191" cy="252"/>
                </a:xfrm>
              </p:grpSpPr>
              <p:sp>
                <p:nvSpPr>
                  <p:cNvPr id="33937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3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2429"/>
                    <a:ext cx="191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000"/>
                      <a:t>y</a:t>
                    </a:r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33903" name="Text Box 160"/>
          <p:cNvSpPr txBox="1">
            <a:spLocks noChangeArrowheads="1"/>
          </p:cNvSpPr>
          <p:nvPr/>
        </p:nvSpPr>
        <p:spPr bwMode="auto">
          <a:xfrm>
            <a:off x="1524000" y="685800"/>
            <a:ext cx="1368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/>
              <a:t>node x table</a:t>
            </a:r>
          </a:p>
        </p:txBody>
      </p:sp>
      <p:sp>
        <p:nvSpPr>
          <p:cNvPr id="33904" name="Text Box 161"/>
          <p:cNvSpPr txBox="1">
            <a:spLocks noChangeArrowheads="1"/>
          </p:cNvSpPr>
          <p:nvPr/>
        </p:nvSpPr>
        <p:spPr bwMode="auto">
          <a:xfrm>
            <a:off x="1524000" y="2590800"/>
            <a:ext cx="1371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/>
              <a:t>node y table</a:t>
            </a:r>
          </a:p>
        </p:txBody>
      </p:sp>
      <p:sp>
        <p:nvSpPr>
          <p:cNvPr id="33905" name="Text Box 162"/>
          <p:cNvSpPr txBox="1">
            <a:spLocks noChangeArrowheads="1"/>
          </p:cNvSpPr>
          <p:nvPr/>
        </p:nvSpPr>
        <p:spPr bwMode="auto">
          <a:xfrm>
            <a:off x="1524001" y="4343400"/>
            <a:ext cx="1354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/>
              <a:t>node z table</a:t>
            </a:r>
          </a:p>
        </p:txBody>
      </p:sp>
      <p:sp>
        <p:nvSpPr>
          <p:cNvPr id="33906" name="Oval 163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7" name="Oval 164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8" name="Oval 165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9" name="Oval 166"/>
          <p:cNvSpPr>
            <a:spLocks noChangeArrowheads="1"/>
          </p:cNvSpPr>
          <p:nvPr/>
        </p:nvSpPr>
        <p:spPr bwMode="auto">
          <a:xfrm>
            <a:off x="4800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0" name="Oval 167"/>
          <p:cNvSpPr>
            <a:spLocks noChangeArrowheads="1"/>
          </p:cNvSpPr>
          <p:nvPr/>
        </p:nvSpPr>
        <p:spPr bwMode="auto">
          <a:xfrm>
            <a:off x="4724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1" name="Rectangle 168"/>
          <p:cNvSpPr>
            <a:spLocks noChangeArrowheads="1"/>
          </p:cNvSpPr>
          <p:nvPr/>
        </p:nvSpPr>
        <p:spPr bwMode="auto">
          <a:xfrm>
            <a:off x="3247005" y="184836"/>
            <a:ext cx="428194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fr-FR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D</a:t>
            </a:r>
            <a:r>
              <a:rPr lang="fr-FR" baseline="-25000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(y) = min{c(</a:t>
            </a:r>
            <a:r>
              <a:rPr lang="fr-FR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x,y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(y), c(</a:t>
            </a:r>
            <a:r>
              <a:rPr lang="fr-FR" dirty="0" err="1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x,z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(y)} </a:t>
            </a:r>
            <a:b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</a:br>
            <a:r>
              <a:rPr lang="fr-FR" dirty="0">
                <a:solidFill>
                  <a:srgbClr val="000000"/>
                </a:solidFill>
                <a:latin typeface="Times" pitchFamily="18" charset="0"/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33912" name="Line 169"/>
          <p:cNvSpPr>
            <a:spLocks noChangeShapeType="1"/>
          </p:cNvSpPr>
          <p:nvPr/>
        </p:nvSpPr>
        <p:spPr bwMode="auto">
          <a:xfrm flipH="1">
            <a:off x="5284789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13" name="Rectangle 170"/>
          <p:cNvSpPr>
            <a:spLocks noChangeArrowheads="1"/>
          </p:cNvSpPr>
          <p:nvPr/>
        </p:nvSpPr>
        <p:spPr bwMode="auto">
          <a:xfrm>
            <a:off x="8040149" y="107454"/>
            <a:ext cx="25410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fr-FR" i="1" dirty="0" err="1">
                <a:latin typeface="Times" pitchFamily="2" charset="0"/>
              </a:rPr>
              <a:t>D</a:t>
            </a:r>
            <a:r>
              <a:rPr lang="fr-FR" i="1" baseline="-25000" dirty="0" err="1">
                <a:latin typeface="Times" pitchFamily="2" charset="0"/>
              </a:rPr>
              <a:t>x</a:t>
            </a:r>
            <a:r>
              <a:rPr lang="fr-FR" i="1" dirty="0">
                <a:latin typeface="Times" pitchFamily="2" charset="0"/>
              </a:rPr>
              <a:t>(z) = </a:t>
            </a:r>
            <a:r>
              <a:rPr lang="fr-FR" dirty="0">
                <a:latin typeface="Times" pitchFamily="2" charset="0"/>
              </a:rPr>
              <a:t>min{</a:t>
            </a:r>
            <a:r>
              <a:rPr lang="fr-FR" i="1" dirty="0">
                <a:latin typeface="Times" pitchFamily="2" charset="0"/>
              </a:rPr>
              <a:t>c(</a:t>
            </a:r>
            <a:r>
              <a:rPr lang="fr-FR" i="1" dirty="0" err="1">
                <a:latin typeface="Times" pitchFamily="2" charset="0"/>
              </a:rPr>
              <a:t>x,y</a:t>
            </a:r>
            <a:r>
              <a:rPr lang="fr-FR" i="1" dirty="0">
                <a:latin typeface="Times" pitchFamily="2" charset="0"/>
              </a:rPr>
              <a:t>) + </a:t>
            </a:r>
            <a:br>
              <a:rPr lang="fr-FR" i="1" dirty="0">
                <a:latin typeface="Times" pitchFamily="2" charset="0"/>
              </a:rPr>
            </a:br>
            <a:r>
              <a:rPr lang="fr-FR" i="1" dirty="0">
                <a:latin typeface="Times" pitchFamily="2" charset="0"/>
              </a:rPr>
              <a:t>      D</a:t>
            </a:r>
            <a:r>
              <a:rPr lang="fr-FR" i="1" baseline="-25000" dirty="0">
                <a:latin typeface="Times" pitchFamily="2" charset="0"/>
              </a:rPr>
              <a:t>y</a:t>
            </a:r>
            <a:r>
              <a:rPr lang="fr-FR" i="1" dirty="0">
                <a:latin typeface="Times" pitchFamily="2" charset="0"/>
              </a:rPr>
              <a:t>(z), c(</a:t>
            </a:r>
            <a:r>
              <a:rPr lang="fr-FR" i="1" dirty="0" err="1">
                <a:latin typeface="Times" pitchFamily="2" charset="0"/>
              </a:rPr>
              <a:t>x,z</a:t>
            </a:r>
            <a:r>
              <a:rPr lang="fr-FR" i="1" dirty="0">
                <a:latin typeface="Times" pitchFamily="2" charset="0"/>
              </a:rPr>
              <a:t>) + D</a:t>
            </a:r>
            <a:r>
              <a:rPr lang="fr-FR" i="1" baseline="-25000" dirty="0">
                <a:latin typeface="Times" pitchFamily="2" charset="0"/>
              </a:rPr>
              <a:t>z</a:t>
            </a:r>
            <a:r>
              <a:rPr lang="fr-FR" i="1" dirty="0">
                <a:latin typeface="Times" pitchFamily="2" charset="0"/>
              </a:rPr>
              <a:t>(z)</a:t>
            </a:r>
            <a:r>
              <a:rPr lang="fr-FR" dirty="0">
                <a:latin typeface="Times" pitchFamily="2" charset="0"/>
              </a:rPr>
              <a:t>} </a:t>
            </a:r>
          </a:p>
          <a:p>
            <a:pPr algn="just" eaLnBrk="0" hangingPunct="0"/>
            <a:r>
              <a:rPr lang="fr-FR" dirty="0">
                <a:latin typeface="Times" pitchFamily="2" charset="0"/>
              </a:rPr>
              <a:t>= min{2+1 , 7+0} = 3</a:t>
            </a:r>
          </a:p>
        </p:txBody>
      </p:sp>
      <p:sp>
        <p:nvSpPr>
          <p:cNvPr id="33914" name="Line 171"/>
          <p:cNvSpPr>
            <a:spLocks noChangeShapeType="1"/>
          </p:cNvSpPr>
          <p:nvPr/>
        </p:nvSpPr>
        <p:spPr bwMode="auto">
          <a:xfrm flipH="1">
            <a:off x="5703889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Suppose v is the node that minimizes </a:t>
            </a:r>
            <a:r>
              <a:rPr lang="en-US" sz="3200" dirty="0">
                <a:solidFill>
                  <a:srgbClr val="CC0000"/>
                </a:solidFill>
              </a:rPr>
              <a:t>c(</a:t>
            </a:r>
            <a:r>
              <a:rPr lang="en-US" sz="3200" dirty="0" err="1">
                <a:solidFill>
                  <a:srgbClr val="CC0000"/>
                </a:solidFill>
              </a:rPr>
              <a:t>x,v</a:t>
            </a:r>
            <a:r>
              <a:rPr lang="en-US" sz="3200" dirty="0">
                <a:solidFill>
                  <a:srgbClr val="CC0000"/>
                </a:solidFill>
              </a:rPr>
              <a:t>) + d</a:t>
            </a:r>
            <a:r>
              <a:rPr lang="en-US" sz="3200" baseline="-25000" dirty="0">
                <a:solidFill>
                  <a:srgbClr val="CC0000"/>
                </a:solidFill>
              </a:rPr>
              <a:t>v</a:t>
            </a:r>
            <a:r>
              <a:rPr lang="en-US" sz="3200" dirty="0">
                <a:solidFill>
                  <a:srgbClr val="CC0000"/>
                </a:solidFill>
              </a:rPr>
              <a:t>(y)</a:t>
            </a:r>
            <a:r>
              <a:rPr lang="en-US" sz="3200" dirty="0"/>
              <a:t> for a fixed destination y. </a:t>
            </a:r>
          </a:p>
          <a:p>
            <a:r>
              <a:rPr lang="en-US" sz="3200" dirty="0"/>
              <a:t>The forwarding table entry for y at x chooses the link:</a:t>
            </a:r>
          </a:p>
          <a:p>
            <a:pPr lvl="1"/>
            <a:r>
              <a:rPr lang="en-US" sz="2800" dirty="0"/>
              <a:t>(a) (x, y)</a:t>
            </a:r>
          </a:p>
          <a:p>
            <a:pPr lvl="1"/>
            <a:r>
              <a:rPr lang="en-US" sz="2800" dirty="0"/>
              <a:t>(b) (x, v)</a:t>
            </a:r>
          </a:p>
          <a:p>
            <a:pPr lvl="1"/>
            <a:r>
              <a:rPr lang="en-US" sz="2800" dirty="0"/>
              <a:t>(c) (x, x)</a:t>
            </a:r>
          </a:p>
          <a:p>
            <a:pPr lvl="1"/>
            <a:r>
              <a:rPr lang="en-US" sz="2800" dirty="0"/>
              <a:t>(d) (y, v)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192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Rectangle 3"/>
          <p:cNvSpPr>
            <a:spLocks noChangeArrowheads="1"/>
          </p:cNvSpPr>
          <p:nvPr/>
        </p:nvSpPr>
        <p:spPr bwMode="auto">
          <a:xfrm>
            <a:off x="1680850" y="1462087"/>
            <a:ext cx="601999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solidFill>
                  <a:srgbClr val="CC0000"/>
                </a:solidFill>
                <a:latin typeface="Helvetica" pitchFamily="2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Helvetica" pitchFamily="2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Helvetica" pitchFamily="2" charset="0"/>
              </a:rPr>
              <a:t>updates routing info, recalculates </a:t>
            </a:r>
            <a:br>
              <a:rPr lang="en-US" sz="2400" dirty="0">
                <a:latin typeface="Helvetica" pitchFamily="2" charset="0"/>
              </a:rPr>
            </a:br>
            <a:r>
              <a:rPr lang="en-US" sz="2400" dirty="0">
                <a:latin typeface="Helvetica" pitchFamily="2" charset="0"/>
              </a:rPr>
              <a:t>distance vector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if DV changes</a:t>
            </a:r>
            <a:r>
              <a:rPr lang="en-US" sz="2400" dirty="0">
                <a:latin typeface="Helvetica" pitchFamily="2" charset="0"/>
              </a:rPr>
              <a:t>, notify neighbors</a:t>
            </a:r>
            <a:r>
              <a:rPr lang="en-US" sz="2200" dirty="0">
                <a:latin typeface="Helvetica" pitchFamily="2" charset="0"/>
              </a:rPr>
              <a:t> </a:t>
            </a:r>
          </a:p>
        </p:txBody>
      </p:sp>
      <p:sp>
        <p:nvSpPr>
          <p:cNvPr id="139270" name="Text Box 4"/>
          <p:cNvSpPr txBox="1">
            <a:spLocks noChangeArrowheads="1"/>
          </p:cNvSpPr>
          <p:nvPr/>
        </p:nvSpPr>
        <p:spPr bwMode="auto">
          <a:xfrm>
            <a:off x="1838325" y="3694114"/>
            <a:ext cx="1091966" cy="127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ja-JP" altLang="en-US">
                <a:solidFill>
                  <a:srgbClr val="CC0000"/>
                </a:solidFill>
                <a:latin typeface="Helvetica" pitchFamily="2" charset="0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Helvetica" pitchFamily="2" charset="0"/>
              </a:rPr>
              <a:t>good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Helvetica" pitchFamily="2" charset="0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Helvetica" pitchFamily="2" charset="0"/>
              </a:rPr>
              <a:t>travels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Helvetica" pitchFamily="2" charset="0"/>
              </a:rPr>
              <a:t>fast</a:t>
            </a:r>
            <a:r>
              <a:rPr lang="ja-JP" altLang="en-US">
                <a:solidFill>
                  <a:srgbClr val="CC0000"/>
                </a:solidFill>
                <a:latin typeface="Helvetica" pitchFamily="2" charset="0"/>
              </a:rPr>
              <a:t>”</a:t>
            </a:r>
            <a:endParaRPr lang="en-US" sz="1600">
              <a:solidFill>
                <a:srgbClr val="CC0000"/>
              </a:solidFill>
              <a:latin typeface="Helvetica" pitchFamily="2" charset="0"/>
            </a:endParaRPr>
          </a:p>
        </p:txBody>
      </p:sp>
      <p:grpSp>
        <p:nvGrpSpPr>
          <p:cNvPr id="139271" name="Group 5"/>
          <p:cNvGrpSpPr>
            <a:grpSpLocks/>
          </p:cNvGrpSpPr>
          <p:nvPr/>
        </p:nvGrpSpPr>
        <p:grpSpPr bwMode="auto">
          <a:xfrm>
            <a:off x="7362825" y="1609725"/>
            <a:ext cx="2184400" cy="1314450"/>
            <a:chOff x="3625" y="1076"/>
            <a:chExt cx="1376" cy="828"/>
          </a:xfrm>
        </p:grpSpPr>
        <p:sp>
          <p:nvSpPr>
            <p:cNvPr id="139275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76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77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78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79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80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39281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82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9283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39284" name="Group 15"/>
            <p:cNvGrpSpPr>
              <a:grpSpLocks/>
            </p:cNvGrpSpPr>
            <p:nvPr/>
          </p:nvGrpSpPr>
          <p:grpSpPr bwMode="auto">
            <a:xfrm>
              <a:off x="3774" y="1526"/>
              <a:ext cx="197" cy="252"/>
              <a:chOff x="2958" y="2429"/>
              <a:chExt cx="200" cy="252"/>
            </a:xfrm>
          </p:grpSpPr>
          <p:sp>
            <p:nvSpPr>
              <p:cNvPr id="139308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309" name="Text Box 17"/>
              <p:cNvSpPr txBox="1">
                <a:spLocks noChangeArrowheads="1"/>
              </p:cNvSpPr>
              <p:nvPr/>
            </p:nvSpPr>
            <p:spPr bwMode="auto">
              <a:xfrm>
                <a:off x="2958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x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39285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39300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301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302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303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139304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39305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39306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930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z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39286" name="Text Box 27"/>
            <p:cNvSpPr txBox="1">
              <a:spLocks noChangeArrowheads="1"/>
            </p:cNvSpPr>
            <p:nvPr/>
          </p:nvSpPr>
          <p:spPr bwMode="auto">
            <a:xfrm>
              <a:off x="4461" y="13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1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39287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4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39288" name="Text Box 29"/>
            <p:cNvSpPr txBox="1">
              <a:spLocks noChangeArrowheads="1"/>
            </p:cNvSpPr>
            <p:nvPr/>
          </p:nvSpPr>
          <p:spPr bwMode="auto">
            <a:xfrm>
              <a:off x="4216" y="165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Helvetica" pitchFamily="2" charset="0"/>
                </a:rPr>
                <a:t>2</a:t>
              </a: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39289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39292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293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294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39295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139296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139297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39298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3929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Helvetica" pitchFamily="2" charset="0"/>
                    </a:rPr>
                    <a:t>y</a:t>
                  </a:r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39290" name="Text Box 39"/>
            <p:cNvSpPr txBox="1">
              <a:spLocks noChangeArrowheads="1"/>
            </p:cNvSpPr>
            <p:nvPr/>
          </p:nvSpPr>
          <p:spPr bwMode="auto">
            <a:xfrm>
              <a:off x="3831" y="107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Helvetica" pitchFamily="2" charset="0"/>
                </a:rPr>
                <a:t>1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39291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3222626" y="3630118"/>
            <a:ext cx="66913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>
                <a:latin typeface="Helvetica" pitchFamily="2" charset="0"/>
              </a:rPr>
              <a:t>t</a:t>
            </a:r>
            <a:r>
              <a:rPr lang="en-US" i="1" baseline="-25000">
                <a:latin typeface="Helvetica" pitchFamily="2" charset="0"/>
              </a:rPr>
              <a:t>0 </a:t>
            </a:r>
            <a:r>
              <a:rPr lang="en-US">
                <a:latin typeface="Helvetica" pitchFamily="2" charset="0"/>
              </a:rPr>
              <a:t>: </a:t>
            </a:r>
            <a:r>
              <a:rPr lang="en-US" i="1">
                <a:latin typeface="Helvetica" pitchFamily="2" charset="0"/>
              </a:rPr>
              <a:t>y</a:t>
            </a:r>
            <a:r>
              <a:rPr lang="en-US">
                <a:latin typeface="Helvetica" pitchFamily="2" charset="0"/>
              </a:rPr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>
              <a:latin typeface="Helvetica" pitchFamily="2" charset="0"/>
            </a:endParaRPr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3235325" y="4327525"/>
            <a:ext cx="65039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>
                <a:latin typeface="Helvetica" pitchFamily="2" charset="0"/>
              </a:rPr>
              <a:t>t</a:t>
            </a:r>
            <a:r>
              <a:rPr lang="en-US" i="1" baseline="-25000">
                <a:latin typeface="Helvetica" pitchFamily="2" charset="0"/>
              </a:rPr>
              <a:t>1 </a:t>
            </a:r>
            <a:r>
              <a:rPr lang="en-US">
                <a:latin typeface="Helvetica" pitchFamily="2" charset="0"/>
              </a:rPr>
              <a:t>: </a:t>
            </a:r>
            <a:r>
              <a:rPr lang="en-US" i="1">
                <a:latin typeface="Helvetica" pitchFamily="2" charset="0"/>
              </a:rPr>
              <a:t>z</a:t>
            </a:r>
            <a:r>
              <a:rPr lang="en-US">
                <a:latin typeface="Helvetica" pitchFamily="2" charset="0"/>
              </a:rPr>
              <a:t> receives update from </a:t>
            </a:r>
            <a:r>
              <a:rPr lang="en-US" i="1">
                <a:latin typeface="Helvetica" pitchFamily="2" charset="0"/>
              </a:rPr>
              <a:t>y</a:t>
            </a:r>
            <a:r>
              <a:rPr lang="en-US">
                <a:latin typeface="Helvetica" pitchFamily="2" charset="0"/>
              </a:rPr>
              <a:t>, updates its table, computes new least cost to </a:t>
            </a:r>
            <a:r>
              <a:rPr lang="en-US" i="1">
                <a:latin typeface="Helvetica" pitchFamily="2" charset="0"/>
              </a:rPr>
              <a:t>x</a:t>
            </a:r>
            <a:r>
              <a:rPr lang="en-US">
                <a:latin typeface="Helvetica" pitchFamily="2" charset="0"/>
              </a:rPr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>
              <a:latin typeface="Helvetica" pitchFamily="2" charset="0"/>
            </a:endParaRPr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3257550" y="5151439"/>
            <a:ext cx="7158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>
                <a:latin typeface="Helvetica" pitchFamily="2" charset="0"/>
              </a:rPr>
              <a:t>t</a:t>
            </a:r>
            <a:r>
              <a:rPr lang="en-US" i="1" baseline="-25000">
                <a:latin typeface="Helvetica" pitchFamily="2" charset="0"/>
              </a:rPr>
              <a:t>2 </a:t>
            </a:r>
            <a:r>
              <a:rPr lang="en-US">
                <a:latin typeface="Helvetica" pitchFamily="2" charset="0"/>
              </a:rPr>
              <a:t>: </a:t>
            </a:r>
            <a:r>
              <a:rPr lang="en-US" i="1">
                <a:latin typeface="Helvetica" pitchFamily="2" charset="0"/>
              </a:rPr>
              <a:t>y</a:t>
            </a:r>
            <a:r>
              <a:rPr lang="en-US">
                <a:latin typeface="Helvetica" pitchFamily="2" charset="0"/>
              </a:rPr>
              <a:t> receives </a:t>
            </a:r>
            <a:r>
              <a:rPr lang="en-US" i="1">
                <a:latin typeface="Helvetica" pitchFamily="2" charset="0"/>
              </a:rPr>
              <a:t>z</a:t>
            </a:r>
            <a:r>
              <a:rPr lang="ja-JP" altLang="en-US">
                <a:latin typeface="Helvetica" pitchFamily="2" charset="0"/>
              </a:rPr>
              <a:t>’</a:t>
            </a:r>
            <a:r>
              <a:rPr lang="en-US" altLang="ja-JP">
                <a:latin typeface="Helvetica" pitchFamily="2" charset="0"/>
              </a:rPr>
              <a:t>s update, updates its distance table.  </a:t>
            </a:r>
            <a:r>
              <a:rPr lang="en-US" altLang="ja-JP" i="1">
                <a:latin typeface="Helvetica" pitchFamily="2" charset="0"/>
              </a:rPr>
              <a:t>y</a:t>
            </a:r>
            <a:r>
              <a:rPr lang="ja-JP" altLang="en-US">
                <a:latin typeface="Helvetica" pitchFamily="2" charset="0"/>
              </a:rPr>
              <a:t>’</a:t>
            </a:r>
            <a:r>
              <a:rPr lang="en-US" altLang="ja-JP">
                <a:latin typeface="Helvetica" pitchFamily="2" charset="0"/>
              </a:rPr>
              <a:t>s least costs do </a:t>
            </a:r>
            <a:r>
              <a:rPr lang="en-US" altLang="ja-JP" i="1">
                <a:latin typeface="Helvetica" pitchFamily="2" charset="0"/>
              </a:rPr>
              <a:t>not</a:t>
            </a:r>
            <a:r>
              <a:rPr lang="en-US" altLang="ja-JP">
                <a:latin typeface="Helvetica" pitchFamily="2" charset="0"/>
              </a:rPr>
              <a:t> change, so </a:t>
            </a:r>
            <a:r>
              <a:rPr lang="en-US" altLang="ja-JP" i="1">
                <a:latin typeface="Helvetica" pitchFamily="2" charset="0"/>
              </a:rPr>
              <a:t>y</a:t>
            </a:r>
            <a:r>
              <a:rPr lang="en-US" altLang="ja-JP">
                <a:latin typeface="Helvetica" pitchFamily="2" charset="0"/>
              </a:rPr>
              <a:t>  does </a:t>
            </a:r>
            <a:r>
              <a:rPr lang="en-US" altLang="ja-JP" i="1">
                <a:latin typeface="Helvetica" pitchFamily="2" charset="0"/>
              </a:rPr>
              <a:t>not</a:t>
            </a:r>
            <a:r>
              <a:rPr lang="en-US" altLang="ja-JP">
                <a:latin typeface="Helvetica" pitchFamily="2" charset="0"/>
              </a:rPr>
              <a:t> send a message to </a:t>
            </a:r>
            <a:r>
              <a:rPr lang="en-US" altLang="ja-JP" i="1">
                <a:latin typeface="Helvetica" pitchFamily="2" charset="0"/>
              </a:rPr>
              <a:t>z</a:t>
            </a:r>
            <a:r>
              <a:rPr lang="en-US" altLang="ja-JP">
                <a:latin typeface="Helvetica" pitchFamily="2" charset="0"/>
              </a:rPr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49D86-4BE9-8049-A3D4-7B283C91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</p:spTree>
    <p:extLst>
      <p:ext uri="{BB962C8B-B14F-4D97-AF65-F5344CB8AC3E}">
        <p14:creationId xmlns:p14="http://schemas.microsoft.com/office/powerpoint/2010/main" val="290501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14CB3-3E4A-4DA9-8C4C-73630FF46FC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Count-to-Infinity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distance vector routing, good news travels fast, but </a:t>
            </a:r>
            <a:r>
              <a:rPr lang="en-US" dirty="0">
                <a:solidFill>
                  <a:srgbClr val="C00000"/>
                </a:solidFill>
              </a:rPr>
              <a:t>bad news travels slowly</a:t>
            </a:r>
          </a:p>
          <a:p>
            <a:r>
              <a:rPr lang="en-US" dirty="0"/>
              <a:t>When a router goes down, it takes can take a long time before all other routers become aware of it</a:t>
            </a:r>
          </a:p>
        </p:txBody>
      </p:sp>
    </p:spTree>
    <p:extLst>
      <p:ext uri="{BB962C8B-B14F-4D97-AF65-F5344CB8AC3E}">
        <p14:creationId xmlns:p14="http://schemas.microsoft.com/office/powerpoint/2010/main" val="3506576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45912B-8DDC-41D3-AFBE-ABA9843D510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Count-to-Infinity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3130551" y="2297113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101975" y="2208214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4827589" y="2208214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3946525" y="2208214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686425" y="2208214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6604000" y="2208214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003550" y="1773238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848100" y="1773238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741863" y="1773238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5588001" y="1773238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6492876" y="1773238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3848100" y="253523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1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741863" y="253523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5588000" y="253523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6492875" y="253523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848100" y="30480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4741863" y="30480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5588000" y="30480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6492875" y="30480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3848100" y="360838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4741863" y="360838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5588000" y="360838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6492875" y="3608388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3848100" y="41640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4741863" y="41640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588000" y="41640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6492875" y="41640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848100" y="47355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4741863" y="47355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5588000" y="47355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492875" y="47355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3848100" y="52959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7</a:t>
            </a:r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4741863" y="52959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5588000" y="52959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7</a:t>
            </a: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492875" y="52959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3036888" y="2132013"/>
            <a:ext cx="296862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 flipH="1">
            <a:off x="3049588" y="2132013"/>
            <a:ext cx="28575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7218364" y="2535238"/>
            <a:ext cx="97142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Initially</a:t>
            </a:r>
          </a:p>
        </p:txBody>
      </p:sp>
      <p:sp>
        <p:nvSpPr>
          <p:cNvPr id="36905" name="Rectangle 41"/>
          <p:cNvSpPr>
            <a:spLocks noChangeArrowheads="1"/>
          </p:cNvSpPr>
          <p:nvPr/>
        </p:nvSpPr>
        <p:spPr bwMode="auto">
          <a:xfrm>
            <a:off x="7218364" y="3048000"/>
            <a:ext cx="21223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1 exchange</a:t>
            </a:r>
          </a:p>
        </p:txBody>
      </p:sp>
      <p:sp>
        <p:nvSpPr>
          <p:cNvPr id="36906" name="Rectangle 42"/>
          <p:cNvSpPr>
            <a:spLocks noChangeArrowheads="1"/>
          </p:cNvSpPr>
          <p:nvPr/>
        </p:nvSpPr>
        <p:spPr bwMode="auto">
          <a:xfrm>
            <a:off x="7218364" y="3608388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2 exchanges</a:t>
            </a:r>
          </a:p>
        </p:txBody>
      </p:sp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7218364" y="4164013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3 exchanges</a:t>
            </a:r>
          </a:p>
        </p:txBody>
      </p: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7218364" y="4735513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4 exchanges</a:t>
            </a:r>
          </a:p>
        </p:txBody>
      </p:sp>
      <p:sp>
        <p:nvSpPr>
          <p:cNvPr id="36909" name="Rectangle 45"/>
          <p:cNvSpPr>
            <a:spLocks noChangeArrowheads="1"/>
          </p:cNvSpPr>
          <p:nvPr/>
        </p:nvSpPr>
        <p:spPr bwMode="auto">
          <a:xfrm>
            <a:off x="7218364" y="5295900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5 exchanges</a:t>
            </a:r>
          </a:p>
        </p:txBody>
      </p:sp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4300539" y="6015038"/>
            <a:ext cx="193642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etc…  to infinity</a:t>
            </a:r>
          </a:p>
        </p:txBody>
      </p:sp>
    </p:spTree>
    <p:extLst>
      <p:ext uri="{BB962C8B-B14F-4D97-AF65-F5344CB8AC3E}">
        <p14:creationId xmlns:p14="http://schemas.microsoft.com/office/powerpoint/2010/main" val="383529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B090-EE33-8E46-A346-40A808B3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Count-to-infinity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4DF0E0F1-B693-114E-BF7B-FB4865AB57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</a:rPr>
              <a:t>“Bad news travels slowly”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dirty="0"/>
              <a:t>More precisely, reacting appropriately to bad news requires information that only other routers have.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endParaRPr lang="en-US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P</a:t>
            </a:r>
            <a:r>
              <a:rPr lang="en-US" sz="2800" i="1" dirty="0">
                <a:solidFill>
                  <a:srgbClr val="CC0000"/>
                </a:solidFill>
              </a:rPr>
              <a:t>oisoned reverse:</a:t>
            </a:r>
            <a:r>
              <a:rPr lang="en-US" sz="2000" dirty="0"/>
              <a:t>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/>
              <a:t>If Z routes through Y to get to X 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000" dirty="0"/>
              <a:t>Z tells Y its (Z</a:t>
            </a:r>
            <a:r>
              <a:rPr lang="ja-JP" altLang="en-US" sz="2000"/>
              <a:t>’</a:t>
            </a:r>
            <a:r>
              <a:rPr lang="en-US" altLang="ja-JP" sz="2000" dirty="0"/>
              <a:t>s) distance to X is infinite (so Y won</a:t>
            </a:r>
            <a:r>
              <a:rPr lang="ja-JP" altLang="en-US" sz="2000"/>
              <a:t>’</a:t>
            </a:r>
            <a:r>
              <a:rPr lang="en-US" altLang="ja-JP" sz="2000" dirty="0"/>
              <a:t>t route to X via Z)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/>
              <a:t>Do you think this would completely solve count to infinity problem?</a:t>
            </a:r>
          </a:p>
        </p:txBody>
      </p:sp>
    </p:spTree>
    <p:extLst>
      <p:ext uri="{BB962C8B-B14F-4D97-AF65-F5344CB8AC3E}">
        <p14:creationId xmlns:p14="http://schemas.microsoft.com/office/powerpoint/2010/main" val="2810301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7038" y="1677955"/>
            <a:ext cx="5059914" cy="46482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message complexity</a:t>
            </a:r>
          </a:p>
          <a:p>
            <a:r>
              <a:rPr lang="en-US" sz="2000" b="1" i="1" dirty="0">
                <a:solidFill>
                  <a:srgbClr val="CC0000"/>
                </a:solidFill>
              </a:rPr>
              <a:t>LS:</a:t>
            </a:r>
            <a:r>
              <a:rPr lang="en-US" sz="2000" dirty="0"/>
              <a:t> with n nodes, E links, O(</a:t>
            </a:r>
            <a:r>
              <a:rPr lang="en-US" sz="2000" dirty="0" err="1"/>
              <a:t>nE</a:t>
            </a:r>
            <a:r>
              <a:rPr lang="en-US" sz="2000" dirty="0"/>
              <a:t>) </a:t>
            </a:r>
            <a:r>
              <a:rPr lang="en-US" sz="2000" dirty="0" err="1"/>
              <a:t>msgs</a:t>
            </a:r>
            <a:r>
              <a:rPr lang="en-US" sz="2000" dirty="0"/>
              <a:t> sent  </a:t>
            </a:r>
          </a:p>
          <a:p>
            <a:r>
              <a:rPr lang="en-US" sz="2000" b="1" i="1" dirty="0">
                <a:solidFill>
                  <a:srgbClr val="CC0000"/>
                </a:solidFill>
              </a:rPr>
              <a:t>DV: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exchange between neighbors only</a:t>
            </a:r>
          </a:p>
          <a:p>
            <a:pPr lvl="1"/>
            <a:r>
              <a:rPr lang="en-US" sz="2000" dirty="0"/>
              <a:t>convergence time depends on how many iterations of Bellman-Ford occur, updating the DV</a:t>
            </a:r>
          </a:p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speed of convergence</a:t>
            </a:r>
          </a:p>
          <a:p>
            <a:r>
              <a:rPr lang="en-US" sz="2000" b="1" i="1" dirty="0">
                <a:solidFill>
                  <a:srgbClr val="CC0000"/>
                </a:solidFill>
              </a:rPr>
              <a:t>LS:</a:t>
            </a:r>
            <a:r>
              <a:rPr lang="en-US" sz="2000" dirty="0"/>
              <a:t> O(n</a:t>
            </a:r>
            <a:r>
              <a:rPr lang="en-US" sz="2000" b="1" baseline="30000" dirty="0"/>
              <a:t>2</a:t>
            </a:r>
            <a:r>
              <a:rPr lang="en-US" sz="2000" dirty="0"/>
              <a:t>) algorithm requires O(</a:t>
            </a:r>
            <a:r>
              <a:rPr lang="en-US" sz="2000" dirty="0" err="1"/>
              <a:t>nE</a:t>
            </a:r>
            <a:r>
              <a:rPr lang="en-US" sz="2000" dirty="0"/>
              <a:t>) </a:t>
            </a:r>
            <a:r>
              <a:rPr lang="en-US" sz="2000" dirty="0" err="1"/>
              <a:t>msgs</a:t>
            </a:r>
            <a:endParaRPr lang="en-US" sz="2000" dirty="0"/>
          </a:p>
          <a:p>
            <a:r>
              <a:rPr lang="en-US" sz="2000" b="1" i="1" dirty="0">
                <a:solidFill>
                  <a:srgbClr val="CC0000"/>
                </a:solidFill>
              </a:rPr>
              <a:t>DV:</a:t>
            </a:r>
            <a:r>
              <a:rPr lang="en-US" sz="2000" dirty="0"/>
              <a:t> convergence time varies</a:t>
            </a:r>
          </a:p>
          <a:p>
            <a:pPr lvl="1"/>
            <a:r>
              <a:rPr lang="en-US" sz="2000" dirty="0"/>
              <a:t>may be routing loops (count-to-infinity problem)</a:t>
            </a:r>
            <a:endParaRPr lang="en-US" sz="1800" dirty="0"/>
          </a:p>
        </p:txBody>
      </p:sp>
      <p:sp>
        <p:nvSpPr>
          <p:cNvPr id="141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67451" y="1711293"/>
            <a:ext cx="4761333" cy="46482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robustness:</a:t>
            </a:r>
            <a:r>
              <a:rPr lang="en-US" sz="2400" dirty="0"/>
              <a:t> what happens if router malfunctions?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LS: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node can advertise incorrect </a:t>
            </a:r>
            <a:r>
              <a:rPr lang="en-US" sz="2000" i="1" dirty="0">
                <a:solidFill>
                  <a:srgbClr val="000099"/>
                </a:solidFill>
              </a:rPr>
              <a:t>link</a:t>
            </a:r>
            <a:r>
              <a:rPr lang="en-US" sz="2000" dirty="0"/>
              <a:t> cost</a:t>
            </a:r>
          </a:p>
          <a:p>
            <a:pPr lvl="1"/>
            <a:r>
              <a:rPr lang="en-US" sz="2000" dirty="0"/>
              <a:t>each node computes only its </a:t>
            </a:r>
            <a:r>
              <a:rPr lang="en-US" sz="2000" i="1" dirty="0"/>
              <a:t>own</a:t>
            </a:r>
            <a:r>
              <a:rPr lang="en-US" sz="2000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DV:</a:t>
            </a:r>
          </a:p>
          <a:p>
            <a:pPr lvl="1"/>
            <a:r>
              <a:rPr lang="en-US" sz="2000" dirty="0"/>
              <a:t>DV node can advertise incorrect </a:t>
            </a:r>
            <a:r>
              <a:rPr lang="en-US" sz="2000" i="1" dirty="0">
                <a:solidFill>
                  <a:srgbClr val="000099"/>
                </a:solidFill>
              </a:rPr>
              <a:t>path</a:t>
            </a:r>
            <a:r>
              <a:rPr lang="en-US" sz="2000" dirty="0"/>
              <a:t> cost</a:t>
            </a:r>
          </a:p>
          <a:p>
            <a:pPr lvl="1"/>
            <a:r>
              <a:rPr lang="en-US" sz="2000" dirty="0"/>
              <a:t>each node</a:t>
            </a:r>
            <a:r>
              <a:rPr lang="ja-JP" altLang="en-US" sz="2000"/>
              <a:t>’</a:t>
            </a:r>
            <a:r>
              <a:rPr lang="en-US" altLang="ja-JP" sz="2000" dirty="0"/>
              <a:t>s table used by others </a:t>
            </a:r>
          </a:p>
          <a:p>
            <a:pPr lvl="2"/>
            <a:r>
              <a:rPr lang="en-US" sz="1800" dirty="0"/>
              <a:t>error propagate thru network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D51A63-701F-E144-915D-C17AAE5F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 algorithms</a:t>
            </a:r>
          </a:p>
        </p:txBody>
      </p:sp>
    </p:spTree>
    <p:extLst>
      <p:ext uri="{BB962C8B-B14F-4D97-AF65-F5344CB8AC3E}">
        <p14:creationId xmlns:p14="http://schemas.microsoft.com/office/powerpoint/2010/main" val="43097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2C07-C761-7546-8834-4B3D2ECC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0CF7-DAF7-554A-9A47-9C6EBB25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Mid-term format: out of 45 points</a:t>
            </a:r>
          </a:p>
          <a:p>
            <a:pPr lvl="1"/>
            <a:r>
              <a:rPr lang="en-US" dirty="0"/>
              <a:t>30 points: multiple choice</a:t>
            </a:r>
          </a:p>
          <a:p>
            <a:pPr lvl="1"/>
            <a:r>
              <a:rPr lang="en-US" dirty="0"/>
              <a:t>8 points: short reasoning-style questions</a:t>
            </a:r>
          </a:p>
          <a:p>
            <a:pPr lvl="1"/>
            <a:r>
              <a:rPr lang="en-US" dirty="0"/>
              <a:t>7 points: calculation-style questions</a:t>
            </a:r>
          </a:p>
          <a:p>
            <a:pPr lvl="1"/>
            <a:endParaRPr lang="en-US" dirty="0"/>
          </a:p>
          <a:p>
            <a:r>
              <a:rPr lang="en-US" dirty="0"/>
              <a:t>Released at </a:t>
            </a:r>
            <a:r>
              <a:rPr lang="en-US"/>
              <a:t>12:01 AM </a:t>
            </a:r>
            <a:r>
              <a:rPr lang="en-US" dirty="0"/>
              <a:t>on Sunday April 5</a:t>
            </a:r>
          </a:p>
          <a:p>
            <a:pPr lvl="1"/>
            <a:r>
              <a:rPr lang="en-US" dirty="0"/>
              <a:t>You must submit by 11:59 PM on Tuesday April 7</a:t>
            </a:r>
          </a:p>
          <a:p>
            <a:pPr lvl="1"/>
            <a:r>
              <a:rPr lang="en-US" dirty="0"/>
              <a:t>Choose any (contiguous) 2-hour block</a:t>
            </a:r>
          </a:p>
        </p:txBody>
      </p:sp>
    </p:spTree>
    <p:extLst>
      <p:ext uri="{BB962C8B-B14F-4D97-AF65-F5344CB8AC3E}">
        <p14:creationId xmlns:p14="http://schemas.microsoft.com/office/powerpoint/2010/main" val="290019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Which routing protocol(s) ensure that routers have views of the network that are always consistent with each other? </a:t>
            </a:r>
          </a:p>
          <a:p>
            <a:pPr lvl="1"/>
            <a:r>
              <a:rPr lang="en-US" sz="2800" dirty="0"/>
              <a:t>(a) Link-state protocols</a:t>
            </a:r>
          </a:p>
          <a:p>
            <a:pPr lvl="1"/>
            <a:r>
              <a:rPr lang="en-US" sz="2800" dirty="0"/>
              <a:t>(b) Distance-vector protocols</a:t>
            </a:r>
          </a:p>
          <a:p>
            <a:pPr lvl="1"/>
            <a:r>
              <a:rPr lang="en-US" sz="2800" dirty="0"/>
              <a:t>(c) All of the above</a:t>
            </a:r>
          </a:p>
          <a:p>
            <a:pPr lvl="1"/>
            <a:r>
              <a:rPr lang="en-US" sz="2800" dirty="0"/>
              <a:t>(d) None of the above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1929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3CD6-D709-894E-9A2D-DBF63F8F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protocols are widely deployed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04E1-F901-0546-9C45-A9A397E0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746"/>
          </a:xfrm>
        </p:spPr>
        <p:txBody>
          <a:bodyPr>
            <a:normAutofit/>
          </a:bodyPr>
          <a:lstStyle/>
          <a:p>
            <a:r>
              <a:rPr lang="en-US" dirty="0"/>
              <a:t>Real protocols using a link-state algorithm</a:t>
            </a:r>
          </a:p>
          <a:p>
            <a:pPr lvl="1"/>
            <a:r>
              <a:rPr lang="en-US" dirty="0"/>
              <a:t>OSPF “Open Shortest Path First”</a:t>
            </a:r>
          </a:p>
          <a:p>
            <a:pPr lvl="1"/>
            <a:r>
              <a:rPr lang="en-US" dirty="0"/>
              <a:t>IS-IS: “Intermediate System to Intermediate System”</a:t>
            </a:r>
          </a:p>
          <a:p>
            <a:endParaRPr lang="en-US" dirty="0"/>
          </a:p>
          <a:p>
            <a:r>
              <a:rPr lang="en-US" dirty="0"/>
              <a:t>Real protocols using a distance-vector algorithm</a:t>
            </a:r>
          </a:p>
          <a:p>
            <a:pPr lvl="1"/>
            <a:r>
              <a:rPr lang="en-US" dirty="0"/>
              <a:t>RIP: “Routing Information Protocol”</a:t>
            </a:r>
          </a:p>
          <a:p>
            <a:pPr lvl="2"/>
            <a:r>
              <a:rPr lang="en-US" dirty="0"/>
              <a:t>RFC written by our own Chuck Hedrick from LCSR @ Rutgers CS</a:t>
            </a:r>
          </a:p>
          <a:p>
            <a:pPr lvl="1"/>
            <a:r>
              <a:rPr lang="en-US" dirty="0"/>
              <a:t>IGRP: “Interior Gateway Routing Protocol”</a:t>
            </a:r>
          </a:p>
          <a:p>
            <a:pPr lvl="1"/>
            <a:endParaRPr lang="en-US" dirty="0"/>
          </a:p>
          <a:p>
            <a:r>
              <a:rPr lang="en-US" dirty="0"/>
              <a:t>This live lecture is being transmitted over networks deploying one or more of these protocols to compute forwarding tables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57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9C53-0E7F-BF4C-AC66-49B6F539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Routing to the Internet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264C0-2417-5848-954B-033B12DC9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7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68963" y="3844538"/>
            <a:ext cx="4356035" cy="22669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scale:</a:t>
            </a:r>
            <a:r>
              <a:rPr lang="en-US" dirty="0"/>
              <a:t> with billions of destinations:</a:t>
            </a:r>
          </a:p>
          <a:p>
            <a:r>
              <a:rPr lang="en-US" sz="2400" dirty="0"/>
              <a:t>can</a:t>
            </a:r>
            <a:r>
              <a:rPr lang="ja-JP" altLang="en-US" sz="2400" dirty="0"/>
              <a:t>’</a:t>
            </a:r>
            <a:r>
              <a:rPr lang="en-US" altLang="ja-JP" sz="2400" dirty="0"/>
              <a:t>t store all destinations in routing tables!</a:t>
            </a:r>
          </a:p>
          <a:p>
            <a:r>
              <a:rPr lang="en-US" sz="2400" dirty="0"/>
              <a:t>routing table exchange would swamp links!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83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20247" y="3844538"/>
            <a:ext cx="5000625" cy="25146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administrative autonomy</a:t>
            </a:r>
          </a:p>
          <a:p>
            <a:pPr>
              <a:defRPr/>
            </a:pPr>
            <a:r>
              <a:rPr lang="en-US" sz="2400" dirty="0"/>
              <a:t>Internet = network of networks</a:t>
            </a:r>
          </a:p>
          <a:p>
            <a:pPr>
              <a:defRPr/>
            </a:pPr>
            <a:r>
              <a:rPr lang="en-US" sz="2400" dirty="0"/>
              <a:t>each network admin may want to control routing in its own network</a:t>
            </a:r>
          </a:p>
        </p:txBody>
      </p:sp>
      <p:sp>
        <p:nvSpPr>
          <p:cNvPr id="143367" name="Rectangle 5"/>
          <p:cNvSpPr>
            <a:spLocks noChangeArrowheads="1"/>
          </p:cNvSpPr>
          <p:nvPr/>
        </p:nvSpPr>
        <p:spPr bwMode="auto">
          <a:xfrm>
            <a:off x="1932605" y="1690688"/>
            <a:ext cx="6543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our routing study thus far - idealized 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all routers identical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network </a:t>
            </a:r>
            <a:r>
              <a:rPr lang="ja-JP" altLang="en-US" sz="2800" dirty="0">
                <a:latin typeface="Helvetica" pitchFamily="2" charset="0"/>
              </a:rPr>
              <a:t>“</a:t>
            </a:r>
            <a:r>
              <a:rPr lang="en-US" altLang="ja-JP" sz="2800" dirty="0">
                <a:latin typeface="Helvetica" pitchFamily="2" charset="0"/>
              </a:rPr>
              <a:t>flat</a:t>
            </a:r>
            <a:r>
              <a:rPr lang="ja-JP" altLang="en-US" sz="2800" dirty="0">
                <a:latin typeface="Helvetica" pitchFamily="2" charset="0"/>
              </a:rPr>
              <a:t>”</a:t>
            </a:r>
            <a:endParaRPr lang="en-US" altLang="ja-JP" sz="2800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latin typeface="Helvetica" pitchFamily="2" charset="0"/>
              </a:rPr>
              <a:t>… not</a:t>
            </a:r>
            <a:r>
              <a:rPr lang="en-US" sz="2800" dirty="0">
                <a:latin typeface="Helvetica" pitchFamily="2" charset="0"/>
              </a:rPr>
              <a:t> true in practice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D6017A-5790-EE43-809D-C79CE56B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routing scalable</a:t>
            </a:r>
          </a:p>
        </p:txBody>
      </p:sp>
    </p:spTree>
    <p:extLst>
      <p:ext uri="{BB962C8B-B14F-4D97-AF65-F5344CB8AC3E}">
        <p14:creationId xmlns:p14="http://schemas.microsoft.com/office/powerpoint/2010/main" val="3077876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414163"/>
            <a:ext cx="10515600" cy="9100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Gill Sans MT"/>
              </a:rPr>
              <a:t>aggregate routers into regions known as</a:t>
            </a:r>
            <a:r>
              <a:rPr lang="en-US" dirty="0">
                <a:solidFill>
                  <a:srgbClr val="FF0000"/>
                </a:solidFill>
                <a:cs typeface="Gill Sans MT"/>
              </a:rPr>
              <a:t> </a:t>
            </a:r>
            <a:r>
              <a:rPr lang="ja-JP" altLang="en-US" dirty="0">
                <a:solidFill>
                  <a:srgbClr val="CC0000"/>
                </a:solidFill>
                <a:cs typeface="Gill Sans MT"/>
              </a:rPr>
              <a:t>“</a:t>
            </a:r>
            <a:r>
              <a:rPr lang="en-US" altLang="ja-JP" dirty="0">
                <a:solidFill>
                  <a:srgbClr val="CC0000"/>
                </a:solidFill>
                <a:cs typeface="Gill Sans MT"/>
              </a:rPr>
              <a:t>autonomous systems</a:t>
            </a:r>
            <a:r>
              <a:rPr lang="ja-JP" altLang="en-US" dirty="0">
                <a:solidFill>
                  <a:srgbClr val="CC0000"/>
                </a:solidFill>
                <a:cs typeface="Gill Sans MT"/>
              </a:rPr>
              <a:t>”</a:t>
            </a:r>
            <a:r>
              <a:rPr lang="en-US" altLang="ja-JP" dirty="0">
                <a:solidFill>
                  <a:srgbClr val="CC0000"/>
                </a:solidFill>
                <a:cs typeface="Gill Sans MT"/>
              </a:rPr>
              <a:t> (AS) (a.k.a. “domains”)</a:t>
            </a:r>
            <a:endParaRPr lang="en-US" dirty="0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30149" y="2636396"/>
            <a:ext cx="4711684" cy="340756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</a:rPr>
              <a:t>inter-AS routing</a:t>
            </a:r>
          </a:p>
          <a:p>
            <a:r>
              <a:rPr lang="en-US" sz="2400" dirty="0"/>
              <a:t>routing among </a:t>
            </a:r>
            <a:r>
              <a:rPr lang="en-US" sz="2400" dirty="0" err="1"/>
              <a:t>AS’es</a:t>
            </a:r>
            <a:endParaRPr lang="en-US" sz="2400" dirty="0"/>
          </a:p>
          <a:p>
            <a:r>
              <a:rPr lang="en-US" sz="2400" dirty="0"/>
              <a:t>gateways perform inter-domain routing as well as intra-domain routing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All networks run the same inter-domain routing protocol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233" y="2540178"/>
            <a:ext cx="5803916" cy="39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dirty="0">
                <a:solidFill>
                  <a:srgbClr val="000090"/>
                </a:solidFill>
                <a:latin typeface="Helvetica" pitchFamily="2" charset="0"/>
                <a:cs typeface="Gill Sans MT"/>
              </a:rPr>
              <a:t>intra-AS routing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Helvetica" pitchFamily="2" charset="0"/>
              </a:rPr>
              <a:t>routing among hosts, routers in same AS (“network”)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Helvetica" pitchFamily="2" charset="0"/>
              </a:rPr>
              <a:t>all routers in the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</a:rPr>
              <a:t>same</a:t>
            </a:r>
            <a:r>
              <a:rPr lang="en-US" altLang="ja-JP" sz="2400" dirty="0">
                <a:latin typeface="Helvetica" pitchFamily="2" charset="0"/>
              </a:rPr>
              <a:t> AS must run </a:t>
            </a:r>
            <a:r>
              <a:rPr lang="en-US" altLang="ja-JP" sz="2400" i="1" dirty="0">
                <a:solidFill>
                  <a:srgbClr val="C00000"/>
                </a:solidFill>
                <a:latin typeface="Helvetica" pitchFamily="2" charset="0"/>
              </a:rPr>
              <a:t>same</a:t>
            </a:r>
            <a:r>
              <a:rPr lang="en-US" altLang="ja-JP" sz="2400" dirty="0">
                <a:latin typeface="Helvetica" pitchFamily="2" charset="0"/>
              </a:rPr>
              <a:t> intra-domain protocol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pitchFamily="2" charset="0"/>
              </a:rPr>
              <a:t>routers in </a:t>
            </a:r>
            <a:r>
              <a:rPr lang="en-US" sz="2400" i="1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  <a:r>
              <a:rPr lang="en-US" sz="2400" dirty="0">
                <a:latin typeface="Helvetica" pitchFamily="2" charset="0"/>
              </a:rPr>
              <a:t> AS can run </a:t>
            </a:r>
            <a:r>
              <a:rPr lang="en-US" sz="2400" i="1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  <a:r>
              <a:rPr lang="en-US" sz="2400" dirty="0">
                <a:latin typeface="Helvetica" pitchFamily="2" charset="0"/>
              </a:rPr>
              <a:t> intra-domain routing protocols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 router</a:t>
            </a:r>
            <a:r>
              <a:rPr lang="en-US" sz="2400" dirty="0">
                <a:latin typeface="Helvetica" pitchFamily="2" charset="0"/>
              </a:rPr>
              <a:t>: at “edge” of its own AS, has link(s) to router(s) in other </a:t>
            </a:r>
            <a:r>
              <a:rPr lang="en-US" sz="2400" dirty="0" err="1">
                <a:latin typeface="Helvetica" pitchFamily="2" charset="0"/>
              </a:rPr>
              <a:t>AS’es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C32EC-83A8-104D-904B-F358F2B3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216845"/>
            <a:ext cx="10515600" cy="1325563"/>
          </a:xfrm>
        </p:spPr>
        <p:txBody>
          <a:bodyPr/>
          <a:lstStyle/>
          <a:p>
            <a:r>
              <a:rPr lang="en-US" dirty="0"/>
              <a:t>Internet’s approach to scalable routing</a:t>
            </a:r>
          </a:p>
        </p:txBody>
      </p:sp>
    </p:spTree>
    <p:extLst>
      <p:ext uri="{BB962C8B-B14F-4D97-AF65-F5344CB8AC3E}">
        <p14:creationId xmlns:p14="http://schemas.microsoft.com/office/powerpoint/2010/main" val="3366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7" name="Rectangle 5"/>
          <p:cNvSpPr>
            <a:spLocks noChangeArrowheads="1"/>
          </p:cNvSpPr>
          <p:nvPr/>
        </p:nvSpPr>
        <p:spPr bwMode="auto">
          <a:xfrm>
            <a:off x="1932605" y="1690687"/>
            <a:ext cx="8047550" cy="431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Key principle: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Hierarchy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… by separation into </a:t>
            </a:r>
            <a:r>
              <a:rPr lang="en-US" sz="2800" dirty="0" err="1">
                <a:latin typeface="Helvetica" pitchFamily="2" charset="0"/>
              </a:rPr>
              <a:t>ASes</a:t>
            </a:r>
            <a:endParaRPr lang="en-US" sz="2800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… within </a:t>
            </a:r>
            <a:r>
              <a:rPr lang="en-US" sz="2800" dirty="0" err="1">
                <a:latin typeface="Helvetica" pitchFamily="2" charset="0"/>
              </a:rPr>
              <a:t>ASes</a:t>
            </a:r>
            <a:r>
              <a:rPr lang="en-US" sz="2800" dirty="0">
                <a:latin typeface="Helvetica" pitchFamily="2" charset="0"/>
              </a:rPr>
              <a:t>, using intra-domain areas.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endParaRPr lang="en-US" sz="2800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Hierarchy enables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autonomy</a:t>
            </a:r>
            <a:r>
              <a:rPr lang="en-US" sz="2800" dirty="0">
                <a:latin typeface="Helvetica" pitchFamily="2" charset="0"/>
              </a:rPr>
              <a:t> of separate regions.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endParaRPr lang="en-US" sz="2800" dirty="0">
              <a:latin typeface="Helvetica" pitchFamily="2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dirty="0">
                <a:latin typeface="Helvetica" pitchFamily="2" charset="0"/>
              </a:rPr>
              <a:t>Compare: federal -&gt; state -&gt; district -&gt; …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D6017A-5790-EE43-809D-C79CE56B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routing scalable</a:t>
            </a:r>
          </a:p>
        </p:txBody>
      </p:sp>
    </p:spTree>
    <p:extLst>
      <p:ext uri="{BB962C8B-B14F-4D97-AF65-F5344CB8AC3E}">
        <p14:creationId xmlns:p14="http://schemas.microsoft.com/office/powerpoint/2010/main" val="269555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3E2AD-6B08-5A4A-AB39-DC16002A5A29}"/>
              </a:ext>
            </a:extLst>
          </p:cNvPr>
          <p:cNvSpPr txBox="1"/>
          <p:nvPr/>
        </p:nvSpPr>
        <p:spPr>
          <a:xfrm>
            <a:off x="3340003" y="614617"/>
            <a:ext cx="534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Routing protocols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5FD51-76AD-544C-B469-C865C0350AE2}"/>
              </a:ext>
            </a:extLst>
          </p:cNvPr>
          <p:cNvSpPr txBox="1"/>
          <p:nvPr/>
        </p:nvSpPr>
        <p:spPr>
          <a:xfrm>
            <a:off x="409303" y="2261469"/>
            <a:ext cx="321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Link state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OSPF, IS-IS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4D4F6A-0A11-A740-90D1-39D4736EEA76}"/>
              </a:ext>
            </a:extLst>
          </p:cNvPr>
          <p:cNvCxnSpPr/>
          <p:nvPr/>
        </p:nvCxnSpPr>
        <p:spPr>
          <a:xfrm flipH="1">
            <a:off x="2708366" y="1345059"/>
            <a:ext cx="1942011" cy="7488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ABADBD-6FC0-EE49-A608-7162BA1F75FA}"/>
              </a:ext>
            </a:extLst>
          </p:cNvPr>
          <p:cNvCxnSpPr>
            <a:cxnSpLocks/>
          </p:cNvCxnSpPr>
          <p:nvPr/>
        </p:nvCxnSpPr>
        <p:spPr>
          <a:xfrm flipH="1">
            <a:off x="6013268" y="1428851"/>
            <a:ext cx="1" cy="8326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1ECE50-5E4A-7C4E-93D7-E940587D29D2}"/>
              </a:ext>
            </a:extLst>
          </p:cNvPr>
          <p:cNvSpPr txBox="1"/>
          <p:nvPr/>
        </p:nvSpPr>
        <p:spPr>
          <a:xfrm>
            <a:off x="3902933" y="2555550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Distance vector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RIP, IGRP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BD12D-710E-4B4A-94D6-98715EBC3BB4}"/>
              </a:ext>
            </a:extLst>
          </p:cNvPr>
          <p:cNvSpPr txBox="1"/>
          <p:nvPr/>
        </p:nvSpPr>
        <p:spPr>
          <a:xfrm>
            <a:off x="409304" y="4100444"/>
            <a:ext cx="68362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Intra-AS protocols</a:t>
            </a:r>
          </a:p>
          <a:p>
            <a:pPr marL="285750" indent="-285750" algn="l">
              <a:buFontTx/>
              <a:buChar char="-"/>
            </a:pPr>
            <a:r>
              <a:rPr lang="en-US" sz="2800" dirty="0">
                <a:latin typeface="Helvetica" pitchFamily="2" charset="0"/>
              </a:rPr>
              <a:t>same protocol within an AS</a:t>
            </a:r>
          </a:p>
          <a:p>
            <a:pPr marL="285750" indent="-285750" algn="l">
              <a:buFontTx/>
              <a:buChar char="-"/>
            </a:pPr>
            <a:r>
              <a:rPr lang="en-US" sz="2800" dirty="0">
                <a:latin typeface="Helvetica" pitchFamily="2" charset="0"/>
              </a:rPr>
              <a:t>different algorithms across </a:t>
            </a:r>
            <a:r>
              <a:rPr lang="en-US" sz="2800" dirty="0" err="1">
                <a:latin typeface="Helvetica" pitchFamily="2" charset="0"/>
              </a:rPr>
              <a:t>ASes</a:t>
            </a:r>
            <a:endParaRPr lang="en-US" sz="2800" dirty="0">
              <a:latin typeface="Helvetica" pitchFamily="2" charset="0"/>
            </a:endParaRPr>
          </a:p>
          <a:p>
            <a:pPr marL="285750" indent="-285750" algn="l">
              <a:buFontTx/>
              <a:buChar char="-"/>
            </a:pPr>
            <a:r>
              <a:rPr lang="en-US" sz="2800" dirty="0">
                <a:latin typeface="Helvetica" pitchFamily="2" charset="0"/>
              </a:rPr>
              <a:t>(semi-)global view of the network</a:t>
            </a:r>
          </a:p>
          <a:p>
            <a:pPr marL="285750" indent="-285750" algn="l">
              <a:buFontTx/>
              <a:buChar char="-"/>
            </a:pPr>
            <a:r>
              <a:rPr lang="en-US" sz="2800" dirty="0">
                <a:latin typeface="Helvetica" pitchFamily="2" charset="0"/>
              </a:rPr>
              <a:t>Also called interior gateway protocols (IGP)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2D00D0B-A824-A049-A988-C8B474B37FFB}"/>
              </a:ext>
            </a:extLst>
          </p:cNvPr>
          <p:cNvSpPr/>
          <p:nvPr/>
        </p:nvSpPr>
        <p:spPr>
          <a:xfrm rot="5400000">
            <a:off x="3703919" y="-70947"/>
            <a:ext cx="669073" cy="746789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748ED-E10B-FB44-BD5E-7B17AB4A8477}"/>
              </a:ext>
            </a:extLst>
          </p:cNvPr>
          <p:cNvCxnSpPr>
            <a:cxnSpLocks/>
          </p:cNvCxnSpPr>
          <p:nvPr/>
        </p:nvCxnSpPr>
        <p:spPr>
          <a:xfrm flipH="1" flipV="1">
            <a:off x="7098231" y="1422484"/>
            <a:ext cx="2157281" cy="7520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0E66FD-5663-BA4C-B090-B7ACB4A10D69}"/>
              </a:ext>
            </a:extLst>
          </p:cNvPr>
          <p:cNvSpPr txBox="1"/>
          <p:nvPr/>
        </p:nvSpPr>
        <p:spPr>
          <a:xfrm>
            <a:off x="8052568" y="2353423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Path vector </a:t>
            </a:r>
            <a:r>
              <a:rPr lang="en-US" sz="2400" dirty="0">
                <a:latin typeface="Helvetica" pitchFamily="2" charset="0"/>
              </a:rPr>
              <a:t>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BGP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30AA213-1AF0-AF4D-89B1-CF8891F22E92}"/>
              </a:ext>
            </a:extLst>
          </p:cNvPr>
          <p:cNvSpPr/>
          <p:nvPr/>
        </p:nvSpPr>
        <p:spPr>
          <a:xfrm rot="5400000">
            <a:off x="9590871" y="1991235"/>
            <a:ext cx="669073" cy="33660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554CD-A9B7-5443-9599-10D851B4413E}"/>
              </a:ext>
            </a:extLst>
          </p:cNvPr>
          <p:cNvSpPr txBox="1"/>
          <p:nvPr/>
        </p:nvSpPr>
        <p:spPr>
          <a:xfrm>
            <a:off x="7433190" y="4078142"/>
            <a:ext cx="4499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Inter-AS protocols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common across </a:t>
            </a:r>
            <a:r>
              <a:rPr lang="en-US" sz="2800" dirty="0" err="1">
                <a:latin typeface="Helvetica" pitchFamily="2" charset="0"/>
              </a:rPr>
              <a:t>Ases</a:t>
            </a:r>
            <a:endParaRPr lang="en-US" sz="2800" dirty="0">
              <a:latin typeface="Helvetica" pitchFamily="2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each AS knows little about the others</a:t>
            </a:r>
          </a:p>
        </p:txBody>
      </p:sp>
    </p:spTree>
    <p:extLst>
      <p:ext uri="{BB962C8B-B14F-4D97-AF65-F5344CB8AC3E}">
        <p14:creationId xmlns:p14="http://schemas.microsoft.com/office/powerpoint/2010/main" val="23797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2" grpId="0"/>
      <p:bldP spid="13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D601-5460-F448-A815-ACA3CFBB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Gateway Protocol (BGP)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54E54-6AFD-CE47-807C-C5C007E87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glue that holds the Internet together</a:t>
            </a:r>
          </a:p>
        </p:txBody>
      </p:sp>
    </p:spTree>
    <p:extLst>
      <p:ext uri="{BB962C8B-B14F-4D97-AF65-F5344CB8AC3E}">
        <p14:creationId xmlns:p14="http://schemas.microsoft.com/office/powerpoint/2010/main" val="3009918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Internet inter-AS routing: BGP</a:t>
            </a:r>
            <a:endParaRPr lang="en-US" sz="3200" dirty="0"/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064" y="1548295"/>
            <a:ext cx="10632234" cy="5076439"/>
          </a:xfrm>
        </p:spPr>
        <p:txBody>
          <a:bodyPr>
            <a:normAutofit/>
          </a:bodyPr>
          <a:lstStyle/>
          <a:p>
            <a:pPr marL="381000" indent="-381000"/>
            <a:r>
              <a:rPr lang="en-US" dirty="0">
                <a:solidFill>
                  <a:srgbClr val="CC0000"/>
                </a:solidFill>
              </a:rPr>
              <a:t>BGP (Border Gateway Protocol):</a:t>
            </a:r>
            <a:r>
              <a:rPr lang="en-US" dirty="0"/>
              <a:t> </a:t>
            </a:r>
            <a:r>
              <a:rPr lang="en-US" i="1" dirty="0"/>
              <a:t>the</a:t>
            </a:r>
            <a:r>
              <a:rPr lang="en-US" dirty="0"/>
              <a:t> de facto inter-domain routing protocol</a:t>
            </a:r>
          </a:p>
          <a:p>
            <a:pPr marL="381000" indent="-381000"/>
            <a:r>
              <a:rPr lang="en-US" dirty="0"/>
              <a:t>BGP provides each a way to:</a:t>
            </a:r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</a:rPr>
              <a:t>eBGP:</a:t>
            </a:r>
            <a:r>
              <a:rPr lang="en-US" dirty="0"/>
              <a:t> obtain subnet reachability information from neighboring </a:t>
            </a:r>
            <a:r>
              <a:rPr lang="en-US" dirty="0" err="1"/>
              <a:t>ASes</a:t>
            </a:r>
            <a:endParaRPr lang="en-US" dirty="0"/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</a:rPr>
              <a:t>iBGP:</a:t>
            </a:r>
            <a:r>
              <a:rPr lang="en-US" dirty="0"/>
              <a:t> propagate reachability information to all AS-internal routers.</a:t>
            </a:r>
          </a:p>
          <a:p>
            <a:pPr marL="800100" lvl="1" indent="-342900"/>
            <a:r>
              <a:rPr lang="en-US" dirty="0"/>
              <a:t>determine </a:t>
            </a:r>
            <a:r>
              <a:rPr lang="ja-JP" altLang="en-US" dirty="0"/>
              <a:t>“</a:t>
            </a:r>
            <a:r>
              <a:rPr lang="en-US" altLang="ja-JP" dirty="0"/>
              <a:t>good</a:t>
            </a:r>
            <a:r>
              <a:rPr lang="ja-JP" altLang="en-US" dirty="0"/>
              <a:t>”</a:t>
            </a:r>
            <a:r>
              <a:rPr lang="en-US" altLang="ja-JP" dirty="0"/>
              <a:t> routes to other networks based on reachability information and </a:t>
            </a:r>
            <a:r>
              <a:rPr lang="en-US" altLang="ja-JP" i="1" dirty="0">
                <a:solidFill>
                  <a:srgbClr val="C00000"/>
                </a:solidFill>
              </a:rPr>
              <a:t>policy</a:t>
            </a:r>
            <a:endParaRPr lang="en-US" altLang="ja-JP" dirty="0">
              <a:solidFill>
                <a:srgbClr val="C00000"/>
              </a:solidFill>
            </a:endParaRPr>
          </a:p>
          <a:p>
            <a:pPr marL="381000" indent="-381000"/>
            <a:r>
              <a:rPr lang="en-US" dirty="0" err="1"/>
              <a:t>eBGP</a:t>
            </a:r>
            <a:r>
              <a:rPr lang="en-US" dirty="0"/>
              <a:t> allows a subnetwork to advertise its existence to the rest of Internet: </a:t>
            </a:r>
          </a:p>
          <a:p>
            <a:pPr marL="838200" lvl="1" indent="-381000"/>
            <a:r>
              <a:rPr lang="en-US" altLang="ja-JP" i="1" dirty="0">
                <a:solidFill>
                  <a:srgbClr val="C00000"/>
                </a:solidFill>
              </a:rPr>
              <a:t>“I am here”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67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eBGP, iBGP connections</a:t>
            </a:r>
          </a:p>
        </p:txBody>
      </p:sp>
      <p:grpSp>
        <p:nvGrpSpPr>
          <p:cNvPr id="283" name="Group 282"/>
          <p:cNvGrpSpPr/>
          <p:nvPr/>
        </p:nvGrpSpPr>
        <p:grpSpPr>
          <a:xfrm>
            <a:off x="4898823" y="4578800"/>
            <a:ext cx="2919541" cy="635979"/>
            <a:chOff x="7493868" y="5383138"/>
            <a:chExt cx="2919541" cy="635979"/>
          </a:xfrm>
        </p:grpSpPr>
        <p:cxnSp>
          <p:nvCxnSpPr>
            <p:cNvPr id="273" name="Straight Connector 272"/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" name="Straight Connector 273"/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1" name="TextBox 280"/>
            <p:cNvSpPr txBox="1"/>
            <p:nvPr/>
          </p:nvSpPr>
          <p:spPr>
            <a:xfrm>
              <a:off x="8347651" y="5383138"/>
              <a:ext cx="2065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eBGP connectivity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8372607" y="5649785"/>
              <a:ext cx="1988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90"/>
                  </a:solidFill>
                  <a:latin typeface="Helvetica" pitchFamily="2" charset="0"/>
                </a:rPr>
                <a:t>iBGP connectivity</a:t>
              </a:r>
            </a:p>
          </p:txBody>
        </p:sp>
      </p:grpSp>
      <p:sp>
        <p:nvSpPr>
          <p:cNvPr id="135" name="Freeform 2"/>
          <p:cNvSpPr>
            <a:spLocks/>
          </p:cNvSpPr>
          <p:nvPr/>
        </p:nvSpPr>
        <p:spPr bwMode="auto">
          <a:xfrm>
            <a:off x="2082932" y="2655625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21092" y="2806487"/>
            <a:ext cx="565150" cy="369332"/>
            <a:chOff x="1736090" y="2873352"/>
            <a:chExt cx="565150" cy="369332"/>
          </a:xfrm>
        </p:grpSpPr>
        <p:grpSp>
          <p:nvGrpSpPr>
            <p:cNvPr id="2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" name="Oval 2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" name="Straight Connector 33"/>
              <p:cNvCxnSpPr>
                <a:endCxn id="2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1770362" y="2873352"/>
              <a:ext cx="423514" cy="369332"/>
              <a:chOff x="667045" y="1708643"/>
              <a:chExt cx="423514" cy="369332"/>
            </a:xfrm>
          </p:grpSpPr>
          <p:sp>
            <p:nvSpPr>
              <p:cNvPr id="69" name="Oval 68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67045" y="170864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1b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3225322" y="4027804"/>
            <a:ext cx="565150" cy="369332"/>
            <a:chOff x="1736090" y="2873352"/>
            <a:chExt cx="565150" cy="369332"/>
          </a:xfrm>
        </p:grpSpPr>
        <p:grpSp>
          <p:nvGrpSpPr>
            <p:cNvPr id="75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79" name="Oval 7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6" name="Straight Connector 85"/>
              <p:cNvCxnSpPr>
                <a:endCxn id="81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1770362" y="2873352"/>
              <a:ext cx="423514" cy="369332"/>
              <a:chOff x="667045" y="1708643"/>
              <a:chExt cx="423514" cy="369332"/>
            </a:xfrm>
          </p:grpSpPr>
          <p:sp>
            <p:nvSpPr>
              <p:cNvPr id="77" name="Oval 76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67045" y="1708643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1d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4086808" y="3418207"/>
            <a:ext cx="565150" cy="369332"/>
            <a:chOff x="1736090" y="2873352"/>
            <a:chExt cx="565150" cy="369332"/>
          </a:xfrm>
        </p:grpSpPr>
        <p:grpSp>
          <p:nvGrpSpPr>
            <p:cNvPr id="89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93" name="Oval 92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0" name="Straight Connector 99"/>
              <p:cNvCxnSpPr>
                <a:endCxn id="9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1770362" y="2873352"/>
              <a:ext cx="414737" cy="369332"/>
              <a:chOff x="667045" y="1708643"/>
              <a:chExt cx="414737" cy="369332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67045" y="1708643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1c</a:t>
                </a: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2318333" y="3411854"/>
            <a:ext cx="565150" cy="369332"/>
            <a:chOff x="1736090" y="2873352"/>
            <a:chExt cx="565150" cy="369332"/>
          </a:xfrm>
        </p:grpSpPr>
        <p:grpSp>
          <p:nvGrpSpPr>
            <p:cNvPr id="103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07" name="Oval 10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Freeform 11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4" name="Straight Connector 113"/>
              <p:cNvCxnSpPr>
                <a:endCxn id="10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1770362" y="2873352"/>
              <a:ext cx="414737" cy="369332"/>
              <a:chOff x="667045" y="1708643"/>
              <a:chExt cx="414737" cy="369332"/>
            </a:xfrm>
          </p:grpSpPr>
          <p:sp>
            <p:nvSpPr>
              <p:cNvPr id="105" name="Oval 104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67045" y="1708643"/>
                <a:ext cx="412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1a</a:t>
                </a:r>
              </a:p>
            </p:txBody>
          </p:sp>
        </p:grpSp>
      </p:grpSp>
      <p:cxnSp>
        <p:nvCxnSpPr>
          <p:cNvPr id="117" name="Straight Connector 116"/>
          <p:cNvCxnSpPr>
            <a:stCxn id="66" idx="2"/>
            <a:endCxn id="78" idx="0"/>
          </p:cNvCxnSpPr>
          <p:nvPr/>
        </p:nvCxnSpPr>
        <p:spPr bwMode="auto">
          <a:xfrm>
            <a:off x="3467121" y="3175820"/>
            <a:ext cx="4230" cy="8519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/>
          <p:nvPr/>
        </p:nvCxnSpPr>
        <p:spPr bwMode="auto">
          <a:xfrm>
            <a:off x="2892480" y="3581757"/>
            <a:ext cx="1204913" cy="63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>
            <a:stCxn id="27" idx="7"/>
          </p:cNvCxnSpPr>
          <p:nvPr/>
        </p:nvCxnSpPr>
        <p:spPr bwMode="auto">
          <a:xfrm>
            <a:off x="3703710" y="3087613"/>
            <a:ext cx="480042" cy="3697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/>
        </p:nvCxnSpPr>
        <p:spPr bwMode="auto">
          <a:xfrm>
            <a:off x="2785076" y="3719440"/>
            <a:ext cx="477927" cy="3570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H="1">
            <a:off x="3681044" y="3716677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Connector 132"/>
          <p:cNvCxnSpPr/>
          <p:nvPr/>
        </p:nvCxnSpPr>
        <p:spPr bwMode="auto">
          <a:xfrm flipH="1">
            <a:off x="2772555" y="3100081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7" name="Group 136"/>
          <p:cNvGrpSpPr/>
          <p:nvPr/>
        </p:nvGrpSpPr>
        <p:grpSpPr>
          <a:xfrm>
            <a:off x="4691774" y="1871068"/>
            <a:ext cx="2712783" cy="1853712"/>
            <a:chOff x="-2170772" y="2784954"/>
            <a:chExt cx="2712783" cy="1853712"/>
          </a:xfrm>
        </p:grpSpPr>
        <p:sp>
          <p:nvSpPr>
            <p:cNvPr id="138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8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93" name="Oval 19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6" name="Freeform 19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7" name="Freeform 19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8" name="Freeform 19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9" name="Freeform 19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00" name="Straight Connector 199"/>
                  <p:cNvCxnSpPr>
                    <a:endCxn id="19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1770362" y="2873352"/>
                  <a:ext cx="423514" cy="369332"/>
                  <a:chOff x="667045" y="1708643"/>
                  <a:chExt cx="423514" cy="369332"/>
                </a:xfrm>
              </p:grpSpPr>
              <p:sp>
                <p:nvSpPr>
                  <p:cNvPr id="191" name="Oval 19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667045" y="1708643"/>
                    <a:ext cx="4235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141" name="Group 140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7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80" name="Oval 1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" name="Freeform 18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7" name="Straight Connector 186"/>
                  <p:cNvCxnSpPr>
                    <a:endCxn id="18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770362" y="2873352"/>
                  <a:ext cx="423514" cy="369332"/>
                  <a:chOff x="667045" y="1708643"/>
                  <a:chExt cx="423514" cy="369332"/>
                </a:xfrm>
              </p:grpSpPr>
              <p:sp>
                <p:nvSpPr>
                  <p:cNvPr id="178" name="Oval 17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667045" y="1708643"/>
                    <a:ext cx="4235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7" name="Oval 16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" name="Freeform 16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1" name="Freeform 17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2" name="Freeform 17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3" name="Freeform 17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4" name="Straight Connector 173"/>
                  <p:cNvCxnSpPr>
                    <a:endCxn id="16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770362" y="2873352"/>
                  <a:ext cx="414737" cy="369332"/>
                  <a:chOff x="667045" y="1708643"/>
                  <a:chExt cx="414737" cy="369332"/>
                </a:xfrm>
              </p:grpSpPr>
              <p:sp>
                <p:nvSpPr>
                  <p:cNvPr id="165" name="Oval 16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667045" y="1708643"/>
                    <a:ext cx="3994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4" name="Oval 15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7" name="Freeform 15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8" name="Freeform 15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9" name="Freeform 15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0" name="Freeform 15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1" name="Straight Connector 160"/>
                  <p:cNvCxnSpPr>
                    <a:endCxn id="15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1770362" y="2873352"/>
                  <a:ext cx="414737" cy="369332"/>
                  <a:chOff x="667045" y="1708643"/>
                  <a:chExt cx="414737" cy="369332"/>
                </a:xfrm>
              </p:grpSpPr>
              <p:sp>
                <p:nvSpPr>
                  <p:cNvPr id="152" name="Oval 15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67045" y="1708643"/>
                    <a:ext cx="4122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144" name="Straight Connector 143"/>
              <p:cNvCxnSpPr>
                <a:stCxn id="192" idx="2"/>
                <a:endCxn id="179" idx="0"/>
              </p:cNvCxnSpPr>
              <p:nvPr/>
            </p:nvCxnSpPr>
            <p:spPr bwMode="auto">
              <a:xfrm>
                <a:off x="1982119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145"/>
              <p:cNvCxnSpPr>
                <a:stCxn id="193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02" name="Group 201"/>
          <p:cNvGrpSpPr/>
          <p:nvPr/>
        </p:nvGrpSpPr>
        <p:grpSpPr>
          <a:xfrm>
            <a:off x="7363068" y="2689747"/>
            <a:ext cx="2712783" cy="1853712"/>
            <a:chOff x="-2170772" y="2784954"/>
            <a:chExt cx="2712783" cy="1853712"/>
          </a:xfrm>
        </p:grpSpPr>
        <p:sp>
          <p:nvSpPr>
            <p:cNvPr id="203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54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8" name="Oval 257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0" name="Oval 259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" name="Freeform 260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2" name="Freeform 261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3" name="Freeform 262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4" name="Freeform 263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65" name="Straight Connector 264"/>
                  <p:cNvCxnSpPr>
                    <a:endCxn id="26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/>
                <p:cNvGrpSpPr/>
                <p:nvPr/>
              </p:nvGrpSpPr>
              <p:grpSpPr>
                <a:xfrm>
                  <a:off x="1770362" y="2873352"/>
                  <a:ext cx="423514" cy="369332"/>
                  <a:chOff x="667045" y="1708643"/>
                  <a:chExt cx="423514" cy="369332"/>
                </a:xfrm>
              </p:grpSpPr>
              <p:sp>
                <p:nvSpPr>
                  <p:cNvPr id="256" name="Oval 255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667045" y="1708643"/>
                    <a:ext cx="4235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3b</a:t>
                    </a:r>
                  </a:p>
                </p:txBody>
              </p:sp>
            </p:grpSp>
          </p:grpSp>
          <p:grpSp>
            <p:nvGrpSpPr>
              <p:cNvPr id="206" name="Group 205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1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45" name="Oval 244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7" name="Oval 246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8" name="Freeform 247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9" name="Freeform 248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0" name="Freeform 249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1" name="Freeform 250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2" name="Straight Connector 251"/>
                  <p:cNvCxnSpPr>
                    <a:endCxn id="24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1770362" y="2873352"/>
                  <a:ext cx="423514" cy="369332"/>
                  <a:chOff x="667045" y="1708643"/>
                  <a:chExt cx="423514" cy="369332"/>
                </a:xfrm>
              </p:grpSpPr>
              <p:sp>
                <p:nvSpPr>
                  <p:cNvPr id="243" name="Oval 242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667045" y="1708643"/>
                    <a:ext cx="4235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3d</a:t>
                    </a:r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2" name="Oval 23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4" name="Oval 23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5" name="Freeform 23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6" name="Freeform 23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7" name="Freeform 23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8" name="Freeform 23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9" name="Straight Connector 238"/>
                  <p:cNvCxnSpPr>
                    <a:endCxn id="23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9" name="Group 228"/>
                <p:cNvGrpSpPr/>
                <p:nvPr/>
              </p:nvGrpSpPr>
              <p:grpSpPr>
                <a:xfrm>
                  <a:off x="1770362" y="2873352"/>
                  <a:ext cx="414737" cy="369332"/>
                  <a:chOff x="667045" y="1708643"/>
                  <a:chExt cx="414737" cy="369332"/>
                </a:xfrm>
              </p:grpSpPr>
              <p:sp>
                <p:nvSpPr>
                  <p:cNvPr id="230" name="Oval 22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67045" y="1708643"/>
                    <a:ext cx="3994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3c</a:t>
                    </a:r>
                  </a:p>
                </p:txBody>
              </p:sp>
            </p:grpSp>
          </p:grpSp>
          <p:grpSp>
            <p:nvGrpSpPr>
              <p:cNvPr id="208" name="Group 207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1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9" name="Oval 21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" name="Freeform 22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3" name="Freeform 22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4" name="Freeform 22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5" name="Freeform 22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6" name="Straight Connector 225"/>
                  <p:cNvCxnSpPr>
                    <a:endCxn id="22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1770362" y="2873352"/>
                  <a:ext cx="414737" cy="369332"/>
                  <a:chOff x="667045" y="1708643"/>
                  <a:chExt cx="414737" cy="369332"/>
                </a:xfrm>
              </p:grpSpPr>
              <p:sp>
                <p:nvSpPr>
                  <p:cNvPr id="217" name="Oval 21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667045" y="1708643"/>
                    <a:ext cx="4122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3a</a:t>
                    </a:r>
                  </a:p>
                </p:txBody>
              </p:sp>
            </p:grpSp>
          </p:grpSp>
          <p:cxnSp>
            <p:nvCxnSpPr>
              <p:cNvPr id="209" name="Straight Connector 208"/>
              <p:cNvCxnSpPr>
                <a:stCxn id="257" idx="2"/>
                <a:endCxn id="244" idx="0"/>
              </p:cNvCxnSpPr>
              <p:nvPr/>
            </p:nvCxnSpPr>
            <p:spPr bwMode="auto">
              <a:xfrm>
                <a:off x="1982119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0" name="Straight Connector 209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1" name="Straight Connector 210"/>
              <p:cNvCxnSpPr>
                <a:stCxn id="258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2" name="Straight Connector 211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Straight Connector 212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268" name="Straight Connector 267"/>
          <p:cNvCxnSpPr/>
          <p:nvPr/>
        </p:nvCxnSpPr>
        <p:spPr bwMode="auto">
          <a:xfrm flipH="1">
            <a:off x="4544976" y="2930575"/>
            <a:ext cx="495463" cy="49545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0" name="Straight Connector 269"/>
          <p:cNvCxnSpPr>
            <a:endCxn id="167" idx="7"/>
          </p:cNvCxnSpPr>
          <p:nvPr/>
        </p:nvCxnSpPr>
        <p:spPr bwMode="auto">
          <a:xfrm flipH="1" flipV="1">
            <a:off x="7178268" y="2914776"/>
            <a:ext cx="498946" cy="573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" name="TextBox 275"/>
          <p:cNvSpPr txBox="1"/>
          <p:nvPr/>
        </p:nvSpPr>
        <p:spPr>
          <a:xfrm>
            <a:off x="5759228" y="3833361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2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8430521" y="4589577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3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3149605" y="4533765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1</a:t>
            </a:r>
          </a:p>
        </p:txBody>
      </p:sp>
      <p:sp>
        <p:nvSpPr>
          <p:cNvPr id="2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44408" y="2368721"/>
            <a:ext cx="6342403" cy="3959125"/>
            <a:chOff x="1020408" y="2368720"/>
            <a:chExt cx="6342403" cy="3959125"/>
          </a:xfrm>
        </p:grpSpPr>
        <p:grpSp>
          <p:nvGrpSpPr>
            <p:cNvPr id="4" name="Group 3"/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271" name="Group 270"/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80" name="Oval 2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latin typeface="Helvetica" pitchFamily="2" charset="0"/>
                    </a:endParaRPr>
                  </a:p>
                </p:txBody>
              </p:sp>
              <p:sp>
                <p:nvSpPr>
                  <p:cNvPr id="287" name="Rectangle 28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latin typeface="Helvetica" pitchFamily="2" charset="0"/>
                    </a:endParaRPr>
                  </a:p>
                </p:txBody>
              </p:sp>
              <p:sp>
                <p:nvSpPr>
                  <p:cNvPr id="288" name="Oval 28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  <a:latin typeface="Helvetica" pitchFamily="2" charset="0"/>
                    </a:endParaRPr>
                  </a:p>
                </p:txBody>
              </p:sp>
              <p:sp>
                <p:nvSpPr>
                  <p:cNvPr id="289" name="Freeform 28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latin typeface="Helvetica" pitchFamily="2" charset="0"/>
                    </a:endParaRPr>
                  </a:p>
                </p:txBody>
              </p:sp>
              <p:sp>
                <p:nvSpPr>
                  <p:cNvPr id="290" name="Freeform 28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latin typeface="Helvetica" pitchFamily="2" charset="0"/>
                    </a:endParaRPr>
                  </a:p>
                </p:txBody>
              </p:sp>
              <p:sp>
                <p:nvSpPr>
                  <p:cNvPr id="291" name="Freeform 29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latin typeface="Helvetica" pitchFamily="2" charset="0"/>
                    </a:endParaRPr>
                  </a:p>
                </p:txBody>
              </p:sp>
              <p:sp>
                <p:nvSpPr>
                  <p:cNvPr id="292" name="Freeform 29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>
                      <a:latin typeface="Helvetica" pitchFamily="2" charset="0"/>
                    </a:endParaRPr>
                  </a:p>
                </p:txBody>
              </p:sp>
              <p:cxnSp>
                <p:nvCxnSpPr>
                  <p:cNvPr id="293" name="Straight Connector 292"/>
                  <p:cNvCxnSpPr>
                    <a:endCxn id="2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Group 274"/>
                <p:cNvGrpSpPr/>
                <p:nvPr/>
              </p:nvGrpSpPr>
              <p:grpSpPr>
                <a:xfrm>
                  <a:off x="1770362" y="2873352"/>
                  <a:ext cx="428322" cy="369332"/>
                  <a:chOff x="667045" y="1708643"/>
                  <a:chExt cx="428322" cy="369332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79" name="TextBox 278"/>
                  <p:cNvSpPr txBox="1"/>
                  <p:nvPr/>
                </p:nvSpPr>
                <p:spPr>
                  <a:xfrm>
                    <a:off x="667045" y="1708643"/>
                    <a:ext cx="4283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Helvetica" pitchFamily="2" charset="0"/>
                      </a:rPr>
                      <a:t>1c</a:t>
                    </a:r>
                  </a:p>
                </p:txBody>
              </p:sp>
            </p:grpSp>
          </p:grpSp>
          <p:sp>
            <p:nvSpPr>
              <p:cNvPr id="3" name="Oval 2"/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6" name="Oval 295"/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7" name="Oval 296"/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∂</a:t>
                </a:r>
              </a:p>
            </p:txBody>
          </p:sp>
          <p:sp>
            <p:nvSpPr>
              <p:cNvPr id="298" name="Oval 297"/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∂</a:t>
                </a: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018143" y="5692792"/>
              <a:ext cx="5344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gateway routers run both eBGP and iBGP </a:t>
              </a:r>
              <a:r>
                <a:rPr lang="en-US" dirty="0" err="1">
                  <a:latin typeface="Helvetica" pitchFamily="2" charset="0"/>
                </a:rPr>
                <a:t>protools</a:t>
              </a:r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61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FFFC-F80E-1D46-B990-23306BD8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450D-BCF2-094F-A25B-1A75A8DB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30948" cy="4883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Network Address Translation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one external IP address </a:t>
            </a:r>
            <a:r>
              <a:rPr lang="en-US" dirty="0"/>
              <a:t>for many endpoints</a:t>
            </a:r>
          </a:p>
          <a:p>
            <a:pPr lvl="1"/>
            <a:r>
              <a:rPr lang="en-US" dirty="0"/>
              <a:t>Translation table maps (WAN IP, WAN port) </a:t>
            </a:r>
            <a:r>
              <a:rPr lang="en-US" dirty="0">
                <a:sym typeface="Wingdings" pitchFamily="2" charset="2"/>
              </a:rPr>
              <a:t> (LAN IP, LAN port)</a:t>
            </a:r>
          </a:p>
          <a:p>
            <a:r>
              <a:rPr lang="en-US" dirty="0">
                <a:sym typeface="Wingdings" pitchFamily="2" charset="2"/>
              </a:rPr>
              <a:t>IP version 6 (IPv6)</a:t>
            </a:r>
          </a:p>
          <a:p>
            <a:pPr lvl="1"/>
            <a:r>
              <a:rPr lang="en-US" dirty="0">
                <a:sym typeface="Wingdings" pitchFamily="2" charset="2"/>
              </a:rPr>
              <a:t>Large address space (2^128)</a:t>
            </a:r>
          </a:p>
          <a:p>
            <a:pPr lvl="1"/>
            <a:r>
              <a:rPr lang="en-US" dirty="0">
                <a:sym typeface="Wingdings" pitchFamily="2" charset="2"/>
              </a:rPr>
              <a:t>No fragmentation, no options fields</a:t>
            </a:r>
          </a:p>
          <a:p>
            <a:pPr lvl="1"/>
            <a:r>
              <a:rPr lang="en-US" dirty="0">
                <a:sym typeface="Wingdings" pitchFamily="2" charset="2"/>
              </a:rPr>
              <a:t>Flow labels</a:t>
            </a:r>
          </a:p>
          <a:p>
            <a:pPr lvl="1"/>
            <a:r>
              <a:rPr lang="en-US" dirty="0">
                <a:sym typeface="Wingdings" pitchFamily="2" charset="2"/>
              </a:rPr>
              <a:t>Deployment is taking a </a:t>
            </a:r>
            <a:r>
              <a:rPr lang="en-US" dirty="0" err="1">
                <a:sym typeface="Wingdings" pitchFamily="2" charset="2"/>
              </a:rPr>
              <a:t>looong</a:t>
            </a:r>
            <a:r>
              <a:rPr lang="en-US" dirty="0">
                <a:sym typeface="Wingdings" pitchFamily="2" charset="2"/>
              </a:rPr>
              <a:t> time: architectural “ossification”</a:t>
            </a:r>
          </a:p>
          <a:p>
            <a:r>
              <a:rPr lang="en-US" dirty="0">
                <a:sym typeface="Wingdings" pitchFamily="2" charset="2"/>
              </a:rPr>
              <a:t>Routing protocols: find a path for packets from </a:t>
            </a:r>
            <a:r>
              <a:rPr lang="en-US" dirty="0" err="1">
                <a:sym typeface="Wingdings" pitchFamily="2" charset="2"/>
              </a:rPr>
              <a:t>src</a:t>
            </a:r>
            <a:r>
              <a:rPr lang="en-US" dirty="0">
                <a:sym typeface="Wingdings" pitchFamily="2" charset="2"/>
              </a:rPr>
              <a:t> to </a:t>
            </a:r>
            <a:r>
              <a:rPr lang="en-US" dirty="0" err="1">
                <a:sym typeface="Wingdings" pitchFamily="2" charset="2"/>
              </a:rPr>
              <a:t>dst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Control plane function</a:t>
            </a:r>
          </a:p>
          <a:p>
            <a:pPr lvl="1"/>
            <a:r>
              <a:rPr lang="en-US" dirty="0">
                <a:sym typeface="Wingdings" pitchFamily="2" charset="2"/>
              </a:rPr>
              <a:t>Graph abstraction</a:t>
            </a:r>
          </a:p>
          <a:p>
            <a:pPr lvl="1"/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Link-state protocols: </a:t>
            </a:r>
            <a:r>
              <a:rPr lang="en-US" dirty="0">
                <a:sym typeface="Wingdings" pitchFamily="2" charset="2"/>
              </a:rPr>
              <a:t>flood, then compute shortest paths (e.g., Dijkstra’s algorithm)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44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2824499"/>
            <a:ext cx="10321212" cy="1234021"/>
          </a:xfrm>
        </p:spPr>
        <p:txBody>
          <a:bodyPr>
            <a:normAutofit/>
          </a:bodyPr>
          <a:lstStyle/>
          <a:p>
            <a:pPr marL="282575" indent="-282575"/>
            <a:r>
              <a:rPr lang="en-US" sz="2400" dirty="0"/>
              <a:t>When AS3 gateway router 3a advertises path </a:t>
            </a:r>
            <a:r>
              <a:rPr lang="en-US" sz="2200" dirty="0">
                <a:solidFill>
                  <a:srgbClr val="CC0000"/>
                </a:solidFill>
              </a:rPr>
              <a:t>AS3,X </a:t>
            </a:r>
            <a:r>
              <a:rPr lang="en-US" sz="2400" dirty="0"/>
              <a:t>to AS2 gateway router 2c,</a:t>
            </a:r>
          </a:p>
          <a:p>
            <a:pPr lvl="1"/>
            <a:r>
              <a:rPr lang="en-US" dirty="0"/>
              <a:t>AS3 </a:t>
            </a:r>
            <a:r>
              <a:rPr lang="en-US" dirty="0">
                <a:solidFill>
                  <a:srgbClr val="CC0000"/>
                </a:solidFill>
              </a:rPr>
              <a:t>promises</a:t>
            </a:r>
            <a:r>
              <a:rPr lang="en-US" dirty="0"/>
              <a:t> to AS2 it will forward datagrams towards X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62846" name="Rectangle 116"/>
          <p:cNvSpPr>
            <a:spLocks noChangeArrowheads="1"/>
          </p:cNvSpPr>
          <p:nvPr/>
        </p:nvSpPr>
        <p:spPr bwMode="auto">
          <a:xfrm>
            <a:off x="838200" y="1360966"/>
            <a:ext cx="10321212" cy="12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BGP session:</a:t>
            </a:r>
            <a:r>
              <a:rPr lang="en-US" sz="24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sz="2400" dirty="0">
                <a:latin typeface="Helvetica" pitchFamily="2" charset="0"/>
              </a:rPr>
              <a:t>two BGP routers (</a:t>
            </a:r>
            <a:r>
              <a:rPr lang="ja-JP" altLang="en-US" sz="2400" dirty="0">
                <a:latin typeface="Helvetica" pitchFamily="2" charset="0"/>
              </a:rPr>
              <a:t>“</a:t>
            </a:r>
            <a:r>
              <a:rPr lang="en-US" altLang="ja-JP" sz="2400" dirty="0">
                <a:latin typeface="Helvetica" pitchFamily="2" charset="0"/>
              </a:rPr>
              <a:t>peers</a:t>
            </a:r>
            <a:r>
              <a:rPr lang="ja-JP" altLang="en-US" sz="2400" dirty="0">
                <a:latin typeface="Helvetica" pitchFamily="2" charset="0"/>
              </a:rPr>
              <a:t>”</a:t>
            </a:r>
            <a:r>
              <a:rPr lang="en-US" altLang="ja-JP" sz="2400" dirty="0">
                <a:latin typeface="Helvetica" pitchFamily="2" charset="0"/>
              </a:rPr>
              <a:t>) exchange BGP messages over semi-permanent TCP connection: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Helvetica" pitchFamily="2" charset="0"/>
                <a:cs typeface="Gill Sans MT"/>
              </a:rPr>
              <a:t>advertising </a:t>
            </a:r>
            <a:r>
              <a:rPr lang="en-US" sz="2400" dirty="0">
                <a:solidFill>
                  <a:srgbClr val="CC0000"/>
                </a:solidFill>
                <a:latin typeface="Helvetica" pitchFamily="2" charset="0"/>
                <a:cs typeface="Gill Sans MT"/>
              </a:rPr>
              <a:t>paths </a:t>
            </a:r>
            <a:r>
              <a:rPr lang="en-US" sz="2400" dirty="0">
                <a:latin typeface="Helvetica" pitchFamily="2" charset="0"/>
                <a:cs typeface="Gill Sans MT"/>
              </a:rPr>
              <a:t>to different destination network prefixes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Helvetica" pitchFamily="2" charset="0"/>
                <a:cs typeface="Gill Sans MT"/>
              </a:rPr>
              <a:t>BGP is a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  <a:cs typeface="Gill Sans MT"/>
              </a:rPr>
              <a:t>path vector</a:t>
            </a:r>
            <a:r>
              <a:rPr lang="en-US" altLang="ja-JP" sz="2400" dirty="0">
                <a:latin typeface="Helvetica" pitchFamily="2" charset="0"/>
                <a:cs typeface="Gill Sans MT"/>
              </a:rPr>
              <a:t> protocol</a:t>
            </a:r>
            <a:endParaRPr lang="en-US" sz="2400" dirty="0">
              <a:solidFill>
                <a:srgbClr val="FF0000"/>
              </a:solidFill>
              <a:latin typeface="Helvetica" pitchFamily="2" charset="0"/>
              <a:cs typeface="Gill Sans MT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4010993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4938164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386990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4006021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4899525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484064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4997847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3911145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153021" y="4121821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497275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7237441" y="4938746"/>
            <a:ext cx="2590803" cy="1117600"/>
            <a:chOff x="2244" y="2236"/>
            <a:chExt cx="1632" cy="704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2089" y="2391"/>
              <a:ext cx="484" cy="174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2325" y="2614"/>
              <a:ext cx="15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BGP advertisement:</a:t>
              </a:r>
            </a:p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 X</a:t>
              </a:r>
            </a:p>
          </p:txBody>
        </p: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062C78-4CAF-9F48-B58D-074B293C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basics</a:t>
            </a:r>
          </a:p>
        </p:txBody>
      </p:sp>
    </p:spTree>
    <p:extLst>
      <p:ext uri="{BB962C8B-B14F-4D97-AF65-F5344CB8AC3E}">
        <p14:creationId xmlns:p14="http://schemas.microsoft.com/office/powerpoint/2010/main" val="339917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border gateway router speaks the following protocols.</a:t>
            </a:r>
          </a:p>
          <a:p>
            <a:pPr lvl="1"/>
            <a:r>
              <a:rPr lang="en-US" sz="2800" dirty="0"/>
              <a:t>(a) IGP</a:t>
            </a:r>
          </a:p>
          <a:p>
            <a:pPr lvl="1"/>
            <a:r>
              <a:rPr lang="en-US" sz="2800" dirty="0"/>
              <a:t>(b) </a:t>
            </a:r>
            <a:r>
              <a:rPr lang="en-US" sz="2800" dirty="0" err="1"/>
              <a:t>eBGP</a:t>
            </a:r>
            <a:endParaRPr lang="en-US" sz="2800" dirty="0"/>
          </a:p>
          <a:p>
            <a:pPr lvl="1"/>
            <a:r>
              <a:rPr lang="en-US" sz="2800" dirty="0"/>
              <a:t>(c) </a:t>
            </a:r>
            <a:r>
              <a:rPr lang="en-US" sz="2800" dirty="0" err="1"/>
              <a:t>iBGP</a:t>
            </a:r>
            <a:endParaRPr lang="en-US" sz="2800" dirty="0"/>
          </a:p>
          <a:p>
            <a:pPr lvl="1"/>
            <a:r>
              <a:rPr lang="en-US" sz="2800" dirty="0"/>
              <a:t>(d) All of the above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5433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Routers inside an AS learn about destinations outside the AS using</a:t>
            </a:r>
          </a:p>
          <a:p>
            <a:pPr lvl="1"/>
            <a:r>
              <a:rPr lang="en-US" sz="2800" dirty="0"/>
              <a:t>(a) IGP</a:t>
            </a:r>
          </a:p>
          <a:p>
            <a:pPr lvl="1"/>
            <a:r>
              <a:rPr lang="en-US" sz="2800" dirty="0"/>
              <a:t>(b) </a:t>
            </a:r>
            <a:r>
              <a:rPr lang="en-US" sz="2800" dirty="0" err="1"/>
              <a:t>eBGP</a:t>
            </a:r>
            <a:endParaRPr lang="en-US" sz="2800" dirty="0"/>
          </a:p>
          <a:p>
            <a:pPr lvl="1"/>
            <a:r>
              <a:rPr lang="en-US" sz="2800" dirty="0"/>
              <a:t>(c) </a:t>
            </a:r>
            <a:r>
              <a:rPr lang="en-US" sz="2800" dirty="0" err="1"/>
              <a:t>iBGP</a:t>
            </a:r>
            <a:endParaRPr lang="en-US" sz="2800" dirty="0"/>
          </a:p>
          <a:p>
            <a:pPr lvl="1"/>
            <a:r>
              <a:rPr lang="en-US" sz="2800" dirty="0"/>
              <a:t>(d) None of the above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1722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189028" cy="5053496"/>
          </a:xfrm>
        </p:spPr>
        <p:txBody>
          <a:bodyPr>
            <a:normAutofit/>
          </a:bodyPr>
          <a:lstStyle/>
          <a:p>
            <a:r>
              <a:rPr lang="en-US" dirty="0"/>
              <a:t>advertised prefix includes BGP attributes </a:t>
            </a:r>
          </a:p>
          <a:p>
            <a:pPr lvl="1"/>
            <a:r>
              <a:rPr lang="en-US" dirty="0"/>
              <a:t>Advertisement of a route = prefix + attributes</a:t>
            </a:r>
            <a:endParaRPr lang="en-US" altLang="ja-JP" dirty="0"/>
          </a:p>
          <a:p>
            <a:r>
              <a:rPr lang="en-US" dirty="0"/>
              <a:t>Two important attributes: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AS-PATH: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list of </a:t>
            </a:r>
            <a:r>
              <a:rPr lang="en-US" dirty="0" err="1"/>
              <a:t>ASes</a:t>
            </a:r>
            <a:r>
              <a:rPr lang="en-US" dirty="0"/>
              <a:t> through which prefix advertisement has passed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>
                <a:solidFill>
                  <a:srgbClr val="CC0000"/>
                </a:solidFill>
              </a:rPr>
              <a:t>:</a:t>
            </a:r>
            <a:r>
              <a:rPr lang="en-US" dirty="0"/>
              <a:t> indicates specific internal-AS router to next-hop AS</a:t>
            </a:r>
          </a:p>
          <a:p>
            <a:r>
              <a:rPr lang="en-US" dirty="0">
                <a:solidFill>
                  <a:srgbClr val="C00000"/>
                </a:solidFill>
              </a:rPr>
              <a:t>Policy-based routing:</a:t>
            </a:r>
          </a:p>
          <a:p>
            <a:pPr lvl="1"/>
            <a:r>
              <a:rPr lang="en-US" dirty="0"/>
              <a:t>gateway receiving route advertisement uses </a:t>
            </a:r>
            <a:r>
              <a:rPr lang="en-US" dirty="0">
                <a:solidFill>
                  <a:srgbClr val="CC0000"/>
                </a:solidFill>
              </a:rPr>
              <a:t>import policy</a:t>
            </a:r>
            <a:r>
              <a:rPr lang="en-US" i="1" dirty="0"/>
              <a:t> </a:t>
            </a:r>
            <a:r>
              <a:rPr lang="en-US" dirty="0"/>
              <a:t>to accept/decline path (e.g., never route through AS Y).</a:t>
            </a:r>
          </a:p>
          <a:p>
            <a:pPr lvl="1"/>
            <a:r>
              <a:rPr lang="en-US" dirty="0"/>
              <a:t>AS </a:t>
            </a:r>
            <a:r>
              <a:rPr lang="en-US" dirty="0">
                <a:solidFill>
                  <a:srgbClr val="C00000"/>
                </a:solidFill>
              </a:rPr>
              <a:t>export policy</a:t>
            </a:r>
            <a:r>
              <a:rPr lang="en-US" dirty="0"/>
              <a:t> also determines whether to advertise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a path to other other neighboring </a:t>
            </a:r>
            <a:r>
              <a:rPr lang="en-US" dirty="0" err="1"/>
              <a:t>ASes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5FDC98-8BF3-DD44-A482-0E29CDB3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attributes and BGP routes</a:t>
            </a:r>
          </a:p>
        </p:txBody>
      </p:sp>
    </p:spTree>
    <p:extLst>
      <p:ext uri="{BB962C8B-B14F-4D97-AF65-F5344CB8AC3E}">
        <p14:creationId xmlns:p14="http://schemas.microsoft.com/office/powerpoint/2010/main" val="1177868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B862-A59D-8A41-B672-9301393E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in BGP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224ED-5E04-0D4E-BF2D-D24B14838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12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DEDB-5DF1-7648-955F-E8359A26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7917" cy="1325563"/>
          </a:xfrm>
        </p:spPr>
        <p:txBody>
          <a:bodyPr/>
          <a:lstStyle/>
          <a:p>
            <a:r>
              <a:rPr lang="en-US" dirty="0"/>
              <a:t>Policy comes from business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1AD4-8F11-D84C-9C86-D6F53B3B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1227421" cy="5032376"/>
          </a:xfrm>
        </p:spPr>
        <p:txBody>
          <a:bodyPr>
            <a:normAutofit/>
          </a:bodyPr>
          <a:lstStyle/>
          <a:p>
            <a:r>
              <a:rPr lang="en-US" dirty="0"/>
              <a:t>Customer-provider relationships:</a:t>
            </a:r>
          </a:p>
          <a:p>
            <a:pPr lvl="1"/>
            <a:r>
              <a:rPr lang="en-US" dirty="0"/>
              <a:t>E.g., Rutgers is a customer of AT&amp;T</a:t>
            </a:r>
          </a:p>
          <a:p>
            <a:r>
              <a:rPr lang="en-US" dirty="0"/>
              <a:t>Peer-peer relationships:</a:t>
            </a:r>
          </a:p>
          <a:p>
            <a:pPr lvl="1"/>
            <a:r>
              <a:rPr lang="en-US" dirty="0"/>
              <a:t>E.g., Verizon is a peer of AT&amp;T</a:t>
            </a:r>
          </a:p>
          <a:p>
            <a:r>
              <a:rPr lang="en-US" dirty="0"/>
              <a:t>Business relationships depend on </a:t>
            </a:r>
            <a:r>
              <a:rPr lang="en-US" dirty="0">
                <a:solidFill>
                  <a:srgbClr val="C00000"/>
                </a:solidFill>
              </a:rPr>
              <a:t>where</a:t>
            </a:r>
            <a:r>
              <a:rPr lang="en-US" dirty="0"/>
              <a:t> connectivity occurs</a:t>
            </a:r>
          </a:p>
          <a:p>
            <a:pPr lvl="1"/>
            <a:r>
              <a:rPr lang="en-US" dirty="0"/>
              <a:t>“Where”, also called a “point of presence” (</a:t>
            </a:r>
            <a:r>
              <a:rPr lang="en-US" dirty="0" err="1"/>
              <a:t>PoP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E.g., customers at one </a:t>
            </a:r>
            <a:r>
              <a:rPr lang="en-US" dirty="0" err="1"/>
              <a:t>PoP</a:t>
            </a:r>
            <a:r>
              <a:rPr lang="en-US" dirty="0"/>
              <a:t> but peers at another</a:t>
            </a:r>
          </a:p>
          <a:p>
            <a:r>
              <a:rPr lang="en-US" dirty="0"/>
              <a:t>Sometimes, even when there is no direct connectivity 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inteliquent</a:t>
            </a:r>
            <a:r>
              <a:rPr lang="en-US" dirty="0"/>
              <a:t> (zoom/</a:t>
            </a:r>
            <a:r>
              <a:rPr lang="en-US" dirty="0" err="1"/>
              <a:t>webex</a:t>
            </a:r>
            <a:r>
              <a:rPr lang="en-US" dirty="0"/>
              <a:t>) traffic not to be charged, acc. to the FCC</a:t>
            </a:r>
          </a:p>
          <a:p>
            <a:r>
              <a:rPr lang="en-US" dirty="0"/>
              <a:t>Internet-</a:t>
            </a:r>
            <a:r>
              <a:rPr lang="en-US" dirty="0" err="1"/>
              <a:t>eXchange</a:t>
            </a:r>
            <a:r>
              <a:rPr lang="en-US" dirty="0"/>
              <a:t> Points (IXPs) are large </a:t>
            </a:r>
            <a:r>
              <a:rPr lang="en-US" dirty="0" err="1"/>
              <a:t>PoPs</a:t>
            </a:r>
            <a:r>
              <a:rPr lang="en-US" dirty="0"/>
              <a:t> where ISPs come together to connect with each other (often for free)</a:t>
            </a:r>
          </a:p>
        </p:txBody>
      </p:sp>
    </p:spTree>
    <p:extLst>
      <p:ext uri="{BB962C8B-B14F-4D97-AF65-F5344CB8AC3E}">
        <p14:creationId xmlns:p14="http://schemas.microsoft.com/office/powerpoint/2010/main" val="159754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60"/>
            <a:ext cx="10900610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A,B,C are </a:t>
            </a:r>
            <a:r>
              <a:rPr lang="en-US" sz="2800" i="1" dirty="0">
                <a:solidFill>
                  <a:srgbClr val="CC0000"/>
                </a:solidFill>
                <a:latin typeface="Helvetica" pitchFamily="2" charset="0"/>
              </a:rPr>
              <a:t>provider networks</a:t>
            </a:r>
          </a:p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X,W,Y are customer (of provider networks)</a:t>
            </a:r>
          </a:p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X is </a:t>
            </a:r>
            <a:r>
              <a:rPr lang="en-US" sz="2800" i="1" dirty="0">
                <a:solidFill>
                  <a:srgbClr val="CC0000"/>
                </a:solidFill>
                <a:latin typeface="Helvetica" pitchFamily="2" charset="0"/>
              </a:rPr>
              <a:t>dual-homed:</a:t>
            </a:r>
            <a:r>
              <a:rPr lang="en-US" sz="2800" dirty="0">
                <a:latin typeface="Helvetica" pitchFamily="2" charset="0"/>
              </a:rPr>
              <a:t> attached to two networks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800" i="1" dirty="0">
                <a:solidFill>
                  <a:srgbClr val="000090"/>
                </a:solidFill>
                <a:latin typeface="Helvetica" pitchFamily="2" charset="0"/>
              </a:rPr>
              <a:t>policy to enforce: </a:t>
            </a:r>
            <a:r>
              <a:rPr lang="en-US" sz="2800" dirty="0">
                <a:latin typeface="Helvetica" pitchFamily="2" charset="0"/>
              </a:rPr>
              <a:t>X does not want to route from B to C via X 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Helvetica" pitchFamily="2" charset="0"/>
              </a:rPr>
              <a:t>.. so X will not advertise to B a route to C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8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2000250" y="1123950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 and Advertisements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958413" y="3509020"/>
            <a:ext cx="10027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90"/>
                </a:solidFill>
                <a:latin typeface="Helvetica" pitchFamily="2" charset="0"/>
              </a:rPr>
              <a:t>Suppose an ISP only wants to route traffic to/from its customer networks (does not want to carry transit traffic between other ISPs)</a:t>
            </a:r>
          </a:p>
        </p:txBody>
      </p:sp>
    </p:spTree>
    <p:extLst>
      <p:ext uri="{BB962C8B-B14F-4D97-AF65-F5344CB8AC3E}">
        <p14:creationId xmlns:p14="http://schemas.microsoft.com/office/powerpoint/2010/main" val="2592336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371320"/>
            <a:ext cx="10319084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A advertises path Aw to B and to C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B </a:t>
            </a:r>
            <a:r>
              <a:rPr lang="en-US" sz="2400" i="1" dirty="0">
                <a:solidFill>
                  <a:srgbClr val="CC0000"/>
                </a:solidFill>
                <a:latin typeface="Helvetica" pitchFamily="2" charset="0"/>
              </a:rPr>
              <a:t>chooses not to advertise </a:t>
            </a:r>
            <a:r>
              <a:rPr lang="en-US" sz="2400" dirty="0" err="1">
                <a:latin typeface="Helvetica" pitchFamily="2" charset="0"/>
              </a:rPr>
              <a:t>BAw</a:t>
            </a:r>
            <a:r>
              <a:rPr lang="en-US" sz="2400" dirty="0">
                <a:latin typeface="Helvetica" pitchFamily="2" charset="0"/>
              </a:rPr>
              <a:t> to C: 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000" dirty="0">
                <a:latin typeface="Helvetica" pitchFamily="2" charset="0"/>
              </a:rPr>
              <a:t>B gets no </a:t>
            </a:r>
            <a:r>
              <a:rPr lang="ja-JP" altLang="en-US" sz="2000" dirty="0">
                <a:latin typeface="Helvetica" pitchFamily="2" charset="0"/>
              </a:rPr>
              <a:t>“</a:t>
            </a:r>
            <a:r>
              <a:rPr lang="en-US" altLang="ja-JP" sz="2000" dirty="0">
                <a:latin typeface="Helvetica" pitchFamily="2" charset="0"/>
              </a:rPr>
              <a:t>revenue</a:t>
            </a:r>
            <a:r>
              <a:rPr lang="ja-JP" altLang="en-US" sz="2000" dirty="0">
                <a:latin typeface="Helvetica" pitchFamily="2" charset="0"/>
              </a:rPr>
              <a:t>”</a:t>
            </a:r>
            <a:r>
              <a:rPr lang="en-US" altLang="ja-JP" sz="2000" dirty="0">
                <a:latin typeface="Helvetica" pitchFamily="2" charset="0"/>
              </a:rPr>
              <a:t> for routing </a:t>
            </a:r>
            <a:r>
              <a:rPr lang="en-US" altLang="ja-JP" sz="2000" dirty="0" err="1">
                <a:latin typeface="Helvetica" pitchFamily="2" charset="0"/>
              </a:rPr>
              <a:t>CBAw</a:t>
            </a:r>
            <a:r>
              <a:rPr lang="en-US" altLang="ja-JP" sz="2000" dirty="0">
                <a:latin typeface="Helvetica" pitchFamily="2" charset="0"/>
              </a:rPr>
              <a:t>, since none of  C, A, w are B</a:t>
            </a:r>
            <a:r>
              <a:rPr lang="ja-JP" altLang="en-US" sz="2000" dirty="0">
                <a:latin typeface="Helvetica" pitchFamily="2" charset="0"/>
              </a:rPr>
              <a:t>’</a:t>
            </a:r>
            <a:r>
              <a:rPr lang="en-US" altLang="ja-JP" sz="2000" dirty="0">
                <a:latin typeface="Helvetica" pitchFamily="2" charset="0"/>
              </a:rPr>
              <a:t>s customers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ja-JP" sz="2000" dirty="0">
                <a:latin typeface="Helvetica" pitchFamily="2" charset="0"/>
              </a:rPr>
              <a:t>C does not learn about </a:t>
            </a:r>
            <a:r>
              <a:rPr lang="en-US" altLang="ja-JP" sz="2000" dirty="0" err="1">
                <a:latin typeface="Helvetica" pitchFamily="2" charset="0"/>
              </a:rPr>
              <a:t>CBAw</a:t>
            </a:r>
            <a:r>
              <a:rPr lang="en-US" altLang="ja-JP" sz="2000" dirty="0">
                <a:latin typeface="Helvetica" pitchFamily="2" charset="0"/>
              </a:rPr>
              <a:t> path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C will route </a:t>
            </a:r>
            <a:r>
              <a:rPr lang="en-US" sz="2400" dirty="0" err="1">
                <a:latin typeface="Helvetica" pitchFamily="2" charset="0"/>
              </a:rPr>
              <a:t>CAw</a:t>
            </a:r>
            <a:r>
              <a:rPr lang="en-US" sz="2400" dirty="0">
                <a:latin typeface="Helvetica" pitchFamily="2" charset="0"/>
              </a:rPr>
              <a:t> (not using B) to get to w</a:t>
            </a: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2000250" y="1123950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 dirty="0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</a:t>
              </a:r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58413" y="3509020"/>
            <a:ext cx="10027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90"/>
                </a:solidFill>
                <a:latin typeface="Helvetica" pitchFamily="2" charset="0"/>
              </a:rPr>
              <a:t>Suppose an ISP only wants to route traffic to/from its customer networks (does not want to carry transit traffic between other ISPs)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82D5D3-812D-3741-BCA3-D28F0AB0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Export Policy and Advertisements</a:t>
            </a:r>
          </a:p>
        </p:txBody>
      </p:sp>
    </p:spTree>
    <p:extLst>
      <p:ext uri="{BB962C8B-B14F-4D97-AF65-F5344CB8AC3E}">
        <p14:creationId xmlns:p14="http://schemas.microsoft.com/office/powerpoint/2010/main" val="3661496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18B07-F5BD-604E-9CF8-8FCB5E6C7F39}"/>
              </a:ext>
            </a:extLst>
          </p:cNvPr>
          <p:cNvSpPr txBox="1"/>
          <p:nvPr/>
        </p:nvSpPr>
        <p:spPr>
          <a:xfrm>
            <a:off x="827049" y="363915"/>
            <a:ext cx="105379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Policies</a:t>
            </a:r>
            <a:r>
              <a:rPr lang="en-US" sz="3200" dirty="0">
                <a:latin typeface="Helvetica" pitchFamily="2" charset="0"/>
              </a:rPr>
              <a:t> make BGP a complex protocol. </a:t>
            </a:r>
          </a:p>
          <a:p>
            <a:pPr algn="ctr"/>
            <a:endParaRPr lang="en-US" sz="3200" dirty="0">
              <a:latin typeface="Helvetica" pitchFamily="2" charset="0"/>
            </a:endParaRPr>
          </a:p>
          <a:p>
            <a:pPr algn="ctr"/>
            <a:r>
              <a:rPr lang="en-US" sz="3200" dirty="0">
                <a:latin typeface="Helvetica" pitchFamily="2" charset="0"/>
              </a:rPr>
              <a:t>Advertise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entire paths,</a:t>
            </a:r>
            <a:r>
              <a:rPr lang="en-US" sz="3200" dirty="0">
                <a:latin typeface="Helvetica" pitchFamily="2" charset="0"/>
              </a:rPr>
              <a:t> not just local info (like link state or distance vectors).</a:t>
            </a:r>
          </a:p>
          <a:p>
            <a:pPr algn="ctr"/>
            <a:endParaRPr lang="en-US" sz="3200" dirty="0">
              <a:latin typeface="Helvetica" pitchFamily="2" charset="0"/>
            </a:endParaRPr>
          </a:p>
          <a:p>
            <a:pPr algn="ctr"/>
            <a:r>
              <a:rPr lang="en-US" sz="3200" dirty="0">
                <a:latin typeface="Helvetica" pitchFamily="2" charset="0"/>
              </a:rPr>
              <a:t>Choose to advertise (export) only certain paths.</a:t>
            </a:r>
          </a:p>
          <a:p>
            <a:pPr algn="ctr"/>
            <a:endParaRPr lang="en-US" sz="3200" dirty="0">
              <a:latin typeface="Helvetica" pitchFamily="2" charset="0"/>
            </a:endParaRPr>
          </a:p>
          <a:p>
            <a:pPr algn="ctr"/>
            <a:r>
              <a:rPr lang="en-US" sz="3200" dirty="0">
                <a:latin typeface="Helvetica" pitchFamily="2" charset="0"/>
              </a:rPr>
              <a:t>Choose to accept (import) only certain paths.</a:t>
            </a:r>
          </a:p>
          <a:p>
            <a:pPr algn="ctr"/>
            <a:endParaRPr lang="en-US" sz="3200" dirty="0">
              <a:latin typeface="Helvetica" pitchFamily="2" charset="0"/>
            </a:endParaRPr>
          </a:p>
          <a:p>
            <a:pPr algn="ctr"/>
            <a:r>
              <a:rPr lang="en-US" sz="3200" dirty="0">
                <a:latin typeface="Helvetica" pitchFamily="2" charset="0"/>
              </a:rPr>
              <a:t>Complex decision process to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prefer</a:t>
            </a:r>
            <a:r>
              <a:rPr lang="en-US" sz="3200" dirty="0">
                <a:latin typeface="Helvetica" pitchFamily="2" charset="0"/>
              </a:rPr>
              <a:t> certain imported paths over others.</a:t>
            </a:r>
          </a:p>
        </p:txBody>
      </p:sp>
    </p:spTree>
    <p:extLst>
      <p:ext uri="{BB962C8B-B14F-4D97-AF65-F5344CB8AC3E}">
        <p14:creationId xmlns:p14="http://schemas.microsoft.com/office/powerpoint/2010/main" val="28104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eBGP</a:t>
            </a:r>
            <a:r>
              <a:rPr lang="en-US" sz="3200" dirty="0"/>
              <a:t> is a</a:t>
            </a:r>
          </a:p>
          <a:p>
            <a:pPr lvl="1"/>
            <a:r>
              <a:rPr lang="en-US" sz="2800" dirty="0"/>
              <a:t>(a) link-state protocol</a:t>
            </a:r>
          </a:p>
          <a:p>
            <a:pPr lvl="1"/>
            <a:r>
              <a:rPr lang="en-US" sz="2800" dirty="0"/>
              <a:t>(b) distance-vector protocol</a:t>
            </a:r>
          </a:p>
          <a:p>
            <a:pPr lvl="1"/>
            <a:r>
              <a:rPr lang="en-US" sz="2800" dirty="0"/>
              <a:t>(c) path-vector protocol</a:t>
            </a:r>
          </a:p>
          <a:p>
            <a:pPr lvl="1"/>
            <a:r>
              <a:rPr lang="en-US" sz="2800" dirty="0"/>
              <a:t>(d) None of the above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286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235987-6175-4508-BB9A-587ACCE5F86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algorithm: example</a:t>
            </a:r>
            <a:endParaRPr lang="en-US" sz="54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Step</a:t>
            </a:r>
          </a:p>
          <a:p>
            <a:pPr algn="r" eaLnBrk="0" hangingPunct="0"/>
            <a:r>
              <a:rPr lang="en-US" sz="2000">
                <a:latin typeface="Arial" charset="0"/>
              </a:rPr>
              <a:t>0</a:t>
            </a:r>
          </a:p>
          <a:p>
            <a:pPr algn="r" eaLnBrk="0" hangingPunct="0"/>
            <a:r>
              <a:rPr lang="en-US" sz="2000">
                <a:latin typeface="Arial" charset="0"/>
              </a:rPr>
              <a:t>1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</a:t>
            </a:r>
          </a:p>
          <a:p>
            <a:pPr algn="r" eaLnBrk="0" hangingPunct="0"/>
            <a:r>
              <a:rPr lang="en-US" sz="2000">
                <a:latin typeface="Arial" charset="0"/>
              </a:rPr>
              <a:t>3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</a:t>
            </a:r>
          </a:p>
          <a:p>
            <a:pPr algn="r" eaLnBrk="0" hangingPunct="0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N</a:t>
            </a:r>
            <a:r>
              <a:rPr lang="en-US" sz="2000">
                <a:latin typeface="Arial" charset="0"/>
                <a:cs typeface="Arial" charset="0"/>
              </a:rPr>
              <a:t>'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uxyv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uxyvw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uxyvwz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D(v),p(v)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2,u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D(w),p(w)</a:t>
            </a:r>
          </a:p>
          <a:p>
            <a:pPr algn="r" eaLnBrk="0" hangingPunct="0"/>
            <a:r>
              <a:rPr lang="en-US" sz="2000">
                <a:latin typeface="Arial" charset="0"/>
              </a:rPr>
              <a:t>5,u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4,x</a:t>
            </a:r>
          </a:p>
          <a:p>
            <a:pPr algn="r" eaLnBrk="0" hangingPunct="0"/>
            <a:r>
              <a:rPr lang="en-US" sz="2000">
                <a:latin typeface="Arial" charset="0"/>
              </a:rPr>
              <a:t>3,y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3,y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D(x),p(x)</a:t>
            </a:r>
          </a:p>
          <a:p>
            <a:pPr algn="r" eaLnBrk="0" hangingPunct="0"/>
            <a:r>
              <a:rPr lang="en-US" sz="2000">
                <a:latin typeface="Arial" charset="0"/>
              </a:rPr>
              <a:t>1,u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D(y),p(y)</a:t>
            </a:r>
          </a:p>
          <a:p>
            <a:pPr algn="r" eaLnBrk="0" hangingPunct="0"/>
            <a:r>
              <a:rPr lang="en-US" sz="2000">
                <a:cs typeface="Arial" charset="0"/>
              </a:rPr>
              <a:t>∞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D(z),p(z)</a:t>
            </a: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8" name="Group 16"/>
          <p:cNvGrpSpPr>
            <a:grpSpLocks/>
          </p:cNvGrpSpPr>
          <p:nvPr/>
        </p:nvGrpSpPr>
        <p:grpSpPr bwMode="auto">
          <a:xfrm>
            <a:off x="3748089" y="4043364"/>
            <a:ext cx="3571875" cy="2236787"/>
            <a:chOff x="3162" y="1071"/>
            <a:chExt cx="2250" cy="1409"/>
          </a:xfrm>
        </p:grpSpPr>
        <p:sp>
          <p:nvSpPr>
            <p:cNvPr id="2357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7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80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1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2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4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85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6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7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90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1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2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95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6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7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00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01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02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05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0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15" name="Group 58"/>
            <p:cNvGrpSpPr>
              <a:grpSpLocks/>
            </p:cNvGrpSpPr>
            <p:nvPr/>
          </p:nvGrpSpPr>
          <p:grpSpPr bwMode="auto">
            <a:xfrm>
              <a:off x="3289" y="1748"/>
              <a:ext cx="201" cy="252"/>
              <a:chOff x="2956" y="2429"/>
              <a:chExt cx="204" cy="252"/>
            </a:xfrm>
          </p:grpSpPr>
          <p:sp>
            <p:nvSpPr>
              <p:cNvPr id="23641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42" name="Text Box 60"/>
              <p:cNvSpPr txBox="1">
                <a:spLocks noChangeArrowheads="1"/>
              </p:cNvSpPr>
              <p:nvPr/>
            </p:nvSpPr>
            <p:spPr bwMode="auto">
              <a:xfrm>
                <a:off x="2956" y="2429"/>
                <a:ext cx="20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16" name="Group 61"/>
            <p:cNvGrpSpPr>
              <a:grpSpLocks/>
            </p:cNvGrpSpPr>
            <p:nvPr/>
          </p:nvGrpSpPr>
          <p:grpSpPr bwMode="auto">
            <a:xfrm>
              <a:off x="4463" y="2132"/>
              <a:ext cx="189" cy="252"/>
              <a:chOff x="2962" y="2429"/>
              <a:chExt cx="192" cy="252"/>
            </a:xfrm>
          </p:grpSpPr>
          <p:sp>
            <p:nvSpPr>
              <p:cNvPr id="23639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40" name="Text Box 63"/>
              <p:cNvSpPr txBox="1">
                <a:spLocks noChangeArrowheads="1"/>
              </p:cNvSpPr>
              <p:nvPr/>
            </p:nvSpPr>
            <p:spPr bwMode="auto">
              <a:xfrm>
                <a:off x="2962" y="2429"/>
                <a:ext cx="19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17" name="Group 64"/>
            <p:cNvGrpSpPr>
              <a:grpSpLocks/>
            </p:cNvGrpSpPr>
            <p:nvPr/>
          </p:nvGrpSpPr>
          <p:grpSpPr bwMode="auto">
            <a:xfrm>
              <a:off x="3776" y="2099"/>
              <a:ext cx="200" cy="291"/>
              <a:chOff x="2957" y="2399"/>
              <a:chExt cx="201" cy="291"/>
            </a:xfrm>
          </p:grpSpPr>
          <p:sp>
            <p:nvSpPr>
              <p:cNvPr id="23637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8" name="Text Box 66"/>
              <p:cNvSpPr txBox="1">
                <a:spLocks noChangeArrowheads="1"/>
              </p:cNvSpPr>
              <p:nvPr/>
            </p:nvSpPr>
            <p:spPr bwMode="auto">
              <a:xfrm>
                <a:off x="2957" y="2399"/>
                <a:ext cx="20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x</a:t>
                </a:r>
              </a:p>
            </p:txBody>
          </p:sp>
        </p:grpSp>
        <p:grpSp>
          <p:nvGrpSpPr>
            <p:cNvPr id="23618" name="Group 67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23635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6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19" name="Group 70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23633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4" name="Text Box 72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20" name="Group 73"/>
            <p:cNvGrpSpPr>
              <a:grpSpLocks/>
            </p:cNvGrpSpPr>
            <p:nvPr/>
          </p:nvGrpSpPr>
          <p:grpSpPr bwMode="auto">
            <a:xfrm>
              <a:off x="5031" y="1760"/>
              <a:ext cx="193" cy="291"/>
              <a:chOff x="2959" y="2399"/>
              <a:chExt cx="195" cy="291"/>
            </a:xfrm>
          </p:grpSpPr>
          <p:sp>
            <p:nvSpPr>
              <p:cNvPr id="23631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2" name="Text Box 75"/>
              <p:cNvSpPr txBox="1">
                <a:spLocks noChangeArrowheads="1"/>
              </p:cNvSpPr>
              <p:nvPr/>
            </p:nvSpPr>
            <p:spPr bwMode="auto">
              <a:xfrm>
                <a:off x="2959" y="2399"/>
                <a:ext cx="19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z</a:t>
                </a:r>
              </a:p>
            </p:txBody>
          </p:sp>
        </p:grpSp>
        <p:sp>
          <p:nvSpPr>
            <p:cNvPr id="23621" name="Text Box 76"/>
            <p:cNvSpPr txBox="1">
              <a:spLocks noChangeArrowheads="1"/>
            </p:cNvSpPr>
            <p:nvPr/>
          </p:nvSpPr>
          <p:spPr bwMode="auto">
            <a:xfrm>
              <a:off x="3496" y="1571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2" name="Text Box 77"/>
            <p:cNvSpPr txBox="1">
              <a:spLocks noChangeArrowheads="1"/>
            </p:cNvSpPr>
            <p:nvPr/>
          </p:nvSpPr>
          <p:spPr bwMode="auto">
            <a:xfrm>
              <a:off x="3844" y="179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3" name="Text Box 78"/>
            <p:cNvSpPr txBox="1">
              <a:spLocks noChangeArrowheads="1"/>
            </p:cNvSpPr>
            <p:nvPr/>
          </p:nvSpPr>
          <p:spPr bwMode="auto">
            <a:xfrm>
              <a:off x="3408" y="200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4" name="Text Box 79"/>
            <p:cNvSpPr txBox="1">
              <a:spLocks noChangeArrowheads="1"/>
            </p:cNvSpPr>
            <p:nvPr/>
          </p:nvSpPr>
          <p:spPr bwMode="auto">
            <a:xfrm>
              <a:off x="4228" y="188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5" name="Text Box 80"/>
            <p:cNvSpPr txBox="1">
              <a:spLocks noChangeArrowheads="1"/>
            </p:cNvSpPr>
            <p:nvPr/>
          </p:nvSpPr>
          <p:spPr bwMode="auto">
            <a:xfrm>
              <a:off x="4164" y="2237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6" name="Text Box 81"/>
            <p:cNvSpPr txBox="1">
              <a:spLocks noChangeArrowheads="1"/>
            </p:cNvSpPr>
            <p:nvPr/>
          </p:nvSpPr>
          <p:spPr bwMode="auto">
            <a:xfrm>
              <a:off x="4524" y="180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7" name="Text Box 82"/>
            <p:cNvSpPr txBox="1">
              <a:spLocks noChangeArrowheads="1"/>
            </p:cNvSpPr>
            <p:nvPr/>
          </p:nvSpPr>
          <p:spPr bwMode="auto">
            <a:xfrm>
              <a:off x="4885" y="2072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8" name="Text Box 83"/>
            <p:cNvSpPr txBox="1">
              <a:spLocks noChangeArrowheads="1"/>
            </p:cNvSpPr>
            <p:nvPr/>
          </p:nvSpPr>
          <p:spPr bwMode="auto">
            <a:xfrm>
              <a:off x="4858" y="153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9" name="Text Box 84"/>
            <p:cNvSpPr txBox="1">
              <a:spLocks noChangeArrowheads="1"/>
            </p:cNvSpPr>
            <p:nvPr/>
          </p:nvSpPr>
          <p:spPr bwMode="auto">
            <a:xfrm>
              <a:off x="4123" y="138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30" name="Text Box 85"/>
            <p:cNvSpPr txBox="1">
              <a:spLocks noChangeArrowheads="1"/>
            </p:cNvSpPr>
            <p:nvPr/>
          </p:nvSpPr>
          <p:spPr bwMode="auto">
            <a:xfrm>
              <a:off x="3772" y="111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661590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1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2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3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4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4251D5-32A6-6843-B901-7A2F297E5659}"/>
              </a:ext>
            </a:extLst>
          </p:cNvPr>
          <p:cNvSpPr txBox="1"/>
          <p:nvPr/>
        </p:nvSpPr>
        <p:spPr>
          <a:xfrm>
            <a:off x="7916184" y="4039732"/>
            <a:ext cx="3666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D(n) := current estimate of shortest path length from u to node n.</a:t>
            </a:r>
          </a:p>
          <a:p>
            <a:pPr algn="l"/>
            <a:endParaRPr lang="en-US" dirty="0">
              <a:latin typeface="Helvetica" pitchFamily="2" charset="0"/>
            </a:endParaRPr>
          </a:p>
          <a:p>
            <a:pPr algn="l"/>
            <a:r>
              <a:rPr lang="en-US" dirty="0">
                <a:latin typeface="Helvetica" pitchFamily="2" charset="0"/>
              </a:rPr>
              <a:t>P(n) := node preceding n in the estimated shortest path from u to n, i.e. the “predecessor” of n. </a:t>
            </a:r>
          </a:p>
        </p:txBody>
      </p:sp>
    </p:spTree>
    <p:extLst>
      <p:ext uri="{BB962C8B-B14F-4D97-AF65-F5344CB8AC3E}">
        <p14:creationId xmlns:p14="http://schemas.microsoft.com/office/powerpoint/2010/main" val="390916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90" grpId="0" animBg="1"/>
      <p:bldP spid="661591" grpId="0" animBg="1"/>
      <p:bldP spid="661592" grpId="0" animBg="1"/>
      <p:bldP spid="661593" grpId="0" animBg="1"/>
      <p:bldP spid="66159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3873-508C-534F-9338-4D342E4F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F897-CEC5-0345-B8D1-8F82CD893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38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20149" y="4919240"/>
            <a:ext cx="10423631" cy="845038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Based on AS2 policy, AS2 router 2c accepts path AS3,X, propagates (via iBGP) to all AS2 routers</a:t>
            </a:r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735780" y="4231482"/>
            <a:ext cx="10423631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AS2 router 2c receives path advertisement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AS3,X </a:t>
            </a:r>
            <a:r>
              <a:rPr lang="en-US" sz="2200" dirty="0">
                <a:latin typeface="Helvetica" pitchFamily="2" charset="0"/>
              </a:rPr>
              <a:t>(via eBGP) from AS3 router 3a</a:t>
            </a: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Rectangle 4"/>
          <p:cNvSpPr txBox="1">
            <a:spLocks noChangeArrowheads="1"/>
          </p:cNvSpPr>
          <p:nvPr/>
        </p:nvSpPr>
        <p:spPr bwMode="auto">
          <a:xfrm>
            <a:off x="731874" y="5605530"/>
            <a:ext cx="10423631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Based on AS2 policy, AS2 router 2a advertises (via eBGP)  path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AS2, AS3, X  </a:t>
            </a:r>
            <a:r>
              <a:rPr lang="en-US" sz="2200" dirty="0">
                <a:latin typeface="Helvetica" pitchFamily="2" charset="0"/>
              </a:rPr>
              <a:t>to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router 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c</a:t>
            </a:r>
          </a:p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path advertisement</a:t>
            </a:r>
          </a:p>
        </p:txBody>
      </p:sp>
    </p:spTree>
    <p:extLst>
      <p:ext uri="{BB962C8B-B14F-4D97-AF65-F5344CB8AC3E}">
        <p14:creationId xmlns:p14="http://schemas.microsoft.com/office/powerpoint/2010/main" val="21712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build="p"/>
      <p:bldP spid="326" grpId="0"/>
      <p:bldP spid="3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0876" y="4742967"/>
            <a:ext cx="10731758" cy="551956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AS</a:t>
            </a:r>
            <a:r>
              <a:rPr lang="en-US" sz="2200" dirty="0">
                <a:cs typeface="Arial"/>
              </a:rPr>
              <a:t>1</a:t>
            </a:r>
            <a:r>
              <a:rPr lang="en-US" sz="2200" dirty="0"/>
              <a:t> gateway router</a:t>
            </a:r>
            <a:r>
              <a:rPr lang="en-US" sz="2200" dirty="0">
                <a:cs typeface="Arial"/>
              </a:rPr>
              <a:t> 1c </a:t>
            </a:r>
            <a:r>
              <a:rPr lang="en-US" sz="2200" dirty="0"/>
              <a:t>learns path </a:t>
            </a:r>
            <a:r>
              <a:rPr lang="en-US" sz="2200" i="1" dirty="0">
                <a:solidFill>
                  <a:srgbClr val="CC0000"/>
                </a:solidFill>
              </a:rPr>
              <a:t>AS2,AS3,X </a:t>
            </a:r>
            <a:r>
              <a:rPr lang="en-US" sz="2200" dirty="0"/>
              <a:t>from 2a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838201" y="4289671"/>
            <a:ext cx="10731758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sz="2400" dirty="0">
                <a:latin typeface="Helvetica" pitchFamily="2" charset="0"/>
              </a:rPr>
              <a:t>Gateway router may learn about </a:t>
            </a:r>
            <a:r>
              <a:rPr lang="en-US" sz="2400" dirty="0">
                <a:solidFill>
                  <a:srgbClr val="000090"/>
                </a:solidFill>
                <a:latin typeface="Helvetica" pitchFamily="2" charset="0"/>
              </a:rPr>
              <a:t>multiple</a:t>
            </a:r>
            <a:r>
              <a:rPr lang="en-US" sz="2400" dirty="0">
                <a:latin typeface="Helvetica" pitchFamily="2" charset="0"/>
              </a:rPr>
              <a:t> paths to destination: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3" name="Rectangle 4"/>
          <p:cNvSpPr txBox="1">
            <a:spLocks noChangeArrowheads="1"/>
          </p:cNvSpPr>
          <p:nvPr/>
        </p:nvSpPr>
        <p:spPr bwMode="auto">
          <a:xfrm>
            <a:off x="1060876" y="5205914"/>
            <a:ext cx="10731758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learns path 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AS3,X </a:t>
            </a:r>
            <a:r>
              <a:rPr lang="en-US" sz="2200" dirty="0">
                <a:latin typeface="Helvetica" pitchFamily="2" charset="0"/>
              </a:rPr>
              <a:t>from 3a</a:t>
            </a:r>
            <a:endParaRPr lang="en-US" sz="2000" dirty="0">
              <a:latin typeface="Helvetica" pitchFamily="2" charset="0"/>
            </a:endParaRPr>
          </a:p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1060876" y="5587446"/>
            <a:ext cx="10223928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en-US" sz="2200" dirty="0">
                <a:latin typeface="Helvetica" pitchFamily="2" charset="0"/>
              </a:rPr>
              <a:t>Based on policy,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chooses path 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AS3,X, and advertises path within AS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  <a:cs typeface="Arial"/>
              </a:rPr>
              <a:t>1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 via iBGP</a:t>
            </a:r>
            <a:endParaRPr lang="en-US" sz="2000" dirty="0"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path advertisement</a:t>
            </a:r>
          </a:p>
        </p:txBody>
      </p:sp>
    </p:spTree>
    <p:extLst>
      <p:ext uri="{BB962C8B-B14F-4D97-AF65-F5344CB8AC3E}">
        <p14:creationId xmlns:p14="http://schemas.microsoft.com/office/powerpoint/2010/main" val="33434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BGP messages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780" y="1524000"/>
            <a:ext cx="10767526" cy="5029200"/>
          </a:xfrm>
        </p:spPr>
        <p:txBody>
          <a:bodyPr/>
          <a:lstStyle/>
          <a:p>
            <a:pPr marL="293688" indent="-293688"/>
            <a:r>
              <a:rPr lang="en-US" sz="2400" dirty="0"/>
              <a:t>BGP messages exchanged between peers over </a:t>
            </a:r>
            <a:r>
              <a:rPr lang="en-US" sz="2400" dirty="0">
                <a:solidFill>
                  <a:srgbClr val="C00000"/>
                </a:solidFill>
              </a:rPr>
              <a:t>TCP connection</a:t>
            </a:r>
          </a:p>
          <a:p>
            <a:pPr marL="750888" lvl="1" indent="-293688"/>
            <a:r>
              <a:rPr lang="en-US" dirty="0"/>
              <a:t>In principle, can establish BGP session with any router</a:t>
            </a:r>
          </a:p>
          <a:p>
            <a:pPr marL="1208088" lvl="2" indent="-293688"/>
            <a:r>
              <a:rPr lang="en-US" dirty="0"/>
              <a:t>Common, but not necessary, that routers are physically adjacent</a:t>
            </a:r>
          </a:p>
          <a:p>
            <a:pPr marL="293688" indent="-293688"/>
            <a:r>
              <a:rPr lang="en-US" sz="2400" dirty="0"/>
              <a:t>BGP messages: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</a:rPr>
              <a:t>OPEN:</a:t>
            </a:r>
            <a:r>
              <a:rPr lang="en-US" dirty="0"/>
              <a:t> opens TCP connection to remote BGP peer and authenticates sending BGP peer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</a:rPr>
              <a:t>UPDATE: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advertises new path (or withdraws old)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</a:rPr>
              <a:t>KEEPALIVE:</a:t>
            </a:r>
            <a:r>
              <a:rPr lang="en-US" dirty="0"/>
              <a:t> keeps connection alive in absence of UPDATES; also ACKs OPEN request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</a:rPr>
              <a:t>NOTIFICATION:</a:t>
            </a:r>
            <a:r>
              <a:rPr lang="en-US" dirty="0"/>
              <a:t> reports errors in previous </a:t>
            </a:r>
            <a:r>
              <a:rPr lang="en-US" dirty="0" err="1"/>
              <a:t>msg</a:t>
            </a:r>
            <a:r>
              <a:rPr lang="en-US" dirty="0"/>
              <a:t>; also used to close connection</a:t>
            </a:r>
            <a:endParaRPr lang="en-US" sz="28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27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79674" y="4619374"/>
            <a:ext cx="5965134" cy="551956"/>
          </a:xfrm>
        </p:spPr>
        <p:txBody>
          <a:bodyPr>
            <a:noAutofit/>
          </a:bodyPr>
          <a:lstStyle/>
          <a:p>
            <a:pPr marL="292100" indent="-292100"/>
            <a:r>
              <a:rPr lang="en-US" sz="2000" dirty="0"/>
              <a:t>recall: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a,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b,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 learn about </a:t>
            </a:r>
            <a:r>
              <a:rPr lang="en-US" sz="2000" dirty="0" err="1"/>
              <a:t>dest</a:t>
            </a:r>
            <a:r>
              <a:rPr lang="en-US" sz="2000" dirty="0"/>
              <a:t> X via iBGP from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c: “path to X goes through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c”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814323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7" name="Straight Connector 336"/>
              <p:cNvCxnSpPr>
                <a:endCxn id="316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97" name="Freeform 2"/>
          <p:cNvSpPr>
            <a:spLocks/>
          </p:cNvSpPr>
          <p:nvPr/>
        </p:nvSpPr>
        <p:spPr bwMode="auto">
          <a:xfrm>
            <a:off x="4809692" y="2741494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5030594" y="2881518"/>
            <a:ext cx="2189884" cy="1502905"/>
            <a:chOff x="833331" y="2873352"/>
            <a:chExt cx="2333625" cy="1619237"/>
          </a:xfrm>
        </p:grpSpPr>
        <p:grpSp>
          <p:nvGrpSpPr>
            <p:cNvPr id="199" name="Group 198"/>
            <p:cNvGrpSpPr/>
            <p:nvPr/>
          </p:nvGrpSpPr>
          <p:grpSpPr>
            <a:xfrm>
              <a:off x="1736090" y="2873352"/>
              <a:ext cx="565150" cy="397920"/>
              <a:chOff x="1736090" y="2873352"/>
              <a:chExt cx="565150" cy="397920"/>
            </a:xfrm>
          </p:grpSpPr>
          <p:grpSp>
            <p:nvGrpSpPr>
              <p:cNvPr id="24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52" name="Oval 25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Oval 25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6" name="Freeform 25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7" name="Freeform 25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>
                <a:off x="1770362" y="2873352"/>
                <a:ext cx="451313" cy="397920"/>
                <a:chOff x="667045" y="1708643"/>
                <a:chExt cx="451313" cy="397920"/>
              </a:xfrm>
            </p:grpSpPr>
            <p:sp>
              <p:nvSpPr>
                <p:cNvPr id="250" name="Oval 24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667045" y="1708643"/>
                  <a:ext cx="45131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200" name="Group 199"/>
            <p:cNvGrpSpPr/>
            <p:nvPr/>
          </p:nvGrpSpPr>
          <p:grpSpPr>
            <a:xfrm>
              <a:off x="1740320" y="4094669"/>
              <a:ext cx="565150" cy="397920"/>
              <a:chOff x="1736090" y="2873352"/>
              <a:chExt cx="565150" cy="397920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51313" cy="397920"/>
                <a:chOff x="667045" y="1708643"/>
                <a:chExt cx="451313" cy="397920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5131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601806" y="3485072"/>
              <a:ext cx="565150" cy="397920"/>
              <a:chOff x="1736090" y="2873352"/>
              <a:chExt cx="565150" cy="397920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25688" cy="397920"/>
                <a:chOff x="667045" y="1708643"/>
                <a:chExt cx="425688" cy="397920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25688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833331" y="3478719"/>
              <a:ext cx="565150" cy="397920"/>
              <a:chOff x="1736090" y="2873352"/>
              <a:chExt cx="565150" cy="397920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39355" cy="397920"/>
                <a:chOff x="667045" y="1708643"/>
                <a:chExt cx="439355" cy="397920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39355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203" name="Straight Connector 202"/>
            <p:cNvCxnSpPr>
              <a:endCxn id="238" idx="0"/>
            </p:cNvCxnSpPr>
            <p:nvPr/>
          </p:nvCxnSpPr>
          <p:spPr bwMode="auto">
            <a:xfrm>
              <a:off x="1991073" y="3173114"/>
              <a:ext cx="9175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67323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809351"/>
            <a:ext cx="2215548" cy="2123152"/>
            <a:chOff x="833331" y="2873352"/>
            <a:chExt cx="2333625" cy="2353163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" name="Straight Connector 325"/>
            <p:cNvCxnSpPr/>
            <p:nvPr/>
          </p:nvCxnSpPr>
          <p:spPr bwMode="auto">
            <a:xfrm flipH="1">
              <a:off x="1596702" y="5224152"/>
              <a:ext cx="673647" cy="23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702856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64397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80117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714475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925151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77608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742076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801413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24150" y="2281384"/>
            <a:ext cx="1113456" cy="802903"/>
            <a:chOff x="4057381" y="2820739"/>
            <a:chExt cx="1113456" cy="802903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7381" y="3181458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1068" y="3344630"/>
              <a:ext cx="409376" cy="27901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>
            <a:stCxn id="148" idx="1"/>
          </p:cNvCxnSpPr>
          <p:nvPr/>
        </p:nvCxnSpPr>
        <p:spPr bwMode="auto">
          <a:xfrm flipH="1">
            <a:off x="4570901" y="2540212"/>
            <a:ext cx="2716814" cy="1258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984135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5002501" y="5238591"/>
            <a:ext cx="6202385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>
                <a:latin typeface="Helvetica" pitchFamily="2" charset="0"/>
                <a:cs typeface="Arial"/>
              </a:rPr>
              <a:t>1</a:t>
            </a:r>
            <a:r>
              <a:rPr lang="en-US" sz="2000" dirty="0">
                <a:latin typeface="Helvetica" pitchFamily="2" charset="0"/>
              </a:rPr>
              <a:t>d: OSPF intra-domain routing: to get to </a:t>
            </a:r>
            <a:r>
              <a:rPr lang="en-US" sz="2000" dirty="0">
                <a:latin typeface="Helvetica" pitchFamily="2" charset="0"/>
                <a:cs typeface="Arial"/>
              </a:rPr>
              <a:t>1</a:t>
            </a:r>
            <a:r>
              <a:rPr lang="en-US" sz="2000" dirty="0">
                <a:latin typeface="Helvetica" pitchFamily="2" charset="0"/>
              </a:rPr>
              <a:t>c, forward over outgoing local interface </a:t>
            </a:r>
            <a:r>
              <a:rPr lang="en-US" sz="2000" dirty="0">
                <a:latin typeface="Helvetica" pitchFamily="2" charset="0"/>
                <a:cs typeface="Arial"/>
              </a:rPr>
              <a:t>1</a:t>
            </a:r>
          </a:p>
        </p:txBody>
      </p:sp>
      <p:sp>
        <p:nvSpPr>
          <p:cNvPr id="328" name="TextBox 327"/>
          <p:cNvSpPr txBox="1"/>
          <p:nvPr/>
        </p:nvSpPr>
        <p:spPr>
          <a:xfrm rot="21418560">
            <a:off x="3884983" y="2116378"/>
            <a:ext cx="658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C0000"/>
                </a:solidFill>
              </a:rPr>
              <a:t>AS3,X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1145" y="1300895"/>
            <a:ext cx="7257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  <a:latin typeface="Helvetica" pitchFamily="2" charset="0"/>
              </a:rPr>
              <a:t>Q: how does router set forwarding table entry to distant prefix?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673470" y="2245332"/>
            <a:ext cx="1300492" cy="1068501"/>
            <a:chOff x="1149470" y="2245331"/>
            <a:chExt cx="1300492" cy="1068501"/>
          </a:xfrm>
        </p:grpSpPr>
        <p:sp>
          <p:nvSpPr>
            <p:cNvPr id="9" name="TextBox 8"/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339883" y="262359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469" name="Freeform 468"/>
          <p:cNvSpPr/>
          <p:nvPr/>
        </p:nvSpPr>
        <p:spPr>
          <a:xfrm rot="10326036" flipH="1">
            <a:off x="2304867" y="3473016"/>
            <a:ext cx="1333280" cy="959366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1" name="Rectangle 480"/>
          <p:cNvSpPr/>
          <p:nvPr/>
        </p:nvSpPr>
        <p:spPr bwMode="auto">
          <a:xfrm rot="10800000">
            <a:off x="2342360" y="4354807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82" name="Group 104"/>
          <p:cNvGrpSpPr>
            <a:grpSpLocks/>
          </p:cNvGrpSpPr>
          <p:nvPr/>
        </p:nvGrpSpPr>
        <p:grpSpPr bwMode="auto">
          <a:xfrm>
            <a:off x="2345830" y="6026776"/>
            <a:ext cx="1034710" cy="357349"/>
            <a:chOff x="4128636" y="3606589"/>
            <a:chExt cx="568145" cy="338667"/>
          </a:xfrm>
        </p:grpSpPr>
        <p:sp>
          <p:nvSpPr>
            <p:cNvPr id="496" name="Oval 495"/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8" name="Oval 497"/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99" name="Straight Connector 498"/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3" name="Rectangle 482"/>
          <p:cNvSpPr/>
          <p:nvPr/>
        </p:nvSpPr>
        <p:spPr bwMode="auto">
          <a:xfrm>
            <a:off x="2350138" y="5297365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86" name="Group 9"/>
          <p:cNvGrpSpPr>
            <a:grpSpLocks/>
          </p:cNvGrpSpPr>
          <p:nvPr/>
        </p:nvGrpSpPr>
        <p:grpSpPr bwMode="auto">
          <a:xfrm>
            <a:off x="2311052" y="4263235"/>
            <a:ext cx="1079500" cy="395024"/>
            <a:chOff x="2183302" y="1574638"/>
            <a:chExt cx="1200154" cy="430181"/>
          </a:xfrm>
        </p:grpSpPr>
        <p:sp>
          <p:nvSpPr>
            <p:cNvPr id="487" name="Oval 486"/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9" name="Oval 488"/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0" name="Freeform 489"/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1" name="Freeform 490"/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2" name="Freeform 491"/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3" name="Freeform 492"/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94" name="Straight Connector 493"/>
            <p:cNvCxnSpPr>
              <a:endCxn id="489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4" name="Straight Connector 483"/>
          <p:cNvCxnSpPr>
            <a:cxnSpLocks/>
            <a:endCxn id="497" idx="1"/>
          </p:cNvCxnSpPr>
          <p:nvPr/>
        </p:nvCxnSpPr>
        <p:spPr bwMode="auto">
          <a:xfrm>
            <a:off x="2334422" y="4560702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cxnSpLocks/>
            <a:endCxn id="497" idx="3"/>
          </p:cNvCxnSpPr>
          <p:nvPr/>
        </p:nvCxnSpPr>
        <p:spPr bwMode="auto">
          <a:xfrm>
            <a:off x="3375822" y="4560702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C0A1AF-D7F5-294D-A3CE-2F533F4EA367}"/>
              </a:ext>
            </a:extLst>
          </p:cNvPr>
          <p:cNvGrpSpPr/>
          <p:nvPr/>
        </p:nvGrpSpPr>
        <p:grpSpPr>
          <a:xfrm>
            <a:off x="3027015" y="4733562"/>
            <a:ext cx="1679208" cy="1308664"/>
            <a:chOff x="2070713" y="4676933"/>
            <a:chExt cx="1679208" cy="1308664"/>
          </a:xfrm>
        </p:grpSpPr>
        <p:sp>
          <p:nvSpPr>
            <p:cNvPr id="472" name="Rectangle 471"/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NH</a:t>
              </a: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2695229" y="4681605"/>
              <a:ext cx="1017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interface</a:t>
              </a:r>
            </a:p>
          </p:txBody>
        </p:sp>
        <p:cxnSp>
          <p:nvCxnSpPr>
            <p:cNvPr id="475" name="Straight Connector 474"/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6" name="Straight Connector 475"/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7" name="TextBox 476"/>
            <p:cNvSpPr txBox="1"/>
            <p:nvPr/>
          </p:nvSpPr>
          <p:spPr>
            <a:xfrm>
              <a:off x="2130814" y="4999359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478" name="TextBox 477"/>
            <p:cNvSpPr txBox="1"/>
            <p:nvPr/>
          </p:nvSpPr>
          <p:spPr>
            <a:xfrm>
              <a:off x="2182651" y="532771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1c</a:t>
              </a:r>
            </a:p>
          </p:txBody>
        </p:sp>
        <p:sp>
          <p:nvSpPr>
            <p:cNvPr id="479" name="TextBox 478"/>
            <p:cNvSpPr txBox="1"/>
            <p:nvPr/>
          </p:nvSpPr>
          <p:spPr>
            <a:xfrm>
              <a:off x="2763840" y="5011290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2841492" y="53347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1</a:t>
              </a:r>
            </a:p>
          </p:txBody>
        </p:sp>
      </p:grpSp>
      <p:cxnSp>
        <p:nvCxnSpPr>
          <p:cNvPr id="272" name="Straight Arrow Connector 271"/>
          <p:cNvCxnSpPr/>
          <p:nvPr/>
        </p:nvCxnSpPr>
        <p:spPr bwMode="auto">
          <a:xfrm flipV="1">
            <a:off x="3743983" y="3159942"/>
            <a:ext cx="300087" cy="1834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8559015" y="3728816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physical link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1920605" y="2859586"/>
            <a:ext cx="112221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local link interfaces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at 1a, 1d</a:t>
            </a:r>
          </a:p>
        </p:txBody>
      </p:sp>
      <p:sp>
        <p:nvSpPr>
          <p:cNvPr id="3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55251" y="2431189"/>
            <a:ext cx="961014" cy="810304"/>
            <a:chOff x="1331251" y="2431189"/>
            <a:chExt cx="961014" cy="810304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 flipV="1">
              <a:off x="1331251" y="2431189"/>
              <a:ext cx="48189" cy="810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5" name="Straight Connector 334"/>
            <p:cNvCxnSpPr/>
            <p:nvPr/>
          </p:nvCxnSpPr>
          <p:spPr bwMode="auto">
            <a:xfrm flipV="1">
              <a:off x="1381115" y="2850809"/>
              <a:ext cx="104212" cy="3726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2" name="Straight Connector 341"/>
            <p:cNvCxnSpPr/>
            <p:nvPr/>
          </p:nvCxnSpPr>
          <p:spPr bwMode="auto">
            <a:xfrm flipV="1">
              <a:off x="1386317" y="3162800"/>
              <a:ext cx="168546" cy="588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3" name="Straight Connector 342"/>
            <p:cNvCxnSpPr/>
            <p:nvPr/>
          </p:nvCxnSpPr>
          <p:spPr bwMode="auto">
            <a:xfrm flipV="1">
              <a:off x="1364971" y="3164519"/>
              <a:ext cx="927294" cy="67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CC2609EA-5B28-DC40-BA3A-0B81F527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BGP, OSPF, forwarding table entries</a:t>
            </a: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0468E9D-654C-C34A-8F4F-87C0BAB5844C}"/>
              </a:ext>
            </a:extLst>
          </p:cNvPr>
          <p:cNvGrpSpPr/>
          <p:nvPr/>
        </p:nvGrpSpPr>
        <p:grpSpPr>
          <a:xfrm>
            <a:off x="1015304" y="4754722"/>
            <a:ext cx="1698593" cy="1308664"/>
            <a:chOff x="2070713" y="4676933"/>
            <a:chExt cx="1698593" cy="1308664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CFC79C76-66FB-C541-8D7A-2D996A2D9775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5AD4BAFB-43D3-8340-A417-64A75B3DBAA6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dest</a:t>
              </a:r>
              <a:endParaRPr lang="en-US" dirty="0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9CDDBA1-699A-1F48-A8EF-C1280808502D}"/>
                </a:ext>
              </a:extLst>
            </p:cNvPr>
            <p:cNvSpPr txBox="1"/>
            <p:nvPr/>
          </p:nvSpPr>
          <p:spPr>
            <a:xfrm>
              <a:off x="2695229" y="4681605"/>
              <a:ext cx="1074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Next-Hop</a:t>
              </a:r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F1B0BB3E-0B96-8740-830F-F93C968D22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E6D5FCDF-86AD-244C-B417-7F3921C08065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1D4A06E-1792-DD41-81F9-26362381FBA6}"/>
                </a:ext>
              </a:extLst>
            </p:cNvPr>
            <p:cNvSpPr txBox="1"/>
            <p:nvPr/>
          </p:nvSpPr>
          <p:spPr>
            <a:xfrm>
              <a:off x="2130814" y="4999359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C5B1F30-4FB3-4C41-8F7F-DEC4D6DBC69B}"/>
                </a:ext>
              </a:extLst>
            </p:cNvPr>
            <p:cNvSpPr txBox="1"/>
            <p:nvPr/>
          </p:nvSpPr>
          <p:spPr>
            <a:xfrm>
              <a:off x="2182651" y="5327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X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DF55C694-7685-A04D-930A-7C1AF5809B77}"/>
                </a:ext>
              </a:extLst>
            </p:cNvPr>
            <p:cNvSpPr txBox="1"/>
            <p:nvPr/>
          </p:nvSpPr>
          <p:spPr>
            <a:xfrm>
              <a:off x="2763840" y="5011290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93FAAAB1-3B6E-0449-BEF0-FA9D47016DDB}"/>
                </a:ext>
              </a:extLst>
            </p:cNvPr>
            <p:cNvSpPr txBox="1"/>
            <p:nvPr/>
          </p:nvSpPr>
          <p:spPr>
            <a:xfrm>
              <a:off x="2841492" y="533471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1c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61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28" grpId="0"/>
      <p:bldP spid="328" grpId="1"/>
      <p:bldP spid="3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79674" y="4619374"/>
            <a:ext cx="5965134" cy="551956"/>
          </a:xfrm>
        </p:spPr>
        <p:txBody>
          <a:bodyPr>
            <a:noAutofit/>
          </a:bodyPr>
          <a:lstStyle/>
          <a:p>
            <a:pPr marL="292100" indent="-292100"/>
            <a:r>
              <a:rPr lang="en-US" sz="2000" dirty="0"/>
              <a:t>recall: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a,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b,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 learn about </a:t>
            </a:r>
            <a:r>
              <a:rPr lang="en-US" sz="2000" dirty="0" err="1"/>
              <a:t>dest</a:t>
            </a:r>
            <a:r>
              <a:rPr lang="en-US" sz="2000" dirty="0"/>
              <a:t> X via iBGP from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c: “path to X goes through </a:t>
            </a:r>
            <a:r>
              <a:rPr lang="en-US" sz="2000" dirty="0">
                <a:cs typeface="Arial"/>
              </a:rPr>
              <a:t>1</a:t>
            </a:r>
            <a:r>
              <a:rPr lang="en-US" sz="2000" dirty="0"/>
              <a:t>c”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814323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7" name="Straight Connector 336"/>
              <p:cNvCxnSpPr>
                <a:endCxn id="316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97" name="Freeform 2"/>
          <p:cNvSpPr>
            <a:spLocks/>
          </p:cNvSpPr>
          <p:nvPr/>
        </p:nvSpPr>
        <p:spPr bwMode="auto">
          <a:xfrm>
            <a:off x="4809692" y="2741494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5030594" y="2881518"/>
            <a:ext cx="2189884" cy="1502905"/>
            <a:chOff x="833331" y="2873352"/>
            <a:chExt cx="2333625" cy="1619237"/>
          </a:xfrm>
        </p:grpSpPr>
        <p:grpSp>
          <p:nvGrpSpPr>
            <p:cNvPr id="199" name="Group 198"/>
            <p:cNvGrpSpPr/>
            <p:nvPr/>
          </p:nvGrpSpPr>
          <p:grpSpPr>
            <a:xfrm>
              <a:off x="1736090" y="2873352"/>
              <a:ext cx="565150" cy="397920"/>
              <a:chOff x="1736090" y="2873352"/>
              <a:chExt cx="565150" cy="397920"/>
            </a:xfrm>
          </p:grpSpPr>
          <p:grpSp>
            <p:nvGrpSpPr>
              <p:cNvPr id="24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52" name="Oval 25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Oval 25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6" name="Freeform 25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7" name="Freeform 25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>
                <a:off x="1770362" y="2873352"/>
                <a:ext cx="451313" cy="397920"/>
                <a:chOff x="667045" y="1708643"/>
                <a:chExt cx="451313" cy="397920"/>
              </a:xfrm>
            </p:grpSpPr>
            <p:sp>
              <p:nvSpPr>
                <p:cNvPr id="250" name="Oval 24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667045" y="1708643"/>
                  <a:ext cx="45131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200" name="Group 199"/>
            <p:cNvGrpSpPr/>
            <p:nvPr/>
          </p:nvGrpSpPr>
          <p:grpSpPr>
            <a:xfrm>
              <a:off x="1740320" y="4094669"/>
              <a:ext cx="565150" cy="397920"/>
              <a:chOff x="1736090" y="2873352"/>
              <a:chExt cx="565150" cy="397920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51313" cy="397920"/>
                <a:chOff x="667045" y="1708643"/>
                <a:chExt cx="451313" cy="397920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51313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601806" y="3485072"/>
              <a:ext cx="565150" cy="397920"/>
              <a:chOff x="1736090" y="2873352"/>
              <a:chExt cx="565150" cy="397920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25688" cy="397920"/>
                <a:chOff x="667045" y="1708643"/>
                <a:chExt cx="425688" cy="397920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25688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833331" y="3478719"/>
              <a:ext cx="565150" cy="397920"/>
              <a:chOff x="1736090" y="2873352"/>
              <a:chExt cx="565150" cy="397920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39355" cy="397920"/>
                <a:chOff x="667045" y="1708643"/>
                <a:chExt cx="439355" cy="397920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39355" cy="3979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203" name="Straight Connector 202"/>
            <p:cNvCxnSpPr>
              <a:endCxn id="238" idx="0"/>
            </p:cNvCxnSpPr>
            <p:nvPr/>
          </p:nvCxnSpPr>
          <p:spPr bwMode="auto">
            <a:xfrm>
              <a:off x="1991073" y="3173114"/>
              <a:ext cx="9175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67323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809351"/>
            <a:ext cx="2215548" cy="2123152"/>
            <a:chOff x="833331" y="2873352"/>
            <a:chExt cx="2333625" cy="2353163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" name="Straight Connector 325"/>
            <p:cNvCxnSpPr/>
            <p:nvPr/>
          </p:nvCxnSpPr>
          <p:spPr bwMode="auto">
            <a:xfrm flipH="1">
              <a:off x="1596702" y="5224152"/>
              <a:ext cx="673647" cy="23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702856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64397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80117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714475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925151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77608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742076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801413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24150" y="2281384"/>
            <a:ext cx="1113456" cy="802903"/>
            <a:chOff x="4057381" y="2820739"/>
            <a:chExt cx="1113456" cy="802903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7381" y="3181458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1068" y="3344630"/>
              <a:ext cx="409376" cy="27901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>
            <a:stCxn id="148" idx="1"/>
          </p:cNvCxnSpPr>
          <p:nvPr/>
        </p:nvCxnSpPr>
        <p:spPr bwMode="auto">
          <a:xfrm flipH="1">
            <a:off x="4570901" y="2540212"/>
            <a:ext cx="2716814" cy="1258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984135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5002501" y="5238591"/>
            <a:ext cx="6202385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>
                <a:latin typeface="Helvetica" pitchFamily="2" charset="0"/>
                <a:cs typeface="Arial"/>
              </a:rPr>
              <a:t>1</a:t>
            </a:r>
            <a:r>
              <a:rPr lang="en-US" sz="2000" dirty="0">
                <a:latin typeface="Helvetica" pitchFamily="2" charset="0"/>
              </a:rPr>
              <a:t>d: OSPF intra-domain routing: to get to </a:t>
            </a:r>
            <a:r>
              <a:rPr lang="en-US" sz="2000" dirty="0">
                <a:latin typeface="Helvetica" pitchFamily="2" charset="0"/>
                <a:cs typeface="Arial"/>
              </a:rPr>
              <a:t>1</a:t>
            </a:r>
            <a:r>
              <a:rPr lang="en-US" sz="2000" dirty="0">
                <a:latin typeface="Helvetica" pitchFamily="2" charset="0"/>
              </a:rPr>
              <a:t>c, forward over outgoing local interface </a:t>
            </a:r>
            <a:r>
              <a:rPr lang="en-US" sz="2000" dirty="0">
                <a:latin typeface="Helvetica" pitchFamily="2" charset="0"/>
                <a:cs typeface="Arial"/>
              </a:rPr>
              <a:t>1</a:t>
            </a:r>
          </a:p>
        </p:txBody>
      </p:sp>
      <p:sp>
        <p:nvSpPr>
          <p:cNvPr id="328" name="TextBox 327"/>
          <p:cNvSpPr txBox="1"/>
          <p:nvPr/>
        </p:nvSpPr>
        <p:spPr>
          <a:xfrm rot="21418560">
            <a:off x="3884983" y="2116378"/>
            <a:ext cx="658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C0000"/>
                </a:solidFill>
              </a:rPr>
              <a:t>AS3,X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1145" y="1300895"/>
            <a:ext cx="7257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  <a:latin typeface="Helvetica" pitchFamily="2" charset="0"/>
              </a:rPr>
              <a:t>Q: how does router set forwarding table entry to distant prefix?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673470" y="2245332"/>
            <a:ext cx="1300492" cy="1068501"/>
            <a:chOff x="1149470" y="2245331"/>
            <a:chExt cx="1300492" cy="1068501"/>
          </a:xfrm>
        </p:grpSpPr>
        <p:sp>
          <p:nvSpPr>
            <p:cNvPr id="9" name="TextBox 8"/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339883" y="262359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481" name="Rectangle 480"/>
          <p:cNvSpPr/>
          <p:nvPr/>
        </p:nvSpPr>
        <p:spPr bwMode="auto">
          <a:xfrm rot="10800000">
            <a:off x="2342360" y="4354807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82" name="Group 104"/>
          <p:cNvGrpSpPr>
            <a:grpSpLocks/>
          </p:cNvGrpSpPr>
          <p:nvPr/>
        </p:nvGrpSpPr>
        <p:grpSpPr bwMode="auto">
          <a:xfrm>
            <a:off x="2345830" y="6026776"/>
            <a:ext cx="1034710" cy="357349"/>
            <a:chOff x="4128636" y="3606589"/>
            <a:chExt cx="568145" cy="338667"/>
          </a:xfrm>
        </p:grpSpPr>
        <p:sp>
          <p:nvSpPr>
            <p:cNvPr id="496" name="Oval 495"/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8" name="Oval 497"/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99" name="Straight Connector 498"/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3" name="Rectangle 482"/>
          <p:cNvSpPr/>
          <p:nvPr/>
        </p:nvSpPr>
        <p:spPr bwMode="auto">
          <a:xfrm>
            <a:off x="2350138" y="5297365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86" name="Group 9"/>
          <p:cNvGrpSpPr>
            <a:grpSpLocks/>
          </p:cNvGrpSpPr>
          <p:nvPr/>
        </p:nvGrpSpPr>
        <p:grpSpPr bwMode="auto">
          <a:xfrm>
            <a:off x="2311052" y="4263235"/>
            <a:ext cx="1079500" cy="395024"/>
            <a:chOff x="2183302" y="1574638"/>
            <a:chExt cx="1200154" cy="430181"/>
          </a:xfrm>
        </p:grpSpPr>
        <p:sp>
          <p:nvSpPr>
            <p:cNvPr id="487" name="Oval 486"/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9" name="Oval 488"/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0" name="Freeform 489"/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1" name="Freeform 490"/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2" name="Freeform 491"/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3" name="Freeform 492"/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94" name="Straight Connector 493"/>
            <p:cNvCxnSpPr>
              <a:endCxn id="489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4" name="Straight Connector 483"/>
          <p:cNvCxnSpPr>
            <a:cxnSpLocks/>
            <a:endCxn id="497" idx="1"/>
          </p:cNvCxnSpPr>
          <p:nvPr/>
        </p:nvCxnSpPr>
        <p:spPr bwMode="auto">
          <a:xfrm>
            <a:off x="2334422" y="4560702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cxnSpLocks/>
            <a:endCxn id="497" idx="3"/>
          </p:cNvCxnSpPr>
          <p:nvPr/>
        </p:nvCxnSpPr>
        <p:spPr bwMode="auto">
          <a:xfrm>
            <a:off x="3375822" y="4560702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C0A1AF-D7F5-294D-A3CE-2F533F4EA367}"/>
              </a:ext>
            </a:extLst>
          </p:cNvPr>
          <p:cNvGrpSpPr/>
          <p:nvPr/>
        </p:nvGrpSpPr>
        <p:grpSpPr>
          <a:xfrm>
            <a:off x="3027015" y="4733562"/>
            <a:ext cx="1679208" cy="1308664"/>
            <a:chOff x="2070713" y="4676933"/>
            <a:chExt cx="1679208" cy="1308664"/>
          </a:xfrm>
        </p:grpSpPr>
        <p:sp>
          <p:nvSpPr>
            <p:cNvPr id="472" name="Rectangle 471"/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NH</a:t>
              </a: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2695229" y="4681605"/>
              <a:ext cx="1017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interface</a:t>
              </a:r>
            </a:p>
          </p:txBody>
        </p:sp>
        <p:cxnSp>
          <p:nvCxnSpPr>
            <p:cNvPr id="475" name="Straight Connector 474"/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6" name="Straight Connector 475"/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7" name="TextBox 476"/>
            <p:cNvSpPr txBox="1"/>
            <p:nvPr/>
          </p:nvSpPr>
          <p:spPr>
            <a:xfrm>
              <a:off x="2130814" y="4999359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478" name="TextBox 477"/>
            <p:cNvSpPr txBox="1"/>
            <p:nvPr/>
          </p:nvSpPr>
          <p:spPr>
            <a:xfrm>
              <a:off x="2182651" y="532771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1c</a:t>
              </a:r>
            </a:p>
          </p:txBody>
        </p:sp>
        <p:sp>
          <p:nvSpPr>
            <p:cNvPr id="479" name="TextBox 478"/>
            <p:cNvSpPr txBox="1"/>
            <p:nvPr/>
          </p:nvSpPr>
          <p:spPr>
            <a:xfrm>
              <a:off x="2763840" y="5011290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2841492" y="53347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2</a:t>
              </a:r>
            </a:p>
          </p:txBody>
        </p:sp>
      </p:grpSp>
      <p:cxnSp>
        <p:nvCxnSpPr>
          <p:cNvPr id="272" name="Straight Arrow Connector 271"/>
          <p:cNvCxnSpPr/>
          <p:nvPr/>
        </p:nvCxnSpPr>
        <p:spPr bwMode="auto">
          <a:xfrm flipV="1">
            <a:off x="3743983" y="3159942"/>
            <a:ext cx="300087" cy="1834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8559015" y="3728816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physical link</a:t>
            </a:r>
          </a:p>
        </p:txBody>
      </p:sp>
      <p:sp>
        <p:nvSpPr>
          <p:cNvPr id="3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C2609EA-5B28-DC40-BA3A-0B81F527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BGP, OSPF, forwarding table entries</a:t>
            </a: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0468E9D-654C-C34A-8F4F-87C0BAB5844C}"/>
              </a:ext>
            </a:extLst>
          </p:cNvPr>
          <p:cNvGrpSpPr/>
          <p:nvPr/>
        </p:nvGrpSpPr>
        <p:grpSpPr>
          <a:xfrm>
            <a:off x="1015304" y="4754722"/>
            <a:ext cx="1698593" cy="1308664"/>
            <a:chOff x="2070713" y="4676933"/>
            <a:chExt cx="1698593" cy="1308664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CFC79C76-66FB-C541-8D7A-2D996A2D9775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5AD4BAFB-43D3-8340-A417-64A75B3DBAA6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dest</a:t>
              </a:r>
              <a:endParaRPr lang="en-US" dirty="0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9CDDBA1-699A-1F48-A8EF-C1280808502D}"/>
                </a:ext>
              </a:extLst>
            </p:cNvPr>
            <p:cNvSpPr txBox="1"/>
            <p:nvPr/>
          </p:nvSpPr>
          <p:spPr>
            <a:xfrm>
              <a:off x="2695229" y="4681605"/>
              <a:ext cx="1074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Next-Hop</a:t>
              </a:r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F1B0BB3E-0B96-8740-830F-F93C968D22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E6D5FCDF-86AD-244C-B417-7F3921C08065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1D4A06E-1792-DD41-81F9-26362381FBA6}"/>
                </a:ext>
              </a:extLst>
            </p:cNvPr>
            <p:cNvSpPr txBox="1"/>
            <p:nvPr/>
          </p:nvSpPr>
          <p:spPr>
            <a:xfrm>
              <a:off x="2130814" y="4999359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C5B1F30-4FB3-4C41-8F7F-DEC4D6DBC69B}"/>
                </a:ext>
              </a:extLst>
            </p:cNvPr>
            <p:cNvSpPr txBox="1"/>
            <p:nvPr/>
          </p:nvSpPr>
          <p:spPr>
            <a:xfrm>
              <a:off x="2182651" y="53277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X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DF55C694-7685-A04D-930A-7C1AF5809B77}"/>
                </a:ext>
              </a:extLst>
            </p:cNvPr>
            <p:cNvSpPr txBox="1"/>
            <p:nvPr/>
          </p:nvSpPr>
          <p:spPr>
            <a:xfrm>
              <a:off x="2763840" y="5011290"/>
              <a:ext cx="34336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93FAAAB1-3B6E-0449-BEF0-FA9D47016DDB}"/>
                </a:ext>
              </a:extLst>
            </p:cNvPr>
            <p:cNvSpPr txBox="1"/>
            <p:nvPr/>
          </p:nvSpPr>
          <p:spPr>
            <a:xfrm>
              <a:off x="2841492" y="533471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1c</a:t>
              </a:r>
            </a:p>
          </p:txBody>
        </p:sp>
      </p:grpSp>
      <p:sp>
        <p:nvSpPr>
          <p:cNvPr id="341" name="Freeform 340">
            <a:extLst>
              <a:ext uri="{FF2B5EF4-FFF2-40B4-BE49-F238E27FC236}">
                <a16:creationId xmlns:a16="http://schemas.microsoft.com/office/drawing/2014/main" id="{267B6992-2702-0148-A2D9-9C3D24A409A7}"/>
              </a:ext>
            </a:extLst>
          </p:cNvPr>
          <p:cNvSpPr/>
          <p:nvPr/>
        </p:nvSpPr>
        <p:spPr>
          <a:xfrm rot="10326036" flipH="1">
            <a:off x="2250574" y="2724170"/>
            <a:ext cx="991619" cy="1641218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302061 w 1332977"/>
              <a:gd name="connsiteY0" fmla="*/ 1951097 h 1951096"/>
              <a:gd name="connsiteX1" fmla="*/ 0 w 1332977"/>
              <a:gd name="connsiteY1" fmla="*/ 164654 h 1951096"/>
              <a:gd name="connsiteX2" fmla="*/ 991394 w 1332977"/>
              <a:gd name="connsiteY2" fmla="*/ 130 h 1951096"/>
              <a:gd name="connsiteX3" fmla="*/ 1332977 w 1332977"/>
              <a:gd name="connsiteY3" fmla="*/ 1045574 h 1951096"/>
              <a:gd name="connsiteX4" fmla="*/ 302061 w 1332977"/>
              <a:gd name="connsiteY4" fmla="*/ 1951097 h 1951096"/>
              <a:gd name="connsiteX0" fmla="*/ 302061 w 1008228"/>
              <a:gd name="connsiteY0" fmla="*/ 1951097 h 1951097"/>
              <a:gd name="connsiteX1" fmla="*/ 0 w 1008228"/>
              <a:gd name="connsiteY1" fmla="*/ 164654 h 1951097"/>
              <a:gd name="connsiteX2" fmla="*/ 991394 w 1008228"/>
              <a:gd name="connsiteY2" fmla="*/ 130 h 1951097"/>
              <a:gd name="connsiteX3" fmla="*/ 628320 w 1008228"/>
              <a:gd name="connsiteY3" fmla="*/ 1842100 h 1951097"/>
              <a:gd name="connsiteX4" fmla="*/ 302061 w 1008228"/>
              <a:gd name="connsiteY4" fmla="*/ 1951097 h 1951097"/>
              <a:gd name="connsiteX0" fmla="*/ 302061 w 1020405"/>
              <a:gd name="connsiteY0" fmla="*/ 1951097 h 1951097"/>
              <a:gd name="connsiteX1" fmla="*/ 0 w 1020405"/>
              <a:gd name="connsiteY1" fmla="*/ 164654 h 1951097"/>
              <a:gd name="connsiteX2" fmla="*/ 991394 w 1020405"/>
              <a:gd name="connsiteY2" fmla="*/ 130 h 1951097"/>
              <a:gd name="connsiteX3" fmla="*/ 628320 w 1020405"/>
              <a:gd name="connsiteY3" fmla="*/ 1842100 h 1951097"/>
              <a:gd name="connsiteX4" fmla="*/ 302061 w 1020405"/>
              <a:gd name="connsiteY4" fmla="*/ 1951097 h 1951097"/>
              <a:gd name="connsiteX0" fmla="*/ 302061 w 991394"/>
              <a:gd name="connsiteY0" fmla="*/ 1951097 h 1951097"/>
              <a:gd name="connsiteX1" fmla="*/ 0 w 991394"/>
              <a:gd name="connsiteY1" fmla="*/ 164654 h 1951097"/>
              <a:gd name="connsiteX2" fmla="*/ 991394 w 991394"/>
              <a:gd name="connsiteY2" fmla="*/ 130 h 1951097"/>
              <a:gd name="connsiteX3" fmla="*/ 628320 w 991394"/>
              <a:gd name="connsiteY3" fmla="*/ 1842100 h 1951097"/>
              <a:gd name="connsiteX4" fmla="*/ 302061 w 991394"/>
              <a:gd name="connsiteY4" fmla="*/ 1951097 h 1951097"/>
              <a:gd name="connsiteX0" fmla="*/ 271973 w 991394"/>
              <a:gd name="connsiteY0" fmla="*/ 1956074 h 1956074"/>
              <a:gd name="connsiteX1" fmla="*/ 0 w 991394"/>
              <a:gd name="connsiteY1" fmla="*/ 164654 h 1956074"/>
              <a:gd name="connsiteX2" fmla="*/ 991394 w 991394"/>
              <a:gd name="connsiteY2" fmla="*/ 130 h 1956074"/>
              <a:gd name="connsiteX3" fmla="*/ 628320 w 991394"/>
              <a:gd name="connsiteY3" fmla="*/ 1842100 h 1956074"/>
              <a:gd name="connsiteX4" fmla="*/ 271973 w 991394"/>
              <a:gd name="connsiteY4" fmla="*/ 1956074 h 1956074"/>
              <a:gd name="connsiteX0" fmla="*/ 271973 w 991394"/>
              <a:gd name="connsiteY0" fmla="*/ 1956074 h 1956074"/>
              <a:gd name="connsiteX1" fmla="*/ 0 w 991394"/>
              <a:gd name="connsiteY1" fmla="*/ 164654 h 1956074"/>
              <a:gd name="connsiteX2" fmla="*/ 991394 w 991394"/>
              <a:gd name="connsiteY2" fmla="*/ 130 h 1956074"/>
              <a:gd name="connsiteX3" fmla="*/ 628320 w 991394"/>
              <a:gd name="connsiteY3" fmla="*/ 1842100 h 1956074"/>
              <a:gd name="connsiteX4" fmla="*/ 271973 w 991394"/>
              <a:gd name="connsiteY4" fmla="*/ 1956074 h 1956074"/>
              <a:gd name="connsiteX0" fmla="*/ 271973 w 991394"/>
              <a:gd name="connsiteY0" fmla="*/ 1956074 h 1956074"/>
              <a:gd name="connsiteX1" fmla="*/ 0 w 991394"/>
              <a:gd name="connsiteY1" fmla="*/ 164654 h 1956074"/>
              <a:gd name="connsiteX2" fmla="*/ 991394 w 991394"/>
              <a:gd name="connsiteY2" fmla="*/ 130 h 1956074"/>
              <a:gd name="connsiteX3" fmla="*/ 628320 w 991394"/>
              <a:gd name="connsiteY3" fmla="*/ 1842100 h 1956074"/>
              <a:gd name="connsiteX4" fmla="*/ 271973 w 991394"/>
              <a:gd name="connsiteY4" fmla="*/ 1956074 h 195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1394" h="1956074">
                <a:moveTo>
                  <a:pt x="271973" y="1956074"/>
                </a:moveTo>
                <a:cubicBezTo>
                  <a:pt x="357744" y="1054071"/>
                  <a:pt x="286439" y="1036036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818067" y="853650"/>
                  <a:pt x="760467" y="804686"/>
                  <a:pt x="628320" y="1842100"/>
                </a:cubicBezTo>
                <a:cubicBezTo>
                  <a:pt x="479006" y="1825527"/>
                  <a:pt x="436285" y="1872332"/>
                  <a:pt x="271973" y="195607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4" name="Rectangle 4">
            <a:extLst>
              <a:ext uri="{FF2B5EF4-FFF2-40B4-BE49-F238E27FC236}">
                <a16:creationId xmlns:a16="http://schemas.microsoft.com/office/drawing/2014/main" id="{058F47E1-4014-CB45-890E-1098B9944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80" y="5828604"/>
            <a:ext cx="5946443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>
                <a:latin typeface="Helvetica" pitchFamily="2" charset="0"/>
                <a:cs typeface="Arial"/>
              </a:rPr>
              <a:t>1a: OSPF intra-domain routing: to get to 1c, forward over outgoing local interface 2</a:t>
            </a:r>
            <a:endParaRPr lang="en-US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3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Suppose an AS uses OSPF as its intra-domain routing protocol. </a:t>
            </a:r>
          </a:p>
          <a:p>
            <a:r>
              <a:rPr lang="en-US" sz="3200" dirty="0"/>
              <a:t>Forwarding table entries on AS-internal routers towards destinations outside the AS are computed using information from</a:t>
            </a:r>
          </a:p>
          <a:p>
            <a:pPr lvl="1"/>
            <a:r>
              <a:rPr lang="en-US" sz="2800" dirty="0"/>
              <a:t>(a) </a:t>
            </a:r>
            <a:r>
              <a:rPr lang="en-US" sz="2800" dirty="0" err="1"/>
              <a:t>iBGP</a:t>
            </a:r>
            <a:endParaRPr lang="en-US" sz="2800" dirty="0"/>
          </a:p>
          <a:p>
            <a:pPr lvl="1"/>
            <a:r>
              <a:rPr lang="en-US" sz="2800" dirty="0"/>
              <a:t>(b) OSPF</a:t>
            </a:r>
          </a:p>
          <a:p>
            <a:pPr lvl="1"/>
            <a:r>
              <a:rPr lang="en-US" sz="2800" dirty="0"/>
              <a:t>(c) both </a:t>
            </a:r>
            <a:r>
              <a:rPr lang="en-US" sz="2800" dirty="0" err="1"/>
              <a:t>iBGP</a:t>
            </a:r>
            <a:r>
              <a:rPr lang="en-US" sz="2800" dirty="0"/>
              <a:t> and OSPF</a:t>
            </a:r>
          </a:p>
          <a:p>
            <a:pPr lvl="1"/>
            <a:r>
              <a:rPr lang="en-US" sz="2800" dirty="0"/>
              <a:t>(d) None of the above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0928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648200"/>
          </a:xfrm>
        </p:spPr>
        <p:txBody>
          <a:bodyPr>
            <a:normAutofit/>
          </a:bodyPr>
          <a:lstStyle/>
          <a:p>
            <a:pPr marL="346075" indent="-346075">
              <a:defRPr/>
            </a:pPr>
            <a:r>
              <a:rPr lang="en-US" sz="3200" dirty="0"/>
              <a:t>R</a:t>
            </a:r>
            <a:r>
              <a:rPr lang="en-US" sz="3200" dirty="0">
                <a:cs typeface="+mn-cs"/>
              </a:rPr>
              <a:t>outer may learn about more than one route to destination AS, selects route based on: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local preference value attribute (policy decision)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shortest AS-PATH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closest NEXT-HOP router: “hot potato” routing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additional criteria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endParaRPr lang="en-US" sz="3200" dirty="0"/>
          </a:p>
          <a:p>
            <a:pPr marL="169863" indent="0">
              <a:buNone/>
              <a:defRPr/>
            </a:pPr>
            <a:r>
              <a:rPr lang="en-US" sz="2400" dirty="0"/>
              <a:t>You can read up on the full, complex, list of criteria, e.g., at </a:t>
            </a:r>
            <a:r>
              <a:rPr lang="en-US" sz="2400" dirty="0">
                <a:hlinkClick r:id="rId2"/>
              </a:rPr>
              <a:t>https://www.cisco.com/c/en/us/support/docs/ip/border-gateway-protocol-bgp/13753-25.html</a:t>
            </a: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67DC7-A2C6-A940-BE1B-C2B193E5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route selection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4065078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AA94-9A41-E747-9A15-99669B27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Hot-Potato Routing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A4622EE-A674-3B4A-B2E5-45888EF1C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10" y="1503408"/>
            <a:ext cx="81133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B7A19C-620A-EA47-A5D6-8F7251D20996}"/>
              </a:ext>
            </a:extLst>
          </p:cNvPr>
          <p:cNvSpPr txBox="1"/>
          <p:nvPr/>
        </p:nvSpPr>
        <p:spPr>
          <a:xfrm>
            <a:off x="838200" y="6123543"/>
            <a:ext cx="81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Source: </a:t>
            </a:r>
            <a:r>
              <a:rPr lang="en-US" dirty="0">
                <a:hlinkClick r:id="rId3"/>
              </a:rPr>
              <a:t>http://bgphelp.com/2017/04/25/hot-potato-vs-cold-potato-routing/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ED95982A-83BF-5845-8D20-6D2AB7BDD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811" y="3528017"/>
            <a:ext cx="2365706" cy="27090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A3728B-2C32-A84A-96BE-25C96CC858CC}"/>
              </a:ext>
            </a:extLst>
          </p:cNvPr>
          <p:cNvSpPr txBox="1"/>
          <p:nvPr/>
        </p:nvSpPr>
        <p:spPr>
          <a:xfrm>
            <a:off x="8456021" y="1370753"/>
            <a:ext cx="3177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Also called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early-exit routing</a:t>
            </a:r>
          </a:p>
          <a:p>
            <a:pPr algn="l"/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dirty="0">
                <a:latin typeface="Helvetica" pitchFamily="2" charset="0"/>
              </a:rPr>
              <a:t>Choose the “next-hop” router that is closest based on intra-AS routing</a:t>
            </a:r>
          </a:p>
          <a:p>
            <a:pPr algn="l"/>
            <a:endParaRPr lang="en-US" dirty="0">
              <a:latin typeface="Helvetica" pitchFamily="2" charset="0"/>
            </a:endParaRPr>
          </a:p>
          <a:p>
            <a:pPr algn="l"/>
            <a:r>
              <a:rPr lang="en-US" dirty="0">
                <a:latin typeface="Helvetica" pitchFamily="2" charset="0"/>
              </a:rPr>
              <a:t>Reduces utilization on resources inside the AS</a:t>
            </a:r>
          </a:p>
        </p:txBody>
      </p:sp>
    </p:spTree>
    <p:extLst>
      <p:ext uri="{BB962C8B-B14F-4D97-AF65-F5344CB8AC3E}">
        <p14:creationId xmlns:p14="http://schemas.microsoft.com/office/powerpoint/2010/main" val="13306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494" y="1690688"/>
            <a:ext cx="10924673" cy="45720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C0000"/>
                </a:solidFill>
              </a:rPr>
              <a:t>policy:</a:t>
            </a:r>
            <a:r>
              <a:rPr lang="en-US" dirty="0"/>
              <a:t> </a:t>
            </a:r>
          </a:p>
          <a:p>
            <a:r>
              <a:rPr lang="en-US" dirty="0"/>
              <a:t>inter-AS: admin wants control over how its traffic routed, who routes through its net. </a:t>
            </a:r>
          </a:p>
          <a:p>
            <a:r>
              <a:rPr lang="en-US" dirty="0"/>
              <a:t>intra-AS: single admin, so no policy decisions needed</a:t>
            </a:r>
          </a:p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C0000"/>
                </a:solidFill>
              </a:rPr>
              <a:t>scale:</a:t>
            </a:r>
            <a:endParaRPr lang="en-US" i="1" dirty="0">
              <a:solidFill>
                <a:srgbClr val="CC0000"/>
              </a:solidFill>
            </a:endParaRPr>
          </a:p>
          <a:p>
            <a:r>
              <a:rPr lang="en-US" dirty="0"/>
              <a:t>hierarchical routing saves table size, reduced update traffic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performance: </a:t>
            </a:r>
          </a:p>
          <a:p>
            <a:r>
              <a:rPr lang="en-US" dirty="0"/>
              <a:t>intra-AS: can focus on performance</a:t>
            </a:r>
          </a:p>
          <a:p>
            <a:r>
              <a:rPr lang="en-US" dirty="0"/>
              <a:t>inter-AS: policy may dominate over performance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6908CF-3CC1-3A47-855A-6F04D0BA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different Intra-, Inter-AS routing? </a:t>
            </a:r>
          </a:p>
        </p:txBody>
      </p:sp>
    </p:spTree>
    <p:extLst>
      <p:ext uri="{BB962C8B-B14F-4D97-AF65-F5344CB8AC3E}">
        <p14:creationId xmlns:p14="http://schemas.microsoft.com/office/powerpoint/2010/main" val="173210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8" name="Group 3"/>
          <p:cNvGrpSpPr>
            <a:grpSpLocks/>
          </p:cNvGrpSpPr>
          <p:nvPr/>
        </p:nvGrpSpPr>
        <p:grpSpPr bwMode="auto">
          <a:xfrm>
            <a:off x="3722688" y="2036764"/>
            <a:ext cx="3244850" cy="1500187"/>
            <a:chOff x="1385" y="1283"/>
            <a:chExt cx="2044" cy="945"/>
          </a:xfrm>
        </p:grpSpPr>
        <p:sp>
          <p:nvSpPr>
            <p:cNvPr id="129047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48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49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0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1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52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3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4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5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6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57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8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9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0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1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62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3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4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5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6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67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8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9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0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1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72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3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4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5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6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77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8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9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80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81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29082" name="Group 39"/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129098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9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u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29083" name="Group 42"/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129096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7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y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29084" name="Group 45"/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129094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5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latin typeface="Helvetica" pitchFamily="2" charset="0"/>
                  </a:rPr>
                  <a:t>x</a:t>
                </a:r>
              </a:p>
            </p:txBody>
          </p:sp>
        </p:grpSp>
        <p:grpSp>
          <p:nvGrpSpPr>
            <p:cNvPr id="129085" name="Group 48"/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129092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3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w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29086" name="Group 51"/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129090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1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v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29087" name="Group 54"/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129088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89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latin typeface="Helvetica" pitchFamily="2" charset="0"/>
                  </a:rPr>
                  <a:t>z</a:t>
                </a:r>
              </a:p>
            </p:txBody>
          </p:sp>
        </p:grpSp>
      </p:grpSp>
      <p:sp>
        <p:nvSpPr>
          <p:cNvPr id="129029" name="Text Box 57"/>
          <p:cNvSpPr txBox="1">
            <a:spLocks noChangeArrowheads="1"/>
          </p:cNvSpPr>
          <p:nvPr/>
        </p:nvSpPr>
        <p:spPr bwMode="auto">
          <a:xfrm>
            <a:off x="3113098" y="1612404"/>
            <a:ext cx="4889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resulting shortest-path tree from u:</a:t>
            </a:r>
          </a:p>
        </p:txBody>
      </p:sp>
      <p:grpSp>
        <p:nvGrpSpPr>
          <p:cNvPr id="129030" name="Group 58"/>
          <p:cNvGrpSpPr>
            <a:grpSpLocks/>
          </p:cNvGrpSpPr>
          <p:nvPr/>
        </p:nvGrpSpPr>
        <p:grpSpPr bwMode="auto">
          <a:xfrm>
            <a:off x="3792539" y="4224339"/>
            <a:ext cx="2319337" cy="2276475"/>
            <a:chOff x="259" y="2768"/>
            <a:chExt cx="1461" cy="1434"/>
          </a:xfrm>
        </p:grpSpPr>
        <p:sp>
          <p:nvSpPr>
            <p:cNvPr id="129033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34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35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v</a:t>
              </a:r>
            </a:p>
          </p:txBody>
        </p:sp>
        <p:sp>
          <p:nvSpPr>
            <p:cNvPr id="129036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Helvetica" pitchFamily="2" charset="0"/>
                </a:rPr>
                <a:t>x</a:t>
              </a:r>
            </a:p>
          </p:txBody>
        </p:sp>
        <p:sp>
          <p:nvSpPr>
            <p:cNvPr id="129037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y</a:t>
              </a:r>
            </a:p>
          </p:txBody>
        </p:sp>
        <p:sp>
          <p:nvSpPr>
            <p:cNvPr id="129038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w</a:t>
              </a:r>
            </a:p>
          </p:txBody>
        </p:sp>
        <p:sp>
          <p:nvSpPr>
            <p:cNvPr id="129039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z</a:t>
              </a:r>
            </a:p>
          </p:txBody>
        </p:sp>
        <p:sp>
          <p:nvSpPr>
            <p:cNvPr id="129040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(u,v)</a:t>
              </a:r>
            </a:p>
          </p:txBody>
        </p:sp>
        <p:sp>
          <p:nvSpPr>
            <p:cNvPr id="129041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(u,x)</a:t>
              </a:r>
            </a:p>
          </p:txBody>
        </p:sp>
        <p:sp>
          <p:nvSpPr>
            <p:cNvPr id="129042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(u,x)</a:t>
              </a:r>
            </a:p>
          </p:txBody>
        </p:sp>
        <p:sp>
          <p:nvSpPr>
            <p:cNvPr id="129043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(u,x)</a:t>
              </a:r>
            </a:p>
          </p:txBody>
        </p:sp>
        <p:sp>
          <p:nvSpPr>
            <p:cNvPr id="129044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(u,x)</a:t>
              </a:r>
            </a:p>
          </p:txBody>
        </p:sp>
        <p:sp>
          <p:nvSpPr>
            <p:cNvPr id="129045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destination</a:t>
              </a:r>
            </a:p>
          </p:txBody>
        </p:sp>
        <p:sp>
          <p:nvSpPr>
            <p:cNvPr id="129046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link</a:t>
              </a:r>
            </a:p>
          </p:txBody>
        </p:sp>
      </p:grpSp>
      <p:sp>
        <p:nvSpPr>
          <p:cNvPr id="129031" name="Text Box 73"/>
          <p:cNvSpPr txBox="1">
            <a:spLocks noChangeArrowheads="1"/>
          </p:cNvSpPr>
          <p:nvPr/>
        </p:nvSpPr>
        <p:spPr bwMode="auto">
          <a:xfrm>
            <a:off x="3312206" y="3768875"/>
            <a:ext cx="42947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resulting forwarding table in u:</a:t>
            </a:r>
          </a:p>
        </p:txBody>
      </p:sp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>
                <a:latin typeface="Helvetica" pitchFamily="2" charset="0"/>
              </a:rPr>
              <a:pPr/>
              <a:t>5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371446-5D0D-FE49-8DBF-FF26A715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30271487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3F4D-7E7C-8F40-97BD-A206593F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layer: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266CD-35A1-BD47-B8B1-676F53AFE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19"/>
            <a:ext cx="10927702" cy="5032376"/>
          </a:xfrm>
        </p:spPr>
        <p:txBody>
          <a:bodyPr>
            <a:normAutofit/>
          </a:bodyPr>
          <a:lstStyle/>
          <a:p>
            <a:r>
              <a:rPr lang="en-US" dirty="0"/>
              <a:t>The network layer provides connectivity between Internet hosts</a:t>
            </a:r>
          </a:p>
          <a:p>
            <a:pPr lvl="1"/>
            <a:r>
              <a:rPr lang="en-US" dirty="0"/>
              <a:t>Split into control plane and data plane</a:t>
            </a:r>
          </a:p>
          <a:p>
            <a:r>
              <a:rPr lang="en-US" dirty="0"/>
              <a:t>Data plane: the IP protocol</a:t>
            </a:r>
          </a:p>
          <a:p>
            <a:pPr lvl="1"/>
            <a:r>
              <a:rPr lang="en-US" dirty="0"/>
              <a:t>Supported by DHCP, ICMP, NATs</a:t>
            </a:r>
          </a:p>
          <a:p>
            <a:pPr lvl="1"/>
            <a:r>
              <a:rPr lang="en-US" dirty="0"/>
              <a:t>Routers implement data plane through ports + fabric + queues</a:t>
            </a:r>
          </a:p>
          <a:p>
            <a:r>
              <a:rPr lang="en-US" dirty="0"/>
              <a:t>Control plane: routing protocols</a:t>
            </a:r>
          </a:p>
          <a:p>
            <a:pPr lvl="1"/>
            <a:r>
              <a:rPr lang="en-US" dirty="0"/>
              <a:t>Link state: flooding + centralized information + independent computations across routers</a:t>
            </a:r>
          </a:p>
          <a:p>
            <a:pPr lvl="1"/>
            <a:r>
              <a:rPr lang="en-US" dirty="0"/>
              <a:t>Distance vector: neighbor exchange + decentralized + dependent computations across routers</a:t>
            </a:r>
          </a:p>
          <a:p>
            <a:pPr lvl="1"/>
            <a:r>
              <a:rPr lang="en-US" dirty="0"/>
              <a:t>Path vector: flooding  + decentralized + policy-based dependent computations across routers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2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Link-state information of a router is sent </a:t>
            </a:r>
            <a:r>
              <a:rPr lang="en-US" sz="3200" dirty="0">
                <a:solidFill>
                  <a:srgbClr val="C00000"/>
                </a:solidFill>
              </a:rPr>
              <a:t>to all routers</a:t>
            </a:r>
            <a:r>
              <a:rPr lang="en-US" sz="3200" dirty="0"/>
              <a:t> before computing shortest paths in a link-state protocol.</a:t>
            </a:r>
          </a:p>
          <a:p>
            <a:pPr lvl="1"/>
            <a:r>
              <a:rPr lang="en-US" sz="2800" dirty="0"/>
              <a:t>(a) true</a:t>
            </a:r>
          </a:p>
          <a:p>
            <a:pPr lvl="1"/>
            <a:r>
              <a:rPr lang="en-US" sz="2800" dirty="0"/>
              <a:t>(b) false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194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8AE2-CB60-6742-B5E9-205158F2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3E2AD-6B08-5A4A-AB39-DC16002A5A29}"/>
              </a:ext>
            </a:extLst>
          </p:cNvPr>
          <p:cNvSpPr txBox="1"/>
          <p:nvPr/>
        </p:nvSpPr>
        <p:spPr>
          <a:xfrm>
            <a:off x="4489268" y="1820092"/>
            <a:ext cx="321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Routing protocols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5FD51-76AD-544C-B469-C865C0350AE2}"/>
              </a:ext>
            </a:extLst>
          </p:cNvPr>
          <p:cNvSpPr txBox="1"/>
          <p:nvPr/>
        </p:nvSpPr>
        <p:spPr>
          <a:xfrm>
            <a:off x="409303" y="3198167"/>
            <a:ext cx="3213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Link state protocols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4D4F6A-0A11-A740-90D1-39D4736EEA76}"/>
              </a:ext>
            </a:extLst>
          </p:cNvPr>
          <p:cNvCxnSpPr/>
          <p:nvPr/>
        </p:nvCxnSpPr>
        <p:spPr>
          <a:xfrm flipH="1">
            <a:off x="2708366" y="2281757"/>
            <a:ext cx="1942011" cy="7488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ABADBD-6FC0-EE49-A608-7162BA1F75FA}"/>
              </a:ext>
            </a:extLst>
          </p:cNvPr>
          <p:cNvCxnSpPr>
            <a:cxnSpLocks/>
          </p:cNvCxnSpPr>
          <p:nvPr/>
        </p:nvCxnSpPr>
        <p:spPr>
          <a:xfrm flipH="1">
            <a:off x="6013268" y="2365549"/>
            <a:ext cx="1" cy="8326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1ECE50-5E4A-7C4E-93D7-E940587D29D2}"/>
              </a:ext>
            </a:extLst>
          </p:cNvPr>
          <p:cNvSpPr txBox="1"/>
          <p:nvPr/>
        </p:nvSpPr>
        <p:spPr>
          <a:xfrm>
            <a:off x="4558937" y="3492248"/>
            <a:ext cx="321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Distance vector protocols</a:t>
            </a:r>
          </a:p>
        </p:txBody>
      </p:sp>
    </p:spTree>
    <p:extLst>
      <p:ext uri="{BB962C8B-B14F-4D97-AF65-F5344CB8AC3E}">
        <p14:creationId xmlns:p14="http://schemas.microsoft.com/office/powerpoint/2010/main" val="39860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7D5B-141D-5E45-ADAC-720FDBEC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0E279-2139-3149-8BD7-42CC0F869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B2994-C174-4F67-BABA-51787D9DE6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Distance vector protocol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(y)</a:t>
            </a:r>
            <a:r>
              <a:rPr lang="en-US" dirty="0"/>
              <a:t> = estimate of least cost from x to y</a:t>
            </a:r>
          </a:p>
          <a:p>
            <a:r>
              <a:rPr lang="en-US" dirty="0"/>
              <a:t>Distance vector: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= [D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(y): y </a:t>
            </a:r>
            <a:r>
              <a:rPr lang="ru-RU" dirty="0" err="1">
                <a:solidFill>
                  <a:srgbClr val="C00000"/>
                </a:solidFill>
              </a:rPr>
              <a:t>є</a:t>
            </a:r>
            <a:r>
              <a:rPr lang="en-US" dirty="0">
                <a:solidFill>
                  <a:srgbClr val="C00000"/>
                </a:solidFill>
              </a:rPr>
              <a:t> N ]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/>
              <a:t>Node x knows cost of edge to each neighbor v: </a:t>
            </a:r>
            <a:r>
              <a:rPr lang="en-US" dirty="0">
                <a:solidFill>
                  <a:srgbClr val="C00000"/>
                </a:solidFill>
              </a:rPr>
              <a:t>c(</a:t>
            </a:r>
            <a:r>
              <a:rPr lang="en-US" dirty="0" err="1">
                <a:solidFill>
                  <a:srgbClr val="C00000"/>
                </a:solidFill>
              </a:rPr>
              <a:t>x,v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Node x maintains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Node x also maintains its neighbors’ distance vectors</a:t>
            </a:r>
          </a:p>
          <a:p>
            <a:pPr lvl="1"/>
            <a:r>
              <a:rPr lang="en-US" dirty="0"/>
              <a:t>For each neighbor v, x maintains </a:t>
            </a:r>
            <a:br>
              <a:rPr lang="en-US" dirty="0"/>
            </a:br>
            <a:r>
              <a:rPr lang="en-US" b="1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 = [</a:t>
            </a:r>
            <a:r>
              <a:rPr lang="en-US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(y): y </a:t>
            </a:r>
            <a:r>
              <a:rPr lang="ru-RU" dirty="0" err="1">
                <a:solidFill>
                  <a:srgbClr val="C00000"/>
                </a:solidFill>
              </a:rPr>
              <a:t>є</a:t>
            </a:r>
            <a:r>
              <a:rPr lang="en-US" dirty="0">
                <a:solidFill>
                  <a:srgbClr val="C00000"/>
                </a:solidFill>
              </a:rPr>
              <a:t> N ]</a:t>
            </a:r>
          </a:p>
        </p:txBody>
      </p:sp>
    </p:spTree>
    <p:extLst>
      <p:ext uri="{BB962C8B-B14F-4D97-AF65-F5344CB8AC3E}">
        <p14:creationId xmlns:p14="http://schemas.microsoft.com/office/powerpoint/2010/main" val="312744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3629</Words>
  <Application>Microsoft Macintosh PowerPoint</Application>
  <PresentationFormat>Widescreen</PresentationFormat>
  <Paragraphs>818</Paragraphs>
  <Slides>50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MS Mincho</vt:lpstr>
      <vt:lpstr>Arial</vt:lpstr>
      <vt:lpstr>Calibri</vt:lpstr>
      <vt:lpstr>Helvetica</vt:lpstr>
      <vt:lpstr>Tahoma</vt:lpstr>
      <vt:lpstr>Times</vt:lpstr>
      <vt:lpstr>Times New Roman</vt:lpstr>
      <vt:lpstr>Wingdings</vt:lpstr>
      <vt:lpstr>ZapfDingbats</vt:lpstr>
      <vt:lpstr>Office Theme</vt:lpstr>
      <vt:lpstr>The Network Layer: Routing Algorithms</vt:lpstr>
      <vt:lpstr>Course announcements</vt:lpstr>
      <vt:lpstr>Review of concepts</vt:lpstr>
      <vt:lpstr>Dijkstra’s algorithm: example</vt:lpstr>
      <vt:lpstr>Constructing forwarding table</vt:lpstr>
      <vt:lpstr>Poll #1</vt:lpstr>
      <vt:lpstr>Routing Protocols</vt:lpstr>
      <vt:lpstr>Distance Vector Protocols</vt:lpstr>
      <vt:lpstr>Distance vector protocol</vt:lpstr>
      <vt:lpstr>Distance vector protocol</vt:lpstr>
      <vt:lpstr>Distance vector protocol</vt:lpstr>
      <vt:lpstr>Distance vector: example </vt:lpstr>
      <vt:lpstr>PowerPoint Presentation</vt:lpstr>
      <vt:lpstr>Poll #2</vt:lpstr>
      <vt:lpstr>Distance vector: link cost changes</vt:lpstr>
      <vt:lpstr>Problem: Count-to-Infinity</vt:lpstr>
      <vt:lpstr>Count-to-Infinity</vt:lpstr>
      <vt:lpstr>Count-to-infinity</vt:lpstr>
      <vt:lpstr>Comparison of LS and DV algorithms</vt:lpstr>
      <vt:lpstr>Poll #3</vt:lpstr>
      <vt:lpstr>Routing protocols are widely deployed</vt:lpstr>
      <vt:lpstr>Scaling Routing to the Internet</vt:lpstr>
      <vt:lpstr>Making routing scalable</vt:lpstr>
      <vt:lpstr>Internet’s approach to scalable routing</vt:lpstr>
      <vt:lpstr>Making routing scalable</vt:lpstr>
      <vt:lpstr>PowerPoint Presentation</vt:lpstr>
      <vt:lpstr>Border Gateway Protocol (BGP)</vt:lpstr>
      <vt:lpstr>Internet inter-AS routing: BGP</vt:lpstr>
      <vt:lpstr>eBGP, iBGP connections</vt:lpstr>
      <vt:lpstr>BGP basics</vt:lpstr>
      <vt:lpstr>Poll #4</vt:lpstr>
      <vt:lpstr>Poll #5</vt:lpstr>
      <vt:lpstr>Path attributes and BGP routes</vt:lpstr>
      <vt:lpstr>Policies in BGP</vt:lpstr>
      <vt:lpstr>Policy comes from business relationships</vt:lpstr>
      <vt:lpstr>BGP Export Policy and Advertisements</vt:lpstr>
      <vt:lpstr>BGP Export Policy and Advertisements</vt:lpstr>
      <vt:lpstr>PowerPoint Presentation</vt:lpstr>
      <vt:lpstr>Poll #6</vt:lpstr>
      <vt:lpstr>BGP Routing</vt:lpstr>
      <vt:lpstr>BGP path advertisement</vt:lpstr>
      <vt:lpstr>BGP path advertisement</vt:lpstr>
      <vt:lpstr>BGP messages</vt:lpstr>
      <vt:lpstr>BGP, OSPF, forwarding table entries</vt:lpstr>
      <vt:lpstr>BGP, OSPF, forwarding table entries</vt:lpstr>
      <vt:lpstr>Poll #7</vt:lpstr>
      <vt:lpstr>BGP route selection process</vt:lpstr>
      <vt:lpstr>Hot-Potato Routing</vt:lpstr>
      <vt:lpstr>Why different Intra-, Inter-AS routing? </vt:lpstr>
      <vt:lpstr>Network layer: the big 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2887</cp:revision>
  <cp:lastPrinted>2019-02-15T23:29:10Z</cp:lastPrinted>
  <dcterms:created xsi:type="dcterms:W3CDTF">2019-01-23T03:40:12Z</dcterms:created>
  <dcterms:modified xsi:type="dcterms:W3CDTF">2020-04-03T19:12:19Z</dcterms:modified>
</cp:coreProperties>
</file>