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421" r:id="rId2"/>
    <p:sldId id="475" r:id="rId3"/>
    <p:sldId id="478" r:id="rId4"/>
    <p:sldId id="479" r:id="rId5"/>
    <p:sldId id="268" r:id="rId6"/>
    <p:sldId id="273" r:id="rId7"/>
    <p:sldId id="480" r:id="rId8"/>
    <p:sldId id="275" r:id="rId9"/>
    <p:sldId id="470" r:id="rId10"/>
    <p:sldId id="277" r:id="rId11"/>
    <p:sldId id="272" r:id="rId12"/>
    <p:sldId id="481" r:id="rId13"/>
    <p:sldId id="484" r:id="rId14"/>
    <p:sldId id="485" r:id="rId15"/>
    <p:sldId id="407" r:id="rId16"/>
    <p:sldId id="488" r:id="rId17"/>
    <p:sldId id="352" r:id="rId18"/>
    <p:sldId id="490" r:id="rId19"/>
    <p:sldId id="491" r:id="rId20"/>
    <p:sldId id="496" r:id="rId21"/>
    <p:sldId id="489" r:id="rId22"/>
    <p:sldId id="492" r:id="rId23"/>
    <p:sldId id="493" r:id="rId24"/>
    <p:sldId id="494" r:id="rId25"/>
    <p:sldId id="266" r:id="rId26"/>
    <p:sldId id="497" r:id="rId27"/>
    <p:sldId id="498" r:id="rId28"/>
    <p:sldId id="279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1" r:id="rId41"/>
    <p:sldId id="471" r:id="rId42"/>
    <p:sldId id="293" r:id="rId43"/>
    <p:sldId id="294" r:id="rId44"/>
    <p:sldId id="296" r:id="rId45"/>
    <p:sldId id="472" r:id="rId46"/>
    <p:sldId id="474" r:id="rId47"/>
    <p:sldId id="473" r:id="rId48"/>
    <p:sldId id="299" r:id="rId49"/>
    <p:sldId id="500" r:id="rId50"/>
    <p:sldId id="4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1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616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98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030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34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09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827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2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935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f02beb0e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10f02beb0e7_2_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10f02beb0e7_2_3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17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743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3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871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081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54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7590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084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3205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800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0893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2052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014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82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95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02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167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64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A9592-5C5F-224E-8272-7FDE3C3B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1CED84-E006-454D-9FD6-A32E7D04C90C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6E084FA-2FC3-4746-A3F2-205B6BD81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6487F89-154C-374C-901E-5170FF079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90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44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n624@rutgers.edu" TargetMode="External"/><Relationship Id="rId2" Type="http://schemas.openxmlformats.org/officeDocument/2006/relationships/hyperlink" Target="http://www.cs.rutgers.edu/~sn62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rutgers.edu/~sn624/416-F2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hyperlink" Target="https://www.cs.rutgers.edu/~sn624/416-F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n624@cs.rutgers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Operating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758189" y="257810"/>
            <a:ext cx="9281161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#2. Resource Management</a:t>
            </a:r>
            <a:endParaRPr dirty="0"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758189" y="1752601"/>
            <a:ext cx="1079754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Want </a:t>
            </a:r>
            <a:r>
              <a:rPr lang="en-US" dirty="0">
                <a:solidFill>
                  <a:srgbClr val="C00000"/>
                </a:solidFill>
              </a:rPr>
              <a:t>fair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use of hardware across applications</a:t>
            </a: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Advantages of OS providing resource management: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Protect applications from one another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Provide efficient access to resources (cost, time, energy)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Provide fair access to resources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Challenges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What are the correct mechanisms?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What are the correct policies?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6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674370" y="314960"/>
            <a:ext cx="1098423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Benefits of studying Operating Systems</a:t>
            </a:r>
            <a:endParaRPr dirty="0"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1"/>
          </p:nvPr>
        </p:nvSpPr>
        <p:spPr>
          <a:xfrm>
            <a:off x="683895" y="1874521"/>
            <a:ext cx="10824210" cy="458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Pragmatic:</a:t>
            </a:r>
            <a:r>
              <a:rPr lang="en-US" dirty="0"/>
              <a:t> Understand the limits of software performance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Behavior of OS impacts entire machine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Tune application performance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Apply knowledge across many layers</a:t>
            </a:r>
            <a:endParaRPr dirty="0"/>
          </a:p>
          <a:p>
            <a:pPr marL="860425" lvl="2" indent="-282575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Computer architecture, programming languages, data structures and algorithms, and performance modeling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Puzzle solving:</a:t>
            </a:r>
            <a:r>
              <a:rPr lang="en-US" dirty="0"/>
              <a:t> Fun to understand large, complex systems</a:t>
            </a: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Technology:</a:t>
            </a:r>
            <a:r>
              <a:rPr lang="en-US" dirty="0"/>
              <a:t> Build, modify, or administer an operating system</a:t>
            </a: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9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16E-5478-F46C-BAC7-4174826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D4A0B-60D7-2A3E-2296-022CC7214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AFCF55-E6AD-FE4B-8A12-18D27F3449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About us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C700BE8-0F59-364B-8069-0F2304CAB8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8958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Faculty </a:t>
            </a:r>
            <a:r>
              <a:rPr lang="en-US" altLang="en-US" dirty="0">
                <a:ea typeface="+mn-ea"/>
                <a:cs typeface="+mn-cs"/>
              </a:rPr>
              <a:t>Instructor: Srini</a:t>
            </a:r>
            <a:r>
              <a:rPr lang="en-US" altLang="en-US" dirty="0"/>
              <a:t>vas Narayana</a:t>
            </a:r>
            <a:endParaRPr lang="en-US" alt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  <a:hlinkClick r:id="rId2"/>
              </a:rPr>
              <a:t>http://www.cs.rutgers.edu/~sn624</a:t>
            </a:r>
            <a:endParaRPr lang="en-US" alt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  <a:hlinkClick r:id="rId3"/>
              </a:rPr>
              <a:t>sn624@rutgers.edu</a:t>
            </a:r>
            <a:endParaRPr lang="en-US" alt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Office hours in person Wed 4—5 pm ET (or by appointment)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Subject to change in the next 1—2 weeks. TA office hours TBA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Lectures Wed 8:30—11:30 ET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TAs and Recitations: two UG sections, one G section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Qiongwen Xu (qx51), </a:t>
            </a:r>
            <a:r>
              <a:rPr lang="en-US" altLang="en-US" dirty="0" err="1">
                <a:ea typeface="ＭＳ Ｐゴシック" charset="0"/>
              </a:rPr>
              <a:t>Harishankar</a:t>
            </a:r>
            <a:r>
              <a:rPr lang="en-US" altLang="en-US" dirty="0">
                <a:ea typeface="ＭＳ Ｐゴシック" charset="0"/>
              </a:rPr>
              <a:t> </a:t>
            </a:r>
            <a:r>
              <a:rPr lang="en-US" altLang="en-US" dirty="0" err="1">
                <a:ea typeface="ＭＳ Ｐゴシック" charset="0"/>
              </a:rPr>
              <a:t>Vishwanathan</a:t>
            </a:r>
            <a:r>
              <a:rPr lang="en-US" altLang="en-US" dirty="0">
                <a:ea typeface="ＭＳ Ｐゴシック" charset="0"/>
              </a:rPr>
              <a:t> (hv90), Adithya </a:t>
            </a:r>
            <a:r>
              <a:rPr lang="en-US" altLang="en-US" dirty="0" err="1">
                <a:ea typeface="ＭＳ Ｐゴシック" charset="0"/>
              </a:rPr>
              <a:t>Murugadass</a:t>
            </a:r>
            <a:r>
              <a:rPr lang="en-US" altLang="en-US" dirty="0">
                <a:ea typeface="ＭＳ Ｐゴシック" charset="0"/>
              </a:rPr>
              <a:t> (am3372)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Post q’s to Piazza (Canvas announcement to sign up)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Class info: </a:t>
            </a:r>
            <a:r>
              <a:rPr lang="en-US" altLang="en-US" dirty="0">
                <a:solidFill>
                  <a:srgbClr val="C00000"/>
                </a:solidFill>
                <a:ea typeface="ＭＳ Ｐゴシック" charset="0"/>
                <a:hlinkClick r:id="rId4"/>
              </a:rPr>
              <a:t>http://www.cs.rutgers.edu/~sn624/416-F23/</a:t>
            </a:r>
            <a:endParaRPr lang="en-US" altLang="en-US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6F93C940-D7EB-9449-8375-4F0FAC81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91F99-4265-3A46-A4DC-44F6DC416EA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6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577A18-D9CE-024B-BD0C-A807DA6F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Class philosophy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CCDF22-93DA-274A-8AE3-7978C5AB2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43062"/>
            <a:ext cx="10515600" cy="48958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We want you to lear</a:t>
            </a:r>
            <a:r>
              <a:rPr lang="en-US" dirty="0">
                <a:ea typeface="ＭＳ Ｐゴシック" charset="0"/>
              </a:rPr>
              <a:t>n and to be successful</a:t>
            </a:r>
            <a:endParaRPr lang="en-US" dirty="0">
              <a:ea typeface="ＭＳ Ｐゴシック" charset="0"/>
              <a:cs typeface="+mn-cs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Attend recitations and office hours regularly to discuss material 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 proactive: interact, ask, support.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Use Piazza</a:t>
            </a: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Full video lectures will be made available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52862889-0C93-3A4B-B280-7CEDB356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0CDB4-3D81-CA42-99EB-47BF4FA7D65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EF87-B895-2946-86AA-6DF3C455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C326-816A-1741-B5D2-255752F3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22"/>
            <a:ext cx="10515600" cy="50539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45% programming projects</a:t>
            </a:r>
          </a:p>
          <a:p>
            <a:r>
              <a:rPr lang="en-US" dirty="0"/>
              <a:t>20% weekly quizzes</a:t>
            </a:r>
          </a:p>
          <a:p>
            <a:r>
              <a:rPr lang="en-US" dirty="0"/>
              <a:t>15% mid term</a:t>
            </a:r>
          </a:p>
          <a:p>
            <a:r>
              <a:rPr lang="en-US" dirty="0"/>
              <a:t>20% final exam (cumulative)</a:t>
            </a:r>
          </a:p>
          <a:p>
            <a:endParaRPr lang="en-US" dirty="0"/>
          </a:p>
          <a:p>
            <a:r>
              <a:rPr lang="en-US" dirty="0"/>
              <a:t>Schedule of projects, exams, etc. will be made available at </a:t>
            </a:r>
            <a:r>
              <a:rPr lang="en-US" dirty="0">
                <a:hlinkClick r:id="rId2"/>
              </a:rPr>
              <a:t>https://www.cs.rutgers.edu/~sn624/416-F23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Book: </a:t>
            </a:r>
            <a:r>
              <a:rPr lang="en-US" dirty="0">
                <a:hlinkClick r:id="rId3"/>
              </a:rPr>
              <a:t>https://pages.cs.wisc.edu/~remzi/OSTEP/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course uses absolute grading. There is no curve</a:t>
            </a:r>
          </a:p>
        </p:txBody>
      </p:sp>
    </p:spTree>
    <p:extLst>
      <p:ext uri="{BB962C8B-B14F-4D97-AF65-F5344CB8AC3E}">
        <p14:creationId xmlns:p14="http://schemas.microsoft.com/office/powerpoint/2010/main" val="28895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8D9-1D48-FCC7-7739-18B1AC28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45% programming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FB0E-FE66-F5D9-24D8-2B26BDA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large software projects</a:t>
            </a:r>
          </a:p>
          <a:p>
            <a:endParaRPr lang="en-US" dirty="0"/>
          </a:p>
          <a:p>
            <a:r>
              <a:rPr lang="en-US" dirty="0"/>
              <a:t>Groups of 2.  Pick partner and keep them throughout semester</a:t>
            </a:r>
          </a:p>
          <a:p>
            <a:endParaRPr lang="en-US" dirty="0"/>
          </a:p>
          <a:p>
            <a:r>
              <a:rPr lang="en-US" dirty="0"/>
              <a:t>Program and short write-up required</a:t>
            </a:r>
          </a:p>
          <a:p>
            <a:endParaRPr lang="en-US" dirty="0"/>
          </a:p>
          <a:p>
            <a:r>
              <a:rPr lang="en-US" dirty="0"/>
              <a:t>Use hosted VMs (will provide instructions for use)</a:t>
            </a:r>
          </a:p>
          <a:p>
            <a:endParaRPr lang="en-US" dirty="0"/>
          </a:p>
          <a:p>
            <a:r>
              <a:rPr lang="en-US" dirty="0"/>
              <a:t>Hand projects in on Canvas</a:t>
            </a:r>
          </a:p>
        </p:txBody>
      </p:sp>
    </p:spTree>
    <p:extLst>
      <p:ext uri="{BB962C8B-B14F-4D97-AF65-F5344CB8AC3E}">
        <p14:creationId xmlns:p14="http://schemas.microsoft.com/office/powerpoint/2010/main" val="118520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EE9EF8-3D68-A44B-90EB-6B87D88A7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45% programming projects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46D3828-3F30-3548-B585-86905DCCE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ea typeface="ＭＳ Ｐゴシック" charset="0"/>
              </a:rPr>
              <a:t>Please follow all instructions carefully and exactly</a:t>
            </a:r>
          </a:p>
          <a:p>
            <a:pPr>
              <a:defRPr/>
            </a:pPr>
            <a:endParaRPr lang="en-US" altLang="en-US" sz="3200" dirty="0">
              <a:ea typeface="ＭＳ Ｐゴシック" charset="0"/>
            </a:endParaRPr>
          </a:p>
          <a:p>
            <a:pPr>
              <a:defRPr/>
            </a:pPr>
            <a:r>
              <a:rPr lang="en-US" altLang="en-US" sz="3200" dirty="0">
                <a:ea typeface="ＭＳ Ｐゴシック" charset="0"/>
              </a:rPr>
              <a:t>You will lose significant points if: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We are unable to run your code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Your information (e.g., team member names and </a:t>
            </a:r>
            <a:r>
              <a:rPr lang="en-US" altLang="en-US" sz="2800" dirty="0" err="1">
                <a:ea typeface="ＭＳ Ｐゴシック" charset="0"/>
              </a:rPr>
              <a:t>netids</a:t>
            </a:r>
            <a:r>
              <a:rPr lang="en-US" altLang="en-US" sz="2800" dirty="0">
                <a:ea typeface="ＭＳ Ｐゴシック" charset="0"/>
              </a:rPr>
              <a:t>) is incorrect or incomplete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We do not receive your submission in a timely fashion</a:t>
            </a:r>
          </a:p>
          <a:p>
            <a:pPr lvl="1">
              <a:defRPr/>
            </a:pPr>
            <a:endParaRPr lang="en-US" altLang="en-US" sz="2800" dirty="0">
              <a:ea typeface="ＭＳ Ｐゴシック" charset="0"/>
            </a:endParaRPr>
          </a:p>
          <a:p>
            <a:pPr lvl="1">
              <a:defRPr/>
            </a:pPr>
            <a:endParaRPr lang="en-US" altLang="en-US" sz="2800" dirty="0">
              <a:ea typeface="ＭＳ Ｐゴシック" charset="0"/>
            </a:endParaRPr>
          </a:p>
          <a:p>
            <a:pPr marL="234950" indent="-347663">
              <a:defRPr/>
            </a:pPr>
            <a:endParaRPr lang="en-US" altLang="en-US" sz="3200" dirty="0">
              <a:ea typeface="ＭＳ Ｐゴシック" charset="0"/>
            </a:endParaRPr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260E6D99-4506-0D41-8E4A-252BD9A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2A83D-B511-7441-885A-0F6CFD8D5A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570B-9762-5245-AD5B-5B8D593B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Integrity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79D-7386-8049-B1A2-CB4F4A36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8427" cy="4896451"/>
          </a:xfrm>
        </p:spPr>
        <p:txBody>
          <a:bodyPr>
            <a:normAutofit/>
          </a:bodyPr>
          <a:lstStyle/>
          <a:p>
            <a:r>
              <a:rPr lang="en-US" dirty="0"/>
              <a:t>Intellectual collaboration is welcome and encouraged</a:t>
            </a:r>
          </a:p>
          <a:p>
            <a:r>
              <a:rPr lang="en-US" dirty="0"/>
              <a:t>Do</a:t>
            </a:r>
          </a:p>
          <a:p>
            <a:pPr lvl="1"/>
            <a:r>
              <a:rPr lang="en-US" dirty="0"/>
              <a:t>Ask questions on Piazza</a:t>
            </a:r>
          </a:p>
          <a:p>
            <a:pPr lvl="1"/>
            <a:r>
              <a:rPr lang="en-US" dirty="0"/>
              <a:t>Discuss projects and problem sets with us and each other</a:t>
            </a:r>
          </a:p>
          <a:p>
            <a:pPr lvl="1"/>
            <a:r>
              <a:rPr lang="en-US" dirty="0"/>
              <a:t>Read references (textbooks, Internet tutorials) widely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Acknowledge</a:t>
            </a:r>
            <a:r>
              <a:rPr lang="en-US" dirty="0"/>
              <a:t> each other and all the references in </a:t>
            </a:r>
            <a:r>
              <a:rPr lang="en-US" dirty="0" err="1"/>
              <a:t>psets</a:t>
            </a:r>
            <a:r>
              <a:rPr lang="en-US" dirty="0"/>
              <a:t> &amp; project reports</a:t>
            </a:r>
          </a:p>
          <a:p>
            <a:r>
              <a:rPr lang="en-US" dirty="0"/>
              <a:t>Each problem set &amp; project has a prompt on collaboration</a:t>
            </a:r>
          </a:p>
          <a:p>
            <a:pPr lvl="1"/>
            <a:r>
              <a:rPr lang="en-US" dirty="0"/>
              <a:t>Include who you talked to, references (including on the web) you consulted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 as accurate and complete as possible</a:t>
            </a:r>
          </a:p>
        </p:txBody>
      </p:sp>
    </p:spTree>
    <p:extLst>
      <p:ext uri="{BB962C8B-B14F-4D97-AF65-F5344CB8AC3E}">
        <p14:creationId xmlns:p14="http://schemas.microsoft.com/office/powerpoint/2010/main" val="137618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570B-9762-5245-AD5B-5B8D593B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Integrity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D79D-7386-8049-B1A2-CB4F4A36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8427" cy="4896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All your written (coded) work must be your (team’s) own</a:t>
            </a:r>
          </a:p>
          <a:p>
            <a:pPr lvl="1"/>
            <a:r>
              <a:rPr lang="en-US" dirty="0"/>
              <a:t>Understand the problem deeply and produce your own solutions</a:t>
            </a:r>
          </a:p>
          <a:p>
            <a:r>
              <a:rPr lang="en-US" dirty="0"/>
              <a:t>Do not</a:t>
            </a:r>
          </a:p>
          <a:p>
            <a:pPr lvl="1"/>
            <a:r>
              <a:rPr lang="en-US" dirty="0"/>
              <a:t>blindly lift or incorporate other solutions</a:t>
            </a:r>
          </a:p>
          <a:p>
            <a:pPr lvl="1"/>
            <a:r>
              <a:rPr lang="en-US" dirty="0"/>
              <a:t>look at other people’s code or solutions</a:t>
            </a:r>
          </a:p>
          <a:p>
            <a:pPr lvl="1"/>
            <a:r>
              <a:rPr lang="en-US" dirty="0"/>
              <a:t>copy code from the web (e.g., other people’s GitHub projects)</a:t>
            </a:r>
          </a:p>
          <a:p>
            <a:pPr lvl="1"/>
            <a:r>
              <a:rPr lang="en-US" dirty="0"/>
              <a:t>post problem sets or projects (questions or solutions) on piazza, GitHub, Chegg, </a:t>
            </a:r>
            <a:r>
              <a:rPr lang="en-US" dirty="0" err="1"/>
              <a:t>CourseHero</a:t>
            </a:r>
            <a:r>
              <a:rPr lang="en-US" dirty="0"/>
              <a:t>, etc.</a:t>
            </a:r>
          </a:p>
          <a:p>
            <a:r>
              <a:rPr lang="en-US" dirty="0">
                <a:solidFill>
                  <a:srgbClr val="C00000"/>
                </a:solidFill>
              </a:rPr>
              <a:t>Ask us for permission if you are ever in doubt</a:t>
            </a:r>
          </a:p>
          <a:p>
            <a:r>
              <a:rPr lang="en-US" dirty="0"/>
              <a:t>We will check for plagiarism across submissions from this year </a:t>
            </a:r>
            <a:r>
              <a:rPr lang="en-US" dirty="0">
                <a:solidFill>
                  <a:srgbClr val="C00000"/>
                </a:solidFill>
              </a:rPr>
              <a:t>and the last few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3AF8-5AF2-9369-F4DD-5AAD29F4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Computers everywhere</a:t>
            </a:r>
          </a:p>
        </p:txBody>
      </p:sp>
      <p:pic>
        <p:nvPicPr>
          <p:cNvPr id="4" name="Picture 50">
            <a:extLst>
              <a:ext uri="{FF2B5EF4-FFF2-40B4-BE49-F238E27FC236}">
                <a16:creationId xmlns:a16="http://schemas.microsoft.com/office/drawing/2014/main" id="{AA7E9A7F-2FF8-DC98-AEC7-DB096603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58155" y="1738090"/>
            <a:ext cx="1202924" cy="22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computer with a keyboard and a large screen&#10;&#10;Description automatically generated">
            <a:extLst>
              <a:ext uri="{FF2B5EF4-FFF2-40B4-BE49-F238E27FC236}">
                <a16:creationId xmlns:a16="http://schemas.microsoft.com/office/drawing/2014/main" id="{99F48DE0-F387-486D-6517-25B0881D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3" y="1812860"/>
            <a:ext cx="2545102" cy="1616140"/>
          </a:xfrm>
          <a:prstGeom prst="rect">
            <a:avLst/>
          </a:prstGeom>
        </p:spPr>
      </p:pic>
      <p:pic>
        <p:nvPicPr>
          <p:cNvPr id="8" name="Picture 7" descr="A row of black servers&#10;&#10;Description automatically generated">
            <a:extLst>
              <a:ext uri="{FF2B5EF4-FFF2-40B4-BE49-F238E27FC236}">
                <a16:creationId xmlns:a16="http://schemas.microsoft.com/office/drawing/2014/main" id="{EFE24D89-ED31-28BB-87C8-5EE65EC63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98" y="1690688"/>
            <a:ext cx="3196571" cy="2104072"/>
          </a:xfrm>
          <a:prstGeom prst="rect">
            <a:avLst/>
          </a:prstGeom>
        </p:spPr>
      </p:pic>
      <p:pic>
        <p:nvPicPr>
          <p:cNvPr id="10" name="Picture 9" descr="A person holding a steering wheel&#10;&#10;Description automatically generated">
            <a:extLst>
              <a:ext uri="{FF2B5EF4-FFF2-40B4-BE49-F238E27FC236}">
                <a16:creationId xmlns:a16="http://schemas.microsoft.com/office/drawing/2014/main" id="{309CA551-37D8-AD8F-C879-A5E244A9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87" y="4160519"/>
            <a:ext cx="3292793" cy="2195195"/>
          </a:xfrm>
          <a:prstGeom prst="rect">
            <a:avLst/>
          </a:prstGeom>
        </p:spPr>
      </p:pic>
      <p:pic>
        <p:nvPicPr>
          <p:cNvPr id="11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26A6B2F5-8A78-F076-A443-FAA5B2FD3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42" y="1812860"/>
            <a:ext cx="1725676" cy="162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person using a smart watch&#10;&#10;Description automatically generated">
            <a:extLst>
              <a:ext uri="{FF2B5EF4-FFF2-40B4-BE49-F238E27FC236}">
                <a16:creationId xmlns:a16="http://schemas.microsoft.com/office/drawing/2014/main" id="{A11AB16F-C796-6670-5367-9E3F58EFF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799" y="4251642"/>
            <a:ext cx="3561893" cy="2104072"/>
          </a:xfrm>
          <a:prstGeom prst="rect">
            <a:avLst/>
          </a:prstGeom>
        </p:spPr>
      </p:pic>
      <p:pic>
        <p:nvPicPr>
          <p:cNvPr id="15" name="Picture 14" descr="A human heart with a wire attached to it&#10;&#10;Description automatically generated">
            <a:extLst>
              <a:ext uri="{FF2B5EF4-FFF2-40B4-BE49-F238E27FC236}">
                <a16:creationId xmlns:a16="http://schemas.microsoft.com/office/drawing/2014/main" id="{9DA80F7D-90DE-ED75-74F1-E4202D7AC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2669" y="4254815"/>
            <a:ext cx="3196570" cy="2131047"/>
          </a:xfrm>
          <a:prstGeom prst="rect">
            <a:avLst/>
          </a:prstGeom>
        </p:spPr>
      </p:pic>
      <p:pic>
        <p:nvPicPr>
          <p:cNvPr id="16" name="Picture 15" descr="A black computer mouse&#10;&#10;Description automatically generated with low confidence">
            <a:extLst>
              <a:ext uri="{FF2B5EF4-FFF2-40B4-BE49-F238E27FC236}">
                <a16:creationId xmlns:a16="http://schemas.microsoft.com/office/drawing/2014/main" id="{62C503CC-4EBF-B761-7CEF-B9BB7A415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4138" y="2198933"/>
            <a:ext cx="1376083" cy="772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32915A-241A-6615-351D-F62CBA95702F}"/>
              </a:ext>
            </a:extLst>
          </p:cNvPr>
          <p:cNvSpPr txBox="1"/>
          <p:nvPr/>
        </p:nvSpPr>
        <p:spPr>
          <a:xfrm>
            <a:off x="6767777" y="651154"/>
            <a:ext cx="514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Software </a:t>
            </a:r>
            <a:r>
              <a:rPr lang="en-US" sz="4000" dirty="0">
                <a:latin typeface="Helvetica" pitchFamily="2" charset="0"/>
              </a:rPr>
              <a:t>everywhere</a:t>
            </a:r>
          </a:p>
        </p:txBody>
      </p:sp>
    </p:spTree>
    <p:extLst>
      <p:ext uri="{BB962C8B-B14F-4D97-AF65-F5344CB8AC3E}">
        <p14:creationId xmlns:p14="http://schemas.microsoft.com/office/powerpoint/2010/main" val="11225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465F-2699-15D1-787E-13020F9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projects are time-intensive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7219-4887-33F1-03D8-415A8D55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score high by pulling all-nighters close to the due date</a:t>
            </a:r>
          </a:p>
          <a:p>
            <a:endParaRPr lang="en-US" dirty="0"/>
          </a:p>
          <a:p>
            <a:r>
              <a:rPr lang="en-US" dirty="0"/>
              <a:t>Please approach the projects (and this course) diligently from day 1</a:t>
            </a:r>
          </a:p>
          <a:p>
            <a:pPr lvl="1"/>
            <a:r>
              <a:rPr lang="en-US" dirty="0"/>
              <a:t>Get the most out of this course</a:t>
            </a:r>
          </a:p>
          <a:p>
            <a:endParaRPr lang="en-US" dirty="0"/>
          </a:p>
          <a:p>
            <a:r>
              <a:rPr lang="en-US" dirty="0"/>
              <a:t>Use the projects to improve your programming skills</a:t>
            </a:r>
          </a:p>
          <a:p>
            <a:pPr lvl="1"/>
            <a:r>
              <a:rPr lang="en-US" dirty="0"/>
              <a:t>Job search, grad school, better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01601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993-1CCC-D43F-2067-D8712F3A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20% weekly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2830-2699-79E1-6383-025D4C37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Due every Tuesday night over the semester (including next Tue)</a:t>
            </a:r>
          </a:p>
          <a:p>
            <a:endParaRPr lang="en-US" dirty="0"/>
          </a:p>
          <a:p>
            <a:r>
              <a:rPr lang="en-US" dirty="0"/>
              <a:t>Work individually </a:t>
            </a:r>
          </a:p>
          <a:p>
            <a:endParaRPr lang="en-US" dirty="0"/>
          </a:p>
          <a:p>
            <a:r>
              <a:rPr lang="en-US" dirty="0"/>
              <a:t>Can consult the textbook and own notes</a:t>
            </a:r>
          </a:p>
          <a:p>
            <a:endParaRPr lang="en-US" dirty="0"/>
          </a:p>
          <a:p>
            <a:r>
              <a:rPr lang="en-US" dirty="0"/>
              <a:t>No collaboration or searching for answers on the Internet</a:t>
            </a:r>
          </a:p>
          <a:p>
            <a:endParaRPr lang="en-US" dirty="0"/>
          </a:p>
          <a:p>
            <a:r>
              <a:rPr lang="en-US" dirty="0"/>
              <a:t>We will consider the 10 highest scores out of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0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7E1-0528-454B-A233-FA6E658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2683-51A9-1E42-8B58-A017E7C1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Don’t be late</a:t>
            </a:r>
          </a:p>
          <a:p>
            <a:endParaRPr lang="en-US" dirty="0"/>
          </a:p>
          <a:p>
            <a:r>
              <a:rPr lang="en-US" dirty="0"/>
              <a:t>If you must be late, inform us in advance</a:t>
            </a:r>
          </a:p>
          <a:p>
            <a:endParaRPr lang="en-US" dirty="0"/>
          </a:p>
          <a:p>
            <a:r>
              <a:rPr lang="en-US" dirty="0"/>
              <a:t>If you cannot inform us in advance (e.g., medical), provide official medical note of absence through the University</a:t>
            </a:r>
          </a:p>
          <a:p>
            <a:endParaRPr lang="en-US" dirty="0"/>
          </a:p>
          <a:p>
            <a:r>
              <a:rPr lang="en-US" dirty="0"/>
              <a:t>Unexcused late submissions will result in losing significant fraction of points</a:t>
            </a:r>
          </a:p>
        </p:txBody>
      </p:sp>
    </p:spTree>
    <p:extLst>
      <p:ext uri="{BB962C8B-B14F-4D97-AF65-F5344CB8AC3E}">
        <p14:creationId xmlns:p14="http://schemas.microsoft.com/office/powerpoint/2010/main" val="28832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7EFD-15AB-4149-81A9-94678FB7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24/7 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AEA4-FE58-664C-8F88-1B99628D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You may not dispute a grade or request a regrade before 24 hours or after 7 days of receiving it</a:t>
            </a:r>
          </a:p>
          <a:p>
            <a:endParaRPr lang="en-US" altLang="en-US" dirty="0">
              <a:solidFill>
                <a:srgbClr val="C00000"/>
              </a:solidFill>
              <a:ea typeface="ＭＳ Ｐゴシック" charset="0"/>
            </a:endParaRPr>
          </a:p>
          <a:p>
            <a:r>
              <a:rPr lang="en-US" altLang="en-US" dirty="0">
                <a:ea typeface="ＭＳ Ｐゴシック" charset="0"/>
              </a:rPr>
              <a:t>Please contact us if you have a legitimate regrading request:</a:t>
            </a:r>
          </a:p>
          <a:p>
            <a:endParaRPr lang="en-US" dirty="0"/>
          </a:p>
          <a:p>
            <a:pPr lvl="1"/>
            <a:r>
              <a:rPr lang="en-US" dirty="0"/>
              <a:t>After 24 hours of receiving the grade: Please take the time to review your case before contacting the instructors</a:t>
            </a:r>
          </a:p>
          <a:p>
            <a:endParaRPr lang="en-US" dirty="0"/>
          </a:p>
          <a:p>
            <a:pPr lvl="1"/>
            <a:r>
              <a:rPr lang="en-US" dirty="0"/>
              <a:t>Before 7 days have elapsed: we don’t want to forget what the test/project was all about.</a:t>
            </a:r>
          </a:p>
        </p:txBody>
      </p:sp>
    </p:spTree>
    <p:extLst>
      <p:ext uri="{BB962C8B-B14F-4D97-AF65-F5344CB8AC3E}">
        <p14:creationId xmlns:p14="http://schemas.microsoft.com/office/powerpoint/2010/main" val="400107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AF93-7119-6547-8EF7-E02374E8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Help, Accommodations,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4D4A-7990-F442-8477-DEA6A485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make every effort to accommodate reasonable requests that support your learning better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sn624@cs.rutgers.edu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staff is committed to help you succeed</a:t>
            </a:r>
          </a:p>
        </p:txBody>
      </p:sp>
    </p:spTree>
    <p:extLst>
      <p:ext uri="{BB962C8B-B14F-4D97-AF65-F5344CB8AC3E}">
        <p14:creationId xmlns:p14="http://schemas.microsoft.com/office/powerpoint/2010/main" val="45439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822960" y="39624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Recommendation Letters</a:t>
            </a:r>
            <a:endParaRPr dirty="0"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822960" y="1676400"/>
            <a:ext cx="10858500" cy="4872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dirty="0"/>
              <a:t>For students applying to grad school or jobs, and seeking a reference letter:</a:t>
            </a:r>
            <a:endParaRPr sz="3600" dirty="0"/>
          </a:p>
          <a:p>
            <a:pPr marL="0" indent="0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dirty="0"/>
              <a:t>Do well in the class (i.e., get an A) 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dirty="0"/>
              <a:t>Ask questions and interact with the instructor during office hours </a:t>
            </a:r>
          </a:p>
        </p:txBody>
      </p:sp>
    </p:spTree>
    <p:extLst>
      <p:ext uri="{BB962C8B-B14F-4D97-AF65-F5344CB8AC3E}">
        <p14:creationId xmlns:p14="http://schemas.microsoft.com/office/powerpoint/2010/main" val="348258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E4B4-330F-0E27-93BA-C57036F5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Easy Pieces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28DE-9CFD-C94C-3D0F-F042DFCD0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862-A509-33FD-8ECB-01420AC9C090}"/>
              </a:ext>
            </a:extLst>
          </p:cNvPr>
          <p:cNvSpPr txBox="1"/>
          <p:nvPr/>
        </p:nvSpPr>
        <p:spPr>
          <a:xfrm>
            <a:off x="1912620" y="2994660"/>
            <a:ext cx="836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Operating systems are complex.</a:t>
            </a:r>
          </a:p>
        </p:txBody>
      </p:sp>
    </p:spTree>
    <p:extLst>
      <p:ext uri="{BB962C8B-B14F-4D97-AF65-F5344CB8AC3E}">
        <p14:creationId xmlns:p14="http://schemas.microsoft.com/office/powerpoint/2010/main" val="199312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OS Organization</a:t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37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body" idx="1"/>
          </p:nvPr>
        </p:nvSpPr>
        <p:spPr>
          <a:xfrm>
            <a:off x="1543050" y="2468880"/>
            <a:ext cx="9441180" cy="1520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How to systematically approach studying it?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6504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50EFE12-19ED-13B0-9BFB-7543F83FC898}"/>
              </a:ext>
            </a:extLst>
          </p:cNvPr>
          <p:cNvSpPr/>
          <p:nvPr/>
        </p:nvSpPr>
        <p:spPr>
          <a:xfrm>
            <a:off x="154755" y="5326548"/>
            <a:ext cx="8245430" cy="1425238"/>
          </a:xfrm>
          <a:prstGeom prst="ellipse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2CD340-B6C7-58F2-DB3B-3DD02E43AC54}"/>
              </a:ext>
            </a:extLst>
          </p:cNvPr>
          <p:cNvSpPr/>
          <p:nvPr/>
        </p:nvSpPr>
        <p:spPr>
          <a:xfrm>
            <a:off x="276523" y="4163718"/>
            <a:ext cx="5427317" cy="1170055"/>
          </a:xfrm>
          <a:prstGeom prst="ellipse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F59DE-15FF-3E9E-578A-06CF9ABBB142}"/>
              </a:ext>
            </a:extLst>
          </p:cNvPr>
          <p:cNvSpPr/>
          <p:nvPr/>
        </p:nvSpPr>
        <p:spPr>
          <a:xfrm>
            <a:off x="196410" y="1473029"/>
            <a:ext cx="6398700" cy="2791008"/>
          </a:xfrm>
          <a:prstGeom prst="ellipse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F738-1350-B33E-CCA6-DA373A7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0430" cy="1325563"/>
          </a:xfrm>
        </p:spPr>
        <p:txBody>
          <a:bodyPr/>
          <a:lstStyle/>
          <a:p>
            <a:r>
              <a:rPr lang="en-US" dirty="0"/>
              <a:t>Making software useful means making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F278-E6E1-984F-98DC-AF2166C6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 with human users</a:t>
            </a:r>
          </a:p>
          <a:p>
            <a:endParaRPr lang="en-US" dirty="0"/>
          </a:p>
          <a:p>
            <a:r>
              <a:rPr lang="en-US" dirty="0"/>
              <a:t>Interact with the physical world</a:t>
            </a:r>
          </a:p>
          <a:p>
            <a:endParaRPr lang="en-US" dirty="0"/>
          </a:p>
          <a:p>
            <a:r>
              <a:rPr lang="en-US" dirty="0"/>
              <a:t>Process data</a:t>
            </a:r>
          </a:p>
          <a:p>
            <a:endParaRPr lang="en-US" dirty="0"/>
          </a:p>
          <a:p>
            <a:r>
              <a:rPr lang="en-US" dirty="0"/>
              <a:t>Easy to develop software</a:t>
            </a:r>
          </a:p>
          <a:p>
            <a:endParaRPr lang="en-US" dirty="0"/>
          </a:p>
          <a:p>
            <a:r>
              <a:rPr lang="en-US" dirty="0"/>
              <a:t>Easy to run software</a:t>
            </a:r>
          </a:p>
        </p:txBody>
      </p:sp>
      <p:pic>
        <p:nvPicPr>
          <p:cNvPr id="4" name="Picture 3" descr="A person using a smart watch&#10;&#10;Description automatically generated">
            <a:extLst>
              <a:ext uri="{FF2B5EF4-FFF2-40B4-BE49-F238E27FC236}">
                <a16:creationId xmlns:a16="http://schemas.microsoft.com/office/drawing/2014/main" id="{C5920AF7-8DD4-9DB6-9251-3CA4CED8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36" y="1383131"/>
            <a:ext cx="2543724" cy="1502622"/>
          </a:xfrm>
          <a:prstGeom prst="rect">
            <a:avLst/>
          </a:prstGeom>
        </p:spPr>
      </p:pic>
      <p:pic>
        <p:nvPicPr>
          <p:cNvPr id="5" name="Picture 4" descr="A human heart with a wire attached to it&#10;&#10;Description automatically generated">
            <a:extLst>
              <a:ext uri="{FF2B5EF4-FFF2-40B4-BE49-F238E27FC236}">
                <a16:creationId xmlns:a16="http://schemas.microsoft.com/office/drawing/2014/main" id="{785A65AD-0032-1608-F73A-1FBCE472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745" y="2788336"/>
            <a:ext cx="2361885" cy="1574590"/>
          </a:xfrm>
          <a:prstGeom prst="rect">
            <a:avLst/>
          </a:prstGeom>
        </p:spPr>
      </p:pic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00AFE8B3-6092-F0BE-76F0-E6201814F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61" y="3438717"/>
            <a:ext cx="2457157" cy="139964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1F94D6-6605-4B3F-E1D6-99E50D82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041" y="4579949"/>
            <a:ext cx="1671386" cy="1408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4C8F4-3E21-BC57-623D-D135616DADCD}"/>
              </a:ext>
            </a:extLst>
          </p:cNvPr>
          <p:cNvSpPr txBox="1"/>
          <p:nvPr/>
        </p:nvSpPr>
        <p:spPr>
          <a:xfrm>
            <a:off x="2660076" y="3128600"/>
            <a:ext cx="338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Hardware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FE6FF-9EE1-B56E-70A7-7E535197B313}"/>
              </a:ext>
            </a:extLst>
          </p:cNvPr>
          <p:cNvSpPr txBox="1"/>
          <p:nvPr/>
        </p:nvSpPr>
        <p:spPr>
          <a:xfrm>
            <a:off x="1440852" y="4163719"/>
            <a:ext cx="262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Abstractions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955FF-7B8B-61A4-730C-D872131CFE15}"/>
              </a:ext>
            </a:extLst>
          </p:cNvPr>
          <p:cNvSpPr txBox="1"/>
          <p:nvPr/>
        </p:nvSpPr>
        <p:spPr>
          <a:xfrm>
            <a:off x="568243" y="6011533"/>
            <a:ext cx="626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Resource isolation; performance </a:t>
            </a:r>
          </a:p>
        </p:txBody>
      </p:sp>
    </p:spTree>
    <p:extLst>
      <p:ext uri="{BB962C8B-B14F-4D97-AF65-F5344CB8AC3E}">
        <p14:creationId xmlns:p14="http://schemas.microsoft.com/office/powerpoint/2010/main" val="40589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1518284" y="269240"/>
            <a:ext cx="9155431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Three pieces:  (1) Virtualization</a:t>
            </a:r>
            <a:endParaRPr dirty="0"/>
          </a:p>
        </p:txBody>
      </p:sp>
      <p:sp>
        <p:nvSpPr>
          <p:cNvPr id="320" name="Google Shape;320;p26"/>
          <p:cNvSpPr txBox="1">
            <a:spLocks noGrp="1"/>
          </p:cNvSpPr>
          <p:nvPr>
            <p:ph type="body" idx="1"/>
          </p:nvPr>
        </p:nvSpPr>
        <p:spPr>
          <a:xfrm>
            <a:off x="937260" y="1828801"/>
            <a:ext cx="930402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120650" indent="-295275">
              <a:lnSpc>
                <a:spcPct val="100000"/>
              </a:lnSpc>
              <a:spcBef>
                <a:spcPts val="600"/>
              </a:spcBef>
              <a:buSzPts val="2200"/>
            </a:pPr>
            <a:r>
              <a:rPr lang="en-US" dirty="0"/>
              <a:t>Make each application believe it has each hardware resource to itself</a:t>
            </a:r>
          </a:p>
          <a:p>
            <a:pPr marL="120650" indent="-295275">
              <a:lnSpc>
                <a:spcPct val="100000"/>
              </a:lnSpc>
              <a:spcBef>
                <a:spcPts val="600"/>
              </a:spcBef>
              <a:buSzPts val="2200"/>
            </a:pPr>
            <a:endParaRPr lang="en-US" dirty="0"/>
          </a:p>
          <a:p>
            <a:pPr marL="120650" indent="-295275">
              <a:lnSpc>
                <a:spcPct val="100000"/>
              </a:lnSpc>
              <a:spcBef>
                <a:spcPts val="600"/>
              </a:spcBef>
              <a:buSzPts val="2200"/>
            </a:pPr>
            <a:r>
              <a:rPr lang="en-US" dirty="0"/>
              <a:t>Resources considered in this course: CPU and memory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37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303464" y="26924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Virtualizing CPU</a:t>
            </a:r>
            <a:endParaRPr dirty="0"/>
          </a:p>
        </p:txBody>
      </p:sp>
      <p:sp>
        <p:nvSpPr>
          <p:cNvPr id="327" name="Google Shape;327;p27"/>
          <p:cNvSpPr txBox="1">
            <a:spLocks noGrp="1"/>
          </p:cNvSpPr>
          <p:nvPr>
            <p:ph type="body" idx="1"/>
          </p:nvPr>
        </p:nvSpPr>
        <p:spPr>
          <a:xfrm>
            <a:off x="1005840" y="1828801"/>
            <a:ext cx="1006983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dirty="0"/>
              <a:t>The system has a very large number of virtual CPUs. </a:t>
            </a:r>
            <a:endParaRPr dirty="0"/>
          </a:p>
          <a:p>
            <a:pPr marL="282575" indent="-282575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Turning a single CPU into a seemingly infinite number of CPUs. </a:t>
            </a:r>
            <a:endParaRPr dirty="0"/>
          </a:p>
          <a:p>
            <a:pPr marL="282575" indent="-282575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Allowing many programs to seemingly run at once, virtualizing the CPU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74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CPU</a:t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1300" y="1447800"/>
            <a:ext cx="9144000" cy="5524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86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CPU</a:t>
            </a: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46200"/>
            <a:ext cx="9144001" cy="40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20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CPU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447801"/>
            <a:ext cx="9144000" cy="95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2405743"/>
            <a:ext cx="9067800" cy="335454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0"/>
          <p:cNvSpPr/>
          <p:nvPr/>
        </p:nvSpPr>
        <p:spPr>
          <a:xfrm>
            <a:off x="3162300" y="2895601"/>
            <a:ext cx="73914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28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Even though we have only one processor, all four programs seem to be running at the same time!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2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Memory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1752600" y="1676401"/>
            <a:ext cx="8763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indent="-282575"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physical memory is an array of bytes.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 program keeps all of its data structures in memory.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Read memory (load):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39775" lvl="1" indent="-282575">
              <a:spcBef>
                <a:spcPts val="20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Specify an address to be able to access the data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Write memory (store):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39775" lvl="1" indent="-282575">
              <a:spcBef>
                <a:spcPts val="20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Specify the data to be written to the given address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59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f02beb0e7_2_33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Memory</a:t>
            </a:r>
            <a:endParaRPr/>
          </a:p>
        </p:txBody>
      </p:sp>
      <p:pic>
        <p:nvPicPr>
          <p:cNvPr id="364" name="Google Shape;364;g10f02beb0e7_2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498700"/>
            <a:ext cx="8839200" cy="444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24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Memory</a:t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998220" y="1162189"/>
            <a:ext cx="978027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	# include &lt;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unistd.h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&gt;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# include &lt;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stdio.h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&gt;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# include &lt;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stdlib.h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&gt;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# include "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common.h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"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int main( int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argc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, char *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argv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[])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	{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int *p = malloc (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sizeof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( int ));  // a1: allocate some memory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assert(p != NULL );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printf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("(%d) address of p: %08x \ n",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getpid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(), (unsigned) p); // a2: print out the address of the memory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	     * p = 0 ; // a3: put zero into the first slot of the memory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while ( 1 ) {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    Spin( 1 );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    * p = *p + 1 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    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printf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("(%d) p: %d \ n", </a:t>
            </a:r>
            <a:r>
              <a:rPr lang="en-US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getpid</a:t>
            </a: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(), *p); // a4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 }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     return 0 ;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 }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6553200" y="6276535"/>
            <a:ext cx="3505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gcc mem.c –o mem</a:t>
            </a:r>
            <a:endParaRPr sz="28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98422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Memory</a:t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2314349" y="2028617"/>
            <a:ext cx="5610451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prompt&gt; ./mem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[1]  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memory address of p: 00200000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p: 1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p: 2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p: 3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p: 4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p: 5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ˆC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2209800" y="5029201"/>
            <a:ext cx="8122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newly allocated memory is at address 00200000 .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57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Virtualizing Memory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>
            <a:off x="1981201" y="1447800"/>
            <a:ext cx="5610451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prompt&gt; ./mem &amp;; ./mem &amp;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[1]  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[2]  11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memory address of p: 00200000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memory address of p: 00200000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(10)  p: 1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(11)  p: 1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Clr>
                <a:schemeClr val="dk2"/>
              </a:buClr>
              <a:buSzPts val="2000"/>
              <a:buFont typeface="Gill Sans"/>
              <a:buAutoNum type="arabicParenBoth" startAt="11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p: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(10)  p: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(10)  p: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Clr>
                <a:schemeClr val="dk2"/>
              </a:buClr>
              <a:buSzPts val="2000"/>
              <a:buFont typeface="Gill Sans"/>
              <a:buAutoNum type="arabicParenBoth" startAt="1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p: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ˆC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1812241" y="5187953"/>
            <a:ext cx="9492029" cy="157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152400"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It is as if each running program has its own private memory . </a:t>
            </a: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program could allocate memory at the same address  </a:t>
            </a: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updates the value at address 00200000 independently. </a:t>
            </a: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37E5D-5655-C014-6683-D9631F7A31F7}"/>
              </a:ext>
            </a:extLst>
          </p:cNvPr>
          <p:cNvSpPr txBox="1"/>
          <p:nvPr/>
        </p:nvSpPr>
        <p:spPr>
          <a:xfrm>
            <a:off x="7475220" y="2114550"/>
            <a:ext cx="3829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 may or may not get this output.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(non-deterministic malloc()). </a:t>
            </a:r>
          </a:p>
        </p:txBody>
      </p:sp>
    </p:spTree>
    <p:extLst>
      <p:ext uri="{BB962C8B-B14F-4D97-AF65-F5344CB8AC3E}">
        <p14:creationId xmlns:p14="http://schemas.microsoft.com/office/powerpoint/2010/main" val="34582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F2BD-EA46-B64E-523D-AE23A791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Course: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F35E-0027-5F7C-9AFC-7384EB7B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182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Abstractions: </a:t>
            </a:r>
            <a:r>
              <a:rPr lang="en-US" dirty="0"/>
              <a:t>How exactly does modern software use hardware?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Resource Management:</a:t>
            </a:r>
            <a:r>
              <a:rPr lang="en-US" dirty="0"/>
              <a:t> How to isolate resources?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to achieve the above </a:t>
            </a:r>
            <a:r>
              <a:rPr lang="en-US" dirty="0">
                <a:solidFill>
                  <a:srgbClr val="C00000"/>
                </a:solidFill>
              </a:rPr>
              <a:t>correctly</a:t>
            </a:r>
            <a:r>
              <a:rPr lang="en-US" dirty="0"/>
              <a:t> and with </a:t>
            </a:r>
            <a:r>
              <a:rPr lang="en-US" dirty="0">
                <a:solidFill>
                  <a:srgbClr val="C00000"/>
                </a:solidFill>
              </a:rPr>
              <a:t>high performance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Operating systems form the foundation of modern computing.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Conceptual learning and intensive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531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/>
              <a:t>Virtualizing Memory</a:t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971550" y="1524001"/>
            <a:ext cx="10184130" cy="469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325" indent="-152400"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process accesses its own private virtual address space.</a:t>
            </a:r>
          </a:p>
          <a:p>
            <a:pPr marL="60325" indent="-152400">
              <a:buClr>
                <a:schemeClr val="dk2"/>
              </a:buClr>
              <a:buSzPts val="2400"/>
              <a:buFont typeface="Lustria"/>
              <a:buChar char="•"/>
            </a:pPr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325"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OS maps address space onto the physical memory.</a:t>
            </a:r>
          </a:p>
          <a:p>
            <a:pPr marL="60325"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325"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 memory reference within one running program does not affect the address space of other processes.</a:t>
            </a:r>
          </a:p>
          <a:p>
            <a:pPr marL="60325"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325" indent="-152400">
              <a:spcBef>
                <a:spcPts val="1200"/>
              </a:spcBef>
              <a:buClr>
                <a:schemeClr val="dk2"/>
              </a:buClr>
              <a:buSzPts val="2400"/>
              <a:buFont typeface="Lustria"/>
              <a:buChar char="•"/>
            </a:pPr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Physical memory is a shared resource, managed by the OS. </a:t>
            </a:r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4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>
            <a:spLocks noGrp="1"/>
          </p:cNvSpPr>
          <p:nvPr>
            <p:ph type="title"/>
          </p:nvPr>
        </p:nvSpPr>
        <p:spPr>
          <a:xfrm>
            <a:off x="1524001" y="143510"/>
            <a:ext cx="91440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Three pieces: (2) Concurrency</a:t>
            </a:r>
            <a:endParaRPr dirty="0"/>
          </a:p>
        </p:txBody>
      </p:sp>
      <p:sp>
        <p:nvSpPr>
          <p:cNvPr id="409" name="Google Shape;409;p37"/>
          <p:cNvSpPr txBox="1">
            <a:spLocks noGrp="1"/>
          </p:cNvSpPr>
          <p:nvPr>
            <p:ph type="body" idx="1"/>
          </p:nvPr>
        </p:nvSpPr>
        <p:spPr>
          <a:xfrm>
            <a:off x="777240" y="1828801"/>
            <a:ext cx="1054989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Concurrency: Events are occurring simultaneously and may interact with one another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OS must be able to handle concurrent events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Easier case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  <a:buNone/>
            </a:pPr>
            <a:r>
              <a:rPr lang="en-US" dirty="0"/>
              <a:t>Hide concurrency from independent processes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Trickier case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  <a:buNone/>
            </a:pPr>
            <a:r>
              <a:rPr lang="en-US" dirty="0"/>
              <a:t>Manage concurrency with interacting processes</a:t>
            </a:r>
            <a:endParaRPr dirty="0"/>
          </a:p>
          <a:p>
            <a:pPr marL="860425" lvl="2" indent="-2730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Provide abstractions (locks, semaphores, condition variables, shared memory, critical sections) to processes</a:t>
            </a:r>
            <a:endParaRPr dirty="0"/>
          </a:p>
          <a:p>
            <a:pPr marL="860425" lvl="2" indent="-2730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Ensure processes do not deadlock</a:t>
            </a:r>
            <a:endParaRPr dirty="0"/>
          </a:p>
          <a:p>
            <a:pPr marL="860425" lvl="2" indent="-262255">
              <a:lnSpc>
                <a:spcPct val="100000"/>
              </a:lnSpc>
              <a:spcBef>
                <a:spcPts val="600"/>
              </a:spcBef>
              <a:buSzPct val="90000"/>
            </a:pPr>
            <a:r>
              <a:rPr lang="en-US" dirty="0"/>
              <a:t>Interacting threads must coordinate access to shared data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  <a:buNone/>
            </a:pPr>
            <a:endParaRPr dirty="0"/>
          </a:p>
          <a:p>
            <a:pPr marL="577850" lvl="1" indent="-295275">
              <a:spcBef>
                <a:spcPts val="600"/>
              </a:spcBef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0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1524001" y="63500"/>
            <a:ext cx="91440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Concurrency</a:t>
            </a:r>
            <a:endParaRPr dirty="0"/>
          </a:p>
        </p:txBody>
      </p:sp>
      <p:pic>
        <p:nvPicPr>
          <p:cNvPr id="415" name="Google Shape;41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1410362"/>
            <a:ext cx="8153400" cy="5384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516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524001" y="63500"/>
            <a:ext cx="91440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Concurrency</a:t>
            </a:r>
            <a:endParaRPr dirty="0"/>
          </a:p>
        </p:txBody>
      </p:sp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021" y="1447800"/>
            <a:ext cx="9144000" cy="316608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9"/>
          <p:cNvSpPr/>
          <p:nvPr/>
        </p:nvSpPr>
        <p:spPr>
          <a:xfrm>
            <a:off x="1648811" y="4440704"/>
            <a:ext cx="889437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main program creates two threads.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 Thread: a function running within the same memory space. 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 Each thread start running in a routine called worker().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 worker(): increments a counter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6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>
            <a:spLocks noGrp="1"/>
          </p:cNvSpPr>
          <p:nvPr>
            <p:ph type="title"/>
          </p:nvPr>
        </p:nvSpPr>
        <p:spPr>
          <a:xfrm>
            <a:off x="1524001" y="63500"/>
            <a:ext cx="91440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Concurrency</a:t>
            </a:r>
            <a:endParaRPr dirty="0"/>
          </a:p>
        </p:txBody>
      </p:sp>
      <p:pic>
        <p:nvPicPr>
          <p:cNvPr id="435" name="Google Shape;43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1" y="2630026"/>
            <a:ext cx="8665779" cy="41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1"/>
          <p:cNvSpPr/>
          <p:nvPr/>
        </p:nvSpPr>
        <p:spPr>
          <a:xfrm>
            <a:off x="1613338" y="1524001"/>
            <a:ext cx="8001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Loops determines how many times each of the two workers will increment the shared counter in a loop.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367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Three pieces: (3) Persistence</a:t>
            </a:r>
            <a:endParaRPr dirty="0"/>
          </a:p>
        </p:txBody>
      </p:sp>
      <p:sp>
        <p:nvSpPr>
          <p:cNvPr id="442" name="Google Shape;442;p42"/>
          <p:cNvSpPr txBox="1">
            <a:spLocks noGrp="1"/>
          </p:cNvSpPr>
          <p:nvPr>
            <p:ph type="body" idx="1"/>
          </p:nvPr>
        </p:nvSpPr>
        <p:spPr>
          <a:xfrm>
            <a:off x="937260" y="1828801"/>
            <a:ext cx="99441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Persistence: Access information permanently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Lifetime of information is longer than lifetime of any one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Machine may be rebooted, machine may lose power or crash unexpectedly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Issues: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Provide abstraction so applications do not know how data is stored : Files, directories (folders), links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Correctness with unexpected failures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Performance: disks are very slow; many optimizations needed!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Demo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  <a:buNone/>
            </a:pPr>
            <a:r>
              <a:rPr lang="en-US" dirty="0"/>
              <a:t>File system does work to ensure data updated correctly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81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Persistence</a:t>
            </a:r>
            <a:endParaRPr dirty="0"/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60" y="1559868"/>
            <a:ext cx="7929590" cy="5218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568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2504818" y="25802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5707506" y="34680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12" name="Google Shape;312;p18"/>
          <p:cNvCxnSpPr/>
          <p:nvPr/>
        </p:nvCxnSpPr>
        <p:spPr>
          <a:xfrm rot="10800000" flipH="1">
            <a:off x="2515196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3" name="Google Shape;313;p18"/>
          <p:cNvCxnSpPr/>
          <p:nvPr/>
        </p:nvCxnSpPr>
        <p:spPr>
          <a:xfrm rot="10800000">
            <a:off x="4417218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4" name="Google Shape;314;p18"/>
          <p:cNvCxnSpPr/>
          <p:nvPr/>
        </p:nvCxnSpPr>
        <p:spPr>
          <a:xfrm rot="10800000">
            <a:off x="2728465" y="22330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5" name="Google Shape;315;p18"/>
          <p:cNvSpPr/>
          <p:nvPr/>
        </p:nvSpPr>
        <p:spPr>
          <a:xfrm>
            <a:off x="2674458" y="1682123"/>
            <a:ext cx="16216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P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650106" y="2580258"/>
            <a:ext cx="5037077" cy="8929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17" name="Google Shape;317;p18"/>
          <p:cNvCxnSpPr/>
          <p:nvPr/>
        </p:nvCxnSpPr>
        <p:spPr>
          <a:xfrm rot="10800000">
            <a:off x="4631531" y="25802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8" name="Google Shape;318;p18"/>
          <p:cNvCxnSpPr>
            <a:cxnSpLocks/>
          </p:cNvCxnSpPr>
          <p:nvPr/>
        </p:nvCxnSpPr>
        <p:spPr>
          <a:xfrm flipH="1" flipV="1">
            <a:off x="6755130" y="4788424"/>
            <a:ext cx="728186" cy="538365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9" name="Google Shape;319;p18"/>
          <p:cNvSpPr/>
          <p:nvPr/>
        </p:nvSpPr>
        <p:spPr>
          <a:xfrm>
            <a:off x="5150167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5328761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5507355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685949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7293292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7471886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7650480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7829074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7" name="Google Shape;327;p18"/>
          <p:cNvCxnSpPr/>
          <p:nvPr/>
        </p:nvCxnSpPr>
        <p:spPr>
          <a:xfrm rot="10800000" flipH="1">
            <a:off x="4729779" y="4776994"/>
            <a:ext cx="238207" cy="538364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8" name="Google Shape;328;p18"/>
          <p:cNvSpPr/>
          <p:nvPr/>
        </p:nvSpPr>
        <p:spPr>
          <a:xfrm>
            <a:off x="3740866" y="43118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%eax;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 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int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4088849" y="18040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7278430" y="53343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3242176" y="53350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90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Persistence</a:t>
            </a:r>
            <a:endParaRPr dirty="0"/>
          </a:p>
        </p:txBody>
      </p:sp>
      <p:sp>
        <p:nvSpPr>
          <p:cNvPr id="454" name="Google Shape;454;p44"/>
          <p:cNvSpPr/>
          <p:nvPr/>
        </p:nvSpPr>
        <p:spPr>
          <a:xfrm>
            <a:off x="1062990" y="1474470"/>
            <a:ext cx="1043559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What does the OS do to write to disk?</a:t>
            </a:r>
            <a:endParaRPr sz="32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914400" lvl="1" indent="-381000">
              <a:buClr>
                <a:schemeClr val="dk2"/>
              </a:buClr>
              <a:buSzPts val="2400"/>
              <a:buFont typeface="Gill Sans"/>
              <a:buChar char="○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Figure out where on disk this new data will reside</a:t>
            </a:r>
            <a:endParaRPr sz="32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914400" lvl="1" indent="-381000">
              <a:buClr>
                <a:schemeClr val="dk2"/>
              </a:buClr>
              <a:buSzPts val="2400"/>
              <a:buFont typeface="Gill Sans"/>
              <a:buChar char="○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Issue I/O requests to the underlying storage device </a:t>
            </a:r>
            <a:endParaRPr sz="32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914400" lvl="1" indent="-381000">
              <a:buClr>
                <a:schemeClr val="dk2"/>
              </a:buClr>
              <a:buSzPts val="2400"/>
              <a:buFont typeface="Gill Sans"/>
              <a:buChar char="○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File system handles system crashes during write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Journaling or copy-on-write 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sz="32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Carefully ordering writes to disk</a:t>
            </a:r>
            <a:endParaRPr sz="32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2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A8047-8CD7-84A5-C127-FAF41C476D09}"/>
              </a:ext>
            </a:extLst>
          </p:cNvPr>
          <p:cNvSpPr txBox="1"/>
          <p:nvPr/>
        </p:nvSpPr>
        <p:spPr>
          <a:xfrm>
            <a:off x="2114550" y="284422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Next lecture: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4366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93445" y="295200"/>
            <a:ext cx="1070991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What is an Operating System?</a:t>
            </a:r>
            <a:endParaRPr dirty="0"/>
          </a:p>
        </p:txBody>
      </p:sp>
      <p:sp>
        <p:nvSpPr>
          <p:cNvPr id="211" name="Google Shape;211;p14"/>
          <p:cNvSpPr/>
          <p:nvPr/>
        </p:nvSpPr>
        <p:spPr>
          <a:xfrm>
            <a:off x="893445" y="1666800"/>
            <a:ext cx="1085659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3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Software that abstracts and manages hardware resources.</a:t>
            </a:r>
            <a:endParaRPr sz="32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4145280" y="2983230"/>
            <a:ext cx="4191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4400">
              <a:solidFill>
                <a:schemeClr val="lt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4145280" y="4926330"/>
            <a:ext cx="4191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800"/>
            </a:pPr>
            <a:endParaRPr sz="2800">
              <a:solidFill>
                <a:schemeClr val="lt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4145280" y="4278630"/>
            <a:ext cx="4191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800"/>
            </a:pPr>
            <a:r>
              <a:rPr lang="en-US" sz="28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Operating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System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145280" y="3630930"/>
            <a:ext cx="4191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4400">
              <a:solidFill>
                <a:schemeClr val="lt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5217396" y="3059430"/>
            <a:ext cx="204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800"/>
            </a:pPr>
            <a:r>
              <a:rPr lang="en-US" sz="2800">
                <a:solidFill>
                  <a:schemeClr val="lt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Users</a:t>
            </a:r>
            <a:endParaRPr sz="4400">
              <a:solidFill>
                <a:schemeClr val="lt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4827536" y="3688080"/>
            <a:ext cx="27534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800"/>
            </a:pPr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Applications</a:t>
            </a:r>
            <a:endParaRPr sz="4400" dirty="0">
              <a:solidFill>
                <a:schemeClr val="lt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5119931" y="4964430"/>
            <a:ext cx="2188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2800"/>
            </a:pPr>
            <a:r>
              <a:rPr lang="en-US" sz="2800">
                <a:solidFill>
                  <a:schemeClr val="lt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Hardware</a:t>
            </a:r>
            <a:endParaRPr sz="140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6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5EF-889E-4E41-A2AE-51D75EF0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D01A-191E-E94B-99FA-2A7AA90B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086"/>
            <a:ext cx="1078395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Finish weekly quiz by next Tuesday 8 pm ET</a:t>
            </a:r>
          </a:p>
          <a:p>
            <a:endParaRPr lang="en-US" dirty="0"/>
          </a:p>
          <a:p>
            <a:r>
              <a:rPr lang="en-US" dirty="0"/>
              <a:t>Look out for C self-assessment homework (not graded) and review</a:t>
            </a:r>
          </a:p>
          <a:p>
            <a:endParaRPr lang="en-US" dirty="0"/>
          </a:p>
          <a:p>
            <a:r>
              <a:rPr lang="en-US" dirty="0"/>
              <a:t>Starting projects early helps the project grade significantly</a:t>
            </a:r>
          </a:p>
          <a:p>
            <a:endParaRPr lang="en-US" dirty="0"/>
          </a:p>
          <a:p>
            <a:r>
              <a:rPr lang="en-US" dirty="0"/>
              <a:t>Sign up for class Piazza (link TBA on canvas announcement)</a:t>
            </a:r>
          </a:p>
          <a:p>
            <a:pPr lvl="1"/>
            <a:r>
              <a:rPr lang="en-US" dirty="0"/>
              <a:t>Ask questions well ahead of time</a:t>
            </a:r>
          </a:p>
          <a:p>
            <a:endParaRPr lang="en-US" dirty="0"/>
          </a:p>
          <a:p>
            <a:r>
              <a:rPr lang="en-US" dirty="0"/>
              <a:t>Contact me if interested: independent study &amp; research </a:t>
            </a:r>
            <a:r>
              <a:rPr lang="en-US" dirty="0" err="1"/>
              <a:t>opp’s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you at next week’s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yellow computer chip&#10;&#10;Description automatically generated">
            <a:extLst>
              <a:ext uri="{FF2B5EF4-FFF2-40B4-BE49-F238E27FC236}">
                <a16:creationId xmlns:a16="http://schemas.microsoft.com/office/drawing/2014/main" id="{6DC17606-6EAA-BA35-E0DA-63DF47F9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21" y="3484040"/>
            <a:ext cx="1304259" cy="985440"/>
          </a:xfrm>
          <a:prstGeom prst="rect">
            <a:avLst/>
          </a:prstGeom>
        </p:spPr>
      </p:pic>
      <p:cxnSp>
        <p:nvCxnSpPr>
          <p:cNvPr id="256" name="Google Shape;256;p20"/>
          <p:cNvCxnSpPr/>
          <p:nvPr/>
        </p:nvCxnSpPr>
        <p:spPr>
          <a:xfrm flipH="1">
            <a:off x="3138260" y="4050184"/>
            <a:ext cx="824140" cy="1102886"/>
          </a:xfrm>
          <a:prstGeom prst="straightConnector1">
            <a:avLst/>
          </a:prstGeom>
          <a:noFill/>
          <a:ln w="53975" cap="flat" cmpd="sng">
            <a:solidFill>
              <a:srgbClr val="84848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469950" y="304261"/>
            <a:ext cx="112915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hardware are we talking about?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Google Shape;258;p20"/>
          <p:cNvCxnSpPr/>
          <p:nvPr/>
        </p:nvCxnSpPr>
        <p:spPr>
          <a:xfrm>
            <a:off x="4689767" y="2336081"/>
            <a:ext cx="734782" cy="166146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9" name="Google Shape;259;p20"/>
          <p:cNvSpPr txBox="1"/>
          <p:nvPr/>
        </p:nvSpPr>
        <p:spPr>
          <a:xfrm>
            <a:off x="5251275" y="4362406"/>
            <a:ext cx="2439174" cy="37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write()/read()</a:t>
            </a:r>
            <a:endParaRPr sz="200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60" name="Google Shape;260;p20"/>
          <p:cNvCxnSpPr/>
          <p:nvPr/>
        </p:nvCxnSpPr>
        <p:spPr>
          <a:xfrm flipH="1">
            <a:off x="4634712" y="4098373"/>
            <a:ext cx="774044" cy="1754723"/>
          </a:xfrm>
          <a:prstGeom prst="straightConnector1">
            <a:avLst/>
          </a:prstGeom>
          <a:noFill/>
          <a:ln w="53975" cap="flat" cmpd="sng">
            <a:solidFill>
              <a:srgbClr val="84848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0"/>
          <p:cNvSpPr txBox="1"/>
          <p:nvPr/>
        </p:nvSpPr>
        <p:spPr>
          <a:xfrm rot="-3882579">
            <a:off x="4710715" y="5107768"/>
            <a:ext cx="955830" cy="37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SATA</a:t>
            </a: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62" name="Google Shape;262;p20"/>
          <p:cNvCxnSpPr/>
          <p:nvPr/>
        </p:nvCxnSpPr>
        <p:spPr>
          <a:xfrm flipH="1">
            <a:off x="5073013" y="2255019"/>
            <a:ext cx="737877" cy="143655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63" name="Google Shape;263;p20"/>
          <p:cNvSpPr txBox="1"/>
          <p:nvPr/>
        </p:nvSpPr>
        <p:spPr>
          <a:xfrm>
            <a:off x="3554715" y="2927905"/>
            <a:ext cx="1199755" cy="37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malloc()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 rot="-3297875">
            <a:off x="3389260" y="4250223"/>
            <a:ext cx="1236641" cy="66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Memory Controller</a:t>
            </a: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65" name="Google Shape;265;p20" descr="pasted-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6403" y="2092961"/>
            <a:ext cx="1146716" cy="834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4840358" y="1676401"/>
            <a:ext cx="1711105" cy="294802"/>
          </a:xfrm>
          <a:prstGeom prst="rect">
            <a:avLst/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000"/>
            </a:pPr>
            <a:endParaRPr sz="200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4840358" y="1598945"/>
            <a:ext cx="1711105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Application</a:t>
            </a:r>
            <a:endParaRPr sz="140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268" name="Google Shape;268;p20" descr="A close up of electronics&#10;&#10;Description generated with high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9412" y="6012304"/>
            <a:ext cx="1061154" cy="769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>
            <a:off x="4934355" y="2865766"/>
            <a:ext cx="1617106" cy="378561"/>
          </a:xfrm>
          <a:prstGeom prst="rect">
            <a:avLst/>
          </a:prstGeom>
          <a:solidFill>
            <a:srgbClr val="FFF4B5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Cache</a:t>
            </a:r>
            <a:endParaRPr sz="140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3138261" y="3359072"/>
            <a:ext cx="4100740" cy="735516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OS</a:t>
            </a:r>
            <a:endParaRPr sz="140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lnSpc>
                <a:spcPct val="93000"/>
              </a:lnSpc>
              <a:buClr>
                <a:schemeClr val="lt2"/>
              </a:buClr>
              <a:buSzPts val="2000"/>
            </a:pPr>
            <a:endParaRPr sz="200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3487906" y="3524999"/>
            <a:ext cx="1188720" cy="451761"/>
          </a:xfrm>
          <a:prstGeom prst="ellipse">
            <a:avLst/>
          </a:prstGeom>
          <a:solidFill>
            <a:srgbClr val="E1C4A2"/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2"/>
              </a:buClr>
              <a:buSzPts val="1600"/>
            </a:pPr>
            <a:r>
              <a:rPr lang="en-US" sz="16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Memory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2276393" y="5668717"/>
            <a:ext cx="1547747" cy="37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DRAM</a:t>
            </a:r>
            <a:endParaRPr sz="140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273" name="Google Shape;273;p20" descr="image6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13155" y="5221613"/>
            <a:ext cx="1848662" cy="37856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4" name="Google Shape;274;p20"/>
          <p:cNvSpPr/>
          <p:nvPr/>
        </p:nvSpPr>
        <p:spPr>
          <a:xfrm>
            <a:off x="4754470" y="3385762"/>
            <a:ext cx="1304260" cy="7737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2"/>
              </a:buClr>
              <a:buSzPts val="1600"/>
            </a:pPr>
            <a:r>
              <a:rPr lang="en-US" sz="16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File System</a:t>
            </a:r>
            <a:endParaRPr sz="1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7323989" y="3651863"/>
            <a:ext cx="1259998" cy="290222"/>
          </a:xfrm>
          <a:prstGeom prst="stripedRightArrow">
            <a:avLst>
              <a:gd name="adj1" fmla="val 50000"/>
              <a:gd name="adj2" fmla="val 50000"/>
            </a:avLst>
          </a:prstGeom>
          <a:blipFill rotWithShape="1">
            <a:blip r:embed="rId8">
              <a:alphaModFix/>
            </a:blip>
            <a:stretch>
              <a:fillRect/>
            </a:stretch>
          </a:blip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800"/>
            </a:pPr>
            <a:endParaRPr sz="2800">
              <a:latin typeface="Arial" panose="020B0604020202020204" pitchFamily="34" charset="0"/>
              <a:ea typeface="Permanent Marker"/>
              <a:cs typeface="Arial" panose="020B0604020202020204" pitchFamily="34" charset="0"/>
              <a:sym typeface="Permanent Marker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7297706" y="3308648"/>
            <a:ext cx="2439174" cy="37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>
              <a:lnSpc>
                <a:spcPct val="93000"/>
              </a:lnSpc>
              <a:buClr>
                <a:schemeClr val="dk2"/>
              </a:buClr>
              <a:buSzPts val="2000"/>
            </a:pPr>
            <a:r>
              <a:rPr lang="en-US" sz="20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send()/ recv()</a:t>
            </a:r>
            <a:endParaRPr sz="200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6122068" y="3547661"/>
            <a:ext cx="1286252" cy="451812"/>
          </a:xfrm>
          <a:prstGeom prst="ellipse">
            <a:avLst/>
          </a:prstGeom>
          <a:solidFill>
            <a:srgbClr val="D0CC69"/>
          </a:solid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lnSpc>
                <a:spcPct val="93000"/>
              </a:lnSpc>
              <a:buClr>
                <a:schemeClr val="dk2"/>
              </a:buClr>
              <a:buSzPts val="1600"/>
            </a:pPr>
            <a:r>
              <a:rPr lang="en-US" sz="160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Network</a:t>
            </a:r>
            <a:endParaRPr sz="140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563F-0D52-57AC-09DE-88723DF78031}"/>
              </a:ext>
            </a:extLst>
          </p:cNvPr>
          <p:cNvSpPr txBox="1"/>
          <p:nvPr/>
        </p:nvSpPr>
        <p:spPr>
          <a:xfrm>
            <a:off x="5158099" y="6216029"/>
            <a:ext cx="119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F878B-5973-5B27-2279-B58B8C515FBA}"/>
              </a:ext>
            </a:extLst>
          </p:cNvPr>
          <p:cNvSpPr txBox="1"/>
          <p:nvPr/>
        </p:nvSpPr>
        <p:spPr>
          <a:xfrm>
            <a:off x="8860987" y="4368568"/>
            <a:ext cx="201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Network adapter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9C11-33FF-D1A5-DF77-CB10564B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provides…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7D7C-B282-4CB7-82C5-2DD0F678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Software library (abstraction) </a:t>
            </a:r>
            <a:r>
              <a:rPr lang="en-US" dirty="0"/>
              <a:t>between applications and hardware to make the hardware easier to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Simple, uniform view of diverse hardware devices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Mechanisms and policies for resource management</a:t>
            </a:r>
            <a:r>
              <a:rPr lang="en-US" dirty="0"/>
              <a:t>, to provision and isolate hardware across many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Effective multi-tenant and multi-application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/>
          <p:nvPr/>
        </p:nvSpPr>
        <p:spPr>
          <a:xfrm>
            <a:off x="8432800" y="211931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endParaRPr sz="28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674370" y="26289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#1. Abstraction</a:t>
            </a:r>
            <a:endParaRPr dirty="0"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674370" y="1314450"/>
            <a:ext cx="1099566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0"/>
              </a:spcBef>
              <a:buClr>
                <a:schemeClr val="dk2"/>
              </a:buClr>
              <a:buSzPts val="2200"/>
              <a:buNone/>
            </a:pPr>
            <a:r>
              <a:rPr lang="en-US" sz="3200" dirty="0"/>
              <a:t>What abstraction does modern OS typically provide for each resource?</a:t>
            </a:r>
            <a:endParaRPr sz="4000" dirty="0"/>
          </a:p>
          <a:p>
            <a:pPr marL="584202" lvl="2" indent="0">
              <a:lnSpc>
                <a:spcPct val="110000"/>
              </a:lnSpc>
              <a:spcBef>
                <a:spcPts val="600"/>
              </a:spcBef>
              <a:buClr>
                <a:schemeClr val="dk2"/>
              </a:buClr>
              <a:buSzPts val="1900"/>
              <a:buNone/>
            </a:pPr>
            <a:r>
              <a:rPr lang="en-US" sz="2800" dirty="0"/>
              <a:t>CPU: </a:t>
            </a:r>
            <a:r>
              <a:rPr lang="en-US" sz="3200" dirty="0"/>
              <a:t> </a:t>
            </a:r>
            <a:r>
              <a:rPr lang="en-US" sz="2800" dirty="0"/>
              <a:t>process and/or thread</a:t>
            </a:r>
            <a:endParaRPr sz="3200" dirty="0"/>
          </a:p>
          <a:p>
            <a:pPr marL="584202" lvl="2" indent="0">
              <a:lnSpc>
                <a:spcPct val="110000"/>
              </a:lnSpc>
              <a:spcBef>
                <a:spcPts val="600"/>
              </a:spcBef>
              <a:buClr>
                <a:schemeClr val="dk2"/>
              </a:buClr>
              <a:buSzPts val="1900"/>
              <a:buNone/>
            </a:pPr>
            <a:r>
              <a:rPr lang="en-US" sz="2800" dirty="0"/>
              <a:t>Memory: address space</a:t>
            </a:r>
          </a:p>
          <a:p>
            <a:pPr marL="584202" lvl="2" indent="0">
              <a:lnSpc>
                <a:spcPct val="110000"/>
              </a:lnSpc>
              <a:spcBef>
                <a:spcPts val="600"/>
              </a:spcBef>
              <a:buClr>
                <a:schemeClr val="dk2"/>
              </a:buClr>
              <a:buSzPts val="1900"/>
              <a:buNone/>
            </a:pPr>
            <a:r>
              <a:rPr lang="en-US" sz="2800" dirty="0"/>
              <a:t>Storage: files</a:t>
            </a:r>
            <a:endParaRPr sz="3200" dirty="0"/>
          </a:p>
          <a:p>
            <a:pPr marL="0" indent="0">
              <a:lnSpc>
                <a:spcPct val="110000"/>
              </a:lnSpc>
              <a:spcBef>
                <a:spcPts val="2000"/>
              </a:spcBef>
              <a:buClr>
                <a:schemeClr val="dk2"/>
              </a:buClr>
              <a:buSzPts val="2200"/>
              <a:buNone/>
            </a:pPr>
            <a:r>
              <a:rPr lang="en-US" sz="3200" dirty="0"/>
              <a:t>Advantages of OS providing abstraction?</a:t>
            </a:r>
            <a:endParaRPr sz="4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SzPts val="1900"/>
              <a:buNone/>
            </a:pPr>
            <a:r>
              <a:rPr lang="en-US" sz="2800" dirty="0"/>
              <a:t>Allow applications to reuse common facilities</a:t>
            </a:r>
            <a:endParaRPr sz="36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SzPts val="1900"/>
              <a:buNone/>
            </a:pPr>
            <a:r>
              <a:rPr lang="en-US" sz="2800" dirty="0"/>
              <a:t>Make different devices look the same</a:t>
            </a:r>
            <a:endParaRPr sz="36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SzPts val="1900"/>
              <a:buNone/>
            </a:pPr>
            <a:r>
              <a:rPr lang="en-US" sz="2800" dirty="0"/>
              <a:t>Provide higher-level or more useful functionality</a:t>
            </a:r>
            <a:endParaRPr sz="3600" dirty="0"/>
          </a:p>
          <a:p>
            <a:pPr marL="0" indent="0">
              <a:lnSpc>
                <a:spcPct val="110000"/>
              </a:lnSpc>
              <a:spcBef>
                <a:spcPts val="2000"/>
              </a:spcBef>
              <a:buClr>
                <a:schemeClr val="dk2"/>
              </a:buClr>
              <a:buSzPts val="2200"/>
              <a:buNone/>
            </a:pPr>
            <a:r>
              <a:rPr lang="en-US" sz="3200" dirty="0"/>
              <a:t>Challenges</a:t>
            </a:r>
            <a:endParaRPr sz="4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SzPts val="1900"/>
              <a:buNone/>
            </a:pPr>
            <a:r>
              <a:rPr lang="en-US" sz="2800" dirty="0"/>
              <a:t>What are the correct abstractions?</a:t>
            </a:r>
            <a:endParaRPr sz="36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SzPts val="1900"/>
              <a:buNone/>
            </a:pPr>
            <a:r>
              <a:rPr lang="en-US" sz="2800" dirty="0"/>
              <a:t>How much of the hardware capabilities should be exposed?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693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886144" y="31496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/>
              <a:t>System Calls</a:t>
            </a:r>
            <a:endParaRPr dirty="0"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742950" y="1828801"/>
            <a:ext cx="10515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dirty="0"/>
              <a:t>System call allows user to tell the OS what to do on hardware</a:t>
            </a:r>
            <a:endParaRPr dirty="0"/>
          </a:p>
          <a:p>
            <a:pPr marL="282575" indent="-282575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The OS provides a standard software interface (APIs)</a:t>
            </a:r>
            <a:endParaRPr dirty="0"/>
          </a:p>
          <a:p>
            <a:pPr marL="282575" indent="-282575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A typical OS exports a few hundred system calls</a:t>
            </a:r>
            <a:endParaRPr dirty="0"/>
          </a:p>
          <a:p>
            <a:pPr marL="282575" indent="-282575">
              <a:lnSpc>
                <a:spcPct val="100000"/>
              </a:lnSpc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Run programs, access memory, access hardware devices,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2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2115</Words>
  <Application>Microsoft Macintosh PowerPoint</Application>
  <PresentationFormat>Widescreen</PresentationFormat>
  <Paragraphs>357</Paragraphs>
  <Slides>50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Gill Sans</vt:lpstr>
      <vt:lpstr>Gill Sans MT</vt:lpstr>
      <vt:lpstr>Helvetica</vt:lpstr>
      <vt:lpstr>Lustria</vt:lpstr>
      <vt:lpstr>Permanent Marker</vt:lpstr>
      <vt:lpstr>Times New Roman</vt:lpstr>
      <vt:lpstr>Office Theme</vt:lpstr>
      <vt:lpstr>PowerPoint Presentation</vt:lpstr>
      <vt:lpstr>Computers everywhere</vt:lpstr>
      <vt:lpstr>Making software useful means making it…</vt:lpstr>
      <vt:lpstr>This Course: Operating Systems</vt:lpstr>
      <vt:lpstr>What is an Operating System?</vt:lpstr>
      <vt:lpstr>What hardware are we talking about?</vt:lpstr>
      <vt:lpstr>Operating system provides…</vt:lpstr>
      <vt:lpstr>#1. Abstraction</vt:lpstr>
      <vt:lpstr>System Calls</vt:lpstr>
      <vt:lpstr>#2. Resource Management</vt:lpstr>
      <vt:lpstr>Benefits of studying Operating Systems</vt:lpstr>
      <vt:lpstr>Course Logistics</vt:lpstr>
      <vt:lpstr>About us</vt:lpstr>
      <vt:lpstr>Class philosophy</vt:lpstr>
      <vt:lpstr>Grading</vt:lpstr>
      <vt:lpstr>45% programming projects</vt:lpstr>
      <vt:lpstr>45% programming projects</vt:lpstr>
      <vt:lpstr>Collaboration and Integrity policies</vt:lpstr>
      <vt:lpstr>Collaboration and Integrity policies</vt:lpstr>
      <vt:lpstr>Programming projects are time-intensive</vt:lpstr>
      <vt:lpstr>20% weekly quizzes</vt:lpstr>
      <vt:lpstr>Late policy</vt:lpstr>
      <vt:lpstr>24/7 Grading Policy</vt:lpstr>
      <vt:lpstr>Help, Accommodations, etc.</vt:lpstr>
      <vt:lpstr>Recommendation Letters</vt:lpstr>
      <vt:lpstr>Three Easy Pieces</vt:lpstr>
      <vt:lpstr>PowerPoint Presentation</vt:lpstr>
      <vt:lpstr>OS Organization</vt:lpstr>
      <vt:lpstr>PowerPoint Presentation</vt:lpstr>
      <vt:lpstr>Three pieces:  (1) Virtualization</vt:lpstr>
      <vt:lpstr>Virtualizing CPU</vt:lpstr>
      <vt:lpstr>Virtualizing CPU</vt:lpstr>
      <vt:lpstr>Virtualizing CPU</vt:lpstr>
      <vt:lpstr>Virtualizing CPU</vt:lpstr>
      <vt:lpstr>Virtualizing Memory</vt:lpstr>
      <vt:lpstr>Virtualizing Memory</vt:lpstr>
      <vt:lpstr>Virtualizing Memory</vt:lpstr>
      <vt:lpstr>Virtualizing Memory</vt:lpstr>
      <vt:lpstr>Virtualizing Memory</vt:lpstr>
      <vt:lpstr>Virtualizing Memory</vt:lpstr>
      <vt:lpstr>Three pieces: (2) Concurrency</vt:lpstr>
      <vt:lpstr>Concurrency</vt:lpstr>
      <vt:lpstr>Concurrency</vt:lpstr>
      <vt:lpstr>Concurrency</vt:lpstr>
      <vt:lpstr>Three pieces: (3) Persistence</vt:lpstr>
      <vt:lpstr>Persistence</vt:lpstr>
      <vt:lpstr>System Call</vt:lpstr>
      <vt:lpstr>Persistence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2144</cp:revision>
  <dcterms:created xsi:type="dcterms:W3CDTF">2019-01-23T03:40:12Z</dcterms:created>
  <dcterms:modified xsi:type="dcterms:W3CDTF">2023-09-06T01:07:37Z</dcterms:modified>
</cp:coreProperties>
</file>