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29" r:id="rId2"/>
    <p:sldId id="330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2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8"/>
    <p:restoredTop sz="96868"/>
  </p:normalViewPr>
  <p:slideViewPr>
    <p:cSldViewPr snapToGrid="0" snapToObjects="1">
      <p:cViewPr varScale="1">
        <p:scale>
          <a:sx n="128" d="100"/>
          <a:sy n="128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11/6/20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C169-2663-40F3-AD18-B9929CC3E1C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37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C169-2663-40F3-AD18-B9929CC3E1C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51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C169-2663-40F3-AD18-B9929CC3E1C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357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C169-2663-40F3-AD18-B9929CC3E1C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013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3ADE2-9696-4B95-B3B1-6221442BE86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350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000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3ADE2-9696-4B95-B3B1-6221442BE86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7736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C169-2663-40F3-AD18-B9929CC3E1C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40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1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49C169-2663-40F3-AD18-B9929CC3E1C3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50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11/6/20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11/6/20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VL2: Virtual Layer 2</a:t>
            </a:r>
            <a:br>
              <a:rPr lang="en-US" dirty="0"/>
            </a:br>
            <a:r>
              <a:rPr lang="en-US" sz="4000" dirty="0"/>
              <a:t>Backup slides</a:t>
            </a:r>
            <a:endParaRPr lang="en-US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15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 rot="5400000" flipH="1" flipV="1">
            <a:off x="4983728" y="2537422"/>
            <a:ext cx="1028496" cy="866432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>
            <a:off x="2516456" y="4120439"/>
            <a:ext cx="1040099" cy="3277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0800000" flipV="1">
            <a:off x="3319298" y="3789686"/>
            <a:ext cx="1572742" cy="10515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5" idx="2"/>
          </p:cNvCxnSpPr>
          <p:nvPr/>
        </p:nvCxnSpPr>
        <p:spPr>
          <a:xfrm rot="16200000" flipH="1">
            <a:off x="3223354" y="4020638"/>
            <a:ext cx="1024646" cy="616496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36" idx="2"/>
          </p:cNvCxnSpPr>
          <p:nvPr/>
        </p:nvCxnSpPr>
        <p:spPr>
          <a:xfrm rot="5400000">
            <a:off x="4293684" y="4013498"/>
            <a:ext cx="1024646" cy="630779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57600" y="3764286"/>
            <a:ext cx="1498600" cy="102108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5943600" y="4150366"/>
            <a:ext cx="944880" cy="28448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H="1">
            <a:off x="4963160" y="4114806"/>
            <a:ext cx="1005840" cy="254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 flipV="1">
            <a:off x="6700525" y="3789686"/>
            <a:ext cx="1615437" cy="103632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6602322" y="4070764"/>
            <a:ext cx="1027252" cy="546376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7678326" y="4002491"/>
            <a:ext cx="1033317" cy="668675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45961" y="3779526"/>
            <a:ext cx="1459901" cy="106168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8343637" y="4188735"/>
            <a:ext cx="1073954" cy="25554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2989485" y="2741115"/>
            <a:ext cx="1020726" cy="507456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408680" y="2540006"/>
            <a:ext cx="2316480" cy="92456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693160" y="2484480"/>
            <a:ext cx="3981362" cy="1000407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0800000">
            <a:off x="3855722" y="2550168"/>
            <a:ext cx="1076958" cy="965198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056121" y="2550167"/>
            <a:ext cx="1016002" cy="924561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>
            <a:off x="4212681" y="2488572"/>
            <a:ext cx="4052481" cy="1006474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6111240" y="2499366"/>
            <a:ext cx="2367280" cy="99568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6200000" flipV="1">
            <a:off x="7896520" y="2740326"/>
            <a:ext cx="1083800" cy="547561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7" name="Title 1"/>
          <p:cNvSpPr>
            <a:spLocks noGrp="1"/>
          </p:cNvSpPr>
          <p:nvPr>
            <p:ph type="title"/>
          </p:nvPr>
        </p:nvSpPr>
        <p:spPr>
          <a:xfrm>
            <a:off x="368300" y="0"/>
            <a:ext cx="10194925" cy="1143000"/>
          </a:xfr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sz="4200" dirty="0"/>
              <a:t>Traffic forwarding: Random indirection</a:t>
            </a:r>
          </a:p>
        </p:txBody>
      </p:sp>
      <p:cxnSp>
        <p:nvCxnSpPr>
          <p:cNvPr id="74" name="Straight Connector 73"/>
          <p:cNvCxnSpPr/>
          <p:nvPr/>
        </p:nvCxnSpPr>
        <p:spPr>
          <a:xfrm rot="10800000">
            <a:off x="4008120" y="2509526"/>
            <a:ext cx="2529840" cy="96520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16200000" flipV="1">
            <a:off x="5933440" y="2616206"/>
            <a:ext cx="985520" cy="792480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5359404" y="2540007"/>
            <a:ext cx="2499357" cy="955041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046758" y="3472303"/>
            <a:ext cx="761342" cy="3442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740725" y="3472303"/>
            <a:ext cx="761342" cy="3442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434692" y="3472303"/>
            <a:ext cx="761342" cy="3442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128658" y="3496226"/>
            <a:ext cx="761342" cy="3442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rgbClr val="002060"/>
              </a:solidFill>
            </a:endParaRPr>
          </a:p>
        </p:txBody>
      </p:sp>
      <p:cxnSp>
        <p:nvCxnSpPr>
          <p:cNvPr id="105" name="Straight Connector 104"/>
          <p:cNvCxnSpPr>
            <a:stCxn id="18" idx="2"/>
            <a:endCxn id="106" idx="3"/>
          </p:cNvCxnSpPr>
          <p:nvPr/>
        </p:nvCxnSpPr>
        <p:spPr>
          <a:xfrm rot="5400000">
            <a:off x="3923706" y="5430113"/>
            <a:ext cx="652771" cy="33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Flowchart: Predefined Process 105"/>
          <p:cNvSpPr/>
          <p:nvPr/>
        </p:nvSpPr>
        <p:spPr>
          <a:xfrm rot="16200000">
            <a:off x="4041403" y="5602968"/>
            <a:ext cx="414028" cy="724432"/>
          </a:xfrm>
          <a:prstGeom prst="flowChartPredefined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3852075" y="5870730"/>
            <a:ext cx="792678" cy="212879"/>
          </a:xfrm>
          <a:prstGeom prst="rect">
            <a:avLst/>
          </a:prstGeom>
          <a:noFill/>
        </p:spPr>
        <p:txBody>
          <a:bodyPr wrap="square" lIns="0" tIns="45720" rIns="0" bIns="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2000" b="1" i="1" dirty="0">
                <a:latin typeface="Cambria" pitchFamily="18" charset="0"/>
              </a:rPr>
              <a:t>x</a:t>
            </a:r>
            <a:endParaRPr lang="en-US" sz="2000" b="1" i="1" baseline="-16000" dirty="0">
              <a:latin typeface="Cambria" pitchFamily="18" charset="0"/>
            </a:endParaRPr>
          </a:p>
        </p:txBody>
      </p:sp>
      <p:cxnSp>
        <p:nvCxnSpPr>
          <p:cNvPr id="109" name="Straight Connector 108"/>
          <p:cNvCxnSpPr>
            <a:stCxn id="19" idx="2"/>
            <a:endCxn id="110" idx="3"/>
          </p:cNvCxnSpPr>
          <p:nvPr/>
        </p:nvCxnSpPr>
        <p:spPr>
          <a:xfrm rot="16200000" flipH="1">
            <a:off x="5055792" y="5429260"/>
            <a:ext cx="652772" cy="505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Flowchart: Predefined Process 109"/>
          <p:cNvSpPr/>
          <p:nvPr/>
        </p:nvSpPr>
        <p:spPr>
          <a:xfrm rot="16200000">
            <a:off x="5177690" y="5602969"/>
            <a:ext cx="414028" cy="724432"/>
          </a:xfrm>
          <a:prstGeom prst="flowChartPredefined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988362" y="5870730"/>
            <a:ext cx="792678" cy="212879"/>
          </a:xfrm>
          <a:prstGeom prst="rect">
            <a:avLst/>
          </a:prstGeom>
          <a:noFill/>
        </p:spPr>
        <p:txBody>
          <a:bodyPr wrap="square" lIns="0" tIns="45720" rIns="0" bIns="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2000" b="1" i="1" dirty="0">
                <a:latin typeface="Cambria" pitchFamily="18" charset="0"/>
              </a:rPr>
              <a:t>y</a:t>
            </a:r>
            <a:endParaRPr lang="en-US" sz="2000" b="1" i="1" baseline="-16000" dirty="0">
              <a:latin typeface="Cambria" pitchFamily="18" charset="0"/>
            </a:endParaRPr>
          </a:p>
        </p:txBody>
      </p:sp>
      <p:sp>
        <p:nvSpPr>
          <p:cNvPr id="113" name="Freeform 112"/>
          <p:cNvSpPr/>
          <p:nvPr/>
        </p:nvSpPr>
        <p:spPr>
          <a:xfrm>
            <a:off x="4419600" y="3733799"/>
            <a:ext cx="1117600" cy="1036320"/>
          </a:xfrm>
          <a:custGeom>
            <a:avLst/>
            <a:gdLst>
              <a:gd name="connsiteX0" fmla="*/ 0 w 1117600"/>
              <a:gd name="connsiteY0" fmla="*/ 1076960 h 1076960"/>
              <a:gd name="connsiteX1" fmla="*/ 822960 w 1117600"/>
              <a:gd name="connsiteY1" fmla="*/ 0 h 1076960"/>
              <a:gd name="connsiteX2" fmla="*/ 1117600 w 1117600"/>
              <a:gd name="connsiteY2" fmla="*/ 1066800 h 1076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7600" h="1076960">
                <a:moveTo>
                  <a:pt x="0" y="1076960"/>
                </a:moveTo>
                <a:lnTo>
                  <a:pt x="822960" y="0"/>
                </a:lnTo>
                <a:lnTo>
                  <a:pt x="1117600" y="1066800"/>
                </a:lnTo>
              </a:path>
            </a:pathLst>
          </a:cu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3257550" y="5333999"/>
            <a:ext cx="78105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>
              <a:lnSpc>
                <a:spcPts val="1300"/>
              </a:lnSpc>
            </a:pPr>
            <a:r>
              <a:rPr lang="en-US" sz="1600" b="1" dirty="0">
                <a:solidFill>
                  <a:schemeClr val="tx1"/>
                </a:solidFill>
              </a:rPr>
              <a:t>payload</a:t>
            </a:r>
            <a:endParaRPr lang="en-US" sz="1600" b="1" baseline="-16000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495550" y="5333999"/>
            <a:ext cx="381000" cy="30480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>
              <a:lnSpc>
                <a:spcPts val="1300"/>
              </a:lnSpc>
            </a:pPr>
            <a:r>
              <a:rPr lang="en-US" sz="1600" b="1" i="1" dirty="0">
                <a:solidFill>
                  <a:schemeClr val="tx1"/>
                </a:solidFill>
                <a:latin typeface="Cambria" pitchFamily="18" charset="0"/>
              </a:rPr>
              <a:t>T</a:t>
            </a:r>
            <a:r>
              <a:rPr lang="en-US" sz="1600" b="1" i="1" baseline="-16000" dirty="0">
                <a:solidFill>
                  <a:schemeClr val="tx1"/>
                </a:solidFill>
                <a:latin typeface="Cambria" pitchFamily="18" charset="0"/>
              </a:rPr>
              <a:t>3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2876550" y="5333999"/>
            <a:ext cx="381000" cy="3048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>
              <a:lnSpc>
                <a:spcPts val="1300"/>
              </a:lnSpc>
            </a:pPr>
            <a:r>
              <a:rPr lang="en-US" sz="1600" b="1" i="1" dirty="0">
                <a:solidFill>
                  <a:schemeClr val="tx1"/>
                </a:solidFill>
                <a:latin typeface="Cambria" pitchFamily="18" charset="0"/>
              </a:rPr>
              <a:t>y</a:t>
            </a:r>
            <a:endParaRPr lang="en-US" sz="1600" b="1" i="1" baseline="-16000" dirty="0">
              <a:solidFill>
                <a:schemeClr val="tx1"/>
              </a:solidFill>
              <a:latin typeface="Cambria" pitchFamily="18" charset="0"/>
            </a:endParaRPr>
          </a:p>
        </p:txBody>
      </p:sp>
      <p:cxnSp>
        <p:nvCxnSpPr>
          <p:cNvPr id="120" name="Straight Connector 119"/>
          <p:cNvCxnSpPr>
            <a:stCxn id="21" idx="2"/>
            <a:endCxn id="121" idx="3"/>
          </p:cNvCxnSpPr>
          <p:nvPr/>
        </p:nvCxnSpPr>
        <p:spPr>
          <a:xfrm rot="16200000" flipH="1">
            <a:off x="7311444" y="5429391"/>
            <a:ext cx="652773" cy="478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1" name="Flowchart: Predefined Process 120"/>
          <p:cNvSpPr/>
          <p:nvPr/>
        </p:nvSpPr>
        <p:spPr>
          <a:xfrm rot="16200000">
            <a:off x="7433210" y="5602970"/>
            <a:ext cx="414028" cy="724432"/>
          </a:xfrm>
          <a:prstGeom prst="flowChartPredefined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22" name="TextBox 121"/>
          <p:cNvSpPr txBox="1"/>
          <p:nvPr/>
        </p:nvSpPr>
        <p:spPr>
          <a:xfrm>
            <a:off x="7243882" y="5870731"/>
            <a:ext cx="792678" cy="212879"/>
          </a:xfrm>
          <a:prstGeom prst="rect">
            <a:avLst/>
          </a:prstGeom>
          <a:noFill/>
        </p:spPr>
        <p:txBody>
          <a:bodyPr wrap="square" lIns="0" tIns="45720" rIns="0" bIns="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2000" b="1" i="1" dirty="0">
                <a:latin typeface="Cambria" pitchFamily="18" charset="0"/>
              </a:rPr>
              <a:t>z</a:t>
            </a:r>
            <a:endParaRPr lang="en-US" sz="2000" b="1" i="1" baseline="-16000" dirty="0">
              <a:latin typeface="Cambria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257550" y="5333999"/>
            <a:ext cx="78105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>
              <a:lnSpc>
                <a:spcPts val="1300"/>
              </a:lnSpc>
            </a:pPr>
            <a:r>
              <a:rPr lang="en-US" sz="1600" b="1" dirty="0">
                <a:solidFill>
                  <a:schemeClr val="tx1"/>
                </a:solidFill>
              </a:rPr>
              <a:t>payload</a:t>
            </a:r>
            <a:endParaRPr lang="en-US" sz="1600" b="1" baseline="-16000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495550" y="5333999"/>
            <a:ext cx="381000" cy="30480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>
              <a:lnSpc>
                <a:spcPts val="1300"/>
              </a:lnSpc>
            </a:pPr>
            <a:r>
              <a:rPr lang="en-US" sz="1600" b="1" i="1" dirty="0">
                <a:solidFill>
                  <a:schemeClr val="tx1"/>
                </a:solidFill>
                <a:latin typeface="Cambria" pitchFamily="18" charset="0"/>
              </a:rPr>
              <a:t>T</a:t>
            </a:r>
            <a:r>
              <a:rPr lang="en-US" sz="1600" b="1" i="1" baseline="-16000" dirty="0">
                <a:solidFill>
                  <a:schemeClr val="tx1"/>
                </a:solidFill>
                <a:latin typeface="Cambria" pitchFamily="18" charset="0"/>
              </a:rPr>
              <a:t>5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2876550" y="5333999"/>
            <a:ext cx="381000" cy="3048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>
              <a:lnSpc>
                <a:spcPts val="1300"/>
              </a:lnSpc>
            </a:pPr>
            <a:r>
              <a:rPr lang="en-US" sz="1600" b="1" i="1" dirty="0">
                <a:solidFill>
                  <a:schemeClr val="tx1"/>
                </a:solidFill>
                <a:latin typeface="Cambria" pitchFamily="18" charset="0"/>
              </a:rPr>
              <a:t>z</a:t>
            </a:r>
            <a:endParaRPr lang="en-US" sz="1600" b="1" i="1" baseline="-160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514093" y="2220290"/>
            <a:ext cx="761342" cy="344261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b="1" i="1" baseline="-16000" dirty="0">
              <a:solidFill>
                <a:srgbClr val="003300"/>
              </a:solidFill>
              <a:latin typeface="Cambria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59826" y="2220290"/>
            <a:ext cx="761342" cy="344261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b="1" i="1" baseline="-16000" dirty="0">
              <a:solidFill>
                <a:srgbClr val="003300"/>
              </a:solidFill>
              <a:latin typeface="Cambria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605558" y="2220290"/>
            <a:ext cx="761342" cy="344261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b="1" i="1" baseline="-16000" dirty="0">
              <a:solidFill>
                <a:srgbClr val="003300"/>
              </a:solidFill>
              <a:latin typeface="Cambria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498080" y="2295210"/>
            <a:ext cx="792678" cy="212879"/>
          </a:xfrm>
          <a:prstGeom prst="rect">
            <a:avLst/>
          </a:prstGeom>
          <a:noFill/>
        </p:spPr>
        <p:txBody>
          <a:bodyPr wrap="square" lIns="0" tIns="45720" rIns="0" bIns="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2000" b="1" i="1" dirty="0">
                <a:latin typeface="Cambria" pitchFamily="18" charset="0"/>
              </a:rPr>
              <a:t>I</a:t>
            </a:r>
            <a:r>
              <a:rPr lang="en-US" sz="2000" b="1" i="1" baseline="-16000" dirty="0">
                <a:latin typeface="Cambria" pitchFamily="18" charset="0"/>
              </a:rPr>
              <a:t>ANY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547360" y="2296160"/>
            <a:ext cx="792678" cy="212879"/>
          </a:xfrm>
          <a:prstGeom prst="rect">
            <a:avLst/>
          </a:prstGeom>
          <a:noFill/>
        </p:spPr>
        <p:txBody>
          <a:bodyPr wrap="square" lIns="0" tIns="45720" rIns="0" bIns="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2000" b="1" i="1" dirty="0">
                <a:latin typeface="Cambria" pitchFamily="18" charset="0"/>
              </a:rPr>
              <a:t>I</a:t>
            </a:r>
            <a:r>
              <a:rPr lang="en-US" sz="2000" b="1" i="1" baseline="-16000" dirty="0">
                <a:latin typeface="Cambria" pitchFamily="18" charset="0"/>
              </a:rPr>
              <a:t>ANY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3581202" y="2294381"/>
            <a:ext cx="792678" cy="212879"/>
          </a:xfrm>
          <a:prstGeom prst="rect">
            <a:avLst/>
          </a:prstGeom>
          <a:noFill/>
        </p:spPr>
        <p:txBody>
          <a:bodyPr wrap="square" lIns="0" tIns="45720" rIns="0" bIns="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2000" b="1" i="1" dirty="0">
                <a:latin typeface="Cambria" pitchFamily="18" charset="0"/>
              </a:rPr>
              <a:t>I</a:t>
            </a:r>
            <a:r>
              <a:rPr lang="en-US" sz="2000" b="1" i="1" baseline="-16000" dirty="0">
                <a:latin typeface="Cambria" pitchFamily="18" charset="0"/>
              </a:rPr>
              <a:t>ANY</a:t>
            </a:r>
          </a:p>
        </p:txBody>
      </p:sp>
      <p:sp>
        <p:nvSpPr>
          <p:cNvPr id="118" name="Freeform 117"/>
          <p:cNvSpPr/>
          <p:nvPr/>
        </p:nvSpPr>
        <p:spPr>
          <a:xfrm>
            <a:off x="3342640" y="2514599"/>
            <a:ext cx="4064000" cy="2245360"/>
          </a:xfrm>
          <a:custGeom>
            <a:avLst/>
            <a:gdLst>
              <a:gd name="connsiteX0" fmla="*/ 711200 w 4064000"/>
              <a:gd name="connsiteY0" fmla="*/ 2346960 h 2357120"/>
              <a:gd name="connsiteX1" fmla="*/ 0 w 4064000"/>
              <a:gd name="connsiteY1" fmla="*/ 1168400 h 2357120"/>
              <a:gd name="connsiteX2" fmla="*/ 497840 w 4064000"/>
              <a:gd name="connsiteY2" fmla="*/ 0 h 2357120"/>
              <a:gd name="connsiteX3" fmla="*/ 3464560 w 4064000"/>
              <a:gd name="connsiteY3" fmla="*/ 1127760 h 2357120"/>
              <a:gd name="connsiteX4" fmla="*/ 4064000 w 4064000"/>
              <a:gd name="connsiteY4" fmla="*/ 2357120 h 235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4000" h="2357120">
                <a:moveTo>
                  <a:pt x="711200" y="2346960"/>
                </a:moveTo>
                <a:lnTo>
                  <a:pt x="0" y="1168400"/>
                </a:lnTo>
                <a:lnTo>
                  <a:pt x="497840" y="0"/>
                </a:lnTo>
                <a:lnTo>
                  <a:pt x="3464560" y="1127760"/>
                </a:lnTo>
                <a:lnTo>
                  <a:pt x="4064000" y="2357120"/>
                </a:lnTo>
              </a:path>
            </a:pathLst>
          </a:cu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2114550" y="5333999"/>
            <a:ext cx="381000" cy="30480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>
              <a:lnSpc>
                <a:spcPts val="1300"/>
              </a:lnSpc>
            </a:pPr>
            <a:r>
              <a:rPr lang="en-US" sz="1600" b="1" i="1" dirty="0">
                <a:solidFill>
                  <a:schemeClr val="tx1"/>
                </a:solidFill>
                <a:latin typeface="Cambria" pitchFamily="18" charset="0"/>
              </a:rPr>
              <a:t>I</a:t>
            </a:r>
            <a:r>
              <a:rPr lang="en-US" sz="1600" b="1" i="1" baseline="-16000" dirty="0">
                <a:solidFill>
                  <a:schemeClr val="tx1"/>
                </a:solidFill>
                <a:latin typeface="Cambria" pitchFamily="18" charset="0"/>
              </a:rPr>
              <a:t>ANY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291080" y="1143000"/>
            <a:ext cx="7716520" cy="5486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45720" bIns="45720" rtlCol="0"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Cope with arbitrary TMs with very little overhead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2" name="Group 148"/>
          <p:cNvGrpSpPr/>
          <p:nvPr/>
        </p:nvGrpSpPr>
        <p:grpSpPr>
          <a:xfrm>
            <a:off x="8564880" y="2133600"/>
            <a:ext cx="1905000" cy="1371600"/>
            <a:chOff x="7162800" y="2286000"/>
            <a:chExt cx="1905000" cy="1447800"/>
          </a:xfrm>
        </p:grpSpPr>
        <p:sp>
          <p:nvSpPr>
            <p:cNvPr id="148" name="Rectangle 147"/>
            <p:cNvSpPr/>
            <p:nvPr/>
          </p:nvSpPr>
          <p:spPr bwMode="auto">
            <a:xfrm>
              <a:off x="7162800" y="2286000"/>
              <a:ext cx="1905000" cy="1447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91440" rIns="91440" bIns="45720" rtlCol="0" anchor="t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chemeClr val="tx1">
                    <a:alpha val="100000"/>
                  </a:schemeClr>
                </a:solidFill>
                <a:cs typeface="Times New Roman"/>
              </a:endParaRPr>
            </a:p>
          </p:txBody>
        </p:sp>
        <p:cxnSp>
          <p:nvCxnSpPr>
            <p:cNvPr id="143" name="Straight Connector 142"/>
            <p:cNvCxnSpPr/>
            <p:nvPr/>
          </p:nvCxnSpPr>
          <p:spPr>
            <a:xfrm rot="10800000">
              <a:off x="8534400" y="2667000"/>
              <a:ext cx="381000" cy="1588"/>
            </a:xfrm>
            <a:prstGeom prst="line">
              <a:avLst/>
            </a:prstGeom>
            <a:ln>
              <a:solidFill>
                <a:srgbClr val="0066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7162800" y="2373868"/>
              <a:ext cx="1320939" cy="682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</a:rPr>
                <a:t>Links used </a:t>
              </a:r>
              <a:br>
                <a:rPr lang="en-US" dirty="0">
                  <a:solidFill>
                    <a:srgbClr val="0066FF"/>
                  </a:solidFill>
                </a:rPr>
              </a:br>
              <a:r>
                <a:rPr lang="en-US" dirty="0">
                  <a:solidFill>
                    <a:srgbClr val="0066FF"/>
                  </a:solidFill>
                </a:rPr>
                <a:t>for up paths</a:t>
              </a:r>
            </a:p>
          </p:txBody>
        </p:sp>
        <p:cxnSp>
          <p:nvCxnSpPr>
            <p:cNvPr id="146" name="Straight Connector 145"/>
            <p:cNvCxnSpPr/>
            <p:nvPr/>
          </p:nvCxnSpPr>
          <p:spPr>
            <a:xfrm rot="10800000">
              <a:off x="8534400" y="3275012"/>
              <a:ext cx="3810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7162800" y="3048000"/>
              <a:ext cx="1607171" cy="682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Links used</a:t>
              </a:r>
              <a:br>
                <a:rPr lang="en-US" dirty="0">
                  <a:solidFill>
                    <a:srgbClr val="FF0000"/>
                  </a:solidFill>
                </a:rPr>
              </a:br>
              <a:r>
                <a:rPr lang="en-US" dirty="0">
                  <a:solidFill>
                    <a:srgbClr val="FF0000"/>
                  </a:solidFill>
                </a:rPr>
                <a:t>for down paths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2743200" y="4761139"/>
            <a:ext cx="761342" cy="344261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>
                <a:solidFill>
                  <a:srgbClr val="663300"/>
                </a:solidFill>
                <a:latin typeface="Cambria" pitchFamily="18" charset="0"/>
              </a:rPr>
              <a:t>T</a:t>
            </a:r>
            <a:r>
              <a:rPr lang="en-US" sz="2000" b="1" i="1" baseline="-16000" dirty="0">
                <a:solidFill>
                  <a:srgbClr val="663300"/>
                </a:solidFill>
                <a:latin typeface="Cambria" pitchFamily="18" charset="0"/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71091" y="4761139"/>
            <a:ext cx="761342" cy="344261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>
                <a:solidFill>
                  <a:srgbClr val="663300"/>
                </a:solidFill>
                <a:latin typeface="Cambria" pitchFamily="18" charset="0"/>
              </a:rPr>
              <a:t>T</a:t>
            </a:r>
            <a:r>
              <a:rPr lang="en-US" sz="2000" b="1" i="1" baseline="-16000" dirty="0">
                <a:solidFill>
                  <a:srgbClr val="663300"/>
                </a:solidFill>
                <a:latin typeface="Cambria" pitchFamily="18" charset="0"/>
              </a:rPr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998982" y="4761139"/>
            <a:ext cx="761342" cy="344261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>
                <a:solidFill>
                  <a:srgbClr val="663300"/>
                </a:solidFill>
                <a:latin typeface="Cambria" pitchFamily="18" charset="0"/>
              </a:rPr>
              <a:t>T</a:t>
            </a:r>
            <a:r>
              <a:rPr lang="en-US" sz="2000" b="1" i="1" baseline="-16000" dirty="0">
                <a:solidFill>
                  <a:srgbClr val="663300"/>
                </a:solidFill>
                <a:latin typeface="Cambria" pitchFamily="18" charset="0"/>
              </a:rPr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26873" y="4761139"/>
            <a:ext cx="761342" cy="344261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>
                <a:solidFill>
                  <a:srgbClr val="663300"/>
                </a:solidFill>
                <a:latin typeface="Cambria" pitchFamily="18" charset="0"/>
              </a:rPr>
              <a:t>T</a:t>
            </a:r>
            <a:r>
              <a:rPr lang="en-US" sz="2000" b="1" i="1" baseline="-16000" dirty="0">
                <a:solidFill>
                  <a:srgbClr val="663300"/>
                </a:solidFill>
                <a:latin typeface="Cambria" pitchFamily="18" charset="0"/>
              </a:rPr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254764" y="4761139"/>
            <a:ext cx="761342" cy="344261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>
                <a:solidFill>
                  <a:srgbClr val="663300"/>
                </a:solidFill>
                <a:latin typeface="Cambria" pitchFamily="18" charset="0"/>
              </a:rPr>
              <a:t>T</a:t>
            </a:r>
            <a:r>
              <a:rPr lang="en-US" sz="2000" b="1" i="1" baseline="-16000" dirty="0">
                <a:solidFill>
                  <a:srgbClr val="663300"/>
                </a:solidFill>
                <a:latin typeface="Cambria" pitchFamily="18" charset="0"/>
              </a:rPr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382657" y="4761139"/>
            <a:ext cx="761342" cy="344261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>
                <a:solidFill>
                  <a:srgbClr val="663300"/>
                </a:solidFill>
                <a:latin typeface="Cambria" pitchFamily="18" charset="0"/>
              </a:rPr>
              <a:t>T</a:t>
            </a:r>
            <a:r>
              <a:rPr lang="en-US" sz="2000" b="1" i="1" baseline="-16000" dirty="0">
                <a:solidFill>
                  <a:srgbClr val="663300"/>
                </a:solidFill>
                <a:latin typeface="Cambria" pitchFamily="18" charset="0"/>
              </a:rPr>
              <a:t>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10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02063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5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6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9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1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2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5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8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0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1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4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0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2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3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5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6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8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9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1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2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4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5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7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8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0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1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3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4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6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7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9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0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2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3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5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6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8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9" dur="indefinite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1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2" dur="indefinite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4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5" dur="indefinite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7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8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0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1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3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4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6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7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9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0" dur="indefinite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2" dur="indefinit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3" dur="indefinite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5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6" dur="indefinite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8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9" dur="indefinite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1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2" dur="indefinite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4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5" dur="indefinite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7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8" dur="indefinite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0" dur="indefinit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1" dur="indefinite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3" dur="indefinit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4" dur="indefinite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6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7" dur="indefinite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9" dur="indefinite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0" dur="indefinite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2" dur="indefinit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3" dur="indefinite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5" dur="indefinit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6" dur="indefinite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8" dur="indefinit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9" dur="indefinite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1" dur="indefinite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2" dur="indefinite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4" dur="indefinit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5" dur="indefinite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7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8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0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1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3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4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6" dur="indefinite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7" dur="indefinite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9" dur="indefinit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0" dur="indefinite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2" dur="indefinite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3" dur="indefinite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5" dur="indefinite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6" dur="indefinite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8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9" dur="indefinite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1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2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4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5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7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8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0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1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3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4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6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7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9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0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42" grpId="0" animBg="1"/>
      <p:bldP spid="106" grpId="0" animBg="1"/>
      <p:bldP spid="106" grpId="1" animBg="1"/>
      <p:bldP spid="107" grpId="0"/>
      <p:bldP spid="107" grpId="1"/>
      <p:bldP spid="110" grpId="0" animBg="1"/>
      <p:bldP spid="110" grpId="1" animBg="1"/>
      <p:bldP spid="110" grpId="2" animBg="1"/>
      <p:bldP spid="111" grpId="0"/>
      <p:bldP spid="111" grpId="1"/>
      <p:bldP spid="111" grpId="2"/>
      <p:bldP spid="113" grpId="0" animBg="1"/>
      <p:bldP spid="113" grpId="1" animBg="1"/>
      <p:bldP spid="113" grpId="2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21" grpId="0" animBg="1"/>
      <p:bldP spid="121" grpId="1" animBg="1"/>
      <p:bldP spid="122" grpId="0"/>
      <p:bldP spid="122" grpId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34" grpId="0" animBg="1"/>
      <p:bldP spid="33" grpId="0" animBg="1"/>
      <p:bldP spid="32" grpId="0" animBg="1"/>
      <p:bldP spid="127" grpId="0"/>
      <p:bldP spid="127" grpId="1"/>
      <p:bldP spid="128" grpId="0"/>
      <p:bldP spid="128" grpId="1"/>
      <p:bldP spid="129" grpId="0"/>
      <p:bldP spid="129" grpId="1"/>
      <p:bldP spid="118" grpId="0" animBg="1"/>
      <p:bldP spid="118" grpId="1" animBg="1"/>
      <p:bldP spid="118" grpId="2" animBg="1"/>
      <p:bldP spid="132" grpId="0" animBg="1"/>
      <p:bldP spid="132" grpId="1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/>
          <p:cNvCxnSpPr/>
          <p:nvPr/>
        </p:nvCxnSpPr>
        <p:spPr>
          <a:xfrm rot="5400000" flipH="1" flipV="1">
            <a:off x="4983728" y="2537422"/>
            <a:ext cx="1028496" cy="86643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>
            <a:off x="2516456" y="4120439"/>
            <a:ext cx="1040099" cy="32779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rot="10800000" flipV="1">
            <a:off x="3319298" y="3789686"/>
            <a:ext cx="1572742" cy="105152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35" idx="2"/>
          </p:cNvCxnSpPr>
          <p:nvPr/>
        </p:nvCxnSpPr>
        <p:spPr>
          <a:xfrm rot="16200000" flipH="1">
            <a:off x="3223354" y="4020638"/>
            <a:ext cx="1024646" cy="61649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36" idx="2"/>
          </p:cNvCxnSpPr>
          <p:nvPr/>
        </p:nvCxnSpPr>
        <p:spPr>
          <a:xfrm rot="5400000">
            <a:off x="4293684" y="4013498"/>
            <a:ext cx="1024646" cy="63077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657600" y="3764286"/>
            <a:ext cx="1498600" cy="102108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5943600" y="4150366"/>
            <a:ext cx="944880" cy="28448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6200000" flipH="1">
            <a:off x="4963160" y="4114806"/>
            <a:ext cx="1005840" cy="2540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 flipV="1">
            <a:off x="6700525" y="3789686"/>
            <a:ext cx="1615437" cy="103632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6602322" y="4070764"/>
            <a:ext cx="1027252" cy="54637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7678326" y="4002491"/>
            <a:ext cx="1033317" cy="66867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045961" y="3779526"/>
            <a:ext cx="1459901" cy="106168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 flipH="1">
            <a:off x="8343637" y="4188735"/>
            <a:ext cx="1073954" cy="25554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2989485" y="2741115"/>
            <a:ext cx="1020726" cy="50745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408680" y="2540006"/>
            <a:ext cx="2316480" cy="92456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693160" y="2484480"/>
            <a:ext cx="3981362" cy="100040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0800000">
            <a:off x="3855722" y="2550168"/>
            <a:ext cx="1076958" cy="96519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056121" y="2550167"/>
            <a:ext cx="1016002" cy="92456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10800000">
            <a:off x="4212681" y="2488572"/>
            <a:ext cx="4052481" cy="100647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10800000">
            <a:off x="6111240" y="2499366"/>
            <a:ext cx="2367280" cy="99568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16200000" flipV="1">
            <a:off x="7896520" y="2740326"/>
            <a:ext cx="1083800" cy="54756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10800000">
            <a:off x="4008120" y="2509526"/>
            <a:ext cx="2529840" cy="96520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16200000" flipV="1">
            <a:off x="5933440" y="2616206"/>
            <a:ext cx="985520" cy="79248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5359404" y="2540007"/>
            <a:ext cx="2499357" cy="95504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046758" y="3472303"/>
            <a:ext cx="761342" cy="3442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740725" y="3472303"/>
            <a:ext cx="761342" cy="3442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434692" y="3472303"/>
            <a:ext cx="761342" cy="3442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128658" y="3496226"/>
            <a:ext cx="761342" cy="3442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b="1" dirty="0">
              <a:solidFill>
                <a:srgbClr val="002060"/>
              </a:solidFill>
            </a:endParaRPr>
          </a:p>
        </p:txBody>
      </p:sp>
      <p:cxnSp>
        <p:nvCxnSpPr>
          <p:cNvPr id="105" name="Straight Connector 104"/>
          <p:cNvCxnSpPr>
            <a:stCxn id="18" idx="2"/>
            <a:endCxn id="106" idx="3"/>
          </p:cNvCxnSpPr>
          <p:nvPr/>
        </p:nvCxnSpPr>
        <p:spPr>
          <a:xfrm rot="5400000">
            <a:off x="3923706" y="5430113"/>
            <a:ext cx="652771" cy="3345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" name="Flowchart: Predefined Process 105"/>
          <p:cNvSpPr/>
          <p:nvPr/>
        </p:nvSpPr>
        <p:spPr>
          <a:xfrm rot="16200000">
            <a:off x="4041403" y="5602968"/>
            <a:ext cx="414028" cy="724432"/>
          </a:xfrm>
          <a:prstGeom prst="flowChartPredefined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7" name="TextBox 106"/>
          <p:cNvSpPr txBox="1"/>
          <p:nvPr/>
        </p:nvSpPr>
        <p:spPr>
          <a:xfrm>
            <a:off x="3852075" y="5870730"/>
            <a:ext cx="792678" cy="212879"/>
          </a:xfrm>
          <a:prstGeom prst="rect">
            <a:avLst/>
          </a:prstGeom>
          <a:noFill/>
        </p:spPr>
        <p:txBody>
          <a:bodyPr wrap="square" lIns="0" tIns="45720" rIns="0" bIns="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2000" b="1" i="1" dirty="0">
                <a:latin typeface="Cambria" pitchFamily="18" charset="0"/>
              </a:rPr>
              <a:t>x</a:t>
            </a:r>
            <a:endParaRPr lang="en-US" sz="2000" b="1" i="1" baseline="-16000" dirty="0">
              <a:latin typeface="Cambria" pitchFamily="18" charset="0"/>
            </a:endParaRPr>
          </a:p>
        </p:txBody>
      </p:sp>
      <p:cxnSp>
        <p:nvCxnSpPr>
          <p:cNvPr id="109" name="Straight Connector 108"/>
          <p:cNvCxnSpPr>
            <a:stCxn id="19" idx="2"/>
            <a:endCxn id="110" idx="3"/>
          </p:cNvCxnSpPr>
          <p:nvPr/>
        </p:nvCxnSpPr>
        <p:spPr>
          <a:xfrm rot="16200000" flipH="1">
            <a:off x="5055792" y="5429260"/>
            <a:ext cx="652772" cy="505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Flowchart: Predefined Process 109"/>
          <p:cNvSpPr/>
          <p:nvPr/>
        </p:nvSpPr>
        <p:spPr>
          <a:xfrm rot="16200000">
            <a:off x="5177690" y="5602969"/>
            <a:ext cx="414028" cy="724432"/>
          </a:xfrm>
          <a:prstGeom prst="flowChartPredefined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11" name="TextBox 110"/>
          <p:cNvSpPr txBox="1"/>
          <p:nvPr/>
        </p:nvSpPr>
        <p:spPr>
          <a:xfrm>
            <a:off x="4988362" y="5870730"/>
            <a:ext cx="792678" cy="212879"/>
          </a:xfrm>
          <a:prstGeom prst="rect">
            <a:avLst/>
          </a:prstGeom>
          <a:noFill/>
        </p:spPr>
        <p:txBody>
          <a:bodyPr wrap="square" lIns="0" tIns="45720" rIns="0" bIns="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2000" b="1" i="1" dirty="0">
                <a:latin typeface="Cambria" pitchFamily="18" charset="0"/>
              </a:rPr>
              <a:t>y</a:t>
            </a:r>
            <a:endParaRPr lang="en-US" sz="2000" b="1" i="1" baseline="-16000" dirty="0">
              <a:latin typeface="Cambria" pitchFamily="18" charset="0"/>
            </a:endParaRPr>
          </a:p>
        </p:txBody>
      </p:sp>
      <p:sp>
        <p:nvSpPr>
          <p:cNvPr id="113" name="Freeform 112"/>
          <p:cNvSpPr/>
          <p:nvPr/>
        </p:nvSpPr>
        <p:spPr>
          <a:xfrm>
            <a:off x="4419600" y="3733799"/>
            <a:ext cx="1117600" cy="1036320"/>
          </a:xfrm>
          <a:custGeom>
            <a:avLst/>
            <a:gdLst>
              <a:gd name="connsiteX0" fmla="*/ 0 w 1117600"/>
              <a:gd name="connsiteY0" fmla="*/ 1076960 h 1076960"/>
              <a:gd name="connsiteX1" fmla="*/ 822960 w 1117600"/>
              <a:gd name="connsiteY1" fmla="*/ 0 h 1076960"/>
              <a:gd name="connsiteX2" fmla="*/ 1117600 w 1117600"/>
              <a:gd name="connsiteY2" fmla="*/ 1066800 h 1076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17600" h="1076960">
                <a:moveTo>
                  <a:pt x="0" y="1076960"/>
                </a:moveTo>
                <a:lnTo>
                  <a:pt x="822960" y="0"/>
                </a:lnTo>
                <a:lnTo>
                  <a:pt x="1117600" y="1066800"/>
                </a:lnTo>
              </a:path>
            </a:pathLst>
          </a:cu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3257550" y="5333999"/>
            <a:ext cx="78105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>
              <a:lnSpc>
                <a:spcPts val="1300"/>
              </a:lnSpc>
            </a:pPr>
            <a:r>
              <a:rPr lang="en-US" sz="1600" b="1" dirty="0">
                <a:solidFill>
                  <a:schemeClr val="tx1"/>
                </a:solidFill>
              </a:rPr>
              <a:t>payload</a:t>
            </a:r>
            <a:endParaRPr lang="en-US" sz="1600" b="1" baseline="-16000" dirty="0">
              <a:solidFill>
                <a:schemeClr val="tx1"/>
              </a:solidFill>
            </a:endParaRPr>
          </a:p>
        </p:txBody>
      </p:sp>
      <p:sp>
        <p:nvSpPr>
          <p:cNvPr id="115" name="Rectangle 114"/>
          <p:cNvSpPr/>
          <p:nvPr/>
        </p:nvSpPr>
        <p:spPr>
          <a:xfrm>
            <a:off x="2495550" y="5333999"/>
            <a:ext cx="381000" cy="30480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>
              <a:lnSpc>
                <a:spcPts val="1300"/>
              </a:lnSpc>
            </a:pPr>
            <a:r>
              <a:rPr lang="en-US" sz="1600" b="1" i="1" dirty="0">
                <a:solidFill>
                  <a:schemeClr val="tx1"/>
                </a:solidFill>
                <a:latin typeface="Cambria" pitchFamily="18" charset="0"/>
              </a:rPr>
              <a:t>T</a:t>
            </a:r>
            <a:r>
              <a:rPr lang="en-US" sz="1600" b="1" i="1" baseline="-16000" dirty="0">
                <a:solidFill>
                  <a:schemeClr val="tx1"/>
                </a:solidFill>
                <a:latin typeface="Cambria" pitchFamily="18" charset="0"/>
              </a:rPr>
              <a:t>3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2876550" y="5333999"/>
            <a:ext cx="381000" cy="3048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>
              <a:lnSpc>
                <a:spcPts val="1300"/>
              </a:lnSpc>
            </a:pPr>
            <a:r>
              <a:rPr lang="en-US" sz="1600" b="1" i="1" dirty="0">
                <a:solidFill>
                  <a:schemeClr val="tx1"/>
                </a:solidFill>
                <a:latin typeface="Cambria" pitchFamily="18" charset="0"/>
              </a:rPr>
              <a:t>y</a:t>
            </a:r>
            <a:endParaRPr lang="en-US" sz="1600" b="1" i="1" baseline="-16000" dirty="0">
              <a:solidFill>
                <a:schemeClr val="tx1"/>
              </a:solidFill>
              <a:latin typeface="Cambria" pitchFamily="18" charset="0"/>
            </a:endParaRPr>
          </a:p>
        </p:txBody>
      </p:sp>
      <p:cxnSp>
        <p:nvCxnSpPr>
          <p:cNvPr id="120" name="Straight Connector 119"/>
          <p:cNvCxnSpPr>
            <a:stCxn id="21" idx="2"/>
            <a:endCxn id="121" idx="3"/>
          </p:cNvCxnSpPr>
          <p:nvPr/>
        </p:nvCxnSpPr>
        <p:spPr>
          <a:xfrm rot="16200000" flipH="1">
            <a:off x="7311444" y="5429391"/>
            <a:ext cx="652773" cy="4789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1" name="Flowchart: Predefined Process 120"/>
          <p:cNvSpPr/>
          <p:nvPr/>
        </p:nvSpPr>
        <p:spPr>
          <a:xfrm rot="16200000">
            <a:off x="7433210" y="5602970"/>
            <a:ext cx="414028" cy="724432"/>
          </a:xfrm>
          <a:prstGeom prst="flowChartPredefined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22" name="TextBox 121"/>
          <p:cNvSpPr txBox="1"/>
          <p:nvPr/>
        </p:nvSpPr>
        <p:spPr>
          <a:xfrm>
            <a:off x="7243882" y="5870731"/>
            <a:ext cx="792678" cy="212879"/>
          </a:xfrm>
          <a:prstGeom prst="rect">
            <a:avLst/>
          </a:prstGeom>
          <a:noFill/>
        </p:spPr>
        <p:txBody>
          <a:bodyPr wrap="square" lIns="0" tIns="45720" rIns="0" bIns="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2000" b="1" i="1" dirty="0">
                <a:latin typeface="Cambria" pitchFamily="18" charset="0"/>
              </a:rPr>
              <a:t>z</a:t>
            </a:r>
            <a:endParaRPr lang="en-US" sz="2000" b="1" i="1" baseline="-16000" dirty="0">
              <a:latin typeface="Cambria" pitchFamily="18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3257550" y="5333999"/>
            <a:ext cx="78105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>
              <a:lnSpc>
                <a:spcPts val="1300"/>
              </a:lnSpc>
            </a:pPr>
            <a:r>
              <a:rPr lang="en-US" sz="1600" b="1" dirty="0">
                <a:solidFill>
                  <a:schemeClr val="tx1"/>
                </a:solidFill>
              </a:rPr>
              <a:t>payload</a:t>
            </a:r>
            <a:endParaRPr lang="en-US" sz="1600" b="1" baseline="-16000" dirty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2495550" y="5333999"/>
            <a:ext cx="381000" cy="30480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>
              <a:lnSpc>
                <a:spcPts val="1300"/>
              </a:lnSpc>
            </a:pPr>
            <a:r>
              <a:rPr lang="en-US" sz="1600" b="1" i="1" dirty="0">
                <a:solidFill>
                  <a:schemeClr val="tx1"/>
                </a:solidFill>
                <a:latin typeface="Cambria" pitchFamily="18" charset="0"/>
              </a:rPr>
              <a:t>T</a:t>
            </a:r>
            <a:r>
              <a:rPr lang="en-US" sz="1600" b="1" i="1" baseline="-16000" dirty="0">
                <a:solidFill>
                  <a:schemeClr val="tx1"/>
                </a:solidFill>
                <a:latin typeface="Cambria" pitchFamily="18" charset="0"/>
              </a:rPr>
              <a:t>5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2876550" y="5333999"/>
            <a:ext cx="381000" cy="3048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>
              <a:lnSpc>
                <a:spcPts val="1300"/>
              </a:lnSpc>
            </a:pPr>
            <a:r>
              <a:rPr lang="en-US" sz="1600" b="1" i="1" dirty="0">
                <a:solidFill>
                  <a:schemeClr val="tx1"/>
                </a:solidFill>
                <a:latin typeface="Cambria" pitchFamily="18" charset="0"/>
              </a:rPr>
              <a:t>z</a:t>
            </a:r>
            <a:endParaRPr lang="en-US" sz="1600" b="1" i="1" baseline="-160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7514093" y="2220290"/>
            <a:ext cx="761342" cy="344261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b="1" i="1" baseline="-16000" dirty="0">
              <a:solidFill>
                <a:srgbClr val="003300"/>
              </a:solidFill>
              <a:latin typeface="Cambria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559826" y="2220290"/>
            <a:ext cx="761342" cy="344261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b="1" i="1" baseline="-16000" dirty="0">
              <a:solidFill>
                <a:srgbClr val="003300"/>
              </a:solidFill>
              <a:latin typeface="Cambria" pitchFamily="18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605558" y="2220290"/>
            <a:ext cx="761342" cy="344261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000" b="1" i="1" baseline="-16000" dirty="0">
              <a:solidFill>
                <a:srgbClr val="003300"/>
              </a:solidFill>
              <a:latin typeface="Cambria" pitchFamily="18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498080" y="2295210"/>
            <a:ext cx="792678" cy="212879"/>
          </a:xfrm>
          <a:prstGeom prst="rect">
            <a:avLst/>
          </a:prstGeom>
          <a:noFill/>
        </p:spPr>
        <p:txBody>
          <a:bodyPr wrap="square" lIns="0" tIns="45720" rIns="0" bIns="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2000" b="1" i="1" dirty="0">
                <a:latin typeface="Cambria" pitchFamily="18" charset="0"/>
              </a:rPr>
              <a:t>I</a:t>
            </a:r>
            <a:r>
              <a:rPr lang="en-US" sz="2000" b="1" i="1" baseline="-16000" dirty="0">
                <a:latin typeface="Cambria" pitchFamily="18" charset="0"/>
              </a:rPr>
              <a:t>ANY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5547360" y="2296160"/>
            <a:ext cx="792678" cy="212879"/>
          </a:xfrm>
          <a:prstGeom prst="rect">
            <a:avLst/>
          </a:prstGeom>
          <a:noFill/>
        </p:spPr>
        <p:txBody>
          <a:bodyPr wrap="square" lIns="0" tIns="45720" rIns="0" bIns="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2000" b="1" i="1" dirty="0">
                <a:latin typeface="Cambria" pitchFamily="18" charset="0"/>
              </a:rPr>
              <a:t>I</a:t>
            </a:r>
            <a:r>
              <a:rPr lang="en-US" sz="2000" b="1" i="1" baseline="-16000" dirty="0">
                <a:latin typeface="Cambria" pitchFamily="18" charset="0"/>
              </a:rPr>
              <a:t>ANY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3581202" y="2294381"/>
            <a:ext cx="792678" cy="212879"/>
          </a:xfrm>
          <a:prstGeom prst="rect">
            <a:avLst/>
          </a:prstGeom>
          <a:noFill/>
        </p:spPr>
        <p:txBody>
          <a:bodyPr wrap="square" lIns="0" tIns="45720" rIns="0" bIns="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2000" b="1" i="1" dirty="0">
                <a:latin typeface="Cambria" pitchFamily="18" charset="0"/>
              </a:rPr>
              <a:t>I</a:t>
            </a:r>
            <a:r>
              <a:rPr lang="en-US" sz="2000" b="1" i="1" baseline="-16000" dirty="0">
                <a:latin typeface="Cambria" pitchFamily="18" charset="0"/>
              </a:rPr>
              <a:t>ANY</a:t>
            </a:r>
          </a:p>
        </p:txBody>
      </p:sp>
      <p:sp>
        <p:nvSpPr>
          <p:cNvPr id="118" name="Freeform 117"/>
          <p:cNvSpPr/>
          <p:nvPr/>
        </p:nvSpPr>
        <p:spPr>
          <a:xfrm>
            <a:off x="3342640" y="2514599"/>
            <a:ext cx="4064000" cy="2245360"/>
          </a:xfrm>
          <a:custGeom>
            <a:avLst/>
            <a:gdLst>
              <a:gd name="connsiteX0" fmla="*/ 711200 w 4064000"/>
              <a:gd name="connsiteY0" fmla="*/ 2346960 h 2357120"/>
              <a:gd name="connsiteX1" fmla="*/ 0 w 4064000"/>
              <a:gd name="connsiteY1" fmla="*/ 1168400 h 2357120"/>
              <a:gd name="connsiteX2" fmla="*/ 497840 w 4064000"/>
              <a:gd name="connsiteY2" fmla="*/ 0 h 2357120"/>
              <a:gd name="connsiteX3" fmla="*/ 3464560 w 4064000"/>
              <a:gd name="connsiteY3" fmla="*/ 1127760 h 2357120"/>
              <a:gd name="connsiteX4" fmla="*/ 4064000 w 4064000"/>
              <a:gd name="connsiteY4" fmla="*/ 2357120 h 2357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4000" h="2357120">
                <a:moveTo>
                  <a:pt x="711200" y="2346960"/>
                </a:moveTo>
                <a:lnTo>
                  <a:pt x="0" y="1168400"/>
                </a:lnTo>
                <a:lnTo>
                  <a:pt x="497840" y="0"/>
                </a:lnTo>
                <a:lnTo>
                  <a:pt x="3464560" y="1127760"/>
                </a:lnTo>
                <a:lnTo>
                  <a:pt x="4064000" y="2357120"/>
                </a:lnTo>
              </a:path>
            </a:pathLst>
          </a:cu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/>
          <p:cNvSpPr/>
          <p:nvPr/>
        </p:nvSpPr>
        <p:spPr>
          <a:xfrm>
            <a:off x="2114550" y="5333999"/>
            <a:ext cx="381000" cy="304800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>
              <a:lnSpc>
                <a:spcPts val="1300"/>
              </a:lnSpc>
            </a:pPr>
            <a:r>
              <a:rPr lang="en-US" sz="1600" b="1" i="1" dirty="0">
                <a:solidFill>
                  <a:schemeClr val="tx1"/>
                </a:solidFill>
                <a:latin typeface="Cambria" pitchFamily="18" charset="0"/>
              </a:rPr>
              <a:t>I</a:t>
            </a:r>
            <a:r>
              <a:rPr lang="en-US" sz="1600" b="1" i="1" baseline="-16000" dirty="0">
                <a:solidFill>
                  <a:schemeClr val="tx1"/>
                </a:solidFill>
                <a:latin typeface="Cambria" pitchFamily="18" charset="0"/>
              </a:rPr>
              <a:t>ANY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291080" y="1143000"/>
            <a:ext cx="7716520" cy="54864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45720" bIns="45720" rtlCol="0"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Cope with arbitrary TMs with very little overhead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2" name="Group 148"/>
          <p:cNvGrpSpPr/>
          <p:nvPr/>
        </p:nvGrpSpPr>
        <p:grpSpPr>
          <a:xfrm>
            <a:off x="8564880" y="2133600"/>
            <a:ext cx="1905000" cy="1371600"/>
            <a:chOff x="7162800" y="2286000"/>
            <a:chExt cx="1905000" cy="1447800"/>
          </a:xfrm>
        </p:grpSpPr>
        <p:sp>
          <p:nvSpPr>
            <p:cNvPr id="148" name="Rectangle 147"/>
            <p:cNvSpPr/>
            <p:nvPr/>
          </p:nvSpPr>
          <p:spPr bwMode="auto">
            <a:xfrm>
              <a:off x="7162800" y="2286000"/>
              <a:ext cx="1905000" cy="1447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91440" rIns="91440" bIns="45720" rtlCol="0" anchor="t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chemeClr val="tx1">
                    <a:alpha val="100000"/>
                  </a:schemeClr>
                </a:solidFill>
                <a:cs typeface="Times New Roman"/>
              </a:endParaRPr>
            </a:p>
          </p:txBody>
        </p:sp>
        <p:cxnSp>
          <p:nvCxnSpPr>
            <p:cNvPr id="143" name="Straight Connector 142"/>
            <p:cNvCxnSpPr/>
            <p:nvPr/>
          </p:nvCxnSpPr>
          <p:spPr>
            <a:xfrm rot="10800000">
              <a:off x="8534400" y="2667000"/>
              <a:ext cx="381000" cy="1588"/>
            </a:xfrm>
            <a:prstGeom prst="line">
              <a:avLst/>
            </a:prstGeom>
            <a:ln>
              <a:solidFill>
                <a:srgbClr val="0066FF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7162800" y="2373868"/>
              <a:ext cx="1320939" cy="682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66FF"/>
                  </a:solidFill>
                </a:rPr>
                <a:t>Links used </a:t>
              </a:r>
              <a:br>
                <a:rPr lang="en-US" dirty="0">
                  <a:solidFill>
                    <a:srgbClr val="0066FF"/>
                  </a:solidFill>
                </a:rPr>
              </a:br>
              <a:r>
                <a:rPr lang="en-US" dirty="0">
                  <a:solidFill>
                    <a:srgbClr val="0066FF"/>
                  </a:solidFill>
                </a:rPr>
                <a:t>for up paths</a:t>
              </a:r>
            </a:p>
          </p:txBody>
        </p:sp>
        <p:cxnSp>
          <p:nvCxnSpPr>
            <p:cNvPr id="146" name="Straight Connector 145"/>
            <p:cNvCxnSpPr/>
            <p:nvPr/>
          </p:nvCxnSpPr>
          <p:spPr>
            <a:xfrm rot="10800000">
              <a:off x="8534400" y="3275012"/>
              <a:ext cx="381000" cy="158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7" name="TextBox 146"/>
            <p:cNvSpPr txBox="1"/>
            <p:nvPr/>
          </p:nvSpPr>
          <p:spPr>
            <a:xfrm>
              <a:off x="7162800" y="3048000"/>
              <a:ext cx="1607171" cy="6822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Links used</a:t>
              </a:r>
              <a:br>
                <a:rPr lang="en-US" dirty="0">
                  <a:solidFill>
                    <a:srgbClr val="FF0000"/>
                  </a:solidFill>
                </a:rPr>
              </a:br>
              <a:r>
                <a:rPr lang="en-US" dirty="0">
                  <a:solidFill>
                    <a:srgbClr val="FF0000"/>
                  </a:solidFill>
                </a:rPr>
                <a:t>for down paths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2743200" y="4761139"/>
            <a:ext cx="761342" cy="344261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>
                <a:solidFill>
                  <a:srgbClr val="663300"/>
                </a:solidFill>
                <a:latin typeface="Cambria" pitchFamily="18" charset="0"/>
              </a:rPr>
              <a:t>T</a:t>
            </a:r>
            <a:r>
              <a:rPr lang="en-US" sz="2000" b="1" i="1" baseline="-16000" dirty="0">
                <a:solidFill>
                  <a:srgbClr val="663300"/>
                </a:solidFill>
                <a:latin typeface="Cambria" pitchFamily="18" charset="0"/>
              </a:rPr>
              <a:t>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71091" y="4761139"/>
            <a:ext cx="761342" cy="344261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>
                <a:solidFill>
                  <a:srgbClr val="663300"/>
                </a:solidFill>
                <a:latin typeface="Cambria" pitchFamily="18" charset="0"/>
              </a:rPr>
              <a:t>T</a:t>
            </a:r>
            <a:r>
              <a:rPr lang="en-US" sz="2000" b="1" i="1" baseline="-16000" dirty="0">
                <a:solidFill>
                  <a:srgbClr val="663300"/>
                </a:solidFill>
                <a:latin typeface="Cambria" pitchFamily="18" charset="0"/>
              </a:rPr>
              <a:t>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998982" y="4761139"/>
            <a:ext cx="761342" cy="344261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>
                <a:solidFill>
                  <a:srgbClr val="663300"/>
                </a:solidFill>
                <a:latin typeface="Cambria" pitchFamily="18" charset="0"/>
              </a:rPr>
              <a:t>T</a:t>
            </a:r>
            <a:r>
              <a:rPr lang="en-US" sz="2000" b="1" i="1" baseline="-16000" dirty="0">
                <a:solidFill>
                  <a:srgbClr val="663300"/>
                </a:solidFill>
                <a:latin typeface="Cambria" pitchFamily="18" charset="0"/>
              </a:rPr>
              <a:t>3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126873" y="4761139"/>
            <a:ext cx="761342" cy="344261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>
                <a:solidFill>
                  <a:srgbClr val="663300"/>
                </a:solidFill>
                <a:latin typeface="Cambria" pitchFamily="18" charset="0"/>
              </a:rPr>
              <a:t>T</a:t>
            </a:r>
            <a:r>
              <a:rPr lang="en-US" sz="2000" b="1" i="1" baseline="-16000" dirty="0">
                <a:solidFill>
                  <a:srgbClr val="663300"/>
                </a:solidFill>
                <a:latin typeface="Cambria" pitchFamily="18" charset="0"/>
              </a:rPr>
              <a:t>4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254764" y="4761139"/>
            <a:ext cx="761342" cy="344261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>
                <a:solidFill>
                  <a:srgbClr val="663300"/>
                </a:solidFill>
                <a:latin typeface="Cambria" pitchFamily="18" charset="0"/>
              </a:rPr>
              <a:t>T</a:t>
            </a:r>
            <a:r>
              <a:rPr lang="en-US" sz="2000" b="1" i="1" baseline="-16000" dirty="0">
                <a:solidFill>
                  <a:srgbClr val="663300"/>
                </a:solidFill>
                <a:latin typeface="Cambria" pitchFamily="18" charset="0"/>
              </a:rPr>
              <a:t>5</a:t>
            </a:r>
          </a:p>
        </p:txBody>
      </p:sp>
      <p:sp>
        <p:nvSpPr>
          <p:cNvPr id="22" name="Rectangle 21"/>
          <p:cNvSpPr/>
          <p:nvPr/>
        </p:nvSpPr>
        <p:spPr>
          <a:xfrm>
            <a:off x="8382657" y="4761139"/>
            <a:ext cx="761342" cy="344261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>
                <a:solidFill>
                  <a:srgbClr val="663300"/>
                </a:solidFill>
                <a:latin typeface="Cambria" pitchFamily="18" charset="0"/>
              </a:rPr>
              <a:t>T</a:t>
            </a:r>
            <a:r>
              <a:rPr lang="en-US" sz="2000" b="1" i="1" baseline="-16000" dirty="0">
                <a:solidFill>
                  <a:srgbClr val="663300"/>
                </a:solidFill>
                <a:latin typeface="Cambria" pitchFamily="18" charset="0"/>
              </a:rPr>
              <a:t>6</a:t>
            </a:r>
          </a:p>
        </p:txBody>
      </p:sp>
      <p:sp>
        <p:nvSpPr>
          <p:cNvPr id="131" name="Rounded Rectangle 130"/>
          <p:cNvSpPr/>
          <p:nvPr/>
        </p:nvSpPr>
        <p:spPr>
          <a:xfrm>
            <a:off x="2590800" y="2971800"/>
            <a:ext cx="7086600" cy="2103120"/>
          </a:xfrm>
          <a:prstGeom prst="roundRect">
            <a:avLst>
              <a:gd name="adj" fmla="val 1364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284163" indent="-223838" algn="ctr">
              <a:tabLst>
                <a:tab pos="284163" algn="l"/>
              </a:tabLst>
            </a:pPr>
            <a:r>
              <a:rPr lang="en-US" altLang="ko-KR" sz="2800" b="1" dirty="0"/>
              <a:t>[ ECMP + IP Anycast ]</a:t>
            </a:r>
          </a:p>
          <a:p>
            <a:pPr marL="284163" indent="-223838">
              <a:buFont typeface="Arial" pitchFamily="34" charset="0"/>
              <a:buChar char="•"/>
              <a:tabLst>
                <a:tab pos="284163" algn="l"/>
              </a:tabLst>
            </a:pPr>
            <a:r>
              <a:rPr lang="en-US" altLang="ko-KR" sz="2400" b="1" dirty="0"/>
              <a:t>Harness huge bisection bandwidth</a:t>
            </a:r>
          </a:p>
          <a:p>
            <a:pPr marL="284163" indent="-223838">
              <a:buFont typeface="Arial" pitchFamily="34" charset="0"/>
              <a:buChar char="•"/>
              <a:tabLst>
                <a:tab pos="284163" algn="l"/>
              </a:tabLst>
            </a:pPr>
            <a:r>
              <a:rPr lang="en-US" altLang="ko-KR" sz="2400" b="1" dirty="0"/>
              <a:t>Obviate esoteric traffic engineering or optimization</a:t>
            </a:r>
          </a:p>
          <a:p>
            <a:pPr marL="284163" indent="-223838">
              <a:buFont typeface="Arial" pitchFamily="34" charset="0"/>
              <a:buChar char="•"/>
              <a:tabLst>
                <a:tab pos="284163" algn="l"/>
              </a:tabLst>
            </a:pPr>
            <a:r>
              <a:rPr lang="en-US" altLang="ko-KR" sz="2400" b="1" dirty="0"/>
              <a:t>Ensure robustness to failures</a:t>
            </a:r>
          </a:p>
          <a:p>
            <a:pPr marL="284163" indent="-223838">
              <a:buFont typeface="Arial" pitchFamily="34" charset="0"/>
              <a:buChar char="•"/>
              <a:tabLst>
                <a:tab pos="284163" algn="l"/>
              </a:tabLst>
            </a:pPr>
            <a:r>
              <a:rPr lang="en-US" altLang="ko-KR" sz="2400" b="1" dirty="0"/>
              <a:t>Work with switch mechanisms available today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11</a:t>
            </a:fld>
            <a:endParaRPr lang="en-US"/>
          </a:p>
        </p:txBody>
      </p:sp>
      <p:sp>
        <p:nvSpPr>
          <p:cNvPr id="71" name="Title 1"/>
          <p:cNvSpPr txBox="1">
            <a:spLocks/>
          </p:cNvSpPr>
          <p:nvPr/>
        </p:nvSpPr>
        <p:spPr>
          <a:xfrm>
            <a:off x="368300" y="0"/>
            <a:ext cx="10194925" cy="11430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sz="4200" dirty="0"/>
              <a:t>Traffic forwarding: Random indirection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207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9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0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2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3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5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6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8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9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2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4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5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7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8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0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1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3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4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6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7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9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0" dur="indefinite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2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3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5" dur="indefinit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6" dur="indefinite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8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9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1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2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4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5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7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8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0" dur="indefinit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1" dur="indefinite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4" dur="indefinite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6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7" dur="indefinite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9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0" dur="indefinite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2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3" dur="indefinite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5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6" dur="indefinite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8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9" dur="indefinite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1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2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4" dur="indefinite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5" dur="indefinite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7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8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0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1" dur="indefinite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3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4" dur="indefinite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6" dur="indefinit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7" dur="indefinite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9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0" dur="indefinite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2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3" dur="indefinite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5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6" dur="indefinite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8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9" dur="indefinite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1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2" dur="indefinite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4" dur="indefinit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5" dur="indefinite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7" dur="indefinit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8" dur="indefinite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0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1" dur="indefinite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3" dur="indefinite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4" dur="indefinite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6" dur="indefinite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7" dur="indefinite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9" dur="indefinit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0" dur="indefinite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2" dur="indefinit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3" dur="indefinite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5" dur="indefinite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6" dur="indefinite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8" dur="indefinite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9" dur="indefinite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1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2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4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5" dur="indefinite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7" dur="indefinit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8" dur="indefinite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0" dur="indefinite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1" dur="indefinite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3" dur="indefinit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4" dur="indefinite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6" dur="indefinite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7" dur="indefinite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9" dur="indefinite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0" dur="indefinite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2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3" dur="indefinite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5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6" dur="indefinite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8" dur="indefinit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9" dur="indefinite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1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2" dur="indefinite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4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5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87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8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0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1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93" dur="indefinit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4" dur="indefinite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42" grpId="0" animBg="1"/>
      <p:bldP spid="106" grpId="0" animBg="1"/>
      <p:bldP spid="106" grpId="1" animBg="1"/>
      <p:bldP spid="107" grpId="0"/>
      <p:bldP spid="107" grpId="1"/>
      <p:bldP spid="110" grpId="0" animBg="1"/>
      <p:bldP spid="110" grpId="1" animBg="1"/>
      <p:bldP spid="110" grpId="2" animBg="1"/>
      <p:bldP spid="111" grpId="0"/>
      <p:bldP spid="111" grpId="1"/>
      <p:bldP spid="111" grpId="2"/>
      <p:bldP spid="113" grpId="0" animBg="1"/>
      <p:bldP spid="113" grpId="1" animBg="1"/>
      <p:bldP spid="113" grpId="2" animBg="1"/>
      <p:bldP spid="114" grpId="0" animBg="1"/>
      <p:bldP spid="114" grpId="1" animBg="1"/>
      <p:bldP spid="115" grpId="0" animBg="1"/>
      <p:bldP spid="115" grpId="1" animBg="1"/>
      <p:bldP spid="116" grpId="0" animBg="1"/>
      <p:bldP spid="116" grpId="1" animBg="1"/>
      <p:bldP spid="121" grpId="0" animBg="1"/>
      <p:bldP spid="121" grpId="1" animBg="1"/>
      <p:bldP spid="122" grpId="0"/>
      <p:bldP spid="122" grpId="1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34" grpId="0" animBg="1"/>
      <p:bldP spid="33" grpId="0" animBg="1"/>
      <p:bldP spid="32" grpId="0" animBg="1"/>
      <p:bldP spid="127" grpId="0"/>
      <p:bldP spid="127" grpId="1"/>
      <p:bldP spid="128" grpId="0"/>
      <p:bldP spid="128" grpId="1"/>
      <p:bldP spid="129" grpId="0"/>
      <p:bldP spid="129" grpId="1"/>
      <p:bldP spid="118" grpId="0" animBg="1"/>
      <p:bldP spid="118" grpId="1" animBg="1"/>
      <p:bldP spid="118" grpId="2" animBg="1"/>
      <p:bldP spid="132" grpId="0" animBg="1"/>
      <p:bldP spid="132" grpId="1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1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7525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Some other DC network designs</a:t>
            </a:r>
            <a:r>
              <a:rPr lang="is-IS" dirty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1" y="2107097"/>
            <a:ext cx="3830983" cy="280315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418" y="2713241"/>
            <a:ext cx="3057959" cy="301464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089646" y="2107097"/>
            <a:ext cx="2928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Jellyfish (random) [NSDI’12]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121454" y="2107097"/>
            <a:ext cx="26283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BCube</a:t>
            </a:r>
            <a:r>
              <a:rPr lang="en-US" dirty="0"/>
              <a:t> [SIGCOMM’10]</a:t>
            </a:r>
          </a:p>
        </p:txBody>
      </p:sp>
    </p:spTree>
    <p:extLst>
      <p:ext uri="{BB962C8B-B14F-4D97-AF65-F5344CB8AC3E}">
        <p14:creationId xmlns:p14="http://schemas.microsoft.com/office/powerpoint/2010/main" val="2560341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438400" y="1752600"/>
            <a:ext cx="7315200" cy="3421168"/>
          </a:xfrm>
          <a:prstGeom prst="roundRect">
            <a:avLst>
              <a:gd name="adj" fmla="val 20796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scene3d>
            <a:camera prst="isometricOffAxis2Top">
              <a:rot lat="20099985" lon="0" rev="0"/>
            </a:camera>
            <a:lightRig rig="flat" dir="t"/>
          </a:scene3d>
          <a:sp3d extrusionH="76200" contourW="12700" prstMaterial="clear">
            <a:bevelT w="165100" h="254000" prst="softRound"/>
            <a:bevelB w="139700" h="254000" prst="softRound"/>
            <a:extrusionClr>
              <a:schemeClr val="tx2">
                <a:lumMod val="75000"/>
              </a:schemeClr>
            </a:extrusionClr>
            <a:contourClr>
              <a:schemeClr val="tx2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The Illusion of a Huge L2 Switch</a:t>
            </a:r>
          </a:p>
        </p:txBody>
      </p:sp>
      <p:sp>
        <p:nvSpPr>
          <p:cNvPr id="285" name="Rounded Rectangle 284"/>
          <p:cNvSpPr/>
          <p:nvPr/>
        </p:nvSpPr>
        <p:spPr>
          <a:xfrm>
            <a:off x="4708070" y="2743200"/>
            <a:ext cx="2607130" cy="80729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/>
              <a:t>1. L2 semantics</a:t>
            </a:r>
          </a:p>
        </p:txBody>
      </p:sp>
      <p:sp>
        <p:nvSpPr>
          <p:cNvPr id="286" name="Rounded Rectangle 285"/>
          <p:cNvSpPr/>
          <p:nvPr/>
        </p:nvSpPr>
        <p:spPr>
          <a:xfrm>
            <a:off x="3124200" y="3802380"/>
            <a:ext cx="2658834" cy="80729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/>
              <a:t>2. Uniform high capacity</a:t>
            </a:r>
          </a:p>
        </p:txBody>
      </p:sp>
      <p:sp>
        <p:nvSpPr>
          <p:cNvPr id="287" name="Rounded Rectangle 286"/>
          <p:cNvSpPr/>
          <p:nvPr/>
        </p:nvSpPr>
        <p:spPr>
          <a:xfrm>
            <a:off x="6248400" y="3802380"/>
            <a:ext cx="2623458" cy="80729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/>
              <a:t>3. Performance isolation</a:t>
            </a:r>
          </a:p>
        </p:txBody>
      </p:sp>
      <p:cxnSp>
        <p:nvCxnSpPr>
          <p:cNvPr id="275" name="AutoShape 69"/>
          <p:cNvCxnSpPr>
            <a:cxnSpLocks noChangeShapeType="1"/>
            <a:stCxn id="280" idx="3"/>
          </p:cNvCxnSpPr>
          <p:nvPr/>
        </p:nvCxnSpPr>
        <p:spPr bwMode="auto">
          <a:xfrm rot="5400000" flipH="1" flipV="1">
            <a:off x="3086709" y="4900503"/>
            <a:ext cx="422129" cy="8962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6" name="AutoShape 70"/>
          <p:cNvCxnSpPr>
            <a:cxnSpLocks noChangeShapeType="1"/>
            <a:stCxn id="280" idx="3"/>
          </p:cNvCxnSpPr>
          <p:nvPr/>
        </p:nvCxnSpPr>
        <p:spPr bwMode="auto">
          <a:xfrm rot="16200000" flipV="1">
            <a:off x="2637205" y="5347296"/>
            <a:ext cx="422129" cy="27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7" name="AutoShape 71"/>
          <p:cNvCxnSpPr>
            <a:cxnSpLocks noChangeShapeType="1"/>
            <a:stCxn id="281" idx="3"/>
          </p:cNvCxnSpPr>
          <p:nvPr/>
        </p:nvCxnSpPr>
        <p:spPr bwMode="auto">
          <a:xfrm rot="16200000" flipV="1">
            <a:off x="3086710" y="4897791"/>
            <a:ext cx="422129" cy="9017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9" name="AutoShape 72"/>
          <p:cNvCxnSpPr>
            <a:cxnSpLocks noChangeShapeType="1"/>
            <a:stCxn id="281" idx="3"/>
          </p:cNvCxnSpPr>
          <p:nvPr/>
        </p:nvCxnSpPr>
        <p:spPr bwMode="auto">
          <a:xfrm rot="16200000" flipV="1">
            <a:off x="3536215" y="5347296"/>
            <a:ext cx="422129" cy="27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80" name="AutoShape 80"/>
          <p:cNvSpPr>
            <a:spLocks noChangeArrowheads="1"/>
          </p:cNvSpPr>
          <p:nvPr/>
        </p:nvSpPr>
        <p:spPr bwMode="auto">
          <a:xfrm rot="16171351">
            <a:off x="2615243" y="5646222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281" name="AutoShape 82"/>
          <p:cNvSpPr>
            <a:spLocks noChangeArrowheads="1"/>
          </p:cNvSpPr>
          <p:nvPr/>
        </p:nvSpPr>
        <p:spPr bwMode="auto">
          <a:xfrm rot="16171351">
            <a:off x="3514253" y="5646222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282" name="AutoShape 82"/>
          <p:cNvSpPr>
            <a:spLocks noChangeArrowheads="1"/>
          </p:cNvSpPr>
          <p:nvPr/>
        </p:nvSpPr>
        <p:spPr bwMode="auto">
          <a:xfrm rot="16171351">
            <a:off x="2961108" y="5646222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283" name="Rectangle 21"/>
          <p:cNvSpPr>
            <a:spLocks noChangeArrowheads="1"/>
          </p:cNvSpPr>
          <p:nvPr/>
        </p:nvSpPr>
        <p:spPr bwMode="auto">
          <a:xfrm>
            <a:off x="3313585" y="5642183"/>
            <a:ext cx="343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84" name="AutoShape 69"/>
          <p:cNvCxnSpPr>
            <a:cxnSpLocks noChangeShapeType="1"/>
            <a:stCxn id="282" idx="3"/>
          </p:cNvCxnSpPr>
          <p:nvPr/>
        </p:nvCxnSpPr>
        <p:spPr bwMode="auto">
          <a:xfrm rot="5400000" flipH="1" flipV="1">
            <a:off x="3259641" y="5073435"/>
            <a:ext cx="422129" cy="5504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8" name="AutoShape 69"/>
          <p:cNvCxnSpPr>
            <a:cxnSpLocks noChangeShapeType="1"/>
            <a:stCxn id="282" idx="3"/>
          </p:cNvCxnSpPr>
          <p:nvPr/>
        </p:nvCxnSpPr>
        <p:spPr bwMode="auto">
          <a:xfrm rot="16200000" flipV="1">
            <a:off x="2810137" y="5174364"/>
            <a:ext cx="422129" cy="3485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1" name="AutoShape 69"/>
          <p:cNvCxnSpPr>
            <a:cxnSpLocks noChangeShapeType="1"/>
            <a:stCxn id="295" idx="3"/>
          </p:cNvCxnSpPr>
          <p:nvPr/>
        </p:nvCxnSpPr>
        <p:spPr bwMode="auto">
          <a:xfrm rot="5400000" flipH="1" flipV="1">
            <a:off x="4793260" y="4899885"/>
            <a:ext cx="420898" cy="896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2" name="AutoShape 70"/>
          <p:cNvCxnSpPr>
            <a:cxnSpLocks noChangeShapeType="1"/>
            <a:stCxn id="295" idx="3"/>
          </p:cNvCxnSpPr>
          <p:nvPr/>
        </p:nvCxnSpPr>
        <p:spPr bwMode="auto">
          <a:xfrm rot="16200000" flipV="1">
            <a:off x="4343755" y="5346681"/>
            <a:ext cx="420898" cy="27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3" name="AutoShape 71"/>
          <p:cNvCxnSpPr>
            <a:cxnSpLocks noChangeShapeType="1"/>
            <a:stCxn id="296" idx="3"/>
          </p:cNvCxnSpPr>
          <p:nvPr/>
        </p:nvCxnSpPr>
        <p:spPr bwMode="auto">
          <a:xfrm rot="16200000" flipV="1">
            <a:off x="4793260" y="4897176"/>
            <a:ext cx="420898" cy="9017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4" name="AutoShape 72"/>
          <p:cNvCxnSpPr>
            <a:cxnSpLocks noChangeShapeType="1"/>
            <a:stCxn id="296" idx="3"/>
          </p:cNvCxnSpPr>
          <p:nvPr/>
        </p:nvCxnSpPr>
        <p:spPr bwMode="auto">
          <a:xfrm rot="16200000" flipV="1">
            <a:off x="5242765" y="5346681"/>
            <a:ext cx="420898" cy="27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95" name="AutoShape 80"/>
          <p:cNvSpPr>
            <a:spLocks noChangeArrowheads="1"/>
          </p:cNvSpPr>
          <p:nvPr/>
        </p:nvSpPr>
        <p:spPr bwMode="auto">
          <a:xfrm rot="16171351">
            <a:off x="4321179" y="5644991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296" name="AutoShape 82"/>
          <p:cNvSpPr>
            <a:spLocks noChangeArrowheads="1"/>
          </p:cNvSpPr>
          <p:nvPr/>
        </p:nvSpPr>
        <p:spPr bwMode="auto">
          <a:xfrm rot="16171351">
            <a:off x="5220188" y="5644991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297" name="AutoShape 82"/>
          <p:cNvSpPr>
            <a:spLocks noChangeArrowheads="1"/>
          </p:cNvSpPr>
          <p:nvPr/>
        </p:nvSpPr>
        <p:spPr bwMode="auto">
          <a:xfrm rot="16171351">
            <a:off x="4667043" y="5644991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298" name="Rectangle 21"/>
          <p:cNvSpPr>
            <a:spLocks noChangeArrowheads="1"/>
          </p:cNvSpPr>
          <p:nvPr/>
        </p:nvSpPr>
        <p:spPr bwMode="auto">
          <a:xfrm>
            <a:off x="5004722" y="5640952"/>
            <a:ext cx="343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299" name="AutoShape 69"/>
          <p:cNvCxnSpPr>
            <a:cxnSpLocks noChangeShapeType="1"/>
            <a:stCxn id="297" idx="3"/>
          </p:cNvCxnSpPr>
          <p:nvPr/>
        </p:nvCxnSpPr>
        <p:spPr bwMode="auto">
          <a:xfrm rot="5400000" flipH="1" flipV="1">
            <a:off x="4966192" y="5072817"/>
            <a:ext cx="420898" cy="5504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0" name="AutoShape 69"/>
          <p:cNvCxnSpPr>
            <a:cxnSpLocks noChangeShapeType="1"/>
            <a:stCxn id="297" idx="3"/>
          </p:cNvCxnSpPr>
          <p:nvPr/>
        </p:nvCxnSpPr>
        <p:spPr bwMode="auto">
          <a:xfrm rot="16200000" flipV="1">
            <a:off x="4516687" y="5173749"/>
            <a:ext cx="420898" cy="34857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5" name="AutoShape 69"/>
          <p:cNvCxnSpPr>
            <a:cxnSpLocks noChangeShapeType="1"/>
            <a:stCxn id="329" idx="3"/>
          </p:cNvCxnSpPr>
          <p:nvPr/>
        </p:nvCxnSpPr>
        <p:spPr bwMode="auto">
          <a:xfrm rot="5400000" flipH="1" flipV="1">
            <a:off x="6984324" y="4876403"/>
            <a:ext cx="422129" cy="89629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6" name="AutoShape 70"/>
          <p:cNvCxnSpPr>
            <a:cxnSpLocks noChangeShapeType="1"/>
            <a:stCxn id="329" idx="3"/>
          </p:cNvCxnSpPr>
          <p:nvPr/>
        </p:nvCxnSpPr>
        <p:spPr bwMode="auto">
          <a:xfrm rot="16200000" flipV="1">
            <a:off x="6534820" y="5323196"/>
            <a:ext cx="422129" cy="271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7" name="AutoShape 71"/>
          <p:cNvCxnSpPr>
            <a:cxnSpLocks noChangeShapeType="1"/>
            <a:stCxn id="330" idx="3"/>
          </p:cNvCxnSpPr>
          <p:nvPr/>
        </p:nvCxnSpPr>
        <p:spPr bwMode="auto">
          <a:xfrm rot="16200000" flipV="1">
            <a:off x="6984325" y="4873691"/>
            <a:ext cx="422129" cy="90172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8" name="AutoShape 72"/>
          <p:cNvCxnSpPr>
            <a:cxnSpLocks noChangeShapeType="1"/>
            <a:stCxn id="330" idx="3"/>
          </p:cNvCxnSpPr>
          <p:nvPr/>
        </p:nvCxnSpPr>
        <p:spPr bwMode="auto">
          <a:xfrm rot="16200000" flipV="1">
            <a:off x="7433830" y="5323196"/>
            <a:ext cx="422129" cy="271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9" name="AutoShape 80"/>
          <p:cNvSpPr>
            <a:spLocks noChangeArrowheads="1"/>
          </p:cNvSpPr>
          <p:nvPr/>
        </p:nvSpPr>
        <p:spPr bwMode="auto">
          <a:xfrm rot="16171351">
            <a:off x="6512858" y="5622122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330" name="AutoShape 82"/>
          <p:cNvSpPr>
            <a:spLocks noChangeArrowheads="1"/>
          </p:cNvSpPr>
          <p:nvPr/>
        </p:nvSpPr>
        <p:spPr bwMode="auto">
          <a:xfrm rot="16171351">
            <a:off x="7411868" y="5622122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331" name="AutoShape 82"/>
          <p:cNvSpPr>
            <a:spLocks noChangeArrowheads="1"/>
          </p:cNvSpPr>
          <p:nvPr/>
        </p:nvSpPr>
        <p:spPr bwMode="auto">
          <a:xfrm rot="16171351">
            <a:off x="6858723" y="5622122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332" name="Rectangle 21"/>
          <p:cNvSpPr>
            <a:spLocks noChangeArrowheads="1"/>
          </p:cNvSpPr>
          <p:nvPr/>
        </p:nvSpPr>
        <p:spPr bwMode="auto">
          <a:xfrm>
            <a:off x="7211200" y="5618083"/>
            <a:ext cx="343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33" name="AutoShape 69"/>
          <p:cNvCxnSpPr>
            <a:cxnSpLocks noChangeShapeType="1"/>
            <a:stCxn id="331" idx="3"/>
          </p:cNvCxnSpPr>
          <p:nvPr/>
        </p:nvCxnSpPr>
        <p:spPr bwMode="auto">
          <a:xfrm rot="5400000" flipH="1" flipV="1">
            <a:off x="7157256" y="5049335"/>
            <a:ext cx="422129" cy="5504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4" name="AutoShape 69"/>
          <p:cNvCxnSpPr>
            <a:cxnSpLocks noChangeShapeType="1"/>
            <a:stCxn id="331" idx="3"/>
          </p:cNvCxnSpPr>
          <p:nvPr/>
        </p:nvCxnSpPr>
        <p:spPr bwMode="auto">
          <a:xfrm rot="16200000" flipV="1">
            <a:off x="6707752" y="5150264"/>
            <a:ext cx="422129" cy="34857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7" name="AutoShape 69"/>
          <p:cNvCxnSpPr>
            <a:cxnSpLocks noChangeShapeType="1"/>
            <a:stCxn id="341" idx="3"/>
          </p:cNvCxnSpPr>
          <p:nvPr/>
        </p:nvCxnSpPr>
        <p:spPr bwMode="auto">
          <a:xfrm rot="5400000" flipH="1" flipV="1">
            <a:off x="8690875" y="4875785"/>
            <a:ext cx="420898" cy="8963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8" name="AutoShape 70"/>
          <p:cNvCxnSpPr>
            <a:cxnSpLocks noChangeShapeType="1"/>
            <a:stCxn id="341" idx="3"/>
          </p:cNvCxnSpPr>
          <p:nvPr/>
        </p:nvCxnSpPr>
        <p:spPr bwMode="auto">
          <a:xfrm rot="16200000" flipV="1">
            <a:off x="8241370" y="5322581"/>
            <a:ext cx="420898" cy="27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9" name="AutoShape 71"/>
          <p:cNvCxnSpPr>
            <a:cxnSpLocks noChangeShapeType="1"/>
            <a:stCxn id="342" idx="3"/>
          </p:cNvCxnSpPr>
          <p:nvPr/>
        </p:nvCxnSpPr>
        <p:spPr bwMode="auto">
          <a:xfrm rot="16200000" flipV="1">
            <a:off x="8690875" y="4873076"/>
            <a:ext cx="420898" cy="90171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0" name="AutoShape 72"/>
          <p:cNvCxnSpPr>
            <a:cxnSpLocks noChangeShapeType="1"/>
            <a:stCxn id="342" idx="3"/>
          </p:cNvCxnSpPr>
          <p:nvPr/>
        </p:nvCxnSpPr>
        <p:spPr bwMode="auto">
          <a:xfrm rot="16200000" flipV="1">
            <a:off x="9140380" y="5322581"/>
            <a:ext cx="420898" cy="27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41" name="AutoShape 80"/>
          <p:cNvSpPr>
            <a:spLocks noChangeArrowheads="1"/>
          </p:cNvSpPr>
          <p:nvPr/>
        </p:nvSpPr>
        <p:spPr bwMode="auto">
          <a:xfrm rot="16171351">
            <a:off x="8218794" y="5620891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342" name="AutoShape 82"/>
          <p:cNvSpPr>
            <a:spLocks noChangeArrowheads="1"/>
          </p:cNvSpPr>
          <p:nvPr/>
        </p:nvSpPr>
        <p:spPr bwMode="auto">
          <a:xfrm rot="16171351">
            <a:off x="9117803" y="5620891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343" name="AutoShape 82"/>
          <p:cNvSpPr>
            <a:spLocks noChangeArrowheads="1"/>
          </p:cNvSpPr>
          <p:nvPr/>
        </p:nvSpPr>
        <p:spPr bwMode="auto">
          <a:xfrm rot="16171351">
            <a:off x="8564658" y="5620891"/>
            <a:ext cx="472701" cy="299670"/>
          </a:xfrm>
          <a:prstGeom prst="flowChartPredefinedProcess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80000">
                <a:schemeClr val="dk1">
                  <a:shade val="93000"/>
                  <a:satMod val="130000"/>
                </a:schemeClr>
              </a:gs>
              <a:gs pos="100000">
                <a:schemeClr val="dk1">
                  <a:shade val="94000"/>
                  <a:satMod val="135000"/>
                </a:schemeClr>
              </a:gs>
            </a:gsLst>
          </a:gradFill>
          <a:ln>
            <a:headEnd/>
            <a:tailEnd/>
          </a:ln>
          <a:scene3d>
            <a:camera prst="orthographicFront">
              <a:rot lat="0" lon="0" rev="0"/>
            </a:camera>
            <a:lightRig rig="threePt" dir="t"/>
          </a:scene3d>
          <a:sp3d prstMaterial="powder">
            <a:bevelT w="63500" h="25400"/>
          </a:sp3d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344" name="Rectangle 21"/>
          <p:cNvSpPr>
            <a:spLocks noChangeArrowheads="1"/>
          </p:cNvSpPr>
          <p:nvPr/>
        </p:nvSpPr>
        <p:spPr bwMode="auto">
          <a:xfrm>
            <a:off x="8902337" y="5616852"/>
            <a:ext cx="34336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45" name="AutoShape 69"/>
          <p:cNvCxnSpPr>
            <a:cxnSpLocks noChangeShapeType="1"/>
            <a:stCxn id="343" idx="3"/>
          </p:cNvCxnSpPr>
          <p:nvPr/>
        </p:nvCxnSpPr>
        <p:spPr bwMode="auto">
          <a:xfrm rot="5400000" flipH="1" flipV="1">
            <a:off x="8863807" y="5048717"/>
            <a:ext cx="420898" cy="5504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6" name="AutoShape 69"/>
          <p:cNvCxnSpPr>
            <a:cxnSpLocks noChangeShapeType="1"/>
            <a:stCxn id="343" idx="3"/>
          </p:cNvCxnSpPr>
          <p:nvPr/>
        </p:nvCxnSpPr>
        <p:spPr bwMode="auto">
          <a:xfrm rot="16200000" flipV="1">
            <a:off x="8414302" y="5149649"/>
            <a:ext cx="420898" cy="34857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15" name="AutoShape 82"/>
          <p:cNvSpPr>
            <a:spLocks noChangeArrowheads="1"/>
          </p:cNvSpPr>
          <p:nvPr/>
        </p:nvSpPr>
        <p:spPr bwMode="auto">
          <a:xfrm rot="16171351">
            <a:off x="8563446" y="5621781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17" name="AutoShape 82"/>
          <p:cNvSpPr>
            <a:spLocks noChangeArrowheads="1"/>
          </p:cNvSpPr>
          <p:nvPr/>
        </p:nvSpPr>
        <p:spPr bwMode="auto">
          <a:xfrm rot="16171351">
            <a:off x="6857270" y="5621324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18" name="AutoShape 82"/>
          <p:cNvSpPr>
            <a:spLocks noChangeArrowheads="1"/>
          </p:cNvSpPr>
          <p:nvPr/>
        </p:nvSpPr>
        <p:spPr bwMode="auto">
          <a:xfrm rot="16171351">
            <a:off x="4321011" y="5645709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19" name="AutoShape 82"/>
          <p:cNvSpPr>
            <a:spLocks noChangeArrowheads="1"/>
          </p:cNvSpPr>
          <p:nvPr/>
        </p:nvSpPr>
        <p:spPr bwMode="auto">
          <a:xfrm rot="16171351">
            <a:off x="2958789" y="5646448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20" name="AutoShape 82"/>
          <p:cNvSpPr>
            <a:spLocks noChangeArrowheads="1"/>
          </p:cNvSpPr>
          <p:nvPr/>
        </p:nvSpPr>
        <p:spPr bwMode="auto">
          <a:xfrm rot="16171351">
            <a:off x="9116808" y="5622693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21" name="AutoShape 82"/>
          <p:cNvSpPr>
            <a:spLocks noChangeArrowheads="1"/>
          </p:cNvSpPr>
          <p:nvPr/>
        </p:nvSpPr>
        <p:spPr bwMode="auto">
          <a:xfrm rot="16171351">
            <a:off x="7410340" y="5622693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22" name="AutoShape 82"/>
          <p:cNvSpPr>
            <a:spLocks noChangeArrowheads="1"/>
          </p:cNvSpPr>
          <p:nvPr/>
        </p:nvSpPr>
        <p:spPr bwMode="auto">
          <a:xfrm rot="16171351">
            <a:off x="4667640" y="5644466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23" name="AutoShape 82"/>
          <p:cNvSpPr>
            <a:spLocks noChangeArrowheads="1"/>
          </p:cNvSpPr>
          <p:nvPr/>
        </p:nvSpPr>
        <p:spPr bwMode="auto">
          <a:xfrm rot="16171351">
            <a:off x="3513953" y="5646546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24" name="AutoShape 82"/>
          <p:cNvSpPr>
            <a:spLocks noChangeArrowheads="1"/>
          </p:cNvSpPr>
          <p:nvPr/>
        </p:nvSpPr>
        <p:spPr bwMode="auto">
          <a:xfrm rot="16171351">
            <a:off x="8214500" y="5622693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25" name="AutoShape 82"/>
          <p:cNvSpPr>
            <a:spLocks noChangeArrowheads="1"/>
          </p:cNvSpPr>
          <p:nvPr/>
        </p:nvSpPr>
        <p:spPr bwMode="auto">
          <a:xfrm rot="16171351">
            <a:off x="6511761" y="5620788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26" name="AutoShape 82"/>
          <p:cNvSpPr>
            <a:spLocks noChangeArrowheads="1"/>
          </p:cNvSpPr>
          <p:nvPr/>
        </p:nvSpPr>
        <p:spPr bwMode="auto">
          <a:xfrm rot="16171351">
            <a:off x="5217646" y="5645972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27" name="AutoShape 82"/>
          <p:cNvSpPr>
            <a:spLocks noChangeArrowheads="1"/>
          </p:cNvSpPr>
          <p:nvPr/>
        </p:nvSpPr>
        <p:spPr bwMode="auto">
          <a:xfrm rot="16171351">
            <a:off x="2612145" y="5648451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28" name="AutoShape 82"/>
          <p:cNvSpPr>
            <a:spLocks noChangeArrowheads="1"/>
          </p:cNvSpPr>
          <p:nvPr/>
        </p:nvSpPr>
        <p:spPr bwMode="auto">
          <a:xfrm rot="16171351">
            <a:off x="2957827" y="5643532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29" name="AutoShape 82"/>
          <p:cNvSpPr>
            <a:spLocks noChangeArrowheads="1"/>
          </p:cNvSpPr>
          <p:nvPr/>
        </p:nvSpPr>
        <p:spPr bwMode="auto">
          <a:xfrm rot="16171351">
            <a:off x="6857675" y="5616236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30" name="AutoShape 82"/>
          <p:cNvSpPr>
            <a:spLocks noChangeArrowheads="1"/>
          </p:cNvSpPr>
          <p:nvPr/>
        </p:nvSpPr>
        <p:spPr bwMode="auto">
          <a:xfrm rot="16171351">
            <a:off x="7403522" y="5625550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31" name="AutoShape 82"/>
          <p:cNvSpPr>
            <a:spLocks noChangeArrowheads="1"/>
          </p:cNvSpPr>
          <p:nvPr/>
        </p:nvSpPr>
        <p:spPr bwMode="auto">
          <a:xfrm rot="16171351">
            <a:off x="8561371" y="5616236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32" name="AutoShape 82"/>
          <p:cNvSpPr>
            <a:spLocks noChangeArrowheads="1"/>
          </p:cNvSpPr>
          <p:nvPr/>
        </p:nvSpPr>
        <p:spPr bwMode="auto">
          <a:xfrm rot="16171351">
            <a:off x="9116379" y="5621924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33" name="AutoShape 82"/>
          <p:cNvSpPr>
            <a:spLocks noChangeArrowheads="1"/>
          </p:cNvSpPr>
          <p:nvPr/>
        </p:nvSpPr>
        <p:spPr bwMode="auto">
          <a:xfrm rot="16171351">
            <a:off x="5216531" y="5650356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34" name="AutoShape 82"/>
          <p:cNvSpPr>
            <a:spLocks noChangeArrowheads="1"/>
          </p:cNvSpPr>
          <p:nvPr/>
        </p:nvSpPr>
        <p:spPr bwMode="auto">
          <a:xfrm rot="16171351">
            <a:off x="6503971" y="5625550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35" name="AutoShape 82"/>
          <p:cNvSpPr>
            <a:spLocks noChangeArrowheads="1"/>
          </p:cNvSpPr>
          <p:nvPr/>
        </p:nvSpPr>
        <p:spPr bwMode="auto">
          <a:xfrm rot="16171351">
            <a:off x="9116379" y="5623060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 dirty="0"/>
              <a:t>A</a:t>
            </a:r>
          </a:p>
        </p:txBody>
      </p:sp>
      <p:sp>
        <p:nvSpPr>
          <p:cNvPr id="136" name="AutoShape 82"/>
          <p:cNvSpPr>
            <a:spLocks noChangeArrowheads="1"/>
          </p:cNvSpPr>
          <p:nvPr/>
        </p:nvSpPr>
        <p:spPr bwMode="auto">
          <a:xfrm rot="16171351">
            <a:off x="6856474" y="5623060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37" name="AutoShape 82"/>
          <p:cNvSpPr>
            <a:spLocks noChangeArrowheads="1"/>
          </p:cNvSpPr>
          <p:nvPr/>
        </p:nvSpPr>
        <p:spPr bwMode="auto">
          <a:xfrm rot="16171351">
            <a:off x="8562507" y="5616236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38" name="AutoShape 82"/>
          <p:cNvSpPr>
            <a:spLocks noChangeArrowheads="1"/>
          </p:cNvSpPr>
          <p:nvPr/>
        </p:nvSpPr>
        <p:spPr bwMode="auto">
          <a:xfrm rot="16171351">
            <a:off x="7403522" y="5629884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39" name="AutoShape 82"/>
          <p:cNvSpPr>
            <a:spLocks noChangeArrowheads="1"/>
          </p:cNvSpPr>
          <p:nvPr/>
        </p:nvSpPr>
        <p:spPr bwMode="auto">
          <a:xfrm rot="16171351">
            <a:off x="8215627" y="5632374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140" name="AutoShape 82"/>
          <p:cNvSpPr>
            <a:spLocks noChangeArrowheads="1"/>
          </p:cNvSpPr>
          <p:nvPr/>
        </p:nvSpPr>
        <p:spPr bwMode="auto">
          <a:xfrm rot="16171351">
            <a:off x="7405859" y="5623060"/>
            <a:ext cx="472701" cy="299670"/>
          </a:xfrm>
          <a:prstGeom prst="flowChartPredefined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anchor="ctr"/>
          <a:lstStyle/>
          <a:p>
            <a:pPr algn="ctr"/>
            <a:r>
              <a:rPr lang="en-US" sz="1600"/>
              <a:t>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2</a:t>
            </a:fld>
            <a:endParaRPr lang="en-US"/>
          </a:p>
        </p:txBody>
      </p:sp>
      <p:sp>
        <p:nvSpPr>
          <p:cNvPr id="75" name="Title 1"/>
          <p:cNvSpPr>
            <a:spLocks noGrp="1"/>
          </p:cNvSpPr>
          <p:nvPr>
            <p:ph type="title"/>
          </p:nvPr>
        </p:nvSpPr>
        <p:spPr>
          <a:xfrm>
            <a:off x="615819" y="570018"/>
            <a:ext cx="84582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VL2 goals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84910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85" grpId="0" animBg="1"/>
      <p:bldP spid="286" grpId="0" animBg="1"/>
      <p:bldP spid="287" grpId="0" animBg="1"/>
      <p:bldP spid="115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132" grpId="0" animBg="1"/>
      <p:bldP spid="132" grpId="1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425105"/>
            <a:ext cx="84582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VL2 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1216445"/>
            <a:ext cx="11214100" cy="5257800"/>
          </a:xfrm>
        </p:spPr>
        <p:txBody>
          <a:bodyPr>
            <a:normAutofit/>
          </a:bodyPr>
          <a:lstStyle/>
          <a:p>
            <a:r>
              <a:rPr lang="en-US" dirty="0"/>
              <a:t>Randomizing to cope with volatility</a:t>
            </a:r>
          </a:p>
          <a:p>
            <a:pPr lvl="1"/>
            <a:r>
              <a:rPr lang="en-US" dirty="0"/>
              <a:t>Tremendous variability in traffic matrices</a:t>
            </a:r>
          </a:p>
          <a:p>
            <a:r>
              <a:rPr lang="en-US" dirty="0"/>
              <a:t>Separating names from locations</a:t>
            </a:r>
          </a:p>
          <a:p>
            <a:pPr lvl="1"/>
            <a:r>
              <a:rPr lang="en-US" dirty="0"/>
              <a:t>Any server, any service</a:t>
            </a:r>
          </a:p>
          <a:p>
            <a:r>
              <a:rPr lang="en-US" dirty="0"/>
              <a:t>Embracing end systems</a:t>
            </a:r>
          </a:p>
          <a:p>
            <a:pPr lvl="1"/>
            <a:r>
              <a:rPr lang="en-US" dirty="0"/>
              <a:t>Leverage the programmability &amp; resources of servers</a:t>
            </a:r>
          </a:p>
          <a:p>
            <a:pPr lvl="1"/>
            <a:r>
              <a:rPr lang="en-US" dirty="0"/>
              <a:t>Avoid changes to switches</a:t>
            </a:r>
          </a:p>
          <a:p>
            <a:r>
              <a:rPr lang="en-US" dirty="0"/>
              <a:t>Building on proven networking technology</a:t>
            </a:r>
          </a:p>
          <a:p>
            <a:pPr lvl="1"/>
            <a:r>
              <a:rPr lang="en-US" dirty="0"/>
              <a:t>Build with parts shipping today</a:t>
            </a:r>
          </a:p>
          <a:p>
            <a:pPr lvl="1"/>
            <a:r>
              <a:rPr lang="en-US" dirty="0"/>
              <a:t>Leverage low cost, powerful merchant silicon ASICs, though do not rely on any one vendor</a:t>
            </a:r>
          </a:p>
        </p:txBody>
      </p:sp>
    </p:spTree>
    <p:extLst>
      <p:ext uri="{BB962C8B-B14F-4D97-AF65-F5344CB8AC3E}">
        <p14:creationId xmlns:p14="http://schemas.microsoft.com/office/powerpoint/2010/main" val="3222160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173" y="3249405"/>
            <a:ext cx="5300870" cy="34720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74638"/>
            <a:ext cx="9995452" cy="1143000"/>
          </a:xfrm>
        </p:spPr>
        <p:txBody>
          <a:bodyPr>
            <a:normAutofit/>
          </a:bodyPr>
          <a:lstStyle/>
          <a:p>
            <a:r>
              <a:rPr lang="en-US" dirty="0"/>
              <a:t>Single-chip “merchant silicon” switches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7706" l="0" r="100000">
                        <a14:foregroundMark x1="27417" y1="91297" x2="27417" y2="91297"/>
                        <a14:foregroundMark x1="28875" y1="93117" x2="28875" y2="9311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78000" y="1652177"/>
            <a:ext cx="4958522" cy="261148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131391" y="4263665"/>
            <a:ext cx="2462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Wedge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53356" y="2571804"/>
            <a:ext cx="2462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6 pack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596835" y="1842935"/>
            <a:ext cx="2054087" cy="62947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20609" y="1552785"/>
            <a:ext cx="2462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Switch ASIC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55912" y="6174898"/>
            <a:ext cx="8094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²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Image courtesy of Facebook</a:t>
            </a:r>
          </a:p>
        </p:txBody>
      </p:sp>
    </p:spTree>
    <p:extLst>
      <p:ext uri="{BB962C8B-B14F-4D97-AF65-F5344CB8AC3E}">
        <p14:creationId xmlns:p14="http://schemas.microsoft.com/office/powerpoint/2010/main" val="225964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objectives and solutions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562850" y="1462328"/>
            <a:ext cx="2867126" cy="4557472"/>
          </a:xfrm>
          <a:prstGeom prst="roundRect">
            <a:avLst>
              <a:gd name="adj" fmla="val 3769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600" b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Solution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662437" y="1462328"/>
            <a:ext cx="2867126" cy="4557472"/>
          </a:xfrm>
          <a:prstGeom prst="roundRect">
            <a:avLst>
              <a:gd name="adj" fmla="val 343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600" b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Approach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62024" y="1462328"/>
            <a:ext cx="2867126" cy="4557472"/>
          </a:xfrm>
          <a:prstGeom prst="roundRect">
            <a:avLst>
              <a:gd name="adj" fmla="val 41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r>
              <a:rPr lang="en-US" sz="2600" b="1" dirty="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rPr>
              <a:t>Objective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30497" y="3312055"/>
            <a:ext cx="2730180" cy="1209155"/>
          </a:xfrm>
          <a:prstGeom prst="roundRect">
            <a:avLst>
              <a:gd name="adj" fmla="val 13646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1313" indent="-287338">
              <a:lnSpc>
                <a:spcPts val="2600"/>
              </a:lnSpc>
              <a:tabLst>
                <a:tab pos="347663" algn="l"/>
              </a:tabLst>
            </a:pPr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2. Uniform</a:t>
            </a:r>
            <a:br>
              <a:rPr lang="en-US" sz="2000" b="1" dirty="0">
                <a:latin typeface="Helvetica" charset="0"/>
                <a:ea typeface="Helvetica" charset="0"/>
                <a:cs typeface="Helvetica" charset="0"/>
              </a:rPr>
            </a:br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high capacity between servers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730910" y="4651497"/>
            <a:ext cx="2730180" cy="1164806"/>
          </a:xfrm>
          <a:prstGeom prst="roundRect">
            <a:avLst>
              <a:gd name="adj" fmla="val 14273"/>
            </a:avLst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>
              <a:lnSpc>
                <a:spcPts val="2600"/>
              </a:lnSpc>
            </a:pPr>
            <a:r>
              <a:rPr lang="en-US" sz="2000" b="1" dirty="0">
                <a:solidFill>
                  <a:srgbClr val="0070C0"/>
                </a:solidFill>
                <a:latin typeface="Helvetica" charset="0"/>
                <a:ea typeface="Helvetica" charset="0"/>
                <a:cs typeface="Helvetica" charset="0"/>
              </a:rPr>
              <a:t>Enforce hose model using existing mechanisms only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730910" y="2041861"/>
            <a:ext cx="2730180" cy="1124669"/>
          </a:xfrm>
          <a:prstGeom prst="roundRect">
            <a:avLst>
              <a:gd name="adj" fmla="val 13050"/>
            </a:avLst>
          </a:prstGeom>
          <a:ln w="571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0" rIns="91440" bIns="0" rtlCol="0" anchor="ctr"/>
          <a:lstStyle/>
          <a:p>
            <a:pPr algn="ctr">
              <a:lnSpc>
                <a:spcPts val="2600"/>
              </a:lnSpc>
            </a:pPr>
            <a:r>
              <a:rPr lang="en-US" sz="2000" b="1" dirty="0">
                <a:solidFill>
                  <a:srgbClr val="7030A0"/>
                </a:solidFill>
                <a:latin typeface="Helvetica" charset="0"/>
                <a:ea typeface="Helvetica" charset="0"/>
                <a:cs typeface="Helvetica" charset="0"/>
              </a:rPr>
              <a:t>Employ flat addressing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830497" y="2056000"/>
            <a:ext cx="2730180" cy="1096388"/>
          </a:xfrm>
          <a:prstGeom prst="roundRect">
            <a:avLst>
              <a:gd name="adj" fmla="val 13799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347663" indent="-293688">
              <a:lnSpc>
                <a:spcPts val="2600"/>
              </a:lnSpc>
              <a:tabLst>
                <a:tab pos="347663" algn="l"/>
              </a:tabLst>
            </a:pPr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1. Layer-2 semantics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830497" y="4660387"/>
            <a:ext cx="2730180" cy="1147029"/>
          </a:xfrm>
          <a:prstGeom prst="roundRect">
            <a:avLst>
              <a:gd name="adj" fmla="val 12991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1313" indent="-287338">
              <a:lnSpc>
                <a:spcPts val="2600"/>
              </a:lnSpc>
              <a:tabLst>
                <a:tab pos="347663" algn="l"/>
              </a:tabLst>
            </a:pPr>
            <a:r>
              <a:rPr lang="en-US" sz="2000" b="1" dirty="0">
                <a:latin typeface="Helvetica" charset="0"/>
                <a:ea typeface="Helvetica" charset="0"/>
                <a:cs typeface="Helvetica" charset="0"/>
              </a:rPr>
              <a:t>3. Performance Isolation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730910" y="3304446"/>
            <a:ext cx="2730180" cy="1224370"/>
          </a:xfrm>
          <a:prstGeom prst="roundRect">
            <a:avLst>
              <a:gd name="adj" fmla="val 12255"/>
            </a:avLst>
          </a:prstGeom>
          <a:ln w="5715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Guarantee bandwidth for</a:t>
            </a:r>
            <a:b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Helvetica" charset="0"/>
                <a:ea typeface="Helvetica" charset="0"/>
                <a:cs typeface="Helvetica" charset="0"/>
              </a:rPr>
              <a:t>hose-model traffic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616083" y="3292511"/>
            <a:ext cx="2730180" cy="1248240"/>
          </a:xfrm>
          <a:prstGeom prst="roundRect">
            <a:avLst>
              <a:gd name="adj" fmla="val 9571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Flow-based random traffic indirection</a:t>
            </a:r>
            <a:br>
              <a:rPr lang="en-US" sz="20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</a:br>
            <a:r>
              <a:rPr lang="en-US" sz="20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(Valiant LB)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616083" y="2041598"/>
            <a:ext cx="2730180" cy="1125192"/>
          </a:xfrm>
          <a:prstGeom prst="roundRect">
            <a:avLst>
              <a:gd name="adj" fmla="val 13726"/>
            </a:avLst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ts val="2600"/>
              </a:lnSpc>
            </a:pPr>
            <a:r>
              <a:rPr lang="en-US" sz="20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Name-location separation &amp; resolution service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616083" y="4662400"/>
            <a:ext cx="2730180" cy="1143000"/>
          </a:xfrm>
          <a:prstGeom prst="roundRect">
            <a:avLst>
              <a:gd name="adj" fmla="val 10167"/>
            </a:avLst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Helvetica" charset="0"/>
                <a:ea typeface="Helvetica" charset="0"/>
                <a:cs typeface="Helvetica" charset="0"/>
              </a:rPr>
              <a:t>TCP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>
                <a:latin typeface="Helvetica" charset="0"/>
                <a:ea typeface="Helvetica" charset="0"/>
                <a:cs typeface="Helvetica" charset="0"/>
              </a:rPr>
              <a:t>5</a:t>
            </a:fld>
            <a:endParaRPr lang="en-US">
              <a:latin typeface="Helvetica" charset="0"/>
              <a:ea typeface="Helvetica" charset="0"/>
              <a:cs typeface="Helvetica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5700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ounded Rectangle 73"/>
          <p:cNvSpPr/>
          <p:nvPr/>
        </p:nvSpPr>
        <p:spPr>
          <a:xfrm>
            <a:off x="2371063" y="2057400"/>
            <a:ext cx="5981754" cy="2895600"/>
          </a:xfrm>
          <a:prstGeom prst="roundRect">
            <a:avLst>
              <a:gd name="adj" fmla="val 11502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scene3d>
            <a:camera prst="perspectiveRelaxedModerately" fov="3900000">
              <a:rot lat="19799996" lon="0" rev="0"/>
            </a:camera>
            <a:lightRig rig="flat" dir="t"/>
          </a:scene3d>
          <a:sp3d extrusionH="76200" contourW="12700" prstMaterial="clear">
            <a:bevelT w="165100" h="292100" prst="coolSlant"/>
            <a:bevelB w="12700" h="381000" prst="coolSlant"/>
            <a:extrusionClr>
              <a:schemeClr val="tx2">
                <a:lumMod val="75000"/>
              </a:schemeClr>
            </a:extrusionClr>
            <a:contourClr>
              <a:schemeClr val="tx2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tlCol="0" anchor="t" anchorCtr="0"/>
          <a:lstStyle/>
          <a:p>
            <a:r>
              <a:rPr lang="en-US" sz="3200" b="1" dirty="0">
                <a:solidFill>
                  <a:schemeClr val="tx1"/>
                </a:solidFill>
              </a:rPr>
              <a:t>VL2</a:t>
            </a:r>
          </a:p>
        </p:txBody>
      </p:sp>
      <p:sp>
        <p:nvSpPr>
          <p:cNvPr id="117" name="Title 1"/>
          <p:cNvSpPr>
            <a:spLocks noGrp="1"/>
          </p:cNvSpPr>
          <p:nvPr>
            <p:ph type="title"/>
          </p:nvPr>
        </p:nvSpPr>
        <p:spPr>
          <a:xfrm>
            <a:off x="596900" y="114300"/>
            <a:ext cx="10934700" cy="1143000"/>
          </a:xfrm>
        </p:spPr>
        <p:txBody>
          <a:bodyPr vert="horz" lIns="0" tIns="45720" rIns="0" bIns="45720" rtlCol="0" anchor="ctr">
            <a:noAutofit/>
          </a:bodyPr>
          <a:lstStyle/>
          <a:p>
            <a:r>
              <a:rPr lang="en-US" sz="4000" dirty="0"/>
              <a:t>Addressing and routing:</a:t>
            </a:r>
            <a:br>
              <a:rPr lang="en-US" sz="4000" dirty="0"/>
            </a:br>
            <a:r>
              <a:rPr lang="en-US" sz="4000" dirty="0"/>
              <a:t>Name-location separation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3042285" y="5334000"/>
            <a:ext cx="78105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>
              <a:lnSpc>
                <a:spcPts val="1300"/>
              </a:lnSpc>
            </a:pPr>
            <a:r>
              <a:rPr lang="en-US" sz="1600" b="1" dirty="0">
                <a:solidFill>
                  <a:schemeClr val="tx1"/>
                </a:solidFill>
              </a:rPr>
              <a:t>payload</a:t>
            </a:r>
            <a:endParaRPr lang="en-US" sz="1600" b="1" baseline="-16000" dirty="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2146170" y="5334000"/>
            <a:ext cx="515751" cy="30480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>
              <a:lnSpc>
                <a:spcPts val="1300"/>
              </a:lnSpc>
            </a:pPr>
            <a:r>
              <a:rPr lang="en-US" sz="1600" b="1" i="1" dirty="0">
                <a:solidFill>
                  <a:schemeClr val="tx1"/>
                </a:solidFill>
                <a:latin typeface="Cambria" pitchFamily="18" charset="0"/>
              </a:rPr>
              <a:t>ToR</a:t>
            </a:r>
            <a:r>
              <a:rPr lang="en-US" sz="1600" b="1" i="1" baseline="-16000" dirty="0">
                <a:solidFill>
                  <a:schemeClr val="tx1"/>
                </a:solidFill>
                <a:latin typeface="Cambria" pitchFamily="18" charset="0"/>
              </a:rPr>
              <a:t>3</a:t>
            </a:r>
          </a:p>
        </p:txBody>
      </p:sp>
      <p:sp>
        <p:nvSpPr>
          <p:cNvPr id="75" name="TextBox 52"/>
          <p:cNvSpPr txBox="1"/>
          <p:nvPr/>
        </p:nvSpPr>
        <p:spPr>
          <a:xfrm>
            <a:off x="3270070" y="4262736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+mn-lt"/>
              </a:rPr>
              <a:t>. . .</a:t>
            </a:r>
          </a:p>
        </p:txBody>
      </p:sp>
      <p:sp>
        <p:nvSpPr>
          <p:cNvPr id="76" name="TextBox 52"/>
          <p:cNvSpPr txBox="1"/>
          <p:nvPr/>
        </p:nvSpPr>
        <p:spPr>
          <a:xfrm>
            <a:off x="4948284" y="4262736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+mn-lt"/>
              </a:rPr>
              <a:t>. . .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195243" y="4405756"/>
            <a:ext cx="176151" cy="175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7" name="Rectangle 96"/>
          <p:cNvSpPr/>
          <p:nvPr/>
        </p:nvSpPr>
        <p:spPr>
          <a:xfrm>
            <a:off x="2661285" y="5334000"/>
            <a:ext cx="381000" cy="3048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>
              <a:lnSpc>
                <a:spcPts val="1300"/>
              </a:lnSpc>
            </a:pPr>
            <a:r>
              <a:rPr lang="en-US" sz="1600" b="1" i="1" dirty="0">
                <a:solidFill>
                  <a:schemeClr val="tx1"/>
                </a:solidFill>
                <a:latin typeface="Cambria" pitchFamily="18" charset="0"/>
              </a:rPr>
              <a:t>y</a:t>
            </a:r>
            <a:endParaRPr lang="en-US" sz="1600" b="1" i="1" baseline="-16000" dirty="0">
              <a:solidFill>
                <a:schemeClr val="tx1"/>
              </a:solidFill>
              <a:latin typeface="Cambria" pitchFamily="18" charset="0"/>
            </a:endParaRPr>
          </a:p>
        </p:txBody>
      </p:sp>
      <p:cxnSp>
        <p:nvCxnSpPr>
          <p:cNvPr id="98" name="Straight Connector 97"/>
          <p:cNvCxnSpPr>
            <a:stCxn id="62" idx="2"/>
            <a:endCxn id="99" idx="3"/>
          </p:cNvCxnSpPr>
          <p:nvPr/>
        </p:nvCxnSpPr>
        <p:spPr>
          <a:xfrm rot="5400000">
            <a:off x="3896998" y="5100077"/>
            <a:ext cx="777459" cy="34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lowchart: Predefined Process 98"/>
          <p:cNvSpPr/>
          <p:nvPr/>
        </p:nvSpPr>
        <p:spPr>
          <a:xfrm rot="16200000">
            <a:off x="4076963" y="5335352"/>
            <a:ext cx="414028" cy="724432"/>
          </a:xfrm>
          <a:prstGeom prst="flowChartPredefined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880922" y="5611481"/>
            <a:ext cx="792678" cy="212879"/>
          </a:xfrm>
          <a:prstGeom prst="rect">
            <a:avLst/>
          </a:prstGeom>
          <a:noFill/>
        </p:spPr>
        <p:txBody>
          <a:bodyPr wrap="square" lIns="0" tIns="45720" rIns="0" bIns="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2000" b="1" i="1" dirty="0">
                <a:latin typeface="Cambria" pitchFamily="18" charset="0"/>
              </a:rPr>
              <a:t>x</a:t>
            </a:r>
            <a:endParaRPr lang="en-US" sz="2000" b="1" i="1" baseline="-16000" dirty="0">
              <a:latin typeface="Cambria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038600" y="6248401"/>
            <a:ext cx="27879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Servers use flat names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29000" y="2583360"/>
            <a:ext cx="441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Switches run link-state routing and </a:t>
            </a:r>
            <a:b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maintain only switch-level topology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454373" y="1454150"/>
            <a:ext cx="7310120" cy="57277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45720" bIns="45720" rtlCol="0"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Cope with host churns with very little overhead</a:t>
            </a:r>
            <a:endParaRPr lang="en-US" sz="2600" b="1" dirty="0">
              <a:solidFill>
                <a:schemeClr val="tx1"/>
              </a:solidFill>
            </a:endParaRPr>
          </a:p>
        </p:txBody>
      </p:sp>
      <p:cxnSp>
        <p:nvCxnSpPr>
          <p:cNvPr id="112" name="Straight Connector 111"/>
          <p:cNvCxnSpPr>
            <a:stCxn id="96" idx="2"/>
            <a:endCxn id="113" idx="3"/>
          </p:cNvCxnSpPr>
          <p:nvPr/>
        </p:nvCxnSpPr>
        <p:spPr>
          <a:xfrm rot="5400000">
            <a:off x="5747507" y="5098885"/>
            <a:ext cx="773306" cy="17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lowchart: Predefined Process 112"/>
          <p:cNvSpPr/>
          <p:nvPr/>
        </p:nvSpPr>
        <p:spPr>
          <a:xfrm rot="16200000">
            <a:off x="5926281" y="5331199"/>
            <a:ext cx="414028" cy="724432"/>
          </a:xfrm>
          <a:prstGeom prst="flowChartPredefined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5730240" y="5607328"/>
            <a:ext cx="792678" cy="212879"/>
          </a:xfrm>
          <a:prstGeom prst="rect">
            <a:avLst/>
          </a:prstGeom>
          <a:noFill/>
        </p:spPr>
        <p:txBody>
          <a:bodyPr wrap="square" lIns="0" tIns="45720" rIns="0" bIns="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2000" b="1" i="1" dirty="0">
                <a:latin typeface="Cambria" pitchFamily="18" charset="0"/>
              </a:rPr>
              <a:t>y</a:t>
            </a:r>
            <a:endParaRPr lang="en-US" sz="2000" b="1" i="1" baseline="-16000" dirty="0">
              <a:latin typeface="Cambria" pitchFamily="18" charset="0"/>
            </a:endParaRPr>
          </a:p>
        </p:txBody>
      </p:sp>
      <p:cxnSp>
        <p:nvCxnSpPr>
          <p:cNvPr id="115" name="Straight Connector 114"/>
          <p:cNvCxnSpPr>
            <a:stCxn id="73" idx="2"/>
            <a:endCxn id="116" idx="3"/>
          </p:cNvCxnSpPr>
          <p:nvPr/>
        </p:nvCxnSpPr>
        <p:spPr>
          <a:xfrm rot="16200000" flipH="1">
            <a:off x="7314587" y="5098172"/>
            <a:ext cx="773306" cy="31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lowchart: Predefined Process 115"/>
          <p:cNvSpPr/>
          <p:nvPr/>
        </p:nvSpPr>
        <p:spPr>
          <a:xfrm rot="16200000">
            <a:off x="7495803" y="5331199"/>
            <a:ext cx="414028" cy="724432"/>
          </a:xfrm>
          <a:prstGeom prst="flowChartPredefined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7299762" y="5607328"/>
            <a:ext cx="792678" cy="212879"/>
          </a:xfrm>
          <a:prstGeom prst="rect">
            <a:avLst/>
          </a:prstGeom>
          <a:noFill/>
        </p:spPr>
        <p:txBody>
          <a:bodyPr wrap="square" lIns="0" tIns="45720" rIns="0" bIns="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2000" b="1" i="1" dirty="0">
                <a:latin typeface="Cambria" pitchFamily="18" charset="0"/>
              </a:rPr>
              <a:t>z</a:t>
            </a:r>
            <a:endParaRPr lang="en-US" sz="2000" b="1" i="1" baseline="-16000" dirty="0">
              <a:latin typeface="Cambria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044190" y="5715000"/>
            <a:ext cx="78105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>
              <a:lnSpc>
                <a:spcPts val="1300"/>
              </a:lnSpc>
            </a:pPr>
            <a:r>
              <a:rPr lang="en-US" sz="1600" b="1" dirty="0">
                <a:solidFill>
                  <a:schemeClr val="tx1"/>
                </a:solidFill>
              </a:rPr>
              <a:t>payload</a:t>
            </a:r>
            <a:endParaRPr lang="en-US" sz="1600" b="1" baseline="-16000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146169" y="5715000"/>
            <a:ext cx="517656" cy="30480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>
              <a:lnSpc>
                <a:spcPts val="1300"/>
              </a:lnSpc>
            </a:pPr>
            <a:r>
              <a:rPr lang="en-US" sz="1600" b="1" i="1" dirty="0">
                <a:solidFill>
                  <a:schemeClr val="tx1"/>
                </a:solidFill>
                <a:latin typeface="Cambria" pitchFamily="18" charset="0"/>
              </a:rPr>
              <a:t>ToR</a:t>
            </a:r>
            <a:r>
              <a:rPr lang="en-US" sz="1600" b="1" i="1" baseline="-16000" dirty="0">
                <a:solidFill>
                  <a:schemeClr val="tx1"/>
                </a:solidFill>
                <a:latin typeface="Cambria" pitchFamily="18" charset="0"/>
              </a:rPr>
              <a:t>4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2663190" y="5715000"/>
            <a:ext cx="381000" cy="3048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>
              <a:lnSpc>
                <a:spcPts val="1300"/>
              </a:lnSpc>
            </a:pPr>
            <a:r>
              <a:rPr lang="en-US" sz="1600" b="1" i="1" dirty="0">
                <a:solidFill>
                  <a:schemeClr val="tx1"/>
                </a:solidFill>
                <a:latin typeface="Cambria" pitchFamily="18" charset="0"/>
              </a:rPr>
              <a:t>z</a:t>
            </a:r>
            <a:endParaRPr lang="en-US" sz="1600" b="1" i="1" baseline="-160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127" name="Freeform 126"/>
          <p:cNvSpPr/>
          <p:nvPr/>
        </p:nvSpPr>
        <p:spPr>
          <a:xfrm>
            <a:off x="4287520" y="3417148"/>
            <a:ext cx="1808480" cy="857053"/>
          </a:xfrm>
          <a:custGeom>
            <a:avLst/>
            <a:gdLst>
              <a:gd name="connsiteX0" fmla="*/ 0 w 2052320"/>
              <a:gd name="connsiteY0" fmla="*/ 2094653 h 2094653"/>
              <a:gd name="connsiteX1" fmla="*/ 1076960 w 2052320"/>
              <a:gd name="connsiteY1" fmla="*/ 1693 h 2094653"/>
              <a:gd name="connsiteX2" fmla="*/ 2052320 w 2052320"/>
              <a:gd name="connsiteY2" fmla="*/ 2084493 h 2094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2320" h="2094653">
                <a:moveTo>
                  <a:pt x="0" y="2094653"/>
                </a:moveTo>
                <a:cubicBezTo>
                  <a:pt x="367453" y="1049019"/>
                  <a:pt x="734907" y="3386"/>
                  <a:pt x="1076960" y="1693"/>
                </a:cubicBezTo>
                <a:cubicBezTo>
                  <a:pt x="1419013" y="0"/>
                  <a:pt x="1735666" y="1042246"/>
                  <a:pt x="2052320" y="2084493"/>
                </a:cubicBezTo>
              </a:path>
            </a:pathLst>
          </a:cu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/>
          <p:cNvSpPr/>
          <p:nvPr/>
        </p:nvSpPr>
        <p:spPr>
          <a:xfrm>
            <a:off x="4292601" y="3429001"/>
            <a:ext cx="3376497" cy="857053"/>
          </a:xfrm>
          <a:custGeom>
            <a:avLst/>
            <a:gdLst>
              <a:gd name="connsiteX0" fmla="*/ 0 w 2052320"/>
              <a:gd name="connsiteY0" fmla="*/ 2094653 h 2094653"/>
              <a:gd name="connsiteX1" fmla="*/ 1076960 w 2052320"/>
              <a:gd name="connsiteY1" fmla="*/ 1693 h 2094653"/>
              <a:gd name="connsiteX2" fmla="*/ 2052320 w 2052320"/>
              <a:gd name="connsiteY2" fmla="*/ 2084493 h 2094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2320" h="2094653">
                <a:moveTo>
                  <a:pt x="0" y="2094653"/>
                </a:moveTo>
                <a:cubicBezTo>
                  <a:pt x="367453" y="1049019"/>
                  <a:pt x="734907" y="3386"/>
                  <a:pt x="1076960" y="1693"/>
                </a:cubicBezTo>
                <a:cubicBezTo>
                  <a:pt x="1419013" y="0"/>
                  <a:pt x="1735666" y="1042246"/>
                  <a:pt x="2052320" y="2084493"/>
                </a:cubicBezTo>
              </a:path>
            </a:pathLst>
          </a:cu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979211" y="4274041"/>
            <a:ext cx="616527" cy="43905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i="1" dirty="0">
                <a:solidFill>
                  <a:srgbClr val="663300"/>
                </a:solidFill>
                <a:latin typeface="Cambria" pitchFamily="18" charset="0"/>
              </a:rPr>
              <a:t>ToR</a:t>
            </a:r>
            <a:r>
              <a:rPr lang="en-US" sz="2000" b="1" i="1" baseline="-16000" dirty="0">
                <a:solidFill>
                  <a:srgbClr val="663300"/>
                </a:solidFill>
                <a:latin typeface="Cambria" pitchFamily="18" charset="0"/>
              </a:rPr>
              <a:t>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391401" y="4274041"/>
            <a:ext cx="616527" cy="43905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i="1" dirty="0">
                <a:solidFill>
                  <a:srgbClr val="663300"/>
                </a:solidFill>
                <a:latin typeface="Cambria" pitchFamily="18" charset="0"/>
              </a:rPr>
              <a:t>ToR</a:t>
            </a:r>
            <a:r>
              <a:rPr lang="en-US" sz="2000" b="1" i="1" baseline="-16000" dirty="0">
                <a:solidFill>
                  <a:srgbClr val="663300"/>
                </a:solidFill>
                <a:latin typeface="Cambria" pitchFamily="18" charset="0"/>
              </a:rPr>
              <a:t>4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565467" y="4274041"/>
            <a:ext cx="616527" cy="43905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i="1" dirty="0">
                <a:solidFill>
                  <a:srgbClr val="663300"/>
                </a:solidFill>
                <a:latin typeface="Cambria" pitchFamily="18" charset="0"/>
              </a:rPr>
              <a:t>ToR</a:t>
            </a:r>
            <a:r>
              <a:rPr lang="en-US" sz="2000" b="1" i="1" baseline="-16000" dirty="0">
                <a:solidFill>
                  <a:srgbClr val="663300"/>
                </a:solidFill>
                <a:latin typeface="Cambria" pitchFamily="18" charset="0"/>
              </a:rPr>
              <a:t>1</a:t>
            </a:r>
          </a:p>
        </p:txBody>
      </p:sp>
      <p:sp>
        <p:nvSpPr>
          <p:cNvPr id="96" name="Rectangle 95"/>
          <p:cNvSpPr/>
          <p:nvPr/>
        </p:nvSpPr>
        <p:spPr>
          <a:xfrm>
            <a:off x="5826761" y="4274041"/>
            <a:ext cx="616527" cy="43905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i="1" dirty="0">
                <a:solidFill>
                  <a:srgbClr val="663300"/>
                </a:solidFill>
                <a:latin typeface="Cambria" pitchFamily="18" charset="0"/>
              </a:rPr>
              <a:t>ToR</a:t>
            </a:r>
            <a:r>
              <a:rPr lang="en-US" sz="2000" b="1" i="1" baseline="-16000" dirty="0">
                <a:solidFill>
                  <a:srgbClr val="663300"/>
                </a:solidFill>
                <a:latin typeface="Cambria" pitchFamily="18" charset="0"/>
              </a:rPr>
              <a:t>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735320" y="5599783"/>
            <a:ext cx="792678" cy="212879"/>
          </a:xfrm>
          <a:prstGeom prst="rect">
            <a:avLst/>
          </a:prstGeom>
          <a:noFill/>
        </p:spPr>
        <p:txBody>
          <a:bodyPr wrap="square" lIns="0" tIns="45720" rIns="0" bIns="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2000" b="1" i="1" dirty="0">
                <a:latin typeface="Cambria" pitchFamily="18" charset="0"/>
              </a:rPr>
              <a:t>y, z</a:t>
            </a:r>
            <a:endParaRPr lang="en-US" sz="2000" b="1" i="1" baseline="-16000" dirty="0">
              <a:latin typeface="Cambria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042285" y="5715000"/>
            <a:ext cx="78105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>
              <a:lnSpc>
                <a:spcPts val="1300"/>
              </a:lnSpc>
            </a:pPr>
            <a:r>
              <a:rPr lang="en-US" sz="1600" b="1" dirty="0">
                <a:solidFill>
                  <a:schemeClr val="tx1"/>
                </a:solidFill>
              </a:rPr>
              <a:t>payload</a:t>
            </a:r>
            <a:endParaRPr lang="en-US" sz="1600" b="1" baseline="-160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146170" y="5715000"/>
            <a:ext cx="515751" cy="30480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>
              <a:lnSpc>
                <a:spcPts val="1300"/>
              </a:lnSpc>
            </a:pPr>
            <a:r>
              <a:rPr lang="en-US" sz="1600" b="1" i="1" dirty="0">
                <a:solidFill>
                  <a:schemeClr val="tx1"/>
                </a:solidFill>
                <a:latin typeface="Cambria" pitchFamily="18" charset="0"/>
              </a:rPr>
              <a:t>ToR</a:t>
            </a:r>
            <a:r>
              <a:rPr lang="en-US" sz="1600" b="1" i="1" baseline="-16000" dirty="0">
                <a:solidFill>
                  <a:schemeClr val="tx1"/>
                </a:solidFill>
                <a:latin typeface="Cambria" pitchFamily="18" charset="0"/>
              </a:rPr>
              <a:t>3</a:t>
            </a:r>
          </a:p>
        </p:txBody>
      </p:sp>
      <p:sp>
        <p:nvSpPr>
          <p:cNvPr id="90" name="Rectangle 89"/>
          <p:cNvSpPr/>
          <p:nvPr/>
        </p:nvSpPr>
        <p:spPr>
          <a:xfrm>
            <a:off x="2661285" y="5715000"/>
            <a:ext cx="381000" cy="3048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>
              <a:lnSpc>
                <a:spcPts val="1300"/>
              </a:lnSpc>
            </a:pPr>
            <a:r>
              <a:rPr lang="en-US" sz="1600" b="1" i="1" dirty="0">
                <a:solidFill>
                  <a:schemeClr val="tx1"/>
                </a:solidFill>
                <a:latin typeface="Cambria" pitchFamily="18" charset="0"/>
              </a:rPr>
              <a:t>z</a:t>
            </a:r>
            <a:endParaRPr lang="en-US" sz="1600" b="1" i="1" baseline="-160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91" name="TextBox 52"/>
          <p:cNvSpPr txBox="1"/>
          <p:nvPr/>
        </p:nvSpPr>
        <p:spPr>
          <a:xfrm>
            <a:off x="6624684" y="4262736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+mn-lt"/>
              </a:rPr>
              <a:t>. . .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8763000" y="2590800"/>
            <a:ext cx="1447800" cy="2286000"/>
          </a:xfrm>
          <a:prstGeom prst="roundRect">
            <a:avLst>
              <a:gd name="adj" fmla="val 5603"/>
            </a:avLst>
          </a:prstGeom>
          <a:solidFill>
            <a:schemeClr val="tx1">
              <a:lumMod val="50000"/>
              <a:lumOff val="50000"/>
            </a:schemeClr>
          </a:solidFill>
          <a:ln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Directory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93" name="Rectangle 92"/>
          <p:cNvSpPr/>
          <p:nvPr/>
        </p:nvSpPr>
        <p:spPr>
          <a:xfrm>
            <a:off x="8915400" y="3352800"/>
            <a:ext cx="11430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…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x </a:t>
            </a:r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ToR</a:t>
            </a:r>
            <a:r>
              <a:rPr lang="en-US" sz="1600" b="1" baseline="-25000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2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y </a:t>
            </a:r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ToR</a:t>
            </a:r>
            <a:r>
              <a:rPr lang="en-US" sz="1600" b="1" baseline="-25000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3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z </a:t>
            </a:r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ToR</a:t>
            </a:r>
            <a:r>
              <a:rPr lang="en-US" sz="1600" b="1" baseline="-25000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4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131" name="Freeform 130"/>
          <p:cNvSpPr/>
          <p:nvPr/>
        </p:nvSpPr>
        <p:spPr>
          <a:xfrm>
            <a:off x="4335295" y="4902741"/>
            <a:ext cx="5048655" cy="1196503"/>
          </a:xfrm>
          <a:custGeom>
            <a:avLst/>
            <a:gdLst>
              <a:gd name="connsiteX0" fmla="*/ 0 w 5048655"/>
              <a:gd name="connsiteY0" fmla="*/ 1011677 h 1196503"/>
              <a:gd name="connsiteX1" fmla="*/ 0 w 5048655"/>
              <a:gd name="connsiteY1" fmla="*/ 1196503 h 1196503"/>
              <a:gd name="connsiteX2" fmla="*/ 5048655 w 5048655"/>
              <a:gd name="connsiteY2" fmla="*/ 1196503 h 1196503"/>
              <a:gd name="connsiteX3" fmla="*/ 5048655 w 5048655"/>
              <a:gd name="connsiteY3" fmla="*/ 0 h 119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8655" h="1196503">
                <a:moveTo>
                  <a:pt x="0" y="1011677"/>
                </a:moveTo>
                <a:lnTo>
                  <a:pt x="0" y="1196503"/>
                </a:lnTo>
                <a:lnTo>
                  <a:pt x="5048655" y="1196503"/>
                </a:lnTo>
                <a:lnTo>
                  <a:pt x="5048655" y="0"/>
                </a:lnTo>
              </a:path>
            </a:pathLst>
          </a:custGeom>
          <a:ln>
            <a:solidFill>
              <a:schemeClr val="bg2">
                <a:lumMod val="50000"/>
              </a:schemeClr>
            </a:solidFill>
            <a:prstDash val="sysDot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1"/>
          <p:cNvSpPr/>
          <p:nvPr/>
        </p:nvSpPr>
        <p:spPr>
          <a:xfrm>
            <a:off x="4208835" y="4912469"/>
            <a:ext cx="5301575" cy="1293779"/>
          </a:xfrm>
          <a:custGeom>
            <a:avLst/>
            <a:gdLst>
              <a:gd name="connsiteX0" fmla="*/ 5301575 w 5301575"/>
              <a:gd name="connsiteY0" fmla="*/ 0 h 1293779"/>
              <a:gd name="connsiteX1" fmla="*/ 5301575 w 5301575"/>
              <a:gd name="connsiteY1" fmla="*/ 1293779 h 1293779"/>
              <a:gd name="connsiteX2" fmla="*/ 0 w 5301575"/>
              <a:gd name="connsiteY2" fmla="*/ 1293779 h 1293779"/>
              <a:gd name="connsiteX3" fmla="*/ 0 w 5301575"/>
              <a:gd name="connsiteY3" fmla="*/ 1011677 h 1293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1575" h="1293779">
                <a:moveTo>
                  <a:pt x="5301575" y="0"/>
                </a:moveTo>
                <a:lnTo>
                  <a:pt x="5301575" y="1293779"/>
                </a:lnTo>
                <a:lnTo>
                  <a:pt x="0" y="1293779"/>
                </a:lnTo>
                <a:lnTo>
                  <a:pt x="0" y="1011677"/>
                </a:lnTo>
              </a:path>
            </a:pathLst>
          </a:custGeom>
          <a:ln>
            <a:solidFill>
              <a:schemeClr val="bg2">
                <a:lumMod val="50000"/>
              </a:schemeClr>
            </a:solidFill>
            <a:prstDash val="sysDot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8915400" y="5334001"/>
            <a:ext cx="1098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Lookup &amp;</a:t>
            </a:r>
          </a:p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Response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8915400" y="3352800"/>
            <a:ext cx="11430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…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x </a:t>
            </a:r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ToR</a:t>
            </a:r>
            <a:r>
              <a:rPr lang="en-US" sz="1600" b="1" baseline="-25000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2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y </a:t>
            </a:r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ToR</a:t>
            </a:r>
            <a:r>
              <a:rPr lang="en-US" sz="1600" b="1" baseline="-25000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3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z </a:t>
            </a:r>
            <a:r>
              <a:rPr lang="en-US" sz="1600" b="1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600" b="1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ToR</a:t>
            </a:r>
            <a:r>
              <a:rPr lang="en-US" sz="1600" b="1" baseline="-250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3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9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2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3" dur="indefinite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5" dur="indefinit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6" dur="indefinite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9" dur="indefinite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0" dur="indefinite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2" dur="indefinite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3" dur="indefinite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5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6" dur="indefinite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8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9" dur="indefinite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mph" presetSubtype="0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0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71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2" dur="indefinite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4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5" dur="indefinite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7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8" dur="indefinite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0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1" dur="indefinite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3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4" dur="indefinite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6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7" dur="indefinite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9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0" dur="indefinite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2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3" dur="indefinite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5" dur="indefinit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6" dur="indefinite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8" dur="indefinit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9" dur="indefinite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1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2" dur="indefinite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4" dur="indefinite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5" dur="indefinite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7" dur="indefinit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8" dur="indefinite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0" dur="indefinite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1" dur="indefinite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3" dur="indefinit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4" dur="indefinite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6" dur="indefinite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7" dur="indefinite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9" dur="indefinit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0" dur="indefinite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2" dur="indefinit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3" dur="indefinite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5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6" dur="indefinite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8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9" dur="indefinite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1" dur="indefinite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2" dur="indefinite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4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5" dur="indefinite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7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8" dur="indefinite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0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1" dur="indefinite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3" dur="indefinite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4" dur="indefinite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6" dur="indefinite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7" dur="indefinite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9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0" dur="indefinite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2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3" dur="indefinite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9" presetClass="emph" presetSubtype="0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5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6" dur="indefinite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9" presetClass="emph" presetSubtype="0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8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9" dur="indefinite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9" presetClass="emph" presetSubtype="0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1" dur="indefinite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2" dur="indefinite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4" dur="indefinit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5" dur="indefinite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7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8" dur="indefinite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0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1" dur="indefinite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4" grpId="1" animBg="1"/>
      <p:bldP spid="150" grpId="0" animBg="1"/>
      <p:bldP spid="150" grpId="1" animBg="1"/>
      <p:bldP spid="150" grpId="2" animBg="1"/>
      <p:bldP spid="150" grpId="3" animBg="1"/>
      <p:bldP spid="151" grpId="0" animBg="1"/>
      <p:bldP spid="151" grpId="1" animBg="1"/>
      <p:bldP spid="151" grpId="2" animBg="1"/>
      <p:bldP spid="151" grpId="3" animBg="1"/>
      <p:bldP spid="75" grpId="0"/>
      <p:bldP spid="75" grpId="1"/>
      <p:bldP spid="76" grpId="0"/>
      <p:bldP spid="76" grpId="1"/>
      <p:bldP spid="77" grpId="0"/>
      <p:bldP spid="77" grpId="1"/>
      <p:bldP spid="97" grpId="0" animBg="1"/>
      <p:bldP spid="97" grpId="1" animBg="1"/>
      <p:bldP spid="97" grpId="2" animBg="1"/>
      <p:bldP spid="97" grpId="3" animBg="1"/>
      <p:bldP spid="99" grpId="0" animBg="1"/>
      <p:bldP spid="99" grpId="1" animBg="1"/>
      <p:bldP spid="101" grpId="0"/>
      <p:bldP spid="101" grpId="1"/>
      <p:bldP spid="103" grpId="0"/>
      <p:bldP spid="103" grpId="1"/>
      <p:bldP spid="104" grpId="0"/>
      <p:bldP spid="104" grpId="1"/>
      <p:bldP spid="113" grpId="0" animBg="1"/>
      <p:bldP spid="113" grpId="1" animBg="1"/>
      <p:bldP spid="114" grpId="0"/>
      <p:bldP spid="114" grpId="1"/>
      <p:bldP spid="114" grpId="2"/>
      <p:bldP spid="116" grpId="0" animBg="1"/>
      <p:bldP spid="116" grpId="1" animBg="1"/>
      <p:bldP spid="116" grpId="2" animBg="1"/>
      <p:bldP spid="118" grpId="0"/>
      <p:bldP spid="118" grpId="1"/>
      <p:bldP spid="118" grpId="2"/>
      <p:bldP spid="122" grpId="0" animBg="1"/>
      <p:bldP spid="122" grpId="1" animBg="1"/>
      <p:bldP spid="122" grpId="2" animBg="1"/>
      <p:bldP spid="123" grpId="0" animBg="1"/>
      <p:bldP spid="123" grpId="1" animBg="1"/>
      <p:bldP spid="123" grpId="2" animBg="1"/>
      <p:bldP spid="124" grpId="0" animBg="1"/>
      <p:bldP spid="124" grpId="1" animBg="1"/>
      <p:bldP spid="124" grpId="2" animBg="1"/>
      <p:bldP spid="127" grpId="0" animBg="1"/>
      <p:bldP spid="127" grpId="1" animBg="1"/>
      <p:bldP spid="127" grpId="2" animBg="1"/>
      <p:bldP spid="127" grpId="3" animBg="1"/>
      <p:bldP spid="128" grpId="0" animBg="1"/>
      <p:bldP spid="128" grpId="1" animBg="1"/>
      <p:bldP spid="128" grpId="2" animBg="1"/>
      <p:bldP spid="62" grpId="0" animBg="1"/>
      <p:bldP spid="62" grpId="1" animBg="1"/>
      <p:bldP spid="73" grpId="0" animBg="1"/>
      <p:bldP spid="73" grpId="1" animBg="1"/>
      <p:bldP spid="95" grpId="0" animBg="1"/>
      <p:bldP spid="95" grpId="1" animBg="1"/>
      <p:bldP spid="96" grpId="0" animBg="1"/>
      <p:bldP spid="96" grpId="1" animBg="1"/>
      <p:bldP spid="85" grpId="0"/>
      <p:bldP spid="85" grpId="1"/>
      <p:bldP spid="86" grpId="0" animBg="1"/>
      <p:bldP spid="86" grpId="1" animBg="1"/>
      <p:bldP spid="88" grpId="0" animBg="1"/>
      <p:bldP spid="88" grpId="1" animBg="1"/>
      <p:bldP spid="90" grpId="0" animBg="1"/>
      <p:bldP spid="90" grpId="1" animBg="1"/>
      <p:bldP spid="91" grpId="0"/>
      <p:bldP spid="91" grpId="1"/>
      <p:bldP spid="92" grpId="0" animBg="1"/>
      <p:bldP spid="92" grpId="1" animBg="1"/>
      <p:bldP spid="93" grpId="0" animBg="1"/>
      <p:bldP spid="93" grpId="1" animBg="1"/>
      <p:bldP spid="131" grpId="0" animBg="1"/>
      <p:bldP spid="131" grpId="1" animBg="1"/>
      <p:bldP spid="131" grpId="2" animBg="1"/>
      <p:bldP spid="131" grpId="3" animBg="1"/>
      <p:bldP spid="131" grpId="4" animBg="1"/>
      <p:bldP spid="132" grpId="0" animBg="1"/>
      <p:bldP spid="132" grpId="1" animBg="1"/>
      <p:bldP spid="132" grpId="2" animBg="1"/>
      <p:bldP spid="132" grpId="3" animBg="1"/>
      <p:bldP spid="132" grpId="4" animBg="1"/>
      <p:bldP spid="133" grpId="0"/>
      <p:bldP spid="133" grpId="1"/>
      <p:bldP spid="133" grpId="2"/>
      <p:bldP spid="133" grpId="3"/>
      <p:bldP spid="133" grpId="4"/>
      <p:bldP spid="134" grpId="0" animBg="1"/>
      <p:bldP spid="134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ounded Rectangle 73"/>
          <p:cNvSpPr/>
          <p:nvPr/>
        </p:nvSpPr>
        <p:spPr>
          <a:xfrm>
            <a:off x="2371063" y="2057400"/>
            <a:ext cx="5981754" cy="2895600"/>
          </a:xfrm>
          <a:prstGeom prst="roundRect">
            <a:avLst>
              <a:gd name="adj" fmla="val 11502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scene3d>
            <a:camera prst="perspectiveRelaxedModerately" fov="3900000">
              <a:rot lat="19799996" lon="0" rev="0"/>
            </a:camera>
            <a:lightRig rig="flat" dir="t"/>
          </a:scene3d>
          <a:sp3d extrusionH="76200" contourW="12700" prstMaterial="clear">
            <a:bevelT w="165100" h="292100" prst="coolSlant"/>
            <a:bevelB w="12700" h="381000" prst="coolSlant"/>
            <a:extrusionClr>
              <a:schemeClr val="tx2">
                <a:lumMod val="75000"/>
              </a:schemeClr>
            </a:extrusionClr>
            <a:contourClr>
              <a:schemeClr val="tx2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tlCol="0" anchor="t" anchorCtr="0"/>
          <a:lstStyle/>
          <a:p>
            <a:r>
              <a:rPr lang="en-US" sz="3200" b="1" dirty="0">
                <a:solidFill>
                  <a:schemeClr val="tx1"/>
                </a:solidFill>
              </a:rPr>
              <a:t>VL2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3042285" y="5334000"/>
            <a:ext cx="78105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>
              <a:lnSpc>
                <a:spcPts val="1300"/>
              </a:lnSpc>
            </a:pPr>
            <a:r>
              <a:rPr lang="en-US" sz="1600" b="1" dirty="0">
                <a:solidFill>
                  <a:schemeClr val="tx1"/>
                </a:solidFill>
              </a:rPr>
              <a:t>payload</a:t>
            </a:r>
            <a:endParaRPr lang="en-US" sz="1600" b="1" baseline="-16000" dirty="0">
              <a:solidFill>
                <a:schemeClr val="tx1"/>
              </a:solidFill>
            </a:endParaRPr>
          </a:p>
        </p:txBody>
      </p:sp>
      <p:sp>
        <p:nvSpPr>
          <p:cNvPr id="151" name="Rectangle 150"/>
          <p:cNvSpPr/>
          <p:nvPr/>
        </p:nvSpPr>
        <p:spPr>
          <a:xfrm>
            <a:off x="2146170" y="5334000"/>
            <a:ext cx="515751" cy="30480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>
              <a:lnSpc>
                <a:spcPts val="1300"/>
              </a:lnSpc>
            </a:pPr>
            <a:r>
              <a:rPr lang="en-US" sz="1600" b="1" i="1" dirty="0">
                <a:solidFill>
                  <a:schemeClr val="tx1"/>
                </a:solidFill>
                <a:latin typeface="Cambria" pitchFamily="18" charset="0"/>
              </a:rPr>
              <a:t>ToR</a:t>
            </a:r>
            <a:r>
              <a:rPr lang="en-US" sz="1600" b="1" i="1" baseline="-16000" dirty="0">
                <a:solidFill>
                  <a:schemeClr val="tx1"/>
                </a:solidFill>
                <a:latin typeface="Cambria" pitchFamily="18" charset="0"/>
              </a:rPr>
              <a:t>3</a:t>
            </a:r>
          </a:p>
        </p:txBody>
      </p:sp>
      <p:sp>
        <p:nvSpPr>
          <p:cNvPr id="75" name="TextBox 52"/>
          <p:cNvSpPr txBox="1"/>
          <p:nvPr/>
        </p:nvSpPr>
        <p:spPr>
          <a:xfrm>
            <a:off x="3270070" y="4262736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+mn-lt"/>
              </a:rPr>
              <a:t>. . .</a:t>
            </a:r>
          </a:p>
        </p:txBody>
      </p:sp>
      <p:sp>
        <p:nvSpPr>
          <p:cNvPr id="76" name="TextBox 52"/>
          <p:cNvSpPr txBox="1"/>
          <p:nvPr/>
        </p:nvSpPr>
        <p:spPr>
          <a:xfrm>
            <a:off x="4948284" y="4262736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+mn-lt"/>
              </a:rPr>
              <a:t>. . .</a:t>
            </a:r>
          </a:p>
        </p:txBody>
      </p:sp>
      <p:sp>
        <p:nvSpPr>
          <p:cNvPr id="77" name="Rectangle 76"/>
          <p:cNvSpPr/>
          <p:nvPr/>
        </p:nvSpPr>
        <p:spPr>
          <a:xfrm>
            <a:off x="4195243" y="4405756"/>
            <a:ext cx="176151" cy="175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7" name="Rectangle 96"/>
          <p:cNvSpPr/>
          <p:nvPr/>
        </p:nvSpPr>
        <p:spPr>
          <a:xfrm>
            <a:off x="2661285" y="5334000"/>
            <a:ext cx="381000" cy="3048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>
              <a:lnSpc>
                <a:spcPts val="1300"/>
              </a:lnSpc>
            </a:pPr>
            <a:r>
              <a:rPr lang="en-US" sz="1600" b="1" i="1" dirty="0">
                <a:solidFill>
                  <a:schemeClr val="tx1"/>
                </a:solidFill>
                <a:latin typeface="Cambria" pitchFamily="18" charset="0"/>
              </a:rPr>
              <a:t>y</a:t>
            </a:r>
            <a:endParaRPr lang="en-US" sz="1600" b="1" i="1" baseline="-16000" dirty="0">
              <a:solidFill>
                <a:schemeClr val="tx1"/>
              </a:solidFill>
              <a:latin typeface="Cambria" pitchFamily="18" charset="0"/>
            </a:endParaRPr>
          </a:p>
        </p:txBody>
      </p:sp>
      <p:cxnSp>
        <p:nvCxnSpPr>
          <p:cNvPr id="98" name="Straight Connector 97"/>
          <p:cNvCxnSpPr>
            <a:stCxn id="62" idx="2"/>
            <a:endCxn id="99" idx="3"/>
          </p:cNvCxnSpPr>
          <p:nvPr/>
        </p:nvCxnSpPr>
        <p:spPr>
          <a:xfrm rot="5400000">
            <a:off x="3896998" y="5100077"/>
            <a:ext cx="777459" cy="349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Flowchart: Predefined Process 98"/>
          <p:cNvSpPr/>
          <p:nvPr/>
        </p:nvSpPr>
        <p:spPr>
          <a:xfrm rot="16200000">
            <a:off x="4076963" y="5335352"/>
            <a:ext cx="414028" cy="724432"/>
          </a:xfrm>
          <a:prstGeom prst="flowChartPredefined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880922" y="5611481"/>
            <a:ext cx="792678" cy="212879"/>
          </a:xfrm>
          <a:prstGeom prst="rect">
            <a:avLst/>
          </a:prstGeom>
          <a:noFill/>
        </p:spPr>
        <p:txBody>
          <a:bodyPr wrap="square" lIns="0" tIns="45720" rIns="0" bIns="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2000" b="1" i="1" dirty="0">
                <a:latin typeface="Cambria" pitchFamily="18" charset="0"/>
              </a:rPr>
              <a:t>x</a:t>
            </a:r>
            <a:endParaRPr lang="en-US" sz="2000" b="1" i="1" baseline="-16000" dirty="0">
              <a:latin typeface="Cambria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4038600" y="6248401"/>
            <a:ext cx="27879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accent5">
                    <a:lumMod val="50000"/>
                  </a:schemeClr>
                </a:solidFill>
              </a:rPr>
              <a:t>Servers use flat names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3429000" y="2583360"/>
            <a:ext cx="441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Switches run link-state routing and </a:t>
            </a:r>
            <a:b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maintain only switch-level topology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2454373" y="1454150"/>
            <a:ext cx="7310120" cy="57277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tIns="45720" bIns="45720" rtlCol="0"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Cope with host churns with very little overhead</a:t>
            </a:r>
            <a:endParaRPr lang="en-US" sz="2600" b="1" dirty="0">
              <a:solidFill>
                <a:schemeClr val="tx1"/>
              </a:solidFill>
            </a:endParaRPr>
          </a:p>
        </p:txBody>
      </p:sp>
      <p:cxnSp>
        <p:nvCxnSpPr>
          <p:cNvPr id="112" name="Straight Connector 111"/>
          <p:cNvCxnSpPr>
            <a:stCxn id="96" idx="2"/>
            <a:endCxn id="113" idx="3"/>
          </p:cNvCxnSpPr>
          <p:nvPr/>
        </p:nvCxnSpPr>
        <p:spPr>
          <a:xfrm rot="5400000">
            <a:off x="5747507" y="5098885"/>
            <a:ext cx="773306" cy="17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Flowchart: Predefined Process 112"/>
          <p:cNvSpPr/>
          <p:nvPr/>
        </p:nvSpPr>
        <p:spPr>
          <a:xfrm rot="16200000">
            <a:off x="5926281" y="5331199"/>
            <a:ext cx="414028" cy="724432"/>
          </a:xfrm>
          <a:prstGeom prst="flowChartPredefined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14" name="TextBox 113"/>
          <p:cNvSpPr txBox="1"/>
          <p:nvPr/>
        </p:nvSpPr>
        <p:spPr>
          <a:xfrm>
            <a:off x="5730240" y="5607328"/>
            <a:ext cx="792678" cy="212879"/>
          </a:xfrm>
          <a:prstGeom prst="rect">
            <a:avLst/>
          </a:prstGeom>
          <a:noFill/>
        </p:spPr>
        <p:txBody>
          <a:bodyPr wrap="square" lIns="0" tIns="45720" rIns="0" bIns="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2000" b="1" i="1" dirty="0">
                <a:latin typeface="Cambria" pitchFamily="18" charset="0"/>
              </a:rPr>
              <a:t>y</a:t>
            </a:r>
            <a:endParaRPr lang="en-US" sz="2000" b="1" i="1" baseline="-16000" dirty="0">
              <a:latin typeface="Cambria" pitchFamily="18" charset="0"/>
            </a:endParaRPr>
          </a:p>
        </p:txBody>
      </p:sp>
      <p:cxnSp>
        <p:nvCxnSpPr>
          <p:cNvPr id="115" name="Straight Connector 114"/>
          <p:cNvCxnSpPr>
            <a:stCxn id="73" idx="2"/>
            <a:endCxn id="116" idx="3"/>
          </p:cNvCxnSpPr>
          <p:nvPr/>
        </p:nvCxnSpPr>
        <p:spPr>
          <a:xfrm rot="16200000" flipH="1">
            <a:off x="7314587" y="5098172"/>
            <a:ext cx="773306" cy="31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Flowchart: Predefined Process 115"/>
          <p:cNvSpPr/>
          <p:nvPr/>
        </p:nvSpPr>
        <p:spPr>
          <a:xfrm rot="16200000">
            <a:off x="7495803" y="5331199"/>
            <a:ext cx="414028" cy="724432"/>
          </a:xfrm>
          <a:prstGeom prst="flowChartPredefined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7299762" y="5607328"/>
            <a:ext cx="792678" cy="212879"/>
          </a:xfrm>
          <a:prstGeom prst="rect">
            <a:avLst/>
          </a:prstGeom>
          <a:noFill/>
        </p:spPr>
        <p:txBody>
          <a:bodyPr wrap="square" lIns="0" tIns="45720" rIns="0" bIns="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2000" b="1" i="1" dirty="0">
                <a:latin typeface="Cambria" pitchFamily="18" charset="0"/>
              </a:rPr>
              <a:t>z</a:t>
            </a:r>
            <a:endParaRPr lang="en-US" sz="2000" b="1" i="1" baseline="-16000" dirty="0">
              <a:latin typeface="Cambria" pitchFamily="18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3044190" y="5715000"/>
            <a:ext cx="78105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>
              <a:lnSpc>
                <a:spcPts val="1300"/>
              </a:lnSpc>
            </a:pPr>
            <a:r>
              <a:rPr lang="en-US" sz="1600" b="1" dirty="0">
                <a:solidFill>
                  <a:schemeClr val="tx1"/>
                </a:solidFill>
              </a:rPr>
              <a:t>payload</a:t>
            </a:r>
            <a:endParaRPr lang="en-US" sz="1600" b="1" baseline="-16000" dirty="0">
              <a:solidFill>
                <a:schemeClr val="tx1"/>
              </a:solidFill>
            </a:endParaRPr>
          </a:p>
        </p:txBody>
      </p:sp>
      <p:sp>
        <p:nvSpPr>
          <p:cNvPr id="123" name="Rectangle 122"/>
          <p:cNvSpPr/>
          <p:nvPr/>
        </p:nvSpPr>
        <p:spPr>
          <a:xfrm>
            <a:off x="2146169" y="5715000"/>
            <a:ext cx="517656" cy="30480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>
              <a:lnSpc>
                <a:spcPts val="1300"/>
              </a:lnSpc>
            </a:pPr>
            <a:r>
              <a:rPr lang="en-US" sz="1600" b="1" i="1" dirty="0">
                <a:solidFill>
                  <a:schemeClr val="tx1"/>
                </a:solidFill>
                <a:latin typeface="Cambria" pitchFamily="18" charset="0"/>
              </a:rPr>
              <a:t>ToR</a:t>
            </a:r>
            <a:r>
              <a:rPr lang="en-US" sz="1600" b="1" i="1" baseline="-16000" dirty="0">
                <a:solidFill>
                  <a:schemeClr val="tx1"/>
                </a:solidFill>
                <a:latin typeface="Cambria" pitchFamily="18" charset="0"/>
              </a:rPr>
              <a:t>4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2663190" y="5715000"/>
            <a:ext cx="381000" cy="3048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>
              <a:lnSpc>
                <a:spcPts val="1300"/>
              </a:lnSpc>
            </a:pPr>
            <a:r>
              <a:rPr lang="en-US" sz="1600" b="1" i="1" dirty="0">
                <a:solidFill>
                  <a:schemeClr val="tx1"/>
                </a:solidFill>
                <a:latin typeface="Cambria" pitchFamily="18" charset="0"/>
              </a:rPr>
              <a:t>z</a:t>
            </a:r>
            <a:endParaRPr lang="en-US" sz="1600" b="1" i="1" baseline="-160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127" name="Freeform 126"/>
          <p:cNvSpPr/>
          <p:nvPr/>
        </p:nvSpPr>
        <p:spPr>
          <a:xfrm>
            <a:off x="4287520" y="3417148"/>
            <a:ext cx="1808480" cy="857053"/>
          </a:xfrm>
          <a:custGeom>
            <a:avLst/>
            <a:gdLst>
              <a:gd name="connsiteX0" fmla="*/ 0 w 2052320"/>
              <a:gd name="connsiteY0" fmla="*/ 2094653 h 2094653"/>
              <a:gd name="connsiteX1" fmla="*/ 1076960 w 2052320"/>
              <a:gd name="connsiteY1" fmla="*/ 1693 h 2094653"/>
              <a:gd name="connsiteX2" fmla="*/ 2052320 w 2052320"/>
              <a:gd name="connsiteY2" fmla="*/ 2084493 h 2094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2320" h="2094653">
                <a:moveTo>
                  <a:pt x="0" y="2094653"/>
                </a:moveTo>
                <a:cubicBezTo>
                  <a:pt x="367453" y="1049019"/>
                  <a:pt x="734907" y="3386"/>
                  <a:pt x="1076960" y="1693"/>
                </a:cubicBezTo>
                <a:cubicBezTo>
                  <a:pt x="1419013" y="0"/>
                  <a:pt x="1735666" y="1042246"/>
                  <a:pt x="2052320" y="2084493"/>
                </a:cubicBezTo>
              </a:path>
            </a:pathLst>
          </a:cu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/>
          <p:cNvSpPr/>
          <p:nvPr/>
        </p:nvSpPr>
        <p:spPr>
          <a:xfrm>
            <a:off x="4292601" y="3429001"/>
            <a:ext cx="3376497" cy="857053"/>
          </a:xfrm>
          <a:custGeom>
            <a:avLst/>
            <a:gdLst>
              <a:gd name="connsiteX0" fmla="*/ 0 w 2052320"/>
              <a:gd name="connsiteY0" fmla="*/ 2094653 h 2094653"/>
              <a:gd name="connsiteX1" fmla="*/ 1076960 w 2052320"/>
              <a:gd name="connsiteY1" fmla="*/ 1693 h 2094653"/>
              <a:gd name="connsiteX2" fmla="*/ 2052320 w 2052320"/>
              <a:gd name="connsiteY2" fmla="*/ 2084493 h 2094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2320" h="2094653">
                <a:moveTo>
                  <a:pt x="0" y="2094653"/>
                </a:moveTo>
                <a:cubicBezTo>
                  <a:pt x="367453" y="1049019"/>
                  <a:pt x="734907" y="3386"/>
                  <a:pt x="1076960" y="1693"/>
                </a:cubicBezTo>
                <a:cubicBezTo>
                  <a:pt x="1419013" y="0"/>
                  <a:pt x="1735666" y="1042246"/>
                  <a:pt x="2052320" y="2084493"/>
                </a:cubicBezTo>
              </a:path>
            </a:pathLst>
          </a:custGeom>
          <a:ln>
            <a:tailEnd type="stealth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3979211" y="4274041"/>
            <a:ext cx="616527" cy="43905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i="1" dirty="0">
                <a:solidFill>
                  <a:srgbClr val="663300"/>
                </a:solidFill>
                <a:latin typeface="Cambria" pitchFamily="18" charset="0"/>
              </a:rPr>
              <a:t>ToR</a:t>
            </a:r>
            <a:r>
              <a:rPr lang="en-US" sz="2000" b="1" i="1" baseline="-16000" dirty="0">
                <a:solidFill>
                  <a:srgbClr val="663300"/>
                </a:solidFill>
                <a:latin typeface="Cambria" pitchFamily="18" charset="0"/>
              </a:rPr>
              <a:t>2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391401" y="4274041"/>
            <a:ext cx="616527" cy="43905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i="1" dirty="0">
                <a:solidFill>
                  <a:srgbClr val="663300"/>
                </a:solidFill>
                <a:latin typeface="Cambria" pitchFamily="18" charset="0"/>
              </a:rPr>
              <a:t>ToR</a:t>
            </a:r>
            <a:r>
              <a:rPr lang="en-US" sz="2000" b="1" i="1" baseline="-16000" dirty="0">
                <a:solidFill>
                  <a:srgbClr val="663300"/>
                </a:solidFill>
                <a:latin typeface="Cambria" pitchFamily="18" charset="0"/>
              </a:rPr>
              <a:t>4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565467" y="4274041"/>
            <a:ext cx="616527" cy="43905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i="1" dirty="0">
                <a:solidFill>
                  <a:srgbClr val="663300"/>
                </a:solidFill>
                <a:latin typeface="Cambria" pitchFamily="18" charset="0"/>
              </a:rPr>
              <a:t>ToR</a:t>
            </a:r>
            <a:r>
              <a:rPr lang="en-US" sz="2000" b="1" i="1" baseline="-16000" dirty="0">
                <a:solidFill>
                  <a:srgbClr val="663300"/>
                </a:solidFill>
                <a:latin typeface="Cambria" pitchFamily="18" charset="0"/>
              </a:rPr>
              <a:t>1</a:t>
            </a:r>
          </a:p>
        </p:txBody>
      </p:sp>
      <p:sp>
        <p:nvSpPr>
          <p:cNvPr id="96" name="Rectangle 95"/>
          <p:cNvSpPr/>
          <p:nvPr/>
        </p:nvSpPr>
        <p:spPr>
          <a:xfrm>
            <a:off x="5826761" y="4274041"/>
            <a:ext cx="616527" cy="43905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i="1" dirty="0">
                <a:solidFill>
                  <a:srgbClr val="663300"/>
                </a:solidFill>
                <a:latin typeface="Cambria" pitchFamily="18" charset="0"/>
              </a:rPr>
              <a:t>ToR</a:t>
            </a:r>
            <a:r>
              <a:rPr lang="en-US" sz="2000" b="1" i="1" baseline="-16000" dirty="0">
                <a:solidFill>
                  <a:srgbClr val="663300"/>
                </a:solidFill>
                <a:latin typeface="Cambria" pitchFamily="18" charset="0"/>
              </a:rPr>
              <a:t>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735320" y="5599783"/>
            <a:ext cx="792678" cy="212879"/>
          </a:xfrm>
          <a:prstGeom prst="rect">
            <a:avLst/>
          </a:prstGeom>
          <a:noFill/>
        </p:spPr>
        <p:txBody>
          <a:bodyPr wrap="square" lIns="0" tIns="45720" rIns="0" bIns="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sz="2000" b="1" i="1" dirty="0">
                <a:latin typeface="Cambria" pitchFamily="18" charset="0"/>
              </a:rPr>
              <a:t>y, z</a:t>
            </a:r>
            <a:endParaRPr lang="en-US" sz="2000" b="1" i="1" baseline="-16000" dirty="0">
              <a:latin typeface="Cambria" pitchFamily="18" charset="0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042285" y="5715000"/>
            <a:ext cx="78105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>
              <a:lnSpc>
                <a:spcPts val="1300"/>
              </a:lnSpc>
            </a:pPr>
            <a:r>
              <a:rPr lang="en-US" sz="1600" b="1" dirty="0">
                <a:solidFill>
                  <a:schemeClr val="tx1"/>
                </a:solidFill>
              </a:rPr>
              <a:t>payload</a:t>
            </a:r>
            <a:endParaRPr lang="en-US" sz="1600" b="1" baseline="-160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2146170" y="5715000"/>
            <a:ext cx="515751" cy="304800"/>
          </a:xfrm>
          <a:prstGeom prst="rect">
            <a:avLst/>
          </a:prstGeom>
          <a:solidFill>
            <a:schemeClr val="accent6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>
              <a:lnSpc>
                <a:spcPts val="1300"/>
              </a:lnSpc>
            </a:pPr>
            <a:r>
              <a:rPr lang="en-US" sz="1600" b="1" i="1" dirty="0">
                <a:solidFill>
                  <a:schemeClr val="tx1"/>
                </a:solidFill>
                <a:latin typeface="Cambria" pitchFamily="18" charset="0"/>
              </a:rPr>
              <a:t>ToR</a:t>
            </a:r>
            <a:r>
              <a:rPr lang="en-US" sz="1600" b="1" i="1" baseline="-16000" dirty="0">
                <a:solidFill>
                  <a:schemeClr val="tx1"/>
                </a:solidFill>
                <a:latin typeface="Cambria" pitchFamily="18" charset="0"/>
              </a:rPr>
              <a:t>3</a:t>
            </a:r>
          </a:p>
        </p:txBody>
      </p:sp>
      <p:sp>
        <p:nvSpPr>
          <p:cNvPr id="90" name="Rectangle 89"/>
          <p:cNvSpPr/>
          <p:nvPr/>
        </p:nvSpPr>
        <p:spPr>
          <a:xfrm>
            <a:off x="2661285" y="5715000"/>
            <a:ext cx="381000" cy="3048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1440" rIns="0" rtlCol="0" anchor="ctr"/>
          <a:lstStyle/>
          <a:p>
            <a:pPr algn="ctr">
              <a:lnSpc>
                <a:spcPts val="1300"/>
              </a:lnSpc>
            </a:pPr>
            <a:r>
              <a:rPr lang="en-US" sz="1600" b="1" i="1" dirty="0">
                <a:solidFill>
                  <a:schemeClr val="tx1"/>
                </a:solidFill>
                <a:latin typeface="Cambria" pitchFamily="18" charset="0"/>
              </a:rPr>
              <a:t>z</a:t>
            </a:r>
            <a:endParaRPr lang="en-US" sz="1600" b="1" i="1" baseline="-160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91" name="TextBox 52"/>
          <p:cNvSpPr txBox="1"/>
          <p:nvPr/>
        </p:nvSpPr>
        <p:spPr>
          <a:xfrm>
            <a:off x="6624684" y="4262736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+mn-lt"/>
              </a:rPr>
              <a:t>. . .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8763000" y="2590800"/>
            <a:ext cx="1447800" cy="2286000"/>
          </a:xfrm>
          <a:prstGeom prst="roundRect">
            <a:avLst>
              <a:gd name="adj" fmla="val 5603"/>
            </a:avLst>
          </a:prstGeom>
          <a:solidFill>
            <a:schemeClr val="tx1">
              <a:lumMod val="50000"/>
              <a:lumOff val="50000"/>
            </a:schemeClr>
          </a:solidFill>
          <a:ln/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Directory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93" name="Rectangle 92"/>
          <p:cNvSpPr/>
          <p:nvPr/>
        </p:nvSpPr>
        <p:spPr>
          <a:xfrm>
            <a:off x="8915400" y="3352800"/>
            <a:ext cx="11430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…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x </a:t>
            </a:r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ToR</a:t>
            </a:r>
            <a:r>
              <a:rPr lang="en-US" sz="1600" b="1" baseline="-25000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2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y </a:t>
            </a:r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ToR</a:t>
            </a:r>
            <a:r>
              <a:rPr lang="en-US" sz="1600" b="1" baseline="-25000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3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z </a:t>
            </a:r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ToR</a:t>
            </a:r>
            <a:r>
              <a:rPr lang="en-US" sz="1600" b="1" baseline="-25000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4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131" name="Freeform 130"/>
          <p:cNvSpPr/>
          <p:nvPr/>
        </p:nvSpPr>
        <p:spPr>
          <a:xfrm>
            <a:off x="4335295" y="4902741"/>
            <a:ext cx="5048655" cy="1196503"/>
          </a:xfrm>
          <a:custGeom>
            <a:avLst/>
            <a:gdLst>
              <a:gd name="connsiteX0" fmla="*/ 0 w 5048655"/>
              <a:gd name="connsiteY0" fmla="*/ 1011677 h 1196503"/>
              <a:gd name="connsiteX1" fmla="*/ 0 w 5048655"/>
              <a:gd name="connsiteY1" fmla="*/ 1196503 h 1196503"/>
              <a:gd name="connsiteX2" fmla="*/ 5048655 w 5048655"/>
              <a:gd name="connsiteY2" fmla="*/ 1196503 h 1196503"/>
              <a:gd name="connsiteX3" fmla="*/ 5048655 w 5048655"/>
              <a:gd name="connsiteY3" fmla="*/ 0 h 1196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48655" h="1196503">
                <a:moveTo>
                  <a:pt x="0" y="1011677"/>
                </a:moveTo>
                <a:lnTo>
                  <a:pt x="0" y="1196503"/>
                </a:lnTo>
                <a:lnTo>
                  <a:pt x="5048655" y="1196503"/>
                </a:lnTo>
                <a:lnTo>
                  <a:pt x="5048655" y="0"/>
                </a:lnTo>
              </a:path>
            </a:pathLst>
          </a:custGeom>
          <a:ln>
            <a:solidFill>
              <a:schemeClr val="bg2">
                <a:lumMod val="50000"/>
              </a:schemeClr>
            </a:solidFill>
            <a:prstDash val="sysDot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1"/>
          <p:cNvSpPr/>
          <p:nvPr/>
        </p:nvSpPr>
        <p:spPr>
          <a:xfrm>
            <a:off x="4208835" y="4912469"/>
            <a:ext cx="5301575" cy="1293779"/>
          </a:xfrm>
          <a:custGeom>
            <a:avLst/>
            <a:gdLst>
              <a:gd name="connsiteX0" fmla="*/ 5301575 w 5301575"/>
              <a:gd name="connsiteY0" fmla="*/ 0 h 1293779"/>
              <a:gd name="connsiteX1" fmla="*/ 5301575 w 5301575"/>
              <a:gd name="connsiteY1" fmla="*/ 1293779 h 1293779"/>
              <a:gd name="connsiteX2" fmla="*/ 0 w 5301575"/>
              <a:gd name="connsiteY2" fmla="*/ 1293779 h 1293779"/>
              <a:gd name="connsiteX3" fmla="*/ 0 w 5301575"/>
              <a:gd name="connsiteY3" fmla="*/ 1011677 h 1293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01575" h="1293779">
                <a:moveTo>
                  <a:pt x="5301575" y="0"/>
                </a:moveTo>
                <a:lnTo>
                  <a:pt x="5301575" y="1293779"/>
                </a:lnTo>
                <a:lnTo>
                  <a:pt x="0" y="1293779"/>
                </a:lnTo>
                <a:lnTo>
                  <a:pt x="0" y="1011677"/>
                </a:lnTo>
              </a:path>
            </a:pathLst>
          </a:custGeom>
          <a:ln>
            <a:solidFill>
              <a:schemeClr val="bg2">
                <a:lumMod val="50000"/>
              </a:schemeClr>
            </a:solidFill>
            <a:prstDash val="sysDot"/>
            <a:tailEnd type="stealth" w="lg" len="lg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8915400" y="5334001"/>
            <a:ext cx="1098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Lookup &amp;</a:t>
            </a:r>
          </a:p>
          <a:p>
            <a:pPr algn="ctr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Response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8915400" y="3352800"/>
            <a:ext cx="11430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…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x </a:t>
            </a:r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ToR</a:t>
            </a:r>
            <a:r>
              <a:rPr lang="en-US" sz="1600" b="1" baseline="-25000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2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y </a:t>
            </a:r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ToR</a:t>
            </a:r>
            <a:r>
              <a:rPr lang="en-US" sz="1600" b="1" baseline="-25000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3</a:t>
            </a:r>
          </a:p>
          <a:p>
            <a:pPr algn="ctr"/>
            <a:r>
              <a:rPr lang="en-US" sz="1600" b="1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z </a:t>
            </a:r>
            <a:r>
              <a:rPr lang="en-US" sz="1600" b="1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600" b="1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ToR</a:t>
            </a:r>
            <a:r>
              <a:rPr lang="en-US" sz="1600" b="1" baseline="-25000" dirty="0">
                <a:solidFill>
                  <a:srgbClr val="FF0000"/>
                </a:solidFill>
                <a:latin typeface="Cambria" pitchFamily="18" charset="0"/>
                <a:cs typeface="Times New Roman" pitchFamily="18" charset="0"/>
              </a:rPr>
              <a:t>3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  <a:latin typeface="Cambria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2552700" y="3181350"/>
            <a:ext cx="7086600" cy="1383938"/>
          </a:xfrm>
          <a:prstGeom prst="roundRect">
            <a:avLst>
              <a:gd name="adj" fmla="val 1364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457200" indent="-223838"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altLang="ko-KR" sz="2400" b="1" dirty="0">
                <a:solidFill>
                  <a:schemeClr val="bg1"/>
                </a:solidFill>
              </a:rPr>
              <a:t>Allows to use low-cost switches</a:t>
            </a:r>
          </a:p>
          <a:p>
            <a:pPr marL="457200" indent="-223838"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altLang="ko-KR" sz="2400" b="1" dirty="0">
                <a:solidFill>
                  <a:schemeClr val="bg1"/>
                </a:solidFill>
              </a:rPr>
              <a:t>Protects network and hosts from host-state churn</a:t>
            </a:r>
          </a:p>
          <a:p>
            <a:pPr marL="457200" indent="-223838">
              <a:buFont typeface="Arial" pitchFamily="34" charset="0"/>
              <a:buChar char="•"/>
              <a:tabLst>
                <a:tab pos="457200" algn="l"/>
              </a:tabLst>
            </a:pPr>
            <a:r>
              <a:rPr lang="en-US" altLang="ko-KR" sz="2400" b="1" dirty="0">
                <a:solidFill>
                  <a:schemeClr val="bg1"/>
                </a:solidFill>
              </a:rPr>
              <a:t>Obviates host and switch reconfiguration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7</a:t>
            </a:fld>
            <a:endParaRPr lang="en-US"/>
          </a:p>
        </p:txBody>
      </p:sp>
      <p:sp>
        <p:nvSpPr>
          <p:cNvPr id="45" name="Title 1"/>
          <p:cNvSpPr txBox="1">
            <a:spLocks/>
          </p:cNvSpPr>
          <p:nvPr/>
        </p:nvSpPr>
        <p:spPr>
          <a:xfrm>
            <a:off x="596900" y="114300"/>
            <a:ext cx="10934700" cy="1143000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sz="4000" dirty="0"/>
              <a:t>Addressing and routing:</a:t>
            </a:r>
            <a:br>
              <a:rPr lang="en-US" sz="4000" dirty="0"/>
            </a:br>
            <a:r>
              <a:rPr lang="en-US" sz="4000" dirty="0"/>
              <a:t>Name-location separation</a:t>
            </a:r>
          </a:p>
        </p:txBody>
      </p:sp>
    </p:spTree>
    <p:extLst>
      <p:ext uri="{BB962C8B-B14F-4D97-AF65-F5344CB8AC3E}">
        <p14:creationId xmlns:p14="http://schemas.microsoft.com/office/powerpoint/2010/main" val="376493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2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3" dur="indefinite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5" dur="indefinit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6" dur="indefinite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2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3" dur="indefinite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4" dur="indefinite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6" dur="indefinite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7" dur="indefinite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9" dur="indefinite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0" dur="indefinite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2" dur="indefinite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3" dur="indefinite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9" presetClass="emph" presetSubtype="0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4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75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6" dur="indefinite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8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9" dur="indefinite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1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2" dur="indefinite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4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5" dur="indefinite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7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8" dur="indefinite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0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1" dur="indefinite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3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4" dur="indefinite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6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7" dur="indefinite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9" dur="indefinite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0" dur="indefinite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2" dur="indefinite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3" dur="indefinite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5" dur="indefinite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6" dur="indefinite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8" dur="indefinite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9" dur="indefinite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1" dur="indefinite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2" dur="indefinite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4" dur="indefinite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5" dur="indefinite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7" dur="indefinite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8" dur="indefinite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mph" presetSubtype="0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0" dur="indefinite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1" dur="indefinite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3" dur="indefinite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4" dur="indefinite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6" dur="indefinite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7" dur="indefinite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9" dur="indefinite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0" dur="indefinite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2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3" dur="indefinite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5" dur="indefinite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6" dur="indefinite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8" dur="indefinite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9" dur="indefinite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1" dur="indefinite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2" dur="indefinite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4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5" dur="indefinite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7" dur="indefinite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8" dur="indefinite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0" dur="indefinite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1" dur="indefinite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3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4" dur="indefinite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6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57" dur="indefinite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9" presetClass="emph" presetSubtype="0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59" dur="indefinite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0" dur="indefinite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9" presetClass="emph" presetSubtype="0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2" dur="indefinite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3" dur="indefinite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9" presetClass="emph" presetSubtype="0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5" dur="indefinite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6" dur="indefinite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68" dur="indefinite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69" dur="indefinite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1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2" dur="indefinite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4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75" dur="indefinite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4" grpId="1" animBg="1"/>
      <p:bldP spid="150" grpId="0" animBg="1"/>
      <p:bldP spid="150" grpId="1" animBg="1"/>
      <p:bldP spid="150" grpId="2" animBg="1"/>
      <p:bldP spid="150" grpId="3" animBg="1"/>
      <p:bldP spid="151" grpId="0" animBg="1"/>
      <p:bldP spid="151" grpId="1" animBg="1"/>
      <p:bldP spid="151" grpId="2" animBg="1"/>
      <p:bldP spid="151" grpId="3" animBg="1"/>
      <p:bldP spid="75" grpId="0"/>
      <p:bldP spid="75" grpId="1"/>
      <p:bldP spid="76" grpId="0"/>
      <p:bldP spid="76" grpId="1"/>
      <p:bldP spid="77" grpId="0"/>
      <p:bldP spid="77" grpId="1"/>
      <p:bldP spid="97" grpId="0" animBg="1"/>
      <p:bldP spid="97" grpId="1" animBg="1"/>
      <p:bldP spid="97" grpId="2" animBg="1"/>
      <p:bldP spid="97" grpId="3" animBg="1"/>
      <p:bldP spid="99" grpId="0" animBg="1"/>
      <p:bldP spid="99" grpId="1" animBg="1"/>
      <p:bldP spid="101" grpId="0"/>
      <p:bldP spid="101" grpId="1"/>
      <p:bldP spid="103" grpId="0"/>
      <p:bldP spid="103" grpId="1"/>
      <p:bldP spid="104" grpId="0"/>
      <p:bldP spid="104" grpId="1"/>
      <p:bldP spid="113" grpId="0" animBg="1"/>
      <p:bldP spid="113" grpId="1" animBg="1"/>
      <p:bldP spid="114" grpId="0"/>
      <p:bldP spid="114" grpId="1"/>
      <p:bldP spid="114" grpId="2"/>
      <p:bldP spid="116" grpId="0" animBg="1"/>
      <p:bldP spid="116" grpId="1" animBg="1"/>
      <p:bldP spid="116" grpId="2" animBg="1"/>
      <p:bldP spid="118" grpId="0"/>
      <p:bldP spid="118" grpId="1"/>
      <p:bldP spid="118" grpId="2"/>
      <p:bldP spid="122" grpId="0" animBg="1"/>
      <p:bldP spid="122" grpId="1" animBg="1"/>
      <p:bldP spid="122" grpId="2" animBg="1"/>
      <p:bldP spid="123" grpId="0" animBg="1"/>
      <p:bldP spid="123" grpId="1" animBg="1"/>
      <p:bldP spid="123" grpId="2" animBg="1"/>
      <p:bldP spid="124" grpId="0" animBg="1"/>
      <p:bldP spid="124" grpId="1" animBg="1"/>
      <p:bldP spid="124" grpId="2" animBg="1"/>
      <p:bldP spid="127" grpId="0" animBg="1"/>
      <p:bldP spid="127" grpId="1" animBg="1"/>
      <p:bldP spid="127" grpId="2" animBg="1"/>
      <p:bldP spid="127" grpId="3" animBg="1"/>
      <p:bldP spid="128" grpId="0" animBg="1"/>
      <p:bldP spid="128" grpId="1" animBg="1"/>
      <p:bldP spid="128" grpId="2" animBg="1"/>
      <p:bldP spid="62" grpId="0" animBg="1"/>
      <p:bldP spid="62" grpId="1" animBg="1"/>
      <p:bldP spid="73" grpId="0" animBg="1"/>
      <p:bldP spid="73" grpId="1" animBg="1"/>
      <p:bldP spid="95" grpId="0" animBg="1"/>
      <p:bldP spid="95" grpId="1" animBg="1"/>
      <p:bldP spid="96" grpId="0" animBg="1"/>
      <p:bldP spid="96" grpId="1" animBg="1"/>
      <p:bldP spid="85" grpId="0"/>
      <p:bldP spid="85" grpId="1"/>
      <p:bldP spid="86" grpId="0" animBg="1"/>
      <p:bldP spid="86" grpId="1" animBg="1"/>
      <p:bldP spid="88" grpId="0" animBg="1"/>
      <p:bldP spid="88" grpId="1" animBg="1"/>
      <p:bldP spid="90" grpId="0" animBg="1"/>
      <p:bldP spid="90" grpId="1" animBg="1"/>
      <p:bldP spid="91" grpId="0"/>
      <p:bldP spid="91" grpId="1"/>
      <p:bldP spid="92" grpId="0" animBg="1"/>
      <p:bldP spid="92" grpId="1" animBg="1"/>
      <p:bldP spid="93" grpId="0" animBg="1"/>
      <p:bldP spid="93" grpId="1" animBg="1"/>
      <p:bldP spid="131" grpId="0" animBg="1"/>
      <p:bldP spid="131" grpId="1" animBg="1"/>
      <p:bldP spid="131" grpId="2" animBg="1"/>
      <p:bldP spid="131" grpId="3" animBg="1"/>
      <p:bldP spid="131" grpId="4" animBg="1"/>
      <p:bldP spid="132" grpId="0" animBg="1"/>
      <p:bldP spid="132" grpId="1" animBg="1"/>
      <p:bldP spid="132" grpId="2" animBg="1"/>
      <p:bldP spid="132" grpId="3" animBg="1"/>
      <p:bldP spid="132" grpId="4" animBg="1"/>
      <p:bldP spid="133" grpId="0"/>
      <p:bldP spid="133" grpId="1"/>
      <p:bldP spid="133" grpId="2"/>
      <p:bldP spid="133" grpId="3"/>
      <p:bldP spid="133" grpId="4"/>
      <p:bldP spid="134" grpId="0" animBg="1"/>
      <p:bldP spid="134" grpId="1" animBg="1"/>
      <p:bldP spid="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ounded Rectangle 241"/>
          <p:cNvSpPr/>
          <p:nvPr/>
        </p:nvSpPr>
        <p:spPr>
          <a:xfrm>
            <a:off x="2819400" y="1285240"/>
            <a:ext cx="6705600" cy="4343400"/>
          </a:xfrm>
          <a:prstGeom prst="roundRect">
            <a:avLst>
              <a:gd name="adj" fmla="val 11502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scene3d>
            <a:camera prst="perspectiveRelaxedModerately" fov="3900000">
              <a:rot lat="19799996" lon="0" rev="0"/>
            </a:camera>
            <a:lightRig rig="flat" dir="t"/>
          </a:scene3d>
          <a:sp3d extrusionH="76200" contourW="12700" prstMaterial="clear">
            <a:bevelT w="165100" h="292100" prst="coolSlant"/>
            <a:bevelB w="12700" h="381000" prst="coolSlant"/>
            <a:extrusionClr>
              <a:schemeClr val="tx2">
                <a:lumMod val="75000"/>
              </a:schemeClr>
            </a:extrusionClr>
            <a:contourClr>
              <a:schemeClr val="tx2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tlCol="0" anchor="t" anchorCtr="0"/>
          <a:lstStyle/>
          <a:p>
            <a:r>
              <a:rPr lang="en-US" sz="3200" b="1" dirty="0">
                <a:solidFill>
                  <a:schemeClr val="tx1"/>
                </a:solidFill>
              </a:rPr>
              <a:t>VL2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889" y="127405"/>
            <a:ext cx="8817428" cy="1143000"/>
          </a:xfrm>
        </p:spPr>
        <p:txBody>
          <a:bodyPr>
            <a:noAutofit/>
          </a:bodyPr>
          <a:lstStyle/>
          <a:p>
            <a:r>
              <a:rPr lang="en-US" sz="4200" dirty="0"/>
              <a:t>Example topology: Clos network</a:t>
            </a:r>
          </a:p>
        </p:txBody>
      </p:sp>
      <p:cxnSp>
        <p:nvCxnSpPr>
          <p:cNvPr id="188" name="Straight Connector 187"/>
          <p:cNvCxnSpPr/>
          <p:nvPr/>
        </p:nvCxnSpPr>
        <p:spPr>
          <a:xfrm rot="16200000" flipH="1">
            <a:off x="5253671" y="4258978"/>
            <a:ext cx="536811" cy="14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rot="16200000" flipH="1">
            <a:off x="5360826" y="4206631"/>
            <a:ext cx="516925" cy="1196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rot="5400000">
            <a:off x="5136517" y="4221592"/>
            <a:ext cx="536804" cy="897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>
            <a:stCxn id="213" idx="2"/>
            <a:endCxn id="222" idx="0"/>
          </p:cNvCxnSpPr>
          <p:nvPr/>
        </p:nvCxnSpPr>
        <p:spPr>
          <a:xfrm rot="16200000" flipH="1">
            <a:off x="4005705" y="4227376"/>
            <a:ext cx="1141161" cy="6027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222" idx="0"/>
          </p:cNvCxnSpPr>
          <p:nvPr/>
        </p:nvCxnSpPr>
        <p:spPr>
          <a:xfrm rot="5400000" flipH="1" flipV="1">
            <a:off x="4545594" y="4142086"/>
            <a:ext cx="1289351" cy="6251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51"/>
          <p:cNvSpPr txBox="1"/>
          <p:nvPr/>
        </p:nvSpPr>
        <p:spPr>
          <a:xfrm>
            <a:off x="6350479" y="2357502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+mn-lt"/>
              </a:rPr>
              <a:t>. . .</a:t>
            </a:r>
          </a:p>
        </p:txBody>
      </p:sp>
      <p:sp>
        <p:nvSpPr>
          <p:cNvPr id="195" name="TextBox 52"/>
          <p:cNvSpPr txBox="1"/>
          <p:nvPr/>
        </p:nvSpPr>
        <p:spPr>
          <a:xfrm>
            <a:off x="6608792" y="3709424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+mn-lt"/>
              </a:rPr>
              <a:t>. . .</a:t>
            </a:r>
          </a:p>
        </p:txBody>
      </p:sp>
      <p:cxnSp>
        <p:nvCxnSpPr>
          <p:cNvPr id="196" name="Straight Connector 195"/>
          <p:cNvCxnSpPr>
            <a:stCxn id="216" idx="2"/>
            <a:endCxn id="213" idx="0"/>
          </p:cNvCxnSpPr>
          <p:nvPr/>
        </p:nvCxnSpPr>
        <p:spPr>
          <a:xfrm rot="5400000">
            <a:off x="4081191" y="2949074"/>
            <a:ext cx="1027194" cy="6397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217" idx="2"/>
            <a:endCxn id="213" idx="0"/>
          </p:cNvCxnSpPr>
          <p:nvPr/>
        </p:nvCxnSpPr>
        <p:spPr>
          <a:xfrm rot="5400000">
            <a:off x="4598012" y="2432254"/>
            <a:ext cx="1027194" cy="16734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218" idx="2"/>
            <a:endCxn id="213" idx="0"/>
          </p:cNvCxnSpPr>
          <p:nvPr/>
        </p:nvCxnSpPr>
        <p:spPr>
          <a:xfrm rot="5400000">
            <a:off x="5344659" y="1685677"/>
            <a:ext cx="1027125" cy="31666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>
            <a:stCxn id="216" idx="2"/>
            <a:endCxn id="214" idx="0"/>
          </p:cNvCxnSpPr>
          <p:nvPr/>
        </p:nvCxnSpPr>
        <p:spPr>
          <a:xfrm rot="16200000" flipH="1">
            <a:off x="4691045" y="2979014"/>
            <a:ext cx="1042207" cy="5949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217" idx="2"/>
            <a:endCxn id="214" idx="0"/>
          </p:cNvCxnSpPr>
          <p:nvPr/>
        </p:nvCxnSpPr>
        <p:spPr>
          <a:xfrm rot="5400000">
            <a:off x="5207866" y="3057120"/>
            <a:ext cx="1042207" cy="4387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214" idx="0"/>
            <a:endCxn id="218" idx="2"/>
          </p:cNvCxnSpPr>
          <p:nvPr/>
        </p:nvCxnSpPr>
        <p:spPr>
          <a:xfrm rot="5400000" flipH="1" flipV="1">
            <a:off x="5954511" y="2310542"/>
            <a:ext cx="1042138" cy="19319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>
            <a:stCxn id="215" idx="0"/>
            <a:endCxn id="216" idx="2"/>
          </p:cNvCxnSpPr>
          <p:nvPr/>
        </p:nvCxnSpPr>
        <p:spPr>
          <a:xfrm rot="16200000" flipV="1">
            <a:off x="6004671" y="1665388"/>
            <a:ext cx="1022327" cy="3202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215" idx="0"/>
            <a:endCxn id="217" idx="2"/>
          </p:cNvCxnSpPr>
          <p:nvPr/>
        </p:nvCxnSpPr>
        <p:spPr>
          <a:xfrm rot="16200000" flipV="1">
            <a:off x="6521492" y="2182209"/>
            <a:ext cx="1022327" cy="21686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215" idx="0"/>
            <a:endCxn id="218" idx="2"/>
          </p:cNvCxnSpPr>
          <p:nvPr/>
        </p:nvCxnSpPr>
        <p:spPr>
          <a:xfrm rot="16200000" flipV="1">
            <a:off x="7268138" y="2928854"/>
            <a:ext cx="1022257" cy="6754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/>
          <p:cNvSpPr/>
          <p:nvPr/>
        </p:nvSpPr>
        <p:spPr>
          <a:xfrm>
            <a:off x="4573571" y="4967634"/>
            <a:ext cx="616527" cy="43905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rgbClr val="663300"/>
                </a:solidFill>
              </a:rPr>
              <a:t>TOR</a:t>
            </a:r>
          </a:p>
        </p:txBody>
      </p:sp>
      <p:sp>
        <p:nvSpPr>
          <p:cNvPr id="206" name="Flowchart: Predefined Process 205"/>
          <p:cNvSpPr/>
          <p:nvPr/>
        </p:nvSpPr>
        <p:spPr>
          <a:xfrm rot="16200000">
            <a:off x="4574496" y="5817503"/>
            <a:ext cx="614676" cy="856719"/>
          </a:xfrm>
          <a:prstGeom prst="flowChartPredefined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07" name="TextBox 206"/>
          <p:cNvSpPr txBox="1"/>
          <p:nvPr/>
        </p:nvSpPr>
        <p:spPr>
          <a:xfrm>
            <a:off x="4485495" y="6093633"/>
            <a:ext cx="792678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dirty="0"/>
              <a:t>20 Servers</a:t>
            </a:r>
          </a:p>
        </p:txBody>
      </p:sp>
      <p:cxnSp>
        <p:nvCxnSpPr>
          <p:cNvPr id="208" name="Straight Connector 207"/>
          <p:cNvCxnSpPr>
            <a:stCxn id="205" idx="2"/>
            <a:endCxn id="206" idx="3"/>
          </p:cNvCxnSpPr>
          <p:nvPr/>
        </p:nvCxnSpPr>
        <p:spPr>
          <a:xfrm rot="5400000">
            <a:off x="4615917" y="5672603"/>
            <a:ext cx="531836" cy="18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/>
          <p:cNvSpPr/>
          <p:nvPr/>
        </p:nvSpPr>
        <p:spPr>
          <a:xfrm>
            <a:off x="4583059" y="2368513"/>
            <a:ext cx="616527" cy="439055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rgbClr val="003300"/>
                </a:solidFill>
              </a:rPr>
              <a:t>Int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7827819" y="3720435"/>
            <a:ext cx="616527" cy="43905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/>
          </a:p>
        </p:txBody>
      </p:sp>
      <p:sp>
        <p:nvSpPr>
          <p:cNvPr id="211" name="Rectangle 210"/>
          <p:cNvSpPr/>
          <p:nvPr/>
        </p:nvSpPr>
        <p:spPr>
          <a:xfrm>
            <a:off x="5639963" y="2368513"/>
            <a:ext cx="616527" cy="439055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/>
          </a:p>
        </p:txBody>
      </p:sp>
      <p:sp>
        <p:nvSpPr>
          <p:cNvPr id="212" name="Rectangle 211"/>
          <p:cNvSpPr/>
          <p:nvPr/>
        </p:nvSpPr>
        <p:spPr>
          <a:xfrm>
            <a:off x="7123217" y="2368513"/>
            <a:ext cx="616527" cy="439055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/>
          </a:p>
        </p:txBody>
      </p:sp>
      <p:sp>
        <p:nvSpPr>
          <p:cNvPr id="213" name="Rectangle 212"/>
          <p:cNvSpPr/>
          <p:nvPr/>
        </p:nvSpPr>
        <p:spPr>
          <a:xfrm>
            <a:off x="4186818" y="3782567"/>
            <a:ext cx="176151" cy="175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14" name="Rectangle 213"/>
          <p:cNvSpPr/>
          <p:nvPr/>
        </p:nvSpPr>
        <p:spPr>
          <a:xfrm>
            <a:off x="5421537" y="3797580"/>
            <a:ext cx="176151" cy="175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15" name="Rectangle 214"/>
          <p:cNvSpPr/>
          <p:nvPr/>
        </p:nvSpPr>
        <p:spPr>
          <a:xfrm>
            <a:off x="8028908" y="3777700"/>
            <a:ext cx="176151" cy="175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16" name="Rectangle 215"/>
          <p:cNvSpPr/>
          <p:nvPr/>
        </p:nvSpPr>
        <p:spPr>
          <a:xfrm>
            <a:off x="4826610" y="2579751"/>
            <a:ext cx="176151" cy="175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17" name="Rectangle 216"/>
          <p:cNvSpPr/>
          <p:nvPr/>
        </p:nvSpPr>
        <p:spPr>
          <a:xfrm>
            <a:off x="5860251" y="2579751"/>
            <a:ext cx="176151" cy="175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18" name="Rectangle 217"/>
          <p:cNvSpPr/>
          <p:nvPr/>
        </p:nvSpPr>
        <p:spPr>
          <a:xfrm>
            <a:off x="7353475" y="2579820"/>
            <a:ext cx="176151" cy="175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19" name="Rectangle 218"/>
          <p:cNvSpPr/>
          <p:nvPr/>
        </p:nvSpPr>
        <p:spPr>
          <a:xfrm>
            <a:off x="8708572" y="4972604"/>
            <a:ext cx="616527" cy="43905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rgbClr val="663300"/>
              </a:solidFill>
            </a:endParaRPr>
          </a:p>
        </p:txBody>
      </p:sp>
      <p:sp>
        <p:nvSpPr>
          <p:cNvPr id="220" name="TextBox 52"/>
          <p:cNvSpPr txBox="1"/>
          <p:nvPr/>
        </p:nvSpPr>
        <p:spPr>
          <a:xfrm>
            <a:off x="3864430" y="4827601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+mn-lt"/>
              </a:rPr>
              <a:t>. . .</a:t>
            </a:r>
          </a:p>
        </p:txBody>
      </p:sp>
      <p:sp>
        <p:nvSpPr>
          <p:cNvPr id="221" name="TextBox 52"/>
          <p:cNvSpPr txBox="1"/>
          <p:nvPr/>
        </p:nvSpPr>
        <p:spPr>
          <a:xfrm>
            <a:off x="6365308" y="4785699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+mn-lt"/>
              </a:rPr>
              <a:t>. . . . . .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4789603" y="5099350"/>
            <a:ext cx="176151" cy="175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3" name="Rectangle 222"/>
          <p:cNvSpPr/>
          <p:nvPr/>
        </p:nvSpPr>
        <p:spPr>
          <a:xfrm>
            <a:off x="3966530" y="3720435"/>
            <a:ext cx="616527" cy="43905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rgbClr val="002060"/>
                </a:solidFill>
              </a:rPr>
              <a:t>Aggr</a:t>
            </a:r>
          </a:p>
        </p:txBody>
      </p:sp>
      <p:cxnSp>
        <p:nvCxnSpPr>
          <p:cNvPr id="232" name="Straight Connector 231"/>
          <p:cNvCxnSpPr/>
          <p:nvPr/>
        </p:nvCxnSpPr>
        <p:spPr>
          <a:xfrm rot="16200000" flipH="1">
            <a:off x="5485419" y="4131928"/>
            <a:ext cx="487099" cy="2193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/>
          <p:cNvSpPr/>
          <p:nvPr/>
        </p:nvSpPr>
        <p:spPr>
          <a:xfrm>
            <a:off x="5199587" y="3720435"/>
            <a:ext cx="616527" cy="43905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/>
          </a:p>
        </p:txBody>
      </p:sp>
      <p:cxnSp>
        <p:nvCxnSpPr>
          <p:cNvPr id="236" name="Straight Arrow Connector 235"/>
          <p:cNvCxnSpPr/>
          <p:nvPr/>
        </p:nvCxnSpPr>
        <p:spPr>
          <a:xfrm>
            <a:off x="3071752" y="5481524"/>
            <a:ext cx="6341423" cy="1830"/>
          </a:xfrm>
          <a:prstGeom prst="straightConnector1">
            <a:avLst/>
          </a:prstGeom>
          <a:ln>
            <a:prstDash val="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121"/>
          <p:cNvSpPr txBox="1">
            <a:spLocks noChangeArrowheads="1"/>
          </p:cNvSpPr>
          <p:nvPr/>
        </p:nvSpPr>
        <p:spPr bwMode="auto">
          <a:xfrm>
            <a:off x="5890294" y="4281762"/>
            <a:ext cx="40157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 b="1" i="1" dirty="0">
                <a:solidFill>
                  <a:srgbClr val="3333FF"/>
                </a:solidFill>
                <a:latin typeface="+mn-lt"/>
              </a:rPr>
              <a:t>K</a:t>
            </a:r>
            <a:r>
              <a:rPr lang="en-US" sz="2200" dirty="0">
                <a:solidFill>
                  <a:srgbClr val="3333FF"/>
                </a:solidFill>
                <a:latin typeface="+mn-lt"/>
              </a:rPr>
              <a:t> </a:t>
            </a:r>
            <a:r>
              <a:rPr lang="en-US" sz="2200" dirty="0" err="1">
                <a:solidFill>
                  <a:srgbClr val="3333FF"/>
                </a:solidFill>
                <a:latin typeface="+mn-lt"/>
              </a:rPr>
              <a:t>aggr</a:t>
            </a:r>
            <a:r>
              <a:rPr lang="en-US" sz="2200" dirty="0">
                <a:solidFill>
                  <a:srgbClr val="3333FF"/>
                </a:solidFill>
                <a:latin typeface="+mn-lt"/>
              </a:rPr>
              <a:t> switches with </a:t>
            </a:r>
            <a:r>
              <a:rPr lang="en-US" sz="2400" b="1" i="1" dirty="0">
                <a:solidFill>
                  <a:srgbClr val="3333FF"/>
                </a:solidFill>
                <a:latin typeface="+mn-lt"/>
              </a:rPr>
              <a:t>D</a:t>
            </a:r>
            <a:r>
              <a:rPr lang="en-US" sz="2200" dirty="0">
                <a:solidFill>
                  <a:srgbClr val="3333FF"/>
                </a:solidFill>
                <a:latin typeface="+mn-lt"/>
              </a:rPr>
              <a:t> ports</a:t>
            </a:r>
          </a:p>
        </p:txBody>
      </p:sp>
      <p:cxnSp>
        <p:nvCxnSpPr>
          <p:cNvPr id="238" name="Straight Arrow Connector 237"/>
          <p:cNvCxnSpPr/>
          <p:nvPr/>
        </p:nvCxnSpPr>
        <p:spPr>
          <a:xfrm>
            <a:off x="3776354" y="4267200"/>
            <a:ext cx="4844143" cy="183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121"/>
          <p:cNvSpPr txBox="1">
            <a:spLocks noChangeArrowheads="1"/>
          </p:cNvSpPr>
          <p:nvPr/>
        </p:nvSpPr>
        <p:spPr bwMode="auto">
          <a:xfrm>
            <a:off x="5715001" y="6272476"/>
            <a:ext cx="22523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rgbClr val="3333FF"/>
                </a:solidFill>
                <a:latin typeface="+mn-lt"/>
              </a:rPr>
              <a:t>20*(</a:t>
            </a:r>
            <a:r>
              <a:rPr lang="en-US" sz="2200" b="1" i="1" dirty="0">
                <a:solidFill>
                  <a:srgbClr val="3333FF"/>
                </a:solidFill>
                <a:latin typeface="+mn-lt"/>
              </a:rPr>
              <a:t>DK</a:t>
            </a:r>
            <a:r>
              <a:rPr lang="en-US" sz="2200" dirty="0">
                <a:solidFill>
                  <a:srgbClr val="3333FF"/>
                </a:solidFill>
                <a:latin typeface="+mn-lt"/>
              </a:rPr>
              <a:t>/4)   Servers</a:t>
            </a:r>
          </a:p>
        </p:txBody>
      </p:sp>
      <p:cxnSp>
        <p:nvCxnSpPr>
          <p:cNvPr id="240" name="Straight Arrow Connector 239"/>
          <p:cNvCxnSpPr/>
          <p:nvPr/>
        </p:nvCxnSpPr>
        <p:spPr>
          <a:xfrm>
            <a:off x="2895600" y="6212109"/>
            <a:ext cx="6781800" cy="183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40"/>
          <p:cNvSpPr/>
          <p:nvPr/>
        </p:nvSpPr>
        <p:spPr>
          <a:xfrm>
            <a:off x="3159827" y="4953007"/>
            <a:ext cx="616527" cy="43905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rgbClr val="663300"/>
              </a:solidFill>
            </a:endParaRPr>
          </a:p>
        </p:txBody>
      </p:sp>
      <p:sp>
        <p:nvSpPr>
          <p:cNvPr id="65" name="TextBox 52"/>
          <p:cNvSpPr txBox="1"/>
          <p:nvPr/>
        </p:nvSpPr>
        <p:spPr>
          <a:xfrm>
            <a:off x="3505201" y="5791200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+mn-lt"/>
              </a:rPr>
              <a:t>. . .</a:t>
            </a:r>
          </a:p>
        </p:txBody>
      </p:sp>
      <p:sp>
        <p:nvSpPr>
          <p:cNvPr id="66" name="TextBox 52"/>
          <p:cNvSpPr txBox="1"/>
          <p:nvPr/>
        </p:nvSpPr>
        <p:spPr>
          <a:xfrm>
            <a:off x="6477001" y="5791200"/>
            <a:ext cx="1282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+mn-lt"/>
              </a:rPr>
              <a:t>. . . . . . . 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899920" y="1066800"/>
            <a:ext cx="8417560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45720" rIns="0" bIns="45720" rtlCol="0">
            <a:noAutofit/>
          </a:bodyPr>
          <a:lstStyle/>
          <a:p>
            <a:pPr algn="ctr"/>
            <a:r>
              <a:rPr lang="en-US" sz="2700" b="1" dirty="0">
                <a:solidFill>
                  <a:schemeClr val="tx1"/>
                </a:solidFill>
              </a:rPr>
              <a:t>Offer huge </a:t>
            </a:r>
            <a:r>
              <a:rPr lang="en-US" sz="2700" b="1" dirty="0" err="1">
                <a:solidFill>
                  <a:schemeClr val="tx1"/>
                </a:solidFill>
              </a:rPr>
              <a:t>aggr</a:t>
            </a:r>
            <a:r>
              <a:rPr lang="en-US" sz="2700" b="1" dirty="0">
                <a:solidFill>
                  <a:schemeClr val="tx1"/>
                </a:solidFill>
              </a:rPr>
              <a:t> capacity and multi paths at modest cost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6751352"/>
      </p:ext>
    </p:extLst>
  </p:cSld>
  <p:clrMapOvr>
    <a:masterClrMapping/>
  </p:clrMapOvr>
  <p:transition advTm="734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4" dur="indefinite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5" dur="indefinite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7" dur="indefinite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8" dur="indefinite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0" dur="indefinite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1" dur="indefinite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3" dur="indefinite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4" dur="indefinite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6" dur="indefinite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7" dur="indefinite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9" dur="indefinite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0" dur="indefinite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2" dur="indefinite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3" dur="indefinite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5" dur="indefinite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6" dur="indefinite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8" dur="indefinite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9" dur="indefinite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1" dur="indefinite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2" dur="indefinite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4" dur="indefinite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5" dur="indefinite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7" dur="indefinite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8" dur="indefinite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0" dur="indefinite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1" dur="indefinite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3" dur="indefinite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4" dur="indefinite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6" dur="indefinite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7" dur="indefinite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9" dur="indefinite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0" dur="indefinite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2" dur="indefinite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3" dur="indefinite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5" dur="indefinite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6" dur="indefinite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8" dur="indefinite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9" dur="indefinite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1" dur="indefinite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2" dur="indefinite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4" dur="indefinite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5" dur="indefinite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7" dur="indefinite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8" dur="indefinite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mph" presetSubtype="0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9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70" dur="indefinite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1" dur="indefinite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mph" presetSubtype="0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2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73" dur="indefinite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4" dur="indefinite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mph" presetSubtype="0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5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76" dur="indefinite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7" dur="indefinite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9" dur="indefinite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0" dur="indefinite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2" dur="indefinite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3" dur="indefinite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mph" presetSubtype="0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4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85" dur="indefinite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6" dur="indefinite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mph" presetSubtype="0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7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88" dur="indefinite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9" dur="indefinite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mph" presetSubtype="0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0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91" dur="indefinite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2" dur="indefinite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4" dur="indefinite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5" dur="indefinite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7" dur="indefinite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8" dur="indefinite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0" dur="indefinite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1" dur="indefinite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mph" presetSubtype="0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2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03" dur="indefinite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4" dur="indefinite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6" dur="indefinite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7" dur="indefinite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9" dur="indefinite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0" dur="indefinite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2" dur="indefinite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3" dur="indefinite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5" dur="indefinite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6" dur="indefinite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8" dur="indefinite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9" dur="indefinite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1" dur="indefinite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2" dur="indefinite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4" dur="indefinite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5" dur="indefinite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7" dur="indefinite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8" dur="indefinite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0" dur="indefinite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1" dur="indefinite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3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4" dur="indefinite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6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7" dur="indefinite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9" dur="indefinite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0" dur="indefinite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 animBg="1"/>
      <p:bldP spid="242" grpId="1" animBg="1"/>
      <p:bldP spid="194" grpId="0"/>
      <p:bldP spid="194" grpId="1"/>
      <p:bldP spid="195" grpId="0"/>
      <p:bldP spid="195" grpId="1"/>
      <p:bldP spid="205" grpId="0" animBg="1"/>
      <p:bldP spid="205" grpId="1" animBg="1"/>
      <p:bldP spid="206" grpId="0" animBg="1"/>
      <p:bldP spid="206" grpId="1" animBg="1"/>
      <p:bldP spid="207" grpId="0"/>
      <p:bldP spid="207" grpId="1"/>
      <p:bldP spid="209" grpId="0" animBg="1"/>
      <p:bldP spid="209" grpId="1" animBg="1"/>
      <p:bldP spid="210" grpId="0" animBg="1"/>
      <p:bldP spid="210" grpId="1" animBg="1"/>
      <p:bldP spid="211" grpId="0" animBg="1"/>
      <p:bldP spid="211" grpId="1" animBg="1"/>
      <p:bldP spid="212" grpId="0" animBg="1"/>
      <p:bldP spid="212" grpId="1" animBg="1"/>
      <p:bldP spid="213" grpId="0"/>
      <p:bldP spid="213" grpId="1"/>
      <p:bldP spid="214" grpId="0"/>
      <p:bldP spid="214" grpId="1"/>
      <p:bldP spid="215" grpId="0"/>
      <p:bldP spid="215" grpId="1"/>
      <p:bldP spid="216" grpId="0"/>
      <p:bldP spid="216" grpId="1"/>
      <p:bldP spid="217" grpId="0"/>
      <p:bldP spid="217" grpId="1"/>
      <p:bldP spid="218" grpId="0"/>
      <p:bldP spid="218" grpId="1"/>
      <p:bldP spid="219" grpId="0" animBg="1"/>
      <p:bldP spid="219" grpId="1" animBg="1"/>
      <p:bldP spid="220" grpId="0"/>
      <p:bldP spid="220" grpId="1"/>
      <p:bldP spid="221" grpId="0"/>
      <p:bldP spid="221" grpId="1"/>
      <p:bldP spid="222" grpId="0"/>
      <p:bldP spid="222" grpId="1"/>
      <p:bldP spid="223" grpId="0" animBg="1"/>
      <p:bldP spid="223" grpId="1" animBg="1"/>
      <p:bldP spid="233" grpId="0" animBg="1"/>
      <p:bldP spid="233" grpId="1" animBg="1"/>
      <p:bldP spid="237" grpId="0"/>
      <p:bldP spid="237" grpId="1"/>
      <p:bldP spid="239" grpId="0"/>
      <p:bldP spid="239" grpId="1"/>
      <p:bldP spid="241" grpId="0" animBg="1"/>
      <p:bldP spid="241" grpId="1" animBg="1"/>
      <p:bldP spid="65" grpId="0"/>
      <p:bldP spid="65" grpId="1"/>
      <p:bldP spid="66" grpId="0"/>
      <p:bldP spid="6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Rounded Rectangle 241"/>
          <p:cNvSpPr/>
          <p:nvPr/>
        </p:nvSpPr>
        <p:spPr>
          <a:xfrm>
            <a:off x="2819400" y="1285240"/>
            <a:ext cx="6705600" cy="4343400"/>
          </a:xfrm>
          <a:prstGeom prst="roundRect">
            <a:avLst>
              <a:gd name="adj" fmla="val 11502"/>
            </a:avLst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scene3d>
            <a:camera prst="perspectiveRelaxedModerately" fov="3900000">
              <a:rot lat="19799996" lon="0" rev="0"/>
            </a:camera>
            <a:lightRig rig="flat" dir="t"/>
          </a:scene3d>
          <a:sp3d extrusionH="76200" contourW="12700" prstMaterial="clear">
            <a:bevelT w="165100" h="292100" prst="coolSlant"/>
            <a:bevelB w="12700" h="381000" prst="coolSlant"/>
            <a:extrusionClr>
              <a:schemeClr val="tx2">
                <a:lumMod val="75000"/>
              </a:schemeClr>
            </a:extrusionClr>
            <a:contourClr>
              <a:schemeClr val="tx2">
                <a:lumMod val="7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tlCol="0" anchor="t" anchorCtr="0"/>
          <a:lstStyle/>
          <a:p>
            <a:r>
              <a:rPr lang="en-US" sz="3200" b="1" dirty="0">
                <a:solidFill>
                  <a:schemeClr val="tx1"/>
                </a:solidFill>
              </a:rPr>
              <a:t>VL2</a:t>
            </a:r>
          </a:p>
        </p:txBody>
      </p:sp>
      <p:cxnSp>
        <p:nvCxnSpPr>
          <p:cNvPr id="188" name="Straight Connector 187"/>
          <p:cNvCxnSpPr/>
          <p:nvPr/>
        </p:nvCxnSpPr>
        <p:spPr>
          <a:xfrm rot="16200000" flipH="1">
            <a:off x="5253671" y="4258978"/>
            <a:ext cx="536811" cy="149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rot="16200000" flipH="1">
            <a:off x="5360826" y="4206631"/>
            <a:ext cx="516925" cy="1196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rot="5400000">
            <a:off x="5136517" y="4221592"/>
            <a:ext cx="536804" cy="897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>
            <a:stCxn id="213" idx="2"/>
            <a:endCxn id="222" idx="0"/>
          </p:cNvCxnSpPr>
          <p:nvPr/>
        </p:nvCxnSpPr>
        <p:spPr>
          <a:xfrm rot="16200000" flipH="1">
            <a:off x="4005705" y="4227376"/>
            <a:ext cx="1141161" cy="6027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>
            <a:stCxn id="222" idx="0"/>
          </p:cNvCxnSpPr>
          <p:nvPr/>
        </p:nvCxnSpPr>
        <p:spPr>
          <a:xfrm rot="5400000" flipH="1" flipV="1">
            <a:off x="4545594" y="4142086"/>
            <a:ext cx="1289351" cy="6251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TextBox 51"/>
          <p:cNvSpPr txBox="1"/>
          <p:nvPr/>
        </p:nvSpPr>
        <p:spPr>
          <a:xfrm>
            <a:off x="6350479" y="2357502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+mn-lt"/>
              </a:rPr>
              <a:t>. . .</a:t>
            </a:r>
          </a:p>
        </p:txBody>
      </p:sp>
      <p:sp>
        <p:nvSpPr>
          <p:cNvPr id="195" name="TextBox 52"/>
          <p:cNvSpPr txBox="1"/>
          <p:nvPr/>
        </p:nvSpPr>
        <p:spPr>
          <a:xfrm>
            <a:off x="6608792" y="3709424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+mn-lt"/>
              </a:rPr>
              <a:t>. . .</a:t>
            </a:r>
          </a:p>
        </p:txBody>
      </p:sp>
      <p:cxnSp>
        <p:nvCxnSpPr>
          <p:cNvPr id="196" name="Straight Connector 195"/>
          <p:cNvCxnSpPr>
            <a:stCxn id="216" idx="2"/>
            <a:endCxn id="213" idx="0"/>
          </p:cNvCxnSpPr>
          <p:nvPr/>
        </p:nvCxnSpPr>
        <p:spPr>
          <a:xfrm rot="5400000">
            <a:off x="4081191" y="2949074"/>
            <a:ext cx="1027194" cy="6397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>
            <a:stCxn id="217" idx="2"/>
            <a:endCxn id="213" idx="0"/>
          </p:cNvCxnSpPr>
          <p:nvPr/>
        </p:nvCxnSpPr>
        <p:spPr>
          <a:xfrm rot="5400000">
            <a:off x="4598012" y="2432254"/>
            <a:ext cx="1027194" cy="16734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>
            <a:stCxn id="218" idx="2"/>
            <a:endCxn id="213" idx="0"/>
          </p:cNvCxnSpPr>
          <p:nvPr/>
        </p:nvCxnSpPr>
        <p:spPr>
          <a:xfrm rot="5400000">
            <a:off x="5344659" y="1685677"/>
            <a:ext cx="1027125" cy="31666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>
            <a:stCxn id="216" idx="2"/>
            <a:endCxn id="214" idx="0"/>
          </p:cNvCxnSpPr>
          <p:nvPr/>
        </p:nvCxnSpPr>
        <p:spPr>
          <a:xfrm rot="16200000" flipH="1">
            <a:off x="4691045" y="2979014"/>
            <a:ext cx="1042207" cy="5949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stCxn id="217" idx="2"/>
            <a:endCxn id="214" idx="0"/>
          </p:cNvCxnSpPr>
          <p:nvPr/>
        </p:nvCxnSpPr>
        <p:spPr>
          <a:xfrm rot="5400000">
            <a:off x="5207866" y="3057120"/>
            <a:ext cx="1042207" cy="4387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>
            <a:stCxn id="214" idx="0"/>
            <a:endCxn id="218" idx="2"/>
          </p:cNvCxnSpPr>
          <p:nvPr/>
        </p:nvCxnSpPr>
        <p:spPr>
          <a:xfrm rot="5400000" flipH="1" flipV="1">
            <a:off x="5954511" y="2310542"/>
            <a:ext cx="1042138" cy="19319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/>
          <p:cNvCxnSpPr>
            <a:stCxn id="215" idx="0"/>
            <a:endCxn id="216" idx="2"/>
          </p:cNvCxnSpPr>
          <p:nvPr/>
        </p:nvCxnSpPr>
        <p:spPr>
          <a:xfrm rot="16200000" flipV="1">
            <a:off x="6004671" y="1665388"/>
            <a:ext cx="1022327" cy="32022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/>
          <p:cNvCxnSpPr>
            <a:stCxn id="215" idx="0"/>
            <a:endCxn id="217" idx="2"/>
          </p:cNvCxnSpPr>
          <p:nvPr/>
        </p:nvCxnSpPr>
        <p:spPr>
          <a:xfrm rot="16200000" flipV="1">
            <a:off x="6521492" y="2182209"/>
            <a:ext cx="1022327" cy="21686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>
            <a:stCxn id="215" idx="0"/>
            <a:endCxn id="218" idx="2"/>
          </p:cNvCxnSpPr>
          <p:nvPr/>
        </p:nvCxnSpPr>
        <p:spPr>
          <a:xfrm rot="16200000" flipV="1">
            <a:off x="7268138" y="2928854"/>
            <a:ext cx="1022257" cy="6754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ectangle 204"/>
          <p:cNvSpPr/>
          <p:nvPr/>
        </p:nvSpPr>
        <p:spPr>
          <a:xfrm>
            <a:off x="4573571" y="4967634"/>
            <a:ext cx="616527" cy="43905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rgbClr val="663300"/>
                </a:solidFill>
              </a:rPr>
              <a:t>TOR</a:t>
            </a:r>
          </a:p>
        </p:txBody>
      </p:sp>
      <p:sp>
        <p:nvSpPr>
          <p:cNvPr id="206" name="Flowchart: Predefined Process 205"/>
          <p:cNvSpPr/>
          <p:nvPr/>
        </p:nvSpPr>
        <p:spPr>
          <a:xfrm rot="16200000">
            <a:off x="4574496" y="5817503"/>
            <a:ext cx="614676" cy="856719"/>
          </a:xfrm>
          <a:prstGeom prst="flowChartPredefinedProcess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07" name="TextBox 206"/>
          <p:cNvSpPr txBox="1"/>
          <p:nvPr/>
        </p:nvSpPr>
        <p:spPr>
          <a:xfrm>
            <a:off x="4485495" y="6093633"/>
            <a:ext cx="792678" cy="33342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dirty="0"/>
              <a:t>20 Servers</a:t>
            </a:r>
          </a:p>
        </p:txBody>
      </p:sp>
      <p:cxnSp>
        <p:nvCxnSpPr>
          <p:cNvPr id="208" name="Straight Connector 207"/>
          <p:cNvCxnSpPr>
            <a:stCxn id="205" idx="2"/>
            <a:endCxn id="206" idx="3"/>
          </p:cNvCxnSpPr>
          <p:nvPr/>
        </p:nvCxnSpPr>
        <p:spPr>
          <a:xfrm rot="5400000">
            <a:off x="4615917" y="5672603"/>
            <a:ext cx="531836" cy="18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Rectangle 208"/>
          <p:cNvSpPr/>
          <p:nvPr/>
        </p:nvSpPr>
        <p:spPr>
          <a:xfrm>
            <a:off x="4583059" y="2368513"/>
            <a:ext cx="616527" cy="439055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rgbClr val="003300"/>
                </a:solidFill>
              </a:rPr>
              <a:t>Int</a:t>
            </a:r>
          </a:p>
        </p:txBody>
      </p:sp>
      <p:sp>
        <p:nvSpPr>
          <p:cNvPr id="210" name="Rectangle 209"/>
          <p:cNvSpPr/>
          <p:nvPr/>
        </p:nvSpPr>
        <p:spPr>
          <a:xfrm>
            <a:off x="7827819" y="3720435"/>
            <a:ext cx="616527" cy="43905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/>
          </a:p>
        </p:txBody>
      </p:sp>
      <p:sp>
        <p:nvSpPr>
          <p:cNvPr id="211" name="Rectangle 210"/>
          <p:cNvSpPr/>
          <p:nvPr/>
        </p:nvSpPr>
        <p:spPr>
          <a:xfrm>
            <a:off x="5639963" y="2368513"/>
            <a:ext cx="616527" cy="439055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/>
          </a:p>
        </p:txBody>
      </p:sp>
      <p:sp>
        <p:nvSpPr>
          <p:cNvPr id="212" name="Rectangle 211"/>
          <p:cNvSpPr/>
          <p:nvPr/>
        </p:nvSpPr>
        <p:spPr>
          <a:xfrm>
            <a:off x="7123217" y="2368513"/>
            <a:ext cx="616527" cy="439055"/>
          </a:xfrm>
          <a:prstGeom prst="rect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/>
          </a:p>
        </p:txBody>
      </p:sp>
      <p:sp>
        <p:nvSpPr>
          <p:cNvPr id="213" name="Rectangle 212"/>
          <p:cNvSpPr/>
          <p:nvPr/>
        </p:nvSpPr>
        <p:spPr>
          <a:xfrm>
            <a:off x="4186818" y="3782567"/>
            <a:ext cx="176151" cy="175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14" name="Rectangle 213"/>
          <p:cNvSpPr/>
          <p:nvPr/>
        </p:nvSpPr>
        <p:spPr>
          <a:xfrm>
            <a:off x="5421537" y="3797580"/>
            <a:ext cx="176151" cy="175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15" name="Rectangle 214"/>
          <p:cNvSpPr/>
          <p:nvPr/>
        </p:nvSpPr>
        <p:spPr>
          <a:xfrm>
            <a:off x="8028908" y="3777700"/>
            <a:ext cx="176151" cy="175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16" name="Rectangle 215"/>
          <p:cNvSpPr/>
          <p:nvPr/>
        </p:nvSpPr>
        <p:spPr>
          <a:xfrm>
            <a:off x="4826610" y="2579751"/>
            <a:ext cx="176151" cy="175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17" name="Rectangle 216"/>
          <p:cNvSpPr/>
          <p:nvPr/>
        </p:nvSpPr>
        <p:spPr>
          <a:xfrm>
            <a:off x="5860251" y="2579751"/>
            <a:ext cx="176151" cy="175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18" name="Rectangle 217"/>
          <p:cNvSpPr/>
          <p:nvPr/>
        </p:nvSpPr>
        <p:spPr>
          <a:xfrm>
            <a:off x="7353475" y="2579820"/>
            <a:ext cx="176151" cy="175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19" name="Rectangle 218"/>
          <p:cNvSpPr/>
          <p:nvPr/>
        </p:nvSpPr>
        <p:spPr>
          <a:xfrm>
            <a:off x="8708572" y="4972604"/>
            <a:ext cx="616527" cy="43905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rgbClr val="663300"/>
              </a:solidFill>
            </a:endParaRPr>
          </a:p>
        </p:txBody>
      </p:sp>
      <p:sp>
        <p:nvSpPr>
          <p:cNvPr id="220" name="TextBox 52"/>
          <p:cNvSpPr txBox="1"/>
          <p:nvPr/>
        </p:nvSpPr>
        <p:spPr>
          <a:xfrm>
            <a:off x="3864430" y="4827601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+mn-lt"/>
              </a:rPr>
              <a:t>. . .</a:t>
            </a:r>
          </a:p>
        </p:txBody>
      </p:sp>
      <p:sp>
        <p:nvSpPr>
          <p:cNvPr id="221" name="TextBox 52"/>
          <p:cNvSpPr txBox="1"/>
          <p:nvPr/>
        </p:nvSpPr>
        <p:spPr>
          <a:xfrm>
            <a:off x="6365308" y="4785699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+mn-lt"/>
              </a:rPr>
              <a:t>. . . . . .</a:t>
            </a:r>
          </a:p>
        </p:txBody>
      </p:sp>
      <p:sp>
        <p:nvSpPr>
          <p:cNvPr id="222" name="Rectangle 221"/>
          <p:cNvSpPr/>
          <p:nvPr/>
        </p:nvSpPr>
        <p:spPr>
          <a:xfrm>
            <a:off x="4789603" y="5099350"/>
            <a:ext cx="176151" cy="1756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3" name="Rectangle 222"/>
          <p:cNvSpPr/>
          <p:nvPr/>
        </p:nvSpPr>
        <p:spPr>
          <a:xfrm>
            <a:off x="3966530" y="3720435"/>
            <a:ext cx="616527" cy="43905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rgbClr val="002060"/>
                </a:solidFill>
              </a:rPr>
              <a:t>Aggr</a:t>
            </a:r>
          </a:p>
        </p:txBody>
      </p:sp>
      <p:cxnSp>
        <p:nvCxnSpPr>
          <p:cNvPr id="232" name="Straight Connector 231"/>
          <p:cNvCxnSpPr/>
          <p:nvPr/>
        </p:nvCxnSpPr>
        <p:spPr>
          <a:xfrm rot="16200000" flipH="1">
            <a:off x="5485419" y="4131928"/>
            <a:ext cx="487099" cy="2193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/>
          <p:cNvSpPr/>
          <p:nvPr/>
        </p:nvSpPr>
        <p:spPr>
          <a:xfrm>
            <a:off x="5199587" y="3720435"/>
            <a:ext cx="616527" cy="43905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/>
          </a:p>
        </p:txBody>
      </p:sp>
      <p:cxnSp>
        <p:nvCxnSpPr>
          <p:cNvPr id="236" name="Straight Arrow Connector 235"/>
          <p:cNvCxnSpPr/>
          <p:nvPr/>
        </p:nvCxnSpPr>
        <p:spPr>
          <a:xfrm>
            <a:off x="3071752" y="5481524"/>
            <a:ext cx="6341423" cy="1830"/>
          </a:xfrm>
          <a:prstGeom prst="straightConnector1">
            <a:avLst/>
          </a:prstGeom>
          <a:ln>
            <a:prstDash val="dash"/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TextBox 121"/>
          <p:cNvSpPr txBox="1">
            <a:spLocks noChangeArrowheads="1"/>
          </p:cNvSpPr>
          <p:nvPr/>
        </p:nvSpPr>
        <p:spPr bwMode="auto">
          <a:xfrm>
            <a:off x="5890294" y="4281762"/>
            <a:ext cx="401570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 b="1" i="1" dirty="0">
                <a:solidFill>
                  <a:srgbClr val="3333FF"/>
                </a:solidFill>
                <a:latin typeface="+mn-lt"/>
              </a:rPr>
              <a:t>K</a:t>
            </a:r>
            <a:r>
              <a:rPr lang="en-US" sz="2200" dirty="0">
                <a:solidFill>
                  <a:srgbClr val="3333FF"/>
                </a:solidFill>
                <a:latin typeface="+mn-lt"/>
              </a:rPr>
              <a:t> </a:t>
            </a:r>
            <a:r>
              <a:rPr lang="en-US" sz="2200" dirty="0" err="1">
                <a:solidFill>
                  <a:srgbClr val="3333FF"/>
                </a:solidFill>
                <a:latin typeface="+mn-lt"/>
              </a:rPr>
              <a:t>aggr</a:t>
            </a:r>
            <a:r>
              <a:rPr lang="en-US" sz="2200" dirty="0">
                <a:solidFill>
                  <a:srgbClr val="3333FF"/>
                </a:solidFill>
                <a:latin typeface="+mn-lt"/>
              </a:rPr>
              <a:t> switches with </a:t>
            </a:r>
            <a:r>
              <a:rPr lang="en-US" sz="2400" b="1" i="1" dirty="0">
                <a:solidFill>
                  <a:srgbClr val="3333FF"/>
                </a:solidFill>
                <a:latin typeface="+mn-lt"/>
              </a:rPr>
              <a:t>D</a:t>
            </a:r>
            <a:r>
              <a:rPr lang="en-US" sz="2200" dirty="0">
                <a:solidFill>
                  <a:srgbClr val="3333FF"/>
                </a:solidFill>
                <a:latin typeface="+mn-lt"/>
              </a:rPr>
              <a:t> ports</a:t>
            </a:r>
          </a:p>
        </p:txBody>
      </p:sp>
      <p:cxnSp>
        <p:nvCxnSpPr>
          <p:cNvPr id="238" name="Straight Arrow Connector 237"/>
          <p:cNvCxnSpPr/>
          <p:nvPr/>
        </p:nvCxnSpPr>
        <p:spPr>
          <a:xfrm>
            <a:off x="3776354" y="4267200"/>
            <a:ext cx="4844143" cy="183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121"/>
          <p:cNvSpPr txBox="1">
            <a:spLocks noChangeArrowheads="1"/>
          </p:cNvSpPr>
          <p:nvPr/>
        </p:nvSpPr>
        <p:spPr bwMode="auto">
          <a:xfrm>
            <a:off x="5715001" y="6272476"/>
            <a:ext cx="225238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rgbClr val="3333FF"/>
                </a:solidFill>
                <a:latin typeface="+mn-lt"/>
              </a:rPr>
              <a:t>20*(</a:t>
            </a:r>
            <a:r>
              <a:rPr lang="en-US" sz="2200" b="1" i="1" dirty="0">
                <a:solidFill>
                  <a:srgbClr val="3333FF"/>
                </a:solidFill>
                <a:latin typeface="+mn-lt"/>
              </a:rPr>
              <a:t>DK</a:t>
            </a:r>
            <a:r>
              <a:rPr lang="en-US" sz="2200" dirty="0">
                <a:solidFill>
                  <a:srgbClr val="3333FF"/>
                </a:solidFill>
                <a:latin typeface="+mn-lt"/>
              </a:rPr>
              <a:t>/4)   Servers</a:t>
            </a:r>
          </a:p>
        </p:txBody>
      </p:sp>
      <p:cxnSp>
        <p:nvCxnSpPr>
          <p:cNvPr id="240" name="Straight Arrow Connector 239"/>
          <p:cNvCxnSpPr/>
          <p:nvPr/>
        </p:nvCxnSpPr>
        <p:spPr>
          <a:xfrm>
            <a:off x="2895600" y="6212109"/>
            <a:ext cx="6781800" cy="1830"/>
          </a:xfrm>
          <a:prstGeom prst="straightConnector1">
            <a:avLst/>
          </a:prstGeom>
          <a:ln w="19050">
            <a:solidFill>
              <a:srgbClr val="002060"/>
            </a:solidFill>
            <a:prstDash val="dash"/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Rectangle 240"/>
          <p:cNvSpPr/>
          <p:nvPr/>
        </p:nvSpPr>
        <p:spPr>
          <a:xfrm>
            <a:off x="3159827" y="4953007"/>
            <a:ext cx="616527" cy="439055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rgbClr val="663300"/>
              </a:solidFill>
            </a:endParaRPr>
          </a:p>
        </p:txBody>
      </p:sp>
      <p:sp>
        <p:nvSpPr>
          <p:cNvPr id="65" name="TextBox 52"/>
          <p:cNvSpPr txBox="1"/>
          <p:nvPr/>
        </p:nvSpPr>
        <p:spPr>
          <a:xfrm>
            <a:off x="3505201" y="5791200"/>
            <a:ext cx="5533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+mn-lt"/>
              </a:rPr>
              <a:t>. . .</a:t>
            </a:r>
          </a:p>
        </p:txBody>
      </p:sp>
      <p:sp>
        <p:nvSpPr>
          <p:cNvPr id="66" name="TextBox 52"/>
          <p:cNvSpPr txBox="1"/>
          <p:nvPr/>
        </p:nvSpPr>
        <p:spPr>
          <a:xfrm>
            <a:off x="6477001" y="5791200"/>
            <a:ext cx="1282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+mn-lt"/>
              </a:rPr>
              <a:t>. . . . . . . 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899920" y="1066800"/>
            <a:ext cx="8417560" cy="5334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45720" rIns="0" bIns="45720" rtlCol="0">
            <a:noAutofit/>
          </a:bodyPr>
          <a:lstStyle/>
          <a:p>
            <a:pPr algn="ctr"/>
            <a:r>
              <a:rPr lang="en-US" sz="2700" b="1" dirty="0">
                <a:solidFill>
                  <a:schemeClr val="tx1"/>
                </a:solidFill>
              </a:rPr>
              <a:t>Offer huge </a:t>
            </a:r>
            <a:r>
              <a:rPr lang="en-US" sz="2700" b="1" dirty="0" err="1">
                <a:solidFill>
                  <a:schemeClr val="tx1"/>
                </a:solidFill>
              </a:rPr>
              <a:t>aggr</a:t>
            </a:r>
            <a:r>
              <a:rPr lang="en-US" sz="2700" b="1" dirty="0">
                <a:solidFill>
                  <a:schemeClr val="tx1"/>
                </a:solidFill>
              </a:rPr>
              <a:t> capacity and multi paths at modest cost</a:t>
            </a:r>
          </a:p>
        </p:txBody>
      </p:sp>
      <p:graphicFrame>
        <p:nvGraphicFramePr>
          <p:cNvPr id="64" name="Table 63"/>
          <p:cNvGraphicFramePr>
            <a:graphicFrameLocks noGrp="1"/>
          </p:cNvGraphicFramePr>
          <p:nvPr/>
        </p:nvGraphicFramePr>
        <p:xfrm>
          <a:off x="3550920" y="2667000"/>
          <a:ext cx="5166360" cy="21945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58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7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15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 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(#</a:t>
                      </a:r>
                      <a:r>
                        <a:rPr lang="en-US" sz="2400" baseline="0" dirty="0"/>
                        <a:t> of 10G ports)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Max DC size</a:t>
                      </a:r>
                    </a:p>
                    <a:p>
                      <a:pPr algn="ctr"/>
                      <a:r>
                        <a:rPr lang="en-US" sz="2400" dirty="0"/>
                        <a:t>(# of Servers)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11,520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46,080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103,680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3" name="Right Arrow 62"/>
          <p:cNvSpPr/>
          <p:nvPr/>
        </p:nvSpPr>
        <p:spPr>
          <a:xfrm rot="10800000">
            <a:off x="8305801" y="3505200"/>
            <a:ext cx="609600" cy="3810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Arrow 66"/>
          <p:cNvSpPr/>
          <p:nvPr/>
        </p:nvSpPr>
        <p:spPr>
          <a:xfrm rot="10800000">
            <a:off x="8305801" y="4419599"/>
            <a:ext cx="609600" cy="381000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13800-9833-F549-80FC-C3497A40B0B4}" type="slidenum">
              <a:rPr lang="en-US" smtClean="0"/>
              <a:t>9</a:t>
            </a:fld>
            <a:endParaRPr lang="en-US"/>
          </a:p>
        </p:txBody>
      </p:sp>
      <p:sp>
        <p:nvSpPr>
          <p:cNvPr id="55" name="Title 1"/>
          <p:cNvSpPr txBox="1">
            <a:spLocks/>
          </p:cNvSpPr>
          <p:nvPr/>
        </p:nvSpPr>
        <p:spPr>
          <a:xfrm>
            <a:off x="380889" y="127405"/>
            <a:ext cx="88174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sz="4200" dirty="0"/>
              <a:t>Example topology: Clos network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4184025"/>
      </p:ext>
    </p:extLst>
  </p:cSld>
  <p:clrMapOvr>
    <a:masterClrMapping/>
  </p:clrMapOvr>
  <p:transition advTm="7346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8" dur="indefinite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9" dur="indefinite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1" dur="indefinite"/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2" dur="indefinite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4" dur="indefinite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5" dur="indefinite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7" dur="indefinite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8" dur="indefinite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0" dur="indefinite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1" dur="indefinite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3" dur="indefinite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4" dur="indefinite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6" dur="indefinite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27" dur="indefinite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9" dur="indefinite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0" dur="indefinite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2" dur="indefinite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3" dur="indefinite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5" dur="indefinite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6" dur="indefinite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8" dur="indefinite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9" dur="indefinite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1" dur="indefinite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2" dur="indefinite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4" dur="indefinite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5" dur="indefinite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7" dur="indefinite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8" dur="indefinite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0" dur="indefinite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1" dur="indefinite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3" dur="indefinite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4" dur="indefinite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6" dur="indefinite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7" dur="indefinite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9" dur="indefinite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0" dur="indefinite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2" dur="indefinite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3" dur="indefinite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5" dur="indefinite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6" dur="indefinite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8" dur="indefinite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9" dur="indefinite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1" dur="indefinite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2" dur="indefinite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mph" presetSubtype="0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3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74" dur="indefinite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5" dur="indefinite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mph" presetSubtype="0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6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77" dur="indefinite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8" dur="indefinite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mph" presetSubtype="0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9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80" dur="indefinite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1" dur="indefinite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3" dur="indefinite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4" dur="indefinite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6" dur="indefinite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7" dur="indefinite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mph" presetSubtype="0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8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89" dur="indefinite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0" dur="indefinite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mph" presetSubtype="0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1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92" dur="indefinite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3" dur="indefinite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mph" presetSubtype="0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4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195" dur="indefinite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6" dur="indefinite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8" dur="indefinite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9" dur="indefinite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1" dur="indefinite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2" dur="indefinite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04" dur="indefinite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5" dur="indefinite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9" presetClass="emph" presetSubtype="0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6"/>
                                    </p:cond>
                                  </p:endCondLst>
                                  <p:childTnLst>
                                    <p:set>
                                      <p:cBhvr rctx="PPT">
                                        <p:cTn id="207" dur="indefinite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08" dur="indefinite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0" dur="indefinite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1" dur="indefinite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3" dur="indefinite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4" dur="indefinite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6" dur="indefinite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17" dur="indefinite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9" dur="indefinite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0" dur="indefinite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2" dur="indefinite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3" dur="indefinite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5" dur="indefinite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6" dur="indefinite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8" dur="indefinite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9" dur="indefinite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1" dur="indefinite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2" dur="indefinite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4" dur="indefinite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5" dur="indefinite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37" dur="indefinite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38" dur="indefinite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0" dur="indefinite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1" dur="indefinite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3" dur="indefinite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44" dur="indefinite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0" animBg="1"/>
      <p:bldP spid="242" grpId="1" animBg="1"/>
      <p:bldP spid="194" grpId="0"/>
      <p:bldP spid="194" grpId="1"/>
      <p:bldP spid="195" grpId="0"/>
      <p:bldP spid="195" grpId="1"/>
      <p:bldP spid="205" grpId="0" animBg="1"/>
      <p:bldP spid="205" grpId="1" animBg="1"/>
      <p:bldP spid="206" grpId="0" animBg="1"/>
      <p:bldP spid="206" grpId="1" animBg="1"/>
      <p:bldP spid="207" grpId="0"/>
      <p:bldP spid="207" grpId="1"/>
      <p:bldP spid="209" grpId="0" animBg="1"/>
      <p:bldP spid="209" grpId="1" animBg="1"/>
      <p:bldP spid="210" grpId="0" animBg="1"/>
      <p:bldP spid="210" grpId="1" animBg="1"/>
      <p:bldP spid="211" grpId="0" animBg="1"/>
      <p:bldP spid="211" grpId="1" animBg="1"/>
      <p:bldP spid="212" grpId="0" animBg="1"/>
      <p:bldP spid="212" grpId="1" animBg="1"/>
      <p:bldP spid="213" grpId="0"/>
      <p:bldP spid="213" grpId="1"/>
      <p:bldP spid="214" grpId="0"/>
      <p:bldP spid="214" grpId="1"/>
      <p:bldP spid="215" grpId="0"/>
      <p:bldP spid="215" grpId="1"/>
      <p:bldP spid="216" grpId="0"/>
      <p:bldP spid="216" grpId="1"/>
      <p:bldP spid="217" grpId="0"/>
      <p:bldP spid="217" grpId="1"/>
      <p:bldP spid="218" grpId="0"/>
      <p:bldP spid="218" grpId="1"/>
      <p:bldP spid="219" grpId="0" animBg="1"/>
      <p:bldP spid="219" grpId="1" animBg="1"/>
      <p:bldP spid="220" grpId="0"/>
      <p:bldP spid="220" grpId="1"/>
      <p:bldP spid="221" grpId="0"/>
      <p:bldP spid="221" grpId="1"/>
      <p:bldP spid="222" grpId="0"/>
      <p:bldP spid="222" grpId="1"/>
      <p:bldP spid="223" grpId="0" animBg="1"/>
      <p:bldP spid="223" grpId="1" animBg="1"/>
      <p:bldP spid="233" grpId="0" animBg="1"/>
      <p:bldP spid="233" grpId="1" animBg="1"/>
      <p:bldP spid="237" grpId="0"/>
      <p:bldP spid="237" grpId="1"/>
      <p:bldP spid="239" grpId="0"/>
      <p:bldP spid="239" grpId="1"/>
      <p:bldP spid="241" grpId="0" animBg="1"/>
      <p:bldP spid="241" grpId="1" animBg="1"/>
      <p:bldP spid="65" grpId="0"/>
      <p:bldP spid="65" grpId="1"/>
      <p:bldP spid="66" grpId="0"/>
      <p:bldP spid="66" grpId="1"/>
      <p:bldP spid="63" grpId="0" animBg="1"/>
      <p:bldP spid="67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1|7.5|10.8|0.9|6|11.2|10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7|5.9|3.6|14.8|20|25.6|12.1|21.7|8.1|5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18.4|12.9|17.2|10.7|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18.4|12.9|17.2|10.7|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|3.6|22.6|61|36|12.6|7.2|4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|3.6|22.6|61|36|12.6|7.2|4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prstDash val="sysDot"/>
          <a:tailEnd type="triangle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682</Words>
  <Application>Microsoft Macintosh PowerPoint</Application>
  <PresentationFormat>Widescreen</PresentationFormat>
  <Paragraphs>267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Cambria</vt:lpstr>
      <vt:lpstr>Helvetica</vt:lpstr>
      <vt:lpstr>Wingdings</vt:lpstr>
      <vt:lpstr>Office Theme</vt:lpstr>
      <vt:lpstr>VL2: Virtual Layer 2 Backup slides</vt:lpstr>
      <vt:lpstr>VL2 goals</vt:lpstr>
      <vt:lpstr>VL2 design principles</vt:lpstr>
      <vt:lpstr>Single-chip “merchant silicon” switches</vt:lpstr>
      <vt:lpstr>Specific objectives and solutions</vt:lpstr>
      <vt:lpstr>Addressing and routing: Name-location separation</vt:lpstr>
      <vt:lpstr>PowerPoint Presentation</vt:lpstr>
      <vt:lpstr>Example topology: Clos network</vt:lpstr>
      <vt:lpstr>PowerPoint Presentation</vt:lpstr>
      <vt:lpstr>Traffic forwarding: Random indirection</vt:lpstr>
      <vt:lpstr>PowerPoint Presentation</vt:lpstr>
      <vt:lpstr>Some other DC network designs…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424</cp:revision>
  <dcterms:created xsi:type="dcterms:W3CDTF">2020-10-23T01:59:36Z</dcterms:created>
  <dcterms:modified xsi:type="dcterms:W3CDTF">2020-11-06T18:49:11Z</dcterms:modified>
</cp:coreProperties>
</file>