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659" r:id="rId2"/>
    <p:sldId id="614" r:id="rId3"/>
    <p:sldId id="1277" r:id="rId4"/>
    <p:sldId id="794" r:id="rId5"/>
    <p:sldId id="1278" r:id="rId6"/>
    <p:sldId id="1279" r:id="rId7"/>
    <p:sldId id="1280" r:id="rId8"/>
    <p:sldId id="1281" r:id="rId9"/>
    <p:sldId id="1282" r:id="rId10"/>
    <p:sldId id="1283" r:id="rId11"/>
    <p:sldId id="1284" r:id="rId12"/>
    <p:sldId id="1285" r:id="rId13"/>
    <p:sldId id="1286" r:id="rId14"/>
    <p:sldId id="1287" r:id="rId15"/>
    <p:sldId id="1288" r:id="rId16"/>
    <p:sldId id="1290" r:id="rId17"/>
    <p:sldId id="1289" r:id="rId18"/>
    <p:sldId id="1291" r:id="rId19"/>
    <p:sldId id="1292" r:id="rId20"/>
    <p:sldId id="1293" r:id="rId21"/>
    <p:sldId id="1294" r:id="rId22"/>
    <p:sldId id="1295" r:id="rId23"/>
    <p:sldId id="1296" r:id="rId24"/>
    <p:sldId id="1267" r:id="rId25"/>
    <p:sldId id="1297" r:id="rId26"/>
    <p:sldId id="1298" r:id="rId27"/>
    <p:sldId id="814" r:id="rId28"/>
    <p:sldId id="1300" r:id="rId29"/>
    <p:sldId id="1302" r:id="rId30"/>
    <p:sldId id="1304" r:id="rId31"/>
    <p:sldId id="1311" r:id="rId32"/>
    <p:sldId id="1305" r:id="rId33"/>
    <p:sldId id="832" r:id="rId34"/>
    <p:sldId id="1307" r:id="rId35"/>
    <p:sldId id="1306" r:id="rId36"/>
    <p:sldId id="1308" r:id="rId37"/>
    <p:sldId id="1309" r:id="rId38"/>
    <p:sldId id="578" r:id="rId39"/>
    <p:sldId id="131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53"/>
    <p:restoredTop sz="83054"/>
  </p:normalViewPr>
  <p:slideViewPr>
    <p:cSldViewPr snapToGrid="0" snapToObjects="1">
      <p:cViewPr varScale="1">
        <p:scale>
          <a:sx n="60" d="100"/>
          <a:sy n="60" d="100"/>
        </p:scale>
        <p:origin x="1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Public Key Cryptography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26.1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The RSA cryptosystem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26.2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6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F298-5048-2D45-8389-446F951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Public key cryptography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C384004-38F2-3340-A123-97EEBD06C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90" y="3602358"/>
            <a:ext cx="2279791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 message</a:t>
            </a:r>
          </a:p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DBF63BF-2AD1-514B-9507-16B07D240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4552" y="3539222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ciphertext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A24C82-1B61-F640-B626-B423BB7C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516" y="348524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FB691BCB-EFF9-7645-B6CE-6A4E837FD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916" y="3494773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4E0B424-2C42-BF4A-9B4C-568083845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552" y="3497948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AE46C685-C8A0-1842-AA38-0CE9A6C16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6191" y="3521761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3BC50326-40DA-6549-A01B-3B70FC30D1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5327" y="3893235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8105C202-3DAC-BE47-98D3-3A090AEBC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4777" y="1482745"/>
            <a:ext cx="285973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Bob</a:t>
            </a:r>
            <a:r>
              <a:rPr lang="en-US" sz="2400" dirty="0">
                <a:latin typeface="Helvetica" pitchFamily="2" charset="0"/>
                <a:cs typeface="Arial" charset="0"/>
              </a:rPr>
              <a:t>’</a:t>
            </a:r>
            <a:r>
              <a:rPr lang="en-US" altLang="ja-JP" sz="2400" dirty="0">
                <a:latin typeface="Helvetica" pitchFamily="2" charset="0"/>
                <a:cs typeface="Arial" charset="0"/>
              </a:rPr>
              <a:t>s </a:t>
            </a:r>
            <a:r>
              <a:rPr lang="en-US" altLang="ja-JP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public </a:t>
            </a:r>
            <a:r>
              <a:rPr lang="en-US" sz="2400" dirty="0">
                <a:latin typeface="Helvetica" pitchFamily="2" charset="0"/>
                <a:cs typeface="Arial" charset="0"/>
              </a:rPr>
              <a:t>key</a:t>
            </a: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D4A0F07D-137C-664B-AFC3-4BEEBD59B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977" y="3923397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3E5AB0E4-A7F4-4243-AF93-47F2BB66F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4777" y="3878947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14" name="Picture 15" descr="BS00768_[1]">
            <a:extLst>
              <a:ext uri="{FF2B5EF4-FFF2-40B4-BE49-F238E27FC236}">
                <a16:creationId xmlns:a16="http://schemas.microsoft.com/office/drawing/2014/main" id="{5072444A-9E25-8A48-A778-ECDB9D46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971291" y="1543736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6">
            <a:extLst>
              <a:ext uri="{FF2B5EF4-FFF2-40B4-BE49-F238E27FC236}">
                <a16:creationId xmlns:a16="http://schemas.microsoft.com/office/drawing/2014/main" id="{4FA6C644-81E1-0E4B-8BB3-67561B9B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9465" y="3643907"/>
            <a:ext cx="234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 message</a:t>
            </a:r>
          </a:p>
        </p:txBody>
      </p:sp>
      <p:grpSp>
        <p:nvGrpSpPr>
          <p:cNvPr id="16" name="Group 17">
            <a:extLst>
              <a:ext uri="{FF2B5EF4-FFF2-40B4-BE49-F238E27FC236}">
                <a16:creationId xmlns:a16="http://schemas.microsoft.com/office/drawing/2014/main" id="{20F5463C-CF86-AA44-883C-87F934C38FDF}"/>
              </a:ext>
            </a:extLst>
          </p:cNvPr>
          <p:cNvGrpSpPr>
            <a:grpSpLocks/>
          </p:cNvGrpSpPr>
          <p:nvPr/>
        </p:nvGrpSpPr>
        <p:grpSpPr bwMode="auto">
          <a:xfrm>
            <a:off x="5409190" y="3879167"/>
            <a:ext cx="876300" cy="617538"/>
            <a:chOff x="2351" y="2077"/>
            <a:chExt cx="552" cy="389"/>
          </a:xfrm>
        </p:grpSpPr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FC11A07F-EA68-8747-9FF7-9CC0F0EB8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 (m)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29D01EEC-E52A-DD41-B4C8-DD7BD31CE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9B4B0273-35D7-4944-A03A-0D12780FD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23" name="Text Box 24">
            <a:extLst>
              <a:ext uri="{FF2B5EF4-FFF2-40B4-BE49-F238E27FC236}">
                <a16:creationId xmlns:a16="http://schemas.microsoft.com/office/drawing/2014/main" id="{A51322E5-44F4-B94C-8DEC-BC1CAE124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116" y="2176008"/>
            <a:ext cx="252196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Helvetica" pitchFamily="2" charset="0"/>
                <a:cs typeface="Arial" charset="0"/>
              </a:rPr>
              <a:t>Bob’</a:t>
            </a:r>
            <a:r>
              <a:rPr lang="en-US" altLang="ja-JP" sz="2400" dirty="0">
                <a:latin typeface="Helvetica" pitchFamily="2" charset="0"/>
                <a:cs typeface="Arial" charset="0"/>
              </a:rPr>
              <a:t>s </a:t>
            </a:r>
            <a:r>
              <a:rPr lang="en-US" altLang="ja-JP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private </a:t>
            </a:r>
            <a:r>
              <a:rPr lang="en-US" sz="24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24" name="Picture 25" descr="BS00768_[1]">
            <a:extLst>
              <a:ext uri="{FF2B5EF4-FFF2-40B4-BE49-F238E27FC236}">
                <a16:creationId xmlns:a16="http://schemas.microsoft.com/office/drawing/2014/main" id="{A89A9C3A-179F-C245-AB2F-4D6BE3D1E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968116" y="2216835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29">
            <a:extLst>
              <a:ext uri="{FF2B5EF4-FFF2-40B4-BE49-F238E27FC236}">
                <a16:creationId xmlns:a16="http://schemas.microsoft.com/office/drawing/2014/main" id="{781069C5-6F3A-F745-A57E-41FB824AD104}"/>
              </a:ext>
            </a:extLst>
          </p:cNvPr>
          <p:cNvGrpSpPr>
            <a:grpSpLocks/>
          </p:cNvGrpSpPr>
          <p:nvPr/>
        </p:nvGrpSpPr>
        <p:grpSpPr bwMode="auto">
          <a:xfrm>
            <a:off x="9178563" y="3880815"/>
            <a:ext cx="1885950" cy="636588"/>
            <a:chOff x="2413" y="3394"/>
            <a:chExt cx="1188" cy="401"/>
          </a:xfrm>
        </p:grpSpPr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6172FAE3-D921-654D-A603-3E233BFFA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)</a:t>
              </a:r>
            </a:p>
          </p:txBody>
        </p:sp>
        <p:sp>
          <p:nvSpPr>
            <p:cNvPr id="30" name="Text Box 31">
              <a:extLst>
                <a:ext uri="{FF2B5EF4-FFF2-40B4-BE49-F238E27FC236}">
                  <a16:creationId xmlns:a16="http://schemas.microsoft.com/office/drawing/2014/main" id="{864717A3-95D2-EF4A-8BC1-EBCF034A9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31" name="Text Box 32">
              <a:extLst>
                <a:ext uri="{FF2B5EF4-FFF2-40B4-BE49-F238E27FC236}">
                  <a16:creationId xmlns:a16="http://schemas.microsoft.com/office/drawing/2014/main" id="{E6304C70-F9B5-8146-86E9-013DCD9A1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63D1B085-C393-D543-9463-885100193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855DBD7C-18B3-0743-80C6-482AC2A3A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34" name="Freeform 35">
            <a:extLst>
              <a:ext uri="{FF2B5EF4-FFF2-40B4-BE49-F238E27FC236}">
                <a16:creationId xmlns:a16="http://schemas.microsoft.com/office/drawing/2014/main" id="{F5BD51ED-CA93-0B43-8E4C-3A2175E83CAC}"/>
              </a:ext>
            </a:extLst>
          </p:cNvPr>
          <p:cNvSpPr>
            <a:spLocks/>
          </p:cNvSpPr>
          <p:nvPr/>
        </p:nvSpPr>
        <p:spPr bwMode="auto">
          <a:xfrm>
            <a:off x="4456690" y="1677086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93B6B9AA-6EBD-5540-93BE-E7EF4666DFD6}"/>
              </a:ext>
            </a:extLst>
          </p:cNvPr>
          <p:cNvSpPr>
            <a:spLocks/>
          </p:cNvSpPr>
          <p:nvPr/>
        </p:nvSpPr>
        <p:spPr bwMode="auto">
          <a:xfrm>
            <a:off x="6901440" y="2350186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0011CE-08EF-B64B-B8E0-4510D91377B6}"/>
              </a:ext>
            </a:extLst>
          </p:cNvPr>
          <p:cNvSpPr txBox="1"/>
          <p:nvPr/>
        </p:nvSpPr>
        <p:spPr>
          <a:xfrm>
            <a:off x="1827935" y="2866889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Alice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41970A-2023-5240-8B47-B5EA4043C33E}"/>
              </a:ext>
            </a:extLst>
          </p:cNvPr>
          <p:cNvSpPr txBox="1"/>
          <p:nvPr/>
        </p:nvSpPr>
        <p:spPr>
          <a:xfrm>
            <a:off x="8629779" y="2866889"/>
            <a:ext cx="113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Bob</a:t>
            </a:r>
          </a:p>
        </p:txBody>
      </p:sp>
      <p:sp>
        <p:nvSpPr>
          <p:cNvPr id="38" name="Text Box 21">
            <a:extLst>
              <a:ext uri="{FF2B5EF4-FFF2-40B4-BE49-F238E27FC236}">
                <a16:creationId xmlns:a16="http://schemas.microsoft.com/office/drawing/2014/main" id="{ED61A8EF-05D0-6542-B8E8-AC3F57BF0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4235" y="1414529"/>
            <a:ext cx="8226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+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39" name="Text Box 21">
            <a:extLst>
              <a:ext uri="{FF2B5EF4-FFF2-40B4-BE49-F238E27FC236}">
                <a16:creationId xmlns:a16="http://schemas.microsoft.com/office/drawing/2014/main" id="{927E03B9-4036-394F-95EB-AF62286B3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3891" y="2134613"/>
            <a:ext cx="7633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-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79C59-F7BB-A345-B98E-C911D53BA201}"/>
              </a:ext>
            </a:extLst>
          </p:cNvPr>
          <p:cNvSpPr txBox="1"/>
          <p:nvPr/>
        </p:nvSpPr>
        <p:spPr>
          <a:xfrm>
            <a:off x="1032164" y="4679267"/>
            <a:ext cx="103216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Three requirements for a public key cryptosystem: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(1) Invertible encryption: m = K</a:t>
            </a:r>
            <a:r>
              <a:rPr lang="en-US" sz="4000" baseline="30000" dirty="0">
                <a:latin typeface="Helvetica" pitchFamily="2" charset="0"/>
              </a:rPr>
              <a:t>-</a:t>
            </a:r>
            <a:r>
              <a:rPr lang="en-US" sz="2800" dirty="0">
                <a:latin typeface="Helvetica" pitchFamily="2" charset="0"/>
              </a:rPr>
              <a:t>(K</a:t>
            </a:r>
            <a:r>
              <a:rPr lang="en-US" sz="3600" baseline="30000" dirty="0">
                <a:latin typeface="Helvetica" pitchFamily="2" charset="0"/>
              </a:rPr>
              <a:t>+</a:t>
            </a:r>
            <a:r>
              <a:rPr lang="en-US" sz="2800" dirty="0">
                <a:latin typeface="Helvetica" pitchFamily="2" charset="0"/>
              </a:rPr>
              <a:t>(m))</a:t>
            </a:r>
          </a:p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(2) One-way property:</a:t>
            </a:r>
            <a:r>
              <a:rPr lang="en-US" sz="2800" dirty="0">
                <a:latin typeface="Helvetica" pitchFamily="2" charset="0"/>
              </a:rPr>
              <a:t> intractable to compute K</a:t>
            </a:r>
            <a:r>
              <a:rPr lang="en-US" sz="4000" baseline="30000" dirty="0">
                <a:latin typeface="Helvetica" pitchFamily="2" charset="0"/>
              </a:rPr>
              <a:t>-</a:t>
            </a:r>
            <a:r>
              <a:rPr lang="en-US" sz="2800" dirty="0">
                <a:latin typeface="Helvetica" pitchFamily="2" charset="0"/>
              </a:rPr>
              <a:t> from K</a:t>
            </a:r>
            <a:r>
              <a:rPr lang="en-US" sz="3600" baseline="30000" dirty="0">
                <a:latin typeface="Helvetica" pitchFamily="2" charset="0"/>
              </a:rPr>
              <a:t>+</a:t>
            </a:r>
            <a:endParaRPr lang="en-US" sz="2800" baseline="30000" dirty="0">
              <a:latin typeface="Helvetica" pitchFamily="2" charset="0"/>
            </a:endParaRPr>
          </a:p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(3) Confidentiality:</a:t>
            </a:r>
            <a:r>
              <a:rPr lang="en-US" sz="2800" dirty="0">
                <a:latin typeface="Helvetica" pitchFamily="2" charset="0"/>
              </a:rPr>
              <a:t> intractable to compute m from K</a:t>
            </a:r>
            <a:r>
              <a:rPr lang="en-US" sz="3600" baseline="30000" dirty="0">
                <a:latin typeface="Helvetica" pitchFamily="2" charset="0"/>
              </a:rPr>
              <a:t>+</a:t>
            </a:r>
            <a:r>
              <a:rPr lang="en-US" sz="2800" dirty="0">
                <a:latin typeface="Helvetica" pitchFamily="2" charset="0"/>
              </a:rPr>
              <a:t>(m)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F4D32A-76B5-834C-8F17-5C2EAF25F72A}"/>
              </a:ext>
            </a:extLst>
          </p:cNvPr>
          <p:cNvSpPr txBox="1"/>
          <p:nvPr/>
        </p:nvSpPr>
        <p:spPr>
          <a:xfrm>
            <a:off x="4007138" y="6419852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This module: the RSA cryptosystem</a:t>
            </a:r>
          </a:p>
        </p:txBody>
      </p:sp>
    </p:spTree>
    <p:extLst>
      <p:ext uri="{BB962C8B-B14F-4D97-AF65-F5344CB8AC3E}">
        <p14:creationId xmlns:p14="http://schemas.microsoft.com/office/powerpoint/2010/main" val="353523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5" grpId="0"/>
      <p:bldP spid="2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80CA-6544-5F42-976A-80FA9EFF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(1): modular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0104-D4A7-C249-8445-9C4D800A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277813" indent="-277813"/>
            <a:r>
              <a:rPr lang="en-US" dirty="0"/>
              <a:t>x </a:t>
            </a:r>
            <a:r>
              <a:rPr lang="en-US" dirty="0">
                <a:solidFill>
                  <a:srgbClr val="C00000"/>
                </a:solidFill>
              </a:rPr>
              <a:t>mod</a:t>
            </a:r>
            <a:r>
              <a:rPr lang="en-US" dirty="0"/>
              <a:t> n = remainder of x when divided by n (% operator in C)</a:t>
            </a:r>
          </a:p>
          <a:p>
            <a:pPr marL="277813" indent="-277813"/>
            <a:r>
              <a:rPr lang="en-US" dirty="0"/>
              <a:t>Some facts:</a:t>
            </a:r>
          </a:p>
          <a:p>
            <a:pPr marL="0" indent="0">
              <a:buNone/>
            </a:pPr>
            <a:r>
              <a:rPr lang="en-US" sz="2400" dirty="0"/>
              <a:t>     (x mod n) mod n = x mod n</a:t>
            </a:r>
          </a:p>
          <a:p>
            <a:pPr marL="277813" lvl="1" indent="60325">
              <a:buNone/>
            </a:pPr>
            <a:r>
              <a:rPr lang="en-US" dirty="0">
                <a:solidFill>
                  <a:schemeClr val="tx1"/>
                </a:solidFill>
              </a:rPr>
              <a:t>[(a mod n) + (b mod n)] mod n = (</a:t>
            </a:r>
            <a:r>
              <a:rPr lang="en-US" dirty="0" err="1">
                <a:solidFill>
                  <a:schemeClr val="tx1"/>
                </a:solidFill>
              </a:rPr>
              <a:t>a+b</a:t>
            </a:r>
            <a:r>
              <a:rPr lang="en-US" dirty="0">
                <a:solidFill>
                  <a:schemeClr val="tx1"/>
                </a:solidFill>
              </a:rPr>
              <a:t>) mod n</a:t>
            </a:r>
          </a:p>
          <a:p>
            <a:pPr marL="277813" lvl="1" indent="60325">
              <a:buNone/>
            </a:pPr>
            <a:r>
              <a:rPr lang="en-US" dirty="0">
                <a:solidFill>
                  <a:schemeClr val="tx1"/>
                </a:solidFill>
              </a:rPr>
              <a:t>[(a mod n) * (b mod n)] mod n = (a*b) mod n</a:t>
            </a:r>
          </a:p>
          <a:p>
            <a:pPr marL="277813" indent="-277813"/>
            <a:r>
              <a:rPr lang="en-US" dirty="0"/>
              <a:t>Can use these to show other useful properties:</a:t>
            </a:r>
          </a:p>
          <a:p>
            <a:pPr marL="277813" indent="-277813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(a mod n)</a:t>
            </a:r>
            <a:r>
              <a:rPr lang="en-US" baseline="30000" dirty="0">
                <a:solidFill>
                  <a:srgbClr val="C00000"/>
                </a:solidFill>
              </a:rPr>
              <a:t>d</a:t>
            </a:r>
            <a:r>
              <a:rPr lang="en-US" dirty="0">
                <a:solidFill>
                  <a:srgbClr val="C00000"/>
                </a:solidFill>
              </a:rPr>
              <a:t> mod n = a</a:t>
            </a:r>
            <a:r>
              <a:rPr lang="en-US" baseline="30000" dirty="0">
                <a:solidFill>
                  <a:srgbClr val="C00000"/>
                </a:solidFill>
              </a:rPr>
              <a:t>d</a:t>
            </a:r>
            <a:r>
              <a:rPr lang="en-US" dirty="0">
                <a:solidFill>
                  <a:srgbClr val="C00000"/>
                </a:solidFill>
              </a:rPr>
              <a:t> mod n</a:t>
            </a:r>
          </a:p>
          <a:p>
            <a:pPr marL="277813" indent="-277813"/>
            <a:r>
              <a:rPr lang="en-US" dirty="0"/>
              <a:t>example: x=14, n=10, d=2:</a:t>
            </a:r>
            <a:br>
              <a:rPr lang="en-US" dirty="0"/>
            </a:br>
            <a:r>
              <a:rPr lang="en-US" dirty="0"/>
              <a:t>  (x mod n)</a:t>
            </a:r>
            <a:r>
              <a:rPr lang="en-US" baseline="30000" dirty="0"/>
              <a:t>d</a:t>
            </a:r>
            <a:r>
              <a:rPr lang="en-US" dirty="0"/>
              <a:t> mod n = 4</a:t>
            </a:r>
            <a:r>
              <a:rPr lang="en-US" baseline="30000" dirty="0"/>
              <a:t>2</a:t>
            </a:r>
            <a:r>
              <a:rPr lang="en-US" dirty="0"/>
              <a:t> mod 10 = 6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x</a:t>
            </a:r>
            <a:r>
              <a:rPr lang="en-US" baseline="30000" dirty="0" err="1"/>
              <a:t>d</a:t>
            </a:r>
            <a:r>
              <a:rPr lang="en-US" dirty="0"/>
              <a:t> = 14</a:t>
            </a:r>
            <a:r>
              <a:rPr lang="en-US" baseline="30000" dirty="0"/>
              <a:t>2</a:t>
            </a:r>
            <a:r>
              <a:rPr lang="en-US" dirty="0"/>
              <a:t> = 196   </a:t>
            </a:r>
            <a:r>
              <a:rPr lang="en-US" dirty="0" err="1"/>
              <a:t>x</a:t>
            </a:r>
            <a:r>
              <a:rPr lang="en-US" baseline="30000" dirty="0" err="1"/>
              <a:t>d</a:t>
            </a:r>
            <a:r>
              <a:rPr lang="en-US" dirty="0"/>
              <a:t> mod 10  = 6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0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D968-4D9F-1948-931B-3DD932F5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(2): Integer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DD15-B104-3648-8814-98955084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1909" cy="4667250"/>
          </a:xfrm>
        </p:spPr>
        <p:txBody>
          <a:bodyPr>
            <a:normAutofit/>
          </a:bodyPr>
          <a:lstStyle/>
          <a:p>
            <a:r>
              <a:rPr lang="en-US" sz="3200" dirty="0"/>
              <a:t>Messages (plaintext and ciphertext) are just bit sequences, can be broken into blocks of fixed length</a:t>
            </a:r>
          </a:p>
          <a:p>
            <a:endParaRPr lang="en-US" sz="3200" dirty="0"/>
          </a:p>
          <a:p>
            <a:r>
              <a:rPr lang="en-US" sz="3200" dirty="0"/>
              <a:t>Blocks (of fixed length) may be interpreted as integers</a:t>
            </a:r>
          </a:p>
          <a:p>
            <a:pPr lvl="1"/>
            <a:r>
              <a:rPr lang="en-US" sz="2800" dirty="0"/>
              <a:t>Algorithms over integers may be applied to message blocks</a:t>
            </a:r>
          </a:p>
          <a:p>
            <a:pPr lvl="1"/>
            <a:endParaRPr lang="en-US" sz="3200" dirty="0"/>
          </a:p>
          <a:p>
            <a:r>
              <a:rPr lang="en-US" sz="3200" dirty="0"/>
              <a:t>Example: suppose m = 10010001</a:t>
            </a:r>
            <a:r>
              <a:rPr lang="en-US" sz="3200" baseline="-25000" dirty="0"/>
              <a:t>2. </a:t>
            </a:r>
            <a:r>
              <a:rPr lang="en-US" sz="3200" dirty="0"/>
              <a:t>This is 145</a:t>
            </a:r>
            <a:r>
              <a:rPr lang="en-US" sz="3200" baseline="-25000" dirty="0"/>
              <a:t>10</a:t>
            </a:r>
          </a:p>
          <a:p>
            <a:pPr lvl="1"/>
            <a:r>
              <a:rPr lang="en-US" sz="2800" dirty="0"/>
              <a:t>It is meaningful to say “we apply modular arithmetic on a message”</a:t>
            </a:r>
          </a:p>
        </p:txBody>
      </p:sp>
    </p:spTree>
    <p:extLst>
      <p:ext uri="{BB962C8B-B14F-4D97-AF65-F5344CB8AC3E}">
        <p14:creationId xmlns:p14="http://schemas.microsoft.com/office/powerpoint/2010/main" val="311241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3D55-8F4C-1940-92B0-A5C42922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Key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148A-4B46-214D-8753-9E83D11B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choose two large prime numbers p, q. </a:t>
            </a:r>
          </a:p>
          <a:p>
            <a:pPr marL="0" indent="0">
              <a:buNone/>
            </a:pPr>
            <a:r>
              <a:rPr lang="en-US" dirty="0"/>
              <a:t>   (e.g., 1024 bits each)</a:t>
            </a:r>
          </a:p>
          <a:p>
            <a:pPr marL="0" indent="0">
              <a:buNone/>
            </a:pPr>
            <a:r>
              <a:rPr lang="en-US" dirty="0"/>
              <a:t>2. compute </a:t>
            </a:r>
            <a:r>
              <a:rPr lang="en-US" dirty="0">
                <a:solidFill>
                  <a:srgbClr val="C00000"/>
                </a:solidFill>
              </a:rPr>
              <a:t>n </a:t>
            </a:r>
            <a:r>
              <a:rPr lang="en-US" dirty="0"/>
              <a:t>= </a:t>
            </a:r>
            <a:r>
              <a:rPr lang="en-US" dirty="0" err="1"/>
              <a:t>pq</a:t>
            </a:r>
            <a:r>
              <a:rPr lang="en-US" dirty="0"/>
              <a:t>,  and </a:t>
            </a:r>
            <a:r>
              <a:rPr lang="en-US" dirty="0">
                <a:solidFill>
                  <a:srgbClr val="C00000"/>
                </a:solidFill>
              </a:rPr>
              <a:t>z</a:t>
            </a:r>
            <a:r>
              <a:rPr lang="en-US" dirty="0"/>
              <a:t> = (p-1)(q-1)</a:t>
            </a:r>
          </a:p>
          <a:p>
            <a:pPr marL="0" indent="0">
              <a:buNone/>
            </a:pPr>
            <a:r>
              <a:rPr lang="en-US" dirty="0"/>
              <a:t>3. choose </a:t>
            </a:r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dirty="0"/>
              <a:t> (with e &lt; n) that has no common factors</a:t>
            </a:r>
          </a:p>
          <a:p>
            <a:pPr marL="0" indent="0">
              <a:buNone/>
            </a:pPr>
            <a:r>
              <a:rPr lang="en-US" dirty="0"/>
              <a:t>    with z (e, z are </a:t>
            </a:r>
            <a:r>
              <a:rPr lang="ja-JP" altLang="en-US"/>
              <a:t>“</a:t>
            </a:r>
            <a:r>
              <a:rPr lang="en-US" altLang="ja-JP" dirty="0"/>
              <a:t>relatively prime</a:t>
            </a:r>
            <a:r>
              <a:rPr lang="ja-JP" altLang="en-US"/>
              <a:t>”</a:t>
            </a:r>
            <a:r>
              <a:rPr lang="en-US" altLang="ja-JP" dirty="0"/>
              <a:t>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choose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 such that ed-1 is exactly divisible by z.</a:t>
            </a:r>
          </a:p>
          <a:p>
            <a:pPr marL="0" indent="0">
              <a:buNone/>
            </a:pPr>
            <a:r>
              <a:rPr lang="en-US" dirty="0"/>
              <a:t>    (in other words: ed mod z  = 1 ).</a:t>
            </a:r>
          </a:p>
          <a:p>
            <a:pPr marL="0" indent="0">
              <a:buNone/>
            </a:pPr>
            <a:r>
              <a:rPr lang="en-US" dirty="0"/>
              <a:t>5. public key is (</a:t>
            </a:r>
            <a:r>
              <a:rPr lang="en-US" dirty="0" err="1">
                <a:solidFill>
                  <a:srgbClr val="C00000"/>
                </a:solidFill>
              </a:rPr>
              <a:t>n,e</a:t>
            </a:r>
            <a:r>
              <a:rPr lang="en-US" dirty="0"/>
              <a:t>).  private key is (</a:t>
            </a:r>
            <a:r>
              <a:rPr lang="en-US" dirty="0" err="1">
                <a:solidFill>
                  <a:srgbClr val="C00000"/>
                </a:solidFill>
              </a:rPr>
              <a:t>n,d</a:t>
            </a:r>
            <a:r>
              <a:rPr lang="en-US" dirty="0"/>
              <a:t>).</a:t>
            </a: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20FC00CC-B05C-D148-8EBC-9390D2C606FC}"/>
              </a:ext>
            </a:extLst>
          </p:cNvPr>
          <p:cNvGrpSpPr>
            <a:grpSpLocks/>
          </p:cNvGrpSpPr>
          <p:nvPr/>
        </p:nvGrpSpPr>
        <p:grpSpPr bwMode="auto">
          <a:xfrm>
            <a:off x="3415579" y="5957887"/>
            <a:ext cx="612775" cy="708025"/>
            <a:chOff x="1748" y="3628"/>
            <a:chExt cx="386" cy="446"/>
          </a:xfrm>
        </p:grpSpPr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6F6FD486-D308-164C-B492-E795DFC50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 </a:t>
              </a:r>
            </a:p>
          </p:txBody>
        </p:sp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13A36949-B1C7-E044-A822-70A5FA78F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FADB68A5-48D1-6048-8044-C2604AA5B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" y="362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9" name="Group 12">
            <a:extLst>
              <a:ext uri="{FF2B5EF4-FFF2-40B4-BE49-F238E27FC236}">
                <a16:creationId xmlns:a16="http://schemas.microsoft.com/office/drawing/2014/main" id="{A93CCAB0-0B7C-5047-A807-B231CADB5BAE}"/>
              </a:ext>
            </a:extLst>
          </p:cNvPr>
          <p:cNvGrpSpPr>
            <a:grpSpLocks/>
          </p:cNvGrpSpPr>
          <p:nvPr/>
        </p:nvGrpSpPr>
        <p:grpSpPr bwMode="auto">
          <a:xfrm>
            <a:off x="6646138" y="5957887"/>
            <a:ext cx="612775" cy="708025"/>
            <a:chOff x="1748" y="3628"/>
            <a:chExt cx="386" cy="446"/>
          </a:xfrm>
        </p:grpSpPr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7B87469E-0BD7-AD49-8CBC-95C6822A2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 </a:t>
              </a: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B762C902-C35D-ED42-9CE5-D12BFA906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14F2E0F7-80DB-D341-92E4-018BEBC68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13" name="AutoShape 16">
            <a:extLst>
              <a:ext uri="{FF2B5EF4-FFF2-40B4-BE49-F238E27FC236}">
                <a16:creationId xmlns:a16="http://schemas.microsoft.com/office/drawing/2014/main" id="{346BBD38-16FD-0E4A-A65E-7B1A3AFF3FED}"/>
              </a:ext>
            </a:extLst>
          </p:cNvPr>
          <p:cNvSpPr>
            <a:spLocks/>
          </p:cNvSpPr>
          <p:nvPr/>
        </p:nvSpPr>
        <p:spPr bwMode="auto">
          <a:xfrm rot="5400000">
            <a:off x="3541784" y="5620542"/>
            <a:ext cx="165100" cy="760412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4" name="AutoShape 17">
            <a:extLst>
              <a:ext uri="{FF2B5EF4-FFF2-40B4-BE49-F238E27FC236}">
                <a16:creationId xmlns:a16="http://schemas.microsoft.com/office/drawing/2014/main" id="{7FEF6777-37FD-6545-9123-197C019D6DC5}"/>
              </a:ext>
            </a:extLst>
          </p:cNvPr>
          <p:cNvSpPr>
            <a:spLocks/>
          </p:cNvSpPr>
          <p:nvPr/>
        </p:nvSpPr>
        <p:spPr bwMode="auto">
          <a:xfrm rot="5400000">
            <a:off x="6785044" y="5598318"/>
            <a:ext cx="165100" cy="760413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80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5382-6644-9E4E-9D8A-E7A7FE10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Encryption and 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ECBFA-9B29-784D-98B5-ED0FB244F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0. given (</a:t>
            </a:r>
            <a:r>
              <a:rPr lang="en-US" sz="3200" i="1" dirty="0" err="1">
                <a:solidFill>
                  <a:srgbClr val="C00000"/>
                </a:solidFill>
              </a:rPr>
              <a:t>n,e</a:t>
            </a:r>
            <a:r>
              <a:rPr lang="en-US" sz="3200" dirty="0"/>
              <a:t>) and (</a:t>
            </a:r>
            <a:r>
              <a:rPr lang="en-US" sz="3200" i="1" dirty="0" err="1">
                <a:solidFill>
                  <a:srgbClr val="C00000"/>
                </a:solidFill>
              </a:rPr>
              <a:t>n,d</a:t>
            </a:r>
            <a:r>
              <a:rPr lang="en-US" sz="3200" dirty="0"/>
              <a:t>) (computed during key generation)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1. to encrypt message </a:t>
            </a:r>
            <a:r>
              <a:rPr lang="en-US" sz="3200" i="1" dirty="0"/>
              <a:t>m (&lt; n)</a:t>
            </a:r>
            <a:r>
              <a:rPr lang="en-US" sz="3200" dirty="0"/>
              <a:t>, compute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rgbClr val="C00000"/>
                </a:solidFill>
              </a:rPr>
              <a:t>c = m</a:t>
            </a:r>
            <a:r>
              <a:rPr lang="en-US" sz="4000" i="1" baseline="30000" dirty="0">
                <a:solidFill>
                  <a:srgbClr val="C00000"/>
                </a:solidFill>
              </a:rPr>
              <a:t>e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</a:rPr>
              <a:t>mod</a:t>
            </a:r>
            <a:r>
              <a:rPr lang="en-US" sz="3200" i="1" dirty="0">
                <a:solidFill>
                  <a:srgbClr val="C00000"/>
                </a:solidFill>
              </a:rPr>
              <a:t> 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2. to decrypt the received ciphertext, </a:t>
            </a:r>
            <a:r>
              <a:rPr lang="en-US" sz="3200" i="1" dirty="0"/>
              <a:t>c</a:t>
            </a:r>
            <a:r>
              <a:rPr lang="en-US" sz="3200" dirty="0"/>
              <a:t>, compute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rgbClr val="C00000"/>
                </a:solidFill>
              </a:rPr>
              <a:t>m = c</a:t>
            </a:r>
            <a:r>
              <a:rPr lang="en-US" sz="4000" i="1" baseline="30000" dirty="0">
                <a:solidFill>
                  <a:srgbClr val="C00000"/>
                </a:solidFill>
              </a:rPr>
              <a:t>d</a:t>
            </a:r>
            <a:r>
              <a:rPr lang="en-US" sz="3200" dirty="0">
                <a:solidFill>
                  <a:srgbClr val="C00000"/>
                </a:solidFill>
              </a:rPr>
              <a:t> mod</a:t>
            </a:r>
            <a:r>
              <a:rPr lang="en-US" sz="3200" i="1" dirty="0">
                <a:solidFill>
                  <a:srgbClr val="C00000"/>
                </a:solidFill>
              </a:rPr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9964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4303-D8CF-9049-BD45-8E6D36CC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5252-EEB7-9141-83F6-460810990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5650"/>
          </a:xfrm>
        </p:spPr>
        <p:txBody>
          <a:bodyPr/>
          <a:lstStyle/>
          <a:p>
            <a:r>
              <a:rPr lang="en-US" dirty="0">
                <a:cs typeface="Arial" charset="0"/>
              </a:rPr>
              <a:t>Bob chooses p=5, q=7.  Then n=35, z=24.</a:t>
            </a:r>
          </a:p>
          <a:p>
            <a:r>
              <a:rPr lang="en-US" dirty="0">
                <a:cs typeface="Arial" charset="0"/>
              </a:rPr>
              <a:t>Say e=5  (so e, z  relatively prime).</a:t>
            </a:r>
          </a:p>
          <a:p>
            <a:r>
              <a:rPr lang="en-US" dirty="0">
                <a:cs typeface="Arial" charset="0"/>
              </a:rPr>
              <a:t>d=29 (so ed-1 exactly divisible by z).</a:t>
            </a:r>
          </a:p>
          <a:p>
            <a:r>
              <a:rPr lang="en-US" dirty="0">
                <a:cs typeface="Arial" charset="0"/>
              </a:rPr>
              <a:t>Suppose we are encrypting 8-bit messages.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D1461929-0EE8-B14D-B82A-A552CDEC6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986" y="4078287"/>
            <a:ext cx="16738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plaintext m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AA9810AA-2306-8C49-80A6-D90FD4556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241" y="4056360"/>
            <a:ext cx="5261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Int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A36D0B4C-6972-9C49-B091-3F18B7D83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032" y="4075112"/>
            <a:ext cx="439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m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46B1FA5A-E18F-8946-B621-130A5B2E6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632" y="3922712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e</a:t>
            </a:r>
          </a:p>
        </p:txBody>
      </p:sp>
      <p:grpSp>
        <p:nvGrpSpPr>
          <p:cNvPr id="8" name="Group 9">
            <a:extLst>
              <a:ext uri="{FF2B5EF4-FFF2-40B4-BE49-F238E27FC236}">
                <a16:creationId xmlns:a16="http://schemas.microsoft.com/office/drawing/2014/main" id="{1DB5C0B9-18CF-C04D-8A93-D4E43B2050A1}"/>
              </a:ext>
            </a:extLst>
          </p:cNvPr>
          <p:cNvGrpSpPr>
            <a:grpSpLocks/>
          </p:cNvGrpSpPr>
          <p:nvPr/>
        </p:nvGrpSpPr>
        <p:grpSpPr bwMode="auto">
          <a:xfrm>
            <a:off x="7978631" y="3956049"/>
            <a:ext cx="2055812" cy="590550"/>
            <a:chOff x="2708" y="1773"/>
            <a:chExt cx="1295" cy="372"/>
          </a:xfrm>
        </p:grpSpPr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0CA1D51A-F3CE-E24F-9588-84C62F8C8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8" y="1854"/>
              <a:ext cx="12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c = m  mod  n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6CD23580-54F1-4449-AE21-C12215BD1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773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e</a:t>
              </a:r>
            </a:p>
          </p:txBody>
        </p:sp>
      </p:grpSp>
      <p:sp>
        <p:nvSpPr>
          <p:cNvPr id="11" name="Text Box 12">
            <a:extLst>
              <a:ext uri="{FF2B5EF4-FFF2-40B4-BE49-F238E27FC236}">
                <a16:creationId xmlns:a16="http://schemas.microsoft.com/office/drawing/2014/main" id="{F8261AD4-8CFC-DA47-B36C-DBB094D36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3524" y="4618037"/>
            <a:ext cx="1556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00001100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712167C5-4336-3C4A-A4C2-28EEC60D9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357" y="4608512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12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5B099519-A841-354D-8848-147AEB60B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590" y="4600574"/>
            <a:ext cx="1213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248832</a:t>
            </a: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A80A9121-7F5F-C546-9144-2C87B9CAF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2082" y="4598987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17</a:t>
            </a:r>
          </a:p>
        </p:txBody>
      </p:sp>
      <p:sp>
        <p:nvSpPr>
          <p:cNvPr id="15" name="Text Box 28">
            <a:extLst>
              <a:ext uri="{FF2B5EF4-FFF2-40B4-BE49-F238E27FC236}">
                <a16:creationId xmlns:a16="http://schemas.microsoft.com/office/drawing/2014/main" id="{1A4E6DA3-07BA-AC46-BDFB-43A9A7F80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2" y="4594225"/>
            <a:ext cx="1279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encrypt:</a:t>
            </a:r>
          </a:p>
        </p:txBody>
      </p:sp>
      <p:sp>
        <p:nvSpPr>
          <p:cNvPr id="16" name="Right Brace 1">
            <a:extLst>
              <a:ext uri="{FF2B5EF4-FFF2-40B4-BE49-F238E27FC236}">
                <a16:creationId xmlns:a16="http://schemas.microsoft.com/office/drawing/2014/main" id="{A8761FC0-E313-8049-A107-91A5C425ABE6}"/>
              </a:ext>
            </a:extLst>
          </p:cNvPr>
          <p:cNvSpPr>
            <a:spLocks/>
          </p:cNvSpPr>
          <p:nvPr/>
        </p:nvSpPr>
        <p:spPr bwMode="auto">
          <a:xfrm rot="5400000">
            <a:off x="3900344" y="3816350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7" name="Right Brace 31">
            <a:extLst>
              <a:ext uri="{FF2B5EF4-FFF2-40B4-BE49-F238E27FC236}">
                <a16:creationId xmlns:a16="http://schemas.microsoft.com/office/drawing/2014/main" id="{50195C96-5350-1B45-A1D7-16C6459A5496}"/>
              </a:ext>
            </a:extLst>
          </p:cNvPr>
          <p:cNvSpPr>
            <a:spLocks/>
          </p:cNvSpPr>
          <p:nvPr/>
        </p:nvSpPr>
        <p:spPr bwMode="auto">
          <a:xfrm rot="5400000">
            <a:off x="5222731" y="4289425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8" name="Right Brace 32">
            <a:extLst>
              <a:ext uri="{FF2B5EF4-FFF2-40B4-BE49-F238E27FC236}">
                <a16:creationId xmlns:a16="http://schemas.microsoft.com/office/drawing/2014/main" id="{48B3B45C-DEFB-B245-9DFC-0F3BE08D3509}"/>
              </a:ext>
            </a:extLst>
          </p:cNvPr>
          <p:cNvSpPr>
            <a:spLocks/>
          </p:cNvSpPr>
          <p:nvPr/>
        </p:nvSpPr>
        <p:spPr bwMode="auto">
          <a:xfrm rot="5400000">
            <a:off x="6469713" y="4294981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9" name="Right Brace 33">
            <a:extLst>
              <a:ext uri="{FF2B5EF4-FFF2-40B4-BE49-F238E27FC236}">
                <a16:creationId xmlns:a16="http://schemas.microsoft.com/office/drawing/2014/main" id="{0D9C0D8C-64A0-114D-BA20-B2138E7A0FD7}"/>
              </a:ext>
            </a:extLst>
          </p:cNvPr>
          <p:cNvSpPr>
            <a:spLocks/>
          </p:cNvSpPr>
          <p:nvPr/>
        </p:nvSpPr>
        <p:spPr bwMode="auto">
          <a:xfrm rot="5400000">
            <a:off x="9012093" y="3505199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967053F3-7D9A-394C-B56C-7993274DD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90" y="5470303"/>
            <a:ext cx="17588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ciphertext c</a:t>
            </a: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AED1E52E-BFEC-8C44-A8F7-7ABB8723E165}"/>
              </a:ext>
            </a:extLst>
          </p:cNvPr>
          <p:cNvGrpSpPr>
            <a:grpSpLocks/>
          </p:cNvGrpSpPr>
          <p:nvPr/>
        </p:nvGrpSpPr>
        <p:grpSpPr bwMode="auto">
          <a:xfrm>
            <a:off x="7327971" y="5379154"/>
            <a:ext cx="2055598" cy="590899"/>
            <a:chOff x="2708" y="1773"/>
            <a:chExt cx="1295" cy="372"/>
          </a:xfrm>
        </p:grpSpPr>
        <p:sp>
          <p:nvSpPr>
            <p:cNvPr id="33" name="Text Box 18">
              <a:extLst>
                <a:ext uri="{FF2B5EF4-FFF2-40B4-BE49-F238E27FC236}">
                  <a16:creationId xmlns:a16="http://schemas.microsoft.com/office/drawing/2014/main" id="{AEA1153F-436C-DF40-8FE3-52DF42E5C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8" y="1854"/>
              <a:ext cx="12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m = c  mod  n</a:t>
              </a:r>
            </a:p>
          </p:txBody>
        </p:sp>
        <p:sp>
          <p:nvSpPr>
            <p:cNvPr id="34" name="Text Box 19">
              <a:extLst>
                <a:ext uri="{FF2B5EF4-FFF2-40B4-BE49-F238E27FC236}">
                  <a16:creationId xmlns:a16="http://schemas.microsoft.com/office/drawing/2014/main" id="{B86580BB-28A2-E247-8C38-78AD3EF8D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" y="1773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d</a:t>
              </a:r>
            </a:p>
          </p:txBody>
        </p:sp>
      </p:grpSp>
      <p:sp>
        <p:nvSpPr>
          <p:cNvPr id="23" name="Text Box 20">
            <a:extLst>
              <a:ext uri="{FF2B5EF4-FFF2-40B4-BE49-F238E27FC236}">
                <a16:creationId xmlns:a16="http://schemas.microsoft.com/office/drawing/2014/main" id="{D5EC70AB-0409-C243-8942-D67EA6AF7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660" y="6006515"/>
            <a:ext cx="523820" cy="45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17</a:t>
            </a:r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478A1FF0-9711-D64C-9DF1-936FCD84E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08" y="6148750"/>
            <a:ext cx="3212764" cy="27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481968572106750915091411825223071697</a:t>
            </a:r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6E07CE7D-A45D-EF41-903E-C7A86B1AF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541" y="6035406"/>
            <a:ext cx="523820" cy="45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12</a:t>
            </a:r>
          </a:p>
        </p:txBody>
      </p:sp>
      <p:grpSp>
        <p:nvGrpSpPr>
          <p:cNvPr id="26" name="Group 23">
            <a:extLst>
              <a:ext uri="{FF2B5EF4-FFF2-40B4-BE49-F238E27FC236}">
                <a16:creationId xmlns:a16="http://schemas.microsoft.com/office/drawing/2014/main" id="{AC5D3C13-89A3-0D4C-A968-52236A5BE296}"/>
              </a:ext>
            </a:extLst>
          </p:cNvPr>
          <p:cNvGrpSpPr>
            <a:grpSpLocks/>
          </p:cNvGrpSpPr>
          <p:nvPr/>
        </p:nvGrpSpPr>
        <p:grpSpPr bwMode="auto">
          <a:xfrm>
            <a:off x="5053775" y="5336603"/>
            <a:ext cx="514296" cy="611548"/>
            <a:chOff x="3034" y="2876"/>
            <a:chExt cx="324" cy="385"/>
          </a:xfrm>
        </p:grpSpPr>
        <p:sp>
          <p:nvSpPr>
            <p:cNvPr id="31" name="Text Box 24">
              <a:extLst>
                <a:ext uri="{FF2B5EF4-FFF2-40B4-BE49-F238E27FC236}">
                  <a16:creationId xmlns:a16="http://schemas.microsoft.com/office/drawing/2014/main" id="{5462C991-8370-5545-A0CF-64923D59F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" y="2973"/>
              <a:ext cx="2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c</a:t>
              </a:r>
            </a:p>
          </p:txBody>
        </p:sp>
        <p:sp>
          <p:nvSpPr>
            <p:cNvPr id="32" name="Text Box 25">
              <a:extLst>
                <a:ext uri="{FF2B5EF4-FFF2-40B4-BE49-F238E27FC236}">
                  <a16:creationId xmlns:a16="http://schemas.microsoft.com/office/drawing/2014/main" id="{9D1B7C29-BC9F-9E44-964B-B0409757C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2876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d</a:t>
              </a:r>
            </a:p>
          </p:txBody>
        </p:sp>
      </p:grpSp>
      <p:sp>
        <p:nvSpPr>
          <p:cNvPr id="27" name="Text Box 29">
            <a:extLst>
              <a:ext uri="{FF2B5EF4-FFF2-40B4-BE49-F238E27FC236}">
                <a16:creationId xmlns:a16="http://schemas.microsoft.com/office/drawing/2014/main" id="{9CAA8311-E753-9746-970D-15FE060AF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642" y="6002047"/>
            <a:ext cx="1279383" cy="4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decrypt:</a:t>
            </a:r>
          </a:p>
        </p:txBody>
      </p:sp>
      <p:sp>
        <p:nvSpPr>
          <p:cNvPr id="28" name="Right Brace 36">
            <a:extLst>
              <a:ext uri="{FF2B5EF4-FFF2-40B4-BE49-F238E27FC236}">
                <a16:creationId xmlns:a16="http://schemas.microsoft.com/office/drawing/2014/main" id="{4CBC994A-C3B7-C544-A7D3-5F5AF40383EE}"/>
              </a:ext>
            </a:extLst>
          </p:cNvPr>
          <p:cNvSpPr>
            <a:spLocks/>
          </p:cNvSpPr>
          <p:nvPr/>
        </p:nvSpPr>
        <p:spPr bwMode="auto">
          <a:xfrm rot="5400000">
            <a:off x="3883354" y="5189398"/>
            <a:ext cx="197525" cy="1516800"/>
          </a:xfrm>
          <a:prstGeom prst="rightBrace">
            <a:avLst>
              <a:gd name="adj1" fmla="val 833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9" name="Right Brace 37">
            <a:extLst>
              <a:ext uri="{FF2B5EF4-FFF2-40B4-BE49-F238E27FC236}">
                <a16:creationId xmlns:a16="http://schemas.microsoft.com/office/drawing/2014/main" id="{0C301384-056D-4E44-80B8-ABCA5D23B2E9}"/>
              </a:ext>
            </a:extLst>
          </p:cNvPr>
          <p:cNvSpPr>
            <a:spLocks/>
          </p:cNvSpPr>
          <p:nvPr/>
        </p:nvSpPr>
        <p:spPr bwMode="auto">
          <a:xfrm rot="5400000">
            <a:off x="5170280" y="5715726"/>
            <a:ext cx="168826" cy="468037"/>
          </a:xfrm>
          <a:prstGeom prst="rightBrace">
            <a:avLst>
              <a:gd name="adj1" fmla="val 833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0" name="Right Brace 38">
            <a:extLst>
              <a:ext uri="{FF2B5EF4-FFF2-40B4-BE49-F238E27FC236}">
                <a16:creationId xmlns:a16="http://schemas.microsoft.com/office/drawing/2014/main" id="{E5DF0D4F-0AA6-E14E-805C-FD888651326B}"/>
              </a:ext>
            </a:extLst>
          </p:cNvPr>
          <p:cNvSpPr>
            <a:spLocks/>
          </p:cNvSpPr>
          <p:nvPr/>
        </p:nvSpPr>
        <p:spPr bwMode="auto">
          <a:xfrm rot="5400000">
            <a:off x="8238809" y="4953709"/>
            <a:ext cx="179718" cy="2046300"/>
          </a:xfrm>
          <a:prstGeom prst="rightBrace">
            <a:avLst>
              <a:gd name="adj1" fmla="val 833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89628A-B2D5-644F-8FFF-146301D754B6}"/>
              </a:ext>
            </a:extLst>
          </p:cNvPr>
          <p:cNvCxnSpPr>
            <a:cxnSpLocks/>
          </p:cNvCxnSpPr>
          <p:nvPr/>
        </p:nvCxnSpPr>
        <p:spPr>
          <a:xfrm>
            <a:off x="5443540" y="5079702"/>
            <a:ext cx="1755630" cy="785516"/>
          </a:xfrm>
          <a:prstGeom prst="straightConnector1">
            <a:avLst/>
          </a:prstGeom>
          <a:ln w="10160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348DF9C-3BED-EC43-AE8B-0772B9695925}"/>
              </a:ext>
            </a:extLst>
          </p:cNvPr>
          <p:cNvSpPr txBox="1"/>
          <p:nvPr/>
        </p:nvSpPr>
        <p:spPr>
          <a:xfrm>
            <a:off x="10326109" y="4315618"/>
            <a:ext cx="149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Ciphertext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FE0B36-6C92-7241-A00D-0FFAC5C71330}"/>
              </a:ext>
            </a:extLst>
          </p:cNvPr>
          <p:cNvSpPr txBox="1"/>
          <p:nvPr/>
        </p:nvSpPr>
        <p:spPr>
          <a:xfrm>
            <a:off x="9512370" y="5802828"/>
            <a:ext cx="205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Same plaintext!</a:t>
            </a:r>
          </a:p>
        </p:txBody>
      </p:sp>
    </p:spTree>
    <p:extLst>
      <p:ext uri="{BB962C8B-B14F-4D97-AF65-F5344CB8AC3E}">
        <p14:creationId xmlns:p14="http://schemas.microsoft.com/office/powerpoint/2010/main" val="23162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1" grpId="0"/>
      <p:bldP spid="23" grpId="0"/>
      <p:bldP spid="24" grpId="0"/>
      <p:bldP spid="25" grpId="0"/>
      <p:bldP spid="27" grpId="0"/>
      <p:bldP spid="28" grpId="0" animBg="1"/>
      <p:bldP spid="29" grpId="0" animBg="1"/>
      <p:bldP spid="30" grpId="0" animBg="1"/>
      <p:bldP spid="39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45CA-E85B-E949-A332-75725096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satisfies the three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F958-07C0-FE4D-B42B-AE582465E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2127" cy="4667250"/>
          </a:xfrm>
        </p:spPr>
        <p:txBody>
          <a:bodyPr>
            <a:normAutofit/>
          </a:bodyPr>
          <a:lstStyle/>
          <a:p>
            <a:r>
              <a:rPr lang="en-US" dirty="0"/>
              <a:t>Given c = m</a:t>
            </a:r>
            <a:r>
              <a:rPr lang="en-US" sz="3600" baseline="30000" dirty="0"/>
              <a:t>e</a:t>
            </a:r>
            <a:r>
              <a:rPr lang="en-US" dirty="0"/>
              <a:t> mod n and m’ = c</a:t>
            </a:r>
            <a:r>
              <a:rPr lang="en-US" sz="3600" baseline="30000" dirty="0"/>
              <a:t>d</a:t>
            </a:r>
            <a:r>
              <a:rPr lang="en-US" dirty="0"/>
              <a:t> mod n</a:t>
            </a:r>
          </a:p>
          <a:p>
            <a:r>
              <a:rPr lang="en-US" dirty="0">
                <a:solidFill>
                  <a:srgbClr val="C00000"/>
                </a:solidFill>
              </a:rPr>
              <a:t>Invertible encryption:</a:t>
            </a:r>
            <a:r>
              <a:rPr lang="en-US" dirty="0"/>
              <a:t> can show that m’ == m:</a:t>
            </a:r>
          </a:p>
          <a:p>
            <a:pPr lvl="1"/>
            <a:r>
              <a:rPr lang="en-US" dirty="0"/>
              <a:t>i.e., m == (m</a:t>
            </a:r>
            <a:r>
              <a:rPr lang="en-US" sz="3200" baseline="30000" dirty="0"/>
              <a:t>e</a:t>
            </a:r>
            <a:r>
              <a:rPr lang="en-US" dirty="0"/>
              <a:t> mod n)</a:t>
            </a:r>
            <a:r>
              <a:rPr lang="en-US" sz="3200" baseline="30000" dirty="0"/>
              <a:t>d</a:t>
            </a:r>
            <a:r>
              <a:rPr lang="en-US" dirty="0"/>
              <a:t> mod 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Fact: for n = </a:t>
            </a:r>
            <a:r>
              <a:rPr lang="en-US" dirty="0" err="1"/>
              <a:t>pq</a:t>
            </a:r>
            <a:r>
              <a:rPr lang="en-US" dirty="0"/>
              <a:t> and z = (p-1)(q-1), </a:t>
            </a:r>
            <a:r>
              <a:rPr lang="en-US" dirty="0" err="1"/>
              <a:t>x</a:t>
            </a:r>
            <a:r>
              <a:rPr lang="en-US" sz="3200" baseline="30000" dirty="0" err="1"/>
              <a:t>y</a:t>
            </a:r>
            <a:r>
              <a:rPr lang="en-US" dirty="0"/>
              <a:t> mod n = x</a:t>
            </a:r>
            <a:r>
              <a:rPr lang="en-US" sz="3200" baseline="30000" dirty="0"/>
              <a:t>(y mod z) </a:t>
            </a:r>
            <a:r>
              <a:rPr lang="en-US" dirty="0"/>
              <a:t>mod n</a:t>
            </a:r>
          </a:p>
          <a:p>
            <a:r>
              <a:rPr lang="en-US" dirty="0"/>
              <a:t>Then c</a:t>
            </a:r>
            <a:r>
              <a:rPr lang="en-US" sz="3600" baseline="30000" dirty="0"/>
              <a:t>d</a:t>
            </a:r>
            <a:r>
              <a:rPr lang="en-US" dirty="0"/>
              <a:t> mod n = (m</a:t>
            </a:r>
            <a:r>
              <a:rPr lang="en-US" sz="3600" baseline="30000" dirty="0"/>
              <a:t>e</a:t>
            </a:r>
            <a:r>
              <a:rPr lang="en-US" dirty="0"/>
              <a:t> mod n)</a:t>
            </a:r>
            <a:r>
              <a:rPr lang="en-US" sz="3600" baseline="30000" dirty="0"/>
              <a:t>d</a:t>
            </a:r>
            <a:r>
              <a:rPr lang="en-US" dirty="0"/>
              <a:t> mod n</a:t>
            </a:r>
          </a:p>
          <a:p>
            <a:pPr marL="0" indent="0">
              <a:buNone/>
            </a:pPr>
            <a:r>
              <a:rPr lang="en-US" dirty="0"/>
              <a:t>            = m</a:t>
            </a:r>
            <a:r>
              <a:rPr lang="en-US" sz="3600" baseline="30000" dirty="0"/>
              <a:t>ed</a:t>
            </a:r>
            <a:r>
              <a:rPr lang="en-US" dirty="0"/>
              <a:t> mod n</a:t>
            </a:r>
          </a:p>
          <a:p>
            <a:pPr marL="0" indent="0">
              <a:buNone/>
            </a:pPr>
            <a:r>
              <a:rPr lang="en-US" dirty="0"/>
              <a:t>            = m</a:t>
            </a:r>
            <a:r>
              <a:rPr lang="en-US" sz="3600" baseline="30000" dirty="0"/>
              <a:t>(ed mod z)</a:t>
            </a:r>
            <a:r>
              <a:rPr lang="en-US" dirty="0"/>
              <a:t> mod n</a:t>
            </a:r>
          </a:p>
          <a:p>
            <a:pPr marL="0" indent="0">
              <a:buNone/>
            </a:pPr>
            <a:r>
              <a:rPr lang="en-US" dirty="0"/>
              <a:t>            = m</a:t>
            </a:r>
            <a:r>
              <a:rPr lang="en-US" sz="3600" baseline="30000" dirty="0"/>
              <a:t>1</a:t>
            </a:r>
            <a:r>
              <a:rPr lang="en-US" dirty="0"/>
              <a:t> mod n == m</a:t>
            </a:r>
          </a:p>
        </p:txBody>
      </p:sp>
      <p:sp>
        <p:nvSpPr>
          <p:cNvPr id="4" name="AutoShape 23">
            <a:extLst>
              <a:ext uri="{FF2B5EF4-FFF2-40B4-BE49-F238E27FC236}">
                <a16:creationId xmlns:a16="http://schemas.microsoft.com/office/drawing/2014/main" id="{C20E6A67-96DD-7C46-A44E-BB2B9D609901}"/>
              </a:ext>
            </a:extLst>
          </p:cNvPr>
          <p:cNvSpPr>
            <a:spLocks/>
          </p:cNvSpPr>
          <p:nvPr/>
        </p:nvSpPr>
        <p:spPr bwMode="auto">
          <a:xfrm rot="-5400000">
            <a:off x="3669726" y="2456871"/>
            <a:ext cx="173759" cy="1603088"/>
          </a:xfrm>
          <a:prstGeom prst="leftBrace">
            <a:avLst>
              <a:gd name="adj1" fmla="val 73011"/>
              <a:gd name="adj2" fmla="val 52954"/>
            </a:avLst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5" name="Text Box 24">
            <a:extLst>
              <a:ext uri="{FF2B5EF4-FFF2-40B4-BE49-F238E27FC236}">
                <a16:creationId xmlns:a16="http://schemas.microsoft.com/office/drawing/2014/main" id="{49B66916-429B-DD43-80C3-0C0503BAD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324" y="3297383"/>
            <a:ext cx="436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cs typeface="Arial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7695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0A18-7D7F-6F4B-B7FB-D2088A2A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satisfies the three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83041-9A6F-D34B-AA26-9AFCAE202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5764" cy="46672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One-way property: </a:t>
            </a:r>
            <a:r>
              <a:rPr lang="en-US" dirty="0"/>
              <a:t>Suppose we know the public key (n, e). How hard is it to determine the private key (n, d)?</a:t>
            </a:r>
          </a:p>
          <a:p>
            <a:endParaRPr lang="en-US" dirty="0"/>
          </a:p>
          <a:p>
            <a:r>
              <a:rPr lang="en-US" dirty="0"/>
              <a:t>The most viable method that exists is to factor n into p and q, determine z=(p-1)(q-1), then use e to find d, since ed mod z = 1.</a:t>
            </a:r>
          </a:p>
          <a:p>
            <a:endParaRPr lang="en-US" dirty="0"/>
          </a:p>
          <a:p>
            <a:r>
              <a:rPr lang="en-US" dirty="0"/>
              <a:t>This assumes n can be factored into p and q: no one (publicly) knows efficient algorithms to factor large products of primes (</a:t>
            </a:r>
            <a:r>
              <a:rPr lang="en-US" dirty="0">
                <a:solidFill>
                  <a:srgbClr val="C00000"/>
                </a:solidFill>
              </a:rPr>
              <a:t>integer factoring problem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16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0A18-7D7F-6F4B-B7FB-D2088A2A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satisfies the three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83041-9A6F-D34B-AA26-9AFCAE202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5764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Confidentiality: </a:t>
            </a:r>
            <a:r>
              <a:rPr lang="en-US" dirty="0"/>
              <a:t>Suppose we know the public key (n, e) and ciphertext c (m</a:t>
            </a:r>
            <a:r>
              <a:rPr lang="en-US" sz="3600" baseline="30000" dirty="0"/>
              <a:t>e</a:t>
            </a:r>
            <a:r>
              <a:rPr lang="en-US" dirty="0"/>
              <a:t> mod n). How hard is it to find the message m?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The RSA problem:</a:t>
            </a:r>
            <a:r>
              <a:rPr lang="en-US" dirty="0"/>
              <a:t> computing the </a:t>
            </a:r>
            <a:r>
              <a:rPr lang="en-US" dirty="0" err="1"/>
              <a:t>e’th</a:t>
            </a:r>
            <a:r>
              <a:rPr lang="en-US" dirty="0"/>
              <a:t> root of c mod n. The most viable method requires factoring large numbers, for which efficient algorithms are not (publicly) known.</a:t>
            </a:r>
          </a:p>
          <a:p>
            <a:endParaRPr lang="en-US" dirty="0"/>
          </a:p>
          <a:p>
            <a:r>
              <a:rPr lang="en-US" dirty="0"/>
              <a:t>Note: small numbers can be factored quite effectively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Your RSA public and private keys must contain many bits (2048 or more)</a:t>
            </a:r>
          </a:p>
        </p:txBody>
      </p:sp>
    </p:spTree>
    <p:extLst>
      <p:ext uri="{BB962C8B-B14F-4D97-AF65-F5344CB8AC3E}">
        <p14:creationId xmlns:p14="http://schemas.microsoft.com/office/powerpoint/2010/main" val="23934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Security and the Network Stack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Link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IP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766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802.3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47F2DB-3782-BC49-B97D-FFA6D39EBD0A}"/>
              </a:ext>
            </a:extLst>
          </p:cNvPr>
          <p:cNvSpPr/>
          <p:nvPr/>
        </p:nvSpPr>
        <p:spPr>
          <a:xfrm>
            <a:off x="2889504" y="1402080"/>
            <a:ext cx="5742432" cy="3474720"/>
          </a:xfrm>
          <a:prstGeom prst="rect">
            <a:avLst/>
          </a:prstGeom>
          <a:solidFill>
            <a:schemeClr val="bg1">
              <a:alpha val="92000"/>
            </a:schemeClr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Security: cuts across all parts of the network stack!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51ED3-FBD0-9B4B-8640-E1DD4F1FE684}"/>
              </a:ext>
            </a:extLst>
          </p:cNvPr>
          <p:cNvSpPr/>
          <p:nvPr/>
        </p:nvSpPr>
        <p:spPr>
          <a:xfrm>
            <a:off x="10086975" y="2569469"/>
            <a:ext cx="528638" cy="1508125"/>
          </a:xfrm>
          <a:prstGeom prst="rect">
            <a:avLst/>
          </a:prstGeom>
          <a:solidFill>
            <a:schemeClr val="bg1"/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513722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F6B0-F8B8-724C-89E9-19B764C1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can also provide authentication!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77C2-8B3F-324F-82E8-F0F5AB365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9618" cy="4866120"/>
          </a:xfrm>
        </p:spPr>
        <p:txBody>
          <a:bodyPr>
            <a:normAutofit/>
          </a:bodyPr>
          <a:lstStyle/>
          <a:p>
            <a:r>
              <a:rPr lang="en-US" dirty="0"/>
              <a:t>Turns out that 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sz="3600" baseline="30000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(K</a:t>
            </a:r>
            <a:r>
              <a:rPr lang="en-US" sz="4400" baseline="30000" dirty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(m)) == K</a:t>
            </a:r>
            <a:r>
              <a:rPr lang="en-US" sz="4400" baseline="30000" dirty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(K</a:t>
            </a:r>
            <a:r>
              <a:rPr lang="en-US" sz="3600" baseline="30000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(m))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Follows from the rules of modular exponentiation:</a:t>
            </a:r>
          </a:p>
          <a:p>
            <a:pPr>
              <a:buFont typeface="Wingdings" charset="0"/>
              <a:buNone/>
            </a:pPr>
            <a:r>
              <a:rPr lang="en-US" dirty="0"/>
              <a:t>     (m</a:t>
            </a:r>
            <a:r>
              <a:rPr lang="en-US" sz="3600" baseline="30000" dirty="0"/>
              <a:t>e</a:t>
            </a:r>
            <a:r>
              <a:rPr lang="en-US" dirty="0"/>
              <a:t> mod n)</a:t>
            </a:r>
            <a:r>
              <a:rPr lang="en-US" sz="3600" baseline="30000" dirty="0"/>
              <a:t>d</a:t>
            </a:r>
            <a:r>
              <a:rPr lang="en-US" dirty="0"/>
              <a:t> mod n = m</a:t>
            </a:r>
            <a:r>
              <a:rPr lang="en-US" sz="3600" baseline="30000" dirty="0"/>
              <a:t>ed</a:t>
            </a:r>
            <a:r>
              <a:rPr lang="en-US" dirty="0"/>
              <a:t> mod n</a:t>
            </a:r>
          </a:p>
          <a:p>
            <a:pPr>
              <a:buFont typeface="Wingdings" charset="0"/>
              <a:buNone/>
            </a:pPr>
            <a:r>
              <a:rPr lang="en-US" dirty="0"/>
              <a:t>                                    = </a:t>
            </a:r>
            <a:r>
              <a:rPr lang="en-US" dirty="0" err="1"/>
              <a:t>m</a:t>
            </a:r>
            <a:r>
              <a:rPr lang="en-US" sz="3600" baseline="30000" dirty="0" err="1"/>
              <a:t>de</a:t>
            </a:r>
            <a:r>
              <a:rPr lang="en-US" dirty="0"/>
              <a:t> mod n</a:t>
            </a:r>
          </a:p>
          <a:p>
            <a:pPr>
              <a:buFont typeface="Wingdings" charset="0"/>
              <a:buNone/>
            </a:pPr>
            <a:r>
              <a:rPr lang="en-US" dirty="0"/>
              <a:t>                                    = (m</a:t>
            </a:r>
            <a:r>
              <a:rPr lang="en-US" sz="3600" baseline="30000" dirty="0"/>
              <a:t>d</a:t>
            </a:r>
            <a:r>
              <a:rPr lang="en-US" dirty="0"/>
              <a:t> mod n)</a:t>
            </a:r>
            <a:r>
              <a:rPr lang="en-US" sz="3600" baseline="30000" dirty="0"/>
              <a:t>e</a:t>
            </a:r>
            <a:r>
              <a:rPr lang="en-US" dirty="0"/>
              <a:t> mod n </a:t>
            </a:r>
          </a:p>
          <a:p>
            <a:r>
              <a:rPr lang="en-US" dirty="0"/>
              <a:t>Next module: we’ll see how to use this for authentication!</a:t>
            </a:r>
          </a:p>
          <a:p>
            <a:endParaRPr lang="en-US" dirty="0"/>
          </a:p>
        </p:txBody>
      </p:sp>
      <p:sp>
        <p:nvSpPr>
          <p:cNvPr id="4" name="Text Box 18">
            <a:extLst>
              <a:ext uri="{FF2B5EF4-FFF2-40B4-BE49-F238E27FC236}">
                <a16:creationId xmlns:a16="http://schemas.microsoft.com/office/drawing/2014/main" id="{2AD2F3AD-EEAB-7041-B7CD-336B6C512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655" y="2639941"/>
            <a:ext cx="394291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Encrypt</a:t>
            </a:r>
            <a:r>
              <a:rPr lang="en-US" sz="2800" dirty="0">
                <a:latin typeface="Helvetica" pitchFamily="2" charset="0"/>
              </a:rPr>
              <a:t> with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private</a:t>
            </a:r>
            <a:r>
              <a:rPr lang="en-US" sz="2800" dirty="0">
                <a:latin typeface="Helvetica" pitchFamily="2" charset="0"/>
              </a:rPr>
              <a:t> key decrypt with public key 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5" name="AutoShape 20">
            <a:extLst>
              <a:ext uri="{FF2B5EF4-FFF2-40B4-BE49-F238E27FC236}">
                <a16:creationId xmlns:a16="http://schemas.microsoft.com/office/drawing/2014/main" id="{45F595FE-2723-A04F-ACC9-4A5632B7A0B8}"/>
              </a:ext>
            </a:extLst>
          </p:cNvPr>
          <p:cNvSpPr>
            <a:spLocks/>
          </p:cNvSpPr>
          <p:nvPr/>
        </p:nvSpPr>
        <p:spPr bwMode="auto">
          <a:xfrm rot="5400000">
            <a:off x="3991408" y="1733983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9119C948-7DD7-9145-A4FC-CC4693D39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2" y="2639942"/>
            <a:ext cx="415275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Helvetica" pitchFamily="2" charset="0"/>
              </a:rPr>
              <a:t>Encrypt with public key decrypt with private key 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7" name="AutoShape 20">
            <a:extLst>
              <a:ext uri="{FF2B5EF4-FFF2-40B4-BE49-F238E27FC236}">
                <a16:creationId xmlns:a16="http://schemas.microsoft.com/office/drawing/2014/main" id="{3620B8F8-EF8E-C740-BB1F-3AD8E3CE4FF9}"/>
              </a:ext>
            </a:extLst>
          </p:cNvPr>
          <p:cNvSpPr>
            <a:spLocks/>
          </p:cNvSpPr>
          <p:nvPr/>
        </p:nvSpPr>
        <p:spPr bwMode="auto">
          <a:xfrm rot="5400000">
            <a:off x="6346681" y="1780744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Helvetica" pitchFamily="2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9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65F7-B69C-4148-B168-76F5BD19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is computationally expensive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3870E-937D-1D44-B29C-A9EEA08C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8411"/>
          </a:xfrm>
        </p:spPr>
        <p:txBody>
          <a:bodyPr>
            <a:normAutofit/>
          </a:bodyPr>
          <a:lstStyle/>
          <a:p>
            <a:r>
              <a:rPr lang="en-US" sz="3200" dirty="0"/>
              <a:t>Exponentiation in RSA is computationally intensive</a:t>
            </a:r>
          </a:p>
          <a:p>
            <a:endParaRPr lang="en-US" sz="3200" dirty="0"/>
          </a:p>
          <a:p>
            <a:r>
              <a:rPr lang="en-US" sz="3200" dirty="0"/>
              <a:t>DES (symmetric cipher) is orders of magnitude faster than RSA</a:t>
            </a:r>
          </a:p>
          <a:p>
            <a:endParaRPr lang="en-US" sz="3200" dirty="0"/>
          </a:p>
          <a:p>
            <a:r>
              <a:rPr lang="en-US" sz="3200" dirty="0"/>
              <a:t>Strategy: use public key crypto to establish a secure connection, then establish second key, a symmetric </a:t>
            </a:r>
            <a:r>
              <a:rPr lang="en-US" sz="3200" dirty="0">
                <a:solidFill>
                  <a:srgbClr val="C00000"/>
                </a:solidFill>
              </a:rPr>
              <a:t>session key </a:t>
            </a:r>
            <a:r>
              <a:rPr lang="en-US" sz="3200" dirty="0"/>
              <a:t>K</a:t>
            </a:r>
            <a:r>
              <a:rPr lang="en-US" sz="3600" baseline="-25000" dirty="0"/>
              <a:t>S</a:t>
            </a:r>
            <a:r>
              <a:rPr lang="en-US" sz="3200" dirty="0"/>
              <a:t> for encrypting and decrypting the data.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767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5591-3491-344E-9D0B-07E60EF2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keys: A simple example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AB86F9D1-41F2-D445-8942-DFD0A79983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6372" y="2327564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FA6CF421-EF9D-2E43-B072-1C42632C74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60172" y="2937164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546574-0924-C54E-A665-6FE9A66DF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30" y="2696509"/>
            <a:ext cx="1074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9A9158-AA9D-A44F-9EA5-53A1EA0FD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0404" y="2680287"/>
            <a:ext cx="914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5F9CC94C-7EF2-F14B-BACF-8D76CE567A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6372" y="3622964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5A122C-6D71-E048-9586-FEA8C4617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124" y="1791932"/>
            <a:ext cx="22677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r>
              <a:rPr lang="en-US" altLang="en-US" sz="3200" b="0" baseline="30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(“I’m Alice”)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B05BF0-8D88-3148-87A4-42105A561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067" y="2421231"/>
            <a:ext cx="28039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r>
              <a:rPr lang="en-US" altLang="en-US" sz="3200" b="0" baseline="30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(“I’m Bob”, 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S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)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EFCE2B-36D5-1445-B07D-EC0B812B1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166" y="3107030"/>
            <a:ext cx="9877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4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S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(m)</a:t>
            </a:r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B0861985-74C4-A848-8766-79A2E1B716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6372" y="4149437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">
            <a:extLst>
              <a:ext uri="{FF2B5EF4-FFF2-40B4-BE49-F238E27FC236}">
                <a16:creationId xmlns:a16="http://schemas.microsoft.com/office/drawing/2014/main" id="{7E12715C-05BA-DE42-8072-F3D25086C5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98272" y="3976255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7CA01543-3A27-0F4B-92E3-BD041501C8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6372" y="4495801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9" name="Line 6">
            <a:extLst>
              <a:ext uri="{FF2B5EF4-FFF2-40B4-BE49-F238E27FC236}">
                <a16:creationId xmlns:a16="http://schemas.microsoft.com/office/drawing/2014/main" id="{F2E91901-302D-AF46-A38D-4DD9E6352D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98272" y="4322619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6C36F2-678F-BE42-A3D3-EBA0575DC21D}"/>
              </a:ext>
            </a:extLst>
          </p:cNvPr>
          <p:cNvSpPr txBox="1"/>
          <p:nvPr/>
        </p:nvSpPr>
        <p:spPr>
          <a:xfrm>
            <a:off x="7353040" y="4369021"/>
            <a:ext cx="629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B2777F-F8E1-B04D-A481-093E40BAA4F9}"/>
              </a:ext>
            </a:extLst>
          </p:cNvPr>
          <p:cNvSpPr txBox="1"/>
          <p:nvPr/>
        </p:nvSpPr>
        <p:spPr>
          <a:xfrm>
            <a:off x="692727" y="5089797"/>
            <a:ext cx="10806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Use public key crypto to exchange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per-session</a:t>
            </a:r>
            <a:r>
              <a:rPr lang="en-US" sz="2800" dirty="0">
                <a:latin typeface="Helvetica" pitchFamily="2" charset="0"/>
              </a:rPr>
              <a:t> symmetric keys</a:t>
            </a:r>
          </a:p>
          <a:p>
            <a:pPr algn="ctr"/>
            <a:endParaRPr lang="en-US" sz="2800" dirty="0">
              <a:latin typeface="Helvetica" pitchFamily="2" charset="0"/>
            </a:endParaRP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All further communication occurs with symmetric key crypto</a:t>
            </a:r>
            <a:endParaRPr lang="en-US" sz="2800" baseline="-250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5F223F-D6F7-104A-B855-A1F1F4A08939}"/>
              </a:ext>
            </a:extLst>
          </p:cNvPr>
          <p:cNvSpPr txBox="1"/>
          <p:nvPr/>
        </p:nvSpPr>
        <p:spPr>
          <a:xfrm>
            <a:off x="8744080" y="3718026"/>
            <a:ext cx="3194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Subsequent messages protected with K</a:t>
            </a:r>
            <a:r>
              <a:rPr lang="en-US" sz="3200" baseline="-25000" dirty="0">
                <a:solidFill>
                  <a:srgbClr val="C00000"/>
                </a:solidFill>
                <a:latin typeface="Helvetica" pitchFamily="2" charset="0"/>
              </a:rPr>
              <a:t>S</a:t>
            </a:r>
            <a:endParaRPr lang="en-US" sz="2400" baseline="-250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C495276D-6B4D-CA4B-9059-788FAE31BE1A}"/>
              </a:ext>
            </a:extLst>
          </p:cNvPr>
          <p:cNvSpPr/>
          <p:nvPr/>
        </p:nvSpPr>
        <p:spPr>
          <a:xfrm>
            <a:off x="8222673" y="3826570"/>
            <a:ext cx="462524" cy="109178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  <p:bldP spid="16" grpId="0" animBg="1"/>
      <p:bldP spid="17" grpId="0" animBg="1"/>
      <p:bldP spid="18" grpId="0" animBg="1"/>
      <p:bldP spid="19" grpId="0" animBg="1"/>
      <p:bldP spid="20" grpId="0"/>
      <p:bldP spid="22" grpId="0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BC6A-21A1-0643-BD3C-D3837676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490C-41A5-4046-BA7D-07BA4C071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182" cy="4866120"/>
          </a:xfrm>
        </p:spPr>
        <p:txBody>
          <a:bodyPr>
            <a:normAutofit/>
          </a:bodyPr>
          <a:lstStyle/>
          <a:p>
            <a:r>
              <a:rPr lang="en-US" dirty="0"/>
              <a:t>A public key cryptosystem: use a pair of keys, public and private.</a:t>
            </a:r>
          </a:p>
          <a:p>
            <a:pPr lvl="1"/>
            <a:r>
              <a:rPr lang="en-US" dirty="0"/>
              <a:t>Only public keys need to be exchanged</a:t>
            </a:r>
          </a:p>
          <a:p>
            <a:r>
              <a:rPr lang="en-US" dirty="0"/>
              <a:t>RSA key generation, encryption, and decryption all involve modular arithmetic</a:t>
            </a:r>
          </a:p>
          <a:p>
            <a:r>
              <a:rPr lang="en-US" dirty="0"/>
              <a:t>Security guarantees rely on the hardness of factorizing large numbers</a:t>
            </a:r>
          </a:p>
          <a:p>
            <a:r>
              <a:rPr lang="en-US" dirty="0"/>
              <a:t>RSA is computationally heavy</a:t>
            </a:r>
          </a:p>
          <a:p>
            <a:pPr lvl="1"/>
            <a:r>
              <a:rPr lang="en-US" dirty="0"/>
              <a:t>Use as a method to establish per-session symmetric keys used to encrypt and decrypt data</a:t>
            </a:r>
          </a:p>
        </p:txBody>
      </p:sp>
    </p:spTree>
    <p:extLst>
      <p:ext uri="{BB962C8B-B14F-4D97-AF65-F5344CB8AC3E}">
        <p14:creationId xmlns:p14="http://schemas.microsoft.com/office/powerpoint/2010/main" val="306270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A8D9-575F-4143-9893-3B7CE99E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41E7-FEF0-644B-83E9-5FE6ED2F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92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Key Certification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26.3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8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F298-5048-2D45-8389-446F951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Public key cryptography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C384004-38F2-3340-A123-97EEBD06C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08" y="3340995"/>
            <a:ext cx="2279791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 message</a:t>
            </a:r>
          </a:p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DBF63BF-2AD1-514B-9507-16B07D240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170" y="3277859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ciphertext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A24C82-1B61-F640-B626-B423BB7C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134" y="322388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FB691BCB-EFF9-7645-B6CE-6A4E837FD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534" y="323341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4E0B424-2C42-BF4A-9B4C-568083845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170" y="323658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AE46C685-C8A0-1842-AA38-0CE9A6C16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809" y="326039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3BC50326-40DA-6549-A01B-3B70FC30D1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5945" y="3631872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8105C202-3DAC-BE47-98D3-3A090AEBC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5395" y="1459855"/>
            <a:ext cx="285973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Bob</a:t>
            </a:r>
            <a:r>
              <a:rPr lang="en-US" sz="2400" dirty="0">
                <a:latin typeface="Helvetica" pitchFamily="2" charset="0"/>
                <a:cs typeface="Arial" charset="0"/>
              </a:rPr>
              <a:t>’</a:t>
            </a:r>
            <a:r>
              <a:rPr lang="en-US" altLang="ja-JP" sz="2400" dirty="0">
                <a:latin typeface="Helvetica" pitchFamily="2" charset="0"/>
                <a:cs typeface="Arial" charset="0"/>
              </a:rPr>
              <a:t>s </a:t>
            </a:r>
            <a:r>
              <a:rPr lang="en-US" altLang="ja-JP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public </a:t>
            </a:r>
            <a:r>
              <a:rPr lang="en-US" sz="2400" dirty="0">
                <a:latin typeface="Helvetica" pitchFamily="2" charset="0"/>
                <a:cs typeface="Arial" charset="0"/>
              </a:rPr>
              <a:t>key</a:t>
            </a: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D4A0F07D-137C-664B-AFC3-4BEEBD59B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0595" y="3662034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3E5AB0E4-A7F4-4243-AF93-47F2BB66F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5395" y="3617584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14" name="Picture 15" descr="BS00768_[1]">
            <a:extLst>
              <a:ext uri="{FF2B5EF4-FFF2-40B4-BE49-F238E27FC236}">
                <a16:creationId xmlns:a16="http://schemas.microsoft.com/office/drawing/2014/main" id="{5072444A-9E25-8A48-A778-ECDB9D46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721909" y="1520846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6">
            <a:extLst>
              <a:ext uri="{FF2B5EF4-FFF2-40B4-BE49-F238E27FC236}">
                <a16:creationId xmlns:a16="http://schemas.microsoft.com/office/drawing/2014/main" id="{4FA6C644-81E1-0E4B-8BB3-67561B9B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0083" y="3382544"/>
            <a:ext cx="234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 message</a:t>
            </a:r>
          </a:p>
        </p:txBody>
      </p:sp>
      <p:grpSp>
        <p:nvGrpSpPr>
          <p:cNvPr id="16" name="Group 17">
            <a:extLst>
              <a:ext uri="{FF2B5EF4-FFF2-40B4-BE49-F238E27FC236}">
                <a16:creationId xmlns:a16="http://schemas.microsoft.com/office/drawing/2014/main" id="{20F5463C-CF86-AA44-883C-87F934C38FDF}"/>
              </a:ext>
            </a:extLst>
          </p:cNvPr>
          <p:cNvGrpSpPr>
            <a:grpSpLocks/>
          </p:cNvGrpSpPr>
          <p:nvPr/>
        </p:nvGrpSpPr>
        <p:grpSpPr bwMode="auto">
          <a:xfrm>
            <a:off x="5159808" y="3617804"/>
            <a:ext cx="876300" cy="617538"/>
            <a:chOff x="2351" y="2077"/>
            <a:chExt cx="552" cy="389"/>
          </a:xfrm>
        </p:grpSpPr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FC11A07F-EA68-8747-9FF7-9CC0F0EB8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 (m)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29D01EEC-E52A-DD41-B4C8-DD7BD31CE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9B4B0273-35D7-4944-A03A-0D12780FD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23" name="Text Box 24">
            <a:extLst>
              <a:ext uri="{FF2B5EF4-FFF2-40B4-BE49-F238E27FC236}">
                <a16:creationId xmlns:a16="http://schemas.microsoft.com/office/drawing/2014/main" id="{A51322E5-44F4-B94C-8DEC-BC1CAE124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734" y="1914645"/>
            <a:ext cx="252196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Helvetica" pitchFamily="2" charset="0"/>
                <a:cs typeface="Arial" charset="0"/>
              </a:rPr>
              <a:t>Bob’</a:t>
            </a:r>
            <a:r>
              <a:rPr lang="en-US" altLang="ja-JP" sz="2400" dirty="0">
                <a:latin typeface="Helvetica" pitchFamily="2" charset="0"/>
                <a:cs typeface="Arial" charset="0"/>
              </a:rPr>
              <a:t>s </a:t>
            </a:r>
            <a:r>
              <a:rPr lang="en-US" altLang="ja-JP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private </a:t>
            </a:r>
            <a:r>
              <a:rPr lang="en-US" sz="24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24" name="Picture 25" descr="BS00768_[1]">
            <a:extLst>
              <a:ext uri="{FF2B5EF4-FFF2-40B4-BE49-F238E27FC236}">
                <a16:creationId xmlns:a16="http://schemas.microsoft.com/office/drawing/2014/main" id="{A89A9C3A-179F-C245-AB2F-4D6BE3D1E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718734" y="1955472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29">
            <a:extLst>
              <a:ext uri="{FF2B5EF4-FFF2-40B4-BE49-F238E27FC236}">
                <a16:creationId xmlns:a16="http://schemas.microsoft.com/office/drawing/2014/main" id="{781069C5-6F3A-F745-A57E-41FB824AD104}"/>
              </a:ext>
            </a:extLst>
          </p:cNvPr>
          <p:cNvGrpSpPr>
            <a:grpSpLocks/>
          </p:cNvGrpSpPr>
          <p:nvPr/>
        </p:nvGrpSpPr>
        <p:grpSpPr bwMode="auto">
          <a:xfrm>
            <a:off x="8929181" y="3619452"/>
            <a:ext cx="1885950" cy="636588"/>
            <a:chOff x="2413" y="3394"/>
            <a:chExt cx="1188" cy="401"/>
          </a:xfrm>
        </p:grpSpPr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6172FAE3-D921-654D-A603-3E233BFFA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)</a:t>
              </a:r>
            </a:p>
          </p:txBody>
        </p:sp>
        <p:sp>
          <p:nvSpPr>
            <p:cNvPr id="30" name="Text Box 31">
              <a:extLst>
                <a:ext uri="{FF2B5EF4-FFF2-40B4-BE49-F238E27FC236}">
                  <a16:creationId xmlns:a16="http://schemas.microsoft.com/office/drawing/2014/main" id="{864717A3-95D2-EF4A-8BC1-EBCF034A9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31" name="Text Box 32">
              <a:extLst>
                <a:ext uri="{FF2B5EF4-FFF2-40B4-BE49-F238E27FC236}">
                  <a16:creationId xmlns:a16="http://schemas.microsoft.com/office/drawing/2014/main" id="{E6304C70-F9B5-8146-86E9-013DCD9A1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63D1B085-C393-D543-9463-885100193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855DBD7C-18B3-0743-80C6-482AC2A3A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34" name="Freeform 35">
            <a:extLst>
              <a:ext uri="{FF2B5EF4-FFF2-40B4-BE49-F238E27FC236}">
                <a16:creationId xmlns:a16="http://schemas.microsoft.com/office/drawing/2014/main" id="{F5BD51ED-CA93-0B43-8E4C-3A2175E83CAC}"/>
              </a:ext>
            </a:extLst>
          </p:cNvPr>
          <p:cNvSpPr>
            <a:spLocks/>
          </p:cNvSpPr>
          <p:nvPr/>
        </p:nvSpPr>
        <p:spPr bwMode="auto">
          <a:xfrm>
            <a:off x="4207308" y="1621412"/>
            <a:ext cx="2393950" cy="1548498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93B6B9AA-6EBD-5540-93BE-E7EF4666DFD6}"/>
              </a:ext>
            </a:extLst>
          </p:cNvPr>
          <p:cNvSpPr>
            <a:spLocks/>
          </p:cNvSpPr>
          <p:nvPr/>
        </p:nvSpPr>
        <p:spPr bwMode="auto">
          <a:xfrm>
            <a:off x="6652058" y="2088823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0011CE-08EF-B64B-B8E0-4510D91377B6}"/>
              </a:ext>
            </a:extLst>
          </p:cNvPr>
          <p:cNvSpPr txBox="1"/>
          <p:nvPr/>
        </p:nvSpPr>
        <p:spPr>
          <a:xfrm>
            <a:off x="1578553" y="2605526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Alice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41970A-2023-5240-8B47-B5EA4043C33E}"/>
              </a:ext>
            </a:extLst>
          </p:cNvPr>
          <p:cNvSpPr txBox="1"/>
          <p:nvPr/>
        </p:nvSpPr>
        <p:spPr>
          <a:xfrm>
            <a:off x="8380397" y="2605526"/>
            <a:ext cx="113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Bob</a:t>
            </a:r>
          </a:p>
        </p:txBody>
      </p:sp>
      <p:sp>
        <p:nvSpPr>
          <p:cNvPr id="38" name="Text Box 21">
            <a:extLst>
              <a:ext uri="{FF2B5EF4-FFF2-40B4-BE49-F238E27FC236}">
                <a16:creationId xmlns:a16="http://schemas.microsoft.com/office/drawing/2014/main" id="{ED61A8EF-05D0-6542-B8E8-AC3F57BF0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53" y="1391639"/>
            <a:ext cx="8226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+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39" name="Text Box 21">
            <a:extLst>
              <a:ext uri="{FF2B5EF4-FFF2-40B4-BE49-F238E27FC236}">
                <a16:creationId xmlns:a16="http://schemas.microsoft.com/office/drawing/2014/main" id="{927E03B9-4036-394F-95EB-AF62286B3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4509" y="1873250"/>
            <a:ext cx="7633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-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79C59-F7BB-A345-B98E-C911D53BA201}"/>
              </a:ext>
            </a:extLst>
          </p:cNvPr>
          <p:cNvSpPr txBox="1"/>
          <p:nvPr/>
        </p:nvSpPr>
        <p:spPr>
          <a:xfrm>
            <a:off x="1032164" y="4388826"/>
            <a:ext cx="103216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Three requirements for a public key cryptosystem: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(1) Invertible encryption: m = K</a:t>
            </a:r>
            <a:r>
              <a:rPr lang="en-US" sz="4000" baseline="30000" dirty="0">
                <a:latin typeface="Helvetica" pitchFamily="2" charset="0"/>
              </a:rPr>
              <a:t>-</a:t>
            </a:r>
            <a:r>
              <a:rPr lang="en-US" sz="2800" dirty="0">
                <a:latin typeface="Helvetica" pitchFamily="2" charset="0"/>
              </a:rPr>
              <a:t>(K</a:t>
            </a:r>
            <a:r>
              <a:rPr lang="en-US" sz="3600" baseline="30000" dirty="0">
                <a:latin typeface="Helvetica" pitchFamily="2" charset="0"/>
              </a:rPr>
              <a:t>+</a:t>
            </a:r>
            <a:r>
              <a:rPr lang="en-US" sz="2800" dirty="0">
                <a:latin typeface="Helvetica" pitchFamily="2" charset="0"/>
              </a:rPr>
              <a:t>(m))</a:t>
            </a:r>
          </a:p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(2) One-way property:</a:t>
            </a:r>
            <a:r>
              <a:rPr lang="en-US" sz="2800" dirty="0">
                <a:latin typeface="Helvetica" pitchFamily="2" charset="0"/>
              </a:rPr>
              <a:t> intractable to compute K</a:t>
            </a:r>
            <a:r>
              <a:rPr lang="en-US" sz="4000" baseline="30000" dirty="0">
                <a:latin typeface="Helvetica" pitchFamily="2" charset="0"/>
              </a:rPr>
              <a:t>-</a:t>
            </a:r>
            <a:r>
              <a:rPr lang="en-US" sz="2800" dirty="0">
                <a:latin typeface="Helvetica" pitchFamily="2" charset="0"/>
              </a:rPr>
              <a:t> from K</a:t>
            </a:r>
            <a:r>
              <a:rPr lang="en-US" sz="3600" baseline="30000" dirty="0">
                <a:latin typeface="Helvetica" pitchFamily="2" charset="0"/>
              </a:rPr>
              <a:t>+</a:t>
            </a:r>
            <a:endParaRPr lang="en-US" sz="2800" baseline="30000" dirty="0">
              <a:latin typeface="Helvetica" pitchFamily="2" charset="0"/>
            </a:endParaRPr>
          </a:p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(3) Confidentiality:</a:t>
            </a:r>
            <a:r>
              <a:rPr lang="en-US" sz="2800" dirty="0">
                <a:latin typeface="Helvetica" pitchFamily="2" charset="0"/>
              </a:rPr>
              <a:t> intractable to compute m from K</a:t>
            </a:r>
            <a:r>
              <a:rPr lang="en-US" sz="3600" baseline="30000" dirty="0">
                <a:latin typeface="Helvetica" pitchFamily="2" charset="0"/>
              </a:rPr>
              <a:t>+</a:t>
            </a:r>
            <a:r>
              <a:rPr lang="en-US" sz="2800" dirty="0">
                <a:latin typeface="Helvetica" pitchFamily="2" charset="0"/>
              </a:rPr>
              <a:t>(m)</a:t>
            </a:r>
          </a:p>
          <a:p>
            <a:r>
              <a:rPr lang="en-US" sz="2800" dirty="0">
                <a:latin typeface="Helvetica" pitchFamily="2" charset="0"/>
              </a:rPr>
              <a:t>RSA: satisfies all 3, and also,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 = K</a:t>
            </a:r>
            <a:r>
              <a:rPr lang="en-US" sz="4000" baseline="30000" dirty="0">
                <a:solidFill>
                  <a:srgbClr val="C00000"/>
                </a:solidFill>
                <a:latin typeface="Helvetica" pitchFamily="2" charset="0"/>
              </a:rPr>
              <a:t>+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(K</a:t>
            </a:r>
            <a:r>
              <a:rPr lang="en-US" sz="4000" baseline="30000" dirty="0">
                <a:solidFill>
                  <a:srgbClr val="C00000"/>
                </a:solidFill>
                <a:latin typeface="Helvetica" pitchFamily="2" charset="0"/>
              </a:rPr>
              <a:t>-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(m))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EDA28F-E5AA-CA4A-BAA6-E37EBBB2618E}"/>
              </a:ext>
            </a:extLst>
          </p:cNvPr>
          <p:cNvSpPr txBox="1"/>
          <p:nvPr/>
        </p:nvSpPr>
        <p:spPr>
          <a:xfrm>
            <a:off x="9201582" y="6122050"/>
            <a:ext cx="298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How to use this for authentication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36D79B-35AB-C645-927F-A1597B46B03F}"/>
              </a:ext>
            </a:extLst>
          </p:cNvPr>
          <p:cNvCxnSpPr/>
          <p:nvPr/>
        </p:nvCxnSpPr>
        <p:spPr>
          <a:xfrm>
            <a:off x="8292739" y="6357938"/>
            <a:ext cx="8369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6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5" grpId="0"/>
      <p:bldP spid="2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DCB0-FE56-8942-B9BF-BDE253B4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for authentication: Login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30BB-533B-9E45-872D-FB0B70BC2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Bob runs a login server to provide access to protected resources</a:t>
            </a:r>
          </a:p>
          <a:p>
            <a:endParaRPr lang="en-US" dirty="0"/>
          </a:p>
          <a:p>
            <a:r>
              <a:rPr lang="en-US" dirty="0"/>
              <a:t>Can Alice and Bob use RSA for authentication, rather than a pre-determined password?</a:t>
            </a:r>
          </a:p>
        </p:txBody>
      </p:sp>
    </p:spTree>
    <p:extLst>
      <p:ext uri="{BB962C8B-B14F-4D97-AF65-F5344CB8AC3E}">
        <p14:creationId xmlns:p14="http://schemas.microsoft.com/office/powerpoint/2010/main" val="87998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3AA1-6C8F-A64A-83BF-89299CB8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authentication using 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E406-AAA0-8C44-B8C2-EC4B7059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2957"/>
            <a:ext cx="10785764" cy="3015041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Alice sends her public key to Bob</a:t>
            </a:r>
          </a:p>
          <a:p>
            <a:pPr marL="457200" indent="-457200"/>
            <a:r>
              <a:rPr lang="en-US" dirty="0"/>
              <a:t>Bob sends a nonce</a:t>
            </a:r>
          </a:p>
          <a:p>
            <a:pPr marL="457200" indent="-457200"/>
            <a:r>
              <a:rPr lang="en-US" dirty="0"/>
              <a:t>The nonce is the </a:t>
            </a:r>
            <a:r>
              <a:rPr lang="en-US" dirty="0">
                <a:solidFill>
                  <a:srgbClr val="C00000"/>
                </a:solidFill>
              </a:rPr>
              <a:t>challenge</a:t>
            </a:r>
            <a:r>
              <a:rPr lang="en-US" dirty="0"/>
              <a:t> that Alice must use to show that she holds the private key corresponding to the public key</a:t>
            </a:r>
          </a:p>
          <a:p>
            <a:pPr marL="457200" indent="-457200"/>
            <a:r>
              <a:rPr lang="en-US" dirty="0"/>
              <a:t>Alice </a:t>
            </a:r>
            <a:r>
              <a:rPr lang="en-US" dirty="0">
                <a:solidFill>
                  <a:srgbClr val="C00000"/>
                </a:solidFill>
              </a:rPr>
              <a:t>responds</a:t>
            </a:r>
            <a:r>
              <a:rPr lang="en-US" dirty="0"/>
              <a:t> with the nonce encrypted with Alice’s private key</a:t>
            </a:r>
          </a:p>
          <a:p>
            <a:pPr marL="914400" lvl="1" indent="-457200"/>
            <a:r>
              <a:rPr lang="en-US" dirty="0"/>
              <a:t>Bob can decrypt the nonce using Alice’s public key to check its validity</a:t>
            </a: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F3FE7B54-47A7-F14C-811D-CD433231EC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2061324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4A32E4F3-24BC-B74E-9748-0C0038B8FB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95700" y="2670924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3DB2E-9CD9-2F40-A41A-E1403F763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958" y="2430269"/>
            <a:ext cx="1074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242C3-0F37-DA40-83E2-A8B403848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932" y="2414047"/>
            <a:ext cx="914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66029771-D7A2-DC48-B064-FD229ABED1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3356724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61FBB7-59C3-984F-9EFF-3A19143B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547" y="1512755"/>
            <a:ext cx="2046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Alice, 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r>
              <a:rPr lang="en-US" altLang="en-US" sz="3600" b="0" baseline="30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endParaRPr lang="en-US" altLang="en-US" sz="2400" b="0" baseline="3000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69C092-39E0-B64A-9CC0-311A79343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812" y="2172034"/>
            <a:ext cx="23984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Bob, </a:t>
            </a:r>
            <a:r>
              <a:rPr lang="en-US" altLang="en-US" sz="2400" b="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nonce</a:t>
            </a:r>
            <a:r>
              <a:rPr lang="en-US" altLang="en-US" sz="2800" b="0" baseline="-2500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endParaRPr lang="en-US" altLang="en-US" sz="2400" b="0" baseline="30000" dirty="0">
              <a:solidFill>
                <a:srgbClr val="C00000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49082-5799-0142-98CC-173EB8195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86" y="2801584"/>
            <a:ext cx="18469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r>
              <a:rPr lang="en-US" altLang="en-US" sz="3200" b="0" baseline="30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-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(</a:t>
            </a:r>
            <a:r>
              <a:rPr lang="en-US" altLang="en-US" sz="2400" b="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nonce</a:t>
            </a:r>
            <a:r>
              <a:rPr lang="en-US" altLang="en-US" sz="2800" b="0" baseline="-2500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F8A8D-94AE-1B48-BD21-40ADEAFA139E}"/>
              </a:ext>
            </a:extLst>
          </p:cNvPr>
          <p:cNvSpPr txBox="1"/>
          <p:nvPr/>
        </p:nvSpPr>
        <p:spPr>
          <a:xfrm>
            <a:off x="8657694" y="3370794"/>
            <a:ext cx="330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Helvetica" pitchFamily="2" charset="0"/>
              </a:rPr>
              <a:t>n</a:t>
            </a:r>
            <a:r>
              <a:rPr lang="en-US" sz="3200" baseline="-25000" dirty="0" err="1">
                <a:latin typeface="Helvetica" pitchFamily="2" charset="0"/>
              </a:rPr>
              <a:t>B</a:t>
            </a:r>
            <a:r>
              <a:rPr lang="en-US" sz="2800" dirty="0">
                <a:latin typeface="Helvetica" pitchFamily="2" charset="0"/>
              </a:rPr>
              <a:t> == K</a:t>
            </a:r>
            <a:r>
              <a:rPr lang="en-US" sz="2800" baseline="-25000" dirty="0">
                <a:latin typeface="Helvetica" pitchFamily="2" charset="0"/>
              </a:rPr>
              <a:t>A</a:t>
            </a:r>
            <a:r>
              <a:rPr lang="en-US" sz="4000" baseline="30000" dirty="0">
                <a:latin typeface="Helvetica" pitchFamily="2" charset="0"/>
              </a:rPr>
              <a:t>+</a:t>
            </a:r>
            <a:r>
              <a:rPr lang="en-US" sz="2800" dirty="0">
                <a:latin typeface="Helvetica" pitchFamily="2" charset="0"/>
              </a:rPr>
              <a:t>(K</a:t>
            </a:r>
            <a:r>
              <a:rPr lang="en-US" sz="2800" baseline="-25000" dirty="0">
                <a:latin typeface="Helvetica" pitchFamily="2" charset="0"/>
              </a:rPr>
              <a:t>A</a:t>
            </a:r>
            <a:r>
              <a:rPr lang="en-US" sz="4000" baseline="30000" dirty="0">
                <a:latin typeface="Helvetica" pitchFamily="2" charset="0"/>
              </a:rPr>
              <a:t>-</a:t>
            </a:r>
            <a:r>
              <a:rPr lang="en-US" sz="2800" dirty="0">
                <a:latin typeface="Helvetica" pitchFamily="2" charset="0"/>
              </a:rPr>
              <a:t>(</a:t>
            </a:r>
            <a:r>
              <a:rPr lang="en-US" sz="2800" dirty="0" err="1">
                <a:latin typeface="Helvetica" pitchFamily="2" charset="0"/>
              </a:rPr>
              <a:t>n</a:t>
            </a:r>
            <a:r>
              <a:rPr lang="en-US" sz="3200" baseline="-25000" dirty="0" err="1">
                <a:latin typeface="Helvetica" pitchFamily="2" charset="0"/>
              </a:rPr>
              <a:t>B</a:t>
            </a:r>
            <a:r>
              <a:rPr lang="en-US" sz="2800" dirty="0">
                <a:latin typeface="Helvetica" pitchFamily="2" charset="0"/>
              </a:rPr>
              <a:t>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0A02E-8B7E-BC44-B9FF-4D06820F6403}"/>
              </a:ext>
            </a:extLst>
          </p:cNvPr>
          <p:cNvSpPr txBox="1"/>
          <p:nvPr/>
        </p:nvSpPr>
        <p:spPr>
          <a:xfrm>
            <a:off x="9263357" y="3176438"/>
            <a:ext cx="402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204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3AA1-6C8F-A64A-83BF-89299CB8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authentication using 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E406-AAA0-8C44-B8C2-EC4B7059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9048"/>
            <a:ext cx="10785764" cy="2770402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Assume only Alice holds Alice’s private key</a:t>
            </a:r>
          </a:p>
          <a:p>
            <a:pPr marL="914400" lvl="1" indent="-457200"/>
            <a:r>
              <a:rPr lang="en-US" dirty="0"/>
              <a:t>Only Alice could have encrypted Bob’s nonce with Alice’s private key. </a:t>
            </a:r>
          </a:p>
          <a:p>
            <a:pPr marL="457200" indent="-457200"/>
            <a:r>
              <a:rPr lang="en-US" dirty="0"/>
              <a:t>So Bob can authenticate Alice to use server resources</a:t>
            </a:r>
          </a:p>
          <a:p>
            <a:pPr marL="457200" indent="-457200"/>
            <a:r>
              <a:rPr lang="en-US" dirty="0">
                <a:solidFill>
                  <a:srgbClr val="C00000"/>
                </a:solidFill>
              </a:rPr>
              <a:t>Do you see a problem?</a:t>
            </a: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F3FE7B54-47A7-F14C-811D-CD433231EC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2061324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4A32E4F3-24BC-B74E-9748-0C0038B8FB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95700" y="2670924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3DB2E-9CD9-2F40-A41A-E1403F763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958" y="2430269"/>
            <a:ext cx="1074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242C3-0F37-DA40-83E2-A8B403848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932" y="2414047"/>
            <a:ext cx="914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66029771-D7A2-DC48-B064-FD229ABED1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3356724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61FBB7-59C3-984F-9EFF-3A19143B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547" y="1512755"/>
            <a:ext cx="2046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Alice, 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r>
              <a:rPr lang="en-US" altLang="en-US" sz="3600" b="0" baseline="30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endParaRPr lang="en-US" altLang="en-US" sz="2400" b="0" baseline="3000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69C092-39E0-B64A-9CC0-311A79343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812" y="2172034"/>
            <a:ext cx="23984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Bob, </a:t>
            </a:r>
            <a:r>
              <a:rPr lang="en-US" altLang="en-US" sz="2400" b="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nonce</a:t>
            </a:r>
            <a:r>
              <a:rPr lang="en-US" altLang="en-US" sz="2800" b="0" baseline="-2500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endParaRPr lang="en-US" altLang="en-US" sz="2400" b="0" baseline="30000" dirty="0">
              <a:solidFill>
                <a:srgbClr val="C00000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49082-5799-0142-98CC-173EB8195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86" y="2801584"/>
            <a:ext cx="18469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r>
              <a:rPr lang="en-US" altLang="en-US" sz="3200" b="0" baseline="30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-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(</a:t>
            </a:r>
            <a:r>
              <a:rPr lang="en-US" altLang="en-US" sz="2400" b="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nonce</a:t>
            </a:r>
            <a:r>
              <a:rPr lang="en-US" altLang="en-US" sz="2800" b="0" baseline="-2500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27520F-632E-E347-80A9-84CF20456B0B}"/>
              </a:ext>
            </a:extLst>
          </p:cNvPr>
          <p:cNvSpPr txBox="1"/>
          <p:nvPr/>
        </p:nvSpPr>
        <p:spPr>
          <a:xfrm>
            <a:off x="8657694" y="3370794"/>
            <a:ext cx="330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Helvetica" pitchFamily="2" charset="0"/>
              </a:rPr>
              <a:t>n</a:t>
            </a:r>
            <a:r>
              <a:rPr lang="en-US" sz="3200" baseline="-25000" dirty="0" err="1">
                <a:latin typeface="Helvetica" pitchFamily="2" charset="0"/>
              </a:rPr>
              <a:t>B</a:t>
            </a:r>
            <a:r>
              <a:rPr lang="en-US" sz="2800" dirty="0">
                <a:latin typeface="Helvetica" pitchFamily="2" charset="0"/>
              </a:rPr>
              <a:t> == K</a:t>
            </a:r>
            <a:r>
              <a:rPr lang="en-US" sz="2800" baseline="-25000" dirty="0">
                <a:latin typeface="Helvetica" pitchFamily="2" charset="0"/>
              </a:rPr>
              <a:t>A</a:t>
            </a:r>
            <a:r>
              <a:rPr lang="en-US" sz="4000" baseline="30000" dirty="0">
                <a:latin typeface="Helvetica" pitchFamily="2" charset="0"/>
              </a:rPr>
              <a:t>+</a:t>
            </a:r>
            <a:r>
              <a:rPr lang="en-US" sz="2800" dirty="0">
                <a:latin typeface="Helvetica" pitchFamily="2" charset="0"/>
              </a:rPr>
              <a:t>(K</a:t>
            </a:r>
            <a:r>
              <a:rPr lang="en-US" sz="2800" baseline="-25000" dirty="0">
                <a:latin typeface="Helvetica" pitchFamily="2" charset="0"/>
              </a:rPr>
              <a:t>A</a:t>
            </a:r>
            <a:r>
              <a:rPr lang="en-US" sz="4000" baseline="30000" dirty="0">
                <a:latin typeface="Helvetica" pitchFamily="2" charset="0"/>
              </a:rPr>
              <a:t>-</a:t>
            </a:r>
            <a:r>
              <a:rPr lang="en-US" sz="2800" dirty="0">
                <a:latin typeface="Helvetica" pitchFamily="2" charset="0"/>
              </a:rPr>
              <a:t>(</a:t>
            </a:r>
            <a:r>
              <a:rPr lang="en-US" sz="2800" dirty="0" err="1">
                <a:latin typeface="Helvetica" pitchFamily="2" charset="0"/>
              </a:rPr>
              <a:t>n</a:t>
            </a:r>
            <a:r>
              <a:rPr lang="en-US" sz="3200" baseline="-25000" dirty="0" err="1">
                <a:latin typeface="Helvetica" pitchFamily="2" charset="0"/>
              </a:rPr>
              <a:t>B</a:t>
            </a:r>
            <a:r>
              <a:rPr lang="en-US" sz="2800" dirty="0">
                <a:latin typeface="Helvetica" pitchFamily="2" charset="0"/>
              </a:rPr>
              <a:t>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02A8F-55F6-2D4C-BBF6-8A764E35FB85}"/>
              </a:ext>
            </a:extLst>
          </p:cNvPr>
          <p:cNvSpPr txBox="1"/>
          <p:nvPr/>
        </p:nvSpPr>
        <p:spPr>
          <a:xfrm>
            <a:off x="9263357" y="3176438"/>
            <a:ext cx="402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?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BB81CC8-3156-3B44-A924-99230D7EFC69}"/>
              </a:ext>
            </a:extLst>
          </p:cNvPr>
          <p:cNvSpPr/>
          <p:nvPr/>
        </p:nvSpPr>
        <p:spPr>
          <a:xfrm rot="5400000">
            <a:off x="10823686" y="3408558"/>
            <a:ext cx="363604" cy="1236951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699C91-BA0A-D048-B2C4-925A58DB3207}"/>
              </a:ext>
            </a:extLst>
          </p:cNvPr>
          <p:cNvCxnSpPr>
            <a:cxnSpLocks/>
          </p:cNvCxnSpPr>
          <p:nvPr/>
        </p:nvCxnSpPr>
        <p:spPr>
          <a:xfrm flipV="1">
            <a:off x="10611303" y="4109290"/>
            <a:ext cx="285297" cy="30915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8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8937-8209-F54C-9585-5B95208A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5D83-2AE1-CB46-BAEC-5D51606BD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7485" cy="484563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</a:t>
            </a:r>
            <a:r>
              <a:rPr lang="en-US" baseline="-25000" dirty="0"/>
              <a:t>A</a:t>
            </a:r>
            <a:r>
              <a:rPr lang="en-US" dirty="0"/>
              <a:t> and K</a:t>
            </a:r>
            <a:r>
              <a:rPr lang="en-US" baseline="-25000" dirty="0"/>
              <a:t>B</a:t>
            </a:r>
            <a:r>
              <a:rPr lang="en-US" dirty="0"/>
              <a:t> are the same: </a:t>
            </a:r>
            <a:r>
              <a:rPr lang="en-US" dirty="0">
                <a:solidFill>
                  <a:srgbClr val="C00000"/>
                </a:solidFill>
              </a:rPr>
              <a:t>symmetric key cryptography </a:t>
            </a:r>
            <a:r>
              <a:rPr lang="en-US" dirty="0"/>
              <a:t>(last lecture)</a:t>
            </a:r>
          </a:p>
          <a:p>
            <a:r>
              <a:rPr lang="en-US" dirty="0"/>
              <a:t>K</a:t>
            </a:r>
            <a:r>
              <a:rPr lang="en-US" baseline="-25000" dirty="0"/>
              <a:t>A</a:t>
            </a:r>
            <a:r>
              <a:rPr lang="en-US" dirty="0"/>
              <a:t> and K</a:t>
            </a:r>
            <a:r>
              <a:rPr lang="en-US" baseline="-25000" dirty="0"/>
              <a:t>B</a:t>
            </a:r>
            <a:r>
              <a:rPr lang="en-US" dirty="0"/>
              <a:t> are different: </a:t>
            </a:r>
            <a:r>
              <a:rPr lang="en-US" dirty="0">
                <a:solidFill>
                  <a:srgbClr val="C00000"/>
                </a:solidFill>
              </a:rPr>
              <a:t>public key cryptography</a:t>
            </a:r>
          </a:p>
          <a:p>
            <a:pPr lvl="1"/>
            <a:r>
              <a:rPr lang="en-US" dirty="0"/>
              <a:t>This lecture!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F76C53B-1F9A-A54D-B361-413BEDC63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516" y="2730219"/>
            <a:ext cx="149432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m, plaintext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8B76C50E-4867-1A44-9B85-CD881EEF0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797" y="2682861"/>
            <a:ext cx="252889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(m)), plaintext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39B6E6E8-7D4D-1A41-906F-88A2C0BD2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5352" y="2703248"/>
            <a:ext cx="216277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(m), ciphertext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02E11DF7-8252-AE43-8253-DF8CD829F943}"/>
              </a:ext>
            </a:extLst>
          </p:cNvPr>
          <p:cNvGrpSpPr>
            <a:grpSpLocks/>
          </p:cNvGrpSpPr>
          <p:nvPr/>
        </p:nvGrpSpPr>
        <p:grpSpPr bwMode="auto">
          <a:xfrm>
            <a:off x="3586911" y="1784932"/>
            <a:ext cx="531813" cy="608013"/>
            <a:chOff x="189" y="1789"/>
            <a:chExt cx="335" cy="383"/>
          </a:xfrm>
        </p:grpSpPr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86F0A878-7F43-A442-B4FE-B1BDFA59A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1789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E293D47C-B2ED-644D-844E-173A1DD93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" y="1922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A</a:t>
              </a:r>
            </a:p>
          </p:txBody>
        </p:sp>
      </p:grpSp>
      <p:sp>
        <p:nvSpPr>
          <p:cNvPr id="10" name="Rectangle 13">
            <a:extLst>
              <a:ext uri="{FF2B5EF4-FFF2-40B4-BE49-F238E27FC236}">
                <a16:creationId xmlns:a16="http://schemas.microsoft.com/office/drawing/2014/main" id="{0B3CF547-CEA6-4545-8367-C9613EA5C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799" y="2713620"/>
            <a:ext cx="1392238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586FC7C8-3A13-5C48-91EB-3B49D0D9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4199" y="2723145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DC2ACC29-1ACC-C24D-A495-1C20CD718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536" y="2726320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999FCA47-732E-1842-9923-4FC441E82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174" y="2750132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6B9DEC4C-7491-064F-9B13-484475A7D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9611" y="3126370"/>
            <a:ext cx="2301875" cy="7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4DE4B055-A10B-0445-95DD-5A1F201D4191}"/>
              </a:ext>
            </a:extLst>
          </p:cNvPr>
          <p:cNvSpPr>
            <a:spLocks/>
          </p:cNvSpPr>
          <p:nvPr/>
        </p:nvSpPr>
        <p:spPr bwMode="auto">
          <a:xfrm>
            <a:off x="5349036" y="3178757"/>
            <a:ext cx="573088" cy="5461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6" name="Freeform 19">
            <a:extLst>
              <a:ext uri="{FF2B5EF4-FFF2-40B4-BE49-F238E27FC236}">
                <a16:creationId xmlns:a16="http://schemas.microsoft.com/office/drawing/2014/main" id="{576E43A6-BD81-F24B-9A6A-9B5B4009E3C0}"/>
              </a:ext>
            </a:extLst>
          </p:cNvPr>
          <p:cNvSpPr>
            <a:spLocks/>
          </p:cNvSpPr>
          <p:nvPr/>
        </p:nvSpPr>
        <p:spPr bwMode="auto">
          <a:xfrm flipH="1">
            <a:off x="6023724" y="3177170"/>
            <a:ext cx="573088" cy="5461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9D5EB46C-6A8B-4C4E-8E62-BDD610A32C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39324" y="2334207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8" name="Line 21">
            <a:extLst>
              <a:ext uri="{FF2B5EF4-FFF2-40B4-BE49-F238E27FC236}">
                <a16:creationId xmlns:a16="http://schemas.microsoft.com/office/drawing/2014/main" id="{3D1BA428-2D84-D14D-8165-433E43CA95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09611" y="2304045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656CEEF8-220E-2E43-BEC3-43D577019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774" y="1564270"/>
            <a:ext cx="15081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Alice</a:t>
            </a:r>
            <a:r>
              <a:rPr lang="ja-JP" altLang="en-US">
                <a:latin typeface="Helvetica" pitchFamily="2" charset="0"/>
                <a:cs typeface="Arial" charset="0"/>
              </a:rPr>
              <a:t>’</a:t>
            </a:r>
            <a:r>
              <a:rPr lang="en-US" altLang="ja-JP" dirty="0">
                <a:latin typeface="Helvetica" pitchFamily="2" charset="0"/>
                <a:cs typeface="Arial" charset="0"/>
              </a:rPr>
              <a:t>s 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encryption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key</a:t>
            </a:r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12308935-59D1-D948-B82E-A663DDF3A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911" y="1632532"/>
            <a:ext cx="15081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>
                <a:latin typeface="Helvetica" pitchFamily="2" charset="0"/>
                <a:cs typeface="Arial" charset="0"/>
              </a:rPr>
              <a:t>’</a:t>
            </a:r>
            <a:r>
              <a:rPr lang="en-US" altLang="ja-JP" dirty="0">
                <a:latin typeface="Helvetica" pitchFamily="2" charset="0"/>
                <a:cs typeface="Arial" charset="0"/>
              </a:rPr>
              <a:t>s 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decryption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key</a:t>
            </a:r>
          </a:p>
        </p:txBody>
      </p:sp>
      <p:grpSp>
        <p:nvGrpSpPr>
          <p:cNvPr id="21" name="Group 25">
            <a:extLst>
              <a:ext uri="{FF2B5EF4-FFF2-40B4-BE49-F238E27FC236}">
                <a16:creationId xmlns:a16="http://schemas.microsoft.com/office/drawing/2014/main" id="{74892796-90B8-624C-AE44-DD3AE23971DF}"/>
              </a:ext>
            </a:extLst>
          </p:cNvPr>
          <p:cNvGrpSpPr>
            <a:grpSpLocks/>
          </p:cNvGrpSpPr>
          <p:nvPr/>
        </p:nvGrpSpPr>
        <p:grpSpPr bwMode="auto">
          <a:xfrm>
            <a:off x="7260386" y="1915107"/>
            <a:ext cx="571500" cy="611188"/>
            <a:chOff x="189" y="1789"/>
            <a:chExt cx="360" cy="385"/>
          </a:xfrm>
        </p:grpSpPr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FE266052-4709-9444-9BCC-2CB0C761F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1789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C12C47AD-167A-8642-8DBD-16A72ED26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" y="19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</p:grpSp>
      <p:sp>
        <p:nvSpPr>
          <p:cNvPr id="24" name="Line 28">
            <a:extLst>
              <a:ext uri="{FF2B5EF4-FFF2-40B4-BE49-F238E27FC236}">
                <a16:creationId xmlns:a16="http://schemas.microsoft.com/office/drawing/2014/main" id="{428FF30C-07ED-7E42-9B51-90195E5AF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4261" y="3151770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90090A2C-E43F-CF45-A141-B3B0DEB27B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0965" y="3138533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26" name="Picture 30" descr="BS00768_[1]">
            <a:extLst>
              <a:ext uri="{FF2B5EF4-FFF2-40B4-BE49-F238E27FC236}">
                <a16:creationId xmlns:a16="http://schemas.microsoft.com/office/drawing/2014/main" id="{1EF40799-C512-7A4F-B7CA-21D673401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642474" y="1562682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1" descr="BS00768_[1]">
            <a:extLst>
              <a:ext uri="{FF2B5EF4-FFF2-40B4-BE49-F238E27FC236}">
                <a16:creationId xmlns:a16="http://schemas.microsoft.com/office/drawing/2014/main" id="{C7A8C960-3CEB-AD46-A7F2-2A43EF168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220699" y="1656345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D82ACD-7A13-1F42-98A3-8430DE2B6CD0}"/>
              </a:ext>
            </a:extLst>
          </p:cNvPr>
          <p:cNvSpPr txBox="1"/>
          <p:nvPr/>
        </p:nvSpPr>
        <p:spPr>
          <a:xfrm>
            <a:off x="2020641" y="2146088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Alice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3E59F4-1B4B-7F4A-B288-4392969B5E16}"/>
              </a:ext>
            </a:extLst>
          </p:cNvPr>
          <p:cNvSpPr txBox="1"/>
          <p:nvPr/>
        </p:nvSpPr>
        <p:spPr>
          <a:xfrm>
            <a:off x="9392398" y="2159582"/>
            <a:ext cx="113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Bob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5DBE88-BE5E-C147-AA2D-CAFC4C9CEA09}"/>
              </a:ext>
            </a:extLst>
          </p:cNvPr>
          <p:cNvSpPr txBox="1"/>
          <p:nvPr/>
        </p:nvSpPr>
        <p:spPr>
          <a:xfrm>
            <a:off x="5171610" y="3637636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Trudy</a:t>
            </a:r>
          </a:p>
        </p:txBody>
      </p:sp>
    </p:spTree>
    <p:extLst>
      <p:ext uri="{BB962C8B-B14F-4D97-AF65-F5344CB8AC3E}">
        <p14:creationId xmlns:p14="http://schemas.microsoft.com/office/powerpoint/2010/main" val="420994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 animBg="1"/>
      <p:bldP spid="25" grpId="0" animBg="1"/>
      <p:bldP spid="28" grpId="0"/>
      <p:bldP spid="29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3AA1-6C8F-A64A-83BF-89299CB8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to exchange keys insecurely!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E406-AAA0-8C44-B8C2-EC4B7059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4239"/>
            <a:ext cx="11079480" cy="2404201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Trudy can perform an </a:t>
            </a:r>
            <a:r>
              <a:rPr lang="en-US" dirty="0">
                <a:solidFill>
                  <a:srgbClr val="C00000"/>
                </a:solidFill>
              </a:rPr>
              <a:t>entity-in-the-middle attack!</a:t>
            </a:r>
            <a:endParaRPr lang="en-US" dirty="0"/>
          </a:p>
          <a:p>
            <a:pPr marL="457200" indent="-457200"/>
            <a:r>
              <a:rPr lang="en-US" dirty="0"/>
              <a:t>Trudy pretends to be Alice to Bob and Bob to Alice</a:t>
            </a:r>
          </a:p>
          <a:p>
            <a:pPr marL="457200" indent="-457200"/>
            <a:r>
              <a:rPr lang="en-US" dirty="0"/>
              <a:t>Bob thinks K</a:t>
            </a:r>
            <a:r>
              <a:rPr lang="en-US" sz="3200" baseline="-25000" dirty="0"/>
              <a:t>T</a:t>
            </a:r>
            <a:r>
              <a:rPr lang="en-US" sz="4000" baseline="30000" dirty="0"/>
              <a:t>+</a:t>
            </a:r>
            <a:r>
              <a:rPr lang="en-US" dirty="0"/>
              <a:t> is Alice’s key, Alice thinks Bob is sending nonce</a:t>
            </a:r>
          </a:p>
          <a:p>
            <a:pPr marL="457200" indent="-457200"/>
            <a:r>
              <a:rPr lang="en-US" dirty="0"/>
              <a:t>Problem exists even if Bob encrypts nonce with Alice’s public key</a:t>
            </a: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F3FE7B54-47A7-F14C-811D-CD433231E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7816" y="2157954"/>
            <a:ext cx="2793894" cy="1717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4A32E4F3-24BC-B74E-9748-0C0038B8FB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1616" y="2767555"/>
            <a:ext cx="287009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3DB2E-9CD9-2F40-A41A-E1403F763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113" y="2438401"/>
            <a:ext cx="1074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242C3-0F37-DA40-83E2-A8B403848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5540" y="2438400"/>
            <a:ext cx="914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66029771-D7A2-DC48-B064-FD229ABED1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7816" y="3453355"/>
            <a:ext cx="2890876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61FBB7-59C3-984F-9EFF-3A19143B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993" y="1623596"/>
            <a:ext cx="2046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Alice, K</a:t>
            </a:r>
            <a:r>
              <a:rPr lang="en-US" altLang="en-US" sz="28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r>
              <a:rPr lang="en-US" altLang="en-US" sz="3600" b="0" baseline="30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endParaRPr lang="en-US" altLang="en-US" sz="2400" b="0" baseline="3000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69C092-39E0-B64A-9CC0-311A79343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994" y="2240510"/>
            <a:ext cx="19351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“I’m Bob”, </a:t>
            </a:r>
            <a:r>
              <a:rPr lang="en-US" altLang="en-US" sz="2400" b="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n</a:t>
            </a:r>
            <a:r>
              <a:rPr lang="en-US" altLang="en-US" sz="2800" b="0" baseline="-2500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endParaRPr lang="en-US" altLang="en-US" sz="2400" b="0" baseline="30000" dirty="0">
              <a:solidFill>
                <a:srgbClr val="C00000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49082-5799-0142-98CC-173EB8195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290" y="2898214"/>
            <a:ext cx="1178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r>
              <a:rPr lang="en-US" altLang="en-US" sz="3600" b="0" baseline="30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-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</a:t>
            </a:r>
            <a:r>
              <a:rPr lang="en-US" altLang="en-US" sz="2400" b="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n</a:t>
            </a:r>
            <a:r>
              <a:rPr lang="en-US" altLang="en-US" sz="2800" b="0" baseline="-2500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FAAA38-2552-6643-8950-276933A4A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939" y="2438400"/>
            <a:ext cx="12164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Trudy</a:t>
            </a:r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14180409-47B1-7A44-9AAE-627286E5D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0277" y="2189517"/>
            <a:ext cx="2793894" cy="1717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C5EC34C6-9F23-8C40-ABFD-8AB9774EF7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14077" y="2799118"/>
            <a:ext cx="287009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151D0341-58EB-6A4F-BF0A-F796A193CA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90277" y="3484918"/>
            <a:ext cx="2890876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0DBA22-8B3F-A949-81D2-B1C306B8A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454" y="1655159"/>
            <a:ext cx="22436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“I’m Alice”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, 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T</a:t>
            </a:r>
            <a:r>
              <a:rPr lang="en-US" altLang="en-US" sz="3600" b="0" baseline="30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endParaRPr lang="en-US" altLang="en-US" sz="2400" b="0" baseline="3000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599624-E6A3-2A4F-9712-6F0128EAA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470" y="2268643"/>
            <a:ext cx="17299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Bob, </a:t>
            </a:r>
            <a:r>
              <a:rPr lang="en-US" altLang="en-US" sz="2400" b="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n</a:t>
            </a:r>
            <a:r>
              <a:rPr lang="en-US" altLang="en-US" sz="2800" b="0" baseline="-2500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endParaRPr lang="en-US" altLang="en-US" sz="2400" b="0" baseline="3000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1C2187-E738-A94D-8732-73C205356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946" y="2943738"/>
            <a:ext cx="11641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T</a:t>
            </a:r>
            <a:r>
              <a:rPr lang="en-US" altLang="en-US" sz="3600" b="0" baseline="30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-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</a:t>
            </a:r>
            <a:r>
              <a:rPr lang="en-US" altLang="en-US" sz="2400" b="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n</a:t>
            </a:r>
            <a:r>
              <a:rPr lang="en-US" altLang="en-US" sz="2800" b="0" baseline="-2500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314BB8-CA43-7D45-8C1E-776EE6191985}"/>
              </a:ext>
            </a:extLst>
          </p:cNvPr>
          <p:cNvSpPr txBox="1"/>
          <p:nvPr/>
        </p:nvSpPr>
        <p:spPr>
          <a:xfrm>
            <a:off x="8435715" y="3676716"/>
            <a:ext cx="3622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Indeed </a:t>
            </a:r>
            <a:r>
              <a:rPr lang="en-US" sz="2400" dirty="0" err="1">
                <a:latin typeface="Helvetica" pitchFamily="2" charset="0"/>
              </a:rPr>
              <a:t>n</a:t>
            </a:r>
            <a:r>
              <a:rPr lang="en-US" sz="2800" baseline="-25000" dirty="0" err="1">
                <a:latin typeface="Helvetica" pitchFamily="2" charset="0"/>
              </a:rPr>
              <a:t>B</a:t>
            </a:r>
            <a:r>
              <a:rPr lang="en-US" sz="2400" dirty="0">
                <a:latin typeface="Helvetica" pitchFamily="2" charset="0"/>
              </a:rPr>
              <a:t> = K</a:t>
            </a:r>
            <a:r>
              <a:rPr lang="en-US" sz="2400" baseline="-25000" dirty="0">
                <a:latin typeface="Helvetica" pitchFamily="2" charset="0"/>
              </a:rPr>
              <a:t>T</a:t>
            </a:r>
            <a:r>
              <a:rPr lang="en-US" sz="3600" baseline="30000" dirty="0">
                <a:latin typeface="Helvetica" pitchFamily="2" charset="0"/>
              </a:rPr>
              <a:t>+</a:t>
            </a:r>
            <a:r>
              <a:rPr lang="en-US" sz="2400" dirty="0">
                <a:latin typeface="Helvetica" pitchFamily="2" charset="0"/>
              </a:rPr>
              <a:t>(K</a:t>
            </a:r>
            <a:r>
              <a:rPr lang="en-US" sz="2400" baseline="-25000" dirty="0">
                <a:latin typeface="Helvetica" pitchFamily="2" charset="0"/>
              </a:rPr>
              <a:t>T</a:t>
            </a:r>
            <a:r>
              <a:rPr lang="en-US" sz="3600" baseline="30000" dirty="0">
                <a:latin typeface="Helvetica" pitchFamily="2" charset="0"/>
              </a:rPr>
              <a:t>-</a:t>
            </a:r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n</a:t>
            </a:r>
            <a:r>
              <a:rPr lang="en-US" sz="2800" baseline="-25000" dirty="0" err="1">
                <a:latin typeface="Helvetica" pitchFamily="2" charset="0"/>
              </a:rPr>
              <a:t>B</a:t>
            </a:r>
            <a:r>
              <a:rPr lang="en-US" sz="2400" dirty="0">
                <a:latin typeface="Helvetica" pitchFamily="2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229268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  <p:bldP spid="11" grpId="0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3AA1-6C8F-A64A-83BF-89299CB8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080" cy="1325563"/>
          </a:xfrm>
        </p:spPr>
        <p:txBody>
          <a:bodyPr/>
          <a:lstStyle/>
          <a:p>
            <a:r>
              <a:rPr lang="en-US" dirty="0"/>
              <a:t>One cannot “just trust” public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E406-AAA0-8C44-B8C2-EC4B7059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785764" cy="4956458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Suppose Alice sends Bob K</a:t>
            </a:r>
            <a:r>
              <a:rPr lang="en-US" sz="3200" baseline="-25000" dirty="0"/>
              <a:t>A</a:t>
            </a:r>
            <a:r>
              <a:rPr lang="en-US" sz="3600" baseline="30000" dirty="0"/>
              <a:t>+</a:t>
            </a:r>
            <a:r>
              <a:rPr lang="en-US" dirty="0"/>
              <a:t>, Bob sends Alice K</a:t>
            </a:r>
            <a:r>
              <a:rPr lang="en-US" sz="3200" baseline="-25000" dirty="0"/>
              <a:t>B</a:t>
            </a:r>
            <a:r>
              <a:rPr lang="en-US" sz="3600" baseline="30000" dirty="0"/>
              <a:t>+</a:t>
            </a:r>
            <a:endParaRPr lang="en-US" baseline="30000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>
              <a:solidFill>
                <a:srgbClr val="C00000"/>
              </a:solidFill>
            </a:endParaRPr>
          </a:p>
          <a:p>
            <a:pPr marL="457200" indent="-457200"/>
            <a:r>
              <a:rPr lang="en-US" dirty="0">
                <a:solidFill>
                  <a:srgbClr val="C00000"/>
                </a:solidFill>
              </a:rPr>
              <a:t>Every message </a:t>
            </a:r>
            <a:r>
              <a:rPr lang="en-US" dirty="0"/>
              <a:t>can be decrypted and re-encrypted by Trudy</a:t>
            </a:r>
          </a:p>
          <a:p>
            <a:pPr marL="914400" lvl="1" indent="-457200"/>
            <a:r>
              <a:rPr lang="en-US" dirty="0"/>
              <a:t>Including symmetric session keys that might be exchanged</a:t>
            </a:r>
          </a:p>
          <a:p>
            <a:pPr marL="457200" indent="-457200"/>
            <a:endParaRPr lang="en-US" dirty="0">
              <a:solidFill>
                <a:srgbClr val="C00000"/>
              </a:solidFill>
            </a:endParaRPr>
          </a:p>
          <a:p>
            <a:pPr marL="457200" indent="-457200"/>
            <a:r>
              <a:rPr lang="en-US" dirty="0">
                <a:solidFill>
                  <a:srgbClr val="C00000"/>
                </a:solidFill>
              </a:rPr>
              <a:t>Trudy can evade detection completely</a:t>
            </a:r>
            <a:r>
              <a:rPr lang="en-US" dirty="0"/>
              <a:t>: plaintext received by Alice and Bob are identical to those without the attack</a:t>
            </a:r>
          </a:p>
          <a:p>
            <a:pPr marL="457200" indent="-457200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B32E82-6BF5-964C-BAFC-43AA0804A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111" y="2844225"/>
            <a:ext cx="1074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0177DA-0C14-0F43-8DD3-17379F916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555" y="2838447"/>
            <a:ext cx="914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47C967-FD1A-C54D-B935-DDC2A80A4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788" y="2844224"/>
            <a:ext cx="12164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Trudy</a:t>
            </a:r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CE9753EC-9F6D-2F4D-B3FA-68333FAD3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0722" y="2881309"/>
            <a:ext cx="2793894" cy="1717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8C1DA8-06E4-1047-8323-FE4792493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899" y="2346951"/>
            <a:ext cx="2046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Alice, K</a:t>
            </a:r>
            <a:r>
              <a:rPr lang="en-US" altLang="en-US" sz="28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r>
              <a:rPr lang="en-US" altLang="en-US" sz="3600" b="0" baseline="30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endParaRPr lang="en-US" altLang="en-US" sz="2400" b="0" baseline="3000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24" name="Line 5">
            <a:extLst>
              <a:ext uri="{FF2B5EF4-FFF2-40B4-BE49-F238E27FC236}">
                <a16:creationId xmlns:a16="http://schemas.microsoft.com/office/drawing/2014/main" id="{74FD4053-EF85-E541-8535-EDFDF16B3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3929" y="2864132"/>
            <a:ext cx="2793894" cy="1717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2DE538-E1CD-1940-AD3C-D8445B2E4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106" y="2329774"/>
            <a:ext cx="2046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Alice, 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T</a:t>
            </a:r>
            <a:r>
              <a:rPr lang="en-US" altLang="en-US" sz="3600" b="0" baseline="30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endParaRPr lang="en-US" altLang="en-US" sz="2400" b="0" baseline="30000" dirty="0">
              <a:solidFill>
                <a:srgbClr val="C00000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26" name="Line 5">
            <a:extLst>
              <a:ext uri="{FF2B5EF4-FFF2-40B4-BE49-F238E27FC236}">
                <a16:creationId xmlns:a16="http://schemas.microsoft.com/office/drawing/2014/main" id="{6DA25019-688C-424A-8D4A-30AFF55E7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0722" y="3436302"/>
            <a:ext cx="2793894" cy="1717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0153F9-A631-A34A-9261-9E25EDEB1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899" y="2930520"/>
            <a:ext cx="19431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Bob, 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T</a:t>
            </a:r>
            <a:r>
              <a:rPr lang="en-US" altLang="en-US" sz="3600" b="0" baseline="30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endParaRPr lang="en-US" altLang="en-US" sz="2400" b="0" baseline="30000" dirty="0">
              <a:solidFill>
                <a:srgbClr val="C00000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28" name="Line 5">
            <a:extLst>
              <a:ext uri="{FF2B5EF4-FFF2-40B4-BE49-F238E27FC236}">
                <a16:creationId xmlns:a16="http://schemas.microsoft.com/office/drawing/2014/main" id="{5F9554BF-16AE-9C42-B85D-ECAB641AC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3929" y="3404268"/>
            <a:ext cx="2793894" cy="1717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845DA4-D147-AB46-BCA7-1F2C769DB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106" y="2898486"/>
            <a:ext cx="19431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Bob, K</a:t>
            </a:r>
            <a:r>
              <a:rPr lang="en-US" altLang="en-US" sz="28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r>
              <a:rPr lang="en-US" altLang="en-US" sz="3600" b="0" baseline="30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endParaRPr lang="en-US" altLang="en-US" sz="2400" b="0" baseline="3000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883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A90EC0-7970-BA4E-84D8-EBCCA7743A00}"/>
              </a:ext>
            </a:extLst>
          </p:cNvPr>
          <p:cNvSpPr txBox="1"/>
          <p:nvPr/>
        </p:nvSpPr>
        <p:spPr>
          <a:xfrm>
            <a:off x="923615" y="823862"/>
            <a:ext cx="1036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You can’t just trust a public key, </a:t>
            </a:r>
            <a:r>
              <a:rPr lang="en-US" sz="4000" dirty="0">
                <a:latin typeface="Helvetica" pitchFamily="2" charset="0"/>
              </a:rPr>
              <a:t>since it is unclear whether the key is tied to the entity you’re talking to.</a:t>
            </a:r>
          </a:p>
          <a:p>
            <a:pPr algn="ctr"/>
            <a:r>
              <a:rPr lang="en-US" sz="4000" dirty="0">
                <a:latin typeface="Helvetica" pitchFamily="2" charset="0"/>
              </a:rPr>
              <a:t>(it’s like someone calling you and claiming they’re from your bank or the IRS)</a:t>
            </a:r>
          </a:p>
          <a:p>
            <a:pPr algn="ctr"/>
            <a:endParaRPr lang="en-US" sz="4000" dirty="0">
              <a:latin typeface="Helvetica" pitchFamily="2" charset="0"/>
            </a:endParaRPr>
          </a:p>
          <a:p>
            <a:pPr algn="ctr"/>
            <a:r>
              <a:rPr lang="en-US" sz="4000">
                <a:latin typeface="Helvetica" pitchFamily="2" charset="0"/>
              </a:rPr>
              <a:t>Q: Is </a:t>
            </a:r>
            <a:r>
              <a:rPr lang="en-US" sz="4000" dirty="0">
                <a:latin typeface="Helvetica" pitchFamily="2" charset="0"/>
              </a:rPr>
              <a:t>there a way to reliably know the public key of an entity you’re communicating with?</a:t>
            </a:r>
          </a:p>
          <a:p>
            <a:pPr algn="ctr"/>
            <a:endParaRPr lang="en-US" sz="4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0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AA13-4731-2349-B2B8-33C2ED3B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Key certification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8BED4-8C4A-4148-829B-41962816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Trust someone else </a:t>
            </a:r>
            <a:r>
              <a:rPr lang="en-US" dirty="0"/>
              <a:t>(a centralized authority)</a:t>
            </a:r>
            <a:r>
              <a:rPr lang="en-US" i="1" dirty="0"/>
              <a:t> </a:t>
            </a:r>
            <a:r>
              <a:rPr lang="en-US" dirty="0"/>
              <a:t>to check public keys for us</a:t>
            </a:r>
          </a:p>
          <a:p>
            <a:endParaRPr lang="en-US" dirty="0"/>
          </a:p>
          <a:p>
            <a:r>
              <a:rPr lang="en-US" dirty="0"/>
              <a:t>On the Internet, and in real life, </a:t>
            </a:r>
            <a:r>
              <a:rPr lang="en-US" dirty="0">
                <a:solidFill>
                  <a:srgbClr val="C00000"/>
                </a:solidFill>
              </a:rPr>
              <a:t>trust is transitive</a:t>
            </a:r>
          </a:p>
          <a:p>
            <a:pPr lvl="1"/>
            <a:r>
              <a:rPr lang="en-US" dirty="0"/>
              <a:t>If X trusts Y, and Y trusts Z,  then X can trust Z</a:t>
            </a:r>
          </a:p>
          <a:p>
            <a:endParaRPr lang="en-US" dirty="0"/>
          </a:p>
          <a:p>
            <a:r>
              <a:rPr lang="en-US" dirty="0"/>
              <a:t>E.g., Bob trusts a </a:t>
            </a:r>
            <a:r>
              <a:rPr lang="en-US" dirty="0">
                <a:solidFill>
                  <a:srgbClr val="C00000"/>
                </a:solidFill>
              </a:rPr>
              <a:t>key certification authority (CA)</a:t>
            </a:r>
          </a:p>
          <a:p>
            <a:r>
              <a:rPr lang="en-US" dirty="0"/>
              <a:t>The certification authority trusts Alice’s public key</a:t>
            </a:r>
          </a:p>
          <a:p>
            <a:r>
              <a:rPr lang="en-US" dirty="0"/>
              <a:t>Hence, Bob can trust Alice’s public key</a:t>
            </a:r>
          </a:p>
        </p:txBody>
      </p:sp>
    </p:spTree>
    <p:extLst>
      <p:ext uri="{BB962C8B-B14F-4D97-AF65-F5344CB8AC3E}">
        <p14:creationId xmlns:p14="http://schemas.microsoft.com/office/powerpoint/2010/main" val="154970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CFFB-9409-C641-B529-0BCDC6CB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Authority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6E94-14D5-1544-9DD5-6229688F4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5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Certificate authority (CA): </a:t>
            </a:r>
            <a:r>
              <a:rPr lang="en-US" dirty="0"/>
              <a:t>binds a public key to particular entity</a:t>
            </a:r>
          </a:p>
          <a:p>
            <a:pPr lvl="1"/>
            <a:r>
              <a:rPr lang="en-US" dirty="0"/>
              <a:t>Analogy: the Department of Motor Vehicles binds your details (name, address, age, etc.) to your identity (social security) after checking them</a:t>
            </a:r>
          </a:p>
          <a:p>
            <a:endParaRPr lang="en-US" dirty="0"/>
          </a:p>
          <a:p>
            <a:r>
              <a:rPr lang="en-US" dirty="0"/>
              <a:t>Entity E (e.g., web site, router) registers its public key with CA</a:t>
            </a:r>
          </a:p>
          <a:p>
            <a:pPr lvl="1"/>
            <a:r>
              <a:rPr lang="en-US" dirty="0"/>
              <a:t>E provides </a:t>
            </a:r>
            <a:r>
              <a:rPr lang="en-US" altLang="ja-JP" dirty="0"/>
              <a:t>proof of its identity to the CA</a:t>
            </a:r>
          </a:p>
          <a:p>
            <a:endParaRPr lang="en-US" dirty="0"/>
          </a:p>
          <a:p>
            <a:r>
              <a:rPr lang="en-US" dirty="0"/>
              <a:t>CA creates a </a:t>
            </a:r>
            <a:r>
              <a:rPr lang="en-US" dirty="0">
                <a:solidFill>
                  <a:srgbClr val="C00000"/>
                </a:solidFill>
              </a:rPr>
              <a:t>certificate </a:t>
            </a:r>
            <a:r>
              <a:rPr lang="en-US" dirty="0"/>
              <a:t>binding E to its public key</a:t>
            </a:r>
          </a:p>
          <a:p>
            <a:pPr lvl="1"/>
            <a:r>
              <a:rPr lang="en-US" dirty="0"/>
              <a:t>Analogy: the driver’s license is your certificate</a:t>
            </a:r>
          </a:p>
          <a:p>
            <a:pPr marL="0" indent="0">
              <a:buNone/>
            </a:pPr>
            <a:endParaRPr lang="en-US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996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CFFB-9409-C641-B529-0BCDC6CB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Authority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6E94-14D5-1544-9DD5-6229688F4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 uses a mechanism called a </a:t>
            </a:r>
            <a:r>
              <a:rPr lang="en-US" dirty="0">
                <a:solidFill>
                  <a:srgbClr val="C00000"/>
                </a:solidFill>
              </a:rPr>
              <a:t>digital signature </a:t>
            </a:r>
            <a:r>
              <a:rPr lang="en-US" dirty="0"/>
              <a:t>to perform this binding in an unforgeable manner</a:t>
            </a:r>
          </a:p>
          <a:p>
            <a:pPr lvl="1"/>
            <a:r>
              <a:rPr lang="en-US" dirty="0"/>
              <a:t>We’ll learn about digital signatures in the next lecture</a:t>
            </a:r>
          </a:p>
          <a:p>
            <a:r>
              <a:rPr lang="en-US" dirty="0"/>
              <a:t>Effectively, the CA attests “this is E’s public key”</a:t>
            </a:r>
          </a:p>
          <a:p>
            <a:r>
              <a:rPr lang="en-US" dirty="0"/>
              <a:t>Checking the signature requires the CA’s </a:t>
            </a:r>
            <a:r>
              <a:rPr lang="en-US" dirty="0">
                <a:solidFill>
                  <a:srgbClr val="C00000"/>
                </a:solidFill>
              </a:rPr>
              <a:t>public key</a:t>
            </a:r>
          </a:p>
          <a:p>
            <a:pPr lvl="1"/>
            <a:r>
              <a:rPr lang="en-US" dirty="0"/>
              <a:t>For the web, this key is shipped with your browser installation</a:t>
            </a:r>
          </a:p>
          <a:p>
            <a:endParaRPr lang="en-US" sz="3200" dirty="0"/>
          </a:p>
        </p:txBody>
      </p:sp>
      <p:pic>
        <p:nvPicPr>
          <p:cNvPr id="5" name="Picture 4" descr="j0175664[1]">
            <a:extLst>
              <a:ext uri="{FF2B5EF4-FFF2-40B4-BE49-F238E27FC236}">
                <a16:creationId xmlns:a16="http://schemas.microsoft.com/office/drawing/2014/main" id="{22CBF2E2-A817-604A-9AB5-C50BAC3A5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65098" y="5278872"/>
            <a:ext cx="1155700" cy="917575"/>
          </a:xfrm>
          <a:prstGeom prst="rect">
            <a:avLst/>
          </a:prstGeom>
          <a:noFill/>
        </p:spPr>
      </p:pic>
      <p:sp>
        <p:nvSpPr>
          <p:cNvPr id="7" name="Text Box 6">
            <a:extLst>
              <a:ext uri="{FF2B5EF4-FFF2-40B4-BE49-F238E27FC236}">
                <a16:creationId xmlns:a16="http://schemas.microsoft.com/office/drawing/2014/main" id="{229D718A-56E2-E24F-848E-5B5B03DF2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228" y="4911192"/>
            <a:ext cx="22701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latin typeface="Helvetica" pitchFamily="2" charset="0"/>
                <a:cs typeface="Arial" charset="0"/>
              </a:rPr>
              <a:t>Alice</a:t>
            </a:r>
            <a:r>
              <a:rPr lang="en-US" altLang="ja-JP" dirty="0">
                <a:latin typeface="Helvetica" pitchFamily="2" charset="0"/>
                <a:cs typeface="Arial" charset="0"/>
              </a:rPr>
              <a:t>’s </a:t>
            </a:r>
            <a:r>
              <a:rPr lang="en-US" dirty="0">
                <a:latin typeface="Helvetica" pitchFamily="2" charset="0"/>
                <a:cs typeface="Arial" charset="0"/>
              </a:rPr>
              <a:t>public key </a:t>
            </a:r>
          </a:p>
        </p:txBody>
      </p:sp>
      <p:pic>
        <p:nvPicPr>
          <p:cNvPr id="8" name="Picture 7" descr="BS00768_[1]">
            <a:extLst>
              <a:ext uri="{FF2B5EF4-FFF2-40B4-BE49-F238E27FC236}">
                <a16:creationId xmlns:a16="http://schemas.microsoft.com/office/drawing/2014/main" id="{F7FB42F0-FECE-B047-BB1F-41A1DD96F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574473" y="4704197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EB410FE-91BE-DE45-9873-902A6AD20011}"/>
              </a:ext>
            </a:extLst>
          </p:cNvPr>
          <p:cNvGrpSpPr>
            <a:grpSpLocks/>
          </p:cNvGrpSpPr>
          <p:nvPr/>
        </p:nvGrpSpPr>
        <p:grpSpPr bwMode="auto">
          <a:xfrm>
            <a:off x="2959318" y="4492122"/>
            <a:ext cx="538162" cy="604837"/>
            <a:chOff x="2994" y="2073"/>
            <a:chExt cx="339" cy="38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4F17635-A478-F947-BD72-22E89354CD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9" cy="310"/>
              <a:chOff x="2994" y="2144"/>
              <a:chExt cx="339" cy="310"/>
            </a:xfrm>
          </p:grpSpPr>
          <p:sp>
            <p:nvSpPr>
              <p:cNvPr id="12" name="Text Box 10">
                <a:extLst>
                  <a:ext uri="{FF2B5EF4-FFF2-40B4-BE49-F238E27FC236}">
                    <a16:creationId xmlns:a16="http://schemas.microsoft.com/office/drawing/2014/main" id="{BE55C011-5042-7248-A8D0-4DB0895D3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13" name="Text Box 11">
                <a:extLst>
                  <a:ext uri="{FF2B5EF4-FFF2-40B4-BE49-F238E27FC236}">
                    <a16:creationId xmlns:a16="http://schemas.microsoft.com/office/drawing/2014/main" id="{1BF68C17-8589-C64D-92DB-E858D08D9B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A</a:t>
                </a:r>
              </a:p>
            </p:txBody>
          </p:sp>
        </p:grp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CDA9B93F-8A82-C14E-8651-0F94FE859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14" name="Line 13">
            <a:extLst>
              <a:ext uri="{FF2B5EF4-FFF2-40B4-BE49-F238E27FC236}">
                <a16:creationId xmlns:a16="http://schemas.microsoft.com/office/drawing/2014/main" id="{821426D6-3193-4A44-BF73-ED92299F4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3098" y="4950258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12C2065E-C01F-A045-8FDB-4DF94A22D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255" y="5874323"/>
            <a:ext cx="24636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latin typeface="Helvetica" pitchFamily="2" charset="0"/>
                <a:cs typeface="Arial" charset="0"/>
              </a:rPr>
              <a:t>Alice</a:t>
            </a:r>
            <a:r>
              <a:rPr lang="en-US" altLang="ja-JP" dirty="0">
                <a:latin typeface="Helvetica" pitchFamily="2" charset="0"/>
                <a:cs typeface="Arial" charset="0"/>
              </a:rPr>
              <a:t>’s </a:t>
            </a:r>
            <a:r>
              <a:rPr lang="en-US" dirty="0">
                <a:latin typeface="Helvetica" pitchFamily="2" charset="0"/>
                <a:cs typeface="Arial" charset="0"/>
              </a:rPr>
              <a:t>identifying information </a:t>
            </a: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969A78FE-A8ED-9F4D-8455-1A6C395989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6586" y="5732896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A3448A-5198-CE44-9B56-C35D93FCB381}"/>
              </a:ext>
            </a:extLst>
          </p:cNvPr>
          <p:cNvGrpSpPr>
            <a:grpSpLocks/>
          </p:cNvGrpSpPr>
          <p:nvPr/>
        </p:nvGrpSpPr>
        <p:grpSpPr bwMode="auto">
          <a:xfrm>
            <a:off x="6297039" y="4523222"/>
            <a:ext cx="1200151" cy="955675"/>
            <a:chOff x="1126" y="2124"/>
            <a:chExt cx="756" cy="602"/>
          </a:xfrm>
          <a:solidFill>
            <a:srgbClr val="00800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64714D4-735E-DF4A-B05A-DEE7C9AA1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95B378B4-4B65-B949-87AA-F5528D9B3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4" y="2125"/>
              <a:ext cx="738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20" name="Text Box 19">
            <a:extLst>
              <a:ext uri="{FF2B5EF4-FFF2-40B4-BE49-F238E27FC236}">
                <a16:creationId xmlns:a16="http://schemas.microsoft.com/office/drawing/2014/main" id="{74D8BBF5-01A4-D147-A56D-79504683F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473" y="5518583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CA’s 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private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21" name="Picture 20" descr="BS00768_[1]">
            <a:extLst>
              <a:ext uri="{FF2B5EF4-FFF2-40B4-BE49-F238E27FC236}">
                <a16:creationId xmlns:a16="http://schemas.microsoft.com/office/drawing/2014/main" id="{A6BD99E3-F1E5-A348-9C96-FAF50E0EE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155873" y="5612247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37C1092-02EA-744D-9E05-38BF8636FAA8}"/>
              </a:ext>
            </a:extLst>
          </p:cNvPr>
          <p:cNvGrpSpPr>
            <a:grpSpLocks/>
          </p:cNvGrpSpPr>
          <p:nvPr/>
        </p:nvGrpSpPr>
        <p:grpSpPr bwMode="auto">
          <a:xfrm>
            <a:off x="6844724" y="5850372"/>
            <a:ext cx="690563" cy="479425"/>
            <a:chOff x="3770" y="3688"/>
            <a:chExt cx="435" cy="302"/>
          </a:xfrm>
        </p:grpSpPr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AC9B049D-33D3-3B4F-9BBE-4D56E4FD0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</a:t>
              </a: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F142CE23-C6E5-D34A-B389-3B4904840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CA</a:t>
              </a:r>
            </a:p>
          </p:txBody>
        </p:sp>
      </p:grpSp>
      <p:sp>
        <p:nvSpPr>
          <p:cNvPr id="25" name="Text Box 24">
            <a:extLst>
              <a:ext uri="{FF2B5EF4-FFF2-40B4-BE49-F238E27FC236}">
                <a16:creationId xmlns:a16="http://schemas.microsoft.com/office/drawing/2014/main" id="{C9F11D0F-A752-0B46-B081-F1D4962BA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4436" y="5667809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-</a:t>
            </a: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92E9A66F-B389-5F44-9079-A0AD99639A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4911" y="5431272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5BFEF6E7-85D2-D343-A35F-49EEE2B690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0524" y="4794684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B9E6F67-7BDD-4946-93A1-C6972F1C7BE8}"/>
              </a:ext>
            </a:extLst>
          </p:cNvPr>
          <p:cNvGrpSpPr>
            <a:grpSpLocks/>
          </p:cNvGrpSpPr>
          <p:nvPr/>
        </p:nvGrpSpPr>
        <p:grpSpPr bwMode="auto">
          <a:xfrm>
            <a:off x="8810050" y="4486709"/>
            <a:ext cx="858838" cy="1158875"/>
            <a:chOff x="4446" y="2648"/>
            <a:chExt cx="541" cy="730"/>
          </a:xfrm>
        </p:grpSpPr>
        <p:pic>
          <p:nvPicPr>
            <p:cNvPr id="30" name="Picture 29" descr="SO00109_[1]">
              <a:extLst>
                <a:ext uri="{FF2B5EF4-FFF2-40B4-BE49-F238E27FC236}">
                  <a16:creationId xmlns:a16="http://schemas.microsoft.com/office/drawing/2014/main" id="{575A416B-721E-4641-907D-2CFDED4A93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9BFAAD9-E143-9F48-B55A-03A878ACC9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33" name="Group 31">
                <a:extLst>
                  <a:ext uri="{FF2B5EF4-FFF2-40B4-BE49-F238E27FC236}">
                    <a16:creationId xmlns:a16="http://schemas.microsoft.com/office/drawing/2014/main" id="{E61D7BCC-6AA5-D547-8C47-E1DFF4527A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35" name="Text Box 32">
                  <a:extLst>
                    <a:ext uri="{FF2B5EF4-FFF2-40B4-BE49-F238E27FC236}">
                      <a16:creationId xmlns:a16="http://schemas.microsoft.com/office/drawing/2014/main" id="{68331FA8-168C-F148-901B-45C443FB7A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36" name="Text Box 33">
                  <a:extLst>
                    <a:ext uri="{FF2B5EF4-FFF2-40B4-BE49-F238E27FC236}">
                      <a16:creationId xmlns:a16="http://schemas.microsoft.com/office/drawing/2014/main" id="{146489F6-DAA5-744A-9F88-D12B236A0C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A</a:t>
                  </a:r>
                </a:p>
              </p:txBody>
            </p:sp>
          </p:grpSp>
          <p:sp>
            <p:nvSpPr>
              <p:cNvPr id="34" name="Text Box 34">
                <a:extLst>
                  <a:ext uri="{FF2B5EF4-FFF2-40B4-BE49-F238E27FC236}">
                    <a16:creationId xmlns:a16="http://schemas.microsoft.com/office/drawing/2014/main" id="{AF5BA39D-0CE6-1946-90DC-9A77D22966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32" name="Picture 35" descr="BS00768_[1]">
              <a:extLst>
                <a:ext uri="{FF2B5EF4-FFF2-40B4-BE49-F238E27FC236}">
                  <a16:creationId xmlns:a16="http://schemas.microsoft.com/office/drawing/2014/main" id="{B70875AF-2A44-E447-A463-0B3C4BC191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Text Box 36">
            <a:extLst>
              <a:ext uri="{FF2B5EF4-FFF2-40B4-BE49-F238E27FC236}">
                <a16:creationId xmlns:a16="http://schemas.microsoft.com/office/drawing/2014/main" id="{1B697BD5-81BC-1945-B13E-0C2CEC3CA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969" y="5582516"/>
            <a:ext cx="26642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certificate</a:t>
            </a:r>
            <a:r>
              <a:rPr lang="en-US" sz="2400" dirty="0">
                <a:latin typeface="Helvetica" pitchFamily="2" charset="0"/>
                <a:cs typeface="Arial" charset="0"/>
              </a:rPr>
              <a:t> for Alice’</a:t>
            </a:r>
            <a:r>
              <a:rPr lang="en-US" altLang="ja-JP" sz="2400" dirty="0">
                <a:latin typeface="Helvetica" pitchFamily="2" charset="0"/>
                <a:cs typeface="Arial" charset="0"/>
              </a:rPr>
              <a:t>s public key, signed by CA</a:t>
            </a:r>
            <a:endParaRPr lang="en-US" sz="2400" dirty="0">
              <a:latin typeface="Helvetica" pitchFamily="2" charset="0"/>
              <a:cs typeface="Arial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CEA02A-E1FD-8A4E-8F56-B880069F2532}"/>
              </a:ext>
            </a:extLst>
          </p:cNvPr>
          <p:cNvSpPr txBox="1"/>
          <p:nvPr/>
        </p:nvSpPr>
        <p:spPr>
          <a:xfrm>
            <a:off x="4022293" y="6383256"/>
            <a:ext cx="291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Certificate Authority (CA)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087F9ED-2EFC-5F44-BF94-B69501D33693}"/>
              </a:ext>
            </a:extLst>
          </p:cNvPr>
          <p:cNvGrpSpPr/>
          <p:nvPr/>
        </p:nvGrpSpPr>
        <p:grpSpPr>
          <a:xfrm>
            <a:off x="5225184" y="4774046"/>
            <a:ext cx="935327" cy="407051"/>
            <a:chOff x="5361709" y="4661333"/>
            <a:chExt cx="935327" cy="40705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127D810-06BD-B843-B2E9-217C9CA379CC}"/>
                </a:ext>
              </a:extLst>
            </p:cNvPr>
            <p:cNvCxnSpPr/>
            <p:nvPr/>
          </p:nvCxnSpPr>
          <p:spPr>
            <a:xfrm flipV="1">
              <a:off x="5375997" y="4661333"/>
              <a:ext cx="0" cy="4070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791EA9B-3168-0542-9A38-B0CB61440958}"/>
                </a:ext>
              </a:extLst>
            </p:cNvPr>
            <p:cNvCxnSpPr/>
            <p:nvPr/>
          </p:nvCxnSpPr>
          <p:spPr>
            <a:xfrm>
              <a:off x="5361709" y="4689909"/>
              <a:ext cx="93532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038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15" grpId="0"/>
      <p:bldP spid="16" grpId="0" animBg="1"/>
      <p:bldP spid="20" grpId="0"/>
      <p:bldP spid="25" grpId="0"/>
      <p:bldP spid="26" grpId="0" animBg="1"/>
      <p:bldP spid="28" grpId="0" animBg="1"/>
      <p:bldP spid="37" grpId="0"/>
      <p:bldP spid="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3AA1-6C8F-A64A-83BF-89299CB8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using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E406-AAA0-8C44-B8C2-EC4B7059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9600"/>
            <a:ext cx="10785764" cy="2299850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When Alice authenticates herself, she sends Bob her </a:t>
            </a:r>
            <a:r>
              <a:rPr lang="en-US" dirty="0">
                <a:solidFill>
                  <a:srgbClr val="C00000"/>
                </a:solidFill>
              </a:rPr>
              <a:t>certificate </a:t>
            </a:r>
          </a:p>
          <a:p>
            <a:pPr marL="914400" lvl="1" indent="-457200"/>
            <a:r>
              <a:rPr lang="en-US" dirty="0"/>
              <a:t>Bob extracts Alice’s public key using the certificate and CA’s public key</a:t>
            </a:r>
          </a:p>
          <a:p>
            <a:pPr marL="457200" indent="-457200"/>
            <a:r>
              <a:rPr lang="en-US" dirty="0"/>
              <a:t>If needed, Bob can authenticate himself to Alice using his cert</a:t>
            </a:r>
          </a:p>
          <a:p>
            <a:pPr marL="457200" indent="-457200"/>
            <a:r>
              <a:rPr lang="en-US" dirty="0"/>
              <a:t>It is possible for Bob to start trusting Alice’s public key using other methods: e.g., a web of trust, like PGP</a:t>
            </a: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F3FE7B54-47A7-F14C-811D-CD433231E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2310693"/>
            <a:ext cx="3235294" cy="1764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4A32E4F3-24BC-B74E-9748-0C0038B8FB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95525" y="2920293"/>
            <a:ext cx="3245643" cy="887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3DB2E-9CD9-2F40-A41A-E1403F763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597" y="1512387"/>
            <a:ext cx="1074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242C3-0F37-DA40-83E2-A8B403848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235" y="1521282"/>
            <a:ext cx="914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66029771-D7A2-DC48-B064-FD229ABED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06093"/>
            <a:ext cx="3154431" cy="615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61FBB7-59C3-984F-9EFF-3A19143B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567" y="1758397"/>
            <a:ext cx="22196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Alice, </a:t>
            </a:r>
            <a:r>
              <a:rPr lang="en-US" altLang="en-US" sz="2400" b="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cert</a:t>
            </a:r>
            <a:r>
              <a:rPr lang="en-US" altLang="en-US" sz="2800" b="0" baseline="-2500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endParaRPr lang="en-US" altLang="en-US" sz="2400" b="0" baseline="-2500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69C092-39E0-B64A-9CC0-311A79343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383" y="2407117"/>
            <a:ext cx="17299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Bob, </a:t>
            </a:r>
            <a:r>
              <a:rPr lang="en-US" altLang="en-US" sz="2400" b="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n</a:t>
            </a:r>
            <a:r>
              <a:rPr lang="en-US" altLang="en-US" sz="2800" b="0" baseline="-2500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endParaRPr lang="en-US" altLang="en-US" sz="2400" b="0" baseline="30000" dirty="0">
              <a:solidFill>
                <a:srgbClr val="C00000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49082-5799-0142-98CC-173EB8195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718" y="3062968"/>
            <a:ext cx="1178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r>
              <a:rPr lang="en-US" altLang="en-US" sz="3600" b="0" baseline="30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-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</a:t>
            </a:r>
            <a:r>
              <a:rPr lang="en-US" altLang="en-US" sz="2400" b="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n</a:t>
            </a:r>
            <a:r>
              <a:rPr lang="en-US" altLang="en-US" sz="2800" b="0" baseline="-2500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)</a:t>
            </a:r>
          </a:p>
        </p:txBody>
      </p:sp>
      <p:grpSp>
        <p:nvGrpSpPr>
          <p:cNvPr id="12" name="Group 24">
            <a:extLst>
              <a:ext uri="{FF2B5EF4-FFF2-40B4-BE49-F238E27FC236}">
                <a16:creationId xmlns:a16="http://schemas.microsoft.com/office/drawing/2014/main" id="{C71307AD-0D5E-B547-8CE1-434E3FF26B9E}"/>
              </a:ext>
            </a:extLst>
          </p:cNvPr>
          <p:cNvGrpSpPr>
            <a:grpSpLocks/>
          </p:cNvGrpSpPr>
          <p:nvPr/>
        </p:nvGrpSpPr>
        <p:grpSpPr bwMode="auto">
          <a:xfrm>
            <a:off x="5621923" y="2313463"/>
            <a:ext cx="858838" cy="1158875"/>
            <a:chOff x="4446" y="2648"/>
            <a:chExt cx="541" cy="730"/>
          </a:xfrm>
        </p:grpSpPr>
        <p:pic>
          <p:nvPicPr>
            <p:cNvPr id="13" name="Picture 25" descr="SO00109_[1]">
              <a:extLst>
                <a:ext uri="{FF2B5EF4-FFF2-40B4-BE49-F238E27FC236}">
                  <a16:creationId xmlns:a16="http://schemas.microsoft.com/office/drawing/2014/main" id="{6EFBE63C-85A6-A246-9C73-337DC1321A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26">
              <a:extLst>
                <a:ext uri="{FF2B5EF4-FFF2-40B4-BE49-F238E27FC236}">
                  <a16:creationId xmlns:a16="http://schemas.microsoft.com/office/drawing/2014/main" id="{36D960AF-95BF-FD4A-81C6-D900C9E857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16" name="Group 27">
                <a:extLst>
                  <a:ext uri="{FF2B5EF4-FFF2-40B4-BE49-F238E27FC236}">
                    <a16:creationId xmlns:a16="http://schemas.microsoft.com/office/drawing/2014/main" id="{8C8822D5-AC0A-374A-B74C-3CDE2BF2F9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18" name="Text Box 28">
                  <a:extLst>
                    <a:ext uri="{FF2B5EF4-FFF2-40B4-BE49-F238E27FC236}">
                      <a16:creationId xmlns:a16="http://schemas.microsoft.com/office/drawing/2014/main" id="{74389D1D-B5CE-1A4A-A305-4CB67E65BC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19" name="Text Box 29">
                  <a:extLst>
                    <a:ext uri="{FF2B5EF4-FFF2-40B4-BE49-F238E27FC236}">
                      <a16:creationId xmlns:a16="http://schemas.microsoft.com/office/drawing/2014/main" id="{92E6BCF6-96F8-CF44-BBEA-AD81470A16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17" name="Text Box 30">
                <a:extLst>
                  <a:ext uri="{FF2B5EF4-FFF2-40B4-BE49-F238E27FC236}">
                    <a16:creationId xmlns:a16="http://schemas.microsoft.com/office/drawing/2014/main" id="{D271E877-B9EE-8744-9F70-8818F0F8F3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15" name="Picture 31" descr="BS00768_[1]">
              <a:extLst>
                <a:ext uri="{FF2B5EF4-FFF2-40B4-BE49-F238E27FC236}">
                  <a16:creationId xmlns:a16="http://schemas.microsoft.com/office/drawing/2014/main" id="{9EA58E7E-5C4B-F44E-962C-C9B96E406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AAB7FC-2316-304B-B577-802A0BD51E37}"/>
              </a:ext>
            </a:extLst>
          </p:cNvPr>
          <p:cNvGrpSpPr>
            <a:grpSpLocks/>
          </p:cNvGrpSpPr>
          <p:nvPr/>
        </p:nvGrpSpPr>
        <p:grpSpPr bwMode="auto">
          <a:xfrm>
            <a:off x="1109507" y="1777692"/>
            <a:ext cx="858838" cy="1158875"/>
            <a:chOff x="4446" y="2648"/>
            <a:chExt cx="541" cy="730"/>
          </a:xfrm>
        </p:grpSpPr>
        <p:pic>
          <p:nvPicPr>
            <p:cNvPr id="21" name="Picture 25" descr="SO00109_[1]">
              <a:extLst>
                <a:ext uri="{FF2B5EF4-FFF2-40B4-BE49-F238E27FC236}">
                  <a16:creationId xmlns:a16="http://schemas.microsoft.com/office/drawing/2014/main" id="{520E94B8-6778-E34B-B7BC-FD41263BE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" name="Group 26">
              <a:extLst>
                <a:ext uri="{FF2B5EF4-FFF2-40B4-BE49-F238E27FC236}">
                  <a16:creationId xmlns:a16="http://schemas.microsoft.com/office/drawing/2014/main" id="{CF7D29CE-4CAD-AD46-B3BC-5C84953358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24" name="Group 27">
                <a:extLst>
                  <a:ext uri="{FF2B5EF4-FFF2-40B4-BE49-F238E27FC236}">
                    <a16:creationId xmlns:a16="http://schemas.microsoft.com/office/drawing/2014/main" id="{65FAB36A-E522-0940-84AE-AD2EBD677E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26" name="Text Box 28">
                  <a:extLst>
                    <a:ext uri="{FF2B5EF4-FFF2-40B4-BE49-F238E27FC236}">
                      <a16:creationId xmlns:a16="http://schemas.microsoft.com/office/drawing/2014/main" id="{6A69C0CE-F38E-4642-A6CB-1393FF4C98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27" name="Text Box 29">
                  <a:extLst>
                    <a:ext uri="{FF2B5EF4-FFF2-40B4-BE49-F238E27FC236}">
                      <a16:creationId xmlns:a16="http://schemas.microsoft.com/office/drawing/2014/main" id="{4E218DEE-1765-344D-879F-9C977E2DD8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A</a:t>
                  </a:r>
                </a:p>
              </p:txBody>
            </p:sp>
          </p:grpSp>
          <p:sp>
            <p:nvSpPr>
              <p:cNvPr id="25" name="Text Box 30">
                <a:extLst>
                  <a:ext uri="{FF2B5EF4-FFF2-40B4-BE49-F238E27FC236}">
                    <a16:creationId xmlns:a16="http://schemas.microsoft.com/office/drawing/2014/main" id="{A4368D93-B692-FA4B-8343-22A7E9D055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23" name="Picture 31" descr="BS00768_[1]">
              <a:extLst>
                <a:ext uri="{FF2B5EF4-FFF2-40B4-BE49-F238E27FC236}">
                  <a16:creationId xmlns:a16="http://schemas.microsoft.com/office/drawing/2014/main" id="{05E5B298-A88C-224D-A504-177856EC6E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8" name="Picture 4" descr="j0175664[1]">
            <a:extLst>
              <a:ext uri="{FF2B5EF4-FFF2-40B4-BE49-F238E27FC236}">
                <a16:creationId xmlns:a16="http://schemas.microsoft.com/office/drawing/2014/main" id="{91E338C6-D0C3-714C-AF85-3E229211B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42089" y="3485353"/>
            <a:ext cx="938212" cy="744538"/>
          </a:xfrm>
          <a:prstGeom prst="rect">
            <a:avLst/>
          </a:prstGeom>
          <a:noFill/>
        </p:spPr>
      </p:pic>
      <p:sp>
        <p:nvSpPr>
          <p:cNvPr id="29" name="Text Box 5">
            <a:extLst>
              <a:ext uri="{FF2B5EF4-FFF2-40B4-BE49-F238E27FC236}">
                <a16:creationId xmlns:a16="http://schemas.microsoft.com/office/drawing/2014/main" id="{37859B88-0EE6-AE45-9DDA-19DF092A9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1558" y="1461508"/>
            <a:ext cx="113347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Extract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Alice’s public key: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trusted</a:t>
            </a:r>
          </a:p>
        </p:txBody>
      </p:sp>
      <p:pic>
        <p:nvPicPr>
          <p:cNvPr id="30" name="Picture 6" descr="BS00768_[1]">
            <a:extLst>
              <a:ext uri="{FF2B5EF4-FFF2-40B4-BE49-F238E27FC236}">
                <a16:creationId xmlns:a16="http://schemas.microsoft.com/office/drawing/2014/main" id="{9F5F388A-55DD-FC4F-9F1A-CFF47A19F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234865" y="1749244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7">
            <a:extLst>
              <a:ext uri="{FF2B5EF4-FFF2-40B4-BE49-F238E27FC236}">
                <a16:creationId xmlns:a16="http://schemas.microsoft.com/office/drawing/2014/main" id="{C250D748-51A4-4841-AD39-BF0CA8006410}"/>
              </a:ext>
            </a:extLst>
          </p:cNvPr>
          <p:cNvGrpSpPr>
            <a:grpSpLocks/>
          </p:cNvGrpSpPr>
          <p:nvPr/>
        </p:nvGrpSpPr>
        <p:grpSpPr bwMode="auto">
          <a:xfrm>
            <a:off x="10242485" y="2044393"/>
            <a:ext cx="528638" cy="604837"/>
            <a:chOff x="2994" y="2073"/>
            <a:chExt cx="333" cy="381"/>
          </a:xfrm>
        </p:grpSpPr>
        <p:grpSp>
          <p:nvGrpSpPr>
            <p:cNvPr id="32" name="Group 8">
              <a:extLst>
                <a:ext uri="{FF2B5EF4-FFF2-40B4-BE49-F238E27FC236}">
                  <a16:creationId xmlns:a16="http://schemas.microsoft.com/office/drawing/2014/main" id="{2E63A6C9-7003-FC4B-80F8-A8114D3A44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34" name="Text Box 9">
                <a:extLst>
                  <a:ext uri="{FF2B5EF4-FFF2-40B4-BE49-F238E27FC236}">
                    <a16:creationId xmlns:a16="http://schemas.microsoft.com/office/drawing/2014/main" id="{21594F06-3B2F-794D-BC78-7FBB7A2060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35" name="Text Box 10">
                <a:extLst>
                  <a:ext uri="{FF2B5EF4-FFF2-40B4-BE49-F238E27FC236}">
                    <a16:creationId xmlns:a16="http://schemas.microsoft.com/office/drawing/2014/main" id="{2180D25D-C8CA-7545-B55C-6D6AF44CF9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A</a:t>
                </a:r>
              </a:p>
            </p:txBody>
          </p:sp>
        </p:grpSp>
        <p:sp>
          <p:nvSpPr>
            <p:cNvPr id="33" name="Text Box 11">
              <a:extLst>
                <a:ext uri="{FF2B5EF4-FFF2-40B4-BE49-F238E27FC236}">
                  <a16:creationId xmlns:a16="http://schemas.microsoft.com/office/drawing/2014/main" id="{122E4512-E7B2-D641-BF53-6070E23D0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36" name="Group 12">
            <a:extLst>
              <a:ext uri="{FF2B5EF4-FFF2-40B4-BE49-F238E27FC236}">
                <a16:creationId xmlns:a16="http://schemas.microsoft.com/office/drawing/2014/main" id="{AF7A46C8-B88D-8349-937D-EE8208F57972}"/>
              </a:ext>
            </a:extLst>
          </p:cNvPr>
          <p:cNvGrpSpPr>
            <a:grpSpLocks/>
          </p:cNvGrpSpPr>
          <p:nvPr/>
        </p:nvGrpSpPr>
        <p:grpSpPr bwMode="auto">
          <a:xfrm>
            <a:off x="8254461" y="1565752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DFDE5AED-EC3D-834C-ADC0-85823D404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8" name="Text Box 14">
              <a:extLst>
                <a:ext uri="{FF2B5EF4-FFF2-40B4-BE49-F238E27FC236}">
                  <a16:creationId xmlns:a16="http://schemas.microsoft.com/office/drawing/2014/main" id="{F95ACC82-1C94-9445-A030-4093369CE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39" name="Text Box 15">
            <a:extLst>
              <a:ext uri="{FF2B5EF4-FFF2-40B4-BE49-F238E27FC236}">
                <a16:creationId xmlns:a16="http://schemas.microsoft.com/office/drawing/2014/main" id="{1B321120-7D08-2949-81D0-BC9FFC15F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6696" y="2751194"/>
            <a:ext cx="9604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40" name="Picture 16" descr="BS00768_[1]">
            <a:extLst>
              <a:ext uri="{FF2B5EF4-FFF2-40B4-BE49-F238E27FC236}">
                <a16:creationId xmlns:a16="http://schemas.microsoft.com/office/drawing/2014/main" id="{22D612F0-36D1-EF44-87D4-27A6EDD28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990501" y="2786911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17">
            <a:extLst>
              <a:ext uri="{FF2B5EF4-FFF2-40B4-BE49-F238E27FC236}">
                <a16:creationId xmlns:a16="http://schemas.microsoft.com/office/drawing/2014/main" id="{5712C345-AE54-C841-9E5D-046404A67F2A}"/>
              </a:ext>
            </a:extLst>
          </p:cNvPr>
          <p:cNvGrpSpPr>
            <a:grpSpLocks/>
          </p:cNvGrpSpPr>
          <p:nvPr/>
        </p:nvGrpSpPr>
        <p:grpSpPr bwMode="auto">
          <a:xfrm>
            <a:off x="8969864" y="3066312"/>
            <a:ext cx="690562" cy="479425"/>
            <a:chOff x="3770" y="3688"/>
            <a:chExt cx="435" cy="302"/>
          </a:xfrm>
        </p:grpSpPr>
        <p:sp>
          <p:nvSpPr>
            <p:cNvPr id="42" name="Text Box 18">
              <a:extLst>
                <a:ext uri="{FF2B5EF4-FFF2-40B4-BE49-F238E27FC236}">
                  <a16:creationId xmlns:a16="http://schemas.microsoft.com/office/drawing/2014/main" id="{8964F263-641F-A149-8574-D84AFDC8E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</a:t>
              </a:r>
            </a:p>
          </p:txBody>
        </p:sp>
        <p:sp>
          <p:nvSpPr>
            <p:cNvPr id="43" name="Text Box 19">
              <a:extLst>
                <a:ext uri="{FF2B5EF4-FFF2-40B4-BE49-F238E27FC236}">
                  <a16:creationId xmlns:a16="http://schemas.microsoft.com/office/drawing/2014/main" id="{FCA2C699-1558-E445-BED5-F156A9644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CA</a:t>
              </a:r>
            </a:p>
          </p:txBody>
        </p:sp>
      </p:grpSp>
      <p:sp>
        <p:nvSpPr>
          <p:cNvPr id="44" name="Text Box 20">
            <a:extLst>
              <a:ext uri="{FF2B5EF4-FFF2-40B4-BE49-F238E27FC236}">
                <a16:creationId xmlns:a16="http://schemas.microsoft.com/office/drawing/2014/main" id="{9CC3DC64-1DCE-9F43-BE08-01DFD7C77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5765" y="2901212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+</a:t>
            </a:r>
          </a:p>
        </p:txBody>
      </p:sp>
      <p:sp>
        <p:nvSpPr>
          <p:cNvPr id="45" name="Line 21">
            <a:extLst>
              <a:ext uri="{FF2B5EF4-FFF2-40B4-BE49-F238E27FC236}">
                <a16:creationId xmlns:a16="http://schemas.microsoft.com/office/drawing/2014/main" id="{C154A4B5-7919-224B-BA1D-E72654A333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0567" y="2521427"/>
            <a:ext cx="0" cy="893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6" name="Line 22">
            <a:extLst>
              <a:ext uri="{FF2B5EF4-FFF2-40B4-BE49-F238E27FC236}">
                <a16:creationId xmlns:a16="http://schemas.microsoft.com/office/drawing/2014/main" id="{A564A689-715D-C640-A387-F1E636D908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84536" y="2234883"/>
            <a:ext cx="652464" cy="952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7" name="Line 23">
            <a:extLst>
              <a:ext uri="{FF2B5EF4-FFF2-40B4-BE49-F238E27FC236}">
                <a16:creationId xmlns:a16="http://schemas.microsoft.com/office/drawing/2014/main" id="{DA163352-C2E9-564A-9CCE-5D39A843D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0327" y="2240222"/>
            <a:ext cx="778920" cy="8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48" name="Group 24">
            <a:extLst>
              <a:ext uri="{FF2B5EF4-FFF2-40B4-BE49-F238E27FC236}">
                <a16:creationId xmlns:a16="http://schemas.microsoft.com/office/drawing/2014/main" id="{7C55C99D-BDE4-C24E-A504-A1182494963E}"/>
              </a:ext>
            </a:extLst>
          </p:cNvPr>
          <p:cNvGrpSpPr>
            <a:grpSpLocks/>
          </p:cNvGrpSpPr>
          <p:nvPr/>
        </p:nvGrpSpPr>
        <p:grpSpPr bwMode="auto">
          <a:xfrm>
            <a:off x="6792372" y="1833254"/>
            <a:ext cx="858838" cy="1158875"/>
            <a:chOff x="4446" y="2648"/>
            <a:chExt cx="541" cy="730"/>
          </a:xfrm>
        </p:grpSpPr>
        <p:pic>
          <p:nvPicPr>
            <p:cNvPr id="49" name="Picture 25" descr="SO00109_[1]">
              <a:extLst>
                <a:ext uri="{FF2B5EF4-FFF2-40B4-BE49-F238E27FC236}">
                  <a16:creationId xmlns:a16="http://schemas.microsoft.com/office/drawing/2014/main" id="{7515AA92-10B9-5242-AF90-30C7FCB43D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" name="Group 26">
              <a:extLst>
                <a:ext uri="{FF2B5EF4-FFF2-40B4-BE49-F238E27FC236}">
                  <a16:creationId xmlns:a16="http://schemas.microsoft.com/office/drawing/2014/main" id="{1D66F834-02A3-8C4E-9BCF-52008012E6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52" name="Group 27">
                <a:extLst>
                  <a:ext uri="{FF2B5EF4-FFF2-40B4-BE49-F238E27FC236}">
                    <a16:creationId xmlns:a16="http://schemas.microsoft.com/office/drawing/2014/main" id="{457D6E89-88B3-6F43-865B-A71AD47031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54" name="Text Box 28">
                  <a:extLst>
                    <a:ext uri="{FF2B5EF4-FFF2-40B4-BE49-F238E27FC236}">
                      <a16:creationId xmlns:a16="http://schemas.microsoft.com/office/drawing/2014/main" id="{B7F4FA92-54A0-BB43-901B-D8C35C879A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55" name="Text Box 29">
                  <a:extLst>
                    <a:ext uri="{FF2B5EF4-FFF2-40B4-BE49-F238E27FC236}">
                      <a16:creationId xmlns:a16="http://schemas.microsoft.com/office/drawing/2014/main" id="{05B1F3E6-F713-BB43-87AF-91EEC774F7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A</a:t>
                  </a:r>
                </a:p>
              </p:txBody>
            </p:sp>
          </p:grpSp>
          <p:sp>
            <p:nvSpPr>
              <p:cNvPr id="53" name="Text Box 30">
                <a:extLst>
                  <a:ext uri="{FF2B5EF4-FFF2-40B4-BE49-F238E27FC236}">
                    <a16:creationId xmlns:a16="http://schemas.microsoft.com/office/drawing/2014/main" id="{54858670-B378-0D40-932F-8361627BF9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51" name="Picture 31" descr="BS00768_[1]">
              <a:extLst>
                <a:ext uri="{FF2B5EF4-FFF2-40B4-BE49-F238E27FC236}">
                  <a16:creationId xmlns:a16="http://schemas.microsoft.com/office/drawing/2014/main" id="{52E38EDA-A1FC-C24F-A61A-8575870F6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6" name="Text Box 5">
            <a:extLst>
              <a:ext uri="{FF2B5EF4-FFF2-40B4-BE49-F238E27FC236}">
                <a16:creationId xmlns:a16="http://schemas.microsoft.com/office/drawing/2014/main" id="{69665810-9E8D-0C46-9E7E-1F4787A29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43" y="3487993"/>
            <a:ext cx="19061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Extract Bob’s public key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7928EA-927F-8440-85FC-76A9CF908B4C}"/>
              </a:ext>
            </a:extLst>
          </p:cNvPr>
          <p:cNvSpPr txBox="1"/>
          <p:nvPr/>
        </p:nvSpPr>
        <p:spPr>
          <a:xfrm>
            <a:off x="4016521" y="2407117"/>
            <a:ext cx="1279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Helvetica" pitchFamily="2" charset="0"/>
                <a:ea typeface="MS PGothic" panose="020B0600070205080204" pitchFamily="34" charset="-128"/>
              </a:rPr>
              <a:t>,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cert</a:t>
            </a:r>
            <a:r>
              <a:rPr lang="en-US" altLang="en-US" sz="2400" baseline="-2500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endParaRPr lang="en-US" altLang="en-US" sz="2400" baseline="30000" dirty="0">
              <a:solidFill>
                <a:srgbClr val="C00000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921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46653 0.0069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20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8 -0.01921 L -0.36862 -0.0136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2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/>
      <p:bldP spid="10" grpId="0"/>
      <p:bldP spid="11" grpId="0"/>
      <p:bldP spid="29" grpId="0"/>
      <p:bldP spid="39" grpId="0"/>
      <p:bldP spid="44" grpId="0"/>
      <p:bldP spid="45" grpId="0" animBg="1"/>
      <p:bldP spid="46" grpId="0" animBg="1"/>
      <p:bldP spid="47" grpId="0" animBg="1"/>
      <p:bldP spid="56" grpId="0"/>
      <p:bldP spid="5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E256-0EFE-584E-A137-EC6F3A93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key certification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93B75-305C-5346-9646-F558C1BD0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Exchanging public keys over an insecure channel is bad</a:t>
            </a:r>
          </a:p>
          <a:p>
            <a:pPr lvl="1"/>
            <a:r>
              <a:rPr lang="en-US" dirty="0"/>
              <a:t>Need a way to bind a public key to an entity in a trustworthy manner</a:t>
            </a:r>
          </a:p>
          <a:p>
            <a:pPr lvl="1"/>
            <a:endParaRPr lang="en-US" dirty="0"/>
          </a:p>
          <a:p>
            <a:r>
              <a:rPr lang="en-US" dirty="0"/>
              <a:t>Certificate authorities bind public keys to entities</a:t>
            </a:r>
          </a:p>
          <a:p>
            <a:pPr lvl="1"/>
            <a:r>
              <a:rPr lang="en-US" dirty="0"/>
              <a:t>Mechanism of digital signatures (next lecture)</a:t>
            </a:r>
          </a:p>
          <a:p>
            <a:pPr lvl="1"/>
            <a:r>
              <a:rPr lang="en-US" dirty="0"/>
              <a:t>Need the CA’s public key to extract the entity’s public key</a:t>
            </a:r>
          </a:p>
          <a:p>
            <a:endParaRPr lang="en-US" dirty="0"/>
          </a:p>
          <a:p>
            <a:r>
              <a:rPr lang="en-US" dirty="0"/>
              <a:t>Extracted public key can then be used to challenge the communicating entity, e.g., through nonces</a:t>
            </a:r>
          </a:p>
        </p:txBody>
      </p:sp>
    </p:spTree>
    <p:extLst>
      <p:ext uri="{BB962C8B-B14F-4D97-AF65-F5344CB8AC3E}">
        <p14:creationId xmlns:p14="http://schemas.microsoft.com/office/powerpoint/2010/main" val="76792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83F3A75B-7C3B-40C5-86C4-1CA0E4949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Public Key Cryptography: Summary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E335E56-C7B7-4D14-AEDB-5584C0F83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969978" cy="4846638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Public key cryptography is powerful</a:t>
            </a:r>
          </a:p>
          <a:p>
            <a:pPr lvl="1"/>
            <a:r>
              <a:rPr lang="en-US" altLang="en-US" sz="2800" dirty="0"/>
              <a:t>No need to exchange secret keys securely</a:t>
            </a:r>
          </a:p>
          <a:p>
            <a:pPr lvl="1"/>
            <a:r>
              <a:rPr lang="en-US" altLang="en-US" sz="2800" dirty="0"/>
              <a:t>Only the receiver of encrypted information holds the secret key</a:t>
            </a:r>
          </a:p>
          <a:p>
            <a:pPr lvl="1"/>
            <a:r>
              <a:rPr lang="en-US" altLang="en-US" sz="2800" dirty="0"/>
              <a:t>Public keys are exactly that: public!</a:t>
            </a:r>
          </a:p>
          <a:p>
            <a:pPr lvl="1"/>
            <a:r>
              <a:rPr lang="en-US" altLang="en-US" sz="2800" dirty="0"/>
              <a:t>Useful as a mechanism to exchange symmetric keys later on</a:t>
            </a:r>
          </a:p>
          <a:p>
            <a:r>
              <a:rPr lang="en-US" altLang="en-US" sz="3200" dirty="0"/>
              <a:t>Crypto algorithms fundamentally support Internet security</a:t>
            </a:r>
          </a:p>
          <a:p>
            <a:pPr lvl="1"/>
            <a:r>
              <a:rPr lang="en-US" altLang="en-US" sz="2800" dirty="0"/>
              <a:t>Algorithms like AES and RSA are used widely on servers</a:t>
            </a:r>
          </a:p>
          <a:p>
            <a:pPr lvl="1"/>
            <a:r>
              <a:rPr lang="en-US" altLang="en-US" sz="2800" dirty="0"/>
              <a:t>HTTPS uses these ciphers (more later)</a:t>
            </a:r>
          </a:p>
          <a:p>
            <a:r>
              <a:rPr lang="en-US" altLang="en-US" sz="3200" dirty="0"/>
              <a:t>Next lecture: use crypto as building block for integrity and non-repudiation</a:t>
            </a:r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7231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DA2A-FBA0-C241-8B0B-77EC4DAD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323A-34BF-1E4B-B5D0-9350B241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4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C274-A354-304C-9E6F-E0C9B2A5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Agreeing on shared secret key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6DFD-3AD3-4749-8185-900E167C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8795"/>
          </a:xfrm>
        </p:spPr>
        <p:txBody>
          <a:bodyPr>
            <a:normAutofit/>
          </a:bodyPr>
          <a:lstStyle/>
          <a:p>
            <a:r>
              <a:rPr lang="en-US" dirty="0"/>
              <a:t>Communicating parties may never meet in person</a:t>
            </a:r>
          </a:p>
          <a:p>
            <a:pPr lvl="1"/>
            <a:r>
              <a:rPr lang="en-US" dirty="0"/>
              <a:t>It’s very common not to meet someone you talk to over the Internet</a:t>
            </a:r>
          </a:p>
          <a:p>
            <a:pPr lvl="1"/>
            <a:r>
              <a:rPr lang="en-US" dirty="0"/>
              <a:t>Amazon? Your bank?</a:t>
            </a:r>
          </a:p>
          <a:p>
            <a:r>
              <a:rPr lang="en-US" dirty="0"/>
              <a:t>And what if the shared secret is stolen?</a:t>
            </a:r>
          </a:p>
          <a:p>
            <a:pPr lvl="1"/>
            <a:r>
              <a:rPr lang="en-US" dirty="0"/>
              <a:t>Must exchange keys securely again!</a:t>
            </a:r>
          </a:p>
          <a:p>
            <a:r>
              <a:rPr lang="en-US" dirty="0"/>
              <a:t>Q: how to exchange keys securely over an insecure network?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5EBE0-D5C2-E849-98D7-8BD883F5497A}"/>
              </a:ext>
            </a:extLst>
          </p:cNvPr>
          <p:cNvSpPr txBox="1"/>
          <p:nvPr/>
        </p:nvSpPr>
        <p:spPr>
          <a:xfrm>
            <a:off x="1883824" y="5239363"/>
            <a:ext cx="8160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Use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public key cryptography </a:t>
            </a:r>
            <a:r>
              <a:rPr lang="en-US" sz="3200" dirty="0">
                <a:latin typeface="Helvetica" pitchFamily="2" charset="0"/>
              </a:rPr>
              <a:t>to bootstrap a shared secret key</a:t>
            </a:r>
          </a:p>
        </p:txBody>
      </p:sp>
    </p:spTree>
    <p:extLst>
      <p:ext uri="{BB962C8B-B14F-4D97-AF65-F5344CB8AC3E}">
        <p14:creationId xmlns:p14="http://schemas.microsoft.com/office/powerpoint/2010/main" val="1090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383D-D127-A04D-A6C6-5402B337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62997-3A49-984F-AB12-84007319A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dirty="0"/>
              <a:t>Alice and Bob each have a </a:t>
            </a:r>
            <a:r>
              <a:rPr lang="en-US" dirty="0">
                <a:solidFill>
                  <a:srgbClr val="C00000"/>
                </a:solidFill>
              </a:rPr>
              <a:t>pair</a:t>
            </a:r>
            <a:r>
              <a:rPr lang="en-US" dirty="0"/>
              <a:t> of keys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dirty="0"/>
              <a:t>One key is public: the </a:t>
            </a:r>
            <a:r>
              <a:rPr lang="en-US" dirty="0">
                <a:solidFill>
                  <a:srgbClr val="C00000"/>
                </a:solidFill>
              </a:rPr>
              <a:t>public key</a:t>
            </a:r>
            <a:r>
              <a:rPr lang="en-US" dirty="0"/>
              <a:t> is known to all. 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dirty="0"/>
              <a:t>Assume public keys can be exchanged securely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dirty="0"/>
              <a:t>The other key is secret to each communicating party: </a:t>
            </a:r>
            <a:r>
              <a:rPr lang="en-US" dirty="0">
                <a:solidFill>
                  <a:srgbClr val="C00000"/>
                </a:solidFill>
              </a:rPr>
              <a:t>private key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dirty="0"/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D8A7D-6EA9-B243-9EB4-8F1FA6D88F67}"/>
              </a:ext>
            </a:extLst>
          </p:cNvPr>
          <p:cNvSpPr txBox="1"/>
          <p:nvPr/>
        </p:nvSpPr>
        <p:spPr>
          <a:xfrm>
            <a:off x="1909805" y="3828835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0736E-F6C7-8847-B664-F2FEF3EAEE03}"/>
              </a:ext>
            </a:extLst>
          </p:cNvPr>
          <p:cNvSpPr txBox="1"/>
          <p:nvPr/>
        </p:nvSpPr>
        <p:spPr>
          <a:xfrm>
            <a:off x="8711649" y="3828835"/>
            <a:ext cx="113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Bob</a:t>
            </a:r>
          </a:p>
        </p:txBody>
      </p:sp>
      <p:pic>
        <p:nvPicPr>
          <p:cNvPr id="6" name="Picture 15" descr="BS00768_[1]">
            <a:extLst>
              <a:ext uri="{FF2B5EF4-FFF2-40B4-BE49-F238E27FC236}">
                <a16:creationId xmlns:a16="http://schemas.microsoft.com/office/drawing/2014/main" id="{9933ADEA-633D-8848-B51C-0D82794C8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803546" y="4765383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5" descr="BS00768_[1]">
            <a:extLst>
              <a:ext uri="{FF2B5EF4-FFF2-40B4-BE49-F238E27FC236}">
                <a16:creationId xmlns:a16="http://schemas.microsoft.com/office/drawing/2014/main" id="{61ACF9E9-76E8-E54B-84A5-76E405CDA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800371" y="5438482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1">
            <a:extLst>
              <a:ext uri="{FF2B5EF4-FFF2-40B4-BE49-F238E27FC236}">
                <a16:creationId xmlns:a16="http://schemas.microsoft.com/office/drawing/2014/main" id="{C82F942F-6ACE-8E47-9977-AB5C63FC6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296" y="4576949"/>
            <a:ext cx="8226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A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+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2600E273-14C7-AB4C-9ECF-30840927E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952" y="5297033"/>
            <a:ext cx="7633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A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-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30F54EA0-156A-6643-9416-50B8E18BE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5439" y="4576949"/>
            <a:ext cx="8226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+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11" name="Text Box 21">
            <a:extLst>
              <a:ext uri="{FF2B5EF4-FFF2-40B4-BE49-F238E27FC236}">
                <a16:creationId xmlns:a16="http://schemas.microsoft.com/office/drawing/2014/main" id="{9057E307-616E-9F45-BF1C-227ABC336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5095" y="5297033"/>
            <a:ext cx="7633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-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pic>
        <p:nvPicPr>
          <p:cNvPr id="12" name="Picture 15" descr="BS00768_[1]">
            <a:extLst>
              <a:ext uri="{FF2B5EF4-FFF2-40B4-BE49-F238E27FC236}">
                <a16:creationId xmlns:a16="http://schemas.microsoft.com/office/drawing/2014/main" id="{F6A00678-E13C-6549-B5D8-BD47C65F4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741812" y="4765383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5" descr="BS00768_[1]">
            <a:extLst>
              <a:ext uri="{FF2B5EF4-FFF2-40B4-BE49-F238E27FC236}">
                <a16:creationId xmlns:a16="http://schemas.microsoft.com/office/drawing/2014/main" id="{A3E2AC74-312A-E44C-8B48-D259BD040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738637" y="5438482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6E4367-2EA9-0F4D-A0F4-1B3A7C0EEE51}"/>
              </a:ext>
            </a:extLst>
          </p:cNvPr>
          <p:cNvSpPr txBox="1"/>
          <p:nvPr/>
        </p:nvSpPr>
        <p:spPr>
          <a:xfrm>
            <a:off x="3136301" y="4629400"/>
            <a:ext cx="2175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Alice’s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public</a:t>
            </a:r>
            <a:r>
              <a:rPr lang="en-US" sz="2000" dirty="0">
                <a:latin typeface="Helvetica" pitchFamily="2" charset="0"/>
              </a:rPr>
              <a:t> 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442447-A2D3-7C4D-89D7-9137264CFFEB}"/>
              </a:ext>
            </a:extLst>
          </p:cNvPr>
          <p:cNvSpPr txBox="1"/>
          <p:nvPr/>
        </p:nvSpPr>
        <p:spPr>
          <a:xfrm>
            <a:off x="3112610" y="5332652"/>
            <a:ext cx="2332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Alice’s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private</a:t>
            </a:r>
            <a:r>
              <a:rPr lang="en-US" sz="2000" dirty="0">
                <a:latin typeface="Helvetica" pitchFamily="2" charset="0"/>
              </a:rPr>
              <a:t>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9BBBDD-A799-9F48-B8F4-77545A795AF0}"/>
              </a:ext>
            </a:extLst>
          </p:cNvPr>
          <p:cNvSpPr txBox="1"/>
          <p:nvPr/>
        </p:nvSpPr>
        <p:spPr>
          <a:xfrm>
            <a:off x="6499228" y="4683596"/>
            <a:ext cx="2175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Bob’s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public</a:t>
            </a:r>
            <a:r>
              <a:rPr lang="en-US" sz="2000" dirty="0">
                <a:latin typeface="Helvetica" pitchFamily="2" charset="0"/>
              </a:rPr>
              <a:t> 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9205E-22BF-024E-964E-568EE86E4543}"/>
              </a:ext>
            </a:extLst>
          </p:cNvPr>
          <p:cNvSpPr txBox="1"/>
          <p:nvPr/>
        </p:nvSpPr>
        <p:spPr>
          <a:xfrm>
            <a:off x="6379423" y="5378127"/>
            <a:ext cx="2332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Bob’s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private</a:t>
            </a:r>
            <a:r>
              <a:rPr lang="en-US" sz="2000" dirty="0">
                <a:latin typeface="Helvetica" pitchFamily="2" charset="0"/>
              </a:rPr>
              <a:t> key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FF971D7-7354-564A-9AEB-8F13FB42D95B}"/>
              </a:ext>
            </a:extLst>
          </p:cNvPr>
          <p:cNvSpPr/>
          <p:nvPr/>
        </p:nvSpPr>
        <p:spPr>
          <a:xfrm>
            <a:off x="858982" y="5153022"/>
            <a:ext cx="4765573" cy="1095378"/>
          </a:xfrm>
          <a:custGeom>
            <a:avLst/>
            <a:gdLst>
              <a:gd name="connsiteX0" fmla="*/ 0 w 4765573"/>
              <a:gd name="connsiteY0" fmla="*/ 42433 h 1095378"/>
              <a:gd name="connsiteX1" fmla="*/ 3089563 w 4765573"/>
              <a:gd name="connsiteY1" fmla="*/ 14723 h 1095378"/>
              <a:gd name="connsiteX2" fmla="*/ 4585854 w 4765573"/>
              <a:gd name="connsiteY2" fmla="*/ 111705 h 1095378"/>
              <a:gd name="connsiteX3" fmla="*/ 4682836 w 4765573"/>
              <a:gd name="connsiteY3" fmla="*/ 1095378 h 109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5573" h="1095378">
                <a:moveTo>
                  <a:pt x="0" y="42433"/>
                </a:moveTo>
                <a:lnTo>
                  <a:pt x="3089563" y="14723"/>
                </a:lnTo>
                <a:cubicBezTo>
                  <a:pt x="3853872" y="26268"/>
                  <a:pt x="4320309" y="-68404"/>
                  <a:pt x="4585854" y="111705"/>
                </a:cubicBezTo>
                <a:cubicBezTo>
                  <a:pt x="4851399" y="291814"/>
                  <a:pt x="4767117" y="693596"/>
                  <a:pt x="4682836" y="1095378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98D0C5-2A5B-7541-8349-5DDA9EACDDE5}"/>
              </a:ext>
            </a:extLst>
          </p:cNvPr>
          <p:cNvSpPr txBox="1"/>
          <p:nvPr/>
        </p:nvSpPr>
        <p:spPr>
          <a:xfrm>
            <a:off x="1800371" y="5985164"/>
            <a:ext cx="249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Only known to Alice (unknown to Bob)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C3E2BD-3B5F-BF4B-B400-02F069CFAFCE}"/>
              </a:ext>
            </a:extLst>
          </p:cNvPr>
          <p:cNvSpPr txBox="1"/>
          <p:nvPr/>
        </p:nvSpPr>
        <p:spPr>
          <a:xfrm>
            <a:off x="7762830" y="5946299"/>
            <a:ext cx="249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Only known to Bob (unknown to Alice)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64D640-10C0-9D47-AA58-F95FBA3D7FFC}"/>
              </a:ext>
            </a:extLst>
          </p:cNvPr>
          <p:cNvSpPr txBox="1"/>
          <p:nvPr/>
        </p:nvSpPr>
        <p:spPr>
          <a:xfrm>
            <a:off x="4679286" y="3844396"/>
            <a:ext cx="249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Known to both Alice and Bob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D13F50-8F72-904C-BD64-4ECDC68B25F4}"/>
              </a:ext>
            </a:extLst>
          </p:cNvPr>
          <p:cNvCxnSpPr/>
          <p:nvPr/>
        </p:nvCxnSpPr>
        <p:spPr>
          <a:xfrm flipH="1">
            <a:off x="3906982" y="4352055"/>
            <a:ext cx="1005414" cy="2773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5583D5-9C5B-344E-B908-B328C10714D6}"/>
              </a:ext>
            </a:extLst>
          </p:cNvPr>
          <p:cNvCxnSpPr/>
          <p:nvPr/>
        </p:nvCxnSpPr>
        <p:spPr>
          <a:xfrm>
            <a:off x="6499228" y="4352055"/>
            <a:ext cx="960239" cy="2618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A009C365-451F-B749-8A67-B996504B9123}"/>
              </a:ext>
            </a:extLst>
          </p:cNvPr>
          <p:cNvSpPr/>
          <p:nvPr/>
        </p:nvSpPr>
        <p:spPr>
          <a:xfrm flipH="1">
            <a:off x="6398493" y="5153022"/>
            <a:ext cx="4765573" cy="1095378"/>
          </a:xfrm>
          <a:custGeom>
            <a:avLst/>
            <a:gdLst>
              <a:gd name="connsiteX0" fmla="*/ 0 w 4765573"/>
              <a:gd name="connsiteY0" fmla="*/ 42433 h 1095378"/>
              <a:gd name="connsiteX1" fmla="*/ 3089563 w 4765573"/>
              <a:gd name="connsiteY1" fmla="*/ 14723 h 1095378"/>
              <a:gd name="connsiteX2" fmla="*/ 4585854 w 4765573"/>
              <a:gd name="connsiteY2" fmla="*/ 111705 h 1095378"/>
              <a:gd name="connsiteX3" fmla="*/ 4682836 w 4765573"/>
              <a:gd name="connsiteY3" fmla="*/ 1095378 h 109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5573" h="1095378">
                <a:moveTo>
                  <a:pt x="0" y="42433"/>
                </a:moveTo>
                <a:lnTo>
                  <a:pt x="3089563" y="14723"/>
                </a:lnTo>
                <a:cubicBezTo>
                  <a:pt x="3853872" y="26268"/>
                  <a:pt x="4320309" y="-68404"/>
                  <a:pt x="4585854" y="111705"/>
                </a:cubicBezTo>
                <a:cubicBezTo>
                  <a:pt x="4851399" y="291814"/>
                  <a:pt x="4767117" y="693596"/>
                  <a:pt x="4682836" y="1095378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 animBg="1"/>
      <p:bldP spid="21" grpId="0"/>
      <p:bldP spid="22" grpId="0"/>
      <p:bldP spid="23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F298-5048-2D45-8389-446F951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C384004-38F2-3340-A123-97EEBD06C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63" y="3898536"/>
            <a:ext cx="2279791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 message</a:t>
            </a:r>
          </a:p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DBF63BF-2AD1-514B-9507-16B07D240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38354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ciphertext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A24C82-1B61-F640-B626-B423BB7C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89" y="3781426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FB691BCB-EFF9-7645-B6CE-6A4E837FD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9189" y="3790951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4E0B424-2C42-BF4A-9B4C-568083845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825" y="3794126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AE46C685-C8A0-1842-AA38-0CE9A6C16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4" y="3817939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3BC50326-40DA-6549-A01B-3B70FC30D1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4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8105C202-3DAC-BE47-98D3-3A090AEBC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0" y="1778923"/>
            <a:ext cx="285973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Bob</a:t>
            </a:r>
            <a:r>
              <a:rPr lang="en-US" sz="2400" dirty="0">
                <a:latin typeface="Helvetica" pitchFamily="2" charset="0"/>
                <a:cs typeface="Arial" charset="0"/>
              </a:rPr>
              <a:t>’</a:t>
            </a:r>
            <a:r>
              <a:rPr lang="en-US" altLang="ja-JP" sz="2400" dirty="0">
                <a:latin typeface="Helvetica" pitchFamily="2" charset="0"/>
                <a:cs typeface="Arial" charset="0"/>
              </a:rPr>
              <a:t>s </a:t>
            </a:r>
            <a:r>
              <a:rPr lang="en-US" altLang="ja-JP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public </a:t>
            </a:r>
            <a:r>
              <a:rPr lang="en-US" sz="2400" dirty="0">
                <a:latin typeface="Helvetica" pitchFamily="2" charset="0"/>
                <a:cs typeface="Arial" charset="0"/>
              </a:rPr>
              <a:t>key</a:t>
            </a: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D4A0F07D-137C-664B-AFC3-4BEEBD59B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3E5AB0E4-A7F4-4243-AF93-47F2BB66F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4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14" name="Picture 15" descr="BS00768_[1]">
            <a:extLst>
              <a:ext uri="{FF2B5EF4-FFF2-40B4-BE49-F238E27FC236}">
                <a16:creationId xmlns:a16="http://schemas.microsoft.com/office/drawing/2014/main" id="{5072444A-9E25-8A48-A778-ECDB9D46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40564" y="1839914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6">
            <a:extLst>
              <a:ext uri="{FF2B5EF4-FFF2-40B4-BE49-F238E27FC236}">
                <a16:creationId xmlns:a16="http://schemas.microsoft.com/office/drawing/2014/main" id="{4FA6C644-81E1-0E4B-8BB3-67561B9B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8738" y="3940085"/>
            <a:ext cx="234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 message</a:t>
            </a:r>
          </a:p>
        </p:txBody>
      </p:sp>
      <p:grpSp>
        <p:nvGrpSpPr>
          <p:cNvPr id="16" name="Group 17">
            <a:extLst>
              <a:ext uri="{FF2B5EF4-FFF2-40B4-BE49-F238E27FC236}">
                <a16:creationId xmlns:a16="http://schemas.microsoft.com/office/drawing/2014/main" id="{20F5463C-CF86-AA44-883C-87F934C38FDF}"/>
              </a:ext>
            </a:extLst>
          </p:cNvPr>
          <p:cNvGrpSpPr>
            <a:grpSpLocks/>
          </p:cNvGrpSpPr>
          <p:nvPr/>
        </p:nvGrpSpPr>
        <p:grpSpPr bwMode="auto">
          <a:xfrm>
            <a:off x="5478463" y="4162425"/>
            <a:ext cx="876300" cy="617538"/>
            <a:chOff x="2351" y="2077"/>
            <a:chExt cx="552" cy="389"/>
          </a:xfrm>
        </p:grpSpPr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FC11A07F-EA68-8747-9FF7-9CC0F0EB8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 (m)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29D01EEC-E52A-DD41-B4C8-DD7BD31CE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9B4B0273-35D7-4944-A03A-0D12780FD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23" name="Text Box 24">
            <a:extLst>
              <a:ext uri="{FF2B5EF4-FFF2-40B4-BE49-F238E27FC236}">
                <a16:creationId xmlns:a16="http://schemas.microsoft.com/office/drawing/2014/main" id="{A51322E5-44F4-B94C-8DEC-BC1CAE124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3389" y="2472186"/>
            <a:ext cx="252196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Helvetica" pitchFamily="2" charset="0"/>
                <a:cs typeface="Arial" charset="0"/>
              </a:rPr>
              <a:t>Bob’</a:t>
            </a:r>
            <a:r>
              <a:rPr lang="en-US" altLang="ja-JP" sz="2400" dirty="0">
                <a:latin typeface="Helvetica" pitchFamily="2" charset="0"/>
                <a:cs typeface="Arial" charset="0"/>
              </a:rPr>
              <a:t>s </a:t>
            </a:r>
            <a:r>
              <a:rPr lang="en-US" altLang="ja-JP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private </a:t>
            </a:r>
            <a:r>
              <a:rPr lang="en-US" sz="24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24" name="Picture 25" descr="BS00768_[1]">
            <a:extLst>
              <a:ext uri="{FF2B5EF4-FFF2-40B4-BE49-F238E27FC236}">
                <a16:creationId xmlns:a16="http://schemas.microsoft.com/office/drawing/2014/main" id="{A89A9C3A-179F-C245-AB2F-4D6BE3D1E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37389" y="2513013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29">
            <a:extLst>
              <a:ext uri="{FF2B5EF4-FFF2-40B4-BE49-F238E27FC236}">
                <a16:creationId xmlns:a16="http://schemas.microsoft.com/office/drawing/2014/main" id="{781069C5-6F3A-F745-A57E-41FB824AD104}"/>
              </a:ext>
            </a:extLst>
          </p:cNvPr>
          <p:cNvGrpSpPr>
            <a:grpSpLocks/>
          </p:cNvGrpSpPr>
          <p:nvPr/>
        </p:nvGrpSpPr>
        <p:grpSpPr bwMode="auto">
          <a:xfrm>
            <a:off x="9247836" y="4164073"/>
            <a:ext cx="1885950" cy="636588"/>
            <a:chOff x="2413" y="3394"/>
            <a:chExt cx="1188" cy="401"/>
          </a:xfrm>
        </p:grpSpPr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6172FAE3-D921-654D-A603-3E233BFFA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)</a:t>
              </a:r>
            </a:p>
          </p:txBody>
        </p:sp>
        <p:sp>
          <p:nvSpPr>
            <p:cNvPr id="30" name="Text Box 31">
              <a:extLst>
                <a:ext uri="{FF2B5EF4-FFF2-40B4-BE49-F238E27FC236}">
                  <a16:creationId xmlns:a16="http://schemas.microsoft.com/office/drawing/2014/main" id="{864717A3-95D2-EF4A-8BC1-EBCF034A9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31" name="Text Box 32">
              <a:extLst>
                <a:ext uri="{FF2B5EF4-FFF2-40B4-BE49-F238E27FC236}">
                  <a16:creationId xmlns:a16="http://schemas.microsoft.com/office/drawing/2014/main" id="{E6304C70-F9B5-8146-86E9-013DCD9A1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63D1B085-C393-D543-9463-885100193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855DBD7C-18B3-0743-80C6-482AC2A3A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34" name="Freeform 35">
            <a:extLst>
              <a:ext uri="{FF2B5EF4-FFF2-40B4-BE49-F238E27FC236}">
                <a16:creationId xmlns:a16="http://schemas.microsoft.com/office/drawing/2014/main" id="{F5BD51ED-CA93-0B43-8E4C-3A2175E83CAC}"/>
              </a:ext>
            </a:extLst>
          </p:cNvPr>
          <p:cNvSpPr>
            <a:spLocks/>
          </p:cNvSpPr>
          <p:nvPr/>
        </p:nvSpPr>
        <p:spPr bwMode="auto">
          <a:xfrm>
            <a:off x="4525963" y="1973264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93B6B9AA-6EBD-5540-93BE-E7EF4666DFD6}"/>
              </a:ext>
            </a:extLst>
          </p:cNvPr>
          <p:cNvSpPr>
            <a:spLocks/>
          </p:cNvSpPr>
          <p:nvPr/>
        </p:nvSpPr>
        <p:spPr bwMode="auto">
          <a:xfrm>
            <a:off x="6970713" y="2646364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0011CE-08EF-B64B-B8E0-4510D91377B6}"/>
              </a:ext>
            </a:extLst>
          </p:cNvPr>
          <p:cNvSpPr txBox="1"/>
          <p:nvPr/>
        </p:nvSpPr>
        <p:spPr>
          <a:xfrm>
            <a:off x="1897208" y="3163067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Alice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41970A-2023-5240-8B47-B5EA4043C33E}"/>
              </a:ext>
            </a:extLst>
          </p:cNvPr>
          <p:cNvSpPr txBox="1"/>
          <p:nvPr/>
        </p:nvSpPr>
        <p:spPr>
          <a:xfrm>
            <a:off x="8699052" y="3163067"/>
            <a:ext cx="113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Bob</a:t>
            </a:r>
          </a:p>
        </p:txBody>
      </p:sp>
      <p:sp>
        <p:nvSpPr>
          <p:cNvPr id="38" name="Text Box 21">
            <a:extLst>
              <a:ext uri="{FF2B5EF4-FFF2-40B4-BE49-F238E27FC236}">
                <a16:creationId xmlns:a16="http://schemas.microsoft.com/office/drawing/2014/main" id="{ED61A8EF-05D0-6542-B8E8-AC3F57BF0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508" y="1710707"/>
            <a:ext cx="8226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+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39" name="Text Box 21">
            <a:extLst>
              <a:ext uri="{FF2B5EF4-FFF2-40B4-BE49-F238E27FC236}">
                <a16:creationId xmlns:a16="http://schemas.microsoft.com/office/drawing/2014/main" id="{927E03B9-4036-394F-95EB-AF62286B3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3164" y="2430791"/>
            <a:ext cx="7633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-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02BED0-874E-B842-AB79-F164EC43086F}"/>
              </a:ext>
            </a:extLst>
          </p:cNvPr>
          <p:cNvSpPr txBox="1"/>
          <p:nvPr/>
        </p:nvSpPr>
        <p:spPr>
          <a:xfrm>
            <a:off x="2429030" y="1893953"/>
            <a:ext cx="2022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Note: encryption uses Bob’s public key, not Alice’s.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8BE7ED-8C78-7A47-AAB4-930FB9A2969E}"/>
              </a:ext>
            </a:extLst>
          </p:cNvPr>
          <p:cNvSpPr txBox="1"/>
          <p:nvPr/>
        </p:nvSpPr>
        <p:spPr>
          <a:xfrm>
            <a:off x="671945" y="4947072"/>
            <a:ext cx="110628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 message encrypted with Bob’s public key can only be decrypted using Bob’s private key.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The message cannot be decrypted with Bob’s public key.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So, only Bob can decrypt them. </a:t>
            </a:r>
          </a:p>
          <a:p>
            <a:pPr algn="l"/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7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5" grpId="0"/>
      <p:bldP spid="2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23A8-FCC2-3149-96B9-FFC285E3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crypto: What do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3CA3-7AEF-6A48-A4D5-AD0B707B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Invertible encryption: For each communicating entity, we need algorithms and keys K</a:t>
            </a:r>
            <a:r>
              <a:rPr lang="en-US" baseline="30000" dirty="0"/>
              <a:t>+</a:t>
            </a:r>
            <a:r>
              <a:rPr lang="en-US" dirty="0"/>
              <a:t> and K</a:t>
            </a:r>
            <a:r>
              <a:rPr lang="en-US" baseline="30000" dirty="0"/>
              <a:t>-</a:t>
            </a:r>
            <a:r>
              <a:rPr lang="en-US" dirty="0"/>
              <a:t> such that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m = K</a:t>
            </a:r>
            <a:r>
              <a:rPr lang="en-US" baseline="30000" dirty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(K</a:t>
            </a:r>
            <a:r>
              <a:rPr lang="en-US" baseline="30000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(m))</a:t>
            </a:r>
            <a:endParaRPr lang="en-US" dirty="0"/>
          </a:p>
          <a:p>
            <a:r>
              <a:rPr lang="en-US" dirty="0"/>
              <a:t>Given a public key K</a:t>
            </a:r>
            <a:r>
              <a:rPr lang="en-US" baseline="30000" dirty="0"/>
              <a:t>+</a:t>
            </a:r>
            <a:r>
              <a:rPr lang="en-US" dirty="0"/>
              <a:t>, it must be intractable to compute the private key K</a:t>
            </a:r>
            <a:r>
              <a:rPr lang="en-US" baseline="30000" dirty="0"/>
              <a:t>- </a:t>
            </a:r>
            <a:r>
              <a:rPr lang="en-US" dirty="0"/>
              <a:t>(let’s call this the </a:t>
            </a:r>
            <a:r>
              <a:rPr lang="en-US" dirty="0">
                <a:solidFill>
                  <a:srgbClr val="C00000"/>
                </a:solidFill>
              </a:rPr>
              <a:t>one-way property</a:t>
            </a:r>
            <a:r>
              <a:rPr lang="en-US" dirty="0"/>
              <a:t>)</a:t>
            </a:r>
          </a:p>
          <a:p>
            <a:r>
              <a:rPr lang="en-US" dirty="0"/>
              <a:t>Given ciphertext K</a:t>
            </a:r>
            <a:r>
              <a:rPr lang="en-US" baseline="30000" dirty="0"/>
              <a:t>+</a:t>
            </a:r>
            <a:r>
              <a:rPr lang="en-US" dirty="0"/>
              <a:t>(m), it must be intractable to compute the plaintext m (</a:t>
            </a:r>
            <a:r>
              <a:rPr lang="en-US" dirty="0">
                <a:solidFill>
                  <a:srgbClr val="C00000"/>
                </a:solidFill>
              </a:rPr>
              <a:t>confidentiality</a:t>
            </a:r>
            <a:r>
              <a:rPr lang="en-US" dirty="0"/>
              <a:t>)</a:t>
            </a:r>
          </a:p>
          <a:p>
            <a:r>
              <a:rPr lang="en-US" dirty="0"/>
              <a:t>Sometimes, also authentication/non-repudiation (more later)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m = K</a:t>
            </a:r>
            <a:r>
              <a:rPr lang="en-US" baseline="30000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(K</a:t>
            </a:r>
            <a:r>
              <a:rPr lang="en-US" baseline="30000" dirty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(m))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7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668C-E731-1844-B7B7-2B4770DF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3638-82A6-224A-8686-4BDA56DDE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Diffie-Hellman</a:t>
            </a:r>
          </a:p>
          <a:p>
            <a:pPr lvl="1"/>
            <a:r>
              <a:rPr lang="en-US" dirty="0"/>
              <a:t>Key distribution, confidentiality</a:t>
            </a:r>
          </a:p>
          <a:p>
            <a:endParaRPr lang="en-US" dirty="0"/>
          </a:p>
          <a:p>
            <a:r>
              <a:rPr lang="en-US" dirty="0"/>
              <a:t>Digital Signature Algorithm (</a:t>
            </a:r>
            <a:r>
              <a:rPr lang="en-US" dirty="0" err="1"/>
              <a:t>Schnorr</a:t>
            </a:r>
            <a:r>
              <a:rPr lang="en-US" dirty="0"/>
              <a:t>/</a:t>
            </a:r>
            <a:r>
              <a:rPr lang="en-US" dirty="0" err="1"/>
              <a:t>ElGamal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Authentication and non-repudiation</a:t>
            </a:r>
          </a:p>
          <a:p>
            <a:endParaRPr lang="en-US" dirty="0"/>
          </a:p>
          <a:p>
            <a:r>
              <a:rPr lang="en-US" dirty="0"/>
              <a:t>Rivest, Shamir, Adleman (RSA)</a:t>
            </a:r>
          </a:p>
          <a:p>
            <a:pPr lvl="1"/>
            <a:r>
              <a:rPr lang="en-US" dirty="0"/>
              <a:t>Key distribution, confidentiality, authentication, non-repudiation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78779C-9104-BD45-B390-2716EAC6A356}"/>
              </a:ext>
            </a:extLst>
          </p:cNvPr>
          <p:cNvSpPr/>
          <p:nvPr/>
        </p:nvSpPr>
        <p:spPr>
          <a:xfrm>
            <a:off x="838200" y="4461164"/>
            <a:ext cx="9829800" cy="1316181"/>
          </a:xfrm>
          <a:prstGeom prst="rect">
            <a:avLst/>
          </a:pr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05322-3112-FC44-9498-6DED6755B5D1}"/>
              </a:ext>
            </a:extLst>
          </p:cNvPr>
          <p:cNvSpPr txBox="1"/>
          <p:nvPr/>
        </p:nvSpPr>
        <p:spPr>
          <a:xfrm>
            <a:off x="4239492" y="5911790"/>
            <a:ext cx="324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Subject of next module</a:t>
            </a:r>
          </a:p>
        </p:txBody>
      </p:sp>
    </p:spTree>
    <p:extLst>
      <p:ext uri="{BB962C8B-B14F-4D97-AF65-F5344CB8AC3E}">
        <p14:creationId xmlns:p14="http://schemas.microsoft.com/office/powerpoint/2010/main" val="124550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1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A8D9-575F-4143-9893-3B7CE99E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41E7-FEF0-644B-83E9-5FE6ED2F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none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23916</TotalTime>
  <Words>2708</Words>
  <Application>Microsoft Macintosh PowerPoint</Application>
  <PresentationFormat>Widescreen</PresentationFormat>
  <Paragraphs>480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ＭＳ Ｐゴシック</vt:lpstr>
      <vt:lpstr>ＭＳ Ｐゴシック</vt:lpstr>
      <vt:lpstr>游ゴシック</vt:lpstr>
      <vt:lpstr>Arial</vt:lpstr>
      <vt:lpstr>Calibri</vt:lpstr>
      <vt:lpstr>Helvetica</vt:lpstr>
      <vt:lpstr>Times New Roman</vt:lpstr>
      <vt:lpstr>Wingdings</vt:lpstr>
      <vt:lpstr>Wingdings 3</vt:lpstr>
      <vt:lpstr>Office Theme</vt:lpstr>
      <vt:lpstr>CS 352 Public Key Cryptography</vt:lpstr>
      <vt:lpstr>Security and the Network Stack</vt:lpstr>
      <vt:lpstr>Review: Cryptography</vt:lpstr>
      <vt:lpstr>Agreeing on shared secret key is hard</vt:lpstr>
      <vt:lpstr>Terminology</vt:lpstr>
      <vt:lpstr>Public key cryptography</vt:lpstr>
      <vt:lpstr>Public key crypto: What do we need?</vt:lpstr>
      <vt:lpstr>Public key cryptosystems</vt:lpstr>
      <vt:lpstr>PowerPoint Presentation</vt:lpstr>
      <vt:lpstr>CS 352 The RSA cryptosystem</vt:lpstr>
      <vt:lpstr>Review: Public key cryptography</vt:lpstr>
      <vt:lpstr>Prerequisite (1): modular arithmetic</vt:lpstr>
      <vt:lpstr>Prerequisite (2): Integer interpretation</vt:lpstr>
      <vt:lpstr>RSA Key Generation</vt:lpstr>
      <vt:lpstr>RSA Encryption and Decryption</vt:lpstr>
      <vt:lpstr>An example of RSA</vt:lpstr>
      <vt:lpstr>RSA satisfies the three requirements</vt:lpstr>
      <vt:lpstr>RSA satisfies the three requirements</vt:lpstr>
      <vt:lpstr>RSA satisfies the three requirements</vt:lpstr>
      <vt:lpstr>RSA can also provide authentication!</vt:lpstr>
      <vt:lpstr>RSA is computationally expensive</vt:lpstr>
      <vt:lpstr>Session keys: A simple example</vt:lpstr>
      <vt:lpstr>RSA: Summary</vt:lpstr>
      <vt:lpstr>PowerPoint Presentation</vt:lpstr>
      <vt:lpstr>CS 352 Key Certification</vt:lpstr>
      <vt:lpstr>Review: Public key cryptography</vt:lpstr>
      <vt:lpstr>RSA for authentication: Login system</vt:lpstr>
      <vt:lpstr>Simple authentication using RSA</vt:lpstr>
      <vt:lpstr>Simple authentication using RSA</vt:lpstr>
      <vt:lpstr>Bad to exchange keys insecurely!</vt:lpstr>
      <vt:lpstr>One cannot “just trust” public keys</vt:lpstr>
      <vt:lpstr>PowerPoint Presentation</vt:lpstr>
      <vt:lpstr>Key certification</vt:lpstr>
      <vt:lpstr>Certificate Authority</vt:lpstr>
      <vt:lpstr>Certificate Authority</vt:lpstr>
      <vt:lpstr>Authentication using certificates</vt:lpstr>
      <vt:lpstr>Summary of key certification</vt:lpstr>
      <vt:lpstr>Public Key Cryptography: Summary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Microsoft Office User</cp:lastModifiedBy>
  <cp:revision>12700</cp:revision>
  <cp:lastPrinted>2021-04-25T08:46:15Z</cp:lastPrinted>
  <dcterms:created xsi:type="dcterms:W3CDTF">2019-01-23T03:40:12Z</dcterms:created>
  <dcterms:modified xsi:type="dcterms:W3CDTF">2021-04-25T09:07:10Z</dcterms:modified>
</cp:coreProperties>
</file>