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87" r:id="rId2"/>
    <p:sldId id="390" r:id="rId3"/>
    <p:sldId id="838" r:id="rId4"/>
    <p:sldId id="839" r:id="rId5"/>
    <p:sldId id="840" r:id="rId6"/>
    <p:sldId id="841" r:id="rId7"/>
    <p:sldId id="842" r:id="rId8"/>
    <p:sldId id="843" r:id="rId9"/>
    <p:sldId id="844" r:id="rId10"/>
    <p:sldId id="858" r:id="rId11"/>
    <p:sldId id="859" r:id="rId12"/>
    <p:sldId id="846" r:id="rId13"/>
    <p:sldId id="847" r:id="rId14"/>
    <p:sldId id="848" r:id="rId15"/>
    <p:sldId id="849" r:id="rId16"/>
    <p:sldId id="850" r:id="rId17"/>
    <p:sldId id="851" r:id="rId18"/>
    <p:sldId id="852" r:id="rId19"/>
    <p:sldId id="853" r:id="rId20"/>
    <p:sldId id="857" r:id="rId21"/>
    <p:sldId id="854" r:id="rId22"/>
    <p:sldId id="855" r:id="rId23"/>
    <p:sldId id="856" r:id="rId24"/>
    <p:sldId id="861" r:id="rId25"/>
    <p:sldId id="860" r:id="rId26"/>
    <p:sldId id="86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03"/>
    <p:restoredTop sz="94664"/>
  </p:normalViewPr>
  <p:slideViewPr>
    <p:cSldViewPr snapToGrid="0" snapToObjects="1">
      <p:cViewPr varScale="1">
        <p:scale>
          <a:sx n="128" d="100"/>
          <a:sy n="128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lfsignedcertificate.com/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5097" y="1821459"/>
            <a:ext cx="1118180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Security at the Transport Layer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(heavily adapted from slides by Prof. Badri Nath and the textbook authors)</a:t>
            </a:r>
            <a:endParaRPr lang="en-US" sz="20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6854-0409-7F4A-BE3E-E0752C66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Defending against replay attacks?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FB11-446C-524E-B1E6-DA07538E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Problem: </a:t>
            </a:r>
            <a:r>
              <a:rPr lang="en-US" dirty="0"/>
              <a:t>What if attacker could record and replay all or some records?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Solution:</a:t>
            </a:r>
            <a:r>
              <a:rPr lang="en-US" dirty="0"/>
              <a:t> </a:t>
            </a:r>
          </a:p>
          <a:p>
            <a:r>
              <a:rPr lang="en-US" dirty="0"/>
              <a:t>Use nonce (ex: cipher block chaining)</a:t>
            </a:r>
          </a:p>
          <a:p>
            <a:r>
              <a:rPr lang="en-US" dirty="0"/>
              <a:t>Handles both record replay and </a:t>
            </a:r>
            <a:r>
              <a:rPr lang="en-US" i="1" dirty="0"/>
              <a:t>connection </a:t>
            </a:r>
            <a:r>
              <a:rPr lang="en-US" dirty="0"/>
              <a:t>replay</a:t>
            </a:r>
          </a:p>
        </p:txBody>
      </p:sp>
    </p:spTree>
    <p:extLst>
      <p:ext uri="{BB962C8B-B14F-4D97-AF65-F5344CB8AC3E}">
        <p14:creationId xmlns:p14="http://schemas.microsoft.com/office/powerpoint/2010/main" val="181308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282C-4EAA-B142-B02D-343431DC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Defending against reordering?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F396-C404-A54C-808E-6074670A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6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Problem: </a:t>
            </a:r>
            <a:r>
              <a:rPr lang="en-US" dirty="0"/>
              <a:t>What if attacker re-orders the records?</a:t>
            </a:r>
          </a:p>
          <a:p>
            <a:pPr lvl="1"/>
            <a:r>
              <a:rPr lang="en-US" dirty="0"/>
              <a:t>Issue: per-record MAC provides only record-level integrity </a:t>
            </a:r>
          </a:p>
          <a:p>
            <a:pPr lvl="1"/>
            <a:r>
              <a:rPr lang="en-US" dirty="0"/>
              <a:t>But record-level integrity is not the same as </a:t>
            </a:r>
            <a:r>
              <a:rPr lang="en-US" i="1" dirty="0"/>
              <a:t>stream-level </a:t>
            </a:r>
            <a:r>
              <a:rPr lang="en-US" dirty="0"/>
              <a:t>integrity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Solution: </a:t>
            </a:r>
          </a:p>
          <a:p>
            <a:r>
              <a:rPr lang="en-US" dirty="0"/>
              <a:t>Put sequence number in MAC: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MAC = MAC(M</a:t>
            </a:r>
            <a:r>
              <a:rPr lang="en-US" baseline="-25000" dirty="0"/>
              <a:t>x</a:t>
            </a:r>
            <a:r>
              <a:rPr lang="en-US" dirty="0"/>
              <a:t>, sequence-number || data)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dirty="0"/>
          </a:p>
          <a:p>
            <a:pPr>
              <a:buFont typeface="Wingdings" pitchFamily="2" charset="2"/>
              <a:buChar char="§"/>
              <a:defRPr/>
            </a:pPr>
            <a:r>
              <a:rPr lang="en-US" dirty="0"/>
              <a:t>Note: no sequence number field on record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dirty="0"/>
              <a:t>Instead, sender and receiver implicitly keep </a:t>
            </a:r>
            <a:r>
              <a:rPr lang="en-US" dirty="0" err="1"/>
              <a:t>seq</a:t>
            </a:r>
            <a:r>
              <a:rPr lang="en-US" dirty="0"/>
              <a:t> numbers on records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Defending against truncation?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220" y="1600201"/>
            <a:ext cx="10515600" cy="3821113"/>
          </a:xfrm>
        </p:spPr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problem: </a:t>
            </a:r>
            <a:r>
              <a:rPr lang="en-US" dirty="0"/>
              <a:t>truncation attack</a:t>
            </a:r>
          </a:p>
          <a:p>
            <a:pPr lvl="1"/>
            <a:r>
              <a:rPr lang="en-US" dirty="0"/>
              <a:t>attacker forges TCP connection close segment</a:t>
            </a:r>
          </a:p>
          <a:p>
            <a:pPr lvl="1"/>
            <a:r>
              <a:rPr lang="en-US" dirty="0"/>
              <a:t>one or both sides thinks there is less data than there actually is</a:t>
            </a:r>
          </a:p>
          <a:p>
            <a:pPr lvl="1"/>
            <a:r>
              <a:rPr lang="en-US" dirty="0"/>
              <a:t>A stream of records in order so far != stream being </a:t>
            </a:r>
            <a:r>
              <a:rPr lang="en-US" i="1" dirty="0"/>
              <a:t>complete</a:t>
            </a:r>
          </a:p>
          <a:p>
            <a:r>
              <a:rPr lang="en-US" i="1" dirty="0">
                <a:solidFill>
                  <a:srgbClr val="C00000"/>
                </a:solidFill>
              </a:rPr>
              <a:t>solution: </a:t>
            </a:r>
            <a:r>
              <a:rPr lang="en-US" dirty="0"/>
              <a:t>record types, with one type for closure</a:t>
            </a:r>
          </a:p>
          <a:p>
            <a:pPr lvl="1"/>
            <a:r>
              <a:rPr lang="en-US" dirty="0"/>
              <a:t>type 0 for data; type 1 for closure</a:t>
            </a:r>
          </a:p>
          <a:p>
            <a:r>
              <a:rPr lang="en-US" dirty="0"/>
              <a:t>MAC = MAC(M</a:t>
            </a:r>
            <a:r>
              <a:rPr lang="en-US" baseline="-25000" dirty="0"/>
              <a:t>x</a:t>
            </a:r>
            <a:r>
              <a:rPr lang="en-US" dirty="0"/>
              <a:t>, sequence || type || data)</a:t>
            </a:r>
          </a:p>
        </p:txBody>
      </p:sp>
      <p:sp>
        <p:nvSpPr>
          <p:cNvPr id="106500" name="Rectangle 5"/>
          <p:cNvSpPr>
            <a:spLocks noChangeArrowheads="1"/>
          </p:cNvSpPr>
          <p:nvPr/>
        </p:nvSpPr>
        <p:spPr bwMode="auto">
          <a:xfrm>
            <a:off x="3721100" y="5592764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06501" name="Rectangle 7"/>
          <p:cNvSpPr>
            <a:spLocks noChangeArrowheads="1"/>
          </p:cNvSpPr>
          <p:nvPr/>
        </p:nvSpPr>
        <p:spPr bwMode="auto">
          <a:xfrm>
            <a:off x="4591050" y="5592764"/>
            <a:ext cx="869950" cy="5540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06502" name="Rectangle 8"/>
          <p:cNvSpPr>
            <a:spLocks noChangeArrowheads="1"/>
          </p:cNvSpPr>
          <p:nvPr/>
        </p:nvSpPr>
        <p:spPr bwMode="auto">
          <a:xfrm>
            <a:off x="5461000" y="5592764"/>
            <a:ext cx="2584450" cy="5540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06503" name="Rectangle 9"/>
          <p:cNvSpPr>
            <a:spLocks noChangeArrowheads="1"/>
          </p:cNvSpPr>
          <p:nvPr/>
        </p:nvSpPr>
        <p:spPr bwMode="auto">
          <a:xfrm>
            <a:off x="8045450" y="5592764"/>
            <a:ext cx="869950" cy="554037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06504" name="Text Box 10"/>
          <p:cNvSpPr txBox="1">
            <a:spLocks noChangeArrowheads="1"/>
          </p:cNvSpPr>
          <p:nvPr/>
        </p:nvSpPr>
        <p:spPr bwMode="auto">
          <a:xfrm>
            <a:off x="3706814" y="5681663"/>
            <a:ext cx="884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length</a:t>
            </a:r>
          </a:p>
        </p:txBody>
      </p:sp>
      <p:sp>
        <p:nvSpPr>
          <p:cNvPr id="106505" name="Text Box 12"/>
          <p:cNvSpPr txBox="1">
            <a:spLocks noChangeArrowheads="1"/>
          </p:cNvSpPr>
          <p:nvPr/>
        </p:nvSpPr>
        <p:spPr bwMode="auto">
          <a:xfrm>
            <a:off x="4710114" y="5681663"/>
            <a:ext cx="668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type</a:t>
            </a:r>
          </a:p>
        </p:txBody>
      </p:sp>
      <p:sp>
        <p:nvSpPr>
          <p:cNvPr id="106506" name="Text Box 13"/>
          <p:cNvSpPr txBox="1">
            <a:spLocks noChangeArrowheads="1"/>
          </p:cNvSpPr>
          <p:nvPr/>
        </p:nvSpPr>
        <p:spPr bwMode="auto">
          <a:xfrm>
            <a:off x="6281739" y="5670550"/>
            <a:ext cx="68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</p:txBody>
      </p:sp>
      <p:sp>
        <p:nvSpPr>
          <p:cNvPr id="106507" name="Text Box 14"/>
          <p:cNvSpPr txBox="1">
            <a:spLocks noChangeArrowheads="1"/>
          </p:cNvSpPr>
          <p:nvPr/>
        </p:nvSpPr>
        <p:spPr bwMode="auto">
          <a:xfrm>
            <a:off x="8124825" y="5681663"/>
            <a:ext cx="755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MAC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12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7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nimBg="1"/>
      <p:bldP spid="106501" grpId="0" animBg="1"/>
      <p:bldP spid="106502" grpId="0" animBg="1"/>
      <p:bldP spid="106503" grpId="0" animBg="1"/>
      <p:bldP spid="106504" grpId="0"/>
      <p:bldP spid="106505" grpId="0"/>
      <p:bldP spid="106506" grpId="0"/>
      <p:bldP spid="1065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r>
              <a:rPr lang="en-US" dirty="0"/>
              <a:t>TLS/SSL: summary so far</a:t>
            </a:r>
          </a:p>
        </p:txBody>
      </p:sp>
      <p:sp>
        <p:nvSpPr>
          <p:cNvPr id="107540" name="Line 5"/>
          <p:cNvSpPr>
            <a:spLocks noChangeShapeType="1"/>
          </p:cNvSpPr>
          <p:nvPr/>
        </p:nvSpPr>
        <p:spPr bwMode="auto">
          <a:xfrm>
            <a:off x="3352800" y="1762126"/>
            <a:ext cx="434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7541" name="Line 6"/>
          <p:cNvSpPr>
            <a:spLocks noChangeShapeType="1"/>
          </p:cNvSpPr>
          <p:nvPr/>
        </p:nvSpPr>
        <p:spPr bwMode="auto">
          <a:xfrm flipH="1">
            <a:off x="3352800" y="2219326"/>
            <a:ext cx="434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7542" name="Line 7"/>
          <p:cNvSpPr>
            <a:spLocks noChangeShapeType="1"/>
          </p:cNvSpPr>
          <p:nvPr/>
        </p:nvSpPr>
        <p:spPr bwMode="auto">
          <a:xfrm>
            <a:off x="3352800" y="2828926"/>
            <a:ext cx="434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7543" name="Line 8"/>
          <p:cNvSpPr>
            <a:spLocks noChangeShapeType="1"/>
          </p:cNvSpPr>
          <p:nvPr/>
        </p:nvSpPr>
        <p:spPr bwMode="auto">
          <a:xfrm>
            <a:off x="3352800" y="3209926"/>
            <a:ext cx="434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7544" name="Line 9"/>
          <p:cNvSpPr>
            <a:spLocks noChangeShapeType="1"/>
          </p:cNvSpPr>
          <p:nvPr/>
        </p:nvSpPr>
        <p:spPr bwMode="auto">
          <a:xfrm>
            <a:off x="3352800" y="3667126"/>
            <a:ext cx="434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7545" name="Line 10"/>
          <p:cNvSpPr>
            <a:spLocks noChangeShapeType="1"/>
          </p:cNvSpPr>
          <p:nvPr/>
        </p:nvSpPr>
        <p:spPr bwMode="auto">
          <a:xfrm flipH="1">
            <a:off x="3352800" y="4124326"/>
            <a:ext cx="434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7546" name="Line 11"/>
          <p:cNvSpPr>
            <a:spLocks noChangeShapeType="1"/>
          </p:cNvSpPr>
          <p:nvPr/>
        </p:nvSpPr>
        <p:spPr bwMode="auto">
          <a:xfrm>
            <a:off x="3352800" y="4962526"/>
            <a:ext cx="434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7547" name="Line 12"/>
          <p:cNvSpPr>
            <a:spLocks noChangeShapeType="1"/>
          </p:cNvSpPr>
          <p:nvPr/>
        </p:nvSpPr>
        <p:spPr bwMode="auto">
          <a:xfrm>
            <a:off x="3352800" y="5495926"/>
            <a:ext cx="434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7548" name="Line 13"/>
          <p:cNvSpPr>
            <a:spLocks noChangeShapeType="1"/>
          </p:cNvSpPr>
          <p:nvPr/>
        </p:nvSpPr>
        <p:spPr bwMode="auto">
          <a:xfrm flipH="1">
            <a:off x="3352800" y="6105526"/>
            <a:ext cx="434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7531" name="Text Box 14"/>
          <p:cNvSpPr txBox="1">
            <a:spLocks noChangeArrowheads="1"/>
          </p:cNvSpPr>
          <p:nvPr/>
        </p:nvSpPr>
        <p:spPr bwMode="auto">
          <a:xfrm rot="219254">
            <a:off x="5089525" y="1474789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hello</a:t>
            </a:r>
          </a:p>
        </p:txBody>
      </p:sp>
      <p:sp>
        <p:nvSpPr>
          <p:cNvPr id="107532" name="Text Box 15"/>
          <p:cNvSpPr txBox="1">
            <a:spLocks noChangeArrowheads="1"/>
          </p:cNvSpPr>
          <p:nvPr/>
        </p:nvSpPr>
        <p:spPr bwMode="auto">
          <a:xfrm rot="21380284">
            <a:off x="4418013" y="1984376"/>
            <a:ext cx="2120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certificate, nonce</a:t>
            </a:r>
          </a:p>
        </p:txBody>
      </p:sp>
      <p:sp>
        <p:nvSpPr>
          <p:cNvPr id="107533" name="Text Box 16"/>
          <p:cNvSpPr txBox="1">
            <a:spLocks noChangeArrowheads="1"/>
          </p:cNvSpPr>
          <p:nvPr/>
        </p:nvSpPr>
        <p:spPr bwMode="auto">
          <a:xfrm rot="191774">
            <a:off x="4405313" y="2522539"/>
            <a:ext cx="285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Nonce, K</a:t>
            </a:r>
            <a:r>
              <a:rPr lang="en-US" baseline="-25000" dirty="0">
                <a:latin typeface="Helvetica" pitchFamily="2" charset="0"/>
                <a:cs typeface="Arial" charset="0"/>
              </a:rPr>
              <a:t>B</a:t>
            </a:r>
            <a:r>
              <a:rPr lang="en-US" baseline="30000" dirty="0">
                <a:latin typeface="Helvetica" pitchFamily="2" charset="0"/>
                <a:cs typeface="Arial" charset="0"/>
              </a:rPr>
              <a:t>+</a:t>
            </a:r>
            <a:r>
              <a:rPr lang="en-US" dirty="0">
                <a:latin typeface="Helvetica" pitchFamily="2" charset="0"/>
                <a:cs typeface="Arial" charset="0"/>
              </a:rPr>
              <a:t>(MS) = EMS</a:t>
            </a:r>
          </a:p>
        </p:txBody>
      </p:sp>
      <p:sp>
        <p:nvSpPr>
          <p:cNvPr id="107534" name="Text Box 17"/>
          <p:cNvSpPr txBox="1">
            <a:spLocks noChangeArrowheads="1"/>
          </p:cNvSpPr>
          <p:nvPr/>
        </p:nvSpPr>
        <p:spPr bwMode="auto">
          <a:xfrm rot="192313">
            <a:off x="4405313" y="2965451"/>
            <a:ext cx="234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type 0, seq 1, data</a:t>
            </a:r>
          </a:p>
        </p:txBody>
      </p:sp>
      <p:sp>
        <p:nvSpPr>
          <p:cNvPr id="107535" name="Text Box 18"/>
          <p:cNvSpPr txBox="1">
            <a:spLocks noChangeArrowheads="1"/>
          </p:cNvSpPr>
          <p:nvPr/>
        </p:nvSpPr>
        <p:spPr bwMode="auto">
          <a:xfrm rot="192313">
            <a:off x="4608513" y="3360739"/>
            <a:ext cx="2289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type 0, seq 2, data</a:t>
            </a:r>
          </a:p>
        </p:txBody>
      </p:sp>
      <p:sp>
        <p:nvSpPr>
          <p:cNvPr id="107536" name="Text Box 19"/>
          <p:cNvSpPr txBox="1">
            <a:spLocks noChangeArrowheads="1"/>
          </p:cNvSpPr>
          <p:nvPr/>
        </p:nvSpPr>
        <p:spPr bwMode="auto">
          <a:xfrm rot="21214596">
            <a:off x="4459288" y="3925889"/>
            <a:ext cx="234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type 0, seq 1, data</a:t>
            </a:r>
          </a:p>
        </p:txBody>
      </p:sp>
      <p:sp>
        <p:nvSpPr>
          <p:cNvPr id="107537" name="Text Box 20"/>
          <p:cNvSpPr txBox="1">
            <a:spLocks noChangeArrowheads="1"/>
          </p:cNvSpPr>
          <p:nvPr/>
        </p:nvSpPr>
        <p:spPr bwMode="auto">
          <a:xfrm rot="192313">
            <a:off x="4906963" y="4762501"/>
            <a:ext cx="2289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type 0, seq 3, data</a:t>
            </a:r>
          </a:p>
        </p:txBody>
      </p:sp>
      <p:sp>
        <p:nvSpPr>
          <p:cNvPr id="107538" name="Text Box 21"/>
          <p:cNvSpPr txBox="1">
            <a:spLocks noChangeArrowheads="1"/>
          </p:cNvSpPr>
          <p:nvPr/>
        </p:nvSpPr>
        <p:spPr bwMode="auto">
          <a:xfrm rot="192313">
            <a:off x="4856163" y="5297489"/>
            <a:ext cx="2417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type 1, seq 4, close</a:t>
            </a:r>
          </a:p>
        </p:txBody>
      </p:sp>
      <p:sp>
        <p:nvSpPr>
          <p:cNvPr id="107539" name="Text Box 22"/>
          <p:cNvSpPr txBox="1">
            <a:spLocks noChangeArrowheads="1"/>
          </p:cNvSpPr>
          <p:nvPr/>
        </p:nvSpPr>
        <p:spPr bwMode="auto">
          <a:xfrm rot="21325757">
            <a:off x="4622800" y="5846764"/>
            <a:ext cx="2417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type 1, seq 2, close</a:t>
            </a:r>
          </a:p>
        </p:txBody>
      </p:sp>
      <p:sp>
        <p:nvSpPr>
          <p:cNvPr id="107525" name="AutoShape 23"/>
          <p:cNvSpPr>
            <a:spLocks/>
          </p:cNvSpPr>
          <p:nvPr/>
        </p:nvSpPr>
        <p:spPr bwMode="auto">
          <a:xfrm>
            <a:off x="3048000" y="2698750"/>
            <a:ext cx="152400" cy="3765550"/>
          </a:xfrm>
          <a:prstGeom prst="leftBrace">
            <a:avLst>
              <a:gd name="adj1" fmla="val 205903"/>
              <a:gd name="adj2" fmla="val 50000"/>
            </a:avLst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07526" name="Text Box 24"/>
          <p:cNvSpPr txBox="1">
            <a:spLocks noChangeArrowheads="1"/>
          </p:cNvSpPr>
          <p:nvPr/>
        </p:nvSpPr>
        <p:spPr bwMode="auto">
          <a:xfrm rot="-5400000">
            <a:off x="1415471" y="4227581"/>
            <a:ext cx="16209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i="1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Encrypted</a:t>
            </a:r>
          </a:p>
          <a:p>
            <a:pPr algn="ctr"/>
            <a:r>
              <a:rPr lang="en-US" i="1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data transfer</a:t>
            </a:r>
          </a:p>
        </p:txBody>
      </p:sp>
      <p:pic>
        <p:nvPicPr>
          <p:cNvPr id="107527" name="Picture 2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68" y="1819124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8" name="Picture 26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331" y="1714501"/>
            <a:ext cx="6429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9" name="Text Box 27"/>
          <p:cNvSpPr txBox="1">
            <a:spLocks noChangeArrowheads="1"/>
          </p:cNvSpPr>
          <p:nvPr/>
        </p:nvSpPr>
        <p:spPr bwMode="auto">
          <a:xfrm>
            <a:off x="9342417" y="2527709"/>
            <a:ext cx="1166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bob.com</a:t>
            </a:r>
          </a:p>
        </p:txBody>
      </p:sp>
      <p:sp>
        <p:nvSpPr>
          <p:cNvPr id="30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13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EFB5A-0A65-E746-9BA9-150E5C5CA67A}"/>
              </a:ext>
            </a:extLst>
          </p:cNvPr>
          <p:cNvSpPr txBox="1"/>
          <p:nvPr/>
        </p:nvSpPr>
        <p:spPr>
          <a:xfrm>
            <a:off x="7920507" y="2981326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Key derivation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E0AB12-9185-B84C-AA31-D6F2546E7DD4}"/>
              </a:ext>
            </a:extLst>
          </p:cNvPr>
          <p:cNvSpPr txBox="1"/>
          <p:nvPr/>
        </p:nvSpPr>
        <p:spPr>
          <a:xfrm>
            <a:off x="1278954" y="2743093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Key derivation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85BCC5-6933-9E4E-BC47-121A81F4686E}"/>
              </a:ext>
            </a:extLst>
          </p:cNvPr>
          <p:cNvSpPr txBox="1"/>
          <p:nvPr/>
        </p:nvSpPr>
        <p:spPr>
          <a:xfrm>
            <a:off x="1809165" y="1259935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Handshake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4CBD97-86EB-624B-8F78-A8BFA198B146}"/>
              </a:ext>
            </a:extLst>
          </p:cNvPr>
          <p:cNvSpPr txBox="1"/>
          <p:nvPr/>
        </p:nvSpPr>
        <p:spPr>
          <a:xfrm>
            <a:off x="7387202" y="5866191"/>
            <a:ext cx="343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Special record type for connection close</a:t>
            </a:r>
          </a:p>
        </p:txBody>
      </p:sp>
    </p:spTree>
    <p:extLst>
      <p:ext uri="{BB962C8B-B14F-4D97-AF65-F5344CB8AC3E}">
        <p14:creationId xmlns:p14="http://schemas.microsoft.com/office/powerpoint/2010/main" val="19426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3" grpId="0" animBg="1"/>
      <p:bldP spid="107544" grpId="0" animBg="1"/>
      <p:bldP spid="107545" grpId="0" animBg="1"/>
      <p:bldP spid="107546" grpId="0" animBg="1"/>
      <p:bldP spid="107547" grpId="0" animBg="1"/>
      <p:bldP spid="107548" grpId="0" animBg="1"/>
      <p:bldP spid="107534" grpId="0"/>
      <p:bldP spid="107535" grpId="0"/>
      <p:bldP spid="107536" grpId="0"/>
      <p:bldP spid="107537" grpId="0"/>
      <p:bldP spid="107538" grpId="0"/>
      <p:bldP spid="107539" grpId="0"/>
      <p:bldP spid="107525" grpId="0" animBg="1"/>
      <p:bldP spid="107526" grpId="0"/>
      <p:bldP spid="2" grpId="0"/>
      <p:bldP spid="32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2501" y="365125"/>
            <a:ext cx="11766997" cy="1325563"/>
          </a:xfrm>
        </p:spPr>
        <p:txBody>
          <a:bodyPr/>
          <a:lstStyle/>
          <a:p>
            <a:r>
              <a:rPr lang="en-US" dirty="0"/>
              <a:t>But our TLS/SSL description isn’</a:t>
            </a:r>
            <a:r>
              <a:rPr lang="en-US" altLang="ja-JP" dirty="0"/>
              <a:t>t complete yet</a:t>
            </a:r>
            <a:endParaRPr lang="en-US" dirty="0"/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4248" y="1777505"/>
            <a:ext cx="10529552" cy="4648200"/>
          </a:xfrm>
        </p:spPr>
        <p:txBody>
          <a:bodyPr/>
          <a:lstStyle/>
          <a:p>
            <a:r>
              <a:rPr lang="en-US" dirty="0"/>
              <a:t>how long are fields?</a:t>
            </a:r>
          </a:p>
          <a:p>
            <a:endParaRPr lang="en-US" dirty="0"/>
          </a:p>
          <a:p>
            <a:r>
              <a:rPr lang="en-US" dirty="0"/>
              <a:t>which encryption protocols?</a:t>
            </a:r>
          </a:p>
          <a:p>
            <a:endParaRPr lang="en-US" dirty="0"/>
          </a:p>
          <a:p>
            <a:r>
              <a:rPr lang="en-US" dirty="0"/>
              <a:t>Could we implement </a:t>
            </a:r>
            <a:r>
              <a:rPr lang="en-US" i="1" dirty="0"/>
              <a:t>negotiation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allow client and server to support different encryption algorithms</a:t>
            </a:r>
          </a:p>
          <a:p>
            <a:pPr lvl="1"/>
            <a:r>
              <a:rPr lang="en-US" dirty="0"/>
              <a:t>allow client and server to choose together specific algorithm before data transfer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399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1830388" y="131763"/>
            <a:ext cx="7772400" cy="1143000"/>
          </a:xfrm>
        </p:spPr>
        <p:txBody>
          <a:bodyPr/>
          <a:lstStyle/>
          <a:p>
            <a:r>
              <a:rPr lang="en-US" dirty="0"/>
              <a:t>TLS/SSL “Cipher Suite”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883" y="1308100"/>
            <a:ext cx="6812924" cy="5298762"/>
          </a:xfrm>
        </p:spPr>
        <p:txBody>
          <a:bodyPr/>
          <a:lstStyle/>
          <a:p>
            <a:r>
              <a:rPr lang="en-US" dirty="0"/>
              <a:t>Cipher suite</a:t>
            </a:r>
          </a:p>
          <a:p>
            <a:pPr lvl="1"/>
            <a:r>
              <a:rPr lang="en-US" dirty="0"/>
              <a:t>public-key algorithm</a:t>
            </a:r>
          </a:p>
          <a:p>
            <a:pPr lvl="1"/>
            <a:r>
              <a:rPr lang="en-US" dirty="0"/>
              <a:t>symmetric encryption algorithm</a:t>
            </a:r>
          </a:p>
          <a:p>
            <a:pPr lvl="1"/>
            <a:r>
              <a:rPr lang="en-US" dirty="0"/>
              <a:t>MAC algorithm</a:t>
            </a:r>
            <a:endParaRPr lang="en-US" sz="2000" dirty="0"/>
          </a:p>
          <a:p>
            <a:r>
              <a:rPr lang="en-US" dirty="0"/>
              <a:t>TLS/SSL supports several cipher suites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Negotiation</a:t>
            </a:r>
            <a:r>
              <a:rPr lang="en-US" dirty="0"/>
              <a:t>: client, server agree on cipher suite</a:t>
            </a:r>
          </a:p>
          <a:p>
            <a:pPr lvl="1"/>
            <a:r>
              <a:rPr lang="en-US" dirty="0"/>
              <a:t>client offers choices</a:t>
            </a:r>
          </a:p>
          <a:p>
            <a:pPr lvl="1"/>
            <a:r>
              <a:rPr lang="en-US" dirty="0"/>
              <a:t>server picks one</a:t>
            </a:r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7743822" y="1208568"/>
            <a:ext cx="4010295" cy="539829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325"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Helvetica" pitchFamily="2" charset="0"/>
                <a:cs typeface="Arial" charset="0"/>
              </a:rPr>
              <a:t>Common symmetric ciphers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Helvetica" pitchFamily="2" charset="0"/>
                <a:cs typeface="Arial" charset="0"/>
              </a:rPr>
              <a:t>AES – Advanced Encryption Standard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Helvetica" pitchFamily="2" charset="0"/>
                <a:cs typeface="Arial" charset="0"/>
              </a:rPr>
              <a:t>DES – Data Encryption Standard: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Helvetica" pitchFamily="2" charset="0"/>
                <a:cs typeface="Arial" charset="0"/>
              </a:rPr>
              <a:t>3DES – Triple strength: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 err="1">
                <a:latin typeface="Helvetica" pitchFamily="2" charset="0"/>
                <a:cs typeface="Arial" charset="0"/>
              </a:rPr>
              <a:t>ChaCha</a:t>
            </a:r>
            <a:r>
              <a:rPr lang="en-US" dirty="0">
                <a:latin typeface="Helvetica" pitchFamily="2" charset="0"/>
                <a:cs typeface="Arial" charset="0"/>
              </a:rPr>
              <a:t>: stream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Helvetica" pitchFamily="2" charset="0"/>
                <a:cs typeface="Arial" charset="0"/>
              </a:rPr>
              <a:t>RC4 – Rivest Cipher 4: stream</a:t>
            </a:r>
          </a:p>
          <a:p>
            <a:pPr marL="119063" indent="-58738"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Helvetica" pitchFamily="2" charset="0"/>
                <a:cs typeface="Arial" charset="0"/>
              </a:rPr>
              <a:t>SSL Public key encryption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Helvetica" pitchFamily="2" charset="0"/>
                <a:cs typeface="Arial" charset="0"/>
              </a:rPr>
              <a:t>RSA with DH</a:t>
            </a:r>
          </a:p>
          <a:p>
            <a:pPr>
              <a:spcBef>
                <a:spcPct val="20000"/>
              </a:spcBef>
              <a:buClr>
                <a:srgbClr val="000099"/>
              </a:buClr>
            </a:pPr>
            <a:r>
              <a:rPr lang="en-US" sz="2400" dirty="0">
                <a:latin typeface="Helvetica" pitchFamily="2" charset="0"/>
                <a:cs typeface="Arial" charset="0"/>
              </a:rPr>
              <a:t>Message authentication code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Helvetica" pitchFamily="2" charset="0"/>
                <a:cs typeface="Arial" charset="0"/>
              </a:rPr>
              <a:t>HMAC-MD5 and others</a:t>
            </a:r>
          </a:p>
          <a:p>
            <a:pPr>
              <a:spcBef>
                <a:spcPct val="20000"/>
              </a:spcBef>
              <a:buClr>
                <a:srgbClr val="000099"/>
              </a:buClr>
            </a:pPr>
            <a:endParaRPr lang="en-US" sz="2400" dirty="0">
              <a:latin typeface="Helvetica" pitchFamily="2" charset="0"/>
              <a:cs typeface="Arial" charset="0"/>
            </a:endParaRPr>
          </a:p>
          <a:p>
            <a:pPr>
              <a:spcBef>
                <a:spcPct val="20000"/>
              </a:spcBef>
              <a:buClr>
                <a:srgbClr val="000099"/>
              </a:buClr>
            </a:pPr>
            <a:endParaRPr lang="en-US" sz="2400" dirty="0">
              <a:latin typeface="Helvetica" pitchFamily="2" charset="0"/>
              <a:cs typeface="Arial" charset="0"/>
            </a:endParaRPr>
          </a:p>
          <a:p>
            <a:pPr marL="119063" indent="-119063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26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/>
              <a:t>Improved Handshake with Negotiation (1/5)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en-US" i="1" dirty="0">
                <a:solidFill>
                  <a:srgbClr val="C00000"/>
                </a:solidFill>
              </a:rPr>
              <a:t>Purpose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/>
              <a:t>server authentication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/>
              <a:t>negotiation: agree on crypto algorithms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/>
              <a:t>establish keys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/>
              <a:t>client authentication (optional)</a:t>
            </a:r>
          </a:p>
          <a:p>
            <a:pPr marL="533400" indent="-533400">
              <a:buNone/>
            </a:pP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08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656823" y="365125"/>
            <a:ext cx="11165983" cy="1325563"/>
          </a:xfrm>
        </p:spPr>
        <p:txBody>
          <a:bodyPr/>
          <a:lstStyle/>
          <a:p>
            <a:r>
              <a:rPr lang="en-US" dirty="0"/>
              <a:t>Improved Handshake with Negotiation (2/5)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037" y="1796453"/>
            <a:ext cx="10515600" cy="5061547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/>
              <a:t>client sends list of algorithms it supports, along with client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/>
              <a:t>server chooses algorithms from list; sends back: choice + certificate + server nonce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/>
              <a:t>client verifies certificate, extracts server</a:t>
            </a:r>
            <a:r>
              <a:rPr lang="ja-JP" altLang="en-US" sz="2600" dirty="0"/>
              <a:t>’</a:t>
            </a:r>
            <a:r>
              <a:rPr lang="en-US" altLang="ja-JP" sz="2600" dirty="0"/>
              <a:t>s public key, generates pre_master_secret, encrypts with server</a:t>
            </a:r>
            <a:r>
              <a:rPr lang="ja-JP" altLang="en-US" sz="2600" dirty="0"/>
              <a:t>’</a:t>
            </a:r>
            <a:r>
              <a:rPr lang="en-US" altLang="ja-JP" sz="2600" dirty="0"/>
              <a:t>s public key, sends to server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/>
              <a:t>client and server independently compute encryption and MAC keys from pre_master_secret and nonces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/>
              <a:t>client sends a MAC of all the handshake messages</a:t>
            </a:r>
          </a:p>
          <a:p>
            <a:pPr marL="457200" indent="-457200">
              <a:buClr>
                <a:srgbClr val="C00000"/>
              </a:buClr>
              <a:buFont typeface="ZapfDingbats" charset="0"/>
              <a:buAutoNum type="arabicPeriod"/>
            </a:pPr>
            <a:r>
              <a:rPr lang="en-US" sz="2600" dirty="0"/>
              <a:t>server sends a MAC of all the handshake messages</a:t>
            </a:r>
          </a:p>
          <a:p>
            <a:pPr marL="457200" indent="-457200">
              <a:lnSpc>
                <a:spcPct val="80000"/>
              </a:lnSpc>
              <a:buClr>
                <a:srgbClr val="C00000"/>
              </a:buClr>
              <a:buFont typeface="ZapfDingbats" charset="0"/>
              <a:buAutoNum type="arabicPeriod"/>
            </a:pPr>
            <a:endParaRPr lang="en-US" sz="2400" dirty="0"/>
          </a:p>
          <a:p>
            <a:pPr marL="457200" indent="-457200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5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433589" y="365125"/>
            <a:ext cx="11324821" cy="1325563"/>
          </a:xfrm>
        </p:spPr>
        <p:txBody>
          <a:bodyPr/>
          <a:lstStyle/>
          <a:p>
            <a:r>
              <a:rPr lang="en-US" dirty="0"/>
              <a:t>Improved Handshake with Negotiation (3/5)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1673" y="1600200"/>
            <a:ext cx="10766738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Why steps (5) and (6)? 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(MAC of all handshake messages)</a:t>
            </a:r>
          </a:p>
          <a:p>
            <a:r>
              <a:rPr lang="en-US" dirty="0"/>
              <a:t>client typically offers range of algorithms, some strong, some weak</a:t>
            </a:r>
          </a:p>
          <a:p>
            <a:r>
              <a:rPr lang="en-US" dirty="0"/>
              <a:t>man-in-the middle could delete stronger algorithms from list</a:t>
            </a:r>
          </a:p>
          <a:p>
            <a:r>
              <a:rPr lang="en-US" dirty="0"/>
              <a:t>last 2 steps prevent this</a:t>
            </a:r>
          </a:p>
          <a:p>
            <a:pPr lvl="1"/>
            <a:r>
              <a:rPr lang="en-US" dirty="0"/>
              <a:t>Note that the last two messages are encrypted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18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0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958848" cy="1325563"/>
          </a:xfrm>
        </p:spPr>
        <p:txBody>
          <a:bodyPr/>
          <a:lstStyle/>
          <a:p>
            <a:r>
              <a:rPr lang="en-US" dirty="0"/>
              <a:t>Improved Handshake with Negotiation (4/5)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3341" y="1600201"/>
            <a:ext cx="10220459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Why two </a:t>
            </a:r>
            <a:r>
              <a:rPr lang="en-US" dirty="0" err="1">
                <a:solidFill>
                  <a:srgbClr val="C00000"/>
                </a:solidFill>
              </a:rPr>
              <a:t>nonces</a:t>
            </a:r>
            <a:r>
              <a:rPr lang="en-US" dirty="0">
                <a:solidFill>
                  <a:srgbClr val="C00000"/>
                </a:solidFill>
              </a:rPr>
              <a:t>? </a:t>
            </a:r>
          </a:p>
          <a:p>
            <a:pPr>
              <a:lnSpc>
                <a:spcPct val="90000"/>
              </a:lnSpc>
            </a:pPr>
            <a:r>
              <a:rPr lang="en-US" dirty="0"/>
              <a:t>suppose Trudy sniffs all messages between Alice &amp; Bob</a:t>
            </a:r>
          </a:p>
          <a:p>
            <a:pPr>
              <a:lnSpc>
                <a:spcPct val="90000"/>
              </a:lnSpc>
            </a:pPr>
            <a:r>
              <a:rPr lang="en-US" dirty="0"/>
              <a:t>next day, Trudy sets up TCP connection with Bob, sends exact same sequence of records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Bob (Amazon) thinks Alice made two separate orders for the same thing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solution: Bob sends different random nonce for each connection. </a:t>
            </a:r>
            <a:r>
              <a:rPr lang="en-US" dirty="0">
                <a:solidFill>
                  <a:srgbClr val="C00000"/>
                </a:solidFill>
              </a:rPr>
              <a:t>This causes encryption keys to be different for each connection.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Trudy</a:t>
            </a:r>
            <a:r>
              <a:rPr lang="ja-JP" altLang="en-US" dirty="0"/>
              <a:t>’</a:t>
            </a:r>
            <a:r>
              <a:rPr lang="en-US" altLang="ja-JP" dirty="0"/>
              <a:t>s messages will fail Bob</a:t>
            </a:r>
            <a:r>
              <a:rPr lang="ja-JP" altLang="en-US" dirty="0"/>
              <a:t>’</a:t>
            </a:r>
            <a:r>
              <a:rPr lang="en-US" altLang="ja-JP" dirty="0"/>
              <a:t>s integrity check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8539-46F9-C549-B99D-11D66BF5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4E2BD-6B71-194E-B640-1070B49DA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TLS/SSL</a:t>
            </a:r>
          </a:p>
        </p:txBody>
      </p:sp>
    </p:spTree>
    <p:extLst>
      <p:ext uri="{BB962C8B-B14F-4D97-AF65-F5344CB8AC3E}">
        <p14:creationId xmlns:p14="http://schemas.microsoft.com/office/powerpoint/2010/main" val="3265756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derivation as part of handshake (5/5)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5284" y="1777505"/>
            <a:ext cx="10161431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client nonce, server nonce, and pre-master secret are fed into a pseudo random-number generator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produces </a:t>
            </a:r>
            <a:r>
              <a:rPr lang="en-US" sz="2000" dirty="0">
                <a:solidFill>
                  <a:srgbClr val="C00000"/>
                </a:solidFill>
              </a:rPr>
              <a:t>master secret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master secret and </a:t>
            </a:r>
            <a:r>
              <a:rPr lang="en-US" sz="2400" dirty="0" err="1"/>
              <a:t>nonces</a:t>
            </a:r>
            <a:r>
              <a:rPr lang="en-US" sz="2400" dirty="0"/>
              <a:t> are fed into another random-number generator to get a </a:t>
            </a:r>
            <a:r>
              <a:rPr lang="en-US" altLang="ja-JP" sz="2400" dirty="0">
                <a:solidFill>
                  <a:srgbClr val="C00000"/>
                </a:solidFill>
              </a:rPr>
              <a:t>key block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key block sliced and diced: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client MAC key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server MAC key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client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server encryption key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client initialization vector (for CBC)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server initialization vector (for CBC)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3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14300"/>
            <a:ext cx="7772400" cy="1143000"/>
          </a:xfrm>
        </p:spPr>
        <p:txBody>
          <a:bodyPr/>
          <a:lstStyle/>
          <a:p>
            <a:r>
              <a:rPr lang="en-US" dirty="0"/>
              <a:t>TLS/SSL protocol messages</a:t>
            </a:r>
          </a:p>
        </p:txBody>
      </p:sp>
      <p:grpSp>
        <p:nvGrpSpPr>
          <p:cNvPr id="114692" name="Group 3"/>
          <p:cNvGrpSpPr>
            <a:grpSpLocks/>
          </p:cNvGrpSpPr>
          <p:nvPr/>
        </p:nvGrpSpPr>
        <p:grpSpPr bwMode="auto">
          <a:xfrm>
            <a:off x="2209800" y="1219200"/>
            <a:ext cx="7315200" cy="3505200"/>
            <a:chOff x="432" y="1056"/>
            <a:chExt cx="4608" cy="2208"/>
          </a:xfrm>
        </p:grpSpPr>
        <p:sp>
          <p:nvSpPr>
            <p:cNvPr id="114696" name="Rectangle 4"/>
            <p:cNvSpPr>
              <a:spLocks noChangeArrowheads="1"/>
            </p:cNvSpPr>
            <p:nvPr/>
          </p:nvSpPr>
          <p:spPr bwMode="auto">
            <a:xfrm>
              <a:off x="1776" y="1056"/>
              <a:ext cx="2400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TLS/SSL payload</a:t>
              </a:r>
            </a:p>
          </p:txBody>
        </p:sp>
        <p:sp>
          <p:nvSpPr>
            <p:cNvPr id="114697" name="Rectangle 5"/>
            <p:cNvSpPr>
              <a:spLocks noChangeArrowheads="1"/>
            </p:cNvSpPr>
            <p:nvPr/>
          </p:nvSpPr>
          <p:spPr bwMode="auto">
            <a:xfrm>
              <a:off x="9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fragment</a:t>
              </a:r>
            </a:p>
          </p:txBody>
        </p:sp>
        <p:sp>
          <p:nvSpPr>
            <p:cNvPr id="114698" name="Rectangle 6"/>
            <p:cNvSpPr>
              <a:spLocks noChangeArrowheads="1"/>
            </p:cNvSpPr>
            <p:nvPr/>
          </p:nvSpPr>
          <p:spPr bwMode="auto">
            <a:xfrm>
              <a:off x="3312" y="2112"/>
              <a:ext cx="1248" cy="4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data </a:t>
              </a:r>
            </a:p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fragment</a:t>
              </a:r>
            </a:p>
          </p:txBody>
        </p:sp>
        <p:sp>
          <p:nvSpPr>
            <p:cNvPr id="114699" name="Rectangle 7"/>
            <p:cNvSpPr>
              <a:spLocks noChangeArrowheads="1"/>
            </p:cNvSpPr>
            <p:nvPr/>
          </p:nvSpPr>
          <p:spPr bwMode="auto">
            <a:xfrm>
              <a:off x="21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MAC</a:t>
              </a:r>
            </a:p>
          </p:txBody>
        </p:sp>
        <p:sp>
          <p:nvSpPr>
            <p:cNvPr id="114700" name="Rectangle 8"/>
            <p:cNvSpPr>
              <a:spLocks noChangeArrowheads="1"/>
            </p:cNvSpPr>
            <p:nvPr/>
          </p:nvSpPr>
          <p:spPr bwMode="auto">
            <a:xfrm>
              <a:off x="4560" y="2112"/>
              <a:ext cx="480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MAC</a:t>
              </a:r>
            </a:p>
          </p:txBody>
        </p:sp>
        <p:sp>
          <p:nvSpPr>
            <p:cNvPr id="114701" name="Rectangle 9"/>
            <p:cNvSpPr>
              <a:spLocks noChangeArrowheads="1"/>
            </p:cNvSpPr>
            <p:nvPr/>
          </p:nvSpPr>
          <p:spPr bwMode="auto">
            <a:xfrm>
              <a:off x="9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2" name="Rectangle 10"/>
            <p:cNvSpPr>
              <a:spLocks noChangeArrowheads="1"/>
            </p:cNvSpPr>
            <p:nvPr/>
          </p:nvSpPr>
          <p:spPr bwMode="auto">
            <a:xfrm>
              <a:off x="3312" y="2832"/>
              <a:ext cx="1728" cy="43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encrypted</a:t>
              </a:r>
            </a:p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data and MAC</a:t>
              </a:r>
            </a:p>
          </p:txBody>
        </p:sp>
        <p:sp>
          <p:nvSpPr>
            <p:cNvPr id="114703" name="Rectangle 11"/>
            <p:cNvSpPr>
              <a:spLocks noChangeArrowheads="1"/>
            </p:cNvSpPr>
            <p:nvPr/>
          </p:nvSpPr>
          <p:spPr bwMode="auto">
            <a:xfrm>
              <a:off x="28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Helvetica" pitchFamily="2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Helvetica" pitchFamily="2" charset="0"/>
                  <a:cs typeface="Arial" charset="0"/>
                </a:rPr>
                <a:t>header</a:t>
              </a:r>
            </a:p>
          </p:txBody>
        </p:sp>
        <p:sp>
          <p:nvSpPr>
            <p:cNvPr id="114704" name="Rectangle 12"/>
            <p:cNvSpPr>
              <a:spLocks noChangeArrowheads="1"/>
            </p:cNvSpPr>
            <p:nvPr/>
          </p:nvSpPr>
          <p:spPr bwMode="auto">
            <a:xfrm>
              <a:off x="432" y="2832"/>
              <a:ext cx="480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>
                  <a:latin typeface="Helvetica" pitchFamily="2" charset="0"/>
                  <a:cs typeface="Arial" charset="0"/>
                </a:rPr>
                <a:t>record</a:t>
              </a:r>
            </a:p>
            <a:p>
              <a:pPr algn="ctr"/>
              <a:r>
                <a:rPr lang="en-US" sz="1600" dirty="0">
                  <a:latin typeface="Helvetica" pitchFamily="2" charset="0"/>
                  <a:cs typeface="Arial" charset="0"/>
                </a:rPr>
                <a:t>header</a:t>
              </a:r>
            </a:p>
          </p:txBody>
        </p:sp>
        <p:sp>
          <p:nvSpPr>
            <p:cNvPr id="114705" name="Line 13"/>
            <p:cNvSpPr>
              <a:spLocks noChangeShapeType="1"/>
            </p:cNvSpPr>
            <p:nvPr/>
          </p:nvSpPr>
          <p:spPr bwMode="auto">
            <a:xfrm>
              <a:off x="9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4706" name="Line 14"/>
            <p:cNvSpPr>
              <a:spLocks noChangeShapeType="1"/>
            </p:cNvSpPr>
            <p:nvPr/>
          </p:nvSpPr>
          <p:spPr bwMode="auto">
            <a:xfrm>
              <a:off x="26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4707" name="Line 15"/>
            <p:cNvSpPr>
              <a:spLocks noChangeShapeType="1"/>
            </p:cNvSpPr>
            <p:nvPr/>
          </p:nvSpPr>
          <p:spPr bwMode="auto">
            <a:xfrm>
              <a:off x="331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4708" name="Line 16"/>
            <p:cNvSpPr>
              <a:spLocks noChangeShapeType="1"/>
            </p:cNvSpPr>
            <p:nvPr/>
          </p:nvSpPr>
          <p:spPr bwMode="auto">
            <a:xfrm>
              <a:off x="504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4709" name="Line 17"/>
            <p:cNvSpPr>
              <a:spLocks noChangeShapeType="1"/>
            </p:cNvSpPr>
            <p:nvPr/>
          </p:nvSpPr>
          <p:spPr bwMode="auto">
            <a:xfrm flipH="1">
              <a:off x="912" y="1488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4710" name="Line 18"/>
            <p:cNvSpPr>
              <a:spLocks noChangeShapeType="1"/>
            </p:cNvSpPr>
            <p:nvPr/>
          </p:nvSpPr>
          <p:spPr bwMode="auto">
            <a:xfrm flipH="1">
              <a:off x="2160" y="1488"/>
              <a:ext cx="96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4711" name="Line 19"/>
            <p:cNvSpPr>
              <a:spLocks noChangeShapeType="1"/>
            </p:cNvSpPr>
            <p:nvPr/>
          </p:nvSpPr>
          <p:spPr bwMode="auto">
            <a:xfrm>
              <a:off x="3120" y="1488"/>
              <a:ext cx="1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4712" name="Line 20"/>
            <p:cNvSpPr>
              <a:spLocks noChangeShapeType="1"/>
            </p:cNvSpPr>
            <p:nvPr/>
          </p:nvSpPr>
          <p:spPr bwMode="auto">
            <a:xfrm>
              <a:off x="4176" y="1488"/>
              <a:ext cx="38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114693" name="Text Box 21"/>
          <p:cNvSpPr txBox="1">
            <a:spLocks noChangeArrowheads="1"/>
          </p:cNvSpPr>
          <p:nvPr/>
        </p:nvSpPr>
        <p:spPr bwMode="auto">
          <a:xfrm>
            <a:off x="2349500" y="5029201"/>
            <a:ext cx="62937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Helvetica" pitchFamily="2" charset="0"/>
              </a:rPr>
              <a:t>record header:  </a:t>
            </a:r>
            <a:r>
              <a:rPr lang="en-US" sz="2400" dirty="0">
                <a:latin typeface="Helvetica" pitchFamily="2" charset="0"/>
              </a:rPr>
              <a:t>content type; version; length </a:t>
            </a:r>
          </a:p>
        </p:txBody>
      </p:sp>
      <p:sp>
        <p:nvSpPr>
          <p:cNvPr id="114694" name="Text Box 22"/>
          <p:cNvSpPr txBox="1">
            <a:spLocks noChangeArrowheads="1"/>
          </p:cNvSpPr>
          <p:nvPr/>
        </p:nvSpPr>
        <p:spPr bwMode="auto">
          <a:xfrm>
            <a:off x="3360739" y="5524501"/>
            <a:ext cx="66535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Helvetica" pitchFamily="2" charset="0"/>
              </a:rPr>
              <a:t>MAC:  </a:t>
            </a:r>
            <a:r>
              <a:rPr lang="en-US" sz="2400" dirty="0">
                <a:latin typeface="Helvetica" pitchFamily="2" charset="0"/>
              </a:rPr>
              <a:t>includes sequence number, MAC key M</a:t>
            </a:r>
            <a:r>
              <a:rPr lang="en-US" sz="2400" baseline="-25000" dirty="0">
                <a:latin typeface="Helvetica" pitchFamily="2" charset="0"/>
              </a:rPr>
              <a:t>x</a:t>
            </a:r>
          </a:p>
        </p:txBody>
      </p:sp>
      <p:sp>
        <p:nvSpPr>
          <p:cNvPr id="114695" name="Text Box 23"/>
          <p:cNvSpPr txBox="1">
            <a:spLocks noChangeArrowheads="1"/>
          </p:cNvSpPr>
          <p:nvPr/>
        </p:nvSpPr>
        <p:spPr bwMode="auto">
          <a:xfrm>
            <a:off x="2898776" y="5951538"/>
            <a:ext cx="7422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C00000"/>
                </a:solidFill>
                <a:latin typeface="Helvetica" pitchFamily="2" charset="0"/>
              </a:rPr>
              <a:t>fragment:  </a:t>
            </a:r>
            <a:r>
              <a:rPr lang="en-US" sz="2400" dirty="0">
                <a:latin typeface="Helvetica" pitchFamily="2" charset="0"/>
              </a:rPr>
              <a:t>each SSL fragment 2</a:t>
            </a:r>
            <a:r>
              <a:rPr lang="en-US" sz="2400" baseline="30000" dirty="0">
                <a:latin typeface="Helvetica" pitchFamily="2" charset="0"/>
              </a:rPr>
              <a:t>14</a:t>
            </a:r>
            <a:r>
              <a:rPr lang="en-US" sz="2400" dirty="0">
                <a:latin typeface="Helvetica" pitchFamily="2" charset="0"/>
              </a:rPr>
              <a:t> bytes (~16 Kbytes)</a:t>
            </a:r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21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54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r>
              <a:rPr lang="en-US" dirty="0"/>
              <a:t>TLS/SSL record format</a:t>
            </a:r>
          </a:p>
        </p:txBody>
      </p:sp>
      <p:grpSp>
        <p:nvGrpSpPr>
          <p:cNvPr id="115715" name="Group 3"/>
          <p:cNvGrpSpPr>
            <a:grpSpLocks/>
          </p:cNvGrpSpPr>
          <p:nvPr/>
        </p:nvGrpSpPr>
        <p:grpSpPr bwMode="auto">
          <a:xfrm>
            <a:off x="2881314" y="1397001"/>
            <a:ext cx="6708775" cy="3744913"/>
            <a:chOff x="862" y="996"/>
            <a:chExt cx="4226" cy="2574"/>
          </a:xfrm>
        </p:grpSpPr>
        <p:grpSp>
          <p:nvGrpSpPr>
            <p:cNvPr id="115718" name="Group 4"/>
            <p:cNvGrpSpPr>
              <a:grpSpLocks/>
            </p:cNvGrpSpPr>
            <p:nvPr/>
          </p:nvGrpSpPr>
          <p:grpSpPr bwMode="auto">
            <a:xfrm>
              <a:off x="862" y="1246"/>
              <a:ext cx="4226" cy="2324"/>
              <a:chOff x="862" y="1139"/>
              <a:chExt cx="4226" cy="2324"/>
            </a:xfrm>
          </p:grpSpPr>
          <p:sp>
            <p:nvSpPr>
              <p:cNvPr id="115722" name="Rectangle 5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4224" cy="196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115723" name="Rectangle 6"/>
              <p:cNvSpPr>
                <a:spLocks noChangeArrowheads="1"/>
              </p:cNvSpPr>
              <p:nvPr/>
            </p:nvSpPr>
            <p:spPr bwMode="auto">
              <a:xfrm>
                <a:off x="864" y="1139"/>
                <a:ext cx="768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115724" name="Rectangle 7"/>
              <p:cNvSpPr>
                <a:spLocks noChangeArrowheads="1"/>
              </p:cNvSpPr>
              <p:nvPr/>
            </p:nvSpPr>
            <p:spPr bwMode="auto">
              <a:xfrm>
                <a:off x="1632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115725" name="Rectangle 8"/>
              <p:cNvSpPr>
                <a:spLocks noChangeArrowheads="1"/>
              </p:cNvSpPr>
              <p:nvPr/>
            </p:nvSpPr>
            <p:spPr bwMode="auto">
              <a:xfrm>
                <a:off x="3024" y="1139"/>
                <a:ext cx="1392" cy="43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115726" name="Rectangle 9"/>
              <p:cNvSpPr>
                <a:spLocks noChangeArrowheads="1"/>
              </p:cNvSpPr>
              <p:nvPr/>
            </p:nvSpPr>
            <p:spPr bwMode="auto">
              <a:xfrm>
                <a:off x="862" y="3004"/>
                <a:ext cx="4224" cy="459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115727" name="Text Box 10"/>
              <p:cNvSpPr txBox="1">
                <a:spLocks noChangeArrowheads="1"/>
              </p:cNvSpPr>
              <p:nvPr/>
            </p:nvSpPr>
            <p:spPr bwMode="auto">
              <a:xfrm>
                <a:off x="958" y="1150"/>
                <a:ext cx="645" cy="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Helvetica" pitchFamily="2" charset="0"/>
                    <a:cs typeface="Arial" charset="0"/>
                  </a:rPr>
                  <a:t>content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dirty="0">
                    <a:latin typeface="Helvetica" pitchFamily="2" charset="0"/>
                    <a:cs typeface="Arial" charset="0"/>
                  </a:rPr>
                  <a:t>type</a:t>
                </a:r>
              </a:p>
            </p:txBody>
          </p:sp>
          <p:sp>
            <p:nvSpPr>
              <p:cNvPr id="115728" name="Text Box 11"/>
              <p:cNvSpPr txBox="1">
                <a:spLocks noChangeArrowheads="1"/>
              </p:cNvSpPr>
              <p:nvPr/>
            </p:nvSpPr>
            <p:spPr bwMode="auto">
              <a:xfrm>
                <a:off x="1814" y="1246"/>
                <a:ext cx="98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SSL version</a:t>
                </a:r>
              </a:p>
            </p:txBody>
          </p:sp>
          <p:sp>
            <p:nvSpPr>
              <p:cNvPr id="115729" name="Text Box 12"/>
              <p:cNvSpPr txBox="1">
                <a:spLocks noChangeArrowheads="1"/>
              </p:cNvSpPr>
              <p:nvPr/>
            </p:nvSpPr>
            <p:spPr bwMode="auto">
              <a:xfrm>
                <a:off x="3441" y="1226"/>
                <a:ext cx="557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length</a:t>
                </a:r>
              </a:p>
            </p:txBody>
          </p:sp>
          <p:sp>
            <p:nvSpPr>
              <p:cNvPr id="115730" name="Text Box 13"/>
              <p:cNvSpPr txBox="1">
                <a:spLocks noChangeArrowheads="1"/>
              </p:cNvSpPr>
              <p:nvPr/>
            </p:nvSpPr>
            <p:spPr bwMode="auto">
              <a:xfrm>
                <a:off x="2553" y="3084"/>
                <a:ext cx="476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MAC</a:t>
                </a:r>
              </a:p>
            </p:txBody>
          </p:sp>
          <p:sp>
            <p:nvSpPr>
              <p:cNvPr id="115731" name="Text Box 14"/>
              <p:cNvSpPr txBox="1">
                <a:spLocks noChangeArrowheads="1"/>
              </p:cNvSpPr>
              <p:nvPr/>
            </p:nvSpPr>
            <p:spPr bwMode="auto">
              <a:xfrm>
                <a:off x="2576" y="1983"/>
                <a:ext cx="43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latin typeface="Helvetica" pitchFamily="2" charset="0"/>
                    <a:cs typeface="Arial" charset="0"/>
                  </a:rPr>
                  <a:t>data</a:t>
                </a:r>
              </a:p>
            </p:txBody>
          </p:sp>
        </p:grpSp>
        <p:sp>
          <p:nvSpPr>
            <p:cNvPr id="115719" name="Text Box 15"/>
            <p:cNvSpPr txBox="1">
              <a:spLocks noChangeArrowheads="1"/>
            </p:cNvSpPr>
            <p:nvPr/>
          </p:nvSpPr>
          <p:spPr bwMode="auto">
            <a:xfrm>
              <a:off x="930" y="996"/>
              <a:ext cx="55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1 byte</a:t>
              </a:r>
            </a:p>
          </p:txBody>
        </p:sp>
        <p:sp>
          <p:nvSpPr>
            <p:cNvPr id="115720" name="Text Box 16"/>
            <p:cNvSpPr txBox="1">
              <a:spLocks noChangeArrowheads="1"/>
            </p:cNvSpPr>
            <p:nvPr/>
          </p:nvSpPr>
          <p:spPr bwMode="auto">
            <a:xfrm>
              <a:off x="201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2 bytes</a:t>
              </a:r>
            </a:p>
          </p:txBody>
        </p:sp>
        <p:sp>
          <p:nvSpPr>
            <p:cNvPr id="115721" name="Text Box 17"/>
            <p:cNvSpPr txBox="1">
              <a:spLocks noChangeArrowheads="1"/>
            </p:cNvSpPr>
            <p:nvPr/>
          </p:nvSpPr>
          <p:spPr bwMode="auto">
            <a:xfrm>
              <a:off x="3350" y="1007"/>
              <a:ext cx="63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3 bytes</a:t>
              </a:r>
            </a:p>
          </p:txBody>
        </p:sp>
      </p:grpSp>
      <p:sp>
        <p:nvSpPr>
          <p:cNvPr id="115716" name="Text Box 18"/>
          <p:cNvSpPr txBox="1">
            <a:spLocks noChangeArrowheads="1"/>
          </p:cNvSpPr>
          <p:nvPr/>
        </p:nvSpPr>
        <p:spPr bwMode="auto">
          <a:xfrm>
            <a:off x="2908301" y="5468938"/>
            <a:ext cx="72010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Helvetica" pitchFamily="2" charset="0"/>
              </a:rPr>
              <a:t>data and MAC encrypted (symmetric key algorithm)</a:t>
            </a: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22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129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Group 2"/>
          <p:cNvGrpSpPr>
            <a:grpSpLocks/>
          </p:cNvGrpSpPr>
          <p:nvPr/>
        </p:nvGrpSpPr>
        <p:grpSpPr bwMode="auto">
          <a:xfrm>
            <a:off x="5026025" y="293688"/>
            <a:ext cx="3962400" cy="5954712"/>
            <a:chOff x="1152" y="233"/>
            <a:chExt cx="2496" cy="3751"/>
          </a:xfrm>
        </p:grpSpPr>
        <p:sp>
          <p:nvSpPr>
            <p:cNvPr id="116747" name="Line 3"/>
            <p:cNvSpPr>
              <a:spLocks noChangeShapeType="1"/>
            </p:cNvSpPr>
            <p:nvPr/>
          </p:nvSpPr>
          <p:spPr bwMode="auto">
            <a:xfrm>
              <a:off x="1152" y="384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6748" name="Line 4"/>
            <p:cNvSpPr>
              <a:spLocks noChangeShapeType="1"/>
            </p:cNvSpPr>
            <p:nvPr/>
          </p:nvSpPr>
          <p:spPr bwMode="auto">
            <a:xfrm flipH="1">
              <a:off x="1152" y="67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6749" name="Line 5"/>
            <p:cNvSpPr>
              <a:spLocks noChangeShapeType="1"/>
            </p:cNvSpPr>
            <p:nvPr/>
          </p:nvSpPr>
          <p:spPr bwMode="auto">
            <a:xfrm flipH="1">
              <a:off x="1152" y="91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6750" name="Line 6"/>
            <p:cNvSpPr>
              <a:spLocks noChangeShapeType="1"/>
            </p:cNvSpPr>
            <p:nvPr/>
          </p:nvSpPr>
          <p:spPr bwMode="auto">
            <a:xfrm flipH="1">
              <a:off x="1152" y="1152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6751" name="Line 7"/>
            <p:cNvSpPr>
              <a:spLocks noChangeShapeType="1"/>
            </p:cNvSpPr>
            <p:nvPr/>
          </p:nvSpPr>
          <p:spPr bwMode="auto">
            <a:xfrm>
              <a:off x="1152" y="158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6752" name="Line 8"/>
            <p:cNvSpPr>
              <a:spLocks noChangeShapeType="1"/>
            </p:cNvSpPr>
            <p:nvPr/>
          </p:nvSpPr>
          <p:spPr bwMode="auto">
            <a:xfrm>
              <a:off x="1152" y="177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6753" name="Line 9"/>
            <p:cNvSpPr>
              <a:spLocks noChangeShapeType="1"/>
            </p:cNvSpPr>
            <p:nvPr/>
          </p:nvSpPr>
          <p:spPr bwMode="auto">
            <a:xfrm>
              <a:off x="1152" y="2064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6754" name="Line 10"/>
            <p:cNvSpPr>
              <a:spLocks noChangeShapeType="1"/>
            </p:cNvSpPr>
            <p:nvPr/>
          </p:nvSpPr>
          <p:spPr bwMode="auto">
            <a:xfrm flipH="1">
              <a:off x="1152" y="2448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6755" name="Line 11"/>
            <p:cNvSpPr>
              <a:spLocks noChangeShapeType="1"/>
            </p:cNvSpPr>
            <p:nvPr/>
          </p:nvSpPr>
          <p:spPr bwMode="auto">
            <a:xfrm flipH="1">
              <a:off x="1152" y="2736"/>
              <a:ext cx="24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6756" name="Line 12"/>
            <p:cNvSpPr>
              <a:spLocks noChangeShapeType="1"/>
            </p:cNvSpPr>
            <p:nvPr/>
          </p:nvSpPr>
          <p:spPr bwMode="auto">
            <a:xfrm>
              <a:off x="1152" y="312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6757" name="Line 13"/>
            <p:cNvSpPr>
              <a:spLocks noChangeShapeType="1"/>
            </p:cNvSpPr>
            <p:nvPr/>
          </p:nvSpPr>
          <p:spPr bwMode="auto">
            <a:xfrm flipH="1">
              <a:off x="1152" y="3408"/>
              <a:ext cx="24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6758" name="Line 14"/>
            <p:cNvSpPr>
              <a:spLocks noChangeShapeType="1"/>
            </p:cNvSpPr>
            <p:nvPr/>
          </p:nvSpPr>
          <p:spPr bwMode="auto">
            <a:xfrm>
              <a:off x="1152" y="3840"/>
              <a:ext cx="24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6759" name="Text Box 15"/>
            <p:cNvSpPr txBox="1">
              <a:spLocks noChangeArrowheads="1"/>
            </p:cNvSpPr>
            <p:nvPr/>
          </p:nvSpPr>
          <p:spPr bwMode="auto">
            <a:xfrm rot="194382">
              <a:off x="1574" y="233"/>
              <a:ext cx="14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Helvetica" pitchFamily="2" charset="0"/>
                  <a:cs typeface="Arial" charset="0"/>
                </a:rPr>
                <a:t>handshake: ClientHello</a:t>
              </a:r>
            </a:p>
          </p:txBody>
        </p:sp>
        <p:sp>
          <p:nvSpPr>
            <p:cNvPr id="116760" name="Text Box 16"/>
            <p:cNvSpPr txBox="1">
              <a:spLocks noChangeArrowheads="1"/>
            </p:cNvSpPr>
            <p:nvPr/>
          </p:nvSpPr>
          <p:spPr bwMode="auto">
            <a:xfrm rot="-324987">
              <a:off x="1574" y="563"/>
              <a:ext cx="15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Helvetica" pitchFamily="2" charset="0"/>
                  <a:cs typeface="Arial" charset="0"/>
                </a:rPr>
                <a:t>handshake: ServerHello</a:t>
              </a:r>
            </a:p>
          </p:txBody>
        </p:sp>
        <p:sp>
          <p:nvSpPr>
            <p:cNvPr id="116761" name="Text Box 17"/>
            <p:cNvSpPr txBox="1">
              <a:spLocks noChangeArrowheads="1"/>
            </p:cNvSpPr>
            <p:nvPr/>
          </p:nvSpPr>
          <p:spPr bwMode="auto">
            <a:xfrm rot="-324987">
              <a:off x="1647" y="805"/>
              <a:ext cx="14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Helvetica" pitchFamily="2" charset="0"/>
                  <a:cs typeface="Arial" charset="0"/>
                </a:rPr>
                <a:t>handshake: Certificate</a:t>
              </a:r>
            </a:p>
          </p:txBody>
        </p:sp>
        <p:sp>
          <p:nvSpPr>
            <p:cNvPr id="116762" name="Text Box 18"/>
            <p:cNvSpPr txBox="1">
              <a:spLocks noChangeArrowheads="1"/>
            </p:cNvSpPr>
            <p:nvPr/>
          </p:nvSpPr>
          <p:spPr bwMode="auto">
            <a:xfrm rot="-324987">
              <a:off x="1574" y="1046"/>
              <a:ext cx="18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Helvetica" pitchFamily="2" charset="0"/>
                  <a:cs typeface="Arial" charset="0"/>
                </a:rPr>
                <a:t>handshake: ServerHelloDone</a:t>
              </a:r>
            </a:p>
          </p:txBody>
        </p:sp>
        <p:sp>
          <p:nvSpPr>
            <p:cNvPr id="116763" name="Text Box 19"/>
            <p:cNvSpPr txBox="1">
              <a:spLocks noChangeArrowheads="1"/>
            </p:cNvSpPr>
            <p:nvPr/>
          </p:nvSpPr>
          <p:spPr bwMode="auto">
            <a:xfrm rot="226813">
              <a:off x="1606" y="1478"/>
              <a:ext cx="19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Helvetica" pitchFamily="2" charset="0"/>
                  <a:cs typeface="Arial" charset="0"/>
                </a:rPr>
                <a:t>handshake: ClientKeyExchange</a:t>
              </a:r>
            </a:p>
          </p:txBody>
        </p:sp>
        <p:sp>
          <p:nvSpPr>
            <p:cNvPr id="116764" name="Text Box 20"/>
            <p:cNvSpPr txBox="1">
              <a:spLocks noChangeArrowheads="1"/>
            </p:cNvSpPr>
            <p:nvPr/>
          </p:nvSpPr>
          <p:spPr bwMode="auto">
            <a:xfrm rot="258961">
              <a:off x="1594" y="1655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Helvetica" pitchFamily="2" charset="0"/>
                  <a:cs typeface="Arial" charset="0"/>
                </a:rPr>
                <a:t>ChangeCipherSpec</a:t>
              </a:r>
            </a:p>
          </p:txBody>
        </p:sp>
        <p:sp>
          <p:nvSpPr>
            <p:cNvPr id="116765" name="Text Box 21"/>
            <p:cNvSpPr txBox="1">
              <a:spLocks noChangeArrowheads="1"/>
            </p:cNvSpPr>
            <p:nvPr/>
          </p:nvSpPr>
          <p:spPr bwMode="auto">
            <a:xfrm rot="226813">
              <a:off x="1606" y="1968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Helvetica" pitchFamily="2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6" name="Text Box 22"/>
            <p:cNvSpPr txBox="1">
              <a:spLocks noChangeArrowheads="1"/>
            </p:cNvSpPr>
            <p:nvPr/>
          </p:nvSpPr>
          <p:spPr bwMode="auto">
            <a:xfrm rot="-260887">
              <a:off x="1658" y="2341"/>
              <a:ext cx="12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Helvetica" pitchFamily="2" charset="0"/>
                  <a:cs typeface="Arial" charset="0"/>
                </a:rPr>
                <a:t>ChangeCipherSpec</a:t>
              </a:r>
            </a:p>
          </p:txBody>
        </p:sp>
        <p:sp>
          <p:nvSpPr>
            <p:cNvPr id="116767" name="Text Box 23"/>
            <p:cNvSpPr txBox="1">
              <a:spLocks noChangeArrowheads="1"/>
            </p:cNvSpPr>
            <p:nvPr/>
          </p:nvSpPr>
          <p:spPr bwMode="auto">
            <a:xfrm rot="-387815">
              <a:off x="1670" y="2630"/>
              <a:ext cx="13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Helvetica" pitchFamily="2" charset="0"/>
                  <a:cs typeface="Arial" charset="0"/>
                </a:rPr>
                <a:t>handshake: Finished</a:t>
              </a:r>
            </a:p>
          </p:txBody>
        </p:sp>
        <p:sp>
          <p:nvSpPr>
            <p:cNvPr id="116768" name="Text Box 24"/>
            <p:cNvSpPr txBox="1">
              <a:spLocks noChangeArrowheads="1"/>
            </p:cNvSpPr>
            <p:nvPr/>
          </p:nvSpPr>
          <p:spPr bwMode="auto">
            <a:xfrm rot="258755">
              <a:off x="1747" y="3013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Helvetica" pitchFamily="2" charset="0"/>
                  <a:cs typeface="Arial" charset="0"/>
                </a:rPr>
                <a:t>application_data</a:t>
              </a:r>
            </a:p>
          </p:txBody>
        </p:sp>
        <p:sp>
          <p:nvSpPr>
            <p:cNvPr id="116769" name="Text Box 25"/>
            <p:cNvSpPr txBox="1">
              <a:spLocks noChangeArrowheads="1"/>
            </p:cNvSpPr>
            <p:nvPr/>
          </p:nvSpPr>
          <p:spPr bwMode="auto">
            <a:xfrm rot="-295858">
              <a:off x="1811" y="3301"/>
              <a:ext cx="105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Helvetica" pitchFamily="2" charset="0"/>
                  <a:cs typeface="Arial" charset="0"/>
                </a:rPr>
                <a:t>application_data</a:t>
              </a:r>
            </a:p>
          </p:txBody>
        </p:sp>
        <p:sp>
          <p:nvSpPr>
            <p:cNvPr id="116770" name="Text Box 26"/>
            <p:cNvSpPr txBox="1">
              <a:spLocks noChangeArrowheads="1"/>
            </p:cNvSpPr>
            <p:nvPr/>
          </p:nvSpPr>
          <p:spPr bwMode="auto">
            <a:xfrm rot="194382">
              <a:off x="1827" y="3733"/>
              <a:ext cx="16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Helvetica" pitchFamily="2" charset="0"/>
                  <a:cs typeface="Arial" charset="0"/>
                </a:rPr>
                <a:t>Alert: warning, close_notify</a:t>
              </a:r>
            </a:p>
          </p:txBody>
        </p:sp>
      </p:grpSp>
      <p:sp>
        <p:nvSpPr>
          <p:cNvPr id="116739" name="Rectangle 27"/>
          <p:cNvSpPr>
            <a:spLocks noGrp="1" noChangeArrowheads="1"/>
          </p:cNvSpPr>
          <p:nvPr>
            <p:ph type="title"/>
          </p:nvPr>
        </p:nvSpPr>
        <p:spPr>
          <a:xfrm>
            <a:off x="888642" y="366713"/>
            <a:ext cx="4058009" cy="1143000"/>
          </a:xfrm>
        </p:spPr>
        <p:txBody>
          <a:bodyPr>
            <a:normAutofit fontScale="90000"/>
          </a:bodyPr>
          <a:lstStyle/>
          <a:p>
            <a:pPr>
              <a:lnSpc>
                <a:spcPts val="4600"/>
              </a:lnSpc>
            </a:pPr>
            <a:r>
              <a:rPr lang="en-US" dirty="0"/>
              <a:t>Real TLS/SSL</a:t>
            </a:r>
            <a:br>
              <a:rPr lang="en-US" dirty="0"/>
            </a:br>
            <a:r>
              <a:rPr lang="en-US" dirty="0"/>
              <a:t>connection</a:t>
            </a:r>
          </a:p>
        </p:txBody>
      </p:sp>
      <p:sp>
        <p:nvSpPr>
          <p:cNvPr id="116740" name="Text Box 28"/>
          <p:cNvSpPr txBox="1">
            <a:spLocks noChangeArrowheads="1"/>
          </p:cNvSpPr>
          <p:nvPr/>
        </p:nvSpPr>
        <p:spPr bwMode="auto">
          <a:xfrm>
            <a:off x="2743200" y="6049963"/>
            <a:ext cx="20348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TCP FIN follows</a:t>
            </a:r>
          </a:p>
        </p:txBody>
      </p:sp>
      <p:pic>
        <p:nvPicPr>
          <p:cNvPr id="116741" name="Picture 29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1989139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30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1941514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3" name="Line 32"/>
          <p:cNvSpPr>
            <a:spLocks noChangeShapeType="1"/>
          </p:cNvSpPr>
          <p:nvPr/>
        </p:nvSpPr>
        <p:spPr bwMode="auto">
          <a:xfrm flipV="1">
            <a:off x="4159251" y="2743200"/>
            <a:ext cx="1122363" cy="59213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16744" name="Text Box 33"/>
          <p:cNvSpPr txBox="1">
            <a:spLocks noChangeArrowheads="1"/>
          </p:cNvSpPr>
          <p:nvPr/>
        </p:nvSpPr>
        <p:spPr bwMode="auto">
          <a:xfrm>
            <a:off x="2562226" y="2947988"/>
            <a:ext cx="15668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i="1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everything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henceforth</a:t>
            </a:r>
          </a:p>
          <a:p>
            <a:pPr algn="r"/>
            <a:r>
              <a:rPr lang="en-US" i="1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is encrypted</a:t>
            </a:r>
          </a:p>
        </p:txBody>
      </p:sp>
      <p:sp>
        <p:nvSpPr>
          <p:cNvPr id="116745" name="Line 34"/>
          <p:cNvSpPr>
            <a:spLocks noChangeShapeType="1"/>
          </p:cNvSpPr>
          <p:nvPr/>
        </p:nvSpPr>
        <p:spPr bwMode="auto">
          <a:xfrm>
            <a:off x="4127500" y="3592513"/>
            <a:ext cx="1392238" cy="385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95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3407-7377-3449-A440-6EB78D5F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TLS/SSL: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8B857-9221-E34D-BE97-96D76F711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protocol to agree on a set of ciphers for security properties</a:t>
            </a:r>
          </a:p>
          <a:p>
            <a:pPr lvl="1"/>
            <a:r>
              <a:rPr lang="en-US" dirty="0"/>
              <a:t>Not a cipher itself</a:t>
            </a:r>
          </a:p>
          <a:p>
            <a:endParaRPr lang="en-US" dirty="0"/>
          </a:p>
          <a:p>
            <a:r>
              <a:rPr lang="en-US" dirty="0"/>
              <a:t>Can be used by any application at the app layer</a:t>
            </a:r>
          </a:p>
          <a:p>
            <a:endParaRPr lang="en-US" dirty="0"/>
          </a:p>
          <a:p>
            <a:r>
              <a:rPr lang="en-US" dirty="0"/>
              <a:t>Customized for security properties at the record-level and stream-level, to work with real applications</a:t>
            </a:r>
          </a:p>
          <a:p>
            <a:endParaRPr lang="en-US" dirty="0"/>
          </a:p>
          <a:p>
            <a:r>
              <a:rPr lang="en-US" dirty="0"/>
              <a:t>Latest standard: TLS v1.3 (Aug 2018)</a:t>
            </a:r>
          </a:p>
        </p:txBody>
      </p:sp>
    </p:spTree>
    <p:extLst>
      <p:ext uri="{BB962C8B-B14F-4D97-AF65-F5344CB8AC3E}">
        <p14:creationId xmlns:p14="http://schemas.microsoft.com/office/powerpoint/2010/main" val="4152710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B9F1-09BA-8540-A78A-CEE1166D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77A11-FF7C-E647-BC67-A54F44DD9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Look at the certificate for a website on your browser</a:t>
            </a:r>
          </a:p>
          <a:p>
            <a:endParaRPr lang="en-US" dirty="0"/>
          </a:p>
          <a:p>
            <a:r>
              <a:rPr lang="en-US" dirty="0" err="1"/>
              <a:t>badssl.com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https://www.selfsignedcertificate.com</a:t>
            </a:r>
            <a:endParaRPr lang="en-US" dirty="0"/>
          </a:p>
          <a:p>
            <a:endParaRPr lang="en-US" dirty="0"/>
          </a:p>
          <a:p>
            <a:r>
              <a:rPr lang="en-US" sz="2400" dirty="0" err="1">
                <a:latin typeface="Lucida Console" panose="020B0609040504020204" pitchFamily="49" charset="0"/>
              </a:rPr>
              <a:t>openssl</a:t>
            </a:r>
            <a:r>
              <a:rPr lang="en-US" sz="2400" dirty="0">
                <a:latin typeface="Lucida Console" panose="020B0609040504020204" pitchFamily="49" charset="0"/>
              </a:rPr>
              <a:t> x509 -in test-self-signed-cert-</a:t>
            </a:r>
            <a:r>
              <a:rPr lang="en-US" sz="2400" dirty="0" err="1">
                <a:latin typeface="Lucida Console" panose="020B0609040504020204" pitchFamily="49" charset="0"/>
              </a:rPr>
              <a:t>cert.cert</a:t>
            </a:r>
            <a:r>
              <a:rPr lang="en-US" sz="2400" dirty="0">
                <a:latin typeface="Lucida Console" panose="020B0609040504020204" pitchFamily="49" charset="0"/>
              </a:rPr>
              <a:t> -text -</a:t>
            </a:r>
            <a:r>
              <a:rPr lang="en-US" sz="2400" dirty="0" err="1">
                <a:latin typeface="Lucida Console" panose="020B0609040504020204" pitchFamily="49" charset="0"/>
              </a:rPr>
              <a:t>noout</a:t>
            </a:r>
            <a:endParaRPr lang="en-US" sz="24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68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61BD-55AB-194E-85DF-D1ED34DA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Security: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7A823-1DD6-CB46-9597-3C5346863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/>
          <a:lstStyle/>
          <a:p>
            <a:r>
              <a:rPr lang="en-US" dirty="0"/>
              <a:t>Cryptography: building block for security on the Internet today</a:t>
            </a:r>
          </a:p>
          <a:p>
            <a:pPr lvl="1"/>
            <a:r>
              <a:rPr lang="en-US" dirty="0"/>
              <a:t>Symmetric key (ex: AES) and public key (ex: RSA)</a:t>
            </a:r>
          </a:p>
          <a:p>
            <a:pPr lvl="1"/>
            <a:r>
              <a:rPr lang="en-US" dirty="0"/>
              <a:t>Provide confidentiality, but need more work for other properties</a:t>
            </a:r>
          </a:p>
          <a:p>
            <a:r>
              <a:rPr lang="en-US" dirty="0"/>
              <a:t>Message integrity through MAC</a:t>
            </a:r>
          </a:p>
          <a:p>
            <a:r>
              <a:rPr lang="en-US" dirty="0"/>
              <a:t>Digital signatures: authenticity, integrity, non-repudiation</a:t>
            </a:r>
          </a:p>
          <a:p>
            <a:r>
              <a:rPr lang="en-US" dirty="0"/>
              <a:t>Certificate authorities</a:t>
            </a:r>
          </a:p>
          <a:p>
            <a:r>
              <a:rPr lang="en-US" dirty="0"/>
              <a:t>Real applications and protocols: PGP and TLS/SSL</a:t>
            </a:r>
          </a:p>
          <a:p>
            <a:r>
              <a:rPr lang="en-US" dirty="0"/>
              <a:t>Many real benefits from the tools and techniques in this field</a:t>
            </a:r>
          </a:p>
          <a:p>
            <a:r>
              <a:rPr lang="en-US" dirty="0"/>
              <a:t>Many real problems remain</a:t>
            </a:r>
          </a:p>
        </p:txBody>
      </p:sp>
    </p:spTree>
    <p:extLst>
      <p:ext uri="{BB962C8B-B14F-4D97-AF65-F5344CB8AC3E}">
        <p14:creationId xmlns:p14="http://schemas.microsoft.com/office/powerpoint/2010/main" val="134848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901521" y="128588"/>
            <a:ext cx="8850492" cy="1143000"/>
          </a:xfrm>
        </p:spPr>
        <p:txBody>
          <a:bodyPr>
            <a:normAutofit/>
          </a:bodyPr>
          <a:lstStyle/>
          <a:p>
            <a:r>
              <a:rPr lang="en-US" dirty="0"/>
              <a:t>TLS/SSL: A Secure Sockets Layer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39403" y="1222374"/>
            <a:ext cx="4850261" cy="5216525"/>
          </a:xfrm>
        </p:spPr>
        <p:txBody>
          <a:bodyPr>
            <a:normAutofit/>
          </a:bodyPr>
          <a:lstStyle/>
          <a:p>
            <a:pPr marL="225425" indent="-225425"/>
            <a:r>
              <a:rPr lang="en-US" sz="2400" dirty="0"/>
              <a:t>widely deployed security protocol</a:t>
            </a:r>
          </a:p>
          <a:p>
            <a:pPr marL="569913" lvl="1" indent="-225425"/>
            <a:r>
              <a:rPr lang="en-US" sz="2000" dirty="0"/>
              <a:t>supported by almost all browsers, web servers</a:t>
            </a:r>
          </a:p>
          <a:p>
            <a:pPr marL="569913" lvl="1" indent="-225425"/>
            <a:r>
              <a:rPr lang="en-US" sz="2000" dirty="0"/>
              <a:t>https</a:t>
            </a:r>
          </a:p>
          <a:p>
            <a:pPr marL="569913" lvl="1" indent="-225425"/>
            <a:r>
              <a:rPr lang="en-US" sz="2000" dirty="0"/>
              <a:t>billions $/year over TLS/SSL</a:t>
            </a:r>
          </a:p>
          <a:p>
            <a:pPr marL="225425" indent="-225425"/>
            <a:r>
              <a:rPr lang="en-US" sz="2400" dirty="0"/>
              <a:t>Origins: [Woo 1994] implementation by Netscape</a:t>
            </a:r>
          </a:p>
          <a:p>
            <a:pPr marL="225425" indent="-225425"/>
            <a:r>
              <a:rPr lang="en-US" sz="2400" dirty="0"/>
              <a:t>provides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</a:rPr>
              <a:t>confidentiality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</a:rPr>
              <a:t>integrity</a:t>
            </a:r>
          </a:p>
          <a:p>
            <a:pPr marL="569913" lvl="1" indent="-225425">
              <a:lnSpc>
                <a:spcPts val="2300"/>
              </a:lnSpc>
            </a:pPr>
            <a:r>
              <a:rPr lang="en-US" i="1" dirty="0">
                <a:solidFill>
                  <a:srgbClr val="C00000"/>
                </a:solidFill>
              </a:rPr>
              <a:t>authentication</a:t>
            </a:r>
          </a:p>
        </p:txBody>
      </p:sp>
      <p:sp>
        <p:nvSpPr>
          <p:cNvPr id="9830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74726" y="1271588"/>
            <a:ext cx="4143375" cy="5054600"/>
          </a:xfrm>
        </p:spPr>
        <p:txBody>
          <a:bodyPr>
            <a:normAutofit fontScale="92500"/>
          </a:bodyPr>
          <a:lstStyle/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/>
              <a:t>original goals: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/>
              <a:t>Web e-commerce transactions 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/>
              <a:t>encryption (especially credit-card numbers)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/>
              <a:t>Web-server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/>
              <a:t>optional client authentication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/>
              <a:t>minimum hassle in doing business with new merchant</a:t>
            </a:r>
          </a:p>
          <a:p>
            <a:pPr marL="225425" indent="-225425">
              <a:lnSpc>
                <a:spcPts val="2475"/>
              </a:lnSpc>
              <a:tabLst>
                <a:tab pos="225425" algn="l"/>
              </a:tabLst>
            </a:pPr>
            <a:r>
              <a:rPr lang="en-US" sz="2400" dirty="0"/>
              <a:t>available to all TCP applications</a:t>
            </a:r>
          </a:p>
          <a:p>
            <a:pPr marL="569913" lvl="1" indent="-230188">
              <a:lnSpc>
                <a:spcPts val="2475"/>
              </a:lnSpc>
              <a:tabLst>
                <a:tab pos="225425" algn="l"/>
              </a:tabLst>
            </a:pPr>
            <a:r>
              <a:rPr lang="en-US" dirty="0"/>
              <a:t>secure socket interface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8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113394" cy="1325563"/>
          </a:xfrm>
        </p:spPr>
        <p:txBody>
          <a:bodyPr/>
          <a:lstStyle/>
          <a:p>
            <a:r>
              <a:rPr lang="en-US" dirty="0"/>
              <a:t>TLS/SSL and the rest of the protocol stack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2967039" y="1603376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6346825" y="1603376"/>
            <a:ext cx="3118737" cy="2709863"/>
            <a:chOff x="2524" y="1773"/>
            <a:chExt cx="1961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2889" y="2233"/>
              <a:ext cx="7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TLS/SSL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524" y="3228"/>
              <a:ext cx="19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application with TLS/SSL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786148" y="4782791"/>
            <a:ext cx="1061970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TLS/SSL 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C and Java libraries/classes readily available</a:t>
            </a:r>
          </a:p>
          <a:p>
            <a:pPr marL="623888" lvl="1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Ex: OpenSSL</a:t>
            </a: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61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Could do something like PGP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888389" y="4995513"/>
            <a:ext cx="107740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but want to send byte streams &amp; interactive data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want set of secret keys for entire connection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want certificate exchange as part of protocol: handshake phase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00356" name="Freeform 4"/>
          <p:cNvSpPr>
            <a:spLocks/>
          </p:cNvSpPr>
          <p:nvPr/>
        </p:nvSpPr>
        <p:spPr bwMode="auto">
          <a:xfrm>
            <a:off x="4119563" y="1830388"/>
            <a:ext cx="989012" cy="406400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 flipV="1">
            <a:off x="3043238" y="1835150"/>
            <a:ext cx="3603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3394076" y="1335089"/>
            <a:ext cx="754063" cy="769937"/>
            <a:chOff x="694" y="2457"/>
            <a:chExt cx="475" cy="485"/>
          </a:xfrm>
        </p:grpSpPr>
        <p:sp>
          <p:nvSpPr>
            <p:cNvPr id="100413" name="Rectangle 7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414" name="Text Box 8"/>
            <p:cNvSpPr txBox="1">
              <a:spLocks noChangeArrowheads="1"/>
            </p:cNvSpPr>
            <p:nvPr/>
          </p:nvSpPr>
          <p:spPr bwMode="auto">
            <a:xfrm>
              <a:off x="750" y="2657"/>
              <a:ext cx="3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H( )</a:t>
              </a:r>
            </a:p>
          </p:txBody>
        </p:sp>
        <p:sp>
          <p:nvSpPr>
            <p:cNvPr id="100415" name="Text Box 9"/>
            <p:cNvSpPr txBox="1">
              <a:spLocks noChangeArrowheads="1"/>
            </p:cNvSpPr>
            <p:nvPr/>
          </p:nvSpPr>
          <p:spPr bwMode="auto">
            <a:xfrm>
              <a:off x="897" y="2457"/>
              <a:ext cx="21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dirty="0">
                  <a:latin typeface="Helvetica" pitchFamily="2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59" name="Group 10"/>
          <p:cNvGrpSpPr>
            <a:grpSpLocks/>
          </p:cNvGrpSpPr>
          <p:nvPr/>
        </p:nvGrpSpPr>
        <p:grpSpPr bwMode="auto">
          <a:xfrm>
            <a:off x="4238628" y="1303341"/>
            <a:ext cx="779464" cy="769938"/>
            <a:chOff x="1527" y="1971"/>
            <a:chExt cx="491" cy="485"/>
          </a:xfrm>
        </p:grpSpPr>
        <p:sp>
          <p:nvSpPr>
            <p:cNvPr id="100409" name="Rectangle 11"/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410" name="Text Box 12"/>
            <p:cNvSpPr txBox="1">
              <a:spLocks noChangeArrowheads="1"/>
            </p:cNvSpPr>
            <p:nvPr/>
          </p:nvSpPr>
          <p:spPr bwMode="auto">
            <a:xfrm>
              <a:off x="1527" y="2189"/>
              <a:ext cx="4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A</a:t>
              </a:r>
              <a:r>
                <a:rPr lang="en-US" dirty="0">
                  <a:latin typeface="Helvetica" pitchFamily="2" charset="0"/>
                  <a:cs typeface="Arial" charset="0"/>
                </a:rPr>
                <a:t>( )</a:t>
              </a:r>
            </a:p>
          </p:txBody>
        </p:sp>
        <p:sp>
          <p:nvSpPr>
            <p:cNvPr id="100411" name="Text Box 13"/>
            <p:cNvSpPr txBox="1">
              <a:spLocks noChangeArrowheads="1"/>
            </p:cNvSpPr>
            <p:nvPr/>
          </p:nvSpPr>
          <p:spPr bwMode="auto">
            <a:xfrm>
              <a:off x="1745" y="1971"/>
              <a:ext cx="21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dirty="0">
                  <a:latin typeface="Helvetica" pitchFamily="2" charset="0"/>
                  <a:cs typeface="Arial" charset="0"/>
                </a:rPr>
                <a:t>.</a:t>
              </a:r>
            </a:p>
          </p:txBody>
        </p:sp>
        <p:sp>
          <p:nvSpPr>
            <p:cNvPr id="100412" name="Text Box 14"/>
            <p:cNvSpPr txBox="1">
              <a:spLocks noChangeArrowheads="1"/>
            </p:cNvSpPr>
            <p:nvPr/>
          </p:nvSpPr>
          <p:spPr bwMode="auto">
            <a:xfrm>
              <a:off x="1640" y="2088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00360" name="Group 15"/>
          <p:cNvGrpSpPr>
            <a:grpSpLocks/>
          </p:cNvGrpSpPr>
          <p:nvPr/>
        </p:nvGrpSpPr>
        <p:grpSpPr bwMode="auto">
          <a:xfrm>
            <a:off x="4818064" y="2179636"/>
            <a:ext cx="638175" cy="584199"/>
            <a:chOff x="2862" y="1573"/>
            <a:chExt cx="402" cy="368"/>
          </a:xfrm>
        </p:grpSpPr>
        <p:sp>
          <p:nvSpPr>
            <p:cNvPr id="100407" name="Oval 16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408" name="Text Box 17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61" name="Group 18"/>
          <p:cNvGrpSpPr>
            <a:grpSpLocks/>
          </p:cNvGrpSpPr>
          <p:nvPr/>
        </p:nvGrpSpPr>
        <p:grpSpPr bwMode="auto">
          <a:xfrm>
            <a:off x="4951416" y="1306511"/>
            <a:ext cx="1255713" cy="561974"/>
            <a:chOff x="1748" y="2485"/>
            <a:chExt cx="791" cy="354"/>
          </a:xfrm>
        </p:grpSpPr>
        <p:sp>
          <p:nvSpPr>
            <p:cNvPr id="100405" name="Text Box 19"/>
            <p:cNvSpPr txBox="1">
              <a:spLocks noChangeArrowheads="1"/>
            </p:cNvSpPr>
            <p:nvPr/>
          </p:nvSpPr>
          <p:spPr bwMode="auto">
            <a:xfrm>
              <a:off x="1748" y="2587"/>
              <a:ext cx="79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A</a:t>
              </a:r>
              <a:r>
                <a:rPr lang="en-US" dirty="0">
                  <a:latin typeface="Helvetica" pitchFamily="2" charset="0"/>
                  <a:cs typeface="Arial" charset="0"/>
                </a:rPr>
                <a:t>(H(m))</a:t>
              </a:r>
            </a:p>
          </p:txBody>
        </p:sp>
        <p:sp>
          <p:nvSpPr>
            <p:cNvPr id="100406" name="Text Box 20"/>
            <p:cNvSpPr txBox="1">
              <a:spLocks noChangeArrowheads="1"/>
            </p:cNvSpPr>
            <p:nvPr/>
          </p:nvSpPr>
          <p:spPr bwMode="auto">
            <a:xfrm>
              <a:off x="1872" y="248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2" name="Freeform 21"/>
          <p:cNvSpPr>
            <a:spLocks/>
          </p:cNvSpPr>
          <p:nvPr/>
        </p:nvSpPr>
        <p:spPr bwMode="auto">
          <a:xfrm flipV="1">
            <a:off x="3171826" y="2665413"/>
            <a:ext cx="1958975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63" name="Text Box 22"/>
          <p:cNvSpPr txBox="1">
            <a:spLocks noChangeArrowheads="1"/>
          </p:cNvSpPr>
          <p:nvPr/>
        </p:nvSpPr>
        <p:spPr bwMode="auto">
          <a:xfrm>
            <a:off x="2694078" y="1616075"/>
            <a:ext cx="4411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m</a:t>
            </a:r>
          </a:p>
        </p:txBody>
      </p:sp>
      <p:grpSp>
        <p:nvGrpSpPr>
          <p:cNvPr id="100364" name="Group 23"/>
          <p:cNvGrpSpPr>
            <a:grpSpLocks/>
          </p:cNvGrpSpPr>
          <p:nvPr/>
        </p:nvGrpSpPr>
        <p:grpSpPr bwMode="auto">
          <a:xfrm>
            <a:off x="4164018" y="952503"/>
            <a:ext cx="515938" cy="598489"/>
            <a:chOff x="2623" y="716"/>
            <a:chExt cx="325" cy="377"/>
          </a:xfrm>
        </p:grpSpPr>
        <p:sp>
          <p:nvSpPr>
            <p:cNvPr id="100403" name="Text Box 24"/>
            <p:cNvSpPr txBox="1">
              <a:spLocks noChangeArrowheads="1"/>
            </p:cNvSpPr>
            <p:nvPr/>
          </p:nvSpPr>
          <p:spPr bwMode="auto">
            <a:xfrm>
              <a:off x="2623" y="763"/>
              <a:ext cx="3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A</a:t>
              </a: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404" name="Text Box 25"/>
            <p:cNvSpPr txBox="1">
              <a:spLocks noChangeArrowheads="1"/>
            </p:cNvSpPr>
            <p:nvPr/>
          </p:nvSpPr>
          <p:spPr bwMode="auto">
            <a:xfrm>
              <a:off x="2737" y="71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5" name="Line 26"/>
          <p:cNvSpPr>
            <a:spLocks noChangeShapeType="1"/>
          </p:cNvSpPr>
          <p:nvPr/>
        </p:nvSpPr>
        <p:spPr bwMode="auto">
          <a:xfrm>
            <a:off x="4637089" y="1227138"/>
            <a:ext cx="14287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pic>
        <p:nvPicPr>
          <p:cNvPr id="100366" name="Picture 27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886200" y="1169989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7" name="Picture 28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2139951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8" name="Text Box 29"/>
          <p:cNvSpPr txBox="1">
            <a:spLocks noChangeArrowheads="1"/>
          </p:cNvSpPr>
          <p:nvPr/>
        </p:nvSpPr>
        <p:spPr bwMode="auto">
          <a:xfrm>
            <a:off x="2775040" y="2887663"/>
            <a:ext cx="4411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100369" name="Freeform 30"/>
          <p:cNvSpPr>
            <a:spLocks/>
          </p:cNvSpPr>
          <p:nvPr/>
        </p:nvSpPr>
        <p:spPr bwMode="auto">
          <a:xfrm>
            <a:off x="8196264" y="2741614"/>
            <a:ext cx="1335087" cy="78263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70" name="Line 31"/>
          <p:cNvSpPr>
            <a:spLocks noChangeShapeType="1"/>
          </p:cNvSpPr>
          <p:nvPr/>
        </p:nvSpPr>
        <p:spPr bwMode="auto">
          <a:xfrm>
            <a:off x="5307013" y="2425700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pic>
        <p:nvPicPr>
          <p:cNvPr id="100371" name="Picture 32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11963" y="1662114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72" name="Picture 33" descr="BS00592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1" y="2660650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73" name="Group 34"/>
          <p:cNvGrpSpPr>
            <a:grpSpLocks/>
          </p:cNvGrpSpPr>
          <p:nvPr/>
        </p:nvGrpSpPr>
        <p:grpSpPr bwMode="auto">
          <a:xfrm>
            <a:off x="5791204" y="1939926"/>
            <a:ext cx="766764" cy="769938"/>
            <a:chOff x="1637" y="256"/>
            <a:chExt cx="483" cy="485"/>
          </a:xfrm>
        </p:grpSpPr>
        <p:sp>
          <p:nvSpPr>
            <p:cNvPr id="100400" name="Rectangle 35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401" name="Text Box 36"/>
            <p:cNvSpPr txBox="1">
              <a:spLocks noChangeArrowheads="1"/>
            </p:cNvSpPr>
            <p:nvPr/>
          </p:nvSpPr>
          <p:spPr bwMode="auto">
            <a:xfrm>
              <a:off x="1637" y="456"/>
              <a:ext cx="4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S</a:t>
              </a:r>
              <a:r>
                <a:rPr lang="en-US" dirty="0">
                  <a:latin typeface="Helvetica" pitchFamily="2" charset="0"/>
                  <a:cs typeface="Arial" charset="0"/>
                </a:rPr>
                <a:t>( )</a:t>
              </a:r>
            </a:p>
          </p:txBody>
        </p:sp>
        <p:sp>
          <p:nvSpPr>
            <p:cNvPr id="100402" name="Text Box 37"/>
            <p:cNvSpPr txBox="1">
              <a:spLocks noChangeArrowheads="1"/>
            </p:cNvSpPr>
            <p:nvPr/>
          </p:nvSpPr>
          <p:spPr bwMode="auto">
            <a:xfrm>
              <a:off x="1866" y="256"/>
              <a:ext cx="21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dirty="0">
                  <a:latin typeface="Helvetica" pitchFamily="2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74" name="Group 38"/>
          <p:cNvGrpSpPr>
            <a:grpSpLocks/>
          </p:cNvGrpSpPr>
          <p:nvPr/>
        </p:nvGrpSpPr>
        <p:grpSpPr bwMode="auto">
          <a:xfrm>
            <a:off x="5800718" y="3140079"/>
            <a:ext cx="781048" cy="769938"/>
            <a:chOff x="2127" y="3214"/>
            <a:chExt cx="492" cy="485"/>
          </a:xfrm>
        </p:grpSpPr>
        <p:sp>
          <p:nvSpPr>
            <p:cNvPr id="100396" name="Rectangle 39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397" name="Text Box 40"/>
            <p:cNvSpPr txBox="1">
              <a:spLocks noChangeArrowheads="1"/>
            </p:cNvSpPr>
            <p:nvPr/>
          </p:nvSpPr>
          <p:spPr bwMode="auto">
            <a:xfrm>
              <a:off x="2127" y="3432"/>
              <a:ext cx="4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B</a:t>
              </a:r>
              <a:r>
                <a:rPr lang="en-US" dirty="0">
                  <a:latin typeface="Helvetica" pitchFamily="2" charset="0"/>
                  <a:cs typeface="Arial" charset="0"/>
                </a:rPr>
                <a:t>( )</a:t>
              </a:r>
            </a:p>
          </p:txBody>
        </p:sp>
        <p:sp>
          <p:nvSpPr>
            <p:cNvPr id="100398" name="Text Box 41"/>
            <p:cNvSpPr txBox="1">
              <a:spLocks noChangeArrowheads="1"/>
            </p:cNvSpPr>
            <p:nvPr/>
          </p:nvSpPr>
          <p:spPr bwMode="auto">
            <a:xfrm>
              <a:off x="2346" y="3214"/>
              <a:ext cx="21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dirty="0">
                  <a:latin typeface="Helvetica" pitchFamily="2" charset="0"/>
                  <a:cs typeface="Arial" charset="0"/>
                </a:rPr>
                <a:t>.</a:t>
              </a:r>
            </a:p>
          </p:txBody>
        </p:sp>
        <p:sp>
          <p:nvSpPr>
            <p:cNvPr id="100399" name="Text Box 42"/>
            <p:cNvSpPr txBox="1">
              <a:spLocks noChangeArrowheads="1"/>
            </p:cNvSpPr>
            <p:nvPr/>
          </p:nvSpPr>
          <p:spPr bwMode="auto">
            <a:xfrm>
              <a:off x="2215" y="3331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75" name="Group 43"/>
          <p:cNvGrpSpPr>
            <a:grpSpLocks/>
          </p:cNvGrpSpPr>
          <p:nvPr/>
        </p:nvGrpSpPr>
        <p:grpSpPr bwMode="auto">
          <a:xfrm>
            <a:off x="7024689" y="2768603"/>
            <a:ext cx="638175" cy="584201"/>
            <a:chOff x="2862" y="1573"/>
            <a:chExt cx="402" cy="368"/>
          </a:xfrm>
        </p:grpSpPr>
        <p:sp>
          <p:nvSpPr>
            <p:cNvPr id="100394" name="Oval 44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395" name="Text Box 45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6" name="Line 46"/>
          <p:cNvSpPr>
            <a:spLocks noChangeShapeType="1"/>
          </p:cNvSpPr>
          <p:nvPr/>
        </p:nvSpPr>
        <p:spPr bwMode="auto">
          <a:xfrm>
            <a:off x="5357813" y="36528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100377" name="Group 47"/>
          <p:cNvGrpSpPr>
            <a:grpSpLocks/>
          </p:cNvGrpSpPr>
          <p:nvPr/>
        </p:nvGrpSpPr>
        <p:grpSpPr bwMode="auto">
          <a:xfrm>
            <a:off x="6515088" y="3535365"/>
            <a:ext cx="1089022" cy="560388"/>
            <a:chOff x="3464" y="648"/>
            <a:chExt cx="686" cy="353"/>
          </a:xfrm>
        </p:grpSpPr>
        <p:sp>
          <p:nvSpPr>
            <p:cNvPr id="100392" name="Text Box 48"/>
            <p:cNvSpPr txBox="1">
              <a:spLocks noChangeArrowheads="1"/>
            </p:cNvSpPr>
            <p:nvPr/>
          </p:nvSpPr>
          <p:spPr bwMode="auto">
            <a:xfrm>
              <a:off x="3464" y="749"/>
              <a:ext cx="6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B</a:t>
              </a:r>
              <a:r>
                <a:rPr lang="en-US" dirty="0">
                  <a:latin typeface="Helvetica" pitchFamily="2" charset="0"/>
                  <a:cs typeface="Arial" charset="0"/>
                </a:rPr>
                <a:t>(K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S</a:t>
              </a:r>
              <a:r>
                <a:rPr lang="en-US" dirty="0">
                  <a:latin typeface="Helvetica" pitchFamily="2" charset="0"/>
                  <a:cs typeface="Arial" charset="0"/>
                </a:rPr>
                <a:t> )</a:t>
              </a:r>
            </a:p>
          </p:txBody>
        </p:sp>
        <p:sp>
          <p:nvSpPr>
            <p:cNvPr id="100393" name="Text Box 49"/>
            <p:cNvSpPr txBox="1">
              <a:spLocks noChangeArrowheads="1"/>
            </p:cNvSpPr>
            <p:nvPr/>
          </p:nvSpPr>
          <p:spPr bwMode="auto">
            <a:xfrm>
              <a:off x="3565" y="648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8" name="Freeform 50"/>
          <p:cNvSpPr>
            <a:spLocks/>
          </p:cNvSpPr>
          <p:nvPr/>
        </p:nvSpPr>
        <p:spPr bwMode="auto">
          <a:xfrm>
            <a:off x="6559550" y="2433638"/>
            <a:ext cx="755650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79" name="Freeform 51"/>
          <p:cNvSpPr>
            <a:spLocks/>
          </p:cNvSpPr>
          <p:nvPr/>
        </p:nvSpPr>
        <p:spPr bwMode="auto">
          <a:xfrm flipV="1">
            <a:off x="6581775" y="3254376"/>
            <a:ext cx="755650" cy="392113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80" name="Text Box 52"/>
          <p:cNvSpPr txBox="1">
            <a:spLocks noChangeArrowheads="1"/>
          </p:cNvSpPr>
          <p:nvPr/>
        </p:nvSpPr>
        <p:spPr bwMode="auto">
          <a:xfrm>
            <a:off x="6345594" y="1597025"/>
            <a:ext cx="5501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latin typeface="Helvetica" pitchFamily="2" charset="0"/>
                <a:cs typeface="Arial" charset="0"/>
              </a:rPr>
              <a:t>S</a:t>
            </a:r>
          </a:p>
        </p:txBody>
      </p:sp>
      <p:sp>
        <p:nvSpPr>
          <p:cNvPr id="100381" name="Line 53"/>
          <p:cNvSpPr>
            <a:spLocks noChangeShapeType="1"/>
          </p:cNvSpPr>
          <p:nvPr/>
        </p:nvSpPr>
        <p:spPr bwMode="auto">
          <a:xfrm>
            <a:off x="6429375" y="186848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100382" name="Group 54"/>
          <p:cNvGrpSpPr>
            <a:grpSpLocks/>
          </p:cNvGrpSpPr>
          <p:nvPr/>
        </p:nvGrpSpPr>
        <p:grpSpPr bwMode="auto">
          <a:xfrm>
            <a:off x="5759459" y="3868739"/>
            <a:ext cx="515939" cy="665163"/>
            <a:chOff x="2622" y="674"/>
            <a:chExt cx="325" cy="419"/>
          </a:xfrm>
        </p:grpSpPr>
        <p:sp>
          <p:nvSpPr>
            <p:cNvPr id="100390" name="Text Box 55"/>
            <p:cNvSpPr txBox="1">
              <a:spLocks noChangeArrowheads="1"/>
            </p:cNvSpPr>
            <p:nvPr/>
          </p:nvSpPr>
          <p:spPr bwMode="auto">
            <a:xfrm>
              <a:off x="2622" y="763"/>
              <a:ext cx="3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B</a:t>
              </a: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391" name="Text Box 56"/>
            <p:cNvSpPr txBox="1">
              <a:spLocks noChangeArrowheads="1"/>
            </p:cNvSpPr>
            <p:nvPr/>
          </p:nvSpPr>
          <p:spPr bwMode="auto">
            <a:xfrm>
              <a:off x="2711" y="674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100383" name="Line 57"/>
          <p:cNvSpPr>
            <a:spLocks noChangeShapeType="1"/>
          </p:cNvSpPr>
          <p:nvPr/>
        </p:nvSpPr>
        <p:spPr bwMode="auto">
          <a:xfrm>
            <a:off x="6191250" y="390683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pic>
        <p:nvPicPr>
          <p:cNvPr id="100384" name="Picture 58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280150" y="4181476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85" name="Line 59"/>
          <p:cNvSpPr>
            <a:spLocks noChangeShapeType="1"/>
          </p:cNvSpPr>
          <p:nvPr/>
        </p:nvSpPr>
        <p:spPr bwMode="auto">
          <a:xfrm flipV="1">
            <a:off x="7562850" y="3028950"/>
            <a:ext cx="7683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86" name="Text Box 60"/>
          <p:cNvSpPr txBox="1">
            <a:spLocks noChangeArrowheads="1"/>
          </p:cNvSpPr>
          <p:nvPr/>
        </p:nvSpPr>
        <p:spPr bwMode="auto">
          <a:xfrm>
            <a:off x="8345006" y="2984500"/>
            <a:ext cx="1051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Helvetica" pitchFamily="2" charset="0"/>
                <a:cs typeface="Arial" charset="0"/>
              </a:rPr>
              <a:t>Internet</a:t>
            </a:r>
          </a:p>
        </p:txBody>
      </p:sp>
      <p:sp>
        <p:nvSpPr>
          <p:cNvPr id="100387" name="Text Box 61"/>
          <p:cNvSpPr txBox="1">
            <a:spLocks noChangeArrowheads="1"/>
          </p:cNvSpPr>
          <p:nvPr/>
        </p:nvSpPr>
        <p:spPr bwMode="auto">
          <a:xfrm>
            <a:off x="4935894" y="3470275"/>
            <a:ext cx="5501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latin typeface="Helvetica" pitchFamily="2" charset="0"/>
                <a:cs typeface="Arial" charset="0"/>
              </a:rPr>
              <a:t>S</a:t>
            </a:r>
          </a:p>
        </p:txBody>
      </p:sp>
      <p:pic>
        <p:nvPicPr>
          <p:cNvPr id="100388" name="Picture 62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933950" y="3835401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400" smtClean="0">
                <a:latin typeface="Helvetica" pitchFamily="2" charset="0"/>
              </a:rPr>
              <a:pPr/>
              <a:t>5</a:t>
            </a:fld>
            <a:endParaRPr 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58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TLS/SSL protocol: Constituents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handshake: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Alice and Bob use their certificates, private keys to authenticate each other and exchange shared secret</a:t>
            </a:r>
          </a:p>
          <a:p>
            <a:r>
              <a:rPr lang="en-US" i="1" dirty="0">
                <a:solidFill>
                  <a:srgbClr val="C00000"/>
                </a:solidFill>
              </a:rPr>
              <a:t>key derivation</a:t>
            </a:r>
            <a:r>
              <a:rPr lang="en-US" i="1" dirty="0">
                <a:solidFill>
                  <a:srgbClr val="FF0000"/>
                </a:solidFill>
              </a:rPr>
              <a:t>:</a:t>
            </a:r>
            <a:r>
              <a:rPr lang="en-US" dirty="0"/>
              <a:t> Alice and Bob use shared secret to derive set of keys</a:t>
            </a:r>
          </a:p>
          <a:p>
            <a:r>
              <a:rPr lang="en-US" i="1" dirty="0">
                <a:solidFill>
                  <a:srgbClr val="C00000"/>
                </a:solidFill>
              </a:rPr>
              <a:t>data transfer: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data to be transferred is broken up into series of records</a:t>
            </a:r>
          </a:p>
          <a:p>
            <a:r>
              <a:rPr lang="en-US" i="1" dirty="0">
                <a:solidFill>
                  <a:srgbClr val="C00000"/>
                </a:solidFill>
              </a:rPr>
              <a:t>connection closure</a:t>
            </a:r>
            <a:r>
              <a:rPr lang="en-US" i="1" dirty="0">
                <a:solidFill>
                  <a:srgbClr val="FF0000"/>
                </a:solidFill>
              </a:rPr>
              <a:t>:</a:t>
            </a:r>
            <a:r>
              <a:rPr lang="en-US" dirty="0"/>
              <a:t> special messages to securely close connection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6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(1): a simple handshake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1296" y="4141789"/>
            <a:ext cx="8935554" cy="2268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MS: </a:t>
            </a:r>
            <a:r>
              <a:rPr lang="en-US" dirty="0"/>
              <a:t>master secret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EMS: </a:t>
            </a:r>
            <a:r>
              <a:rPr lang="en-US" dirty="0"/>
              <a:t>encrypted master secret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What all might the “master secret” be used for?</a:t>
            </a:r>
          </a:p>
        </p:txBody>
      </p:sp>
      <p:sp>
        <p:nvSpPr>
          <p:cNvPr id="102405" name="Line 4"/>
          <p:cNvSpPr>
            <a:spLocks noChangeShapeType="1"/>
          </p:cNvSpPr>
          <p:nvPr/>
        </p:nvSpPr>
        <p:spPr bwMode="auto">
          <a:xfrm>
            <a:off x="3332164" y="1898651"/>
            <a:ext cx="4841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 rot="191117">
            <a:off x="5235575" y="1611314"/>
            <a:ext cx="74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hello</a:t>
            </a:r>
          </a:p>
        </p:txBody>
      </p:sp>
      <p:pic>
        <p:nvPicPr>
          <p:cNvPr id="102407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2389189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7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00" y="2457451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9" name="Line 8"/>
          <p:cNvSpPr>
            <a:spLocks noChangeShapeType="1"/>
          </p:cNvSpPr>
          <p:nvPr/>
        </p:nvSpPr>
        <p:spPr bwMode="auto">
          <a:xfrm flipH="1">
            <a:off x="3332164" y="2587625"/>
            <a:ext cx="48418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2410" name="Text Box 9"/>
          <p:cNvSpPr txBox="1">
            <a:spLocks noChangeArrowheads="1"/>
          </p:cNvSpPr>
          <p:nvPr/>
        </p:nvSpPr>
        <p:spPr bwMode="auto">
          <a:xfrm rot="-301744">
            <a:off x="4383089" y="2387600"/>
            <a:ext cx="2522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public key certificate</a:t>
            </a:r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>
            <a:off x="3332164" y="3508376"/>
            <a:ext cx="4841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2412" name="Text Box 11"/>
          <p:cNvSpPr txBox="1">
            <a:spLocks noChangeArrowheads="1"/>
          </p:cNvSpPr>
          <p:nvPr/>
        </p:nvSpPr>
        <p:spPr bwMode="auto">
          <a:xfrm rot="219716">
            <a:off x="5337176" y="3290889"/>
            <a:ext cx="195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latin typeface="Helvetica" pitchFamily="2" charset="0"/>
                <a:cs typeface="Arial" charset="0"/>
              </a:rPr>
              <a:t>B</a:t>
            </a:r>
            <a:r>
              <a:rPr lang="en-US" baseline="30000" dirty="0">
                <a:latin typeface="Helvetica" pitchFamily="2" charset="0"/>
                <a:cs typeface="Arial" charset="0"/>
              </a:rPr>
              <a:t>+</a:t>
            </a:r>
            <a:r>
              <a:rPr lang="en-US" dirty="0">
                <a:latin typeface="Helvetica" pitchFamily="2" charset="0"/>
                <a:cs typeface="Arial" charset="0"/>
              </a:rPr>
              <a:t>(MS) = EMS</a:t>
            </a:r>
          </a:p>
        </p:txBody>
      </p:sp>
      <p:sp>
        <p:nvSpPr>
          <p:cNvPr id="14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31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(2): key derivation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9099" y="1535114"/>
            <a:ext cx="10097036" cy="524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considered bad to use same key for more than one cryptographic operation</a:t>
            </a:r>
          </a:p>
          <a:p>
            <a:pPr lvl="1"/>
            <a:r>
              <a:rPr lang="en-US" sz="2800" dirty="0"/>
              <a:t>use different keys for message authentication code (MAC) and encryption</a:t>
            </a:r>
            <a:endParaRPr lang="en-US" dirty="0"/>
          </a:p>
          <a:p>
            <a:r>
              <a:rPr lang="en-US" dirty="0"/>
              <a:t>four keys:</a:t>
            </a:r>
          </a:p>
          <a:p>
            <a:pPr lvl="1"/>
            <a:r>
              <a:rPr lang="en-US" sz="2800" dirty="0"/>
              <a:t>K</a:t>
            </a:r>
            <a:r>
              <a:rPr lang="en-US" sz="2800" baseline="-25000" dirty="0"/>
              <a:t>c</a:t>
            </a:r>
            <a:r>
              <a:rPr lang="en-US" sz="2800" dirty="0"/>
              <a:t> = encryption key for data sent from client to server</a:t>
            </a:r>
          </a:p>
          <a:p>
            <a:pPr lvl="1"/>
            <a:r>
              <a:rPr lang="en-US" sz="2800" dirty="0"/>
              <a:t>M</a:t>
            </a:r>
            <a:r>
              <a:rPr lang="en-US" sz="2800" baseline="-25000" dirty="0"/>
              <a:t>c</a:t>
            </a:r>
            <a:r>
              <a:rPr lang="en-US" sz="2800" dirty="0"/>
              <a:t> = MAC key for data sent from client to server</a:t>
            </a:r>
          </a:p>
          <a:p>
            <a:pPr lvl="1"/>
            <a:r>
              <a:rPr lang="en-US" sz="2800" dirty="0"/>
              <a:t>K</a:t>
            </a:r>
            <a:r>
              <a:rPr lang="en-US" sz="2800" baseline="-25000" dirty="0"/>
              <a:t>s</a:t>
            </a:r>
            <a:r>
              <a:rPr lang="en-US" sz="2800" dirty="0"/>
              <a:t> = encryption key for data sent from server to client</a:t>
            </a:r>
          </a:p>
          <a:p>
            <a:pPr lvl="1"/>
            <a:r>
              <a:rPr lang="en-US" sz="2800" dirty="0"/>
              <a:t>M</a:t>
            </a:r>
            <a:r>
              <a:rPr lang="en-US" sz="2800" baseline="-25000" dirty="0"/>
              <a:t>s</a:t>
            </a:r>
            <a:r>
              <a:rPr lang="en-US" sz="2800" dirty="0"/>
              <a:t> = MAC key for data sent from server to client</a:t>
            </a:r>
          </a:p>
          <a:p>
            <a:r>
              <a:rPr lang="en-US" dirty="0"/>
              <a:t>keys derived from key derivation function (KDF)</a:t>
            </a:r>
          </a:p>
          <a:p>
            <a:pPr lvl="1"/>
            <a:r>
              <a:rPr lang="en-US" sz="2800" dirty="0"/>
              <a:t>Takes master secret and (possibly) some additional random data and creates the keys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8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10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1143000"/>
          </a:xfrm>
        </p:spPr>
        <p:txBody>
          <a:bodyPr/>
          <a:lstStyle/>
          <a:p>
            <a:r>
              <a:rPr lang="en-US" dirty="0"/>
              <a:t>Step (3): Data records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037" y="1143000"/>
            <a:ext cx="10251583" cy="39957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why not encrypt data in constant stream as we write it to TCP?</a:t>
            </a:r>
          </a:p>
          <a:p>
            <a:pPr lvl="1"/>
            <a:r>
              <a:rPr lang="en-US" sz="2000" dirty="0"/>
              <a:t>where would we put the MAC? If at end, no message integrity until all data processed.</a:t>
            </a:r>
          </a:p>
          <a:p>
            <a:pPr lvl="1"/>
            <a:r>
              <a:rPr lang="en-US" sz="2000" dirty="0"/>
              <a:t>e.g., with instant messaging, how can we do integrity check over all bytes sent before displaying?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instead, break stream in series of records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each record carries a MAC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receiver can act on each record as it arrives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How does receiver distinguish MAC from data within a record?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want to use variable-length records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3408363" y="5332414"/>
            <a:ext cx="927100" cy="566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Helvetica" pitchFamily="2" charset="0"/>
                <a:cs typeface="Arial" charset="0"/>
              </a:rPr>
              <a:t>length</a:t>
            </a:r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4335463" y="5332414"/>
            <a:ext cx="3967162" cy="5667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</p:txBody>
      </p:sp>
      <p:sp>
        <p:nvSpPr>
          <p:cNvPr id="104455" name="Rectangle 6"/>
          <p:cNvSpPr>
            <a:spLocks noChangeArrowheads="1"/>
          </p:cNvSpPr>
          <p:nvPr/>
        </p:nvSpPr>
        <p:spPr bwMode="auto">
          <a:xfrm>
            <a:off x="8302625" y="5332414"/>
            <a:ext cx="1030288" cy="5667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Helvetica" pitchFamily="2" charset="0"/>
                <a:cs typeface="Arial" charset="0"/>
              </a:rPr>
              <a:t>MAC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50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  <p:bldP spid="104454" grpId="0" animBg="1"/>
      <p:bldP spid="1044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1581</Words>
  <Application>Microsoft Macintosh PowerPoint</Application>
  <PresentationFormat>Widescreen</PresentationFormat>
  <Paragraphs>310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Helvetica</vt:lpstr>
      <vt:lpstr>Lucida Console</vt:lpstr>
      <vt:lpstr>Times New Roman</vt:lpstr>
      <vt:lpstr>Wingdings</vt:lpstr>
      <vt:lpstr>ZapfDingbats</vt:lpstr>
      <vt:lpstr>Office Theme</vt:lpstr>
      <vt:lpstr>Security at the Transport Layer</vt:lpstr>
      <vt:lpstr>Transport Layer Security</vt:lpstr>
      <vt:lpstr>TLS/SSL: A Secure Sockets Layer</vt:lpstr>
      <vt:lpstr>TLS/SSL and the rest of the protocol stack</vt:lpstr>
      <vt:lpstr>Could do something like PGP</vt:lpstr>
      <vt:lpstr>TLS/SSL protocol: Constituents</vt:lpstr>
      <vt:lpstr>Step (1): a simple handshake</vt:lpstr>
      <vt:lpstr>Step (2): key derivation</vt:lpstr>
      <vt:lpstr>Step (3): Data records</vt:lpstr>
      <vt:lpstr>Defending against replay attacks?</vt:lpstr>
      <vt:lpstr>Defending against reordering?</vt:lpstr>
      <vt:lpstr>Defending against truncation?</vt:lpstr>
      <vt:lpstr>TLS/SSL: summary so far</vt:lpstr>
      <vt:lpstr>But our TLS/SSL description isn’t complete yet</vt:lpstr>
      <vt:lpstr>TLS/SSL “Cipher Suite”</vt:lpstr>
      <vt:lpstr>Improved Handshake with Negotiation (1/5)</vt:lpstr>
      <vt:lpstr>Improved Handshake with Negotiation (2/5)</vt:lpstr>
      <vt:lpstr>Improved Handshake with Negotiation (3/5)</vt:lpstr>
      <vt:lpstr>Improved Handshake with Negotiation (4/5)</vt:lpstr>
      <vt:lpstr>Key derivation as part of handshake (5/5)</vt:lpstr>
      <vt:lpstr>TLS/SSL protocol messages</vt:lpstr>
      <vt:lpstr>TLS/SSL record format</vt:lpstr>
      <vt:lpstr>Real TLS/SSL connection</vt:lpstr>
      <vt:lpstr>TLS/SSL: the big picture</vt:lpstr>
      <vt:lpstr>Activity</vt:lpstr>
      <vt:lpstr>Security: The Big Picture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2957</cp:revision>
  <cp:lastPrinted>2019-04-10T14:07:25Z</cp:lastPrinted>
  <dcterms:created xsi:type="dcterms:W3CDTF">2019-01-23T03:40:12Z</dcterms:created>
  <dcterms:modified xsi:type="dcterms:W3CDTF">2019-04-17T19:47:07Z</dcterms:modified>
</cp:coreProperties>
</file>