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421" r:id="rId2"/>
    <p:sldId id="2064" r:id="rId3"/>
    <p:sldId id="2065" r:id="rId4"/>
    <p:sldId id="404" r:id="rId5"/>
    <p:sldId id="407" r:id="rId6"/>
    <p:sldId id="2063" r:id="rId7"/>
    <p:sldId id="2060" r:id="rId8"/>
    <p:sldId id="369" r:id="rId9"/>
    <p:sldId id="371" r:id="rId10"/>
    <p:sldId id="360" r:id="rId11"/>
    <p:sldId id="2066" r:id="rId12"/>
    <p:sldId id="661" r:id="rId13"/>
    <p:sldId id="662" r:id="rId14"/>
    <p:sldId id="465" r:id="rId15"/>
    <p:sldId id="684" r:id="rId16"/>
    <p:sldId id="685" r:id="rId17"/>
    <p:sldId id="686" r:id="rId18"/>
    <p:sldId id="690" r:id="rId19"/>
    <p:sldId id="692" r:id="rId20"/>
    <p:sldId id="285" r:id="rId21"/>
    <p:sldId id="739" r:id="rId22"/>
    <p:sldId id="738" r:id="rId23"/>
    <p:sldId id="2067" r:id="rId24"/>
    <p:sldId id="20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88"/>
    <p:restoredTop sz="72381"/>
  </p:normalViewPr>
  <p:slideViewPr>
    <p:cSldViewPr snapToGrid="0" snapToObjects="1">
      <p:cViewPr varScale="1">
        <p:scale>
          <a:sx n="86" d="100"/>
          <a:sy n="86" d="100"/>
        </p:scale>
        <p:origin x="32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542666-03D5-5341-A833-B4D3FAA577B7}" type="datetimeFigureOut">
              <a:rPr lang="en-US" smtClean="0"/>
              <a:t>4/24/24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CFC95-A4B1-B94A-8100-0CEEF7FB338C}" type="slidenum">
              <a:rPr lang="en-US" smtClean="0"/>
              <a:t>‹#›</a:t>
            </a:fld>
            <a:endParaRPr lang="en-US"/>
          </a:p>
        </p:txBody>
      </p:sp>
    </p:spTree>
    <p:extLst>
      <p:ext uri="{BB962C8B-B14F-4D97-AF65-F5344CB8AC3E}">
        <p14:creationId xmlns:p14="http://schemas.microsoft.com/office/powerpoint/2010/main" val="565900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CFC95-A4B1-B94A-8100-0CEEF7FB338C}" type="slidenum">
              <a:rPr lang="en-US" smtClean="0"/>
              <a:t>4</a:t>
            </a:fld>
            <a:endParaRPr lang="en-US"/>
          </a:p>
        </p:txBody>
      </p:sp>
    </p:spTree>
    <p:extLst>
      <p:ext uri="{BB962C8B-B14F-4D97-AF65-F5344CB8AC3E}">
        <p14:creationId xmlns:p14="http://schemas.microsoft.com/office/powerpoint/2010/main" val="3670225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put these tools to work to solve t</a:t>
            </a:r>
            <a:r>
              <a:rPr lang="en-US" dirty="0"/>
              <a:t>he first problem we want to look at, is finding reachability between two hosts in the network. We want to find out whether A can talk to B and if so,</a:t>
            </a:r>
            <a:r>
              <a:rPr lang="en-US" baseline="0" dirty="0"/>
              <a:t> what are all packet header that will reach B. </a:t>
            </a:r>
          </a:p>
          <a:p>
            <a:r>
              <a:rPr lang="en-US" baseline="0" dirty="0"/>
              <a:t>To do that, we start by injecting test packet with wildcard in all bit positions into this simulated network. An all-x test packet is a packet whose bits are all wildcarded, and it represent the set of all possible packet headers that A can generate.</a:t>
            </a:r>
          </a:p>
          <a:p>
            <a:r>
              <a:rPr lang="en-US" baseline="0" dirty="0"/>
              <a:t>I want to emphasize that we don’t actually send any packet in the actual network, we get a complete snapshot of network and generate transfer function for each box in the network and use it for our analysis.</a:t>
            </a:r>
          </a:p>
          <a:p>
            <a:r>
              <a:rPr lang="en-US" baseline="0" dirty="0"/>
              <a:t>We apply the all-x packet to the transfer function of box 1, and gets some header space regions passed through the box, so we get the headers at the output of box1. we then apply the result to second transfer function – get the output header space after 2 hops, and finally to the 3</a:t>
            </a:r>
            <a:r>
              <a:rPr lang="en-US" baseline="30000" dirty="0"/>
              <a:t>rd</a:t>
            </a:r>
            <a:r>
              <a:rPr lang="en-US" baseline="0" dirty="0"/>
              <a:t> transfer function giving us the ultimate results….</a:t>
            </a:r>
          </a:p>
          <a:p>
            <a:endParaRPr lang="en-US" baseline="0" dirty="0"/>
          </a:p>
          <a:p>
            <a:r>
              <a:rPr lang="en-US" baseline="0" dirty="0"/>
              <a:t>This looks easy and is only around 12 lines of higher level code using the higher level constructs like composition, union and inverses.  But the real problem is scalability.   Without care, after starting with a large space of 2^100 bits, the number of header spaces at intermediate </a:t>
            </a:r>
            <a:r>
              <a:rPr lang="en-US" baseline="0" dirty="0" err="1"/>
              <a:t>royters</a:t>
            </a:r>
            <a:r>
              <a:rPr lang="en-US" baseline="0" dirty="0"/>
              <a:t>  can grown to billions.  We need a data structure to compress these intermediate </a:t>
            </a:r>
            <a:r>
              <a:rPr lang="en-US" baseline="0" dirty="0" err="1"/>
              <a:t>represenations</a:t>
            </a:r>
            <a:r>
              <a:rPr lang="en-US" baseline="0" dirty="0"/>
              <a:t> of the reachable header spaces that we call difference of cubes</a:t>
            </a:r>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t>20</a:t>
            </a:fld>
            <a:endParaRPr lang="en-US"/>
          </a:p>
        </p:txBody>
      </p:sp>
    </p:spTree>
    <p:extLst>
      <p:ext uri="{BB962C8B-B14F-4D97-AF65-F5344CB8AC3E}">
        <p14:creationId xmlns:p14="http://schemas.microsoft.com/office/powerpoint/2010/main" val="364313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that instead of looking at different types of boxes, from different vendors, running different protocols distributed over multiple tables…</a:t>
            </a:r>
          </a:p>
          <a:p>
            <a:r>
              <a:rPr lang="en-US" baseline="0" dirty="0"/>
              <a:t> </a:t>
            </a:r>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t>12</a:t>
            </a:fld>
            <a:endParaRPr lang="en-US"/>
          </a:p>
        </p:txBody>
      </p:sp>
    </p:spTree>
    <p:extLst>
      <p:ext uri="{BB962C8B-B14F-4D97-AF65-F5344CB8AC3E}">
        <p14:creationId xmlns:p14="http://schemas.microsoft.com/office/powerpoint/2010/main" val="2997033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We look at a simple unified representation of packets and networking boxes. I want to exploit the fact that forwarding state of network determines the behavior of network and use it as a foundation for systematic analysis of network.</a:t>
            </a:r>
            <a:endParaRPr lang="en-US" dirty="0"/>
          </a:p>
          <a:p>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t>13</a:t>
            </a:fld>
            <a:endParaRPr lang="en-US"/>
          </a:p>
        </p:txBody>
      </p:sp>
    </p:spTree>
    <p:extLst>
      <p:ext uri="{BB962C8B-B14F-4D97-AF65-F5344CB8AC3E}">
        <p14:creationId xmlns:p14="http://schemas.microsoft.com/office/powerpoint/2010/main" val="3377196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Cerf were</a:t>
            </a:r>
            <a:r>
              <a:rPr lang="en-US" baseline="0" dirty="0"/>
              <a:t> to describe an IP router forwarding rule, he would probably describe it as matching some bits in the header and then forwarding it to an output port after possible rewriting.   This is actually a good abstraction because it abstracts across the diversity of manufacturers (Cisco Juniper </a:t>
            </a:r>
            <a:r>
              <a:rPr lang="en-US" baseline="0" dirty="0" err="1"/>
              <a:t>etc</a:t>
            </a:r>
            <a:r>
              <a:rPr lang="en-US" baseline="0" dirty="0"/>
              <a:t>) and devices (load balancers, firewalls </a:t>
            </a:r>
            <a:r>
              <a:rPr lang="en-US" baseline="0" dirty="0" err="1"/>
              <a:t>etc</a:t>
            </a:r>
            <a:r>
              <a:rPr lang="en-US" baseline="0" dirty="0"/>
              <a:t>).  But its hard to see this description as a mathematical object we can reason about.</a:t>
            </a:r>
          </a:p>
          <a:p>
            <a:endParaRPr lang="en-US" baseline="0" dirty="0"/>
          </a:p>
          <a:p>
            <a:r>
              <a:rPr lang="en-US" baseline="0" dirty="0"/>
              <a:t>But Hoare may think of every bit as being a dimension and a packet header as having saying a 100 relevant bits for forwarding (the IP headers and TCP minimally, then perhaps a more geometric view is  that all possible headers form a header space of 2^100 bits.  Each match rule forms a subspace, a hypercube that maps from a subspace anchored at an input interface to a subspace or hypercube anchored at an output interface.  An input packet is a point that is mapped to an output packet which is just another point in this header space.</a:t>
            </a:r>
          </a:p>
          <a:p>
            <a:endParaRPr lang="en-US" baseline="0" dirty="0"/>
          </a:p>
          <a:p>
            <a:r>
              <a:rPr lang="en-US" baseline="0" dirty="0"/>
              <a:t>If so, the set of forwarding rules in a router become a set of guarded commands: if you match space A, map to space A’; if you match space B, map to space B’ etc.  So the forwarding behavior of a router becomes a program.  If we concoct a compositional model, then router programs compose to form a network program that really takes points at the edge of the network and transforms them through intermediate spaces within the networks to produce a new point at the exit of a network</a:t>
            </a:r>
          </a:p>
          <a:p>
            <a:endParaRPr lang="en-US" baseline="0" dirty="0"/>
          </a:p>
          <a:p>
            <a:r>
              <a:rPr lang="en-US" baseline="0" dirty="0"/>
              <a:t>At this point, it is also worth noting that if the network with its collection of fiber optic cables and boxes can be abstracted as a large program then : we can ask why we can’t use any PL methods and ask why we cannot have PL tools for static checking, compiling, and debugging.   We’ll return to this thought later in the section on Network Design Automation but for now lets concentrate on building only a static checker for reachability</a:t>
            </a:r>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t>14</a:t>
            </a:fld>
            <a:endParaRPr lang="en-US"/>
          </a:p>
        </p:txBody>
      </p:sp>
    </p:spTree>
    <p:extLst>
      <p:ext uri="{BB962C8B-B14F-4D97-AF65-F5344CB8AC3E}">
        <p14:creationId xmlns:p14="http://schemas.microsoft.com/office/powerpoint/2010/main" val="882477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More time on this – field</a:t>
            </a:r>
            <a:r>
              <a:rPr lang="en-US" baseline="0" dirty="0"/>
              <a:t> </a:t>
            </a:r>
            <a:r>
              <a:rPr lang="en-US" baseline="0" dirty="0">
                <a:sym typeface="Wingdings"/>
              </a:rPr>
              <a:t> bits</a:t>
            </a:r>
            <a:endParaRPr lang="en-US" dirty="0"/>
          </a:p>
          <a:p>
            <a:r>
              <a:rPr lang="en-US" dirty="0"/>
              <a:t>The first step is to</a:t>
            </a:r>
            <a:r>
              <a:rPr lang="en-US" baseline="0" dirty="0"/>
              <a:t> model a packet based on its header as a point in {0,1}L space,  which we call the header space. The idea here is that we look at packet headers a a flat sequence of 0s and 1s, without any protocol specific meaning for those bits. We don’t care whether the 32 bits corresponds to IP source or destination. That’s related to protocols. Then based on value of those bits, we map the packet to a point in the header space. Here we need to choose L large enough to contain all bits in the header. Similarly, a flow that has some wildcard bits in it, will corresponds to a region in the header space. Like Fourier transform in communication systems, the header space representation give us a simple and unified view of all packets.</a:t>
            </a:r>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t>15</a:t>
            </a:fld>
            <a:endParaRPr lang="en-US"/>
          </a:p>
        </p:txBody>
      </p:sp>
    </p:spTree>
    <p:extLst>
      <p:ext uri="{BB962C8B-B14F-4D97-AF65-F5344CB8AC3E}">
        <p14:creationId xmlns:p14="http://schemas.microsoft.com/office/powerpoint/2010/main" val="2095139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step is to model all</a:t>
            </a:r>
            <a:r>
              <a:rPr lang="en-US" baseline="0" dirty="0"/>
              <a:t> networking boxes as transformer of header space. Here I am showing a simple packet forwarding element consisting of 3 ports, and I also show the header space corresponding to each port. We know that we can represent the forwarding functionality of this box by a set of rules. Each rule consists of a match which tell us which packets match on this rule and an action which tell us how the matching packets are sent to output. The match basically corresponds to a region in the input port header space and the action shows how that region is transformed to output. Similarly if we have more rules, we will have more match regions that is transformed to output header space….</a:t>
            </a:r>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t>16</a:t>
            </a:fld>
            <a:endParaRPr lang="en-US"/>
          </a:p>
        </p:txBody>
      </p:sp>
    </p:spTree>
    <p:extLst>
      <p:ext uri="{BB962C8B-B14F-4D97-AF65-F5344CB8AC3E}">
        <p14:creationId xmlns:p14="http://schemas.microsoft.com/office/powerpoint/2010/main" val="2177460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Mask notation 101…10xxx…xx</a:t>
            </a:r>
          </a:p>
          <a:p>
            <a:pPr marL="171450" indent="-171450">
              <a:buFontTx/>
              <a:buChar char="•"/>
            </a:pPr>
            <a:r>
              <a:rPr lang="en-US" dirty="0"/>
              <a:t>Explain why we have</a:t>
            </a:r>
            <a:r>
              <a:rPr lang="en-US" baseline="0" dirty="0"/>
              <a:t> prefixes. Maybe tell each subnet is for a department: </a:t>
            </a:r>
            <a:r>
              <a:rPr lang="en-US" baseline="0" dirty="0" err="1"/>
              <a:t>chemistery</a:t>
            </a:r>
            <a:r>
              <a:rPr lang="en-US" baseline="0" dirty="0"/>
              <a:t>, </a:t>
            </a:r>
            <a:r>
              <a:rPr lang="en-US" baseline="0" dirty="0" err="1"/>
              <a:t>cs</a:t>
            </a:r>
            <a:r>
              <a:rPr lang="en-US" baseline="0" dirty="0"/>
              <a:t>, </a:t>
            </a:r>
            <a:r>
              <a:rPr lang="en-US" baseline="0" dirty="0" err="1"/>
              <a:t>etc</a:t>
            </a:r>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t>17</a:t>
            </a:fld>
            <a:endParaRPr lang="en-US"/>
          </a:p>
        </p:txBody>
      </p:sp>
    </p:spTree>
    <p:extLst>
      <p:ext uri="{BB962C8B-B14F-4D97-AF65-F5344CB8AC3E}">
        <p14:creationId xmlns:p14="http://schemas.microsoft.com/office/powerpoint/2010/main" val="2466934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previously people had to log into boxes, understand different notion, from different protocols and different vendors.</a:t>
            </a:r>
            <a:endParaRPr lang="en-US" dirty="0"/>
          </a:p>
          <a:p>
            <a:endParaRPr lang="en-US" dirty="0"/>
          </a:p>
          <a:p>
            <a:r>
              <a:rPr lang="en-US" dirty="0"/>
              <a:t>By composing transfer</a:t>
            </a:r>
            <a:r>
              <a:rPr lang="en-US" baseline="0" dirty="0"/>
              <a:t> functions, we can find the end to end behavior of networks and the faith of packets as they traverse in the network. Let’s look at one example. Consider this packet arriving at box R1. by applying the transfer function of R1 to the packet, we can see the packet reaches to R2. we then apply the transfer function of R2 to the result, and see the packet reaching R3. repeating the same process, we can see that applying the transfer functions sequentially to the input packet, which is equivalent to composing those transfer functions, will show the faith of the packet after going through the network.</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Therefore, for packet between these two ports, we can model the forwarding behavior of the network by a black box, withT3T2T1 transfer function. Remember that without this mechanism, we had to log into every box and comprehend the overall behavior from different tables running different protocols and belonging to multiple vendors.</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t>18</a:t>
            </a:fld>
            <a:endParaRPr lang="en-US"/>
          </a:p>
        </p:txBody>
      </p:sp>
    </p:spTree>
    <p:extLst>
      <p:ext uri="{BB962C8B-B14F-4D97-AF65-F5344CB8AC3E}">
        <p14:creationId xmlns:p14="http://schemas.microsoft.com/office/powerpoint/2010/main" val="61645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the 3</a:t>
            </a:r>
            <a:r>
              <a:rPr lang="en-US" baseline="30000" dirty="0"/>
              <a:t>rd</a:t>
            </a:r>
            <a:r>
              <a:rPr lang="en-US" baseline="0" dirty="0"/>
              <a:t> step, we want to define set operations on regions of header space or header space objects. We want to find intersection, complementation, difference and check for subset and equality conditions. As you will see when develop algorithms later in the talk, these are important constructs. For example when we check if two slice of networks are isolated or not, we should makes sure that their header space definition does not intersect, so we need a way way for checking that. Also in the loop detection algorithm, when we want to check if the loop is infinite or not, we need to check if two regions are subset of each other or not.</a:t>
            </a:r>
            <a:endParaRPr lang="en-US" dirty="0"/>
          </a:p>
        </p:txBody>
      </p:sp>
      <p:sp>
        <p:nvSpPr>
          <p:cNvPr id="4" name="Slide Number Placeholder 3"/>
          <p:cNvSpPr>
            <a:spLocks noGrp="1"/>
          </p:cNvSpPr>
          <p:nvPr>
            <p:ph type="sldNum" sz="quarter" idx="10"/>
          </p:nvPr>
        </p:nvSpPr>
        <p:spPr/>
        <p:txBody>
          <a:bodyPr/>
          <a:lstStyle/>
          <a:p>
            <a:fld id="{478096A1-7A3E-3846-9236-876A6FA33805}" type="slidenum">
              <a:rPr lang="en-US" smtClean="0"/>
              <a:t>19</a:t>
            </a:fld>
            <a:endParaRPr lang="en-US"/>
          </a:p>
        </p:txBody>
      </p:sp>
    </p:spTree>
    <p:extLst>
      <p:ext uri="{BB962C8B-B14F-4D97-AF65-F5344CB8AC3E}">
        <p14:creationId xmlns:p14="http://schemas.microsoft.com/office/powerpoint/2010/main" val="2637833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CCCB3B3-0381-6043-97A3-E72CD5022D9A}" type="datetimeFigureOut">
              <a:rPr lang="en-US" smtClean="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96894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CCB3B3-0381-6043-97A3-E72CD5022D9A}" type="datetimeFigureOut">
              <a:rPr lang="en-US" smtClean="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689751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CCB3B3-0381-6043-97A3-E72CD5022D9A}" type="datetimeFigureOut">
              <a:rPr lang="en-US" smtClean="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54337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CCB3B3-0381-6043-97A3-E72CD5022D9A}" type="datetimeFigureOut">
              <a:rPr lang="en-US" smtClean="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6249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CCB3B3-0381-6043-97A3-E72CD5022D9A}" type="datetimeFigureOut">
              <a:rPr lang="en-US" smtClean="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344403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CCB3B3-0381-6043-97A3-E72CD5022D9A}" type="datetimeFigureOut">
              <a:rPr lang="en-US" smtClean="0"/>
              <a:t>4/24/24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92864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CCB3B3-0381-6043-97A3-E72CD5022D9A}" type="datetimeFigureOut">
              <a:rPr lang="en-US" smtClean="0"/>
              <a:t>4/24/24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1911271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CCB3B3-0381-6043-97A3-E72CD5022D9A}" type="datetimeFigureOut">
              <a:rPr lang="en-US" smtClean="0"/>
              <a:t>4/24/24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678078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CCB3B3-0381-6043-97A3-E72CD5022D9A}" type="datetimeFigureOut">
              <a:rPr lang="en-US" smtClean="0"/>
              <a:t>4/24/24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191535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CCB3B3-0381-6043-97A3-E72CD5022D9A}" type="datetimeFigureOut">
              <a:rPr lang="en-US" smtClean="0"/>
              <a:t>4/24/24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57116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CCB3B3-0381-6043-97A3-E72CD5022D9A}" type="datetimeFigureOut">
              <a:rPr lang="en-US" smtClean="0"/>
              <a:t>4/24/24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F8E25-1A81-D24D-87C2-F143DAD6C40A}" type="slidenum">
              <a:rPr lang="en-US" smtClean="0"/>
              <a:t>‹#›</a:t>
            </a:fld>
            <a:endParaRPr lang="en-US"/>
          </a:p>
        </p:txBody>
      </p:sp>
    </p:spTree>
    <p:extLst>
      <p:ext uri="{BB962C8B-B14F-4D97-AF65-F5344CB8AC3E}">
        <p14:creationId xmlns:p14="http://schemas.microsoft.com/office/powerpoint/2010/main" val="273731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CB3B3-0381-6043-97A3-E72CD5022D9A}" type="datetimeFigureOut">
              <a:rPr lang="en-US" smtClean="0"/>
              <a:t>4/24/24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F8E25-1A81-D24D-87C2-F143DAD6C40A}" type="slidenum">
              <a:rPr lang="en-US" smtClean="0"/>
              <a:t>‹#›</a:t>
            </a:fld>
            <a:endParaRPr lang="en-US"/>
          </a:p>
        </p:txBody>
      </p:sp>
    </p:spTree>
    <p:extLst>
      <p:ext uri="{BB962C8B-B14F-4D97-AF65-F5344CB8AC3E}">
        <p14:creationId xmlns:p14="http://schemas.microsoft.com/office/powerpoint/2010/main" val="243848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Helvetica" charset="0"/>
          <a:ea typeface="Helvetica" charset="0"/>
          <a:cs typeface="Helvetic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6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8.png"/><Relationship Id="rId7"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microsoft.com/office/2007/relationships/hdphoto" Target="../media/hdphoto2.wdp"/><Relationship Id="rId10" Type="http://schemas.openxmlformats.org/officeDocument/2006/relationships/image" Target="../media/image14.emf"/><Relationship Id="rId4" Type="http://schemas.openxmlformats.org/officeDocument/2006/relationships/image" Target="../media/image9.png"/><Relationship Id="rId9" Type="http://schemas.openxmlformats.org/officeDocument/2006/relationships/image" Target="../media/image13.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7.emf"/><Relationship Id="rId4" Type="http://schemas.openxmlformats.org/officeDocument/2006/relationships/image" Target="../media/image16.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blog.thousandeyes.com/nanog-68-decoding-performance-data-internet-outag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54A6C3-26C7-AFFE-353E-E6C0EB27C4C9}"/>
              </a:ext>
            </a:extLst>
          </p:cNvPr>
          <p:cNvSpPr txBox="1"/>
          <p:nvPr/>
        </p:nvSpPr>
        <p:spPr>
          <a:xfrm>
            <a:off x="1711187" y="2828835"/>
            <a:ext cx="8769626" cy="1200329"/>
          </a:xfrm>
          <a:prstGeom prst="rect">
            <a:avLst/>
          </a:prstGeom>
          <a:noFill/>
        </p:spPr>
        <p:txBody>
          <a:bodyPr wrap="square" rtlCol="0">
            <a:spAutoFit/>
          </a:bodyPr>
          <a:lstStyle/>
          <a:p>
            <a:pPr algn="ctr"/>
            <a:r>
              <a:rPr lang="en-US" sz="7200" dirty="0">
                <a:solidFill>
                  <a:srgbClr val="C00000"/>
                </a:solidFill>
                <a:latin typeface="Helvetica" pitchFamily="2" charset="0"/>
              </a:rPr>
              <a:t>Verification</a:t>
            </a:r>
          </a:p>
        </p:txBody>
      </p:sp>
      <p:pic>
        <p:nvPicPr>
          <p:cNvPr id="3" name="Picture 2">
            <a:extLst>
              <a:ext uri="{FF2B5EF4-FFF2-40B4-BE49-F238E27FC236}">
                <a16:creationId xmlns:a16="http://schemas.microsoft.com/office/drawing/2014/main" id="{F19CD0F6-C75F-1F3C-CDC7-7179D9576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5426" y="5773629"/>
            <a:ext cx="2853305" cy="910950"/>
          </a:xfrm>
          <a:prstGeom prst="rect">
            <a:avLst/>
          </a:prstGeom>
        </p:spPr>
      </p:pic>
    </p:spTree>
    <p:extLst>
      <p:ext uri="{BB962C8B-B14F-4D97-AF65-F5344CB8AC3E}">
        <p14:creationId xmlns:p14="http://schemas.microsoft.com/office/powerpoint/2010/main" val="237905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 testing, synthesis, </a:t>
            </a:r>
            <a:r>
              <a:rPr lang="en-US" dirty="0" err="1"/>
              <a:t>eq</a:t>
            </a:r>
            <a:r>
              <a:rPr lang="en-US" dirty="0"/>
              <a:t> checks</a:t>
            </a:r>
          </a:p>
        </p:txBody>
      </p:sp>
      <p:sp>
        <p:nvSpPr>
          <p:cNvPr id="3" name="Content Placeholder 2"/>
          <p:cNvSpPr>
            <a:spLocks noGrp="1"/>
          </p:cNvSpPr>
          <p:nvPr>
            <p:ph idx="1"/>
          </p:nvPr>
        </p:nvSpPr>
        <p:spPr>
          <a:xfrm>
            <a:off x="838200" y="1825624"/>
            <a:ext cx="10515600" cy="4681855"/>
          </a:xfrm>
        </p:spPr>
        <p:txBody>
          <a:bodyPr/>
          <a:lstStyle/>
          <a:p>
            <a:r>
              <a:rPr lang="en-US" dirty="0">
                <a:solidFill>
                  <a:srgbClr val="C00000"/>
                </a:solidFill>
              </a:rPr>
              <a:t>Verification:</a:t>
            </a:r>
            <a:r>
              <a:rPr lang="en-US" dirty="0"/>
              <a:t> for all M, does N satisfy P?</a:t>
            </a:r>
          </a:p>
          <a:p>
            <a:r>
              <a:rPr lang="en-US" dirty="0">
                <a:solidFill>
                  <a:srgbClr val="C00000"/>
                </a:solidFill>
              </a:rPr>
              <a:t>Testing:</a:t>
            </a:r>
            <a:r>
              <a:rPr lang="en-US" dirty="0"/>
              <a:t> For the given M, does N satisfy P?</a:t>
            </a:r>
          </a:p>
          <a:p>
            <a:r>
              <a:rPr lang="en-US" dirty="0">
                <a:solidFill>
                  <a:srgbClr val="C00000"/>
                </a:solidFill>
              </a:rPr>
              <a:t>Synthesis:</a:t>
            </a:r>
            <a:r>
              <a:rPr lang="en-US" dirty="0"/>
              <a:t> Given P, can you produce an N that satisfies it</a:t>
            </a:r>
          </a:p>
          <a:p>
            <a:pPr lvl="1"/>
            <a:r>
              <a:rPr lang="en-US" dirty="0"/>
              <a:t>For a given set of M? (including for all M)</a:t>
            </a:r>
          </a:p>
          <a:p>
            <a:r>
              <a:rPr lang="en-US" dirty="0"/>
              <a:t>Let N’ be another network representation</a:t>
            </a:r>
          </a:p>
          <a:p>
            <a:r>
              <a:rPr lang="en-US" dirty="0">
                <a:solidFill>
                  <a:srgbClr val="C00000"/>
                </a:solidFill>
              </a:rPr>
              <a:t>Equivalence checking:</a:t>
            </a:r>
            <a:r>
              <a:rPr lang="en-US" dirty="0"/>
              <a:t> For all M, do N and N’ behave in the same way with respect to P?, i.e.,</a:t>
            </a:r>
          </a:p>
          <a:p>
            <a:pPr lvl="1"/>
            <a:r>
              <a:rPr lang="en-US" dirty="0"/>
              <a:t>i.e., either both satisfy P or both violate it</a:t>
            </a:r>
          </a:p>
          <a:p>
            <a:endParaRPr lang="en-US" dirty="0"/>
          </a:p>
        </p:txBody>
      </p:sp>
    </p:spTree>
    <p:extLst>
      <p:ext uri="{BB962C8B-B14F-4D97-AF65-F5344CB8AC3E}">
        <p14:creationId xmlns:p14="http://schemas.microsoft.com/office/powerpoint/2010/main" val="1042030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A7A81-4CA4-4F35-B5EB-7F22A7F736BE}"/>
              </a:ext>
            </a:extLst>
          </p:cNvPr>
          <p:cNvSpPr>
            <a:spLocks noGrp="1"/>
          </p:cNvSpPr>
          <p:nvPr>
            <p:ph type="title"/>
          </p:nvPr>
        </p:nvSpPr>
        <p:spPr/>
        <p:txBody>
          <a:bodyPr/>
          <a:lstStyle/>
          <a:p>
            <a:r>
              <a:rPr lang="en-US" dirty="0"/>
              <a:t>Header Space Analysis</a:t>
            </a:r>
          </a:p>
        </p:txBody>
      </p:sp>
      <p:sp>
        <p:nvSpPr>
          <p:cNvPr id="3" name="Text Placeholder 2">
            <a:extLst>
              <a:ext uri="{FF2B5EF4-FFF2-40B4-BE49-F238E27FC236}">
                <a16:creationId xmlns:a16="http://schemas.microsoft.com/office/drawing/2014/main" id="{C44F3F77-DF0F-1B1C-AC16-13C61268DD90}"/>
              </a:ext>
            </a:extLst>
          </p:cNvPr>
          <p:cNvSpPr>
            <a:spLocks noGrp="1"/>
          </p:cNvSpPr>
          <p:nvPr>
            <p:ph type="body" idx="1"/>
          </p:nvPr>
        </p:nvSpPr>
        <p:spPr/>
        <p:txBody>
          <a:bodyPr/>
          <a:lstStyle/>
          <a:p>
            <a:r>
              <a:rPr lang="en-US" dirty="0"/>
              <a:t>Ack: Thanks to slides from Peyman </a:t>
            </a:r>
            <a:r>
              <a:rPr lang="en-US" dirty="0" err="1"/>
              <a:t>Kazemian</a:t>
            </a:r>
            <a:r>
              <a:rPr lang="en-US" dirty="0"/>
              <a:t>!</a:t>
            </a:r>
          </a:p>
          <a:p>
            <a:r>
              <a:rPr lang="en-US" dirty="0"/>
              <a:t>https://</a:t>
            </a:r>
            <a:r>
              <a:rPr lang="en-US" dirty="0" err="1"/>
              <a:t>web.cs.ucla.edu</a:t>
            </a:r>
            <a:r>
              <a:rPr lang="en-US" dirty="0"/>
              <a:t>/~</a:t>
            </a:r>
            <a:r>
              <a:rPr lang="en-US" dirty="0" err="1"/>
              <a:t>varghese</a:t>
            </a:r>
            <a:r>
              <a:rPr lang="en-US" dirty="0"/>
              <a:t>/NETWORK_VERIFICATION_COURSE/Lecture4.pptm</a:t>
            </a:r>
          </a:p>
        </p:txBody>
      </p:sp>
    </p:spTree>
    <p:extLst>
      <p:ext uri="{BB962C8B-B14F-4D97-AF65-F5344CB8AC3E}">
        <p14:creationId xmlns:p14="http://schemas.microsoft.com/office/powerpoint/2010/main" val="1174772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p:cNvCxnSpPr/>
          <p:nvPr/>
        </p:nvCxnSpPr>
        <p:spPr>
          <a:xfrm>
            <a:off x="3245225" y="3414495"/>
            <a:ext cx="919099" cy="198333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654457" y="3316228"/>
            <a:ext cx="2047269" cy="63503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6452167" y="3678256"/>
            <a:ext cx="1722775" cy="27300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V="1">
            <a:off x="8077201" y="3678257"/>
            <a:ext cx="250141" cy="206337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H="1">
            <a:off x="4661956" y="4294868"/>
            <a:ext cx="1307146" cy="123665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flipV="1">
            <a:off x="4661957" y="5683922"/>
            <a:ext cx="3117623" cy="19854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7779579" y="2549515"/>
            <a:ext cx="1169712" cy="765876"/>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Abstracting across devices</a:t>
            </a:r>
          </a:p>
        </p:txBody>
      </p:sp>
      <p:pic>
        <p:nvPicPr>
          <p:cNvPr id="7" name="Picture 6" descr="router.png"/>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3654456" y="4977958"/>
            <a:ext cx="1304398" cy="1332713"/>
          </a:xfrm>
          <a:prstGeom prst="rect">
            <a:avLst/>
          </a:prstGeom>
        </p:spPr>
      </p:pic>
      <p:sp>
        <p:nvSpPr>
          <p:cNvPr id="10" name="Rectangle 9"/>
          <p:cNvSpPr/>
          <p:nvPr/>
        </p:nvSpPr>
        <p:spPr>
          <a:xfrm>
            <a:off x="4899604" y="2114787"/>
            <a:ext cx="2498282" cy="1737224"/>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1" name="Rectangle 10"/>
          <p:cNvSpPr/>
          <p:nvPr/>
        </p:nvSpPr>
        <p:spPr>
          <a:xfrm>
            <a:off x="4948724" y="2191228"/>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Input ACL</a:t>
            </a:r>
          </a:p>
        </p:txBody>
      </p:sp>
      <p:sp>
        <p:nvSpPr>
          <p:cNvPr id="13" name="Rectangle 12"/>
          <p:cNvSpPr/>
          <p:nvPr/>
        </p:nvSpPr>
        <p:spPr>
          <a:xfrm>
            <a:off x="5701725" y="2191228"/>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IP table</a:t>
            </a:r>
          </a:p>
        </p:txBody>
      </p:sp>
      <p:sp>
        <p:nvSpPr>
          <p:cNvPr id="14" name="Rectangle 13"/>
          <p:cNvSpPr/>
          <p:nvPr/>
        </p:nvSpPr>
        <p:spPr>
          <a:xfrm>
            <a:off x="6454729" y="2191228"/>
            <a:ext cx="896002"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Output ACL</a:t>
            </a:r>
          </a:p>
        </p:txBody>
      </p:sp>
      <p:sp>
        <p:nvSpPr>
          <p:cNvPr id="15" name="Rectangle 14"/>
          <p:cNvSpPr/>
          <p:nvPr/>
        </p:nvSpPr>
        <p:spPr>
          <a:xfrm>
            <a:off x="4950737" y="2969083"/>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ARP</a:t>
            </a:r>
          </a:p>
          <a:p>
            <a:pPr algn="ctr"/>
            <a:r>
              <a:rPr lang="en-US" dirty="0">
                <a:solidFill>
                  <a:schemeClr val="tx1"/>
                </a:solidFill>
              </a:rPr>
              <a:t>Table</a:t>
            </a:r>
          </a:p>
        </p:txBody>
      </p:sp>
      <p:sp>
        <p:nvSpPr>
          <p:cNvPr id="16" name="Rectangle 15"/>
          <p:cNvSpPr/>
          <p:nvPr/>
        </p:nvSpPr>
        <p:spPr>
          <a:xfrm>
            <a:off x="5701725" y="2969083"/>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MAC</a:t>
            </a:r>
          </a:p>
          <a:p>
            <a:pPr algn="ctr"/>
            <a:r>
              <a:rPr lang="en-US" dirty="0">
                <a:solidFill>
                  <a:schemeClr val="tx1"/>
                </a:solidFill>
              </a:rPr>
              <a:t>Table</a:t>
            </a:r>
          </a:p>
        </p:txBody>
      </p:sp>
      <p:sp>
        <p:nvSpPr>
          <p:cNvPr id="17" name="Rectangle 16"/>
          <p:cNvSpPr/>
          <p:nvPr/>
        </p:nvSpPr>
        <p:spPr>
          <a:xfrm>
            <a:off x="6452166" y="2969083"/>
            <a:ext cx="890210"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Spanning</a:t>
            </a:r>
          </a:p>
          <a:p>
            <a:pPr algn="ctr"/>
            <a:r>
              <a:rPr lang="en-US" sz="1600" dirty="0">
                <a:solidFill>
                  <a:schemeClr val="tx1"/>
                </a:solidFill>
              </a:rPr>
              <a:t>Tree</a:t>
            </a:r>
          </a:p>
        </p:txBody>
      </p:sp>
      <p:sp>
        <p:nvSpPr>
          <p:cNvPr id="18" name="Rectangle 17"/>
          <p:cNvSpPr/>
          <p:nvPr/>
        </p:nvSpPr>
        <p:spPr>
          <a:xfrm>
            <a:off x="3109359" y="4459002"/>
            <a:ext cx="2765660" cy="807724"/>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9" name="Rectangle 18"/>
          <p:cNvSpPr/>
          <p:nvPr/>
        </p:nvSpPr>
        <p:spPr>
          <a:xfrm>
            <a:off x="3910472" y="4504533"/>
            <a:ext cx="1137359"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MPLS</a:t>
            </a:r>
          </a:p>
          <a:p>
            <a:pPr algn="ctr"/>
            <a:r>
              <a:rPr lang="en-US" dirty="0">
                <a:solidFill>
                  <a:schemeClr val="tx1"/>
                </a:solidFill>
              </a:rPr>
              <a:t>Mappings</a:t>
            </a:r>
          </a:p>
        </p:txBody>
      </p:sp>
      <p:sp>
        <p:nvSpPr>
          <p:cNvPr id="20" name="Rectangle 19"/>
          <p:cNvSpPr/>
          <p:nvPr/>
        </p:nvSpPr>
        <p:spPr>
          <a:xfrm>
            <a:off x="7829709" y="2566228"/>
            <a:ext cx="107215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Filtering Rules</a:t>
            </a:r>
          </a:p>
        </p:txBody>
      </p:sp>
      <p:sp>
        <p:nvSpPr>
          <p:cNvPr id="22" name="Rectangle 21"/>
          <p:cNvSpPr/>
          <p:nvPr/>
        </p:nvSpPr>
        <p:spPr>
          <a:xfrm>
            <a:off x="3152137" y="4509139"/>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IP Table</a:t>
            </a:r>
          </a:p>
        </p:txBody>
      </p:sp>
      <p:sp>
        <p:nvSpPr>
          <p:cNvPr id="27" name="Rectangle 26"/>
          <p:cNvSpPr/>
          <p:nvPr/>
        </p:nvSpPr>
        <p:spPr>
          <a:xfrm>
            <a:off x="5099961" y="4492427"/>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MAC</a:t>
            </a:r>
          </a:p>
          <a:p>
            <a:pPr algn="ctr"/>
            <a:r>
              <a:rPr lang="en-US" dirty="0">
                <a:solidFill>
                  <a:schemeClr val="tx1"/>
                </a:solidFill>
              </a:rPr>
              <a:t>Table</a:t>
            </a:r>
          </a:p>
        </p:txBody>
      </p:sp>
      <p:sp>
        <p:nvSpPr>
          <p:cNvPr id="28" name="Rectangle 27"/>
          <p:cNvSpPr/>
          <p:nvPr/>
        </p:nvSpPr>
        <p:spPr>
          <a:xfrm>
            <a:off x="6957048" y="4004411"/>
            <a:ext cx="2498282" cy="1737224"/>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9" name="Rectangle 28"/>
          <p:cNvSpPr/>
          <p:nvPr/>
        </p:nvSpPr>
        <p:spPr>
          <a:xfrm>
            <a:off x="7006168" y="4080852"/>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Input ACL</a:t>
            </a:r>
          </a:p>
        </p:txBody>
      </p:sp>
      <p:sp>
        <p:nvSpPr>
          <p:cNvPr id="30" name="Rectangle 29"/>
          <p:cNvSpPr/>
          <p:nvPr/>
        </p:nvSpPr>
        <p:spPr>
          <a:xfrm>
            <a:off x="7759169" y="4080852"/>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IP table</a:t>
            </a:r>
          </a:p>
        </p:txBody>
      </p:sp>
      <p:sp>
        <p:nvSpPr>
          <p:cNvPr id="31" name="Rectangle 30"/>
          <p:cNvSpPr/>
          <p:nvPr/>
        </p:nvSpPr>
        <p:spPr>
          <a:xfrm>
            <a:off x="8512173" y="4080852"/>
            <a:ext cx="896002"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Output ACL</a:t>
            </a:r>
          </a:p>
        </p:txBody>
      </p:sp>
      <p:sp>
        <p:nvSpPr>
          <p:cNvPr id="32" name="Rectangle 31"/>
          <p:cNvSpPr/>
          <p:nvPr/>
        </p:nvSpPr>
        <p:spPr>
          <a:xfrm>
            <a:off x="7008181" y="4858707"/>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ARP</a:t>
            </a:r>
          </a:p>
          <a:p>
            <a:pPr algn="ctr"/>
            <a:r>
              <a:rPr lang="en-US" dirty="0">
                <a:solidFill>
                  <a:schemeClr val="tx1"/>
                </a:solidFill>
              </a:rPr>
              <a:t>Table</a:t>
            </a:r>
          </a:p>
        </p:txBody>
      </p:sp>
      <p:sp>
        <p:nvSpPr>
          <p:cNvPr id="33" name="Rectangle 32"/>
          <p:cNvSpPr/>
          <p:nvPr/>
        </p:nvSpPr>
        <p:spPr>
          <a:xfrm>
            <a:off x="7759169" y="4858707"/>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MAC</a:t>
            </a:r>
          </a:p>
          <a:p>
            <a:pPr algn="ctr"/>
            <a:r>
              <a:rPr lang="en-US" dirty="0">
                <a:solidFill>
                  <a:schemeClr val="tx1"/>
                </a:solidFill>
              </a:rPr>
              <a:t>Table</a:t>
            </a:r>
          </a:p>
        </p:txBody>
      </p:sp>
      <p:sp>
        <p:nvSpPr>
          <p:cNvPr id="34" name="Rectangle 33"/>
          <p:cNvSpPr/>
          <p:nvPr/>
        </p:nvSpPr>
        <p:spPr>
          <a:xfrm>
            <a:off x="8509610" y="4858707"/>
            <a:ext cx="890210"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Spanning</a:t>
            </a:r>
          </a:p>
          <a:p>
            <a:pPr algn="ctr"/>
            <a:r>
              <a:rPr lang="en-US" sz="1600" dirty="0">
                <a:solidFill>
                  <a:schemeClr val="tx1"/>
                </a:solidFill>
              </a:rPr>
              <a:t>Tree</a:t>
            </a:r>
          </a:p>
        </p:txBody>
      </p:sp>
      <p:pic>
        <p:nvPicPr>
          <p:cNvPr id="9" name="Picture 8" descr="rou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3012" y="5266727"/>
            <a:ext cx="1304398" cy="1332713"/>
          </a:xfrm>
          <a:prstGeom prst="rect">
            <a:avLst/>
          </a:prstGeom>
        </p:spPr>
      </p:pic>
      <p:pic>
        <p:nvPicPr>
          <p:cNvPr id="5" name="Picture 4" descr="rou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8295" y="3414495"/>
            <a:ext cx="1304398" cy="1332713"/>
          </a:xfrm>
          <a:prstGeom prst="rect">
            <a:avLst/>
          </a:prstGeom>
        </p:spPr>
      </p:pic>
      <p:pic>
        <p:nvPicPr>
          <p:cNvPr id="12" name="Picture 11" descr="firewall.png"/>
          <p:cNvPicPr>
            <a:picLocks noChangeAspect="1"/>
          </p:cNvPicPr>
          <p:nvPr/>
        </p:nvPicPr>
        <p:blipFill>
          <a:blip r:embed="rId4">
            <a:extLst>
              <a:ext uri="{BEBA8EAE-BF5A-486C-A8C5-ECC9F3942E4B}">
                <a14:imgProps xmlns:a14="http://schemas.microsoft.com/office/drawing/2010/main">
                  <a14:imgLayer r:embed="rId5">
                    <a14:imgEffect>
                      <a14:backgroundRemoval t="0" b="88955" l="10000" r="92667"/>
                    </a14:imgEffect>
                  </a14:imgLayer>
                </a14:imgProps>
              </a:ext>
              <a:ext uri="{28A0092B-C50C-407E-A947-70E740481C1C}">
                <a14:useLocalDpi xmlns:a14="http://schemas.microsoft.com/office/drawing/2010/main" val="0"/>
              </a:ext>
            </a:extLst>
          </a:blip>
          <a:stretch>
            <a:fillRect/>
          </a:stretch>
        </p:blipFill>
        <p:spPr>
          <a:xfrm>
            <a:off x="7722420" y="3227074"/>
            <a:ext cx="1297050" cy="724186"/>
          </a:xfrm>
          <a:prstGeom prst="rect">
            <a:avLst/>
          </a:prstGeom>
        </p:spPr>
      </p:pic>
      <p:sp>
        <p:nvSpPr>
          <p:cNvPr id="35" name="Rectangle 34"/>
          <p:cNvSpPr/>
          <p:nvPr/>
        </p:nvSpPr>
        <p:spPr>
          <a:xfrm>
            <a:off x="1896295" y="2318920"/>
            <a:ext cx="2765660" cy="807724"/>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6" name="Rectangle 35"/>
          <p:cNvSpPr/>
          <p:nvPr/>
        </p:nvSpPr>
        <p:spPr>
          <a:xfrm>
            <a:off x="2697408" y="2364451"/>
            <a:ext cx="1137359"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Spanning</a:t>
            </a:r>
          </a:p>
          <a:p>
            <a:pPr algn="ctr"/>
            <a:r>
              <a:rPr lang="en-US" dirty="0">
                <a:solidFill>
                  <a:schemeClr val="tx1"/>
                </a:solidFill>
              </a:rPr>
              <a:t>Tree</a:t>
            </a:r>
          </a:p>
        </p:txBody>
      </p:sp>
      <p:sp>
        <p:nvSpPr>
          <p:cNvPr id="37" name="Rectangle 36"/>
          <p:cNvSpPr/>
          <p:nvPr/>
        </p:nvSpPr>
        <p:spPr>
          <a:xfrm>
            <a:off x="1939073" y="2369057"/>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VLAN</a:t>
            </a:r>
          </a:p>
          <a:p>
            <a:pPr algn="ctr"/>
            <a:r>
              <a:rPr lang="en-US" dirty="0">
                <a:solidFill>
                  <a:schemeClr val="tx1"/>
                </a:solidFill>
              </a:rPr>
              <a:t>Table</a:t>
            </a:r>
          </a:p>
        </p:txBody>
      </p:sp>
      <p:sp>
        <p:nvSpPr>
          <p:cNvPr id="38" name="Rectangle 37"/>
          <p:cNvSpPr/>
          <p:nvPr/>
        </p:nvSpPr>
        <p:spPr>
          <a:xfrm>
            <a:off x="3886897" y="2352345"/>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MAC</a:t>
            </a:r>
          </a:p>
          <a:p>
            <a:pPr algn="ctr"/>
            <a:r>
              <a:rPr lang="en-US" dirty="0">
                <a:solidFill>
                  <a:schemeClr val="tx1"/>
                </a:solidFill>
              </a:rPr>
              <a:t>Table</a:t>
            </a:r>
          </a:p>
        </p:txBody>
      </p:sp>
      <p:pic>
        <p:nvPicPr>
          <p:cNvPr id="25" name="Picture 24" descr="switch.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0801" y="2941228"/>
            <a:ext cx="1176108" cy="737028"/>
          </a:xfrm>
          <a:prstGeom prst="rect">
            <a:avLst/>
          </a:prstGeom>
        </p:spPr>
      </p:pic>
    </p:spTree>
    <p:extLst>
      <p:ext uri="{BB962C8B-B14F-4D97-AF65-F5344CB8AC3E}">
        <p14:creationId xmlns:p14="http://schemas.microsoft.com/office/powerpoint/2010/main" val="420746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500"/>
                                        <p:tgtEl>
                                          <p:spTgt spid="33"/>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2"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Connector 39"/>
          <p:cNvCxnSpPr/>
          <p:nvPr/>
        </p:nvCxnSpPr>
        <p:spPr>
          <a:xfrm>
            <a:off x="3245225" y="3414495"/>
            <a:ext cx="919099" cy="198333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654457" y="3316228"/>
            <a:ext cx="2047269" cy="63503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V="1">
            <a:off x="6452167" y="3678256"/>
            <a:ext cx="1722775" cy="27300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V="1">
            <a:off x="8077201" y="3678257"/>
            <a:ext cx="250141" cy="206337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flipH="1">
            <a:off x="4661956" y="4294868"/>
            <a:ext cx="1307146" cy="123665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flipH="1" flipV="1">
            <a:off x="4661957" y="5683922"/>
            <a:ext cx="3117623" cy="19854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7779579" y="2549515"/>
            <a:ext cx="1169712" cy="765876"/>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Vision for Network Verification</a:t>
            </a:r>
          </a:p>
        </p:txBody>
      </p:sp>
      <p:pic>
        <p:nvPicPr>
          <p:cNvPr id="7" name="Picture 6" descr="router.png"/>
          <p:cNvPicPr>
            <a:picLocks noChangeAspect="1"/>
          </p:cNvPicPr>
          <p:nvPr/>
        </p:nvPicPr>
        <p:blipFill>
          <a:blip r:embed="rId3">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3654456" y="4977958"/>
            <a:ext cx="1304398" cy="1332713"/>
          </a:xfrm>
          <a:prstGeom prst="rect">
            <a:avLst/>
          </a:prstGeom>
        </p:spPr>
      </p:pic>
      <p:sp>
        <p:nvSpPr>
          <p:cNvPr id="10" name="Rectangle 9"/>
          <p:cNvSpPr/>
          <p:nvPr/>
        </p:nvSpPr>
        <p:spPr>
          <a:xfrm>
            <a:off x="4899604" y="2114787"/>
            <a:ext cx="2498282" cy="1737224"/>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1" name="Rectangle 10"/>
          <p:cNvSpPr/>
          <p:nvPr/>
        </p:nvSpPr>
        <p:spPr>
          <a:xfrm>
            <a:off x="4948724" y="2191228"/>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Input ACL</a:t>
            </a:r>
          </a:p>
        </p:txBody>
      </p:sp>
      <p:sp>
        <p:nvSpPr>
          <p:cNvPr id="13" name="Rectangle 12"/>
          <p:cNvSpPr/>
          <p:nvPr/>
        </p:nvSpPr>
        <p:spPr>
          <a:xfrm>
            <a:off x="5701725" y="2191228"/>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IP table</a:t>
            </a:r>
          </a:p>
        </p:txBody>
      </p:sp>
      <p:sp>
        <p:nvSpPr>
          <p:cNvPr id="14" name="Rectangle 13"/>
          <p:cNvSpPr/>
          <p:nvPr/>
        </p:nvSpPr>
        <p:spPr>
          <a:xfrm>
            <a:off x="6454729" y="2191228"/>
            <a:ext cx="896002"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Output ACL</a:t>
            </a:r>
          </a:p>
        </p:txBody>
      </p:sp>
      <p:sp>
        <p:nvSpPr>
          <p:cNvPr id="15" name="Rectangle 14"/>
          <p:cNvSpPr/>
          <p:nvPr/>
        </p:nvSpPr>
        <p:spPr>
          <a:xfrm>
            <a:off x="4950737" y="2969083"/>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ARP</a:t>
            </a:r>
          </a:p>
          <a:p>
            <a:pPr algn="ctr"/>
            <a:r>
              <a:rPr lang="en-US" dirty="0">
                <a:solidFill>
                  <a:schemeClr val="tx1"/>
                </a:solidFill>
              </a:rPr>
              <a:t>Table</a:t>
            </a:r>
          </a:p>
        </p:txBody>
      </p:sp>
      <p:sp>
        <p:nvSpPr>
          <p:cNvPr id="16" name="Rectangle 15"/>
          <p:cNvSpPr/>
          <p:nvPr/>
        </p:nvSpPr>
        <p:spPr>
          <a:xfrm>
            <a:off x="5701725" y="2969083"/>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MAC</a:t>
            </a:r>
          </a:p>
          <a:p>
            <a:pPr algn="ctr"/>
            <a:r>
              <a:rPr lang="en-US" dirty="0">
                <a:solidFill>
                  <a:schemeClr val="tx1"/>
                </a:solidFill>
              </a:rPr>
              <a:t>Table</a:t>
            </a:r>
          </a:p>
        </p:txBody>
      </p:sp>
      <p:sp>
        <p:nvSpPr>
          <p:cNvPr id="17" name="Rectangle 16"/>
          <p:cNvSpPr/>
          <p:nvPr/>
        </p:nvSpPr>
        <p:spPr>
          <a:xfrm>
            <a:off x="6452166" y="2969083"/>
            <a:ext cx="890210"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Spanning</a:t>
            </a:r>
          </a:p>
          <a:p>
            <a:pPr algn="ctr"/>
            <a:r>
              <a:rPr lang="en-US" sz="1600" dirty="0">
                <a:solidFill>
                  <a:schemeClr val="tx1"/>
                </a:solidFill>
              </a:rPr>
              <a:t>Tree</a:t>
            </a:r>
          </a:p>
        </p:txBody>
      </p:sp>
      <p:sp>
        <p:nvSpPr>
          <p:cNvPr id="18" name="Rectangle 17"/>
          <p:cNvSpPr/>
          <p:nvPr/>
        </p:nvSpPr>
        <p:spPr>
          <a:xfrm>
            <a:off x="3109359" y="4459002"/>
            <a:ext cx="2765660" cy="807724"/>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9" name="Rectangle 18"/>
          <p:cNvSpPr/>
          <p:nvPr/>
        </p:nvSpPr>
        <p:spPr>
          <a:xfrm>
            <a:off x="3910472" y="4504533"/>
            <a:ext cx="1137359"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MPLS</a:t>
            </a:r>
          </a:p>
          <a:p>
            <a:pPr algn="ctr"/>
            <a:r>
              <a:rPr lang="en-US" dirty="0">
                <a:solidFill>
                  <a:schemeClr val="tx1"/>
                </a:solidFill>
              </a:rPr>
              <a:t>Mappings</a:t>
            </a:r>
          </a:p>
        </p:txBody>
      </p:sp>
      <p:sp>
        <p:nvSpPr>
          <p:cNvPr id="20" name="Rectangle 19"/>
          <p:cNvSpPr/>
          <p:nvPr/>
        </p:nvSpPr>
        <p:spPr>
          <a:xfrm>
            <a:off x="7829709" y="2566228"/>
            <a:ext cx="107215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Filtering Rules</a:t>
            </a:r>
          </a:p>
        </p:txBody>
      </p:sp>
      <p:sp>
        <p:nvSpPr>
          <p:cNvPr id="22" name="Rectangle 21"/>
          <p:cNvSpPr/>
          <p:nvPr/>
        </p:nvSpPr>
        <p:spPr>
          <a:xfrm>
            <a:off x="3152137" y="4509139"/>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IP Table</a:t>
            </a:r>
          </a:p>
        </p:txBody>
      </p:sp>
      <p:sp>
        <p:nvSpPr>
          <p:cNvPr id="27" name="Rectangle 26"/>
          <p:cNvSpPr/>
          <p:nvPr/>
        </p:nvSpPr>
        <p:spPr>
          <a:xfrm>
            <a:off x="5099961" y="4492427"/>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MAC</a:t>
            </a:r>
          </a:p>
          <a:p>
            <a:pPr algn="ctr"/>
            <a:r>
              <a:rPr lang="en-US" dirty="0">
                <a:solidFill>
                  <a:schemeClr val="tx1"/>
                </a:solidFill>
              </a:rPr>
              <a:t>Table</a:t>
            </a:r>
          </a:p>
        </p:txBody>
      </p:sp>
      <p:sp>
        <p:nvSpPr>
          <p:cNvPr id="28" name="Rectangle 27"/>
          <p:cNvSpPr/>
          <p:nvPr/>
        </p:nvSpPr>
        <p:spPr>
          <a:xfrm>
            <a:off x="6957048" y="4004411"/>
            <a:ext cx="2498282" cy="1737224"/>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29" name="Rectangle 28"/>
          <p:cNvSpPr/>
          <p:nvPr/>
        </p:nvSpPr>
        <p:spPr>
          <a:xfrm>
            <a:off x="7006168" y="4080852"/>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Input ACL</a:t>
            </a:r>
          </a:p>
        </p:txBody>
      </p:sp>
      <p:sp>
        <p:nvSpPr>
          <p:cNvPr id="30" name="Rectangle 29"/>
          <p:cNvSpPr/>
          <p:nvPr/>
        </p:nvSpPr>
        <p:spPr>
          <a:xfrm>
            <a:off x="7759169" y="4080852"/>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IP table</a:t>
            </a:r>
          </a:p>
        </p:txBody>
      </p:sp>
      <p:sp>
        <p:nvSpPr>
          <p:cNvPr id="31" name="Rectangle 30"/>
          <p:cNvSpPr/>
          <p:nvPr/>
        </p:nvSpPr>
        <p:spPr>
          <a:xfrm>
            <a:off x="8512173" y="4080852"/>
            <a:ext cx="896002"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Output ACL</a:t>
            </a:r>
          </a:p>
        </p:txBody>
      </p:sp>
      <p:sp>
        <p:nvSpPr>
          <p:cNvPr id="32" name="Rectangle 31"/>
          <p:cNvSpPr/>
          <p:nvPr/>
        </p:nvSpPr>
        <p:spPr>
          <a:xfrm>
            <a:off x="7008181" y="4858707"/>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ARP</a:t>
            </a:r>
          </a:p>
          <a:p>
            <a:pPr algn="ctr"/>
            <a:r>
              <a:rPr lang="en-US" dirty="0">
                <a:solidFill>
                  <a:schemeClr val="tx1"/>
                </a:solidFill>
              </a:rPr>
              <a:t>Table</a:t>
            </a:r>
          </a:p>
        </p:txBody>
      </p:sp>
      <p:sp>
        <p:nvSpPr>
          <p:cNvPr id="33" name="Rectangle 32"/>
          <p:cNvSpPr/>
          <p:nvPr/>
        </p:nvSpPr>
        <p:spPr>
          <a:xfrm>
            <a:off x="7759169" y="4858707"/>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MAC</a:t>
            </a:r>
          </a:p>
          <a:p>
            <a:pPr algn="ctr"/>
            <a:r>
              <a:rPr lang="en-US" dirty="0">
                <a:solidFill>
                  <a:schemeClr val="tx1"/>
                </a:solidFill>
              </a:rPr>
              <a:t>Table</a:t>
            </a:r>
          </a:p>
        </p:txBody>
      </p:sp>
      <p:sp>
        <p:nvSpPr>
          <p:cNvPr id="34" name="Rectangle 33"/>
          <p:cNvSpPr/>
          <p:nvPr/>
        </p:nvSpPr>
        <p:spPr>
          <a:xfrm>
            <a:off x="8509610" y="4858707"/>
            <a:ext cx="890210"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rPr>
              <a:t>Spanning</a:t>
            </a:r>
          </a:p>
          <a:p>
            <a:pPr algn="ctr"/>
            <a:r>
              <a:rPr lang="en-US" sz="1600" dirty="0">
                <a:solidFill>
                  <a:schemeClr val="tx1"/>
                </a:solidFill>
              </a:rPr>
              <a:t>Tree</a:t>
            </a:r>
          </a:p>
        </p:txBody>
      </p:sp>
      <p:pic>
        <p:nvPicPr>
          <p:cNvPr id="9" name="Picture 8" descr="rou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3012" y="5266727"/>
            <a:ext cx="1304398" cy="1332713"/>
          </a:xfrm>
          <a:prstGeom prst="rect">
            <a:avLst/>
          </a:prstGeom>
        </p:spPr>
      </p:pic>
      <p:pic>
        <p:nvPicPr>
          <p:cNvPr id="5" name="Picture 4" descr="rout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8295" y="3414495"/>
            <a:ext cx="1304398" cy="1332713"/>
          </a:xfrm>
          <a:prstGeom prst="rect">
            <a:avLst/>
          </a:prstGeom>
        </p:spPr>
      </p:pic>
      <p:pic>
        <p:nvPicPr>
          <p:cNvPr id="12" name="Picture 11" descr="firewall.png"/>
          <p:cNvPicPr>
            <a:picLocks noChangeAspect="1"/>
          </p:cNvPicPr>
          <p:nvPr/>
        </p:nvPicPr>
        <p:blipFill>
          <a:blip r:embed="rId4">
            <a:extLst>
              <a:ext uri="{BEBA8EAE-BF5A-486C-A8C5-ECC9F3942E4B}">
                <a14:imgProps xmlns:a14="http://schemas.microsoft.com/office/drawing/2010/main">
                  <a14:imgLayer r:embed="rId5">
                    <a14:imgEffect>
                      <a14:backgroundRemoval t="0" b="88955" l="10000" r="92667"/>
                    </a14:imgEffect>
                  </a14:imgLayer>
                </a14:imgProps>
              </a:ext>
              <a:ext uri="{28A0092B-C50C-407E-A947-70E740481C1C}">
                <a14:useLocalDpi xmlns:a14="http://schemas.microsoft.com/office/drawing/2010/main" val="0"/>
              </a:ext>
            </a:extLst>
          </a:blip>
          <a:stretch>
            <a:fillRect/>
          </a:stretch>
        </p:blipFill>
        <p:spPr>
          <a:xfrm>
            <a:off x="7722420" y="3227074"/>
            <a:ext cx="1297050" cy="724186"/>
          </a:xfrm>
          <a:prstGeom prst="rect">
            <a:avLst/>
          </a:prstGeom>
        </p:spPr>
      </p:pic>
      <p:sp>
        <p:nvSpPr>
          <p:cNvPr id="35" name="Rectangle 34"/>
          <p:cNvSpPr/>
          <p:nvPr/>
        </p:nvSpPr>
        <p:spPr>
          <a:xfrm>
            <a:off x="1896295" y="2318920"/>
            <a:ext cx="2765660" cy="807724"/>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36" name="Rectangle 35"/>
          <p:cNvSpPr/>
          <p:nvPr/>
        </p:nvSpPr>
        <p:spPr>
          <a:xfrm>
            <a:off x="2697408" y="2364451"/>
            <a:ext cx="1137359"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Spanning</a:t>
            </a:r>
          </a:p>
          <a:p>
            <a:pPr algn="ctr"/>
            <a:r>
              <a:rPr lang="en-US" dirty="0">
                <a:solidFill>
                  <a:schemeClr val="tx1"/>
                </a:solidFill>
              </a:rPr>
              <a:t>Tree</a:t>
            </a:r>
          </a:p>
        </p:txBody>
      </p:sp>
      <p:sp>
        <p:nvSpPr>
          <p:cNvPr id="37" name="Rectangle 36"/>
          <p:cNvSpPr/>
          <p:nvPr/>
        </p:nvSpPr>
        <p:spPr>
          <a:xfrm>
            <a:off x="1939073" y="2369057"/>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VLAN</a:t>
            </a:r>
          </a:p>
          <a:p>
            <a:pPr algn="ctr"/>
            <a:r>
              <a:rPr lang="en-US" dirty="0">
                <a:solidFill>
                  <a:schemeClr val="tx1"/>
                </a:solidFill>
              </a:rPr>
              <a:t>Table</a:t>
            </a:r>
          </a:p>
        </p:txBody>
      </p:sp>
      <p:sp>
        <p:nvSpPr>
          <p:cNvPr id="38" name="Rectangle 37"/>
          <p:cNvSpPr/>
          <p:nvPr/>
        </p:nvSpPr>
        <p:spPr>
          <a:xfrm>
            <a:off x="3886897" y="2352345"/>
            <a:ext cx="711226" cy="75000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MAC</a:t>
            </a:r>
          </a:p>
          <a:p>
            <a:pPr algn="ctr"/>
            <a:r>
              <a:rPr lang="en-US" dirty="0">
                <a:solidFill>
                  <a:schemeClr val="tx1"/>
                </a:solidFill>
              </a:rPr>
              <a:t>Table</a:t>
            </a:r>
          </a:p>
        </p:txBody>
      </p:sp>
      <p:pic>
        <p:nvPicPr>
          <p:cNvPr id="25" name="Picture 24" descr="switch.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80801" y="2941228"/>
            <a:ext cx="1176108" cy="737028"/>
          </a:xfrm>
          <a:prstGeom prst="rect">
            <a:avLst/>
          </a:prstGeom>
        </p:spPr>
      </p:pic>
      <p:sp>
        <p:nvSpPr>
          <p:cNvPr id="3" name="Rounded Rectangle 2"/>
          <p:cNvSpPr/>
          <p:nvPr/>
        </p:nvSpPr>
        <p:spPr>
          <a:xfrm>
            <a:off x="2499411" y="2703612"/>
            <a:ext cx="1219896" cy="974645"/>
          </a:xfrm>
          <a:prstGeom prst="roundRect">
            <a:avLst/>
          </a:prstGeom>
          <a:ln>
            <a:solidFill>
              <a:srgbClr val="00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7"/>
          <a:stretch>
            <a:fillRect/>
          </a:stretch>
        </p:blipFill>
        <p:spPr>
          <a:xfrm>
            <a:off x="2618892" y="3041323"/>
            <a:ext cx="1018855" cy="297967"/>
          </a:xfrm>
          <a:prstGeom prst="rect">
            <a:avLst/>
          </a:prstGeom>
        </p:spPr>
      </p:pic>
      <p:sp>
        <p:nvSpPr>
          <p:cNvPr id="42" name="Rounded Rectangle 41"/>
          <p:cNvSpPr/>
          <p:nvPr/>
        </p:nvSpPr>
        <p:spPr>
          <a:xfrm>
            <a:off x="5562797" y="3484359"/>
            <a:ext cx="1219896" cy="974645"/>
          </a:xfrm>
          <a:prstGeom prst="roundRect">
            <a:avLst/>
          </a:prstGeom>
          <a:ln>
            <a:solidFill>
              <a:srgbClr val="00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8"/>
          <a:stretch>
            <a:fillRect/>
          </a:stretch>
        </p:blipFill>
        <p:spPr>
          <a:xfrm>
            <a:off x="5623883" y="3809214"/>
            <a:ext cx="1080498" cy="325199"/>
          </a:xfrm>
          <a:prstGeom prst="rect">
            <a:avLst/>
          </a:prstGeom>
        </p:spPr>
      </p:pic>
      <p:sp>
        <p:nvSpPr>
          <p:cNvPr id="43" name="Rounded Rectangle 42"/>
          <p:cNvSpPr/>
          <p:nvPr/>
        </p:nvSpPr>
        <p:spPr>
          <a:xfrm>
            <a:off x="7779579" y="2969083"/>
            <a:ext cx="1314462" cy="974645"/>
          </a:xfrm>
          <a:prstGeom prst="roundRect">
            <a:avLst/>
          </a:prstGeom>
          <a:ln>
            <a:solidFill>
              <a:srgbClr val="00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9"/>
          <a:stretch>
            <a:fillRect/>
          </a:stretch>
        </p:blipFill>
        <p:spPr>
          <a:xfrm>
            <a:off x="7829710" y="3322577"/>
            <a:ext cx="1203821" cy="335950"/>
          </a:xfrm>
          <a:prstGeom prst="rect">
            <a:avLst/>
          </a:prstGeom>
        </p:spPr>
      </p:pic>
      <p:sp>
        <p:nvSpPr>
          <p:cNvPr id="45" name="Rounded Rectangle 44"/>
          <p:cNvSpPr/>
          <p:nvPr/>
        </p:nvSpPr>
        <p:spPr>
          <a:xfrm>
            <a:off x="3637746" y="5121385"/>
            <a:ext cx="1261858" cy="974645"/>
          </a:xfrm>
          <a:prstGeom prst="roundRect">
            <a:avLst/>
          </a:prstGeom>
          <a:ln>
            <a:solidFill>
              <a:srgbClr val="00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10"/>
          <a:stretch>
            <a:fillRect/>
          </a:stretch>
        </p:blipFill>
        <p:spPr>
          <a:xfrm>
            <a:off x="3715326" y="5465411"/>
            <a:ext cx="1084010" cy="302742"/>
          </a:xfrm>
          <a:prstGeom prst="rect">
            <a:avLst/>
          </a:prstGeom>
        </p:spPr>
      </p:pic>
      <p:sp>
        <p:nvSpPr>
          <p:cNvPr id="48" name="Rounded Rectangle 47"/>
          <p:cNvSpPr/>
          <p:nvPr/>
        </p:nvSpPr>
        <p:spPr>
          <a:xfrm>
            <a:off x="7577514" y="5336026"/>
            <a:ext cx="1219896" cy="974645"/>
          </a:xfrm>
          <a:prstGeom prst="roundRect">
            <a:avLst/>
          </a:prstGeom>
          <a:ln>
            <a:solidFill>
              <a:srgbClr val="000000"/>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pic>
        <p:nvPicPr>
          <p:cNvPr id="49" name="Picture 48"/>
          <p:cNvPicPr>
            <a:picLocks noChangeAspect="1"/>
          </p:cNvPicPr>
          <p:nvPr/>
        </p:nvPicPr>
        <p:blipFill>
          <a:blip r:embed="rId8"/>
          <a:stretch>
            <a:fillRect/>
          </a:stretch>
        </p:blipFill>
        <p:spPr>
          <a:xfrm>
            <a:off x="7638600" y="5660881"/>
            <a:ext cx="1080498" cy="325199"/>
          </a:xfrm>
          <a:prstGeom prst="rect">
            <a:avLst/>
          </a:prstGeom>
        </p:spPr>
      </p:pic>
    </p:spTree>
    <p:extLst>
      <p:ext uri="{BB962C8B-B14F-4D97-AF65-F5344CB8AC3E}">
        <p14:creationId xmlns:p14="http://schemas.microsoft.com/office/powerpoint/2010/main" val="153937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5"/>
                                        </p:tgtEl>
                                        <p:attrNameLst>
                                          <p:attrName>style.visibility</p:attrName>
                                        </p:attrNameLst>
                                      </p:cBhvr>
                                      <p:to>
                                        <p:strVal val="hidden"/>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500"/>
                            </p:stCondLst>
                            <p:childTnLst>
                              <p:par>
                                <p:cTn id="23" presetID="1" presetClass="exit"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5"/>
                                        </p:tgtEl>
                                        <p:attrNameLst>
                                          <p:attrName>style.visibility</p:attrName>
                                        </p:attrNameLst>
                                      </p:cBhvr>
                                      <p:to>
                                        <p:strVal val="hidden"/>
                                      </p:to>
                                    </p:se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childTnLst>
                          </p:cTn>
                        </p:par>
                        <p:par>
                          <p:cTn id="46" fill="hold">
                            <p:stCondLst>
                              <p:cond delay="1000"/>
                            </p:stCondLst>
                            <p:childTnLst>
                              <p:par>
                                <p:cTn id="47" presetID="1" presetClass="exit" presetSubtype="0" fill="hold" grpId="0" nodeType="afterEffect">
                                  <p:stCondLst>
                                    <p:cond delay="0"/>
                                  </p:stCondLst>
                                  <p:childTnLst>
                                    <p:set>
                                      <p:cBhvr>
                                        <p:cTn id="48" dur="1" fill="hold">
                                          <p:stCondLst>
                                            <p:cond delay="0"/>
                                          </p:stCondLst>
                                        </p:cTn>
                                        <p:tgtEl>
                                          <p:spTgt spid="26"/>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2"/>
                                        </p:tgtEl>
                                        <p:attrNameLst>
                                          <p:attrName>style.visibility</p:attrName>
                                        </p:attrNameLst>
                                      </p:cBhvr>
                                      <p:to>
                                        <p:strVal val="hidden"/>
                                      </p:to>
                                    </p:set>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500"/>
                                        <p:tgtEl>
                                          <p:spTgt spid="43"/>
                                        </p:tgtEl>
                                      </p:cBhvr>
                                    </p:animEffect>
                                  </p:childTnLst>
                                </p:cTn>
                              </p:par>
                              <p:par>
                                <p:cTn id="57" presetID="10"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par>
                          <p:cTn id="60" fill="hold">
                            <p:stCondLst>
                              <p:cond delay="1500"/>
                            </p:stCondLst>
                            <p:childTnLst>
                              <p:par>
                                <p:cTn id="61" presetID="1" presetClass="exit" presetSubtype="0" fill="hold" grpId="0" nodeType="afterEffect">
                                  <p:stCondLst>
                                    <p:cond delay="0"/>
                                  </p:stCondLst>
                                  <p:childTnLst>
                                    <p:set>
                                      <p:cBhvr>
                                        <p:cTn id="62" dur="1" fill="hold">
                                          <p:stCondLst>
                                            <p:cond delay="0"/>
                                          </p:stCondLst>
                                        </p:cTn>
                                        <p:tgtEl>
                                          <p:spTgt spid="18"/>
                                        </p:tgtEl>
                                        <p:attrNameLst>
                                          <p:attrName>style.visibility</p:attrName>
                                        </p:attrNameLst>
                                      </p:cBhvr>
                                      <p:to>
                                        <p:strVal val="hidden"/>
                                      </p:to>
                                    </p:set>
                                  </p:childTnLst>
                                </p:cTn>
                              </p:par>
                              <p:par>
                                <p:cTn id="63" presetID="1" presetClass="exit"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hidden"/>
                                      </p:to>
                                    </p:set>
                                  </p:childTnLst>
                                </p:cTn>
                              </p:par>
                              <p:par>
                                <p:cTn id="65" presetID="1" presetClass="exit"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hidden"/>
                                      </p:to>
                                    </p:set>
                                  </p:childTnLst>
                                </p:cTn>
                              </p:par>
                              <p:par>
                                <p:cTn id="67" presetID="1" presetClass="exit"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hidden"/>
                                      </p:to>
                                    </p:set>
                                  </p:childTnLst>
                                </p:cTn>
                              </p:par>
                            </p:childTnLst>
                          </p:cTn>
                        </p:par>
                        <p:par>
                          <p:cTn id="69" fill="hold">
                            <p:stCondLst>
                              <p:cond delay="1500"/>
                            </p:stCondLst>
                            <p:childTnLst>
                              <p:par>
                                <p:cTn id="70" presetID="10" presetClass="entr" presetSubtype="0" fill="hold" grpId="0" nodeType="after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par>
                                <p:cTn id="73" presetID="10" presetClass="entr" presetSubtype="0"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fade">
                                      <p:cBhvr>
                                        <p:cTn id="75" dur="500"/>
                                        <p:tgtEl>
                                          <p:spTgt spid="23"/>
                                        </p:tgtEl>
                                      </p:cBhvr>
                                    </p:animEffect>
                                  </p:childTnLst>
                                </p:cTn>
                              </p:par>
                            </p:childTnLst>
                          </p:cTn>
                        </p:par>
                        <p:par>
                          <p:cTn id="76" fill="hold">
                            <p:stCondLst>
                              <p:cond delay="2000"/>
                            </p:stCondLst>
                            <p:childTnLst>
                              <p:par>
                                <p:cTn id="77" presetID="1" presetClass="exit" presetSubtype="0" fill="hold" grpId="0" nodeType="afterEffect">
                                  <p:stCondLst>
                                    <p:cond delay="0"/>
                                  </p:stCondLst>
                                  <p:childTnLst>
                                    <p:set>
                                      <p:cBhvr>
                                        <p:cTn id="78" dur="1" fill="hold">
                                          <p:stCondLst>
                                            <p:cond delay="0"/>
                                          </p:stCondLst>
                                        </p:cTn>
                                        <p:tgtEl>
                                          <p:spTgt spid="28"/>
                                        </p:tgtEl>
                                        <p:attrNameLst>
                                          <p:attrName>style.visibility</p:attrName>
                                        </p:attrNameLst>
                                      </p:cBhvr>
                                      <p:to>
                                        <p:strVal val="hidden"/>
                                      </p:to>
                                    </p:set>
                                  </p:childTnLst>
                                </p:cTn>
                              </p:par>
                              <p:par>
                                <p:cTn id="79" presetID="1" presetClass="exit"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hidden"/>
                                      </p:to>
                                    </p:set>
                                  </p:childTnLst>
                                </p:cTn>
                              </p:par>
                              <p:par>
                                <p:cTn id="83" presetID="1" presetClass="exit" presetSubtype="0" fill="hold" grpId="0" nodeType="withEffect">
                                  <p:stCondLst>
                                    <p:cond delay="0"/>
                                  </p:stCondLst>
                                  <p:childTnLst>
                                    <p:set>
                                      <p:cBhvr>
                                        <p:cTn id="84" dur="1" fill="hold">
                                          <p:stCondLst>
                                            <p:cond delay="0"/>
                                          </p:stCondLst>
                                        </p:cTn>
                                        <p:tgtEl>
                                          <p:spTgt spid="31"/>
                                        </p:tgtEl>
                                        <p:attrNameLst>
                                          <p:attrName>style.visibility</p:attrName>
                                        </p:attrNameLst>
                                      </p:cBhvr>
                                      <p:to>
                                        <p:strVal val="hidden"/>
                                      </p:to>
                                    </p:set>
                                  </p:childTnLst>
                                </p:cTn>
                              </p:par>
                              <p:par>
                                <p:cTn id="85" presetID="1" presetClass="exit" presetSubtype="0" fill="hold" grpId="0" nodeType="withEffect">
                                  <p:stCondLst>
                                    <p:cond delay="0"/>
                                  </p:stCondLst>
                                  <p:childTnLst>
                                    <p:set>
                                      <p:cBhvr>
                                        <p:cTn id="86" dur="1" fill="hold">
                                          <p:stCondLst>
                                            <p:cond delay="0"/>
                                          </p:stCondLst>
                                        </p:cTn>
                                        <p:tgtEl>
                                          <p:spTgt spid="32"/>
                                        </p:tgtEl>
                                        <p:attrNameLst>
                                          <p:attrName>style.visibility</p:attrName>
                                        </p:attrNameLst>
                                      </p:cBhvr>
                                      <p:to>
                                        <p:strVal val="hidden"/>
                                      </p:to>
                                    </p:set>
                                  </p:childTnLst>
                                </p:cTn>
                              </p:par>
                              <p:par>
                                <p:cTn id="87" presetID="1" presetClass="exit" presetSubtype="0" fill="hold" grpId="0" nodeType="withEffect">
                                  <p:stCondLst>
                                    <p:cond delay="0"/>
                                  </p:stCondLst>
                                  <p:childTnLst>
                                    <p:set>
                                      <p:cBhvr>
                                        <p:cTn id="88" dur="1" fill="hold">
                                          <p:stCondLst>
                                            <p:cond delay="0"/>
                                          </p:stCondLst>
                                        </p:cTn>
                                        <p:tgtEl>
                                          <p:spTgt spid="33"/>
                                        </p:tgtEl>
                                        <p:attrNameLst>
                                          <p:attrName>style.visibility</p:attrName>
                                        </p:attrNameLst>
                                      </p:cBhvr>
                                      <p:to>
                                        <p:strVal val="hidden"/>
                                      </p:to>
                                    </p:set>
                                  </p:childTnLst>
                                </p:cTn>
                              </p:par>
                              <p:par>
                                <p:cTn id="89" presetID="1" presetClass="exit" presetSubtype="0" fill="hold" grpId="0" nodeType="withEffect">
                                  <p:stCondLst>
                                    <p:cond delay="0"/>
                                  </p:stCondLst>
                                  <p:childTnLst>
                                    <p:set>
                                      <p:cBhvr>
                                        <p:cTn id="90" dur="1" fill="hold">
                                          <p:stCondLst>
                                            <p:cond delay="0"/>
                                          </p:stCondLst>
                                        </p:cTn>
                                        <p:tgtEl>
                                          <p:spTgt spid="34"/>
                                        </p:tgtEl>
                                        <p:attrNameLst>
                                          <p:attrName>style.visibility</p:attrName>
                                        </p:attrNameLst>
                                      </p:cBhvr>
                                      <p:to>
                                        <p:strVal val="hidden"/>
                                      </p:to>
                                    </p:set>
                                  </p:childTnLst>
                                </p:cTn>
                              </p:par>
                            </p:childTnLst>
                          </p:cTn>
                        </p:par>
                        <p:par>
                          <p:cTn id="91" fill="hold">
                            <p:stCondLst>
                              <p:cond delay="2000"/>
                            </p:stCondLst>
                            <p:childTnLst>
                              <p:par>
                                <p:cTn id="92" presetID="10" presetClass="entr" presetSubtype="0" fill="hold" grpId="0" nodeType="after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fade">
                                      <p:cBhvr>
                                        <p:cTn id="94" dur="500"/>
                                        <p:tgtEl>
                                          <p:spTgt spid="48"/>
                                        </p:tgtEl>
                                      </p:cBhvr>
                                    </p:animEffect>
                                  </p:childTnLst>
                                </p:cTn>
                              </p:par>
                              <p:par>
                                <p:cTn id="95" presetID="10" presetClass="entr" presetSubtype="0" fill="hold" nodeType="with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fade">
                                      <p:cBhvr>
                                        <p:cTn id="9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2"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 grpId="0" animBg="1"/>
      <p:bldP spid="42" grpId="0" animBg="1"/>
      <p:bldP spid="43" grpId="0" animBg="1"/>
      <p:bldP spid="45" grpId="0" animBg="1"/>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Networks as geometric transformers</a:t>
            </a:r>
            <a:endParaRPr lang="en-US" dirty="0">
              <a:solidFill>
                <a:schemeClr val="tx1"/>
              </a:solidFill>
            </a:endParaRPr>
          </a:p>
        </p:txBody>
      </p:sp>
      <p:sp>
        <p:nvSpPr>
          <p:cNvPr id="21506" name="Content Placeholder 2"/>
          <p:cNvSpPr>
            <a:spLocks noGrp="1"/>
          </p:cNvSpPr>
          <p:nvPr>
            <p:ph idx="1"/>
          </p:nvPr>
        </p:nvSpPr>
        <p:spPr>
          <a:xfrm>
            <a:off x="1981201" y="1600200"/>
            <a:ext cx="7468077" cy="868680"/>
          </a:xfrm>
        </p:spPr>
        <p:txBody>
          <a:bodyPr/>
          <a:lstStyle/>
          <a:p>
            <a:r>
              <a:rPr lang="en-US" sz="2200" dirty="0">
                <a:latin typeface="Helvetica" pitchFamily="2" charset="0"/>
                <a:ea typeface="ＭＳ Ｐゴシック" charset="0"/>
                <a:cs typeface="ＭＳ Ｐゴシック" charset="0"/>
              </a:rPr>
              <a:t>Model header as point in high dimensional space and all networking boxes as transformers of header space</a:t>
            </a:r>
          </a:p>
        </p:txBody>
      </p:sp>
      <p:sp>
        <p:nvSpPr>
          <p:cNvPr id="2150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200">
                <a:solidFill>
                  <a:schemeClr val="tx1"/>
                </a:solidFill>
                <a:latin typeface="Times New Roman" charset="0"/>
                <a:ea typeface="ＭＳ Ｐゴシック" charset="0"/>
                <a:cs typeface="ＭＳ Ｐゴシック" charset="0"/>
              </a:defRPr>
            </a:lvl1pPr>
            <a:lvl2pPr marL="668655" indent="-257175" eaLnBrk="0" hangingPunct="0">
              <a:defRPr sz="2200">
                <a:solidFill>
                  <a:schemeClr val="tx1"/>
                </a:solidFill>
                <a:latin typeface="Times New Roman" charset="0"/>
                <a:ea typeface="ＭＳ Ｐゴシック" charset="0"/>
              </a:defRPr>
            </a:lvl2pPr>
            <a:lvl3pPr marL="1028700" indent="-205740" eaLnBrk="0" hangingPunct="0">
              <a:defRPr sz="2200">
                <a:solidFill>
                  <a:schemeClr val="tx1"/>
                </a:solidFill>
                <a:latin typeface="Times New Roman" charset="0"/>
                <a:ea typeface="ＭＳ Ｐゴシック" charset="0"/>
              </a:defRPr>
            </a:lvl3pPr>
            <a:lvl4pPr marL="1440180" indent="-205740" eaLnBrk="0" hangingPunct="0">
              <a:defRPr sz="2200">
                <a:solidFill>
                  <a:schemeClr val="tx1"/>
                </a:solidFill>
                <a:latin typeface="Times New Roman" charset="0"/>
                <a:ea typeface="ＭＳ Ｐゴシック" charset="0"/>
              </a:defRPr>
            </a:lvl4pPr>
            <a:lvl5pPr marL="1851660" indent="-205740" eaLnBrk="0" hangingPunct="0">
              <a:defRPr sz="2200">
                <a:solidFill>
                  <a:schemeClr val="tx1"/>
                </a:solidFill>
                <a:latin typeface="Times New Roman" charset="0"/>
                <a:ea typeface="ＭＳ Ｐゴシック" charset="0"/>
              </a:defRPr>
            </a:lvl5pPr>
            <a:lvl6pPr marL="2263140" indent="-205740" eaLnBrk="0" fontAlgn="base" hangingPunct="0">
              <a:spcBef>
                <a:spcPct val="0"/>
              </a:spcBef>
              <a:spcAft>
                <a:spcPct val="0"/>
              </a:spcAft>
              <a:defRPr sz="2200">
                <a:solidFill>
                  <a:schemeClr val="tx1"/>
                </a:solidFill>
                <a:latin typeface="Times New Roman" charset="0"/>
                <a:ea typeface="ＭＳ Ｐゴシック" charset="0"/>
              </a:defRPr>
            </a:lvl6pPr>
            <a:lvl7pPr marL="2674620" indent="-205740" eaLnBrk="0" fontAlgn="base" hangingPunct="0">
              <a:spcBef>
                <a:spcPct val="0"/>
              </a:spcBef>
              <a:spcAft>
                <a:spcPct val="0"/>
              </a:spcAft>
              <a:defRPr sz="2200">
                <a:solidFill>
                  <a:schemeClr val="tx1"/>
                </a:solidFill>
                <a:latin typeface="Times New Roman" charset="0"/>
                <a:ea typeface="ＭＳ Ｐゴシック" charset="0"/>
              </a:defRPr>
            </a:lvl7pPr>
            <a:lvl8pPr marL="3086100" indent="-205740" eaLnBrk="0" fontAlgn="base" hangingPunct="0">
              <a:spcBef>
                <a:spcPct val="0"/>
              </a:spcBef>
              <a:spcAft>
                <a:spcPct val="0"/>
              </a:spcAft>
              <a:defRPr sz="2200">
                <a:solidFill>
                  <a:schemeClr val="tx1"/>
                </a:solidFill>
                <a:latin typeface="Times New Roman" charset="0"/>
                <a:ea typeface="ＭＳ Ｐゴシック" charset="0"/>
              </a:defRPr>
            </a:lvl8pPr>
            <a:lvl9pPr marL="3497580" indent="-205740" eaLnBrk="0" fontAlgn="base" hangingPunct="0">
              <a:spcBef>
                <a:spcPct val="0"/>
              </a:spcBef>
              <a:spcAft>
                <a:spcPct val="0"/>
              </a:spcAft>
              <a:defRPr sz="2200">
                <a:solidFill>
                  <a:schemeClr val="tx1"/>
                </a:solidFill>
                <a:latin typeface="Times New Roman" charset="0"/>
                <a:ea typeface="ＭＳ Ｐゴシック" charset="0"/>
              </a:defRPr>
            </a:lvl9pPr>
          </a:lstStyle>
          <a:p>
            <a:pPr eaLnBrk="1" hangingPunct="1"/>
            <a:fld id="{0C6BED58-CC5A-FB4D-A59B-5FF29DD6CD4D}" type="slidenum">
              <a:rPr lang="en-US" sz="1400">
                <a:solidFill>
                  <a:srgbClr val="FFFFFF"/>
                </a:solidFill>
              </a:rPr>
              <a:pPr eaLnBrk="1" hangingPunct="1"/>
              <a:t>14</a:t>
            </a:fld>
            <a:endParaRPr lang="en-US" sz="1400">
              <a:solidFill>
                <a:srgbClr val="FFFFFF"/>
              </a:solidFill>
            </a:endParaRPr>
          </a:p>
        </p:txBody>
      </p:sp>
      <p:cxnSp>
        <p:nvCxnSpPr>
          <p:cNvPr id="23" name="Straight Arrow Connector 22"/>
          <p:cNvCxnSpPr/>
          <p:nvPr/>
        </p:nvCxnSpPr>
        <p:spPr>
          <a:xfrm flipH="1">
            <a:off x="2461260" y="3566160"/>
            <a:ext cx="685800" cy="4114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flipV="1">
            <a:off x="3147060" y="2743200"/>
            <a:ext cx="0" cy="8229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a:off x="3147060" y="3566160"/>
            <a:ext cx="891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2" name="Can 31"/>
          <p:cNvSpPr/>
          <p:nvPr/>
        </p:nvSpPr>
        <p:spPr>
          <a:xfrm>
            <a:off x="4724400" y="3360420"/>
            <a:ext cx="1440180" cy="75438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lIns="82296" tIns="41148" rIns="82296" bIns="41148" anchor="ctr"/>
          <a:lstStyle/>
          <a:p>
            <a:pPr algn="ctr">
              <a:defRPr/>
            </a:pPr>
            <a:r>
              <a:rPr lang="en-US" dirty="0"/>
              <a:t>Packet</a:t>
            </a:r>
          </a:p>
          <a:p>
            <a:pPr algn="ctr">
              <a:defRPr/>
            </a:pPr>
            <a:r>
              <a:rPr lang="en-US" dirty="0"/>
              <a:t>Forwarding</a:t>
            </a:r>
          </a:p>
        </p:txBody>
      </p:sp>
      <p:cxnSp>
        <p:nvCxnSpPr>
          <p:cNvPr id="48" name="Straight Arrow Connector 47"/>
          <p:cNvCxnSpPr/>
          <p:nvPr/>
        </p:nvCxnSpPr>
        <p:spPr>
          <a:xfrm>
            <a:off x="3764280" y="3737610"/>
            <a:ext cx="9601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7" name="Straight Arrow Connector 56"/>
          <p:cNvCxnSpPr/>
          <p:nvPr/>
        </p:nvCxnSpPr>
        <p:spPr>
          <a:xfrm flipV="1">
            <a:off x="6136290" y="3063725"/>
            <a:ext cx="754380" cy="61722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p:nvPr/>
        </p:nvCxnSpPr>
        <p:spPr>
          <a:xfrm flipH="1">
            <a:off x="6987540" y="3086100"/>
            <a:ext cx="617220" cy="3429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flipV="1">
            <a:off x="7604760" y="2263140"/>
            <a:ext cx="0" cy="8229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1" name="Straight Arrow Connector 50"/>
          <p:cNvCxnSpPr/>
          <p:nvPr/>
        </p:nvCxnSpPr>
        <p:spPr>
          <a:xfrm>
            <a:off x="7604760" y="3086100"/>
            <a:ext cx="891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 name="Cube 70"/>
          <p:cNvSpPr/>
          <p:nvPr/>
        </p:nvSpPr>
        <p:spPr>
          <a:xfrm>
            <a:off x="3147060" y="3291840"/>
            <a:ext cx="342900" cy="480060"/>
          </a:xfrm>
          <a:prstGeom prst="cube">
            <a:avLst/>
          </a:prstGeom>
        </p:spPr>
        <p:style>
          <a:lnRef idx="1">
            <a:schemeClr val="accent5"/>
          </a:lnRef>
          <a:fillRef idx="2">
            <a:schemeClr val="accent5"/>
          </a:fillRef>
          <a:effectRef idx="1">
            <a:schemeClr val="accent5"/>
          </a:effectRef>
          <a:fontRef idx="minor">
            <a:schemeClr val="dk1"/>
          </a:fontRef>
        </p:style>
        <p:txBody>
          <a:bodyPr lIns="82296" tIns="41148" rIns="82296" bIns="41148" anchor="ctr"/>
          <a:lstStyle/>
          <a:p>
            <a:pPr algn="ctr">
              <a:defRPr/>
            </a:pPr>
            <a:endParaRPr lang="en-US"/>
          </a:p>
        </p:txBody>
      </p:sp>
      <p:sp>
        <p:nvSpPr>
          <p:cNvPr id="73" name="Cube 72"/>
          <p:cNvSpPr/>
          <p:nvPr/>
        </p:nvSpPr>
        <p:spPr>
          <a:xfrm>
            <a:off x="7673340" y="2743200"/>
            <a:ext cx="480060" cy="274320"/>
          </a:xfrm>
          <a:prstGeom prst="cube">
            <a:avLst/>
          </a:prstGeom>
        </p:spPr>
        <p:style>
          <a:lnRef idx="1">
            <a:schemeClr val="accent5"/>
          </a:lnRef>
          <a:fillRef idx="2">
            <a:schemeClr val="accent5"/>
          </a:fillRef>
          <a:effectRef idx="1">
            <a:schemeClr val="accent5"/>
          </a:effectRef>
          <a:fontRef idx="minor">
            <a:schemeClr val="dk1"/>
          </a:fontRef>
        </p:style>
        <p:txBody>
          <a:bodyPr lIns="82296" tIns="41148" rIns="82296" bIns="41148" anchor="ctr"/>
          <a:lstStyle/>
          <a:p>
            <a:pPr algn="ctr">
              <a:defRPr/>
            </a:pPr>
            <a:endParaRPr lang="en-US"/>
          </a:p>
        </p:txBody>
      </p:sp>
      <p:sp>
        <p:nvSpPr>
          <p:cNvPr id="75" name="Rectangle 74"/>
          <p:cNvSpPr/>
          <p:nvPr/>
        </p:nvSpPr>
        <p:spPr>
          <a:xfrm>
            <a:off x="3361372" y="4210495"/>
            <a:ext cx="1583986" cy="333949"/>
          </a:xfrm>
          <a:prstGeom prst="rect">
            <a:avLst/>
          </a:prstGeom>
          <a:solidFill>
            <a:schemeClr val="accent2">
              <a:lumMod val="40000"/>
              <a:lumOff val="60000"/>
              <a:alpha val="86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82296" tIns="41148" rIns="82296" bIns="41148" anchor="ctr"/>
          <a:lstStyle/>
          <a:p>
            <a:pPr algn="ctr">
              <a:defRPr/>
            </a:pPr>
            <a:r>
              <a:rPr lang="en-US" sz="2000" dirty="0">
                <a:solidFill>
                  <a:schemeClr val="tx1"/>
                </a:solidFill>
              </a:rPr>
              <a:t>0xx1..x1</a:t>
            </a:r>
          </a:p>
        </p:txBody>
      </p:sp>
      <p:sp>
        <p:nvSpPr>
          <p:cNvPr id="76" name="TextBox 75"/>
          <p:cNvSpPr txBox="1">
            <a:spLocks noChangeArrowheads="1"/>
          </p:cNvSpPr>
          <p:nvPr/>
        </p:nvSpPr>
        <p:spPr bwMode="auto">
          <a:xfrm>
            <a:off x="3830799" y="3849431"/>
            <a:ext cx="820225" cy="39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96" tIns="41148" rIns="82296" bIns="41148">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dirty="0"/>
              <a:t>Match</a:t>
            </a:r>
          </a:p>
        </p:txBody>
      </p:sp>
      <p:sp>
        <p:nvSpPr>
          <p:cNvPr id="79" name="TextBox 78"/>
          <p:cNvSpPr txBox="1">
            <a:spLocks noChangeArrowheads="1"/>
          </p:cNvSpPr>
          <p:nvPr/>
        </p:nvSpPr>
        <p:spPr bwMode="auto">
          <a:xfrm>
            <a:off x="6237957" y="3689039"/>
            <a:ext cx="794576" cy="36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96" tIns="41148" rIns="82296" bIns="41148">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dirty="0"/>
              <a:t>Action</a:t>
            </a:r>
          </a:p>
        </p:txBody>
      </p:sp>
      <p:cxnSp>
        <p:nvCxnSpPr>
          <p:cNvPr id="80" name="Curved Connector 79"/>
          <p:cNvCxnSpPr>
            <a:stCxn id="71" idx="0"/>
            <a:endCxn id="73" idx="2"/>
          </p:cNvCxnSpPr>
          <p:nvPr/>
        </p:nvCxnSpPr>
        <p:spPr>
          <a:xfrm rot="5400000" flipH="1" flipV="1">
            <a:off x="5328761" y="947262"/>
            <a:ext cx="377190" cy="4311968"/>
          </a:xfrm>
          <a:prstGeom prst="curvedConnector2">
            <a:avLst/>
          </a:prstGeom>
          <a:ln>
            <a:prstDash val="sysDash"/>
            <a:tailEnd type="arrow"/>
          </a:ln>
        </p:spPr>
        <p:style>
          <a:lnRef idx="1">
            <a:schemeClr val="dk1"/>
          </a:lnRef>
          <a:fillRef idx="0">
            <a:schemeClr val="dk1"/>
          </a:fillRef>
          <a:effectRef idx="0">
            <a:schemeClr val="dk1"/>
          </a:effectRef>
          <a:fontRef idx="minor">
            <a:schemeClr val="tx1"/>
          </a:fontRef>
        </p:style>
      </p:cxnSp>
      <p:sp>
        <p:nvSpPr>
          <p:cNvPr id="85" name="Rectangle 84"/>
          <p:cNvSpPr/>
          <p:nvPr/>
        </p:nvSpPr>
        <p:spPr>
          <a:xfrm>
            <a:off x="5369077" y="4240307"/>
            <a:ext cx="3043187" cy="514658"/>
          </a:xfrm>
          <a:prstGeom prst="rect">
            <a:avLst/>
          </a:prstGeom>
          <a:solidFill>
            <a:schemeClr val="accent3">
              <a:lumMod val="20000"/>
              <a:lumOff val="80000"/>
              <a:alpha val="86000"/>
            </a:schemeClr>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lIns="82296" tIns="41148" rIns="82296" bIns="41148" anchor="ctr"/>
          <a:lstStyle/>
          <a:p>
            <a:pPr algn="ctr">
              <a:defRPr/>
            </a:pPr>
            <a:r>
              <a:rPr lang="en-US" sz="2000" dirty="0">
                <a:solidFill>
                  <a:schemeClr val="tx1"/>
                </a:solidFill>
              </a:rPr>
              <a:t>Send to port 2</a:t>
            </a:r>
          </a:p>
          <a:p>
            <a:pPr algn="ctr">
              <a:defRPr/>
            </a:pPr>
            <a:r>
              <a:rPr lang="en-US" sz="2000" dirty="0">
                <a:solidFill>
                  <a:schemeClr val="tx1"/>
                </a:solidFill>
              </a:rPr>
              <a:t>Rewrite with 1x01xx..x1</a:t>
            </a:r>
          </a:p>
        </p:txBody>
      </p:sp>
      <p:sp>
        <p:nvSpPr>
          <p:cNvPr id="98" name="Oval 97"/>
          <p:cNvSpPr/>
          <p:nvPr/>
        </p:nvSpPr>
        <p:spPr>
          <a:xfrm>
            <a:off x="3284220" y="3463637"/>
            <a:ext cx="68580" cy="68580"/>
          </a:xfrm>
          <a:prstGeom prst="ellipse">
            <a:avLst/>
          </a:prstGeom>
          <a:solidFill>
            <a:schemeClr val="accent3">
              <a:lumMod val="60000"/>
              <a:lumOff val="40000"/>
            </a:schemeClr>
          </a:solidFill>
          <a:ln>
            <a:solidFill>
              <a:schemeClr val="accent3">
                <a:lumMod val="75000"/>
              </a:schemeClr>
            </a:solidFill>
          </a:ln>
        </p:spPr>
        <p:style>
          <a:lnRef idx="1">
            <a:schemeClr val="accent3"/>
          </a:lnRef>
          <a:fillRef idx="3">
            <a:schemeClr val="accent3"/>
          </a:fillRef>
          <a:effectRef idx="2">
            <a:schemeClr val="accent3"/>
          </a:effectRef>
          <a:fontRef idx="minor">
            <a:schemeClr val="lt1"/>
          </a:fontRef>
        </p:style>
        <p:txBody>
          <a:bodyPr lIns="82296" tIns="41148" rIns="82296" bIns="41148" anchor="ctr"/>
          <a:lstStyle/>
          <a:p>
            <a:pPr algn="ctr">
              <a:defRPr/>
            </a:pPr>
            <a:endParaRPr lang="en-US"/>
          </a:p>
        </p:txBody>
      </p:sp>
      <p:sp>
        <p:nvSpPr>
          <p:cNvPr id="33" name="Rectangle 5"/>
          <p:cNvSpPr>
            <a:spLocks noChangeArrowheads="1"/>
          </p:cNvSpPr>
          <p:nvPr/>
        </p:nvSpPr>
        <p:spPr bwMode="auto">
          <a:xfrm>
            <a:off x="2317454" y="5116156"/>
            <a:ext cx="7570947" cy="131587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296" tIns="41148" rIns="82296" bIns="41148" anchor="ctr"/>
          <a:lstStyle/>
          <a:p>
            <a:pPr algn="ctr"/>
            <a:r>
              <a:rPr lang="en-US" sz="2400" dirty="0"/>
              <a:t>MATHEMATICAL FRAMEWORK TO REASON ABOUT WHICH</a:t>
            </a:r>
          </a:p>
          <a:p>
            <a:pPr algn="ctr"/>
            <a:r>
              <a:rPr lang="en-US" sz="2400" dirty="0"/>
              <a:t>SET OF POINTS ENTERING CAN EXIT NETWORK</a:t>
            </a:r>
          </a:p>
        </p:txBody>
      </p:sp>
      <p:sp>
        <p:nvSpPr>
          <p:cNvPr id="3" name="TextBox 2"/>
          <p:cNvSpPr txBox="1"/>
          <p:nvPr/>
        </p:nvSpPr>
        <p:spPr>
          <a:xfrm>
            <a:off x="4185491" y="3322660"/>
            <a:ext cx="425116" cy="369332"/>
          </a:xfrm>
          <a:prstGeom prst="rect">
            <a:avLst/>
          </a:prstGeom>
          <a:noFill/>
        </p:spPr>
        <p:txBody>
          <a:bodyPr wrap="none" rtlCol="0">
            <a:spAutoFit/>
          </a:bodyPr>
          <a:lstStyle/>
          <a:p>
            <a:r>
              <a:rPr lang="en-US" b="1" dirty="0"/>
              <a:t>P1</a:t>
            </a:r>
          </a:p>
        </p:txBody>
      </p:sp>
      <p:sp>
        <p:nvSpPr>
          <p:cNvPr id="27" name="TextBox 26"/>
          <p:cNvSpPr txBox="1"/>
          <p:nvPr/>
        </p:nvSpPr>
        <p:spPr>
          <a:xfrm>
            <a:off x="6388402" y="3393369"/>
            <a:ext cx="425116" cy="369332"/>
          </a:xfrm>
          <a:prstGeom prst="rect">
            <a:avLst/>
          </a:prstGeom>
          <a:noFill/>
        </p:spPr>
        <p:txBody>
          <a:bodyPr wrap="none" rtlCol="0">
            <a:spAutoFit/>
          </a:bodyPr>
          <a:lstStyle/>
          <a:p>
            <a:r>
              <a:rPr lang="en-US" b="1" dirty="0"/>
              <a:t>P2</a:t>
            </a:r>
          </a:p>
        </p:txBody>
      </p:sp>
    </p:spTree>
    <p:extLst>
      <p:ext uri="{BB962C8B-B14F-4D97-AF65-F5344CB8AC3E}">
        <p14:creationId xmlns:p14="http://schemas.microsoft.com/office/powerpoint/2010/main" val="227789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additive="base">
                                        <p:cTn id="11" dur="500" fill="hold"/>
                                        <p:tgtEl>
                                          <p:spTgt spid="76"/>
                                        </p:tgtEl>
                                        <p:attrNameLst>
                                          <p:attrName>ppt_x</p:attrName>
                                        </p:attrNameLst>
                                      </p:cBhvr>
                                      <p:tavLst>
                                        <p:tav tm="0">
                                          <p:val>
                                            <p:strVal val="#ppt_x"/>
                                          </p:val>
                                        </p:tav>
                                        <p:tav tm="100000">
                                          <p:val>
                                            <p:strVal val="#ppt_x"/>
                                          </p:val>
                                        </p:tav>
                                      </p:tavLst>
                                    </p:anim>
                                    <p:anim calcmode="lin" valueType="num">
                                      <p:cBhvr additive="base">
                                        <p:cTn id="12" dur="500" fill="hold"/>
                                        <p:tgtEl>
                                          <p:spTgt spid="7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9"/>
                                        </p:tgtEl>
                                        <p:attrNameLst>
                                          <p:attrName>style.visibility</p:attrName>
                                        </p:attrNameLst>
                                      </p:cBhvr>
                                      <p:to>
                                        <p:strVal val="visible"/>
                                      </p:to>
                                    </p:set>
                                    <p:anim calcmode="lin" valueType="num">
                                      <p:cBhvr additive="base">
                                        <p:cTn id="15" dur="500" fill="hold"/>
                                        <p:tgtEl>
                                          <p:spTgt spid="79"/>
                                        </p:tgtEl>
                                        <p:attrNameLst>
                                          <p:attrName>ppt_x</p:attrName>
                                        </p:attrNameLst>
                                      </p:cBhvr>
                                      <p:tavLst>
                                        <p:tav tm="0">
                                          <p:val>
                                            <p:strVal val="#ppt_x"/>
                                          </p:val>
                                        </p:tav>
                                        <p:tav tm="100000">
                                          <p:val>
                                            <p:strVal val="#ppt_x"/>
                                          </p:val>
                                        </p:tav>
                                      </p:tavLst>
                                    </p:anim>
                                    <p:anim calcmode="lin" valueType="num">
                                      <p:cBhvr additive="base">
                                        <p:cTn id="16" dur="500" fill="hold"/>
                                        <p:tgtEl>
                                          <p:spTgt spid="7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anim calcmode="lin" valueType="num">
                                      <p:cBhvr additive="base">
                                        <p:cTn id="19" dur="500" fill="hold"/>
                                        <p:tgtEl>
                                          <p:spTgt spid="85"/>
                                        </p:tgtEl>
                                        <p:attrNameLst>
                                          <p:attrName>ppt_x</p:attrName>
                                        </p:attrNameLst>
                                      </p:cBhvr>
                                      <p:tavLst>
                                        <p:tav tm="0">
                                          <p:val>
                                            <p:strVal val="#ppt_x"/>
                                          </p:val>
                                        </p:tav>
                                        <p:tav tm="100000">
                                          <p:val>
                                            <p:strVal val="#ppt_x"/>
                                          </p:val>
                                        </p:tav>
                                      </p:tavLst>
                                    </p:anim>
                                    <p:anim calcmode="lin" valueType="num">
                                      <p:cBhvr additive="base">
                                        <p:cTn id="20"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75"/>
                                        </p:tgtEl>
                                      </p:cBhvr>
                                    </p:animEffect>
                                    <p:set>
                                      <p:cBhvr>
                                        <p:cTn id="25" dur="1" fill="hold">
                                          <p:stCondLst>
                                            <p:cond delay="499"/>
                                          </p:stCondLst>
                                        </p:cTn>
                                        <p:tgtEl>
                                          <p:spTgt spid="75"/>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76"/>
                                        </p:tgtEl>
                                      </p:cBhvr>
                                    </p:animEffect>
                                    <p:set>
                                      <p:cBhvr>
                                        <p:cTn id="28" dur="1" fill="hold">
                                          <p:stCondLst>
                                            <p:cond delay="499"/>
                                          </p:stCondLst>
                                        </p:cTn>
                                        <p:tgtEl>
                                          <p:spTgt spid="7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79"/>
                                        </p:tgtEl>
                                      </p:cBhvr>
                                    </p:animEffect>
                                    <p:set>
                                      <p:cBhvr>
                                        <p:cTn id="31" dur="1" fill="hold">
                                          <p:stCondLst>
                                            <p:cond delay="499"/>
                                          </p:stCondLst>
                                        </p:cTn>
                                        <p:tgtEl>
                                          <p:spTgt spid="79"/>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85"/>
                                        </p:tgtEl>
                                      </p:cBhvr>
                                    </p:animEffect>
                                    <p:set>
                                      <p:cBhvr>
                                        <p:cTn id="34" dur="1" fill="hold">
                                          <p:stCondLst>
                                            <p:cond delay="499"/>
                                          </p:stCondLst>
                                        </p:cTn>
                                        <p:tgtEl>
                                          <p:spTgt spid="8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8"/>
                                        </p:tgtEl>
                                        <p:attrNameLst>
                                          <p:attrName>style.visibility</p:attrName>
                                        </p:attrNameLst>
                                      </p:cBhvr>
                                      <p:to>
                                        <p:strVal val="visible"/>
                                      </p:to>
                                    </p:set>
                                    <p:anim calcmode="lin" valueType="num">
                                      <p:cBhvr additive="base">
                                        <p:cTn id="39" dur="500" fill="hold"/>
                                        <p:tgtEl>
                                          <p:spTgt spid="98"/>
                                        </p:tgtEl>
                                        <p:attrNameLst>
                                          <p:attrName>ppt_x</p:attrName>
                                        </p:attrNameLst>
                                      </p:cBhvr>
                                      <p:tavLst>
                                        <p:tav tm="0">
                                          <p:val>
                                            <p:strVal val="#ppt_x"/>
                                          </p:val>
                                        </p:tav>
                                        <p:tav tm="100000">
                                          <p:val>
                                            <p:strVal val="#ppt_x"/>
                                          </p:val>
                                        </p:tav>
                                      </p:tavLst>
                                    </p:anim>
                                    <p:anim calcmode="lin" valueType="num">
                                      <p:cBhvr additive="base">
                                        <p:cTn id="40" dur="500" fill="hold"/>
                                        <p:tgtEl>
                                          <p:spTgt spid="9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anim calcmode="lin" valueType="num">
                                      <p:cBhvr additive="base">
                                        <p:cTn id="43" dur="500" fill="hold"/>
                                        <p:tgtEl>
                                          <p:spTgt spid="71"/>
                                        </p:tgtEl>
                                        <p:attrNameLst>
                                          <p:attrName>ppt_x</p:attrName>
                                        </p:attrNameLst>
                                      </p:cBhvr>
                                      <p:tavLst>
                                        <p:tav tm="0">
                                          <p:val>
                                            <p:strVal val="#ppt_x"/>
                                          </p:val>
                                        </p:tav>
                                        <p:tav tm="100000">
                                          <p:val>
                                            <p:strVal val="#ppt_x"/>
                                          </p:val>
                                        </p:tav>
                                      </p:tavLst>
                                    </p:anim>
                                    <p:anim calcmode="lin" valueType="num">
                                      <p:cBhvr additive="base">
                                        <p:cTn id="44" dur="500" fill="hold"/>
                                        <p:tgtEl>
                                          <p:spTgt spid="71"/>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80"/>
                                        </p:tgtEl>
                                        <p:attrNameLst>
                                          <p:attrName>style.visibility</p:attrName>
                                        </p:attrNameLst>
                                      </p:cBhvr>
                                      <p:to>
                                        <p:strVal val="visible"/>
                                      </p:to>
                                    </p:set>
                                    <p:anim calcmode="lin" valueType="num">
                                      <p:cBhvr additive="base">
                                        <p:cTn id="47" dur="500" fill="hold"/>
                                        <p:tgtEl>
                                          <p:spTgt spid="80"/>
                                        </p:tgtEl>
                                        <p:attrNameLst>
                                          <p:attrName>ppt_x</p:attrName>
                                        </p:attrNameLst>
                                      </p:cBhvr>
                                      <p:tavLst>
                                        <p:tav tm="0">
                                          <p:val>
                                            <p:strVal val="#ppt_x"/>
                                          </p:val>
                                        </p:tav>
                                        <p:tav tm="100000">
                                          <p:val>
                                            <p:strVal val="#ppt_x"/>
                                          </p:val>
                                        </p:tav>
                                      </p:tavLst>
                                    </p:anim>
                                    <p:anim calcmode="lin" valueType="num">
                                      <p:cBhvr additive="base">
                                        <p:cTn id="48" dur="500" fill="hold"/>
                                        <p:tgtEl>
                                          <p:spTgt spid="8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anim calcmode="lin" valueType="num">
                                      <p:cBhvr additive="base">
                                        <p:cTn id="51" dur="500" fill="hold"/>
                                        <p:tgtEl>
                                          <p:spTgt spid="73"/>
                                        </p:tgtEl>
                                        <p:attrNameLst>
                                          <p:attrName>ppt_x</p:attrName>
                                        </p:attrNameLst>
                                      </p:cBhvr>
                                      <p:tavLst>
                                        <p:tav tm="0">
                                          <p:val>
                                            <p:strVal val="#ppt_x"/>
                                          </p:val>
                                        </p:tav>
                                        <p:tav tm="100000">
                                          <p:val>
                                            <p:strVal val="#ppt_x"/>
                                          </p:val>
                                        </p:tav>
                                      </p:tavLst>
                                    </p:anim>
                                    <p:anim calcmode="lin" valueType="num">
                                      <p:cBhvr additive="base">
                                        <p:cTn id="52"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additive="base">
                                        <p:cTn id="57" dur="500" fill="hold"/>
                                        <p:tgtEl>
                                          <p:spTgt spid="33"/>
                                        </p:tgtEl>
                                        <p:attrNameLst>
                                          <p:attrName>ppt_x</p:attrName>
                                        </p:attrNameLst>
                                      </p:cBhvr>
                                      <p:tavLst>
                                        <p:tav tm="0">
                                          <p:val>
                                            <p:strVal val="#ppt_x"/>
                                          </p:val>
                                        </p:tav>
                                        <p:tav tm="100000">
                                          <p:val>
                                            <p:strVal val="#ppt_x"/>
                                          </p:val>
                                        </p:tav>
                                      </p:tavLst>
                                    </p:anim>
                                    <p:anim calcmode="lin" valueType="num">
                                      <p:cBhvr additive="base">
                                        <p:cTn id="5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3" grpId="0" animBg="1"/>
      <p:bldP spid="75" grpId="0" animBg="1"/>
      <p:bldP spid="75" grpId="1" animBg="1"/>
      <p:bldP spid="76" grpId="0"/>
      <p:bldP spid="76" grpId="1"/>
      <p:bldP spid="79" grpId="0"/>
      <p:bldP spid="79" grpId="1"/>
      <p:bldP spid="85" grpId="0" animBg="1"/>
      <p:bldP spid="85" grpId="1" animBg="1"/>
      <p:bldP spid="98" grpId="0"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Header Space Framework</a:t>
            </a:r>
          </a:p>
        </p:txBody>
      </p:sp>
      <p:sp>
        <p:nvSpPr>
          <p:cNvPr id="20482" name="Content Placeholder 2"/>
          <p:cNvSpPr>
            <a:spLocks noGrp="1"/>
          </p:cNvSpPr>
          <p:nvPr>
            <p:ph sz="quarter" idx="1"/>
          </p:nvPr>
        </p:nvSpPr>
        <p:spPr>
          <a:xfrm>
            <a:off x="1735112" y="1600201"/>
            <a:ext cx="8721776" cy="1169576"/>
          </a:xfrm>
        </p:spPr>
        <p:txBody>
          <a:bodyPr>
            <a:normAutofit/>
          </a:bodyPr>
          <a:lstStyle/>
          <a:p>
            <a:r>
              <a:rPr lang="en-US" dirty="0">
                <a:latin typeface="Helvetica" pitchFamily="2" charset="0"/>
                <a:ea typeface="ＭＳ Ｐゴシック" charset="0"/>
                <a:cs typeface="ＭＳ Ｐゴシック" charset="0"/>
              </a:rPr>
              <a:t>Step 1 - Model a packet, based on its header bits, as a point in {0,1}</a:t>
            </a:r>
            <a:r>
              <a:rPr lang="en-US" baseline="30000" dirty="0">
                <a:latin typeface="Helvetica" pitchFamily="2" charset="0"/>
                <a:ea typeface="ＭＳ Ｐゴシック" charset="0"/>
                <a:cs typeface="ＭＳ Ｐゴシック" charset="0"/>
              </a:rPr>
              <a:t>L</a:t>
            </a:r>
            <a:r>
              <a:rPr lang="en-US" dirty="0">
                <a:latin typeface="Helvetica" pitchFamily="2" charset="0"/>
                <a:ea typeface="ＭＳ Ｐゴシック" charset="0"/>
                <a:cs typeface="ＭＳ Ｐゴシック" charset="0"/>
              </a:rPr>
              <a:t> space – The Header Space</a:t>
            </a:r>
          </a:p>
        </p:txBody>
      </p:sp>
      <p:sp>
        <p:nvSpPr>
          <p:cNvPr id="4" name="Rectangle 3"/>
          <p:cNvSpPr/>
          <p:nvPr/>
        </p:nvSpPr>
        <p:spPr>
          <a:xfrm>
            <a:off x="3215640" y="2880360"/>
            <a:ext cx="4594860" cy="274320"/>
          </a:xfrm>
          <a:prstGeom prst="rect">
            <a:avLst/>
          </a:prstGeom>
          <a:no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82296" tIns="41148" rIns="82296" bIns="41148" anchor="ctr"/>
          <a:lstStyle/>
          <a:p>
            <a:pPr algn="ctr">
              <a:defRPr/>
            </a:pPr>
            <a:endParaRPr lang="en-US"/>
          </a:p>
        </p:txBody>
      </p:sp>
      <p:sp>
        <p:nvSpPr>
          <p:cNvPr id="5" name="Rectangle 4"/>
          <p:cNvSpPr/>
          <p:nvPr/>
        </p:nvSpPr>
        <p:spPr>
          <a:xfrm>
            <a:off x="3215640" y="2880360"/>
            <a:ext cx="1371600" cy="274320"/>
          </a:xfrm>
          <a:prstGeom prst="rect">
            <a:avLst/>
          </a:prstGeom>
          <a:solidFill>
            <a:schemeClr val="accent3">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82296" tIns="41148" rIns="82296" bIns="41148" anchor="ctr"/>
          <a:lstStyle/>
          <a:p>
            <a:pPr algn="ctr">
              <a:defRPr/>
            </a:pPr>
            <a:r>
              <a:rPr lang="en-US" sz="1400" dirty="0">
                <a:solidFill>
                  <a:schemeClr val="tx1"/>
                </a:solidFill>
              </a:rPr>
              <a:t>01110011…1</a:t>
            </a:r>
          </a:p>
        </p:txBody>
      </p:sp>
      <p:sp>
        <p:nvSpPr>
          <p:cNvPr id="6" name="Rectangle 5"/>
          <p:cNvSpPr/>
          <p:nvPr/>
        </p:nvSpPr>
        <p:spPr>
          <a:xfrm>
            <a:off x="4587240" y="2880360"/>
            <a:ext cx="3223260" cy="274320"/>
          </a:xfrm>
          <a:prstGeom prst="rect">
            <a:avLst/>
          </a:prstGeom>
          <a:solidFill>
            <a:schemeClr val="accent6">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82296" tIns="41148" rIns="82296" bIns="41148" anchor="ctr"/>
          <a:lstStyle/>
          <a:p>
            <a:pPr algn="ctr">
              <a:defRPr/>
            </a:pPr>
            <a:endParaRPr lang="en-US"/>
          </a:p>
        </p:txBody>
      </p:sp>
      <p:sp>
        <p:nvSpPr>
          <p:cNvPr id="7" name="TextBox 6"/>
          <p:cNvSpPr txBox="1">
            <a:spLocks noChangeArrowheads="1"/>
          </p:cNvSpPr>
          <p:nvPr/>
        </p:nvSpPr>
        <p:spPr bwMode="auto">
          <a:xfrm>
            <a:off x="3764280" y="3154681"/>
            <a:ext cx="307264" cy="3600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96" tIns="41148" rIns="82296" bIns="41148">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L</a:t>
            </a:r>
          </a:p>
        </p:txBody>
      </p:sp>
      <p:cxnSp>
        <p:nvCxnSpPr>
          <p:cNvPr id="9" name="Straight Arrow Connector 8"/>
          <p:cNvCxnSpPr/>
          <p:nvPr/>
        </p:nvCxnSpPr>
        <p:spPr>
          <a:xfrm>
            <a:off x="4107180" y="3360420"/>
            <a:ext cx="480060" cy="0"/>
          </a:xfrm>
          <a:prstGeom prst="straightConnector1">
            <a:avLst/>
          </a:prstGeom>
          <a:ln>
            <a:solidFill>
              <a:schemeClr val="accent2">
                <a:lumMod val="75000"/>
              </a:schemeClr>
            </a:solidFill>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flipH="1">
            <a:off x="3215640" y="3360420"/>
            <a:ext cx="480060" cy="0"/>
          </a:xfrm>
          <a:prstGeom prst="straightConnector1">
            <a:avLst/>
          </a:prstGeom>
          <a:ln>
            <a:solidFill>
              <a:schemeClr val="accent2">
                <a:lumMod val="75000"/>
              </a:schemeClr>
            </a:solidFill>
            <a:tailEnd type="arrow"/>
          </a:ln>
        </p:spPr>
        <p:style>
          <a:lnRef idx="2">
            <a:schemeClr val="dk1"/>
          </a:lnRef>
          <a:fillRef idx="0">
            <a:schemeClr val="dk1"/>
          </a:fillRef>
          <a:effectRef idx="1">
            <a:schemeClr val="dk1"/>
          </a:effectRef>
          <a:fontRef idx="minor">
            <a:schemeClr val="tx1"/>
          </a:fontRef>
        </p:style>
      </p:cxnSp>
      <p:sp>
        <p:nvSpPr>
          <p:cNvPr id="20" name="TextBox 19"/>
          <p:cNvSpPr txBox="1">
            <a:spLocks noChangeArrowheads="1"/>
          </p:cNvSpPr>
          <p:nvPr/>
        </p:nvSpPr>
        <p:spPr bwMode="auto">
          <a:xfrm>
            <a:off x="3489960" y="2578895"/>
            <a:ext cx="765810" cy="3328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96" tIns="41148" rIns="82296" bIns="41148">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t>Header</a:t>
            </a:r>
          </a:p>
        </p:txBody>
      </p:sp>
      <p:sp>
        <p:nvSpPr>
          <p:cNvPr id="21" name="TextBox 20"/>
          <p:cNvSpPr txBox="1">
            <a:spLocks noChangeArrowheads="1"/>
          </p:cNvSpPr>
          <p:nvPr/>
        </p:nvSpPr>
        <p:spPr bwMode="auto">
          <a:xfrm>
            <a:off x="5890260" y="2581752"/>
            <a:ext cx="558642" cy="3328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96" tIns="41148" rIns="82296" bIns="41148">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t>Data</a:t>
            </a:r>
          </a:p>
        </p:txBody>
      </p:sp>
      <p:cxnSp>
        <p:nvCxnSpPr>
          <p:cNvPr id="23" name="Straight Arrow Connector 22"/>
          <p:cNvCxnSpPr/>
          <p:nvPr/>
        </p:nvCxnSpPr>
        <p:spPr>
          <a:xfrm flipV="1">
            <a:off x="3352800" y="4330648"/>
            <a:ext cx="754380" cy="53853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flipV="1">
            <a:off x="3352800" y="3840480"/>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a:off x="3352800" y="4869180"/>
            <a:ext cx="12344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Oval 30"/>
          <p:cNvSpPr/>
          <p:nvPr/>
        </p:nvSpPr>
        <p:spPr>
          <a:xfrm>
            <a:off x="3764280" y="4594860"/>
            <a:ext cx="68580" cy="68580"/>
          </a:xfrm>
          <a:prstGeom prst="ellipse">
            <a:avLst/>
          </a:prstGeom>
          <a:solidFill>
            <a:schemeClr val="accent3">
              <a:lumMod val="60000"/>
              <a:lumOff val="40000"/>
            </a:schemeClr>
          </a:solidFill>
          <a:ln>
            <a:solidFill>
              <a:schemeClr val="accent3">
                <a:lumMod val="75000"/>
              </a:schemeClr>
            </a:solidFill>
          </a:ln>
        </p:spPr>
        <p:style>
          <a:lnRef idx="1">
            <a:schemeClr val="accent3"/>
          </a:lnRef>
          <a:fillRef idx="3">
            <a:schemeClr val="accent3"/>
          </a:fillRef>
          <a:effectRef idx="2">
            <a:schemeClr val="accent3"/>
          </a:effectRef>
          <a:fontRef idx="minor">
            <a:schemeClr val="lt1"/>
          </a:fontRef>
        </p:style>
        <p:txBody>
          <a:bodyPr lIns="82296" tIns="41148" rIns="82296" bIns="41148" anchor="ctr"/>
          <a:lstStyle/>
          <a:p>
            <a:pPr algn="ctr">
              <a:defRPr/>
            </a:pPr>
            <a:endParaRPr lang="en-US"/>
          </a:p>
        </p:txBody>
      </p:sp>
      <p:cxnSp>
        <p:nvCxnSpPr>
          <p:cNvPr id="33" name="Curved Connector 32"/>
          <p:cNvCxnSpPr>
            <a:stCxn id="5" idx="1"/>
            <a:endCxn id="31" idx="0"/>
          </p:cNvCxnSpPr>
          <p:nvPr/>
        </p:nvCxnSpPr>
        <p:spPr>
          <a:xfrm rot="10800000" flipH="1" flipV="1">
            <a:off x="3215640" y="3017520"/>
            <a:ext cx="582930" cy="1577340"/>
          </a:xfrm>
          <a:prstGeom prst="curvedConnector4">
            <a:avLst>
              <a:gd name="adj1" fmla="val -35294"/>
              <a:gd name="adj2" fmla="val 54348"/>
            </a:avLst>
          </a:prstGeom>
          <a:ln>
            <a:solidFill>
              <a:schemeClr val="accent3">
                <a:lumMod val="60000"/>
                <a:lumOff val="40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3215640" y="2880360"/>
            <a:ext cx="1371600" cy="274320"/>
          </a:xfrm>
          <a:prstGeom prst="rect">
            <a:avLst/>
          </a:prstGeom>
          <a:solidFill>
            <a:schemeClr val="accent3">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82296" tIns="41148" rIns="82296" bIns="41148" anchor="ctr"/>
          <a:lstStyle/>
          <a:p>
            <a:pPr algn="ctr">
              <a:defRPr/>
            </a:pPr>
            <a:r>
              <a:rPr lang="en-US" sz="1400" dirty="0">
                <a:solidFill>
                  <a:schemeClr val="tx1"/>
                </a:solidFill>
              </a:rPr>
              <a:t>0xxxx0101xxx</a:t>
            </a:r>
          </a:p>
        </p:txBody>
      </p:sp>
      <p:sp>
        <p:nvSpPr>
          <p:cNvPr id="19" name="Cube 18"/>
          <p:cNvSpPr/>
          <p:nvPr/>
        </p:nvSpPr>
        <p:spPr>
          <a:xfrm>
            <a:off x="3906861" y="4431125"/>
            <a:ext cx="500855" cy="327471"/>
          </a:xfrm>
          <a:prstGeom prst="cube">
            <a:avLst/>
          </a:prstGeom>
        </p:spPr>
        <p:style>
          <a:lnRef idx="1">
            <a:schemeClr val="accent1"/>
          </a:lnRef>
          <a:fillRef idx="3">
            <a:schemeClr val="accent1"/>
          </a:fillRef>
          <a:effectRef idx="2">
            <a:schemeClr val="accent1"/>
          </a:effectRef>
          <a:fontRef idx="minor">
            <a:schemeClr val="lt1"/>
          </a:fontRef>
        </p:style>
        <p:txBody>
          <a:bodyPr lIns="82296" tIns="41148" rIns="82296" bIns="41148" rtlCol="0" anchor="ctr"/>
          <a:lstStyle/>
          <a:p>
            <a:pPr algn="ctr"/>
            <a:endParaRPr lang="en-US"/>
          </a:p>
        </p:txBody>
      </p:sp>
      <p:cxnSp>
        <p:nvCxnSpPr>
          <p:cNvPr id="22" name="Curved Connector 21"/>
          <p:cNvCxnSpPr>
            <a:stCxn id="18" idx="2"/>
            <a:endCxn id="19" idx="0"/>
          </p:cNvCxnSpPr>
          <p:nvPr/>
        </p:nvCxnSpPr>
        <p:spPr>
          <a:xfrm rot="16200000" flipH="1">
            <a:off x="3411608" y="3644512"/>
            <a:ext cx="1276444" cy="296781"/>
          </a:xfrm>
          <a:prstGeom prst="curvedConnector3">
            <a:avLst>
              <a:gd name="adj1" fmla="val 50000"/>
            </a:avLst>
          </a:prstGeom>
          <a:ln>
            <a:solidFill>
              <a:schemeClr val="accent3">
                <a:lumMod val="60000"/>
                <a:lumOff val="40000"/>
              </a:schemeClr>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870A2526-1672-F897-B139-24E4788F0476}"/>
              </a:ext>
            </a:extLst>
          </p:cNvPr>
          <p:cNvSpPr txBox="1">
            <a:spLocks/>
          </p:cNvSpPr>
          <p:nvPr/>
        </p:nvSpPr>
        <p:spPr>
          <a:xfrm>
            <a:off x="1981201" y="5509846"/>
            <a:ext cx="7468077" cy="8686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6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latin typeface="Helvetica" pitchFamily="2" charset="0"/>
                <a:ea typeface="ＭＳ Ｐゴシック" charset="0"/>
                <a:cs typeface="ＭＳ Ｐゴシック" charset="0"/>
              </a:rPr>
              <a:t>Sets of packets (ternary expressions) are hypercubes in {0,1}</a:t>
            </a:r>
            <a:r>
              <a:rPr lang="en-US" baseline="30000" dirty="0">
                <a:latin typeface="Helvetica" pitchFamily="2" charset="0"/>
                <a:ea typeface="ＭＳ Ｐゴシック" charset="0"/>
                <a:cs typeface="ＭＳ Ｐゴシック" charset="0"/>
              </a:rPr>
              <a:t>L</a:t>
            </a:r>
            <a:r>
              <a:rPr lang="en-US" dirty="0">
                <a:latin typeface="Helvetica" pitchFamily="2" charset="0"/>
                <a:ea typeface="ＭＳ Ｐゴシック" charset="0"/>
                <a:cs typeface="ＭＳ Ｐゴシック" charset="0"/>
              </a:rPr>
              <a:t> space</a:t>
            </a:r>
          </a:p>
        </p:txBody>
      </p:sp>
    </p:spTree>
    <p:custDataLst>
      <p:tags r:id="rId1"/>
    </p:custDataLst>
    <p:extLst>
      <p:ext uri="{BB962C8B-B14F-4D97-AF65-F5344CB8AC3E}">
        <p14:creationId xmlns:p14="http://schemas.microsoft.com/office/powerpoint/2010/main" val="4250014193"/>
      </p:ext>
    </p:extLst>
  </p:cSld>
  <p:clrMapOvr>
    <a:masterClrMapping/>
  </p:clrMapOvr>
  <mc:AlternateContent xmlns:mc="http://schemas.openxmlformats.org/markup-compatibility/2006" xmlns:p14="http://schemas.microsoft.com/office/powerpoint/2010/main">
    <mc:Choice Requires="p14">
      <p:transition p14:dur="0" advTm="45149"/>
    </mc:Choice>
    <mc:Fallback xmlns="">
      <p:transition xmlns:p14="http://schemas.microsoft.com/office/powerpoint/2010/main" advTm="45149"/>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par>
                          <p:cTn id="40" fill="hold" nodeType="afterGroup">
                            <p:stCondLst>
                              <p:cond delay="500"/>
                            </p:stCondLst>
                            <p:childTnLst>
                              <p:par>
                                <p:cTn id="41" presetID="3" presetClass="entr" presetSubtype="10"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blinds(horizontal)">
                                      <p:cBhvr>
                                        <p:cTn id="43" dur="500"/>
                                        <p:tgtEl>
                                          <p:spTgt spid="33"/>
                                        </p:tgtEl>
                                      </p:cBhvr>
                                    </p:animEffect>
                                  </p:childTnLst>
                                </p:cTn>
                              </p:par>
                            </p:childTnLst>
                          </p:cTn>
                        </p:par>
                        <p:par>
                          <p:cTn id="44" fill="hold" nodeType="afterGroup">
                            <p:stCondLst>
                              <p:cond delay="1000"/>
                            </p:stCondLst>
                            <p:childTnLst>
                              <p:par>
                                <p:cTn id="45" presetID="10" presetClass="entr" presetSubtype="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par>
                          <p:cTn id="53" fill="hold">
                            <p:stCondLst>
                              <p:cond delay="500"/>
                            </p:stCondLst>
                            <p:childTnLst>
                              <p:par>
                                <p:cTn id="54" presetID="3" presetClass="entr" presetSubtype="10" fill="hold"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blinds(horizontal)">
                                      <p:cBhvr>
                                        <p:cTn id="56" dur="500"/>
                                        <p:tgtEl>
                                          <p:spTgt spid="22"/>
                                        </p:tgtEl>
                                      </p:cBhvr>
                                    </p:animEffect>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20" grpId="0"/>
      <p:bldP spid="21" grpId="0"/>
      <p:bldP spid="31"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Header Space Framework</a:t>
            </a:r>
          </a:p>
        </p:txBody>
      </p:sp>
      <p:sp>
        <p:nvSpPr>
          <p:cNvPr id="21506" name="Content Placeholder 2"/>
          <p:cNvSpPr>
            <a:spLocks noGrp="1"/>
          </p:cNvSpPr>
          <p:nvPr>
            <p:ph sz="quarter" idx="1"/>
          </p:nvPr>
        </p:nvSpPr>
        <p:spPr>
          <a:xfrm>
            <a:off x="1981201" y="1600200"/>
            <a:ext cx="7468077" cy="868680"/>
          </a:xfrm>
        </p:spPr>
        <p:txBody>
          <a:bodyPr/>
          <a:lstStyle/>
          <a:p>
            <a:r>
              <a:rPr lang="en-US" sz="2200" dirty="0">
                <a:latin typeface="Helvetica" pitchFamily="2" charset="0"/>
                <a:ea typeface="ＭＳ Ｐゴシック" charset="0"/>
                <a:cs typeface="ＭＳ Ｐゴシック" charset="0"/>
              </a:rPr>
              <a:t>Step 2 – Model all networking boxes as transformer of header space</a:t>
            </a:r>
          </a:p>
        </p:txBody>
      </p:sp>
      <p:cxnSp>
        <p:nvCxnSpPr>
          <p:cNvPr id="23" name="Straight Arrow Connector 22"/>
          <p:cNvCxnSpPr/>
          <p:nvPr/>
        </p:nvCxnSpPr>
        <p:spPr>
          <a:xfrm flipV="1">
            <a:off x="2769396" y="3633494"/>
            <a:ext cx="891540" cy="4080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flipV="1">
            <a:off x="2769396" y="3218632"/>
            <a:ext cx="0" cy="8229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a:off x="2769396" y="4044561"/>
            <a:ext cx="891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2" name="Can 31"/>
          <p:cNvSpPr/>
          <p:nvPr/>
        </p:nvSpPr>
        <p:spPr>
          <a:xfrm>
            <a:off x="4724400" y="3360420"/>
            <a:ext cx="1440180" cy="75438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lIns="82296" tIns="41148" rIns="82296" bIns="41148" anchor="ctr"/>
          <a:lstStyle/>
          <a:p>
            <a:pPr algn="ctr">
              <a:defRPr/>
            </a:pPr>
            <a:r>
              <a:rPr lang="en-US" dirty="0"/>
              <a:t>Packet</a:t>
            </a:r>
          </a:p>
          <a:p>
            <a:pPr algn="ctr">
              <a:defRPr/>
            </a:pPr>
            <a:r>
              <a:rPr lang="en-US" dirty="0"/>
              <a:t>Forwarding</a:t>
            </a:r>
          </a:p>
        </p:txBody>
      </p:sp>
      <p:cxnSp>
        <p:nvCxnSpPr>
          <p:cNvPr id="36" name="Straight Arrow Connector 35"/>
          <p:cNvCxnSpPr/>
          <p:nvPr/>
        </p:nvCxnSpPr>
        <p:spPr>
          <a:xfrm flipV="1">
            <a:off x="7463190" y="4553448"/>
            <a:ext cx="740727" cy="4114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p:nvPr/>
        </p:nvCxnSpPr>
        <p:spPr>
          <a:xfrm flipV="1">
            <a:off x="7463189" y="4141968"/>
            <a:ext cx="0" cy="8229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p:cNvCxnSpPr/>
          <p:nvPr/>
        </p:nvCxnSpPr>
        <p:spPr>
          <a:xfrm>
            <a:off x="7463189" y="4964928"/>
            <a:ext cx="891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8" name="Straight Arrow Connector 47"/>
          <p:cNvCxnSpPr/>
          <p:nvPr/>
        </p:nvCxnSpPr>
        <p:spPr>
          <a:xfrm>
            <a:off x="3764280" y="3840480"/>
            <a:ext cx="96012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7" name="Straight Arrow Connector 56"/>
          <p:cNvCxnSpPr/>
          <p:nvPr/>
        </p:nvCxnSpPr>
        <p:spPr>
          <a:xfrm flipV="1">
            <a:off x="6233160" y="3017520"/>
            <a:ext cx="754380" cy="61722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p:nvPr/>
        </p:nvCxnSpPr>
        <p:spPr>
          <a:xfrm>
            <a:off x="6233160" y="3909060"/>
            <a:ext cx="685800" cy="61722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9497" name="TextBox 96"/>
          <p:cNvSpPr txBox="1">
            <a:spLocks noChangeArrowheads="1"/>
          </p:cNvSpPr>
          <p:nvPr/>
        </p:nvSpPr>
        <p:spPr bwMode="auto">
          <a:xfrm>
            <a:off x="4312920" y="3429001"/>
            <a:ext cx="281464" cy="3600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96" tIns="41148" rIns="82296" bIns="41148">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1</a:t>
            </a:r>
          </a:p>
        </p:txBody>
      </p:sp>
      <p:sp>
        <p:nvSpPr>
          <p:cNvPr id="19498" name="TextBox 97"/>
          <p:cNvSpPr txBox="1">
            <a:spLocks noChangeArrowheads="1"/>
          </p:cNvSpPr>
          <p:nvPr/>
        </p:nvSpPr>
        <p:spPr bwMode="auto">
          <a:xfrm>
            <a:off x="6226018" y="4029076"/>
            <a:ext cx="281463" cy="3600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96" tIns="41148" rIns="82296" bIns="41148">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2</a:t>
            </a:r>
          </a:p>
        </p:txBody>
      </p:sp>
      <p:sp>
        <p:nvSpPr>
          <p:cNvPr id="19499" name="TextBox 98"/>
          <p:cNvSpPr txBox="1">
            <a:spLocks noChangeArrowheads="1"/>
          </p:cNvSpPr>
          <p:nvPr/>
        </p:nvSpPr>
        <p:spPr bwMode="auto">
          <a:xfrm>
            <a:off x="6233160" y="3154681"/>
            <a:ext cx="281464" cy="3600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96" tIns="41148" rIns="82296" bIns="41148">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800"/>
              <a:t>3</a:t>
            </a:r>
          </a:p>
        </p:txBody>
      </p:sp>
      <p:cxnSp>
        <p:nvCxnSpPr>
          <p:cNvPr id="49" name="Straight Arrow Connector 48"/>
          <p:cNvCxnSpPr/>
          <p:nvPr/>
        </p:nvCxnSpPr>
        <p:spPr>
          <a:xfrm flipV="1">
            <a:off x="7522527" y="2743200"/>
            <a:ext cx="832202" cy="4342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flipV="1">
            <a:off x="7522527" y="2354500"/>
            <a:ext cx="0" cy="82296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1" name="Straight Arrow Connector 50"/>
          <p:cNvCxnSpPr/>
          <p:nvPr/>
        </p:nvCxnSpPr>
        <p:spPr>
          <a:xfrm>
            <a:off x="7522527" y="3177460"/>
            <a:ext cx="8915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 name="Cube 70"/>
          <p:cNvSpPr/>
          <p:nvPr/>
        </p:nvSpPr>
        <p:spPr>
          <a:xfrm>
            <a:off x="3147060" y="3291840"/>
            <a:ext cx="342900" cy="480060"/>
          </a:xfrm>
          <a:prstGeom prst="cube">
            <a:avLst/>
          </a:prstGeom>
        </p:spPr>
        <p:style>
          <a:lnRef idx="1">
            <a:schemeClr val="accent5"/>
          </a:lnRef>
          <a:fillRef idx="2">
            <a:schemeClr val="accent5"/>
          </a:fillRef>
          <a:effectRef idx="1">
            <a:schemeClr val="accent5"/>
          </a:effectRef>
          <a:fontRef idx="minor">
            <a:schemeClr val="dk1"/>
          </a:fontRef>
        </p:style>
        <p:txBody>
          <a:bodyPr lIns="82296" tIns="41148" rIns="82296" bIns="41148" anchor="ctr"/>
          <a:lstStyle/>
          <a:p>
            <a:pPr algn="ctr">
              <a:defRPr/>
            </a:pPr>
            <a:endParaRPr lang="en-US"/>
          </a:p>
        </p:txBody>
      </p:sp>
      <p:sp>
        <p:nvSpPr>
          <p:cNvPr id="72" name="Cube 71"/>
          <p:cNvSpPr/>
          <p:nvPr/>
        </p:nvSpPr>
        <p:spPr>
          <a:xfrm>
            <a:off x="7673340" y="4663440"/>
            <a:ext cx="480060" cy="205740"/>
          </a:xfrm>
          <a:prstGeom prst="cube">
            <a:avLst/>
          </a:prstGeom>
        </p:spPr>
        <p:style>
          <a:lnRef idx="1">
            <a:schemeClr val="accent1"/>
          </a:lnRef>
          <a:fillRef idx="2">
            <a:schemeClr val="accent1"/>
          </a:fillRef>
          <a:effectRef idx="1">
            <a:schemeClr val="accent1"/>
          </a:effectRef>
          <a:fontRef idx="minor">
            <a:schemeClr val="dk1"/>
          </a:fontRef>
        </p:style>
        <p:txBody>
          <a:bodyPr lIns="82296" tIns="41148" rIns="82296" bIns="41148" anchor="ctr"/>
          <a:lstStyle/>
          <a:p>
            <a:pPr algn="ctr">
              <a:defRPr/>
            </a:pPr>
            <a:endParaRPr lang="en-US"/>
          </a:p>
        </p:txBody>
      </p:sp>
      <p:sp>
        <p:nvSpPr>
          <p:cNvPr id="73" name="Cube 72"/>
          <p:cNvSpPr/>
          <p:nvPr/>
        </p:nvSpPr>
        <p:spPr>
          <a:xfrm>
            <a:off x="7673340" y="2743200"/>
            <a:ext cx="480060" cy="274320"/>
          </a:xfrm>
          <a:prstGeom prst="cube">
            <a:avLst/>
          </a:prstGeom>
        </p:spPr>
        <p:style>
          <a:lnRef idx="1">
            <a:schemeClr val="accent5"/>
          </a:lnRef>
          <a:fillRef idx="2">
            <a:schemeClr val="accent5"/>
          </a:fillRef>
          <a:effectRef idx="1">
            <a:schemeClr val="accent5"/>
          </a:effectRef>
          <a:fontRef idx="minor">
            <a:schemeClr val="dk1"/>
          </a:fontRef>
        </p:style>
        <p:txBody>
          <a:bodyPr lIns="82296" tIns="41148" rIns="82296" bIns="41148" anchor="ctr"/>
          <a:lstStyle/>
          <a:p>
            <a:pPr algn="ctr">
              <a:defRPr/>
            </a:pPr>
            <a:endParaRPr lang="en-US"/>
          </a:p>
        </p:txBody>
      </p:sp>
      <p:sp>
        <p:nvSpPr>
          <p:cNvPr id="74" name="Cube 73"/>
          <p:cNvSpPr/>
          <p:nvPr/>
        </p:nvSpPr>
        <p:spPr>
          <a:xfrm>
            <a:off x="3352800" y="3497580"/>
            <a:ext cx="274320" cy="411480"/>
          </a:xfrm>
          <a:prstGeom prst="cube">
            <a:avLst/>
          </a:prstGeom>
        </p:spPr>
        <p:style>
          <a:lnRef idx="1">
            <a:schemeClr val="accent1"/>
          </a:lnRef>
          <a:fillRef idx="2">
            <a:schemeClr val="accent1"/>
          </a:fillRef>
          <a:effectRef idx="1">
            <a:schemeClr val="accent1"/>
          </a:effectRef>
          <a:fontRef idx="minor">
            <a:schemeClr val="dk1"/>
          </a:fontRef>
        </p:style>
        <p:txBody>
          <a:bodyPr lIns="82296" tIns="41148" rIns="82296" bIns="41148" anchor="ctr"/>
          <a:lstStyle/>
          <a:p>
            <a:pPr algn="ctr">
              <a:defRPr/>
            </a:pPr>
            <a:endParaRPr lang="en-US"/>
          </a:p>
        </p:txBody>
      </p:sp>
      <p:sp>
        <p:nvSpPr>
          <p:cNvPr id="75" name="Rectangle 74"/>
          <p:cNvSpPr/>
          <p:nvPr/>
        </p:nvSpPr>
        <p:spPr>
          <a:xfrm>
            <a:off x="3009900" y="4526280"/>
            <a:ext cx="891540" cy="205740"/>
          </a:xfrm>
          <a:prstGeom prst="rect">
            <a:avLst/>
          </a:prstGeom>
          <a:solidFill>
            <a:schemeClr val="accent2">
              <a:lumMod val="40000"/>
              <a:lumOff val="60000"/>
              <a:alpha val="86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82296" tIns="41148" rIns="82296" bIns="41148" anchor="ctr"/>
          <a:lstStyle/>
          <a:p>
            <a:pPr algn="ctr">
              <a:defRPr/>
            </a:pPr>
            <a:r>
              <a:rPr lang="en-US" sz="1400" dirty="0">
                <a:solidFill>
                  <a:schemeClr val="tx1"/>
                </a:solidFill>
              </a:rPr>
              <a:t>0xx1..x1</a:t>
            </a:r>
          </a:p>
        </p:txBody>
      </p:sp>
      <p:sp>
        <p:nvSpPr>
          <p:cNvPr id="76" name="TextBox 75"/>
          <p:cNvSpPr txBox="1">
            <a:spLocks noChangeArrowheads="1"/>
          </p:cNvSpPr>
          <p:nvPr/>
        </p:nvSpPr>
        <p:spPr bwMode="auto">
          <a:xfrm>
            <a:off x="3078480" y="4183381"/>
            <a:ext cx="697230" cy="3328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96" tIns="41148" rIns="82296" bIns="41148">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t>Match</a:t>
            </a:r>
          </a:p>
        </p:txBody>
      </p:sp>
      <p:sp>
        <p:nvSpPr>
          <p:cNvPr id="77" name="TextBox 76"/>
          <p:cNvSpPr txBox="1">
            <a:spLocks noChangeArrowheads="1"/>
          </p:cNvSpPr>
          <p:nvPr/>
        </p:nvSpPr>
        <p:spPr bwMode="auto">
          <a:xfrm>
            <a:off x="3901441" y="4457701"/>
            <a:ext cx="282893" cy="3328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96" tIns="41148" rIns="82296" bIns="41148">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b="1"/>
              <a:t>+</a:t>
            </a:r>
          </a:p>
        </p:txBody>
      </p:sp>
      <p:sp>
        <p:nvSpPr>
          <p:cNvPr id="78" name="Rectangle 77"/>
          <p:cNvSpPr/>
          <p:nvPr/>
        </p:nvSpPr>
        <p:spPr>
          <a:xfrm>
            <a:off x="4175760" y="4526280"/>
            <a:ext cx="2057400" cy="548640"/>
          </a:xfrm>
          <a:prstGeom prst="rect">
            <a:avLst/>
          </a:prstGeom>
          <a:no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82296" tIns="41148" rIns="82296" bIns="41148" anchor="ctr"/>
          <a:lstStyle/>
          <a:p>
            <a:pPr algn="ctr">
              <a:defRPr/>
            </a:pPr>
            <a:r>
              <a:rPr lang="en-US" sz="1300" dirty="0">
                <a:solidFill>
                  <a:schemeClr val="tx1"/>
                </a:solidFill>
              </a:rPr>
              <a:t>Send to port 3</a:t>
            </a:r>
          </a:p>
          <a:p>
            <a:pPr algn="ctr">
              <a:defRPr/>
            </a:pPr>
            <a:r>
              <a:rPr lang="en-US" sz="1300" dirty="0">
                <a:solidFill>
                  <a:schemeClr val="tx1"/>
                </a:solidFill>
              </a:rPr>
              <a:t>Rewrite with 1xx011..x1</a:t>
            </a:r>
          </a:p>
        </p:txBody>
      </p:sp>
      <p:sp>
        <p:nvSpPr>
          <p:cNvPr id="79" name="TextBox 78"/>
          <p:cNvSpPr txBox="1">
            <a:spLocks noChangeArrowheads="1"/>
          </p:cNvSpPr>
          <p:nvPr/>
        </p:nvSpPr>
        <p:spPr bwMode="auto">
          <a:xfrm>
            <a:off x="4792980" y="4193382"/>
            <a:ext cx="731520" cy="3328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96" tIns="41148" rIns="82296" bIns="41148">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t>Action</a:t>
            </a:r>
          </a:p>
        </p:txBody>
      </p:sp>
      <p:cxnSp>
        <p:nvCxnSpPr>
          <p:cNvPr id="80" name="Curved Connector 79"/>
          <p:cNvCxnSpPr>
            <a:stCxn id="71" idx="0"/>
            <a:endCxn id="73" idx="2"/>
          </p:cNvCxnSpPr>
          <p:nvPr/>
        </p:nvCxnSpPr>
        <p:spPr>
          <a:xfrm rot="5400000" flipH="1" flipV="1">
            <a:off x="5328761" y="947262"/>
            <a:ext cx="377190" cy="4311968"/>
          </a:xfrm>
          <a:prstGeom prst="curvedConnector2">
            <a:avLst/>
          </a:prstGeom>
          <a:ln>
            <a:prstDash val="sysDash"/>
            <a:tailEnd type="arrow"/>
          </a:ln>
        </p:spPr>
        <p:style>
          <a:lnRef idx="1">
            <a:schemeClr val="dk1"/>
          </a:lnRef>
          <a:fillRef idx="0">
            <a:schemeClr val="dk1"/>
          </a:fillRef>
          <a:effectRef idx="0">
            <a:schemeClr val="dk1"/>
          </a:effectRef>
          <a:fontRef idx="minor">
            <a:schemeClr val="tx1"/>
          </a:fontRef>
        </p:style>
      </p:cxnSp>
      <p:sp>
        <p:nvSpPr>
          <p:cNvPr id="82" name="Rectangle 81"/>
          <p:cNvSpPr/>
          <p:nvPr/>
        </p:nvSpPr>
        <p:spPr>
          <a:xfrm>
            <a:off x="3009900" y="4526280"/>
            <a:ext cx="891540" cy="205740"/>
          </a:xfrm>
          <a:prstGeom prst="rect">
            <a:avLst/>
          </a:prstGeom>
          <a:solidFill>
            <a:schemeClr val="accent3">
              <a:lumMod val="20000"/>
              <a:lumOff val="80000"/>
              <a:alpha val="86000"/>
            </a:schemeClr>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lIns="82296" tIns="41148" rIns="82296" bIns="41148" anchor="ctr"/>
          <a:lstStyle/>
          <a:p>
            <a:pPr algn="ctr">
              <a:defRPr/>
            </a:pPr>
            <a:r>
              <a:rPr lang="en-US" sz="1400" dirty="0">
                <a:solidFill>
                  <a:schemeClr val="tx1"/>
                </a:solidFill>
              </a:rPr>
              <a:t>11xx..0x</a:t>
            </a:r>
          </a:p>
        </p:txBody>
      </p:sp>
      <p:sp>
        <p:nvSpPr>
          <p:cNvPr id="83" name="TextBox 82"/>
          <p:cNvSpPr txBox="1">
            <a:spLocks noChangeArrowheads="1"/>
          </p:cNvSpPr>
          <p:nvPr/>
        </p:nvSpPr>
        <p:spPr bwMode="auto">
          <a:xfrm>
            <a:off x="3901441" y="4457701"/>
            <a:ext cx="282893" cy="3328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296" tIns="41148" rIns="82296" bIns="41148">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b="1"/>
              <a:t>+</a:t>
            </a:r>
          </a:p>
        </p:txBody>
      </p:sp>
      <p:sp>
        <p:nvSpPr>
          <p:cNvPr id="85" name="Rectangle 84"/>
          <p:cNvSpPr/>
          <p:nvPr/>
        </p:nvSpPr>
        <p:spPr>
          <a:xfrm>
            <a:off x="4175760" y="4526280"/>
            <a:ext cx="2057400" cy="548640"/>
          </a:xfrm>
          <a:prstGeom prst="rect">
            <a:avLst/>
          </a:prstGeom>
          <a:solidFill>
            <a:schemeClr val="accent3">
              <a:lumMod val="20000"/>
              <a:lumOff val="80000"/>
              <a:alpha val="86000"/>
            </a:schemeClr>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lIns="82296" tIns="41148" rIns="82296" bIns="41148" anchor="ctr"/>
          <a:lstStyle/>
          <a:p>
            <a:pPr algn="ctr">
              <a:defRPr/>
            </a:pPr>
            <a:r>
              <a:rPr lang="en-US" sz="1300" dirty="0">
                <a:solidFill>
                  <a:schemeClr val="tx1"/>
                </a:solidFill>
              </a:rPr>
              <a:t>Send to port 2</a:t>
            </a:r>
          </a:p>
          <a:p>
            <a:pPr algn="ctr">
              <a:defRPr/>
            </a:pPr>
            <a:r>
              <a:rPr lang="en-US" sz="1300" dirty="0">
                <a:solidFill>
                  <a:schemeClr val="tx1"/>
                </a:solidFill>
              </a:rPr>
              <a:t>Rewrite with 1x01xx..x1</a:t>
            </a:r>
          </a:p>
        </p:txBody>
      </p:sp>
      <p:cxnSp>
        <p:nvCxnSpPr>
          <p:cNvPr id="87" name="Curved Connector 86"/>
          <p:cNvCxnSpPr>
            <a:stCxn id="74" idx="5"/>
            <a:endCxn id="72" idx="2"/>
          </p:cNvCxnSpPr>
          <p:nvPr/>
        </p:nvCxnSpPr>
        <p:spPr>
          <a:xfrm>
            <a:off x="3627120" y="3669030"/>
            <a:ext cx="4046220" cy="1122998"/>
          </a:xfrm>
          <a:prstGeom prst="curvedConnector3">
            <a:avLst>
              <a:gd name="adj1" fmla="val 50000"/>
            </a:avLst>
          </a:prstGeom>
          <a:ln>
            <a:prstDash val="sysDash"/>
            <a:tailEnd type="arrow"/>
          </a:ln>
        </p:spPr>
        <p:style>
          <a:lnRef idx="1">
            <a:schemeClr val="dk1"/>
          </a:lnRef>
          <a:fillRef idx="0">
            <a:schemeClr val="dk1"/>
          </a:fillRef>
          <a:effectRef idx="0">
            <a:schemeClr val="dk1"/>
          </a:effectRef>
          <a:fontRef idx="minor">
            <a:schemeClr val="tx1"/>
          </a:fontRef>
        </p:style>
      </p:cxnSp>
      <p:sp>
        <p:nvSpPr>
          <p:cNvPr id="91" name="Rectangle 90"/>
          <p:cNvSpPr/>
          <p:nvPr/>
        </p:nvSpPr>
        <p:spPr>
          <a:xfrm>
            <a:off x="1775460" y="3977640"/>
            <a:ext cx="891540" cy="274320"/>
          </a:xfrm>
          <a:prstGeom prst="rect">
            <a:avLst/>
          </a:prstGeom>
          <a:solidFill>
            <a:schemeClr val="accent3">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82296" tIns="41148" rIns="82296" bIns="41148" anchor="ctr"/>
          <a:lstStyle/>
          <a:p>
            <a:pPr algn="ctr">
              <a:defRPr/>
            </a:pPr>
            <a:r>
              <a:rPr lang="en-US" sz="1400" dirty="0">
                <a:solidFill>
                  <a:schemeClr val="tx1"/>
                </a:solidFill>
              </a:rPr>
              <a:t>1110..00</a:t>
            </a:r>
          </a:p>
        </p:txBody>
      </p:sp>
      <p:sp>
        <p:nvSpPr>
          <p:cNvPr id="97" name="Rectangle 96"/>
          <p:cNvSpPr/>
          <p:nvPr/>
        </p:nvSpPr>
        <p:spPr>
          <a:xfrm>
            <a:off x="2667000" y="3977640"/>
            <a:ext cx="891540" cy="274320"/>
          </a:xfrm>
          <a:prstGeom prst="rect">
            <a:avLst/>
          </a:prstGeom>
          <a:solidFill>
            <a:schemeClr val="accent6">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82296" tIns="41148" rIns="82296" bIns="41148" anchor="ctr"/>
          <a:lstStyle/>
          <a:p>
            <a:pPr algn="ctr">
              <a:defRPr/>
            </a:pPr>
            <a:endParaRPr lang="en-US"/>
          </a:p>
        </p:txBody>
      </p:sp>
      <p:sp>
        <p:nvSpPr>
          <p:cNvPr id="98" name="Oval 97"/>
          <p:cNvSpPr/>
          <p:nvPr/>
        </p:nvSpPr>
        <p:spPr>
          <a:xfrm>
            <a:off x="3284220" y="3463637"/>
            <a:ext cx="68580" cy="68580"/>
          </a:xfrm>
          <a:prstGeom prst="ellipse">
            <a:avLst/>
          </a:prstGeom>
          <a:solidFill>
            <a:schemeClr val="accent3">
              <a:lumMod val="60000"/>
              <a:lumOff val="40000"/>
            </a:schemeClr>
          </a:solidFill>
          <a:ln>
            <a:solidFill>
              <a:schemeClr val="accent3">
                <a:lumMod val="75000"/>
              </a:schemeClr>
            </a:solidFill>
          </a:ln>
        </p:spPr>
        <p:style>
          <a:lnRef idx="1">
            <a:schemeClr val="accent3"/>
          </a:lnRef>
          <a:fillRef idx="3">
            <a:schemeClr val="accent3"/>
          </a:fillRef>
          <a:effectRef idx="2">
            <a:schemeClr val="accent3"/>
          </a:effectRef>
          <a:fontRef idx="minor">
            <a:schemeClr val="lt1"/>
          </a:fontRef>
        </p:style>
        <p:txBody>
          <a:bodyPr lIns="82296" tIns="41148" rIns="82296" bIns="41148" anchor="ctr"/>
          <a:lstStyle/>
          <a:p>
            <a:pPr algn="ctr">
              <a:defRPr/>
            </a:pPr>
            <a:endParaRPr lang="en-US"/>
          </a:p>
        </p:txBody>
      </p:sp>
      <p:cxnSp>
        <p:nvCxnSpPr>
          <p:cNvPr id="99" name="Curved Connector 98"/>
          <p:cNvCxnSpPr/>
          <p:nvPr/>
        </p:nvCxnSpPr>
        <p:spPr>
          <a:xfrm rot="16200000" flipV="1">
            <a:off x="3147060" y="3634740"/>
            <a:ext cx="617220" cy="342900"/>
          </a:xfrm>
          <a:prstGeom prst="curvedConnector3">
            <a:avLst>
              <a:gd name="adj1" fmla="val 50000"/>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5684520" y="3086100"/>
            <a:ext cx="891540" cy="274320"/>
          </a:xfrm>
          <a:prstGeom prst="rect">
            <a:avLst/>
          </a:prstGeom>
          <a:solidFill>
            <a:schemeClr val="accent3">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82296" tIns="41148" rIns="82296" bIns="41148" anchor="ctr"/>
          <a:lstStyle/>
          <a:p>
            <a:pPr algn="ctr">
              <a:defRPr/>
            </a:pPr>
            <a:r>
              <a:rPr lang="en-US" sz="1400" dirty="0">
                <a:solidFill>
                  <a:schemeClr val="tx1"/>
                </a:solidFill>
              </a:rPr>
              <a:t>1101..00</a:t>
            </a:r>
          </a:p>
        </p:txBody>
      </p:sp>
      <p:sp>
        <p:nvSpPr>
          <p:cNvPr id="102" name="Rectangle 101"/>
          <p:cNvSpPr/>
          <p:nvPr/>
        </p:nvSpPr>
        <p:spPr>
          <a:xfrm>
            <a:off x="6576060" y="3086100"/>
            <a:ext cx="891540" cy="274320"/>
          </a:xfrm>
          <a:prstGeom prst="rect">
            <a:avLst/>
          </a:prstGeom>
          <a:solidFill>
            <a:schemeClr val="accent6">
              <a:lumMod val="40000"/>
              <a:lumOff val="60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lIns="82296" tIns="41148" rIns="82296" bIns="41148" anchor="ctr"/>
          <a:lstStyle/>
          <a:p>
            <a:pPr algn="ctr">
              <a:defRPr/>
            </a:pPr>
            <a:endParaRPr lang="en-US"/>
          </a:p>
        </p:txBody>
      </p:sp>
      <p:sp>
        <p:nvSpPr>
          <p:cNvPr id="24" name="Rectangle 23"/>
          <p:cNvSpPr/>
          <p:nvPr/>
        </p:nvSpPr>
        <p:spPr>
          <a:xfrm>
            <a:off x="2419441" y="3113268"/>
            <a:ext cx="7384959" cy="1440180"/>
          </a:xfrm>
          <a:prstGeom prst="rect">
            <a:avLst/>
          </a:prstGeom>
        </p:spPr>
        <p:style>
          <a:lnRef idx="1">
            <a:schemeClr val="accent2"/>
          </a:lnRef>
          <a:fillRef idx="2">
            <a:schemeClr val="accent2"/>
          </a:fillRef>
          <a:effectRef idx="1">
            <a:schemeClr val="accent2"/>
          </a:effectRef>
          <a:fontRef idx="minor">
            <a:schemeClr val="dk1"/>
          </a:fontRef>
        </p:style>
        <p:txBody>
          <a:bodyPr lIns="82296" tIns="41148" rIns="82296" bIns="41148" rtlCol="0" anchor="ctr"/>
          <a:lstStyle/>
          <a:p>
            <a:r>
              <a:rPr lang="en-US" dirty="0"/>
              <a:t>Transfer Function:</a:t>
            </a:r>
          </a:p>
          <a:p>
            <a:endParaRPr lang="en-US" dirty="0"/>
          </a:p>
          <a:p>
            <a:r>
              <a:rPr lang="en-US" dirty="0"/>
              <a:t> </a:t>
            </a:r>
          </a:p>
        </p:txBody>
      </p:sp>
      <p:sp>
        <p:nvSpPr>
          <p:cNvPr id="47" name="Slide Number Placeholder 4"/>
          <p:cNvSpPr>
            <a:spLocks noGrp="1"/>
          </p:cNvSpPr>
          <p:nvPr>
            <p:ph type="sldNum" sz="quarter" idx="12"/>
          </p:nvPr>
        </p:nvSpPr>
        <p:spPr>
          <a:xfrm>
            <a:off x="8077200" y="6310671"/>
            <a:ext cx="2133600" cy="365125"/>
          </a:xfrm>
        </p:spPr>
        <p:txBody>
          <a:bodyPr/>
          <a:lstStyle/>
          <a:p>
            <a:fld id="{57D92C16-8AE8-1B4F-9331-F4A89351A681}" type="slidenum">
              <a:rPr lang="en-US" smtClean="0"/>
              <a:t>16</a:t>
            </a:fld>
            <a:endParaRPr lang="en-US"/>
          </a:p>
        </p:txBody>
      </p:sp>
      <p:pic>
        <p:nvPicPr>
          <p:cNvPr id="3" name="Picture 2"/>
          <p:cNvPicPr>
            <a:picLocks noChangeAspect="1"/>
          </p:cNvPicPr>
          <p:nvPr/>
        </p:nvPicPr>
        <p:blipFill>
          <a:blip r:embed="rId4"/>
          <a:stretch>
            <a:fillRect/>
          </a:stretch>
        </p:blipFill>
        <p:spPr>
          <a:xfrm>
            <a:off x="2913238" y="3823070"/>
            <a:ext cx="6164621" cy="420057"/>
          </a:xfrm>
          <a:prstGeom prst="rect">
            <a:avLst/>
          </a:prstGeom>
        </p:spPr>
      </p:pic>
      <p:sp>
        <p:nvSpPr>
          <p:cNvPr id="4" name="PB"/>
          <p:cNvSpPr/>
          <p:nvPr/>
        </p:nvSpPr>
        <p:spPr>
          <a:xfrm>
            <a:off x="1524000" y="6705600"/>
            <a:ext cx="2413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7676839"/>
      </p:ext>
    </p:extLst>
  </p:cSld>
  <p:clrMapOvr>
    <a:masterClrMapping/>
  </p:clrMapOvr>
  <mc:AlternateContent xmlns:mc="http://schemas.openxmlformats.org/markup-compatibility/2006">
    <mc:Choice xmlns:p14="http://schemas.microsoft.com/office/powerpoint/2010/main" Requires="p14">
      <p:transition spd="slow" p14:dur="2000" advTm="107989"/>
    </mc:Choice>
    <mc:Fallback>
      <p:transition spd="slow" advTm="1079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500"/>
                                        <p:tgtEl>
                                          <p:spTgt spid="7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fade">
                                      <p:cBhvr>
                                        <p:cTn id="13" dur="500"/>
                                        <p:tgtEl>
                                          <p:spTgt spid="7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fade">
                                      <p:cBhvr>
                                        <p:cTn id="16" dur="500"/>
                                        <p:tgtEl>
                                          <p:spTgt spid="7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fade">
                                      <p:cBhvr>
                                        <p:cTn id="19" dur="500"/>
                                        <p:tgtEl>
                                          <p:spTgt spid="7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fade">
                                      <p:cBhvr>
                                        <p:cTn id="24" dur="500"/>
                                        <p:tgtEl>
                                          <p:spTgt spid="71"/>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fade">
                                      <p:cBhvr>
                                        <p:cTn id="28" dur="500"/>
                                        <p:tgtEl>
                                          <p:spTgt spid="80"/>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fade">
                                      <p:cBhvr>
                                        <p:cTn id="32" dur="500"/>
                                        <p:tgtEl>
                                          <p:spTgt spid="7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fade">
                                      <p:cBhvr>
                                        <p:cTn id="37" dur="500"/>
                                        <p:tgtEl>
                                          <p:spTgt spid="8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fade">
                                      <p:cBhvr>
                                        <p:cTn id="40" dur="500"/>
                                        <p:tgtEl>
                                          <p:spTgt spid="8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fade">
                                      <p:cBhvr>
                                        <p:cTn id="43" dur="500"/>
                                        <p:tgtEl>
                                          <p:spTgt spid="85"/>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74"/>
                                        </p:tgtEl>
                                        <p:attrNameLst>
                                          <p:attrName>style.visibility</p:attrName>
                                        </p:attrNameLst>
                                      </p:cBhvr>
                                      <p:to>
                                        <p:strVal val="visible"/>
                                      </p:to>
                                    </p:set>
                                    <p:animEffect transition="in" filter="fade">
                                      <p:cBhvr>
                                        <p:cTn id="47" dur="500"/>
                                        <p:tgtEl>
                                          <p:spTgt spid="74"/>
                                        </p:tgtEl>
                                      </p:cBhvr>
                                    </p:animEffect>
                                  </p:childTnLst>
                                </p:cTn>
                              </p:par>
                            </p:childTnLst>
                          </p:cTn>
                        </p:par>
                        <p:par>
                          <p:cTn id="48" fill="hold">
                            <p:stCondLst>
                              <p:cond delay="1000"/>
                            </p:stCondLst>
                            <p:childTnLst>
                              <p:par>
                                <p:cTn id="49" presetID="10" presetClass="entr" presetSubtype="0" fill="hold" nodeType="afterEffect">
                                  <p:stCondLst>
                                    <p:cond delay="0"/>
                                  </p:stCondLst>
                                  <p:childTnLst>
                                    <p:set>
                                      <p:cBhvr>
                                        <p:cTn id="50" dur="1" fill="hold">
                                          <p:stCondLst>
                                            <p:cond delay="0"/>
                                          </p:stCondLst>
                                        </p:cTn>
                                        <p:tgtEl>
                                          <p:spTgt spid="87"/>
                                        </p:tgtEl>
                                        <p:attrNameLst>
                                          <p:attrName>style.visibility</p:attrName>
                                        </p:attrNameLst>
                                      </p:cBhvr>
                                      <p:to>
                                        <p:strVal val="visible"/>
                                      </p:to>
                                    </p:set>
                                    <p:animEffect transition="in" filter="fade">
                                      <p:cBhvr>
                                        <p:cTn id="51" dur="500"/>
                                        <p:tgtEl>
                                          <p:spTgt spid="87"/>
                                        </p:tgtEl>
                                      </p:cBhvr>
                                    </p:animEffect>
                                  </p:childTnLst>
                                </p:cTn>
                              </p:par>
                            </p:childTnLst>
                          </p:cTn>
                        </p:par>
                        <p:par>
                          <p:cTn id="52" fill="hold">
                            <p:stCondLst>
                              <p:cond delay="1500"/>
                            </p:stCondLst>
                            <p:childTnLst>
                              <p:par>
                                <p:cTn id="53" presetID="10" presetClass="entr" presetSubtype="0" fill="hold" nodeType="after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fade">
                                      <p:cBhvr>
                                        <p:cTn id="55" dur="500"/>
                                        <p:tgtEl>
                                          <p:spTgt spid="7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82"/>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85"/>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83"/>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79"/>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76"/>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75"/>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78"/>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77"/>
                                        </p:tgtEl>
                                        <p:attrNameLst>
                                          <p:attrName>style.visibility</p:attrName>
                                        </p:attrNameLst>
                                      </p:cBhvr>
                                      <p:to>
                                        <p:strVal val="hidden"/>
                                      </p:to>
                                    </p:set>
                                  </p:childTnLst>
                                </p:cTn>
                              </p:par>
                            </p:childTnLst>
                          </p:cTn>
                        </p:par>
                        <p:par>
                          <p:cTn id="74" fill="hold">
                            <p:stCondLst>
                              <p:cond delay="0"/>
                            </p:stCondLst>
                            <p:childTnLst>
                              <p:par>
                                <p:cTn id="75" presetID="10" presetClass="entr" presetSubtype="0" fill="hold" grpId="2" nodeType="afterEffect">
                                  <p:stCondLst>
                                    <p:cond delay="0"/>
                                  </p:stCondLst>
                                  <p:childTnLst>
                                    <p:set>
                                      <p:cBhvr>
                                        <p:cTn id="76" dur="1" fill="hold">
                                          <p:stCondLst>
                                            <p:cond delay="0"/>
                                          </p:stCondLst>
                                        </p:cTn>
                                        <p:tgtEl>
                                          <p:spTgt spid="91"/>
                                        </p:tgtEl>
                                        <p:attrNameLst>
                                          <p:attrName>style.visibility</p:attrName>
                                        </p:attrNameLst>
                                      </p:cBhvr>
                                      <p:to>
                                        <p:strVal val="visible"/>
                                      </p:to>
                                    </p:set>
                                    <p:animEffect transition="in" filter="fade">
                                      <p:cBhvr>
                                        <p:cTn id="77" dur="500"/>
                                        <p:tgtEl>
                                          <p:spTgt spid="91"/>
                                        </p:tgtEl>
                                      </p:cBhvr>
                                    </p:animEffect>
                                  </p:childTnLst>
                                </p:cTn>
                              </p:par>
                              <p:par>
                                <p:cTn id="78" presetID="10" presetClass="entr" presetSubtype="0" fill="hold" grpId="2" nodeType="withEffect">
                                  <p:stCondLst>
                                    <p:cond delay="0"/>
                                  </p:stCondLst>
                                  <p:childTnLst>
                                    <p:set>
                                      <p:cBhvr>
                                        <p:cTn id="79" dur="1" fill="hold">
                                          <p:stCondLst>
                                            <p:cond delay="0"/>
                                          </p:stCondLst>
                                        </p:cTn>
                                        <p:tgtEl>
                                          <p:spTgt spid="97"/>
                                        </p:tgtEl>
                                        <p:attrNameLst>
                                          <p:attrName>style.visibility</p:attrName>
                                        </p:attrNameLst>
                                      </p:cBhvr>
                                      <p:to>
                                        <p:strVal val="visible"/>
                                      </p:to>
                                    </p:set>
                                    <p:animEffect transition="in" filter="fade">
                                      <p:cBhvr>
                                        <p:cTn id="80" dur="500"/>
                                        <p:tgtEl>
                                          <p:spTgt spid="97"/>
                                        </p:tgtEl>
                                      </p:cBhvr>
                                    </p:animEffect>
                                  </p:childTnLst>
                                </p:cTn>
                              </p:par>
                              <p:par>
                                <p:cTn id="81" presetID="0" presetClass="path" presetSubtype="0" accel="50000" decel="50000" fill="hold" grpId="0" nodeType="withEffect">
                                  <p:stCondLst>
                                    <p:cond delay="0"/>
                                  </p:stCondLst>
                                  <p:childTnLst>
                                    <p:animMotion origin="layout" path="M 0 0 L 0.1575 0 " pathEditMode="relative" ptsTypes="AA">
                                      <p:cBhvr>
                                        <p:cTn id="82" dur="2000" fill="hold"/>
                                        <p:tgtEl>
                                          <p:spTgt spid="91"/>
                                        </p:tgtEl>
                                        <p:attrNameLst>
                                          <p:attrName>ppt_x</p:attrName>
                                          <p:attrName>ppt_y</p:attrName>
                                        </p:attrNameLst>
                                      </p:cBhvr>
                                    </p:animMotion>
                                  </p:childTnLst>
                                </p:cTn>
                              </p:par>
                              <p:par>
                                <p:cTn id="83" presetID="0" presetClass="path" presetSubtype="0" accel="50000" decel="50000" fill="hold" grpId="0" nodeType="withEffect">
                                  <p:stCondLst>
                                    <p:cond delay="0"/>
                                  </p:stCondLst>
                                  <p:childTnLst>
                                    <p:animMotion origin="layout" path="M 0 0 L 0.1575 0 " pathEditMode="relative" ptsTypes="AA">
                                      <p:cBhvr>
                                        <p:cTn id="84" dur="2000" fill="hold"/>
                                        <p:tgtEl>
                                          <p:spTgt spid="97"/>
                                        </p:tgtEl>
                                        <p:attrNameLst>
                                          <p:attrName>ppt_x</p:attrName>
                                          <p:attrName>ppt_y</p:attrName>
                                        </p:attrNameLst>
                                      </p:cBhvr>
                                    </p:animMotion>
                                  </p:childTnLst>
                                </p:cTn>
                              </p:par>
                            </p:childTnLst>
                          </p:cTn>
                        </p:par>
                        <p:par>
                          <p:cTn id="85" fill="hold">
                            <p:stCondLst>
                              <p:cond delay="2000"/>
                            </p:stCondLst>
                            <p:childTnLst>
                              <p:par>
                                <p:cTn id="86" presetID="10" presetClass="entr" presetSubtype="0" fill="hold" nodeType="afterEffect">
                                  <p:stCondLst>
                                    <p:cond delay="0"/>
                                  </p:stCondLst>
                                  <p:childTnLst>
                                    <p:set>
                                      <p:cBhvr>
                                        <p:cTn id="87" dur="1" fill="hold">
                                          <p:stCondLst>
                                            <p:cond delay="0"/>
                                          </p:stCondLst>
                                        </p:cTn>
                                        <p:tgtEl>
                                          <p:spTgt spid="99"/>
                                        </p:tgtEl>
                                        <p:attrNameLst>
                                          <p:attrName>style.visibility</p:attrName>
                                        </p:attrNameLst>
                                      </p:cBhvr>
                                      <p:to>
                                        <p:strVal val="visible"/>
                                      </p:to>
                                    </p:set>
                                    <p:animEffect transition="in" filter="fade">
                                      <p:cBhvr>
                                        <p:cTn id="88" dur="500"/>
                                        <p:tgtEl>
                                          <p:spTgt spid="99"/>
                                        </p:tgtEl>
                                      </p:cBhvr>
                                    </p:animEffect>
                                  </p:childTnLst>
                                </p:cTn>
                              </p:par>
                            </p:childTnLst>
                          </p:cTn>
                        </p:par>
                        <p:par>
                          <p:cTn id="89" fill="hold">
                            <p:stCondLst>
                              <p:cond delay="2500"/>
                            </p:stCondLst>
                            <p:childTnLst>
                              <p:par>
                                <p:cTn id="90" presetID="10" presetClass="entr" presetSubtype="0" fill="hold" grpId="0" nodeType="afterEffect">
                                  <p:stCondLst>
                                    <p:cond delay="0"/>
                                  </p:stCondLst>
                                  <p:childTnLst>
                                    <p:set>
                                      <p:cBhvr>
                                        <p:cTn id="91" dur="1" fill="hold">
                                          <p:stCondLst>
                                            <p:cond delay="0"/>
                                          </p:stCondLst>
                                        </p:cTn>
                                        <p:tgtEl>
                                          <p:spTgt spid="98"/>
                                        </p:tgtEl>
                                        <p:attrNameLst>
                                          <p:attrName>style.visibility</p:attrName>
                                        </p:attrNameLst>
                                      </p:cBhvr>
                                      <p:to>
                                        <p:strVal val="visible"/>
                                      </p:to>
                                    </p:set>
                                    <p:animEffect transition="in" filter="fade">
                                      <p:cBhvr>
                                        <p:cTn id="92" dur="500"/>
                                        <p:tgtEl>
                                          <p:spTgt spid="98"/>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99"/>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91"/>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97"/>
                                        </p:tgtEl>
                                        <p:attrNameLst>
                                          <p:attrName>style.visibility</p:attrName>
                                        </p:attrNameLst>
                                      </p:cBhvr>
                                      <p:to>
                                        <p:strVal val="hidden"/>
                                      </p:to>
                                    </p:set>
                                  </p:childTnLst>
                                </p:cTn>
                              </p:par>
                            </p:childTnLst>
                          </p:cTn>
                        </p:par>
                        <p:par>
                          <p:cTn id="101" fill="hold">
                            <p:stCondLst>
                              <p:cond delay="0"/>
                            </p:stCondLst>
                            <p:childTnLst>
                              <p:par>
                                <p:cTn id="102" presetID="0" presetClass="path" presetSubtype="0" accel="50000" decel="50000" fill="hold" grpId="1" nodeType="afterEffect">
                                  <p:stCondLst>
                                    <p:cond delay="0"/>
                                  </p:stCondLst>
                                  <p:childTnLst>
                                    <p:animMotion origin="layout" path="M 0.02719 -0.02417 C 0.11438 -0.0625 0.20156 -0.10062 0.27953 -0.11104 C 0.3575 -0.12146 0.42641 -0.10417 0.49547 -0.08667 " pathEditMode="relative" ptsTypes="aaA">
                                      <p:cBhvr>
                                        <p:cTn id="103" dur="2000" fill="hold"/>
                                        <p:tgtEl>
                                          <p:spTgt spid="98"/>
                                        </p:tgtEl>
                                        <p:attrNameLst>
                                          <p:attrName>ppt_x</p:attrName>
                                          <p:attrName>ppt_y</p:attrName>
                                        </p:attrNameLst>
                                      </p:cBhvr>
                                    </p:animMotion>
                                  </p:childTnLst>
                                </p:cTn>
                              </p:par>
                            </p:childTnLst>
                          </p:cTn>
                        </p:par>
                        <p:par>
                          <p:cTn id="104" fill="hold">
                            <p:stCondLst>
                              <p:cond delay="2000"/>
                            </p:stCondLst>
                            <p:childTnLst>
                              <p:par>
                                <p:cTn id="105" presetID="10" presetClass="entr" presetSubtype="0" fill="hold" grpId="0" nodeType="afterEffect">
                                  <p:stCondLst>
                                    <p:cond delay="0"/>
                                  </p:stCondLst>
                                  <p:childTnLst>
                                    <p:set>
                                      <p:cBhvr>
                                        <p:cTn id="106" dur="1" fill="hold">
                                          <p:stCondLst>
                                            <p:cond delay="0"/>
                                          </p:stCondLst>
                                        </p:cTn>
                                        <p:tgtEl>
                                          <p:spTgt spid="101"/>
                                        </p:tgtEl>
                                        <p:attrNameLst>
                                          <p:attrName>style.visibility</p:attrName>
                                        </p:attrNameLst>
                                      </p:cBhvr>
                                      <p:to>
                                        <p:strVal val="visible"/>
                                      </p:to>
                                    </p:set>
                                    <p:animEffect transition="in" filter="fade">
                                      <p:cBhvr>
                                        <p:cTn id="107" dur="500"/>
                                        <p:tgtEl>
                                          <p:spTgt spid="101"/>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02"/>
                                        </p:tgtEl>
                                        <p:attrNameLst>
                                          <p:attrName>style.visibility</p:attrName>
                                        </p:attrNameLst>
                                      </p:cBhvr>
                                      <p:to>
                                        <p:strVal val="visible"/>
                                      </p:to>
                                    </p:set>
                                    <p:animEffect transition="in" filter="fade">
                                      <p:cBhvr>
                                        <p:cTn id="110" dur="500"/>
                                        <p:tgtEl>
                                          <p:spTgt spid="102"/>
                                        </p:tgtEl>
                                      </p:cBhvr>
                                    </p:animEffect>
                                  </p:childTnLst>
                                </p:cTn>
                              </p:par>
                            </p:childTnLst>
                          </p:cTn>
                        </p:par>
                        <p:par>
                          <p:cTn id="111" fill="hold">
                            <p:stCondLst>
                              <p:cond delay="2500"/>
                            </p:stCondLst>
                            <p:childTnLst>
                              <p:par>
                                <p:cTn id="112" presetID="0" presetClass="path" presetSubtype="0" accel="50000" decel="50000" fill="hold" grpId="1" nodeType="afterEffect">
                                  <p:stCondLst>
                                    <p:cond delay="0"/>
                                  </p:stCondLst>
                                  <p:childTnLst>
                                    <p:animMotion origin="layout" path="M 0 0 L 0.135 -0.15 " pathEditMode="relative" ptsTypes="AA">
                                      <p:cBhvr>
                                        <p:cTn id="113" dur="2000" fill="hold"/>
                                        <p:tgtEl>
                                          <p:spTgt spid="101"/>
                                        </p:tgtEl>
                                        <p:attrNameLst>
                                          <p:attrName>ppt_x</p:attrName>
                                          <p:attrName>ppt_y</p:attrName>
                                        </p:attrNameLst>
                                      </p:cBhvr>
                                    </p:animMotion>
                                  </p:childTnLst>
                                </p:cTn>
                              </p:par>
                              <p:par>
                                <p:cTn id="114" presetID="0" presetClass="path" presetSubtype="0" accel="50000" decel="50000" fill="hold" grpId="1" nodeType="withEffect">
                                  <p:stCondLst>
                                    <p:cond delay="0"/>
                                  </p:stCondLst>
                                  <p:childTnLst>
                                    <p:animMotion origin="layout" path="M 0 0 L 0.135 -0.15 " pathEditMode="relative" ptsTypes="AA">
                                      <p:cBhvr>
                                        <p:cTn id="115" dur="2000" fill="hold"/>
                                        <p:tgtEl>
                                          <p:spTgt spid="102"/>
                                        </p:tgtEl>
                                        <p:attrNameLst>
                                          <p:attrName>ppt_x</p:attrName>
                                          <p:attrName>ppt_y</p:attrName>
                                        </p:attrNameLst>
                                      </p:cBhvr>
                                    </p:animMotion>
                                  </p:childTnLst>
                                </p:cTn>
                              </p:par>
                            </p:childTnLst>
                          </p:cTn>
                        </p:par>
                        <p:par>
                          <p:cTn id="116" fill="hold">
                            <p:stCondLst>
                              <p:cond delay="4500"/>
                            </p:stCondLst>
                            <p:childTnLst>
                              <p:par>
                                <p:cTn id="117" presetID="1" presetClass="exit" presetSubtype="0" fill="hold" grpId="2" nodeType="afterEffect">
                                  <p:stCondLst>
                                    <p:cond delay="0"/>
                                  </p:stCondLst>
                                  <p:childTnLst>
                                    <p:set>
                                      <p:cBhvr>
                                        <p:cTn id="118" dur="1" fill="hold">
                                          <p:stCondLst>
                                            <p:cond delay="0"/>
                                          </p:stCondLst>
                                        </p:cTn>
                                        <p:tgtEl>
                                          <p:spTgt spid="101"/>
                                        </p:tgtEl>
                                        <p:attrNameLst>
                                          <p:attrName>style.visibility</p:attrName>
                                        </p:attrNameLst>
                                      </p:cBhvr>
                                      <p:to>
                                        <p:strVal val="hidden"/>
                                      </p:to>
                                    </p:set>
                                  </p:childTnLst>
                                </p:cTn>
                              </p:par>
                              <p:par>
                                <p:cTn id="119" presetID="1" presetClass="exit" presetSubtype="0" fill="hold" grpId="2" nodeType="withEffect">
                                  <p:stCondLst>
                                    <p:cond delay="0"/>
                                  </p:stCondLst>
                                  <p:childTnLst>
                                    <p:set>
                                      <p:cBhvr>
                                        <p:cTn id="120" dur="1" fill="hold">
                                          <p:stCondLst>
                                            <p:cond delay="0"/>
                                          </p:stCondLst>
                                        </p:cTn>
                                        <p:tgtEl>
                                          <p:spTgt spid="102"/>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grpId="0" nodeType="clickEffect">
                                  <p:stCondLst>
                                    <p:cond delay="0"/>
                                  </p:stCondLst>
                                  <p:childTnLst>
                                    <p:set>
                                      <p:cBhvr>
                                        <p:cTn id="124" dur="1" fill="hold">
                                          <p:stCondLst>
                                            <p:cond delay="0"/>
                                          </p:stCondLst>
                                        </p:cTn>
                                        <p:tgtEl>
                                          <p:spTgt spid="24"/>
                                        </p:tgtEl>
                                        <p:attrNameLst>
                                          <p:attrName>style.visibility</p:attrName>
                                        </p:attrNameLst>
                                      </p:cBhvr>
                                      <p:to>
                                        <p:strVal val="visible"/>
                                      </p:to>
                                    </p:set>
                                    <p:animEffect transition="in" filter="fade">
                                      <p:cBhvr>
                                        <p:cTn id="125" dur="500"/>
                                        <p:tgtEl>
                                          <p:spTgt spid="24"/>
                                        </p:tgtEl>
                                      </p:cBhvr>
                                    </p:animEffect>
                                  </p:childTnLst>
                                </p:cTn>
                              </p:par>
                              <p:par>
                                <p:cTn id="126" presetID="10" presetClass="entr" presetSubtype="0" fill="hold" nodeType="withEffect">
                                  <p:stCondLst>
                                    <p:cond delay="0"/>
                                  </p:stCondLst>
                                  <p:childTnLst>
                                    <p:set>
                                      <p:cBhvr>
                                        <p:cTn id="127" dur="1" fill="hold">
                                          <p:stCondLst>
                                            <p:cond delay="0"/>
                                          </p:stCondLst>
                                        </p:cTn>
                                        <p:tgtEl>
                                          <p:spTgt spid="3"/>
                                        </p:tgtEl>
                                        <p:attrNameLst>
                                          <p:attrName>style.visibility</p:attrName>
                                        </p:attrNameLst>
                                      </p:cBhvr>
                                      <p:to>
                                        <p:strVal val="visible"/>
                                      </p:to>
                                    </p:set>
                                    <p:animEffect transition="in" filter="fade">
                                      <p:cBhvr>
                                        <p:cTn id="1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5" grpId="1" animBg="1"/>
      <p:bldP spid="76" grpId="0"/>
      <p:bldP spid="76" grpId="1"/>
      <p:bldP spid="77" grpId="0"/>
      <p:bldP spid="77" grpId="1"/>
      <p:bldP spid="78" grpId="0" animBg="1"/>
      <p:bldP spid="78" grpId="1" animBg="1"/>
      <p:bldP spid="79" grpId="0"/>
      <p:bldP spid="79" grpId="1"/>
      <p:bldP spid="82" grpId="0" animBg="1"/>
      <p:bldP spid="82" grpId="1" animBg="1"/>
      <p:bldP spid="83" grpId="0"/>
      <p:bldP spid="83" grpId="1"/>
      <p:bldP spid="85" grpId="0" animBg="1"/>
      <p:bldP spid="85" grpId="1" animBg="1"/>
      <p:bldP spid="91" grpId="0" animBg="1"/>
      <p:bldP spid="91" grpId="1" animBg="1"/>
      <p:bldP spid="91" grpId="2" animBg="1"/>
      <p:bldP spid="97" grpId="0" animBg="1"/>
      <p:bldP spid="97" grpId="1" animBg="1"/>
      <p:bldP spid="97" grpId="2" animBg="1"/>
      <p:bldP spid="98" grpId="0" animBg="1"/>
      <p:bldP spid="98" grpId="1" animBg="1"/>
      <p:bldP spid="101" grpId="0" animBg="1"/>
      <p:bldP spid="101" grpId="1" animBg="1"/>
      <p:bldP spid="101" grpId="2" animBg="1"/>
      <p:bldP spid="102" grpId="0" animBg="1"/>
      <p:bldP spid="102" grpId="1" animBg="1"/>
      <p:bldP spid="102" grpId="2"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Transfer Function Example</a:t>
            </a:r>
          </a:p>
        </p:txBody>
      </p:sp>
      <p:sp>
        <p:nvSpPr>
          <p:cNvPr id="5" name="Slide Number Placeholder 4"/>
          <p:cNvSpPr>
            <a:spLocks noGrp="1"/>
          </p:cNvSpPr>
          <p:nvPr>
            <p:ph type="sldNum" sz="quarter" idx="12"/>
          </p:nvPr>
        </p:nvSpPr>
        <p:spPr/>
        <p:txBody>
          <a:bodyPr/>
          <a:lstStyle/>
          <a:p>
            <a:fld id="{57D92C16-8AE8-1B4F-9331-F4A89351A681}" type="slidenum">
              <a:rPr lang="en-US" smtClean="0"/>
              <a:t>17</a:t>
            </a:fld>
            <a:endParaRPr lang="en-US"/>
          </a:p>
        </p:txBody>
      </p:sp>
      <p:sp>
        <p:nvSpPr>
          <p:cNvPr id="6" name="Content Placeholder 2"/>
          <p:cNvSpPr>
            <a:spLocks noGrp="1"/>
          </p:cNvSpPr>
          <p:nvPr>
            <p:ph sz="quarter" idx="1"/>
          </p:nvPr>
        </p:nvSpPr>
        <p:spPr>
          <a:xfrm>
            <a:off x="2032001" y="1778000"/>
            <a:ext cx="8297333" cy="1803400"/>
          </a:xfrm>
        </p:spPr>
        <p:txBody>
          <a:bodyPr>
            <a:normAutofit/>
          </a:bodyPr>
          <a:lstStyle/>
          <a:p>
            <a:r>
              <a:rPr lang="en-US" dirty="0"/>
              <a:t>IPv4 Router – Forwarding Behavior</a:t>
            </a:r>
          </a:p>
          <a:p>
            <a:pPr lvl="1"/>
            <a:endParaRPr lang="en-US" sz="1600" dirty="0"/>
          </a:p>
          <a:p>
            <a:pPr lvl="1"/>
            <a:r>
              <a:rPr lang="en-US" sz="1600" dirty="0"/>
              <a:t>172.24.74.x		 Port1</a:t>
            </a:r>
          </a:p>
          <a:p>
            <a:pPr lvl="1"/>
            <a:r>
              <a:rPr lang="en-US" sz="1600" dirty="0"/>
              <a:t>172.24.128.x	 Port2</a:t>
            </a:r>
          </a:p>
          <a:p>
            <a:pPr lvl="1"/>
            <a:r>
              <a:rPr lang="en-US" sz="1600" dirty="0"/>
              <a:t>171.67.x.x		 Port3</a:t>
            </a:r>
          </a:p>
          <a:p>
            <a:pPr lvl="1"/>
            <a:endParaRPr lang="en-US" sz="1600" dirty="0"/>
          </a:p>
        </p:txBody>
      </p:sp>
      <p:sp>
        <p:nvSpPr>
          <p:cNvPr id="7" name="Can 6"/>
          <p:cNvSpPr/>
          <p:nvPr/>
        </p:nvSpPr>
        <p:spPr>
          <a:xfrm>
            <a:off x="7975600" y="2743200"/>
            <a:ext cx="685800" cy="304800"/>
          </a:xfrm>
          <a:prstGeom prst="can">
            <a:avLst/>
          </a:prstGeom>
          <a:solidFill>
            <a:schemeClr val="accent5"/>
          </a:solidFill>
          <a:ln>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8" name="Straight Connector 7"/>
          <p:cNvCxnSpPr>
            <a:stCxn id="7" idx="2"/>
          </p:cNvCxnSpPr>
          <p:nvPr/>
        </p:nvCxnSpPr>
        <p:spPr>
          <a:xfrm flipH="1">
            <a:off x="7518400" y="2895600"/>
            <a:ext cx="457200"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flipH="1">
            <a:off x="8661400" y="2895600"/>
            <a:ext cx="457200" cy="0"/>
          </a:xfrm>
          <a:prstGeom prst="line">
            <a:avLst/>
          </a:prstGeom>
        </p:spPr>
        <p:style>
          <a:lnRef idx="2">
            <a:schemeClr val="dk1"/>
          </a:lnRef>
          <a:fillRef idx="0">
            <a:schemeClr val="dk1"/>
          </a:fillRef>
          <a:effectRef idx="1">
            <a:schemeClr val="dk1"/>
          </a:effectRef>
          <a:fontRef idx="minor">
            <a:schemeClr val="tx1"/>
          </a:fontRef>
        </p:style>
      </p:cxnSp>
      <p:sp>
        <p:nvSpPr>
          <p:cNvPr id="10" name="TextBox 13"/>
          <p:cNvSpPr txBox="1">
            <a:spLocks noChangeArrowheads="1"/>
          </p:cNvSpPr>
          <p:nvPr/>
        </p:nvSpPr>
        <p:spPr bwMode="auto">
          <a:xfrm>
            <a:off x="7594600" y="2514600"/>
            <a:ext cx="28733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a:t>1</a:t>
            </a:r>
          </a:p>
        </p:txBody>
      </p:sp>
      <p:sp>
        <p:nvSpPr>
          <p:cNvPr id="11" name="TextBox 16"/>
          <p:cNvSpPr txBox="1">
            <a:spLocks noChangeArrowheads="1"/>
          </p:cNvSpPr>
          <p:nvPr/>
        </p:nvSpPr>
        <p:spPr bwMode="auto">
          <a:xfrm>
            <a:off x="8280400" y="3014662"/>
            <a:ext cx="28733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a:t>3</a:t>
            </a:r>
          </a:p>
        </p:txBody>
      </p:sp>
      <p:sp>
        <p:nvSpPr>
          <p:cNvPr id="12" name="TextBox 20"/>
          <p:cNvSpPr txBox="1">
            <a:spLocks noChangeArrowheads="1"/>
          </p:cNvSpPr>
          <p:nvPr/>
        </p:nvSpPr>
        <p:spPr bwMode="auto">
          <a:xfrm>
            <a:off x="8755062" y="2518977"/>
            <a:ext cx="287338"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dirty="0"/>
              <a:t>2</a:t>
            </a:r>
          </a:p>
        </p:txBody>
      </p:sp>
      <p:sp>
        <p:nvSpPr>
          <p:cNvPr id="13" name="Left Brace 12"/>
          <p:cNvSpPr/>
          <p:nvPr/>
        </p:nvSpPr>
        <p:spPr>
          <a:xfrm>
            <a:off x="3510898" y="4038600"/>
            <a:ext cx="152400" cy="1676400"/>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solidFill>
                <a:srgbClr val="000000"/>
              </a:solidFill>
              <a:latin typeface="Century Schoolbook" charset="0"/>
              <a:ea typeface="ＭＳ Ｐゴシック" charset="0"/>
              <a:cs typeface="ＭＳ Ｐゴシック" charset="0"/>
            </a:endParaRPr>
          </a:p>
        </p:txBody>
      </p:sp>
      <p:sp>
        <p:nvSpPr>
          <p:cNvPr id="14" name="TextBox 23"/>
          <p:cNvSpPr txBox="1">
            <a:spLocks noChangeArrowheads="1"/>
          </p:cNvSpPr>
          <p:nvPr/>
        </p:nvSpPr>
        <p:spPr bwMode="auto">
          <a:xfrm>
            <a:off x="3663298" y="4038600"/>
            <a:ext cx="47244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dirty="0"/>
              <a:t>(h,1)		if </a:t>
            </a:r>
            <a:r>
              <a:rPr lang="en-US" sz="2000" dirty="0" err="1"/>
              <a:t>dst_ip</a:t>
            </a:r>
            <a:r>
              <a:rPr lang="en-US" sz="2000" dirty="0"/>
              <a:t>(h) = 172.24.74.x</a:t>
            </a:r>
          </a:p>
        </p:txBody>
      </p:sp>
      <p:sp>
        <p:nvSpPr>
          <p:cNvPr id="15" name="TextBox 25"/>
          <p:cNvSpPr txBox="1">
            <a:spLocks noChangeArrowheads="1"/>
          </p:cNvSpPr>
          <p:nvPr/>
        </p:nvSpPr>
        <p:spPr bwMode="auto">
          <a:xfrm>
            <a:off x="3663298" y="4572000"/>
            <a:ext cx="48006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dirty="0"/>
              <a:t>(h,2)		if </a:t>
            </a:r>
            <a:r>
              <a:rPr lang="en-US" sz="2000" dirty="0" err="1"/>
              <a:t>dst_ip</a:t>
            </a:r>
            <a:r>
              <a:rPr lang="en-US" sz="2000" dirty="0"/>
              <a:t>(h) = 172.24.128.x</a:t>
            </a:r>
          </a:p>
        </p:txBody>
      </p:sp>
      <p:sp>
        <p:nvSpPr>
          <p:cNvPr id="16" name="TextBox 26"/>
          <p:cNvSpPr txBox="1">
            <a:spLocks noChangeArrowheads="1"/>
          </p:cNvSpPr>
          <p:nvPr/>
        </p:nvSpPr>
        <p:spPr bwMode="auto">
          <a:xfrm>
            <a:off x="3663298" y="5105400"/>
            <a:ext cx="47244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2000" dirty="0"/>
              <a:t>(h,3)		if </a:t>
            </a:r>
            <a:r>
              <a:rPr lang="en-US" sz="2000" dirty="0" err="1"/>
              <a:t>dst_ip</a:t>
            </a:r>
            <a:r>
              <a:rPr lang="en-US" sz="2000" dirty="0"/>
              <a:t>(h) = 171.67.x.x</a:t>
            </a:r>
          </a:p>
        </p:txBody>
      </p:sp>
      <p:cxnSp>
        <p:nvCxnSpPr>
          <p:cNvPr id="17" name="Straight Connector 16"/>
          <p:cNvCxnSpPr>
            <a:stCxn id="7" idx="3"/>
          </p:cNvCxnSpPr>
          <p:nvPr/>
        </p:nvCxnSpPr>
        <p:spPr>
          <a:xfrm flipH="1">
            <a:off x="7975600" y="3048000"/>
            <a:ext cx="342900" cy="457200"/>
          </a:xfrm>
          <a:prstGeom prst="line">
            <a:avLst/>
          </a:prstGeom>
        </p:spPr>
        <p:style>
          <a:lnRef idx="2">
            <a:schemeClr val="dk1"/>
          </a:lnRef>
          <a:fillRef idx="0">
            <a:schemeClr val="dk1"/>
          </a:fillRef>
          <a:effectRef idx="1">
            <a:schemeClr val="dk1"/>
          </a:effectRef>
          <a:fontRef idx="minor">
            <a:schemeClr val="tx1"/>
          </a:fontRef>
        </p:style>
      </p:cxnSp>
      <p:sp>
        <p:nvSpPr>
          <p:cNvPr id="18" name="TextBox 19"/>
          <p:cNvSpPr txBox="1">
            <a:spLocks noChangeArrowheads="1"/>
          </p:cNvSpPr>
          <p:nvPr/>
        </p:nvSpPr>
        <p:spPr bwMode="auto">
          <a:xfrm>
            <a:off x="2032000" y="4572001"/>
            <a:ext cx="1402698"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dirty="0">
                <a:solidFill>
                  <a:srgbClr val="3668C4"/>
                </a:solidFill>
                <a:latin typeface="Century Schoolbook" charset="0"/>
              </a:rPr>
              <a:t>T(h, p) =</a:t>
            </a:r>
          </a:p>
          <a:p>
            <a:pPr eaLnBrk="1" hangingPunct="1"/>
            <a:endParaRPr lang="en-US" dirty="0"/>
          </a:p>
        </p:txBody>
      </p:sp>
      <p:sp>
        <p:nvSpPr>
          <p:cNvPr id="4" name="PB"/>
          <p:cNvSpPr/>
          <p:nvPr/>
        </p:nvSpPr>
        <p:spPr>
          <a:xfrm>
            <a:off x="1524000" y="6705600"/>
            <a:ext cx="2540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685443713"/>
      </p:ext>
    </p:extLst>
  </p:cSld>
  <p:clrMapOvr>
    <a:masterClrMapping/>
  </p:clrMapOvr>
  <mc:AlternateContent xmlns:mc="http://schemas.openxmlformats.org/markup-compatibility/2006" xmlns:p14="http://schemas.microsoft.com/office/powerpoint/2010/main">
    <mc:Choice Requires="p14">
      <p:transition p14:dur="0" advTm="23600"/>
    </mc:Choice>
    <mc:Fallback xmlns="">
      <p:transition xmlns:p14="http://schemas.microsoft.com/office/powerpoint/2010/main" advTm="236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2000"/>
                                        <p:tgtEl>
                                          <p:spTgt spid="1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xEl>
                                              <p:pRg st="0" end="0"/>
                                            </p:txEl>
                                          </p:spTgt>
                                        </p:tgtEl>
                                        <p:attrNameLst>
                                          <p:attrName>style.visibility</p:attrName>
                                        </p:attrNameLst>
                                      </p:cBhvr>
                                      <p:to>
                                        <p:strVal val="visible"/>
                                      </p:to>
                                    </p:set>
                                    <p:animEffect transition="in" filter="fade">
                                      <p:cBhvr>
                                        <p:cTn id="18" dur="500"/>
                                        <p:tgtEl>
                                          <p:spTgt spid="1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fade">
                                      <p:cBhvr>
                                        <p:cTn id="26"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Straight Arrow Connector 94"/>
          <p:cNvCxnSpPr/>
          <p:nvPr/>
        </p:nvCxnSpPr>
        <p:spPr>
          <a:xfrm flipV="1">
            <a:off x="8713470" y="4093656"/>
            <a:ext cx="662940" cy="2951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p:txBody>
          <a:bodyPr/>
          <a:lstStyle/>
          <a:p>
            <a:r>
              <a:rPr lang="en-US" dirty="0"/>
              <a:t>Composing Transfer Functions</a:t>
            </a:r>
          </a:p>
        </p:txBody>
      </p:sp>
      <p:cxnSp>
        <p:nvCxnSpPr>
          <p:cNvPr id="7" name="Straight Arrow Connector 6"/>
          <p:cNvCxnSpPr/>
          <p:nvPr/>
        </p:nvCxnSpPr>
        <p:spPr>
          <a:xfrm flipV="1">
            <a:off x="2365270" y="3773322"/>
            <a:ext cx="508235" cy="3504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V="1">
            <a:off x="2365269" y="3369436"/>
            <a:ext cx="0" cy="75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a:off x="2365269" y="4123816"/>
            <a:ext cx="8229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Connector 10"/>
          <p:cNvCxnSpPr>
            <a:stCxn id="5" idx="4"/>
            <a:endCxn id="6" idx="2"/>
          </p:cNvCxnSpPr>
          <p:nvPr/>
        </p:nvCxnSpPr>
        <p:spPr>
          <a:xfrm>
            <a:off x="4175760" y="3531870"/>
            <a:ext cx="109728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Straight Connector 11"/>
          <p:cNvCxnSpPr>
            <a:stCxn id="6" idx="4"/>
            <a:endCxn id="10" idx="2"/>
          </p:cNvCxnSpPr>
          <p:nvPr/>
        </p:nvCxnSpPr>
        <p:spPr>
          <a:xfrm>
            <a:off x="6301740" y="3531870"/>
            <a:ext cx="123444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p:cNvCxnSpPr>
            <a:endCxn id="5" idx="2"/>
          </p:cNvCxnSpPr>
          <p:nvPr/>
        </p:nvCxnSpPr>
        <p:spPr>
          <a:xfrm>
            <a:off x="2597036" y="3530831"/>
            <a:ext cx="550025" cy="1040"/>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Curved Connector 43"/>
          <p:cNvCxnSpPr>
            <a:stCxn id="42" idx="3"/>
            <a:endCxn id="90" idx="1"/>
          </p:cNvCxnSpPr>
          <p:nvPr/>
        </p:nvCxnSpPr>
        <p:spPr>
          <a:xfrm rot="16200000" flipH="1">
            <a:off x="3505978" y="2932922"/>
            <a:ext cx="399530" cy="2057400"/>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696180" y="3722335"/>
            <a:ext cx="849003" cy="360099"/>
          </a:xfrm>
          <a:prstGeom prst="rect">
            <a:avLst/>
          </a:prstGeom>
          <a:noFill/>
        </p:spPr>
        <p:txBody>
          <a:bodyPr wrap="none" lIns="82296" tIns="41148" rIns="82296" bIns="41148" rtlCol="0">
            <a:spAutoFit/>
          </a:bodyPr>
          <a:lstStyle/>
          <a:p>
            <a:r>
              <a:rPr lang="en-US" dirty="0"/>
              <a:t>T</a:t>
            </a:r>
            <a:r>
              <a:rPr lang="en-US" baseline="-25000" dirty="0"/>
              <a:t>1</a:t>
            </a:r>
            <a:r>
              <a:rPr lang="en-US" dirty="0"/>
              <a:t>(h, p)</a:t>
            </a:r>
          </a:p>
        </p:txBody>
      </p:sp>
      <p:sp>
        <p:nvSpPr>
          <p:cNvPr id="42" name="Oval 41"/>
          <p:cNvSpPr/>
          <p:nvPr/>
        </p:nvSpPr>
        <p:spPr>
          <a:xfrm>
            <a:off x="2667000" y="3703320"/>
            <a:ext cx="68580" cy="68580"/>
          </a:xfrm>
          <a:prstGeom prst="ellipse">
            <a:avLst/>
          </a:prstGeom>
          <a:solidFill>
            <a:schemeClr val="accent3">
              <a:lumMod val="60000"/>
              <a:lumOff val="40000"/>
            </a:schemeClr>
          </a:solidFill>
          <a:ln>
            <a:solidFill>
              <a:schemeClr val="accent3">
                <a:lumMod val="75000"/>
              </a:schemeClr>
            </a:solidFill>
          </a:ln>
        </p:spPr>
        <p:style>
          <a:lnRef idx="1">
            <a:schemeClr val="accent3"/>
          </a:lnRef>
          <a:fillRef idx="3">
            <a:schemeClr val="accent3"/>
          </a:fillRef>
          <a:effectRef idx="2">
            <a:schemeClr val="accent3"/>
          </a:effectRef>
          <a:fontRef idx="minor">
            <a:schemeClr val="lt1"/>
          </a:fontRef>
        </p:style>
        <p:txBody>
          <a:bodyPr lIns="82296" tIns="41148" rIns="82296" bIns="41148" anchor="ctr"/>
          <a:lstStyle/>
          <a:p>
            <a:pPr algn="ctr">
              <a:defRPr/>
            </a:pPr>
            <a:endParaRPr lang="en-US"/>
          </a:p>
        </p:txBody>
      </p:sp>
      <p:cxnSp>
        <p:nvCxnSpPr>
          <p:cNvPr id="72" name="Straight Connector 71"/>
          <p:cNvCxnSpPr>
            <a:stCxn id="5" idx="3"/>
          </p:cNvCxnSpPr>
          <p:nvPr/>
        </p:nvCxnSpPr>
        <p:spPr>
          <a:xfrm>
            <a:off x="3661410" y="3771900"/>
            <a:ext cx="514350" cy="480060"/>
          </a:xfrm>
          <a:prstGeom prst="line">
            <a:avLst/>
          </a:prstGeom>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a:off x="5753100" y="3771900"/>
            <a:ext cx="514350" cy="480060"/>
          </a:xfrm>
          <a:prstGeom prst="line">
            <a:avLst/>
          </a:prstGeom>
        </p:spPr>
        <p:style>
          <a:lnRef idx="2">
            <a:schemeClr val="accent2"/>
          </a:lnRef>
          <a:fillRef idx="0">
            <a:schemeClr val="accent2"/>
          </a:fillRef>
          <a:effectRef idx="1">
            <a:schemeClr val="accent2"/>
          </a:effectRef>
          <a:fontRef idx="minor">
            <a:schemeClr val="tx1"/>
          </a:fontRef>
        </p:style>
      </p:cxnSp>
      <p:cxnSp>
        <p:nvCxnSpPr>
          <p:cNvPr id="76" name="Straight Connector 75"/>
          <p:cNvCxnSpPr/>
          <p:nvPr/>
        </p:nvCxnSpPr>
        <p:spPr>
          <a:xfrm>
            <a:off x="8084820" y="3771900"/>
            <a:ext cx="514350" cy="480060"/>
          </a:xfrm>
          <a:prstGeom prst="line">
            <a:avLst/>
          </a:prstGeom>
        </p:spPr>
        <p:style>
          <a:lnRef idx="2">
            <a:schemeClr val="accent2"/>
          </a:lnRef>
          <a:fillRef idx="0">
            <a:schemeClr val="accent2"/>
          </a:fillRef>
          <a:effectRef idx="1">
            <a:schemeClr val="accent2"/>
          </a:effectRef>
          <a:fontRef idx="minor">
            <a:schemeClr val="tx1"/>
          </a:fontRef>
        </p:style>
      </p:cxnSp>
      <p:cxnSp>
        <p:nvCxnSpPr>
          <p:cNvPr id="77" name="Straight Connector 76"/>
          <p:cNvCxnSpPr>
            <a:stCxn id="5" idx="1"/>
          </p:cNvCxnSpPr>
          <p:nvPr/>
        </p:nvCxnSpPr>
        <p:spPr>
          <a:xfrm flipV="1">
            <a:off x="3661410" y="2948940"/>
            <a:ext cx="514350" cy="342900"/>
          </a:xfrm>
          <a:prstGeom prst="line">
            <a:avLst/>
          </a:prstGeom>
        </p:spPr>
        <p:style>
          <a:lnRef idx="2">
            <a:schemeClr val="accent2"/>
          </a:lnRef>
          <a:fillRef idx="0">
            <a:schemeClr val="accent2"/>
          </a:fillRef>
          <a:effectRef idx="1">
            <a:schemeClr val="accent2"/>
          </a:effectRef>
          <a:fontRef idx="minor">
            <a:schemeClr val="tx1"/>
          </a:fontRef>
        </p:style>
      </p:cxnSp>
      <p:cxnSp>
        <p:nvCxnSpPr>
          <p:cNvPr id="80" name="Straight Connector 79"/>
          <p:cNvCxnSpPr/>
          <p:nvPr/>
        </p:nvCxnSpPr>
        <p:spPr>
          <a:xfrm flipV="1">
            <a:off x="5753100" y="2948940"/>
            <a:ext cx="514350" cy="342900"/>
          </a:xfrm>
          <a:prstGeom prst="line">
            <a:avLst/>
          </a:prstGeom>
        </p:spPr>
        <p:style>
          <a:lnRef idx="2">
            <a:schemeClr val="accent2"/>
          </a:lnRef>
          <a:fillRef idx="0">
            <a:schemeClr val="accent2"/>
          </a:fillRef>
          <a:effectRef idx="1">
            <a:schemeClr val="accent2"/>
          </a:effectRef>
          <a:fontRef idx="minor">
            <a:schemeClr val="tx1"/>
          </a:fontRef>
        </p:style>
      </p:cxnSp>
      <p:sp>
        <p:nvSpPr>
          <p:cNvPr id="5" name="Can 4"/>
          <p:cNvSpPr/>
          <p:nvPr/>
        </p:nvSpPr>
        <p:spPr>
          <a:xfrm>
            <a:off x="3147060" y="3291840"/>
            <a:ext cx="1028700" cy="48006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lIns="82296" tIns="41148" rIns="82296" bIns="41148" anchor="ctr"/>
          <a:lstStyle/>
          <a:p>
            <a:pPr algn="ctr">
              <a:defRPr/>
            </a:pPr>
            <a:r>
              <a:rPr lang="en-US" dirty="0"/>
              <a:t>R1</a:t>
            </a:r>
          </a:p>
        </p:txBody>
      </p:sp>
      <p:sp>
        <p:nvSpPr>
          <p:cNvPr id="6" name="Can 5"/>
          <p:cNvSpPr/>
          <p:nvPr/>
        </p:nvSpPr>
        <p:spPr>
          <a:xfrm>
            <a:off x="5273040" y="3291840"/>
            <a:ext cx="1028700" cy="48006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lIns="82296" tIns="41148" rIns="82296" bIns="41148" anchor="ctr"/>
          <a:lstStyle/>
          <a:p>
            <a:pPr algn="ctr">
              <a:defRPr/>
            </a:pPr>
            <a:r>
              <a:rPr lang="en-US" dirty="0"/>
              <a:t>R2</a:t>
            </a:r>
          </a:p>
        </p:txBody>
      </p:sp>
      <p:cxnSp>
        <p:nvCxnSpPr>
          <p:cNvPr id="81" name="Straight Connector 80"/>
          <p:cNvCxnSpPr/>
          <p:nvPr/>
        </p:nvCxnSpPr>
        <p:spPr>
          <a:xfrm flipV="1">
            <a:off x="8016240" y="2948940"/>
            <a:ext cx="514350" cy="342900"/>
          </a:xfrm>
          <a:prstGeom prst="line">
            <a:avLst/>
          </a:prstGeom>
        </p:spPr>
        <p:style>
          <a:lnRef idx="2">
            <a:schemeClr val="accent2"/>
          </a:lnRef>
          <a:fillRef idx="0">
            <a:schemeClr val="accent2"/>
          </a:fillRef>
          <a:effectRef idx="1">
            <a:schemeClr val="accent2"/>
          </a:effectRef>
          <a:fontRef idx="minor">
            <a:schemeClr val="tx1"/>
          </a:fontRef>
        </p:style>
      </p:cxnSp>
      <p:sp>
        <p:nvSpPr>
          <p:cNvPr id="10" name="Can 9"/>
          <p:cNvSpPr/>
          <p:nvPr/>
        </p:nvSpPr>
        <p:spPr>
          <a:xfrm>
            <a:off x="7536180" y="3291840"/>
            <a:ext cx="1028700" cy="48006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lIns="82296" tIns="41148" rIns="82296" bIns="41148" anchor="ctr"/>
          <a:lstStyle/>
          <a:p>
            <a:pPr algn="ctr">
              <a:defRPr/>
            </a:pPr>
            <a:r>
              <a:rPr lang="en-US" dirty="0"/>
              <a:t>R3</a:t>
            </a:r>
          </a:p>
        </p:txBody>
      </p:sp>
      <p:cxnSp>
        <p:nvCxnSpPr>
          <p:cNvPr id="87" name="Straight Arrow Connector 86"/>
          <p:cNvCxnSpPr/>
          <p:nvPr/>
        </p:nvCxnSpPr>
        <p:spPr>
          <a:xfrm flipV="1">
            <a:off x="4600999" y="4077896"/>
            <a:ext cx="617221" cy="3108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8" name="Straight Arrow Connector 87"/>
          <p:cNvCxnSpPr/>
          <p:nvPr/>
        </p:nvCxnSpPr>
        <p:spPr>
          <a:xfrm flipV="1">
            <a:off x="4600998" y="3634380"/>
            <a:ext cx="0" cy="75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9" name="Straight Arrow Connector 88"/>
          <p:cNvCxnSpPr/>
          <p:nvPr/>
        </p:nvCxnSpPr>
        <p:spPr>
          <a:xfrm>
            <a:off x="4600998" y="4388760"/>
            <a:ext cx="8229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0" name="Oval 89"/>
          <p:cNvSpPr/>
          <p:nvPr/>
        </p:nvSpPr>
        <p:spPr>
          <a:xfrm>
            <a:off x="4724400" y="4151344"/>
            <a:ext cx="68580" cy="68580"/>
          </a:xfrm>
          <a:prstGeom prst="ellipse">
            <a:avLst/>
          </a:prstGeom>
          <a:solidFill>
            <a:schemeClr val="accent3">
              <a:lumMod val="60000"/>
              <a:lumOff val="40000"/>
            </a:schemeClr>
          </a:solidFill>
          <a:ln>
            <a:solidFill>
              <a:schemeClr val="accent3">
                <a:lumMod val="75000"/>
              </a:schemeClr>
            </a:solidFill>
          </a:ln>
        </p:spPr>
        <p:style>
          <a:lnRef idx="1">
            <a:schemeClr val="accent3"/>
          </a:lnRef>
          <a:fillRef idx="3">
            <a:schemeClr val="accent3"/>
          </a:fillRef>
          <a:effectRef idx="2">
            <a:schemeClr val="accent3"/>
          </a:effectRef>
          <a:fontRef idx="minor">
            <a:schemeClr val="lt1"/>
          </a:fontRef>
        </p:style>
        <p:txBody>
          <a:bodyPr lIns="82296" tIns="41148" rIns="82296" bIns="41148" anchor="ctr"/>
          <a:lstStyle/>
          <a:p>
            <a:pPr algn="ctr">
              <a:defRPr/>
            </a:pPr>
            <a:endParaRPr lang="en-US"/>
          </a:p>
        </p:txBody>
      </p:sp>
      <p:cxnSp>
        <p:nvCxnSpPr>
          <p:cNvPr id="91" name="Straight Arrow Connector 90"/>
          <p:cNvCxnSpPr/>
          <p:nvPr/>
        </p:nvCxnSpPr>
        <p:spPr>
          <a:xfrm flipV="1">
            <a:off x="6708705" y="3812952"/>
            <a:ext cx="548641" cy="2743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2" name="Straight Arrow Connector 91"/>
          <p:cNvCxnSpPr/>
          <p:nvPr/>
        </p:nvCxnSpPr>
        <p:spPr>
          <a:xfrm flipV="1">
            <a:off x="6708704" y="3332892"/>
            <a:ext cx="0" cy="75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3" name="Straight Arrow Connector 92"/>
          <p:cNvCxnSpPr/>
          <p:nvPr/>
        </p:nvCxnSpPr>
        <p:spPr>
          <a:xfrm>
            <a:off x="6708704" y="4087272"/>
            <a:ext cx="8229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4" name="Oval 93"/>
          <p:cNvSpPr/>
          <p:nvPr/>
        </p:nvSpPr>
        <p:spPr>
          <a:xfrm>
            <a:off x="6918960" y="3758045"/>
            <a:ext cx="68580" cy="68580"/>
          </a:xfrm>
          <a:prstGeom prst="ellipse">
            <a:avLst/>
          </a:prstGeom>
          <a:solidFill>
            <a:schemeClr val="accent3">
              <a:lumMod val="60000"/>
              <a:lumOff val="40000"/>
            </a:schemeClr>
          </a:solidFill>
          <a:ln>
            <a:solidFill>
              <a:schemeClr val="accent3">
                <a:lumMod val="75000"/>
              </a:schemeClr>
            </a:solidFill>
          </a:ln>
        </p:spPr>
        <p:style>
          <a:lnRef idx="1">
            <a:schemeClr val="accent3"/>
          </a:lnRef>
          <a:fillRef idx="3">
            <a:schemeClr val="accent3"/>
          </a:fillRef>
          <a:effectRef idx="2">
            <a:schemeClr val="accent3"/>
          </a:effectRef>
          <a:fontRef idx="minor">
            <a:schemeClr val="lt1"/>
          </a:fontRef>
        </p:style>
        <p:txBody>
          <a:bodyPr lIns="82296" tIns="41148" rIns="82296" bIns="41148" anchor="ctr"/>
          <a:lstStyle/>
          <a:p>
            <a:pPr algn="ctr">
              <a:defRPr/>
            </a:pPr>
            <a:endParaRPr lang="en-US"/>
          </a:p>
        </p:txBody>
      </p:sp>
      <p:cxnSp>
        <p:nvCxnSpPr>
          <p:cNvPr id="96" name="Straight Arrow Connector 95"/>
          <p:cNvCxnSpPr/>
          <p:nvPr/>
        </p:nvCxnSpPr>
        <p:spPr>
          <a:xfrm flipV="1">
            <a:off x="8713470" y="3651516"/>
            <a:ext cx="0" cy="75438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7" name="Straight Arrow Connector 96"/>
          <p:cNvCxnSpPr/>
          <p:nvPr/>
        </p:nvCxnSpPr>
        <p:spPr>
          <a:xfrm>
            <a:off x="8713470" y="4405896"/>
            <a:ext cx="8229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9" name="Straight Connector 98"/>
          <p:cNvCxnSpPr/>
          <p:nvPr/>
        </p:nvCxnSpPr>
        <p:spPr>
          <a:xfrm>
            <a:off x="8564880" y="3545378"/>
            <a:ext cx="123444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3" name="Curved Connector 102"/>
          <p:cNvCxnSpPr>
            <a:stCxn id="90" idx="5"/>
            <a:endCxn id="94" idx="2"/>
          </p:cNvCxnSpPr>
          <p:nvPr/>
        </p:nvCxnSpPr>
        <p:spPr>
          <a:xfrm rot="5400000" flipH="1" flipV="1">
            <a:off x="5642175" y="2933097"/>
            <a:ext cx="417546" cy="2136023"/>
          </a:xfrm>
          <a:prstGeom prst="curvedConnector4">
            <a:avLst>
              <a:gd name="adj1" fmla="val -54748"/>
              <a:gd name="adj2" fmla="val 5023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6" name="Curved Connector 105"/>
          <p:cNvCxnSpPr/>
          <p:nvPr/>
        </p:nvCxnSpPr>
        <p:spPr>
          <a:xfrm>
            <a:off x="6918960" y="3771555"/>
            <a:ext cx="2125980" cy="41182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12" name="Oval 111"/>
          <p:cNvSpPr/>
          <p:nvPr/>
        </p:nvSpPr>
        <p:spPr>
          <a:xfrm>
            <a:off x="2667000" y="3703320"/>
            <a:ext cx="68580" cy="68580"/>
          </a:xfrm>
          <a:prstGeom prst="ellipse">
            <a:avLst/>
          </a:prstGeom>
          <a:solidFill>
            <a:schemeClr val="accent3">
              <a:lumMod val="60000"/>
              <a:lumOff val="40000"/>
            </a:schemeClr>
          </a:solidFill>
          <a:ln>
            <a:solidFill>
              <a:schemeClr val="accent3">
                <a:lumMod val="75000"/>
              </a:schemeClr>
            </a:solidFill>
          </a:ln>
        </p:spPr>
        <p:style>
          <a:lnRef idx="1">
            <a:schemeClr val="accent3"/>
          </a:lnRef>
          <a:fillRef idx="3">
            <a:schemeClr val="accent3"/>
          </a:fillRef>
          <a:effectRef idx="2">
            <a:schemeClr val="accent3"/>
          </a:effectRef>
          <a:fontRef idx="minor">
            <a:schemeClr val="lt1"/>
          </a:fontRef>
        </p:style>
        <p:txBody>
          <a:bodyPr lIns="82296" tIns="41148" rIns="82296" bIns="41148" anchor="ctr"/>
          <a:lstStyle/>
          <a:p>
            <a:pPr algn="ctr">
              <a:defRPr/>
            </a:pPr>
            <a:endParaRPr lang="en-US"/>
          </a:p>
        </p:txBody>
      </p:sp>
      <p:pic>
        <p:nvPicPr>
          <p:cNvPr id="176" name="Picture 175"/>
          <p:cNvPicPr>
            <a:picLocks noChangeAspect="1"/>
          </p:cNvPicPr>
          <p:nvPr/>
        </p:nvPicPr>
        <p:blipFill>
          <a:blip r:embed="rId4"/>
          <a:stretch>
            <a:fillRect/>
          </a:stretch>
        </p:blipFill>
        <p:spPr>
          <a:xfrm>
            <a:off x="8599170" y="3836238"/>
            <a:ext cx="1508760" cy="226927"/>
          </a:xfrm>
          <a:prstGeom prst="rect">
            <a:avLst/>
          </a:prstGeom>
        </p:spPr>
      </p:pic>
      <p:sp>
        <p:nvSpPr>
          <p:cNvPr id="73" name="Content Placeholder 5"/>
          <p:cNvSpPr>
            <a:spLocks noGrp="1"/>
          </p:cNvSpPr>
          <p:nvPr>
            <p:ph idx="1"/>
          </p:nvPr>
        </p:nvSpPr>
        <p:spPr>
          <a:xfrm>
            <a:off x="2135976" y="1600201"/>
            <a:ext cx="8074824" cy="1414806"/>
          </a:xfrm>
        </p:spPr>
        <p:txBody>
          <a:bodyPr>
            <a:normAutofit/>
          </a:bodyPr>
          <a:lstStyle/>
          <a:p>
            <a:r>
              <a:rPr lang="en-US" dirty="0"/>
              <a:t>By composing transfer functions, we can find the end to end behavior of networks.</a:t>
            </a:r>
          </a:p>
        </p:txBody>
      </p:sp>
      <p:pic>
        <p:nvPicPr>
          <p:cNvPr id="46" name="Picture 45"/>
          <p:cNvPicPr>
            <a:picLocks noChangeAspect="1"/>
          </p:cNvPicPr>
          <p:nvPr/>
        </p:nvPicPr>
        <p:blipFill>
          <a:blip r:embed="rId5"/>
          <a:stretch>
            <a:fillRect/>
          </a:stretch>
        </p:blipFill>
        <p:spPr>
          <a:xfrm>
            <a:off x="6708704" y="3470510"/>
            <a:ext cx="1231900" cy="251825"/>
          </a:xfrm>
          <a:prstGeom prst="rect">
            <a:avLst/>
          </a:prstGeom>
        </p:spPr>
      </p:pic>
      <p:sp>
        <p:nvSpPr>
          <p:cNvPr id="15" name="Rectangle 14"/>
          <p:cNvSpPr/>
          <p:nvPr/>
        </p:nvSpPr>
        <p:spPr>
          <a:xfrm>
            <a:off x="2873505" y="2677293"/>
            <a:ext cx="5850567" cy="1774572"/>
          </a:xfrm>
          <a:prstGeom prst="rect">
            <a:avLst/>
          </a:prstGeom>
          <a:gradFill flip="none" rotWithShape="1">
            <a:gsLst>
              <a:gs pos="0">
                <a:schemeClr val="accent4">
                  <a:tint val="100000"/>
                  <a:shade val="100000"/>
                  <a:satMod val="130000"/>
                  <a:alpha val="71000"/>
                </a:schemeClr>
              </a:gs>
              <a:gs pos="100000">
                <a:schemeClr val="accent4">
                  <a:tint val="50000"/>
                  <a:shade val="100000"/>
                  <a:satMod val="350000"/>
                  <a:alpha val="71000"/>
                </a:schemeClr>
              </a:gs>
            </a:gsLst>
            <a:lin ang="16200000" scaled="0"/>
            <a:tileRect/>
          </a:gradFill>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pic>
        <p:nvPicPr>
          <p:cNvPr id="114" name="Picture 113"/>
          <p:cNvPicPr>
            <a:picLocks noChangeAspect="1"/>
          </p:cNvPicPr>
          <p:nvPr/>
        </p:nvPicPr>
        <p:blipFill>
          <a:blip r:embed="rId4"/>
          <a:stretch>
            <a:fillRect/>
          </a:stretch>
        </p:blipFill>
        <p:spPr>
          <a:xfrm>
            <a:off x="3887093" y="3301184"/>
            <a:ext cx="3732015" cy="561319"/>
          </a:xfrm>
          <a:prstGeom prst="rect">
            <a:avLst/>
          </a:prstGeom>
        </p:spPr>
      </p:pic>
      <p:sp>
        <p:nvSpPr>
          <p:cNvPr id="47" name="Slide Number Placeholder 4"/>
          <p:cNvSpPr>
            <a:spLocks noGrp="1"/>
          </p:cNvSpPr>
          <p:nvPr>
            <p:ph type="sldNum" sz="quarter" idx="12"/>
          </p:nvPr>
        </p:nvSpPr>
        <p:spPr>
          <a:xfrm>
            <a:off x="8077200" y="6310671"/>
            <a:ext cx="2133600" cy="365125"/>
          </a:xfrm>
        </p:spPr>
        <p:txBody>
          <a:bodyPr/>
          <a:lstStyle/>
          <a:p>
            <a:fld id="{57D92C16-8AE8-1B4F-9331-F4A89351A681}" type="slidenum">
              <a:rPr lang="en-US" smtClean="0"/>
              <a:t>18</a:t>
            </a:fld>
            <a:endParaRPr lang="en-US"/>
          </a:p>
        </p:txBody>
      </p:sp>
      <p:sp>
        <p:nvSpPr>
          <p:cNvPr id="4" name="PB"/>
          <p:cNvSpPr/>
          <p:nvPr/>
        </p:nvSpPr>
        <p:spPr>
          <a:xfrm>
            <a:off x="1524000" y="6705600"/>
            <a:ext cx="3048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250701686"/>
      </p:ext>
    </p:extLst>
  </p:cSld>
  <p:clrMapOvr>
    <a:masterClrMapping/>
  </p:clrMapOvr>
  <mc:AlternateContent xmlns:mc="http://schemas.openxmlformats.org/markup-compatibility/2006" xmlns:p14="http://schemas.microsoft.com/office/powerpoint/2010/main">
    <mc:Choice Requires="p14">
      <p:transition p14:dur="0" advTm="52911"/>
    </mc:Choice>
    <mc:Fallback xmlns="">
      <p:transition xmlns:p14="http://schemas.microsoft.com/office/powerpoint/2010/main" advTm="529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8"/>
                                        </p:tgtEl>
                                        <p:attrNameLst>
                                          <p:attrName>style.visibility</p:attrName>
                                        </p:attrNameLst>
                                      </p:cBhvr>
                                      <p:to>
                                        <p:strVal val="visible"/>
                                      </p:to>
                                    </p:set>
                                    <p:animEffect transition="in" filter="fade">
                                      <p:cBhvr>
                                        <p:cTn id="21" dur="500"/>
                                        <p:tgtEl>
                                          <p:spTgt spid="88"/>
                                        </p:tgtEl>
                                      </p:cBhvr>
                                    </p:animEffect>
                                  </p:childTnLst>
                                </p:cTn>
                              </p:par>
                              <p:par>
                                <p:cTn id="22" presetID="10" presetClass="entr" presetSubtype="0" fill="hold" nodeType="withEffect">
                                  <p:stCondLst>
                                    <p:cond delay="0"/>
                                  </p:stCondLst>
                                  <p:childTnLst>
                                    <p:set>
                                      <p:cBhvr>
                                        <p:cTn id="23" dur="1" fill="hold">
                                          <p:stCondLst>
                                            <p:cond delay="0"/>
                                          </p:stCondLst>
                                        </p:cTn>
                                        <p:tgtEl>
                                          <p:spTgt spid="89"/>
                                        </p:tgtEl>
                                        <p:attrNameLst>
                                          <p:attrName>style.visibility</p:attrName>
                                        </p:attrNameLst>
                                      </p:cBhvr>
                                      <p:to>
                                        <p:strVal val="visible"/>
                                      </p:to>
                                    </p:set>
                                    <p:animEffect transition="in" filter="fade">
                                      <p:cBhvr>
                                        <p:cTn id="24" dur="500"/>
                                        <p:tgtEl>
                                          <p:spTgt spid="89"/>
                                        </p:tgtEl>
                                      </p:cBhvr>
                                    </p:animEffect>
                                  </p:childTnLst>
                                </p:cTn>
                              </p:par>
                              <p:par>
                                <p:cTn id="25" presetID="10" presetClass="entr" presetSubtype="0" fill="hold" nodeType="withEffect">
                                  <p:stCondLst>
                                    <p:cond delay="0"/>
                                  </p:stCondLst>
                                  <p:childTnLst>
                                    <p:set>
                                      <p:cBhvr>
                                        <p:cTn id="26" dur="1" fill="hold">
                                          <p:stCondLst>
                                            <p:cond delay="0"/>
                                          </p:stCondLst>
                                        </p:cTn>
                                        <p:tgtEl>
                                          <p:spTgt spid="87"/>
                                        </p:tgtEl>
                                        <p:attrNameLst>
                                          <p:attrName>style.visibility</p:attrName>
                                        </p:attrNameLst>
                                      </p:cBhvr>
                                      <p:to>
                                        <p:strVal val="visible"/>
                                      </p:to>
                                    </p:set>
                                    <p:animEffect transition="in" filter="fade">
                                      <p:cBhvr>
                                        <p:cTn id="27" dur="500"/>
                                        <p:tgtEl>
                                          <p:spTgt spid="87"/>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fade">
                                      <p:cBhvr>
                                        <p:cTn id="35" dur="500"/>
                                        <p:tgtEl>
                                          <p:spTgt spid="112"/>
                                        </p:tgtEl>
                                      </p:cBhvr>
                                    </p:animEffect>
                                  </p:childTnLst>
                                </p:cTn>
                              </p:par>
                              <p:par>
                                <p:cTn id="36" presetID="0" presetClass="path" presetSubtype="0" accel="50000" decel="50000" fill="hold" grpId="1" nodeType="withEffect">
                                  <p:stCondLst>
                                    <p:cond delay="0"/>
                                  </p:stCondLst>
                                  <p:childTnLst>
                                    <p:animMotion origin="layout" path="M 0 0 C 0.03188 0.00791 0.06391 0.01604 0.09469 0.02021 C 0.12547 0.02437 0.16297 0.01875 0.18485 0.02521 C 0.20672 0.03166 0.21657 0.04562 0.22641 0.05958 " pathEditMode="relative" ptsTypes="aaaA">
                                      <p:cBhvr>
                                        <p:cTn id="37" dur="2000" fill="hold"/>
                                        <p:tgtEl>
                                          <p:spTgt spid="112"/>
                                        </p:tgtEl>
                                        <p:attrNameLst>
                                          <p:attrName>ppt_x</p:attrName>
                                          <p:attrName>ppt_y</p:attrName>
                                        </p:attrNameLst>
                                      </p:cBhvr>
                                    </p:animMotion>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fade">
                                      <p:cBhvr>
                                        <p:cTn id="41" dur="500"/>
                                        <p:tgtEl>
                                          <p:spTgt spid="4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91"/>
                                        </p:tgtEl>
                                        <p:attrNameLst>
                                          <p:attrName>style.visibility</p:attrName>
                                        </p:attrNameLst>
                                      </p:cBhvr>
                                      <p:to>
                                        <p:strVal val="visible"/>
                                      </p:to>
                                    </p:set>
                                    <p:animEffect transition="in" filter="fade">
                                      <p:cBhvr>
                                        <p:cTn id="46" dur="500"/>
                                        <p:tgtEl>
                                          <p:spTgt spid="91"/>
                                        </p:tgtEl>
                                      </p:cBhvr>
                                    </p:animEffect>
                                  </p:childTnLst>
                                </p:cTn>
                              </p:par>
                              <p:par>
                                <p:cTn id="47" presetID="10" presetClass="entr" presetSubtype="0" fill="hold" nodeType="withEffect">
                                  <p:stCondLst>
                                    <p:cond delay="0"/>
                                  </p:stCondLst>
                                  <p:childTnLst>
                                    <p:set>
                                      <p:cBhvr>
                                        <p:cTn id="48" dur="1" fill="hold">
                                          <p:stCondLst>
                                            <p:cond delay="0"/>
                                          </p:stCondLst>
                                        </p:cTn>
                                        <p:tgtEl>
                                          <p:spTgt spid="93"/>
                                        </p:tgtEl>
                                        <p:attrNameLst>
                                          <p:attrName>style.visibility</p:attrName>
                                        </p:attrNameLst>
                                      </p:cBhvr>
                                      <p:to>
                                        <p:strVal val="visible"/>
                                      </p:to>
                                    </p:set>
                                    <p:animEffect transition="in" filter="fade">
                                      <p:cBhvr>
                                        <p:cTn id="49" dur="500"/>
                                        <p:tgtEl>
                                          <p:spTgt spid="93"/>
                                        </p:tgtEl>
                                      </p:cBhvr>
                                    </p:animEffect>
                                  </p:childTnLst>
                                </p:cTn>
                              </p:par>
                              <p:par>
                                <p:cTn id="50" presetID="10" presetClass="entr" presetSubtype="0" fill="hold" nodeType="with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fade">
                                      <p:cBhvr>
                                        <p:cTn id="52" dur="500"/>
                                        <p:tgtEl>
                                          <p:spTgt spid="92"/>
                                        </p:tgtEl>
                                      </p:cBhvr>
                                    </p:animEffec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103"/>
                                        </p:tgtEl>
                                        <p:attrNameLst>
                                          <p:attrName>style.visibility</p:attrName>
                                        </p:attrNameLst>
                                      </p:cBhvr>
                                      <p:to>
                                        <p:strVal val="visible"/>
                                      </p:to>
                                    </p:set>
                                    <p:animEffect transition="in" filter="fade">
                                      <p:cBhvr>
                                        <p:cTn id="56" dur="500"/>
                                        <p:tgtEl>
                                          <p:spTgt spid="103"/>
                                        </p:tgtEl>
                                      </p:cBhvr>
                                    </p:animEffect>
                                  </p:childTnLst>
                                </p:cTn>
                              </p:par>
                            </p:childTnLst>
                          </p:cTn>
                        </p:par>
                        <p:par>
                          <p:cTn id="57" fill="hold">
                            <p:stCondLst>
                              <p:cond delay="1000"/>
                            </p:stCondLst>
                            <p:childTnLst>
                              <p:par>
                                <p:cTn id="58" presetID="10" presetClass="entr" presetSubtype="0" fill="hold" grpId="0" nodeType="afterEffect">
                                  <p:stCondLst>
                                    <p:cond delay="0"/>
                                  </p:stCondLst>
                                  <p:childTnLst>
                                    <p:set>
                                      <p:cBhvr>
                                        <p:cTn id="59" dur="1" fill="hold">
                                          <p:stCondLst>
                                            <p:cond delay="0"/>
                                          </p:stCondLst>
                                        </p:cTn>
                                        <p:tgtEl>
                                          <p:spTgt spid="90"/>
                                        </p:tgtEl>
                                        <p:attrNameLst>
                                          <p:attrName>style.visibility</p:attrName>
                                        </p:attrNameLst>
                                      </p:cBhvr>
                                      <p:to>
                                        <p:strVal val="visible"/>
                                      </p:to>
                                    </p:set>
                                    <p:animEffect transition="in" filter="fade">
                                      <p:cBhvr>
                                        <p:cTn id="60" dur="500"/>
                                        <p:tgtEl>
                                          <p:spTgt spid="90"/>
                                        </p:tgtEl>
                                      </p:cBhvr>
                                    </p:animEffect>
                                  </p:childTnLst>
                                </p:cTn>
                              </p:par>
                              <p:par>
                                <p:cTn id="61" presetID="0" presetClass="path" presetSubtype="0" accel="50000" decel="50000" fill="hold" grpId="1" nodeType="withEffect">
                                  <p:stCondLst>
                                    <p:cond delay="0"/>
                                  </p:stCondLst>
                                  <p:childTnLst>
                                    <p:animMotion origin="layout" path="M 0 0 C 0.01328 0.00958 0.02657 0.01937 0.04172 0.02208 C 0.05688 0.02479 0.0786 0.02395 0.09094 0.01604 C 0.10328 0.00812 0.10407 -0.01355 0.11594 -0.02521 C 0.12782 -0.03688 0.14203 -0.04875 0.16219 -0.05355 C 0.18235 -0.05834 0.20969 -0.05605 0.23719 -0.05355 " pathEditMode="relative" ptsTypes="aaaaaA">
                                      <p:cBhvr>
                                        <p:cTn id="62" dur="2000" fill="hold"/>
                                        <p:tgtEl>
                                          <p:spTgt spid="90"/>
                                        </p:tgtEl>
                                        <p:attrNameLst>
                                          <p:attrName>ppt_x</p:attrName>
                                          <p:attrName>ppt_y</p:attrName>
                                        </p:attrNameLst>
                                      </p:cBhvr>
                                    </p:animMotion>
                                  </p:childTnLst>
                                </p:cTn>
                              </p:par>
                            </p:childTnLst>
                          </p:cTn>
                        </p:par>
                        <p:par>
                          <p:cTn id="63" fill="hold">
                            <p:stCondLst>
                              <p:cond delay="3000"/>
                            </p:stCondLst>
                            <p:childTnLst>
                              <p:par>
                                <p:cTn id="64" presetID="10" presetClass="entr" presetSubtype="0" fill="hold" nodeType="after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96"/>
                                        </p:tgtEl>
                                        <p:attrNameLst>
                                          <p:attrName>style.visibility</p:attrName>
                                        </p:attrNameLst>
                                      </p:cBhvr>
                                      <p:to>
                                        <p:strVal val="visible"/>
                                      </p:to>
                                    </p:set>
                                    <p:animEffect transition="in" filter="fade">
                                      <p:cBhvr>
                                        <p:cTn id="71" dur="500"/>
                                        <p:tgtEl>
                                          <p:spTgt spid="96"/>
                                        </p:tgtEl>
                                      </p:cBhvr>
                                    </p:animEffect>
                                  </p:childTnLst>
                                </p:cTn>
                              </p:par>
                              <p:par>
                                <p:cTn id="72" presetID="10" presetClass="entr" presetSubtype="0" fill="hold" nodeType="withEffect">
                                  <p:stCondLst>
                                    <p:cond delay="0"/>
                                  </p:stCondLst>
                                  <p:childTnLst>
                                    <p:set>
                                      <p:cBhvr>
                                        <p:cTn id="73" dur="1" fill="hold">
                                          <p:stCondLst>
                                            <p:cond delay="0"/>
                                          </p:stCondLst>
                                        </p:cTn>
                                        <p:tgtEl>
                                          <p:spTgt spid="95"/>
                                        </p:tgtEl>
                                        <p:attrNameLst>
                                          <p:attrName>style.visibility</p:attrName>
                                        </p:attrNameLst>
                                      </p:cBhvr>
                                      <p:to>
                                        <p:strVal val="visible"/>
                                      </p:to>
                                    </p:set>
                                    <p:animEffect transition="in" filter="fade">
                                      <p:cBhvr>
                                        <p:cTn id="74" dur="500"/>
                                        <p:tgtEl>
                                          <p:spTgt spid="95"/>
                                        </p:tgtEl>
                                      </p:cBhvr>
                                    </p:animEffect>
                                  </p:childTnLst>
                                </p:cTn>
                              </p:par>
                              <p:par>
                                <p:cTn id="75" presetID="10" presetClass="entr" presetSubtype="0" fill="hold" nodeType="withEffect">
                                  <p:stCondLst>
                                    <p:cond delay="0"/>
                                  </p:stCondLst>
                                  <p:childTnLst>
                                    <p:set>
                                      <p:cBhvr>
                                        <p:cTn id="76" dur="1" fill="hold">
                                          <p:stCondLst>
                                            <p:cond delay="0"/>
                                          </p:stCondLst>
                                        </p:cTn>
                                        <p:tgtEl>
                                          <p:spTgt spid="97"/>
                                        </p:tgtEl>
                                        <p:attrNameLst>
                                          <p:attrName>style.visibility</p:attrName>
                                        </p:attrNameLst>
                                      </p:cBhvr>
                                      <p:to>
                                        <p:strVal val="visible"/>
                                      </p:to>
                                    </p:set>
                                    <p:animEffect transition="in" filter="fade">
                                      <p:cBhvr>
                                        <p:cTn id="77" dur="500"/>
                                        <p:tgtEl>
                                          <p:spTgt spid="97"/>
                                        </p:tgtEl>
                                      </p:cBhvr>
                                    </p:animEffect>
                                  </p:childTnLst>
                                </p:cTn>
                              </p:par>
                            </p:childTnLst>
                          </p:cTn>
                        </p:par>
                        <p:par>
                          <p:cTn id="78" fill="hold">
                            <p:stCondLst>
                              <p:cond delay="500"/>
                            </p:stCondLst>
                            <p:childTnLst>
                              <p:par>
                                <p:cTn id="79" presetID="10" presetClass="entr" presetSubtype="0" fill="hold" nodeType="afterEffect">
                                  <p:stCondLst>
                                    <p:cond delay="0"/>
                                  </p:stCondLst>
                                  <p:childTnLst>
                                    <p:set>
                                      <p:cBhvr>
                                        <p:cTn id="80" dur="1" fill="hold">
                                          <p:stCondLst>
                                            <p:cond delay="0"/>
                                          </p:stCondLst>
                                        </p:cTn>
                                        <p:tgtEl>
                                          <p:spTgt spid="106"/>
                                        </p:tgtEl>
                                        <p:attrNameLst>
                                          <p:attrName>style.visibility</p:attrName>
                                        </p:attrNameLst>
                                      </p:cBhvr>
                                      <p:to>
                                        <p:strVal val="visible"/>
                                      </p:to>
                                    </p:set>
                                    <p:animEffect transition="in" filter="fade">
                                      <p:cBhvr>
                                        <p:cTn id="81" dur="500"/>
                                        <p:tgtEl>
                                          <p:spTgt spid="106"/>
                                        </p:tgtEl>
                                      </p:cBhvr>
                                    </p:animEffect>
                                  </p:childTnLst>
                                </p:cTn>
                              </p:par>
                            </p:childTnLst>
                          </p:cTn>
                        </p:par>
                        <p:par>
                          <p:cTn id="82" fill="hold">
                            <p:stCondLst>
                              <p:cond delay="1000"/>
                            </p:stCondLst>
                            <p:childTnLst>
                              <p:par>
                                <p:cTn id="83" presetID="1" presetClass="entr" presetSubtype="0" fill="hold" grpId="0" nodeType="after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par>
                                <p:cTn id="85" presetID="0" presetClass="path" presetSubtype="0" accel="50000" decel="50000" fill="hold" grpId="1" nodeType="withEffect">
                                  <p:stCondLst>
                                    <p:cond delay="0"/>
                                  </p:stCondLst>
                                  <p:childTnLst>
                                    <p:animMotion origin="layout" path="M 0 0 C 0.03078 0.00167 0.06171 0.00355 0.08109 0.00709 C 0.10046 0.01063 0.10921 0.01646 0.11593 0.02105 C 0.12265 0.02563 0.10203 0.02771 0.12125 0.03417 C 0.14046 0.04063 0.18578 0.05042 0.23109 0.06042 " pathEditMode="relative" ptsTypes="aaaaA">
                                      <p:cBhvr>
                                        <p:cTn id="86" dur="2000" fill="hold"/>
                                        <p:tgtEl>
                                          <p:spTgt spid="94"/>
                                        </p:tgtEl>
                                        <p:attrNameLst>
                                          <p:attrName>ppt_x</p:attrName>
                                          <p:attrName>ppt_y</p:attrName>
                                        </p:attrNameLst>
                                      </p:cBhvr>
                                    </p:animMotion>
                                  </p:childTnLst>
                                </p:cTn>
                              </p:par>
                            </p:childTnLst>
                          </p:cTn>
                        </p:par>
                        <p:par>
                          <p:cTn id="87" fill="hold">
                            <p:stCondLst>
                              <p:cond delay="3000"/>
                            </p:stCondLst>
                            <p:childTnLst>
                              <p:par>
                                <p:cTn id="88" presetID="10" presetClass="entr" presetSubtype="0" fill="hold" nodeType="afterEffect">
                                  <p:stCondLst>
                                    <p:cond delay="0"/>
                                  </p:stCondLst>
                                  <p:childTnLst>
                                    <p:set>
                                      <p:cBhvr>
                                        <p:cTn id="89" dur="1" fill="hold">
                                          <p:stCondLst>
                                            <p:cond delay="0"/>
                                          </p:stCondLst>
                                        </p:cTn>
                                        <p:tgtEl>
                                          <p:spTgt spid="176"/>
                                        </p:tgtEl>
                                        <p:attrNameLst>
                                          <p:attrName>style.visibility</p:attrName>
                                        </p:attrNameLst>
                                      </p:cBhvr>
                                      <p:to>
                                        <p:strVal val="visible"/>
                                      </p:to>
                                    </p:set>
                                    <p:animEffect transition="in" filter="fade">
                                      <p:cBhvr>
                                        <p:cTn id="90" dur="500"/>
                                        <p:tgtEl>
                                          <p:spTgt spid="176"/>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nodeType="clickEffect">
                                  <p:stCondLst>
                                    <p:cond delay="0"/>
                                  </p:stCondLst>
                                  <p:childTnLst>
                                    <p:set>
                                      <p:cBhvr>
                                        <p:cTn id="94" dur="1" fill="hold">
                                          <p:stCondLst>
                                            <p:cond delay="0"/>
                                          </p:stCondLst>
                                        </p:cTn>
                                        <p:tgtEl>
                                          <p:spTgt spid="114"/>
                                        </p:tgtEl>
                                        <p:attrNameLst>
                                          <p:attrName>style.visibility</p:attrName>
                                        </p:attrNameLst>
                                      </p:cBhvr>
                                      <p:to>
                                        <p:strVal val="visible"/>
                                      </p:to>
                                    </p:set>
                                    <p:animEffect transition="in" filter="blinds(horizontal)">
                                      <p:cBhvr>
                                        <p:cTn id="95" dur="500"/>
                                        <p:tgtEl>
                                          <p:spTgt spid="114"/>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15"/>
                                        </p:tgtEl>
                                        <p:attrNameLst>
                                          <p:attrName>style.visibility</p:attrName>
                                        </p:attrNameLst>
                                      </p:cBhvr>
                                      <p:to>
                                        <p:strVal val="visible"/>
                                      </p:to>
                                    </p:set>
                                    <p:animEffect transition="in" filter="blinds(horizontal)">
                                      <p:cBhvr>
                                        <p:cTn id="9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2" grpId="0" animBg="1"/>
      <p:bldP spid="90" grpId="0" animBg="1"/>
      <p:bldP spid="90" grpId="1" animBg="1"/>
      <p:bldP spid="94" grpId="0" animBg="1"/>
      <p:bldP spid="94" grpId="1" animBg="1"/>
      <p:bldP spid="112" grpId="0" animBg="1"/>
      <p:bldP spid="112" grpId="1"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 Space Framework</a:t>
            </a:r>
          </a:p>
        </p:txBody>
      </p:sp>
      <p:sp>
        <p:nvSpPr>
          <p:cNvPr id="3" name="Content Placeholder 2"/>
          <p:cNvSpPr>
            <a:spLocks noGrp="1"/>
          </p:cNvSpPr>
          <p:nvPr>
            <p:ph idx="1"/>
          </p:nvPr>
        </p:nvSpPr>
        <p:spPr/>
        <p:txBody>
          <a:bodyPr>
            <a:normAutofit/>
          </a:bodyPr>
          <a:lstStyle/>
          <a:p>
            <a:r>
              <a:rPr lang="en-US" dirty="0">
                <a:latin typeface="Helvetica" pitchFamily="2" charset="0"/>
                <a:ea typeface="ＭＳ Ｐゴシック" charset="0"/>
                <a:cs typeface="ＭＳ Ｐゴシック" charset="0"/>
              </a:rPr>
              <a:t>Step 3- Header Space Set Algebra.</a:t>
            </a:r>
          </a:p>
          <a:p>
            <a:pPr lvl="1"/>
            <a:r>
              <a:rPr lang="en-US" dirty="0">
                <a:latin typeface="Helvetica" pitchFamily="2" charset="0"/>
                <a:ea typeface="ＭＳ Ｐゴシック" charset="0"/>
                <a:cs typeface="ＭＳ Ｐゴシック" charset="0"/>
              </a:rPr>
              <a:t>Intersection</a:t>
            </a:r>
          </a:p>
          <a:p>
            <a:pPr lvl="1"/>
            <a:r>
              <a:rPr lang="en-US" dirty="0">
                <a:latin typeface="Helvetica" pitchFamily="2" charset="0"/>
                <a:ea typeface="ＭＳ Ｐゴシック" charset="0"/>
                <a:cs typeface="ＭＳ Ｐゴシック" charset="0"/>
              </a:rPr>
              <a:t>Complementation</a:t>
            </a:r>
          </a:p>
          <a:p>
            <a:pPr lvl="1"/>
            <a:r>
              <a:rPr lang="en-US" dirty="0">
                <a:latin typeface="Helvetica" pitchFamily="2" charset="0"/>
                <a:ea typeface="ＭＳ Ｐゴシック" charset="0"/>
                <a:cs typeface="ＭＳ Ｐゴシック" charset="0"/>
              </a:rPr>
              <a:t>Difference</a:t>
            </a:r>
          </a:p>
          <a:p>
            <a:pPr lvl="1"/>
            <a:r>
              <a:rPr lang="en-US" dirty="0">
                <a:latin typeface="Helvetica" pitchFamily="2" charset="0"/>
                <a:ea typeface="ＭＳ Ｐゴシック" charset="0"/>
                <a:cs typeface="ＭＳ Ｐゴシック" charset="0"/>
              </a:rPr>
              <a:t>Check subset and equality condition.</a:t>
            </a:r>
          </a:p>
          <a:p>
            <a:r>
              <a:rPr lang="en-US" dirty="0">
                <a:latin typeface="Helvetica" pitchFamily="2" charset="0"/>
                <a:ea typeface="ＭＳ Ｐゴシック" charset="0"/>
                <a:cs typeface="ＭＳ Ｐゴシック" charset="0"/>
              </a:rPr>
              <a:t>Every region of Header Space, can be described by union of Wildcard Expressions. (example: 10xx U 011x)</a:t>
            </a:r>
          </a:p>
          <a:p>
            <a:r>
              <a:rPr lang="en-US" b="1" dirty="0">
                <a:latin typeface="Helvetica" pitchFamily="2" charset="0"/>
                <a:ea typeface="ＭＳ Ｐゴシック" charset="0"/>
                <a:cs typeface="ＭＳ Ｐゴシック" charset="0"/>
              </a:rPr>
              <a:t>Goal</a:t>
            </a:r>
            <a:r>
              <a:rPr lang="en-US" dirty="0">
                <a:latin typeface="Helvetica" pitchFamily="2" charset="0"/>
                <a:ea typeface="ＭＳ Ｐゴシック" charset="0"/>
                <a:cs typeface="ＭＳ Ｐゴシック" charset="0"/>
              </a:rPr>
              <a:t>: do set operations on wildcard expressions.</a:t>
            </a:r>
          </a:p>
          <a:p>
            <a:endParaRPr lang="en-US" dirty="0">
              <a:latin typeface="Helvetica" pitchFamily="2" charset="0"/>
            </a:endParaRPr>
          </a:p>
        </p:txBody>
      </p:sp>
      <p:sp>
        <p:nvSpPr>
          <p:cNvPr id="5" name="Slide Number Placeholder 4"/>
          <p:cNvSpPr>
            <a:spLocks noGrp="1"/>
          </p:cNvSpPr>
          <p:nvPr>
            <p:ph type="sldNum" sz="quarter" idx="12"/>
          </p:nvPr>
        </p:nvSpPr>
        <p:spPr/>
        <p:txBody>
          <a:bodyPr/>
          <a:lstStyle/>
          <a:p>
            <a:fld id="{57D92C16-8AE8-1B4F-9331-F4A89351A681}" type="slidenum">
              <a:rPr lang="en-US" smtClean="0"/>
              <a:t>19</a:t>
            </a:fld>
            <a:endParaRPr lang="en-US"/>
          </a:p>
        </p:txBody>
      </p:sp>
    </p:spTree>
    <p:custDataLst>
      <p:tags r:id="rId1"/>
    </p:custDataLst>
    <p:extLst>
      <p:ext uri="{BB962C8B-B14F-4D97-AF65-F5344CB8AC3E}">
        <p14:creationId xmlns:p14="http://schemas.microsoft.com/office/powerpoint/2010/main" val="702868154"/>
      </p:ext>
    </p:extLst>
  </p:cSld>
  <p:clrMapOvr>
    <a:masterClrMapping/>
  </p:clrMapOvr>
  <mc:AlternateContent xmlns:mc="http://schemas.openxmlformats.org/markup-compatibility/2006">
    <mc:Choice xmlns:p14="http://schemas.microsoft.com/office/powerpoint/2010/main" Requires="p14">
      <p:transition spd="slow" p14:dur="2000" advTm="54540"/>
    </mc:Choice>
    <mc:Fallback>
      <p:transition spd="slow" advTm="545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2D31-3CB4-FF63-AB91-F349419573C2}"/>
              </a:ext>
            </a:extLst>
          </p:cNvPr>
          <p:cNvSpPr>
            <a:spLocks noGrp="1"/>
          </p:cNvSpPr>
          <p:nvPr>
            <p:ph type="title"/>
          </p:nvPr>
        </p:nvSpPr>
        <p:spPr/>
        <p:txBody>
          <a:bodyPr/>
          <a:lstStyle/>
          <a:p>
            <a:r>
              <a:rPr lang="en-US" dirty="0"/>
              <a:t>Networks are complex</a:t>
            </a:r>
            <a:endParaRPr lang="en-US" dirty="0">
              <a:solidFill>
                <a:srgbClr val="C00000"/>
              </a:solidFill>
            </a:endParaRPr>
          </a:p>
        </p:txBody>
      </p:sp>
      <p:sp>
        <p:nvSpPr>
          <p:cNvPr id="3" name="Content Placeholder 2">
            <a:extLst>
              <a:ext uri="{FF2B5EF4-FFF2-40B4-BE49-F238E27FC236}">
                <a16:creationId xmlns:a16="http://schemas.microsoft.com/office/drawing/2014/main" id="{26837AEB-57BE-563E-872A-3F2A03649DAF}"/>
              </a:ext>
            </a:extLst>
          </p:cNvPr>
          <p:cNvSpPr>
            <a:spLocks noGrp="1"/>
          </p:cNvSpPr>
          <p:nvPr>
            <p:ph idx="1"/>
          </p:nvPr>
        </p:nvSpPr>
        <p:spPr>
          <a:xfrm>
            <a:off x="838200" y="1825625"/>
            <a:ext cx="10515600" cy="4821918"/>
          </a:xfrm>
        </p:spPr>
        <p:txBody>
          <a:bodyPr>
            <a:normAutofit fontScale="92500" lnSpcReduction="10000"/>
          </a:bodyPr>
          <a:lstStyle/>
          <a:p>
            <a:r>
              <a:rPr lang="en-US" dirty="0"/>
              <a:t>Many control plane protocols</a:t>
            </a:r>
          </a:p>
          <a:p>
            <a:pPr lvl="1"/>
            <a:r>
              <a:rPr lang="en-US" dirty="0"/>
              <a:t>Protocols interact in complex ways, cascading effects</a:t>
            </a:r>
          </a:p>
          <a:p>
            <a:endParaRPr lang="en-US" dirty="0"/>
          </a:p>
          <a:p>
            <a:r>
              <a:rPr lang="en-US" dirty="0"/>
              <a:t>Protocols must often work across administrative boundaries</a:t>
            </a:r>
          </a:p>
          <a:p>
            <a:pPr marL="457200" lvl="1" indent="0">
              <a:buNone/>
            </a:pPr>
            <a:endParaRPr lang="en-US" dirty="0"/>
          </a:p>
          <a:p>
            <a:r>
              <a:rPr lang="en-US" dirty="0"/>
              <a:t>Significant outages often due to avoidable reasons</a:t>
            </a:r>
          </a:p>
          <a:p>
            <a:pPr lvl="1"/>
            <a:r>
              <a:rPr lang="en-US" dirty="0">
                <a:solidFill>
                  <a:srgbClr val="C00000"/>
                </a:solidFill>
              </a:rPr>
              <a:t>Human errors</a:t>
            </a:r>
            <a:r>
              <a:rPr lang="en-US" dirty="0"/>
              <a:t> cause &gt;50% of outages</a:t>
            </a:r>
          </a:p>
          <a:p>
            <a:pPr lvl="1"/>
            <a:endParaRPr lang="en-US" dirty="0"/>
          </a:p>
          <a:p>
            <a:r>
              <a:rPr lang="en-US" dirty="0"/>
              <a:t>Responding to physical connectivity disruptions</a:t>
            </a:r>
          </a:p>
          <a:p>
            <a:pPr lvl="1"/>
            <a:endParaRPr lang="en-US" dirty="0"/>
          </a:p>
          <a:p>
            <a:r>
              <a:rPr lang="en-US" dirty="0"/>
              <a:t>Network is in a constant state of change</a:t>
            </a:r>
          </a:p>
          <a:p>
            <a:endParaRPr lang="en-US" dirty="0"/>
          </a:p>
        </p:txBody>
      </p:sp>
    </p:spTree>
    <p:extLst>
      <p:ext uri="{BB962C8B-B14F-4D97-AF65-F5344CB8AC3E}">
        <p14:creationId xmlns:p14="http://schemas.microsoft.com/office/powerpoint/2010/main" val="292831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18385" y="1437664"/>
            <a:ext cx="2594749" cy="637097"/>
          </a:xfrm>
          <a:prstGeom prst="rect">
            <a:avLst/>
          </a:prstGeom>
          <a:solidFill>
            <a:schemeClr val="bg2">
              <a:lumMod val="75000"/>
            </a:schemeClr>
          </a:solidFill>
        </p:spPr>
        <p:txBody>
          <a:bodyPr wrap="none" lIns="82296" tIns="41148" rIns="82296" bIns="41148" rtlCol="0">
            <a:spAutoFit/>
          </a:bodyPr>
          <a:lstStyle/>
          <a:p>
            <a:r>
              <a:rPr lang="en-US" dirty="0"/>
              <a:t>All Packets that A can use </a:t>
            </a:r>
          </a:p>
          <a:p>
            <a:r>
              <a:rPr lang="en-US" dirty="0"/>
              <a:t>to communicate with B</a:t>
            </a:r>
          </a:p>
        </p:txBody>
      </p:sp>
      <p:sp>
        <p:nvSpPr>
          <p:cNvPr id="91" name="TextBox 90"/>
          <p:cNvSpPr txBox="1"/>
          <p:nvPr/>
        </p:nvSpPr>
        <p:spPr>
          <a:xfrm>
            <a:off x="5035713" y="1597674"/>
            <a:ext cx="3022751" cy="637097"/>
          </a:xfrm>
          <a:prstGeom prst="rect">
            <a:avLst/>
          </a:prstGeom>
          <a:solidFill>
            <a:schemeClr val="bg2">
              <a:lumMod val="75000"/>
            </a:schemeClr>
          </a:solidFill>
        </p:spPr>
        <p:txBody>
          <a:bodyPr wrap="none" lIns="82296" tIns="41148" rIns="82296" bIns="41148" rtlCol="0">
            <a:spAutoFit/>
          </a:bodyPr>
          <a:lstStyle/>
          <a:p>
            <a:r>
              <a:rPr lang="en-US" dirty="0"/>
              <a:t>All Packets that A can possibly </a:t>
            </a:r>
          </a:p>
          <a:p>
            <a:r>
              <a:rPr lang="en-US" dirty="0"/>
              <a:t>send to box 2 through box 1</a:t>
            </a:r>
          </a:p>
        </p:txBody>
      </p:sp>
      <p:sp>
        <p:nvSpPr>
          <p:cNvPr id="86" name="TextBox 85"/>
          <p:cNvSpPr txBox="1"/>
          <p:nvPr/>
        </p:nvSpPr>
        <p:spPr>
          <a:xfrm>
            <a:off x="2118361" y="1388628"/>
            <a:ext cx="1833643" cy="637097"/>
          </a:xfrm>
          <a:prstGeom prst="rect">
            <a:avLst/>
          </a:prstGeom>
          <a:solidFill>
            <a:schemeClr val="bg2">
              <a:lumMod val="75000"/>
            </a:schemeClr>
          </a:solidFill>
        </p:spPr>
        <p:txBody>
          <a:bodyPr wrap="none" lIns="82296" tIns="41148" rIns="82296" bIns="41148" rtlCol="0">
            <a:spAutoFit/>
          </a:bodyPr>
          <a:lstStyle/>
          <a:p>
            <a:r>
              <a:rPr lang="en-US" dirty="0"/>
              <a:t>All Packets that A </a:t>
            </a:r>
          </a:p>
          <a:p>
            <a:r>
              <a:rPr lang="en-US" dirty="0"/>
              <a:t>can possibly send</a:t>
            </a:r>
          </a:p>
        </p:txBody>
      </p:sp>
      <p:cxnSp>
        <p:nvCxnSpPr>
          <p:cNvPr id="133" name="Straight Arrow Connector 132"/>
          <p:cNvCxnSpPr/>
          <p:nvPr/>
        </p:nvCxnSpPr>
        <p:spPr>
          <a:xfrm flipV="1">
            <a:off x="8084820" y="4906084"/>
            <a:ext cx="1097280" cy="6172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4" name="Straight Arrow Connector 133"/>
          <p:cNvCxnSpPr/>
          <p:nvPr/>
        </p:nvCxnSpPr>
        <p:spPr>
          <a:xfrm flipV="1">
            <a:off x="8084820" y="4494604"/>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5" name="Straight Arrow Connector 134"/>
          <p:cNvCxnSpPr/>
          <p:nvPr/>
        </p:nvCxnSpPr>
        <p:spPr>
          <a:xfrm>
            <a:off x="8084820" y="5523304"/>
            <a:ext cx="11658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 name="Title 1"/>
          <p:cNvSpPr>
            <a:spLocks noGrp="1"/>
          </p:cNvSpPr>
          <p:nvPr>
            <p:ph type="title"/>
          </p:nvPr>
        </p:nvSpPr>
        <p:spPr/>
        <p:txBody>
          <a:bodyPr/>
          <a:lstStyle/>
          <a:p>
            <a:pPr>
              <a:defRPr/>
            </a:pPr>
            <a:r>
              <a:rPr lang="en-US" dirty="0"/>
              <a:t>Computing Reachability</a:t>
            </a:r>
          </a:p>
        </p:txBody>
      </p:sp>
      <p:sp>
        <p:nvSpPr>
          <p:cNvPr id="17" name="Can 16"/>
          <p:cNvSpPr/>
          <p:nvPr/>
        </p:nvSpPr>
        <p:spPr>
          <a:xfrm>
            <a:off x="3764280" y="2368624"/>
            <a:ext cx="1028700" cy="48006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lIns="82296" tIns="41148" rIns="82296" bIns="41148" anchor="ctr"/>
          <a:lstStyle/>
          <a:p>
            <a:pPr algn="ctr">
              <a:defRPr/>
            </a:pPr>
            <a:r>
              <a:rPr lang="en-US" sz="1100" dirty="0"/>
              <a:t>Box 1</a:t>
            </a:r>
          </a:p>
        </p:txBody>
      </p:sp>
      <p:sp>
        <p:nvSpPr>
          <p:cNvPr id="18" name="Can 17"/>
          <p:cNvSpPr/>
          <p:nvPr/>
        </p:nvSpPr>
        <p:spPr>
          <a:xfrm>
            <a:off x="6301740" y="2574364"/>
            <a:ext cx="1028700" cy="48006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lIns="82296" tIns="41148" rIns="82296" bIns="41148" anchor="ctr"/>
          <a:lstStyle/>
          <a:p>
            <a:pPr algn="ctr">
              <a:defRPr/>
            </a:pPr>
            <a:r>
              <a:rPr lang="en-US" sz="1100" dirty="0"/>
              <a:t>Box 2</a:t>
            </a:r>
          </a:p>
        </p:txBody>
      </p:sp>
      <p:sp>
        <p:nvSpPr>
          <p:cNvPr id="19" name="Can 18"/>
          <p:cNvSpPr/>
          <p:nvPr/>
        </p:nvSpPr>
        <p:spPr>
          <a:xfrm>
            <a:off x="6987540" y="4220284"/>
            <a:ext cx="1028700" cy="48006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lIns="82296" tIns="41148" rIns="82296" bIns="41148" anchor="ctr"/>
          <a:lstStyle/>
          <a:p>
            <a:pPr algn="ctr">
              <a:defRPr/>
            </a:pPr>
            <a:r>
              <a:rPr lang="en-US" sz="1100" dirty="0"/>
              <a:t>Box 3</a:t>
            </a:r>
          </a:p>
        </p:txBody>
      </p:sp>
      <p:sp>
        <p:nvSpPr>
          <p:cNvPr id="24" name="Can 23"/>
          <p:cNvSpPr/>
          <p:nvPr/>
        </p:nvSpPr>
        <p:spPr>
          <a:xfrm>
            <a:off x="3901440" y="4220284"/>
            <a:ext cx="1028700" cy="480060"/>
          </a:xfrm>
          <a:prstGeom prst="can">
            <a:avLst>
              <a:gd name="adj" fmla="val 38062"/>
            </a:avLst>
          </a:prstGeom>
        </p:spPr>
        <p:style>
          <a:lnRef idx="1">
            <a:schemeClr val="accent2"/>
          </a:lnRef>
          <a:fillRef idx="3">
            <a:schemeClr val="accent2"/>
          </a:fillRef>
          <a:effectRef idx="2">
            <a:schemeClr val="accent2"/>
          </a:effectRef>
          <a:fontRef idx="minor">
            <a:schemeClr val="lt1"/>
          </a:fontRef>
        </p:style>
        <p:txBody>
          <a:bodyPr lIns="82296" tIns="41148" rIns="82296" bIns="41148" anchor="ctr"/>
          <a:lstStyle/>
          <a:p>
            <a:pPr algn="ctr">
              <a:defRPr/>
            </a:pPr>
            <a:r>
              <a:rPr lang="en-US" sz="1100" dirty="0"/>
              <a:t>Box 4</a:t>
            </a:r>
          </a:p>
        </p:txBody>
      </p:sp>
      <p:cxnSp>
        <p:nvCxnSpPr>
          <p:cNvPr id="10" name="Straight Connector 9"/>
          <p:cNvCxnSpPr/>
          <p:nvPr/>
        </p:nvCxnSpPr>
        <p:spPr>
          <a:xfrm>
            <a:off x="4278630" y="2848684"/>
            <a:ext cx="137160" cy="1371600"/>
          </a:xfrm>
          <a:prstGeom prst="line">
            <a:avLst/>
          </a:prstGeom>
        </p:spPr>
        <p:style>
          <a:lnRef idx="2">
            <a:schemeClr val="accent2"/>
          </a:lnRef>
          <a:fillRef idx="0">
            <a:schemeClr val="accent2"/>
          </a:fillRef>
          <a:effectRef idx="1">
            <a:schemeClr val="accent2"/>
          </a:effectRef>
          <a:fontRef idx="minor">
            <a:schemeClr val="tx1"/>
          </a:fontRef>
        </p:style>
      </p:cxnSp>
      <p:cxnSp>
        <p:nvCxnSpPr>
          <p:cNvPr id="36" name="Straight Connector 35"/>
          <p:cNvCxnSpPr/>
          <p:nvPr/>
        </p:nvCxnSpPr>
        <p:spPr>
          <a:xfrm>
            <a:off x="6816090" y="3054424"/>
            <a:ext cx="685800" cy="1165860"/>
          </a:xfrm>
          <a:prstGeom prst="line">
            <a:avLst/>
          </a:prstGeom>
        </p:spPr>
        <p:style>
          <a:lnRef idx="2">
            <a:schemeClr val="accent2"/>
          </a:lnRef>
          <a:fillRef idx="0">
            <a:schemeClr val="accent2"/>
          </a:fillRef>
          <a:effectRef idx="1">
            <a:schemeClr val="accent2"/>
          </a:effectRef>
          <a:fontRef idx="minor">
            <a:schemeClr val="tx1"/>
          </a:fontRef>
        </p:style>
      </p:cxnSp>
      <p:cxnSp>
        <p:nvCxnSpPr>
          <p:cNvPr id="38" name="Straight Connector 37"/>
          <p:cNvCxnSpPr/>
          <p:nvPr/>
        </p:nvCxnSpPr>
        <p:spPr>
          <a:xfrm>
            <a:off x="4930140" y="4460314"/>
            <a:ext cx="205740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0" name="Straight Connector 39"/>
          <p:cNvCxnSpPr/>
          <p:nvPr/>
        </p:nvCxnSpPr>
        <p:spPr>
          <a:xfrm>
            <a:off x="4792980" y="2608655"/>
            <a:ext cx="1543050" cy="198597"/>
          </a:xfrm>
          <a:prstGeom prst="line">
            <a:avLst/>
          </a:prstGeom>
        </p:spPr>
        <p:style>
          <a:lnRef idx="2">
            <a:schemeClr val="accent2"/>
          </a:lnRef>
          <a:fillRef idx="0">
            <a:schemeClr val="accent2"/>
          </a:fillRef>
          <a:effectRef idx="1">
            <a:schemeClr val="accent2"/>
          </a:effectRef>
          <a:fontRef idx="minor">
            <a:schemeClr val="tx1"/>
          </a:fontRef>
        </p:style>
      </p:cxnSp>
      <p:cxnSp>
        <p:nvCxnSpPr>
          <p:cNvPr id="63" name="Straight Arrow Connector 62"/>
          <p:cNvCxnSpPr/>
          <p:nvPr/>
        </p:nvCxnSpPr>
        <p:spPr>
          <a:xfrm>
            <a:off x="3215640" y="2437204"/>
            <a:ext cx="548640" cy="17145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5" name="Straight Arrow Connector 64"/>
          <p:cNvCxnSpPr>
            <a:stCxn id="19" idx="4"/>
          </p:cNvCxnSpPr>
          <p:nvPr/>
        </p:nvCxnSpPr>
        <p:spPr>
          <a:xfrm>
            <a:off x="8016240" y="4460314"/>
            <a:ext cx="822960" cy="37719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9" name="Straight Arrow Connector 68"/>
          <p:cNvCxnSpPr/>
          <p:nvPr/>
        </p:nvCxnSpPr>
        <p:spPr>
          <a:xfrm flipV="1">
            <a:off x="2049780" y="2162884"/>
            <a:ext cx="1097280" cy="6172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Straight Arrow Connector 69"/>
          <p:cNvCxnSpPr/>
          <p:nvPr/>
        </p:nvCxnSpPr>
        <p:spPr>
          <a:xfrm flipV="1">
            <a:off x="2049780" y="1751404"/>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1" name="Straight Arrow Connector 70"/>
          <p:cNvCxnSpPr/>
          <p:nvPr/>
        </p:nvCxnSpPr>
        <p:spPr>
          <a:xfrm>
            <a:off x="2049780" y="2780104"/>
            <a:ext cx="12344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8" name="Cube 77"/>
          <p:cNvSpPr/>
          <p:nvPr/>
        </p:nvSpPr>
        <p:spPr>
          <a:xfrm>
            <a:off x="2049780" y="2094304"/>
            <a:ext cx="822960" cy="685800"/>
          </a:xfrm>
          <a:prstGeom prst="cube">
            <a:avLst/>
          </a:prstGeom>
        </p:spPr>
        <p:style>
          <a:lnRef idx="1">
            <a:schemeClr val="accent5"/>
          </a:lnRef>
          <a:fillRef idx="2">
            <a:schemeClr val="accent5"/>
          </a:fillRef>
          <a:effectRef idx="1">
            <a:schemeClr val="accent5"/>
          </a:effectRef>
          <a:fontRef idx="minor">
            <a:schemeClr val="dk1"/>
          </a:fontRef>
        </p:style>
        <p:txBody>
          <a:bodyPr lIns="82296" tIns="41148" rIns="82296" bIns="41148" anchor="ctr"/>
          <a:lstStyle/>
          <a:p>
            <a:pPr algn="ctr">
              <a:defRPr/>
            </a:pPr>
            <a:endParaRPr lang="en-US"/>
          </a:p>
        </p:txBody>
      </p:sp>
      <p:cxnSp>
        <p:nvCxnSpPr>
          <p:cNvPr id="81" name="Straight Arrow Connector 80"/>
          <p:cNvCxnSpPr/>
          <p:nvPr/>
        </p:nvCxnSpPr>
        <p:spPr>
          <a:xfrm flipV="1">
            <a:off x="4930140" y="2300044"/>
            <a:ext cx="1097280" cy="6172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2" name="Straight Arrow Connector 81"/>
          <p:cNvCxnSpPr/>
          <p:nvPr/>
        </p:nvCxnSpPr>
        <p:spPr>
          <a:xfrm flipV="1">
            <a:off x="4930140" y="1888564"/>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3" name="Straight Arrow Connector 82"/>
          <p:cNvCxnSpPr/>
          <p:nvPr/>
        </p:nvCxnSpPr>
        <p:spPr>
          <a:xfrm>
            <a:off x="4930140" y="2917264"/>
            <a:ext cx="123444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4" name="Cube 83"/>
          <p:cNvSpPr/>
          <p:nvPr/>
        </p:nvSpPr>
        <p:spPr>
          <a:xfrm>
            <a:off x="5081155" y="2231464"/>
            <a:ext cx="274320" cy="617220"/>
          </a:xfrm>
          <a:prstGeom prst="cube">
            <a:avLst/>
          </a:prstGeom>
        </p:spPr>
        <p:style>
          <a:lnRef idx="1">
            <a:schemeClr val="accent5"/>
          </a:lnRef>
          <a:fillRef idx="2">
            <a:schemeClr val="accent5"/>
          </a:fillRef>
          <a:effectRef idx="1">
            <a:schemeClr val="accent5"/>
          </a:effectRef>
          <a:fontRef idx="minor">
            <a:schemeClr val="dk1"/>
          </a:fontRef>
        </p:style>
        <p:txBody>
          <a:bodyPr lIns="82296" tIns="41148" rIns="82296" bIns="41148" anchor="ctr"/>
          <a:lstStyle/>
          <a:p>
            <a:pPr algn="ctr">
              <a:defRPr/>
            </a:pPr>
            <a:endParaRPr lang="en-US"/>
          </a:p>
        </p:txBody>
      </p:sp>
      <p:sp>
        <p:nvSpPr>
          <p:cNvPr id="85" name="Cube 84"/>
          <p:cNvSpPr/>
          <p:nvPr/>
        </p:nvSpPr>
        <p:spPr>
          <a:xfrm>
            <a:off x="5424055" y="2231464"/>
            <a:ext cx="274320" cy="411480"/>
          </a:xfrm>
          <a:prstGeom prst="cube">
            <a:avLst/>
          </a:prstGeom>
        </p:spPr>
        <p:style>
          <a:lnRef idx="1">
            <a:schemeClr val="accent5"/>
          </a:lnRef>
          <a:fillRef idx="2">
            <a:schemeClr val="accent5"/>
          </a:fillRef>
          <a:effectRef idx="1">
            <a:schemeClr val="accent5"/>
          </a:effectRef>
          <a:fontRef idx="minor">
            <a:schemeClr val="dk1"/>
          </a:fontRef>
        </p:style>
        <p:txBody>
          <a:bodyPr lIns="82296" tIns="41148" rIns="82296" bIns="41148" anchor="ctr"/>
          <a:lstStyle/>
          <a:p>
            <a:pPr algn="ctr">
              <a:defRPr/>
            </a:pPr>
            <a:endParaRPr lang="en-US"/>
          </a:p>
        </p:txBody>
      </p:sp>
      <p:cxnSp>
        <p:nvCxnSpPr>
          <p:cNvPr id="87" name="Straight Arrow Connector 86"/>
          <p:cNvCxnSpPr/>
          <p:nvPr/>
        </p:nvCxnSpPr>
        <p:spPr>
          <a:xfrm flipV="1">
            <a:off x="3147060" y="3603064"/>
            <a:ext cx="1097280" cy="6172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8" name="Straight Arrow Connector 87"/>
          <p:cNvCxnSpPr/>
          <p:nvPr/>
        </p:nvCxnSpPr>
        <p:spPr>
          <a:xfrm flipV="1">
            <a:off x="3147060" y="3191584"/>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9" name="Straight Arrow Connector 88"/>
          <p:cNvCxnSpPr/>
          <p:nvPr/>
        </p:nvCxnSpPr>
        <p:spPr>
          <a:xfrm>
            <a:off x="3147060" y="4220284"/>
            <a:ext cx="10287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0" name="Cube 89"/>
          <p:cNvSpPr/>
          <p:nvPr/>
        </p:nvSpPr>
        <p:spPr>
          <a:xfrm>
            <a:off x="3291147" y="3657789"/>
            <a:ext cx="480060" cy="274320"/>
          </a:xfrm>
          <a:prstGeom prst="cube">
            <a:avLst/>
          </a:prstGeom>
        </p:spPr>
        <p:style>
          <a:lnRef idx="1">
            <a:schemeClr val="accent5"/>
          </a:lnRef>
          <a:fillRef idx="2">
            <a:schemeClr val="accent5"/>
          </a:fillRef>
          <a:effectRef idx="1">
            <a:schemeClr val="accent5"/>
          </a:effectRef>
          <a:fontRef idx="minor">
            <a:schemeClr val="dk1"/>
          </a:fontRef>
        </p:style>
        <p:txBody>
          <a:bodyPr lIns="82296" tIns="41148" rIns="82296" bIns="41148" anchor="ctr"/>
          <a:lstStyle/>
          <a:p>
            <a:pPr algn="ctr">
              <a:defRPr/>
            </a:pPr>
            <a:endParaRPr lang="en-US"/>
          </a:p>
        </p:txBody>
      </p:sp>
      <p:sp>
        <p:nvSpPr>
          <p:cNvPr id="25643" name="TextBox 96"/>
          <p:cNvSpPr txBox="1">
            <a:spLocks noChangeArrowheads="1"/>
          </p:cNvSpPr>
          <p:nvPr/>
        </p:nvSpPr>
        <p:spPr bwMode="auto">
          <a:xfrm>
            <a:off x="3421380" y="2162885"/>
            <a:ext cx="313676"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96" tIns="41148" rIns="82296" bIns="41148">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t>A</a:t>
            </a:r>
          </a:p>
        </p:txBody>
      </p:sp>
      <p:sp>
        <p:nvSpPr>
          <p:cNvPr id="25644" name="TextBox 97"/>
          <p:cNvSpPr txBox="1">
            <a:spLocks noChangeArrowheads="1"/>
          </p:cNvSpPr>
          <p:nvPr/>
        </p:nvSpPr>
        <p:spPr bwMode="auto">
          <a:xfrm>
            <a:off x="8084820" y="4220285"/>
            <a:ext cx="304324" cy="332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96" tIns="41148" rIns="82296" bIns="41148">
            <a:spAutoFit/>
          </a:bodyPr>
          <a:lstStyle>
            <a:lvl1pPr eaLnBrk="0" hangingPunct="0">
              <a:defRPr sz="2400">
                <a:solidFill>
                  <a:schemeClr val="tx1"/>
                </a:solidFill>
                <a:latin typeface="Times New Roman" charset="0"/>
                <a:ea typeface="ＭＳ Ｐゴシック" charset="0"/>
                <a:cs typeface="ＭＳ Ｐゴシック" charset="0"/>
              </a:defRPr>
            </a:lvl1pPr>
            <a:lvl2pPr marL="742950" indent="-285750" eaLnBrk="0" hangingPunct="0">
              <a:defRPr sz="2400">
                <a:solidFill>
                  <a:schemeClr val="tx1"/>
                </a:solidFill>
                <a:latin typeface="Times New Roman" charset="0"/>
                <a:ea typeface="ＭＳ Ｐゴシック" charset="0"/>
              </a:defRPr>
            </a:lvl2pPr>
            <a:lvl3pPr marL="1143000" indent="-228600" eaLnBrk="0" hangingPunct="0">
              <a:defRPr sz="2400">
                <a:solidFill>
                  <a:schemeClr val="tx1"/>
                </a:solidFill>
                <a:latin typeface="Times New Roman" charset="0"/>
                <a:ea typeface="ＭＳ Ｐゴシック" charset="0"/>
              </a:defRPr>
            </a:lvl3pPr>
            <a:lvl4pPr marL="1600200" indent="-228600" eaLnBrk="0" hangingPunct="0">
              <a:defRPr sz="2400">
                <a:solidFill>
                  <a:schemeClr val="tx1"/>
                </a:solidFill>
                <a:latin typeface="Times New Roman" charset="0"/>
                <a:ea typeface="ＭＳ Ｐゴシック" charset="0"/>
              </a:defRPr>
            </a:lvl4pPr>
            <a:lvl5pPr marL="2057400" indent="-228600" eaLnBrk="0" hangingPunct="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600"/>
              <a:t>B</a:t>
            </a:r>
          </a:p>
        </p:txBody>
      </p:sp>
      <p:sp>
        <p:nvSpPr>
          <p:cNvPr id="100" name="Cube 99"/>
          <p:cNvSpPr/>
          <p:nvPr/>
        </p:nvSpPr>
        <p:spPr>
          <a:xfrm>
            <a:off x="3764280" y="1682824"/>
            <a:ext cx="274320" cy="617220"/>
          </a:xfrm>
          <a:prstGeom prst="cube">
            <a:avLst/>
          </a:prstGeom>
        </p:spPr>
        <p:style>
          <a:lnRef idx="1">
            <a:schemeClr val="accent5"/>
          </a:lnRef>
          <a:fillRef idx="2">
            <a:schemeClr val="accent5"/>
          </a:fillRef>
          <a:effectRef idx="1">
            <a:schemeClr val="accent5"/>
          </a:effectRef>
          <a:fontRef idx="minor">
            <a:schemeClr val="dk1"/>
          </a:fontRef>
        </p:style>
        <p:txBody>
          <a:bodyPr lIns="82296" tIns="41148" rIns="82296" bIns="41148" anchor="ctr"/>
          <a:lstStyle/>
          <a:p>
            <a:pPr algn="ctr">
              <a:defRPr/>
            </a:pPr>
            <a:endParaRPr lang="en-US"/>
          </a:p>
        </p:txBody>
      </p:sp>
      <p:sp>
        <p:nvSpPr>
          <p:cNvPr id="101" name="Cube 100"/>
          <p:cNvSpPr/>
          <p:nvPr/>
        </p:nvSpPr>
        <p:spPr>
          <a:xfrm>
            <a:off x="4107180" y="1682824"/>
            <a:ext cx="274320" cy="411480"/>
          </a:xfrm>
          <a:prstGeom prst="cube">
            <a:avLst/>
          </a:prstGeom>
        </p:spPr>
        <p:style>
          <a:lnRef idx="1">
            <a:schemeClr val="accent5"/>
          </a:lnRef>
          <a:fillRef idx="2">
            <a:schemeClr val="accent5"/>
          </a:fillRef>
          <a:effectRef idx="1">
            <a:schemeClr val="accent5"/>
          </a:effectRef>
          <a:fontRef idx="minor">
            <a:schemeClr val="dk1"/>
          </a:fontRef>
        </p:style>
        <p:txBody>
          <a:bodyPr lIns="82296" tIns="41148" rIns="82296" bIns="41148" anchor="ctr"/>
          <a:lstStyle/>
          <a:p>
            <a:pPr algn="ctr">
              <a:defRPr/>
            </a:pPr>
            <a:endParaRPr lang="en-US"/>
          </a:p>
        </p:txBody>
      </p:sp>
      <p:sp>
        <p:nvSpPr>
          <p:cNvPr id="102" name="Cube 101"/>
          <p:cNvSpPr/>
          <p:nvPr/>
        </p:nvSpPr>
        <p:spPr>
          <a:xfrm>
            <a:off x="3970020" y="1957144"/>
            <a:ext cx="480060" cy="274320"/>
          </a:xfrm>
          <a:prstGeom prst="cube">
            <a:avLst/>
          </a:prstGeom>
        </p:spPr>
        <p:style>
          <a:lnRef idx="1">
            <a:schemeClr val="accent5"/>
          </a:lnRef>
          <a:fillRef idx="2">
            <a:schemeClr val="accent5"/>
          </a:fillRef>
          <a:effectRef idx="1">
            <a:schemeClr val="accent5"/>
          </a:effectRef>
          <a:fontRef idx="minor">
            <a:schemeClr val="dk1"/>
          </a:fontRef>
        </p:style>
        <p:txBody>
          <a:bodyPr lIns="82296" tIns="41148" rIns="82296" bIns="41148" anchor="ctr"/>
          <a:lstStyle/>
          <a:p>
            <a:pPr algn="ctr">
              <a:defRPr/>
            </a:pPr>
            <a:endParaRPr lang="en-US"/>
          </a:p>
        </p:txBody>
      </p:sp>
      <p:sp>
        <p:nvSpPr>
          <p:cNvPr id="112" name="Cube 111"/>
          <p:cNvSpPr/>
          <p:nvPr/>
        </p:nvSpPr>
        <p:spPr>
          <a:xfrm>
            <a:off x="5074227" y="2224537"/>
            <a:ext cx="274320" cy="617220"/>
          </a:xfrm>
          <a:prstGeom prst="cube">
            <a:avLst/>
          </a:prstGeom>
        </p:spPr>
        <p:style>
          <a:lnRef idx="1">
            <a:schemeClr val="accent5"/>
          </a:lnRef>
          <a:fillRef idx="2">
            <a:schemeClr val="accent5"/>
          </a:fillRef>
          <a:effectRef idx="1">
            <a:schemeClr val="accent5"/>
          </a:effectRef>
          <a:fontRef idx="minor">
            <a:schemeClr val="dk1"/>
          </a:fontRef>
        </p:style>
        <p:txBody>
          <a:bodyPr lIns="82296" tIns="41148" rIns="82296" bIns="41148" anchor="ctr"/>
          <a:lstStyle/>
          <a:p>
            <a:pPr algn="ctr">
              <a:defRPr/>
            </a:pPr>
            <a:endParaRPr lang="en-US"/>
          </a:p>
        </p:txBody>
      </p:sp>
      <p:sp>
        <p:nvSpPr>
          <p:cNvPr id="113" name="Cube 112"/>
          <p:cNvSpPr/>
          <p:nvPr/>
        </p:nvSpPr>
        <p:spPr>
          <a:xfrm>
            <a:off x="5424055" y="2217609"/>
            <a:ext cx="274320" cy="411480"/>
          </a:xfrm>
          <a:prstGeom prst="cube">
            <a:avLst/>
          </a:prstGeom>
        </p:spPr>
        <p:style>
          <a:lnRef idx="1">
            <a:schemeClr val="accent5"/>
          </a:lnRef>
          <a:fillRef idx="2">
            <a:schemeClr val="accent5"/>
          </a:fillRef>
          <a:effectRef idx="1">
            <a:schemeClr val="accent5"/>
          </a:effectRef>
          <a:fontRef idx="minor">
            <a:schemeClr val="dk1"/>
          </a:fontRef>
        </p:style>
        <p:txBody>
          <a:bodyPr lIns="82296" tIns="41148" rIns="82296" bIns="41148" anchor="ctr"/>
          <a:lstStyle/>
          <a:p>
            <a:pPr algn="ctr">
              <a:defRPr/>
            </a:pPr>
            <a:endParaRPr lang="en-US"/>
          </a:p>
        </p:txBody>
      </p:sp>
      <p:cxnSp>
        <p:nvCxnSpPr>
          <p:cNvPr id="118" name="Straight Arrow Connector 117"/>
          <p:cNvCxnSpPr/>
          <p:nvPr/>
        </p:nvCxnSpPr>
        <p:spPr>
          <a:xfrm flipV="1">
            <a:off x="5273040" y="4083124"/>
            <a:ext cx="1097280" cy="6172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9" name="Straight Arrow Connector 118"/>
          <p:cNvCxnSpPr/>
          <p:nvPr/>
        </p:nvCxnSpPr>
        <p:spPr>
          <a:xfrm flipV="1">
            <a:off x="5273040" y="3671644"/>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0" name="Straight Arrow Connector 119"/>
          <p:cNvCxnSpPr/>
          <p:nvPr/>
        </p:nvCxnSpPr>
        <p:spPr>
          <a:xfrm>
            <a:off x="5273040" y="4700344"/>
            <a:ext cx="11658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1" name="Cube 120"/>
          <p:cNvSpPr/>
          <p:nvPr/>
        </p:nvSpPr>
        <p:spPr>
          <a:xfrm>
            <a:off x="5417129" y="4171794"/>
            <a:ext cx="267393" cy="288175"/>
          </a:xfrm>
          <a:prstGeom prst="cube">
            <a:avLst/>
          </a:prstGeom>
        </p:spPr>
        <p:style>
          <a:lnRef idx="1">
            <a:schemeClr val="accent5"/>
          </a:lnRef>
          <a:fillRef idx="2">
            <a:schemeClr val="accent5"/>
          </a:fillRef>
          <a:effectRef idx="1">
            <a:schemeClr val="accent5"/>
          </a:effectRef>
          <a:fontRef idx="minor">
            <a:schemeClr val="dk1"/>
          </a:fontRef>
        </p:style>
        <p:txBody>
          <a:bodyPr lIns="82296" tIns="41148" rIns="82296" bIns="41148" anchor="ctr"/>
          <a:lstStyle/>
          <a:p>
            <a:pPr algn="ctr">
              <a:defRPr/>
            </a:pPr>
            <a:endParaRPr lang="en-US"/>
          </a:p>
        </p:txBody>
      </p:sp>
      <p:sp>
        <p:nvSpPr>
          <p:cNvPr id="123" name="Cube 122"/>
          <p:cNvSpPr/>
          <p:nvPr/>
        </p:nvSpPr>
        <p:spPr>
          <a:xfrm>
            <a:off x="4312921" y="4014545"/>
            <a:ext cx="267393" cy="288175"/>
          </a:xfrm>
          <a:prstGeom prst="cube">
            <a:avLst/>
          </a:prstGeom>
        </p:spPr>
        <p:style>
          <a:lnRef idx="1">
            <a:schemeClr val="accent5"/>
          </a:lnRef>
          <a:fillRef idx="2">
            <a:schemeClr val="accent5"/>
          </a:fillRef>
          <a:effectRef idx="1">
            <a:schemeClr val="accent5"/>
          </a:effectRef>
          <a:fontRef idx="minor">
            <a:schemeClr val="dk1"/>
          </a:fontRef>
        </p:style>
        <p:txBody>
          <a:bodyPr lIns="82296" tIns="41148" rIns="82296" bIns="41148" anchor="ctr"/>
          <a:lstStyle/>
          <a:p>
            <a:pPr algn="ctr">
              <a:defRPr/>
            </a:pPr>
            <a:endParaRPr lang="en-US"/>
          </a:p>
        </p:txBody>
      </p:sp>
      <p:cxnSp>
        <p:nvCxnSpPr>
          <p:cNvPr id="126" name="Straight Arrow Connector 125"/>
          <p:cNvCxnSpPr/>
          <p:nvPr/>
        </p:nvCxnSpPr>
        <p:spPr>
          <a:xfrm flipV="1">
            <a:off x="7399020" y="3123004"/>
            <a:ext cx="1097280" cy="61722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7" name="Straight Arrow Connector 126"/>
          <p:cNvCxnSpPr/>
          <p:nvPr/>
        </p:nvCxnSpPr>
        <p:spPr>
          <a:xfrm flipV="1">
            <a:off x="7399020" y="2711524"/>
            <a:ext cx="0" cy="1028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8" name="Straight Arrow Connector 127"/>
          <p:cNvCxnSpPr/>
          <p:nvPr/>
        </p:nvCxnSpPr>
        <p:spPr>
          <a:xfrm>
            <a:off x="7399020" y="3740224"/>
            <a:ext cx="116586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9" name="Cube 128"/>
          <p:cNvSpPr/>
          <p:nvPr/>
        </p:nvSpPr>
        <p:spPr>
          <a:xfrm>
            <a:off x="7954589" y="3253238"/>
            <a:ext cx="267393" cy="425335"/>
          </a:xfrm>
          <a:prstGeom prst="cube">
            <a:avLst/>
          </a:prstGeom>
        </p:spPr>
        <p:style>
          <a:lnRef idx="1">
            <a:schemeClr val="accent5"/>
          </a:lnRef>
          <a:fillRef idx="2">
            <a:schemeClr val="accent5"/>
          </a:fillRef>
          <a:effectRef idx="1">
            <a:schemeClr val="accent5"/>
          </a:effectRef>
          <a:fontRef idx="minor">
            <a:schemeClr val="dk1"/>
          </a:fontRef>
        </p:style>
        <p:txBody>
          <a:bodyPr lIns="82296" tIns="41148" rIns="82296" bIns="41148" anchor="ctr"/>
          <a:lstStyle/>
          <a:p>
            <a:pPr algn="ctr">
              <a:defRPr/>
            </a:pPr>
            <a:endParaRPr lang="en-US"/>
          </a:p>
        </p:txBody>
      </p:sp>
      <p:sp>
        <p:nvSpPr>
          <p:cNvPr id="130" name="Cube 129"/>
          <p:cNvSpPr/>
          <p:nvPr/>
        </p:nvSpPr>
        <p:spPr>
          <a:xfrm>
            <a:off x="6918961" y="2162885"/>
            <a:ext cx="267393" cy="425335"/>
          </a:xfrm>
          <a:prstGeom prst="cube">
            <a:avLst/>
          </a:prstGeom>
        </p:spPr>
        <p:style>
          <a:lnRef idx="1">
            <a:schemeClr val="accent5"/>
          </a:lnRef>
          <a:fillRef idx="2">
            <a:schemeClr val="accent5"/>
          </a:fillRef>
          <a:effectRef idx="1">
            <a:schemeClr val="accent5"/>
          </a:effectRef>
          <a:fontRef idx="minor">
            <a:schemeClr val="dk1"/>
          </a:fontRef>
        </p:style>
        <p:txBody>
          <a:bodyPr lIns="82296" tIns="41148" rIns="82296" bIns="41148" anchor="ctr"/>
          <a:lstStyle/>
          <a:p>
            <a:pPr algn="ctr">
              <a:defRPr/>
            </a:pPr>
            <a:endParaRPr lang="en-US"/>
          </a:p>
        </p:txBody>
      </p:sp>
      <p:sp>
        <p:nvSpPr>
          <p:cNvPr id="131" name="Cube 130"/>
          <p:cNvSpPr/>
          <p:nvPr/>
        </p:nvSpPr>
        <p:spPr>
          <a:xfrm>
            <a:off x="5410201" y="4165559"/>
            <a:ext cx="267393" cy="288175"/>
          </a:xfrm>
          <a:prstGeom prst="cube">
            <a:avLst/>
          </a:prstGeom>
        </p:spPr>
        <p:style>
          <a:lnRef idx="1">
            <a:schemeClr val="accent5"/>
          </a:lnRef>
          <a:fillRef idx="2">
            <a:schemeClr val="accent5"/>
          </a:fillRef>
          <a:effectRef idx="1">
            <a:schemeClr val="accent5"/>
          </a:effectRef>
          <a:fontRef idx="minor">
            <a:schemeClr val="dk1"/>
          </a:fontRef>
        </p:style>
        <p:txBody>
          <a:bodyPr lIns="82296" tIns="41148" rIns="82296" bIns="41148" anchor="ctr"/>
          <a:lstStyle/>
          <a:p>
            <a:pPr algn="ctr">
              <a:defRPr/>
            </a:pPr>
            <a:endParaRPr lang="en-US"/>
          </a:p>
        </p:txBody>
      </p:sp>
      <p:sp>
        <p:nvSpPr>
          <p:cNvPr id="132" name="Cube 131"/>
          <p:cNvSpPr/>
          <p:nvPr/>
        </p:nvSpPr>
        <p:spPr>
          <a:xfrm>
            <a:off x="7947661" y="3260165"/>
            <a:ext cx="267393" cy="425335"/>
          </a:xfrm>
          <a:prstGeom prst="cube">
            <a:avLst/>
          </a:prstGeom>
        </p:spPr>
        <p:style>
          <a:lnRef idx="1">
            <a:schemeClr val="accent5"/>
          </a:lnRef>
          <a:fillRef idx="2">
            <a:schemeClr val="accent5"/>
          </a:fillRef>
          <a:effectRef idx="1">
            <a:schemeClr val="accent5"/>
          </a:effectRef>
          <a:fontRef idx="minor">
            <a:schemeClr val="dk1"/>
          </a:fontRef>
        </p:style>
        <p:txBody>
          <a:bodyPr lIns="82296" tIns="41148" rIns="82296" bIns="41148" anchor="ctr"/>
          <a:lstStyle/>
          <a:p>
            <a:pPr algn="ctr">
              <a:defRPr/>
            </a:pPr>
            <a:endParaRPr lang="en-US"/>
          </a:p>
        </p:txBody>
      </p:sp>
      <p:sp>
        <p:nvSpPr>
          <p:cNvPr id="138" name="TextBox 137"/>
          <p:cNvSpPr txBox="1"/>
          <p:nvPr/>
        </p:nvSpPr>
        <p:spPr>
          <a:xfrm>
            <a:off x="4107180" y="3123005"/>
            <a:ext cx="891540" cy="332899"/>
          </a:xfrm>
          <a:prstGeom prst="rect">
            <a:avLst/>
          </a:prstGeom>
          <a:solidFill>
            <a:schemeClr val="accent3">
              <a:lumMod val="20000"/>
              <a:lumOff val="80000"/>
              <a:alpha val="86000"/>
            </a:schemeClr>
          </a:solidFill>
          <a:ln>
            <a:solidFill>
              <a:schemeClr val="accent1">
                <a:lumMod val="75000"/>
              </a:schemeClr>
            </a:solidFill>
          </a:ln>
        </p:spPr>
        <p:txBody>
          <a:bodyPr lIns="82296" tIns="41148" rIns="82296" bIns="41148">
            <a:spAutoFit/>
          </a:bodyPr>
          <a:lstStyle/>
          <a:p>
            <a:pPr>
              <a:defRPr/>
            </a:pPr>
            <a:r>
              <a:rPr lang="en-US" sz="1600" dirty="0"/>
              <a:t>T</a:t>
            </a:r>
            <a:r>
              <a:rPr lang="en-US" sz="1600" baseline="-25000" dirty="0"/>
              <a:t>1</a:t>
            </a:r>
            <a:r>
              <a:rPr lang="en-US" sz="1600" dirty="0"/>
              <a:t>(X,A)</a:t>
            </a:r>
          </a:p>
        </p:txBody>
      </p:sp>
      <p:cxnSp>
        <p:nvCxnSpPr>
          <p:cNvPr id="144" name="Curved Connector 143"/>
          <p:cNvCxnSpPr>
            <a:stCxn id="138" idx="1"/>
          </p:cNvCxnSpPr>
          <p:nvPr/>
        </p:nvCxnSpPr>
        <p:spPr>
          <a:xfrm rot="10800000" flipV="1">
            <a:off x="3565684" y="3288739"/>
            <a:ext cx="541496" cy="368618"/>
          </a:xfrm>
          <a:prstGeom prst="curvedConnector2">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47" name="Curved Connector 146"/>
          <p:cNvCxnSpPr>
            <a:stCxn id="138" idx="3"/>
          </p:cNvCxnSpPr>
          <p:nvPr/>
        </p:nvCxnSpPr>
        <p:spPr>
          <a:xfrm flipV="1">
            <a:off x="4998720" y="2642945"/>
            <a:ext cx="528638" cy="645795"/>
          </a:xfrm>
          <a:prstGeom prst="curvedConnector2">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151" name="TextBox 150"/>
          <p:cNvSpPr txBox="1"/>
          <p:nvPr/>
        </p:nvSpPr>
        <p:spPr>
          <a:xfrm>
            <a:off x="7673340" y="2780105"/>
            <a:ext cx="1234440" cy="332899"/>
          </a:xfrm>
          <a:prstGeom prst="rect">
            <a:avLst/>
          </a:prstGeom>
          <a:solidFill>
            <a:schemeClr val="accent3">
              <a:lumMod val="20000"/>
              <a:lumOff val="80000"/>
              <a:alpha val="86000"/>
            </a:schemeClr>
          </a:solidFill>
          <a:ln>
            <a:solidFill>
              <a:schemeClr val="accent1">
                <a:lumMod val="75000"/>
              </a:schemeClr>
            </a:solidFill>
          </a:ln>
        </p:spPr>
        <p:txBody>
          <a:bodyPr lIns="82296" tIns="41148" rIns="82296" bIns="41148">
            <a:spAutoFit/>
          </a:bodyPr>
          <a:lstStyle/>
          <a:p>
            <a:pPr>
              <a:defRPr/>
            </a:pPr>
            <a:r>
              <a:rPr lang="en-US" sz="1600" dirty="0"/>
              <a:t>T</a:t>
            </a:r>
            <a:r>
              <a:rPr lang="en-US" sz="1600" baseline="-25000" dirty="0"/>
              <a:t>2</a:t>
            </a:r>
            <a:r>
              <a:rPr lang="en-US" sz="1600" dirty="0"/>
              <a:t>(T</a:t>
            </a:r>
            <a:r>
              <a:rPr lang="en-US" sz="1600" baseline="-25000" dirty="0"/>
              <a:t>1</a:t>
            </a:r>
            <a:r>
              <a:rPr lang="en-US" sz="1600" dirty="0"/>
              <a:t>(X,A))</a:t>
            </a:r>
          </a:p>
        </p:txBody>
      </p:sp>
      <p:sp>
        <p:nvSpPr>
          <p:cNvPr id="157" name="TextBox 156"/>
          <p:cNvSpPr txBox="1"/>
          <p:nvPr/>
        </p:nvSpPr>
        <p:spPr>
          <a:xfrm>
            <a:off x="5341620" y="3740225"/>
            <a:ext cx="1234440" cy="332899"/>
          </a:xfrm>
          <a:prstGeom prst="rect">
            <a:avLst/>
          </a:prstGeom>
          <a:solidFill>
            <a:schemeClr val="accent3">
              <a:lumMod val="20000"/>
              <a:lumOff val="80000"/>
              <a:alpha val="86000"/>
            </a:schemeClr>
          </a:solidFill>
          <a:ln>
            <a:solidFill>
              <a:schemeClr val="accent1">
                <a:lumMod val="75000"/>
              </a:schemeClr>
            </a:solidFill>
          </a:ln>
        </p:spPr>
        <p:txBody>
          <a:bodyPr lIns="82296" tIns="41148" rIns="82296" bIns="41148">
            <a:spAutoFit/>
          </a:bodyPr>
          <a:lstStyle/>
          <a:p>
            <a:pPr>
              <a:defRPr/>
            </a:pPr>
            <a:r>
              <a:rPr lang="en-US" sz="1600" dirty="0"/>
              <a:t>T</a:t>
            </a:r>
            <a:r>
              <a:rPr lang="en-US" sz="1600" baseline="-25000" dirty="0"/>
              <a:t>4</a:t>
            </a:r>
            <a:r>
              <a:rPr lang="en-US" sz="1600" dirty="0"/>
              <a:t>(T</a:t>
            </a:r>
            <a:r>
              <a:rPr lang="en-US" sz="1600" baseline="-25000" dirty="0"/>
              <a:t>1</a:t>
            </a:r>
            <a:r>
              <a:rPr lang="en-US" sz="1600" dirty="0"/>
              <a:t>(X,A))</a:t>
            </a:r>
          </a:p>
        </p:txBody>
      </p:sp>
      <p:sp>
        <p:nvSpPr>
          <p:cNvPr id="158" name="TextBox 157"/>
          <p:cNvSpPr txBox="1"/>
          <p:nvPr/>
        </p:nvSpPr>
        <p:spPr>
          <a:xfrm>
            <a:off x="6781800" y="5660465"/>
            <a:ext cx="3154680" cy="332899"/>
          </a:xfrm>
          <a:prstGeom prst="rect">
            <a:avLst/>
          </a:prstGeom>
          <a:solidFill>
            <a:schemeClr val="accent3">
              <a:lumMod val="20000"/>
              <a:lumOff val="80000"/>
              <a:alpha val="86000"/>
            </a:schemeClr>
          </a:solidFill>
          <a:ln>
            <a:solidFill>
              <a:schemeClr val="accent1">
                <a:lumMod val="75000"/>
              </a:schemeClr>
            </a:solidFill>
          </a:ln>
        </p:spPr>
        <p:txBody>
          <a:bodyPr lIns="82296" tIns="41148" rIns="82296" bIns="41148">
            <a:spAutoFit/>
          </a:bodyPr>
          <a:lstStyle/>
          <a:p>
            <a:pPr>
              <a:defRPr/>
            </a:pPr>
            <a:r>
              <a:rPr lang="en-US" sz="1600" dirty="0"/>
              <a:t>T</a:t>
            </a:r>
            <a:r>
              <a:rPr lang="en-US" sz="1600" baseline="-25000" dirty="0"/>
              <a:t>3</a:t>
            </a:r>
            <a:r>
              <a:rPr lang="en-US" sz="1600" dirty="0"/>
              <a:t>(T</a:t>
            </a:r>
            <a:r>
              <a:rPr lang="en-US" sz="1600" baseline="-25000" dirty="0"/>
              <a:t>2</a:t>
            </a:r>
            <a:r>
              <a:rPr lang="en-US" sz="1600" dirty="0"/>
              <a:t>(T</a:t>
            </a:r>
            <a:r>
              <a:rPr lang="en-US" sz="1600" baseline="-25000" dirty="0"/>
              <a:t>1</a:t>
            </a:r>
            <a:r>
              <a:rPr lang="en-US" sz="1600" dirty="0"/>
              <a:t>(X,A))  U  T</a:t>
            </a:r>
            <a:r>
              <a:rPr lang="en-US" sz="1600" baseline="-25000" dirty="0"/>
              <a:t>3</a:t>
            </a:r>
            <a:r>
              <a:rPr lang="en-US" sz="1600" dirty="0"/>
              <a:t>(T</a:t>
            </a:r>
            <a:r>
              <a:rPr lang="en-US" sz="1600" baseline="-25000" dirty="0"/>
              <a:t>4</a:t>
            </a:r>
            <a:r>
              <a:rPr lang="en-US" sz="1600" dirty="0"/>
              <a:t>(T</a:t>
            </a:r>
            <a:r>
              <a:rPr lang="en-US" sz="1600" baseline="-25000" dirty="0"/>
              <a:t>1</a:t>
            </a:r>
            <a:r>
              <a:rPr lang="en-US" sz="1600" dirty="0"/>
              <a:t>(X,A))</a:t>
            </a:r>
          </a:p>
        </p:txBody>
      </p:sp>
      <p:sp>
        <p:nvSpPr>
          <p:cNvPr id="159" name="Cube 158"/>
          <p:cNvSpPr/>
          <p:nvPr/>
        </p:nvSpPr>
        <p:spPr>
          <a:xfrm>
            <a:off x="5410201" y="4165993"/>
            <a:ext cx="267177" cy="287179"/>
          </a:xfrm>
          <a:prstGeom prst="cube">
            <a:avLst/>
          </a:prstGeom>
          <a:solidFill>
            <a:schemeClr val="accent1">
              <a:lumMod val="60000"/>
              <a:lumOff val="40000"/>
              <a:alpha val="86000"/>
            </a:schemeClr>
          </a:solidFill>
        </p:spPr>
        <p:style>
          <a:lnRef idx="1">
            <a:schemeClr val="accent1"/>
          </a:lnRef>
          <a:fillRef idx="2">
            <a:schemeClr val="accent1"/>
          </a:fillRef>
          <a:effectRef idx="1">
            <a:schemeClr val="accent1"/>
          </a:effectRef>
          <a:fontRef idx="minor">
            <a:schemeClr val="dk1"/>
          </a:fontRef>
        </p:style>
        <p:txBody>
          <a:bodyPr lIns="82296" tIns="41148" rIns="82296" bIns="41148" anchor="ctr"/>
          <a:lstStyle/>
          <a:p>
            <a:pPr algn="ctr">
              <a:defRPr/>
            </a:pPr>
            <a:endParaRPr lang="en-US"/>
          </a:p>
        </p:txBody>
      </p:sp>
      <p:sp>
        <p:nvSpPr>
          <p:cNvPr id="160" name="Cube 159"/>
          <p:cNvSpPr/>
          <p:nvPr/>
        </p:nvSpPr>
        <p:spPr>
          <a:xfrm>
            <a:off x="7947661" y="3260164"/>
            <a:ext cx="267177" cy="425768"/>
          </a:xfrm>
          <a:prstGeom prst="cube">
            <a:avLst/>
          </a:prstGeom>
          <a:solidFill>
            <a:schemeClr val="accent1">
              <a:lumMod val="60000"/>
              <a:lumOff val="40000"/>
              <a:alpha val="86000"/>
            </a:schemeClr>
          </a:solidFill>
        </p:spPr>
        <p:style>
          <a:lnRef idx="1">
            <a:schemeClr val="accent1"/>
          </a:lnRef>
          <a:fillRef idx="2">
            <a:schemeClr val="accent1"/>
          </a:fillRef>
          <a:effectRef idx="1">
            <a:schemeClr val="accent1"/>
          </a:effectRef>
          <a:fontRef idx="minor">
            <a:schemeClr val="dk1"/>
          </a:fontRef>
        </p:style>
        <p:txBody>
          <a:bodyPr lIns="82296" tIns="41148" rIns="82296" bIns="41148" anchor="ctr"/>
          <a:lstStyle/>
          <a:p>
            <a:pPr algn="ctr">
              <a:defRPr/>
            </a:pPr>
            <a:endParaRPr lang="en-US"/>
          </a:p>
        </p:txBody>
      </p:sp>
      <p:cxnSp>
        <p:nvCxnSpPr>
          <p:cNvPr id="162" name="Curved Connector 161"/>
          <p:cNvCxnSpPr/>
          <p:nvPr/>
        </p:nvCxnSpPr>
        <p:spPr>
          <a:xfrm rot="16200000" flipV="1">
            <a:off x="7559041" y="4174566"/>
            <a:ext cx="1570196" cy="578643"/>
          </a:xfrm>
          <a:prstGeom prst="curvedConnector3">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65" name="Curved Connector 164"/>
          <p:cNvCxnSpPr>
            <a:endCxn id="121" idx="5"/>
          </p:cNvCxnSpPr>
          <p:nvPr/>
        </p:nvCxnSpPr>
        <p:spPr>
          <a:xfrm rot="10800000">
            <a:off x="5684520" y="4283150"/>
            <a:ext cx="2537460" cy="897255"/>
          </a:xfrm>
          <a:prstGeom prst="curvedConnector3">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167" name="Cube 166"/>
          <p:cNvSpPr/>
          <p:nvPr/>
        </p:nvSpPr>
        <p:spPr>
          <a:xfrm>
            <a:off x="3352800" y="3657357"/>
            <a:ext cx="274320" cy="288608"/>
          </a:xfrm>
          <a:prstGeom prst="cube">
            <a:avLst/>
          </a:prstGeom>
          <a:solidFill>
            <a:schemeClr val="accent1">
              <a:lumMod val="40000"/>
              <a:lumOff val="60000"/>
              <a:alpha val="58000"/>
            </a:schemeClr>
          </a:solidFill>
        </p:spPr>
        <p:style>
          <a:lnRef idx="1">
            <a:schemeClr val="accent1"/>
          </a:lnRef>
          <a:fillRef idx="2">
            <a:schemeClr val="accent1"/>
          </a:fillRef>
          <a:effectRef idx="1">
            <a:schemeClr val="accent1"/>
          </a:effectRef>
          <a:fontRef idx="minor">
            <a:schemeClr val="dk1"/>
          </a:fontRef>
        </p:style>
        <p:txBody>
          <a:bodyPr lIns="82296" tIns="41148" rIns="82296" bIns="41148" anchor="ctr"/>
          <a:lstStyle/>
          <a:p>
            <a:pPr algn="ctr">
              <a:defRPr/>
            </a:pPr>
            <a:endParaRPr lang="en-US"/>
          </a:p>
        </p:txBody>
      </p:sp>
      <p:sp>
        <p:nvSpPr>
          <p:cNvPr id="168" name="Cube 167"/>
          <p:cNvSpPr/>
          <p:nvPr/>
        </p:nvSpPr>
        <p:spPr>
          <a:xfrm>
            <a:off x="5067301" y="2368624"/>
            <a:ext cx="267177" cy="425768"/>
          </a:xfrm>
          <a:prstGeom prst="cube">
            <a:avLst/>
          </a:prstGeom>
          <a:solidFill>
            <a:schemeClr val="accent1">
              <a:lumMod val="40000"/>
              <a:lumOff val="60000"/>
              <a:alpha val="58000"/>
            </a:schemeClr>
          </a:solidFill>
        </p:spPr>
        <p:style>
          <a:lnRef idx="1">
            <a:schemeClr val="accent1"/>
          </a:lnRef>
          <a:fillRef idx="2">
            <a:schemeClr val="accent1"/>
          </a:fillRef>
          <a:effectRef idx="1">
            <a:schemeClr val="accent1"/>
          </a:effectRef>
          <a:fontRef idx="minor">
            <a:schemeClr val="dk1"/>
          </a:fontRef>
        </p:style>
        <p:txBody>
          <a:bodyPr lIns="82296" tIns="41148" rIns="82296" bIns="41148" anchor="ctr"/>
          <a:lstStyle/>
          <a:p>
            <a:pPr algn="ctr">
              <a:defRPr/>
            </a:pPr>
            <a:endParaRPr lang="en-US"/>
          </a:p>
        </p:txBody>
      </p:sp>
      <p:sp>
        <p:nvSpPr>
          <p:cNvPr id="170" name="Cube 169"/>
          <p:cNvSpPr/>
          <p:nvPr/>
        </p:nvSpPr>
        <p:spPr>
          <a:xfrm>
            <a:off x="2324101" y="2162884"/>
            <a:ext cx="267177" cy="288608"/>
          </a:xfrm>
          <a:prstGeom prst="cube">
            <a:avLst/>
          </a:prstGeom>
          <a:solidFill>
            <a:schemeClr val="accent1">
              <a:lumMod val="40000"/>
              <a:lumOff val="60000"/>
              <a:alpha val="63000"/>
            </a:schemeClr>
          </a:solidFill>
        </p:spPr>
        <p:style>
          <a:lnRef idx="1">
            <a:schemeClr val="accent1"/>
          </a:lnRef>
          <a:fillRef idx="2">
            <a:schemeClr val="accent1"/>
          </a:fillRef>
          <a:effectRef idx="1">
            <a:schemeClr val="accent1"/>
          </a:effectRef>
          <a:fontRef idx="minor">
            <a:schemeClr val="dk1"/>
          </a:fontRef>
        </p:style>
        <p:txBody>
          <a:bodyPr lIns="82296" tIns="41148" rIns="82296" bIns="41148" anchor="ctr"/>
          <a:lstStyle/>
          <a:p>
            <a:pPr algn="ctr">
              <a:defRPr/>
            </a:pPr>
            <a:endParaRPr lang="en-US"/>
          </a:p>
        </p:txBody>
      </p:sp>
      <p:sp>
        <p:nvSpPr>
          <p:cNvPr id="169" name="Cube 168"/>
          <p:cNvSpPr/>
          <p:nvPr/>
        </p:nvSpPr>
        <p:spPr>
          <a:xfrm>
            <a:off x="2118361" y="2300044"/>
            <a:ext cx="267177" cy="425768"/>
          </a:xfrm>
          <a:prstGeom prst="cube">
            <a:avLst/>
          </a:prstGeom>
          <a:solidFill>
            <a:schemeClr val="accent1">
              <a:lumMod val="40000"/>
              <a:lumOff val="60000"/>
              <a:alpha val="63000"/>
            </a:schemeClr>
          </a:solidFill>
        </p:spPr>
        <p:style>
          <a:lnRef idx="1">
            <a:schemeClr val="accent1"/>
          </a:lnRef>
          <a:fillRef idx="2">
            <a:schemeClr val="accent1"/>
          </a:fillRef>
          <a:effectRef idx="1">
            <a:schemeClr val="accent1"/>
          </a:effectRef>
          <a:fontRef idx="minor">
            <a:schemeClr val="dk1"/>
          </a:fontRef>
        </p:style>
        <p:txBody>
          <a:bodyPr lIns="82296" tIns="41148" rIns="82296" bIns="41148" anchor="ctr"/>
          <a:lstStyle/>
          <a:p>
            <a:pPr algn="ctr">
              <a:defRPr/>
            </a:pPr>
            <a:endParaRPr lang="en-US"/>
          </a:p>
        </p:txBody>
      </p:sp>
      <p:cxnSp>
        <p:nvCxnSpPr>
          <p:cNvPr id="171" name="Curved Connector 170"/>
          <p:cNvCxnSpPr>
            <a:endCxn id="167" idx="3"/>
          </p:cNvCxnSpPr>
          <p:nvPr/>
        </p:nvCxnSpPr>
        <p:spPr>
          <a:xfrm rot="10800000">
            <a:off x="3455670" y="3945964"/>
            <a:ext cx="1961674" cy="402908"/>
          </a:xfrm>
          <a:prstGeom prst="curvedConnector2">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4" name="Curved Connector 173"/>
          <p:cNvCxnSpPr>
            <a:endCxn id="168" idx="5"/>
          </p:cNvCxnSpPr>
          <p:nvPr/>
        </p:nvCxnSpPr>
        <p:spPr>
          <a:xfrm rot="10800000">
            <a:off x="5334477" y="2547218"/>
            <a:ext cx="2620328" cy="951548"/>
          </a:xfrm>
          <a:prstGeom prst="curvedConnector3">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77" name="Curved Connector 176"/>
          <p:cNvCxnSpPr>
            <a:stCxn id="168" idx="2"/>
            <a:endCxn id="169" idx="4"/>
          </p:cNvCxnSpPr>
          <p:nvPr/>
        </p:nvCxnSpPr>
        <p:spPr>
          <a:xfrm rot="10800000">
            <a:off x="2318386" y="2545789"/>
            <a:ext cx="2748915" cy="68580"/>
          </a:xfrm>
          <a:prstGeom prst="curvedConnector3">
            <a:avLst/>
          </a:prstGeom>
          <a:ln>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80" name="Curved Connector 179"/>
          <p:cNvCxnSpPr>
            <a:stCxn id="167" idx="2"/>
            <a:endCxn id="170" idx="4"/>
          </p:cNvCxnSpPr>
          <p:nvPr/>
        </p:nvCxnSpPr>
        <p:spPr>
          <a:xfrm rot="10800000">
            <a:off x="2524126" y="2340049"/>
            <a:ext cx="828675" cy="1495902"/>
          </a:xfrm>
          <a:prstGeom prst="curvedConnector3">
            <a:avLst/>
          </a:prstGeom>
          <a:ln>
            <a:prstDash val="sysDash"/>
            <a:tailEnd type="arrow"/>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6576060" y="4906085"/>
            <a:ext cx="480060" cy="332899"/>
          </a:xfrm>
          <a:prstGeom prst="rect">
            <a:avLst/>
          </a:prstGeom>
          <a:solidFill>
            <a:schemeClr val="accent3">
              <a:lumMod val="20000"/>
              <a:lumOff val="80000"/>
              <a:alpha val="86000"/>
            </a:schemeClr>
          </a:solidFill>
          <a:ln>
            <a:solidFill>
              <a:schemeClr val="accent1">
                <a:lumMod val="75000"/>
              </a:schemeClr>
            </a:solidFill>
          </a:ln>
        </p:spPr>
        <p:txBody>
          <a:bodyPr lIns="82296" tIns="41148" rIns="82296" bIns="41148">
            <a:spAutoFit/>
          </a:bodyPr>
          <a:lstStyle/>
          <a:p>
            <a:pPr>
              <a:defRPr/>
            </a:pPr>
            <a:r>
              <a:rPr lang="en-US" sz="1600" dirty="0"/>
              <a:t>T</a:t>
            </a:r>
            <a:r>
              <a:rPr lang="en-US" sz="1600" baseline="30000" dirty="0"/>
              <a:t>-1</a:t>
            </a:r>
            <a:r>
              <a:rPr lang="en-US" sz="1600" baseline="-25000" dirty="0"/>
              <a:t>3</a:t>
            </a:r>
          </a:p>
        </p:txBody>
      </p:sp>
      <p:sp>
        <p:nvSpPr>
          <p:cNvPr id="73" name="TextBox 72"/>
          <p:cNvSpPr txBox="1"/>
          <p:nvPr/>
        </p:nvSpPr>
        <p:spPr>
          <a:xfrm>
            <a:off x="8290560" y="4014545"/>
            <a:ext cx="480060" cy="332899"/>
          </a:xfrm>
          <a:prstGeom prst="rect">
            <a:avLst/>
          </a:prstGeom>
          <a:solidFill>
            <a:schemeClr val="accent3">
              <a:lumMod val="20000"/>
              <a:lumOff val="80000"/>
              <a:alpha val="86000"/>
            </a:schemeClr>
          </a:solidFill>
          <a:ln>
            <a:solidFill>
              <a:schemeClr val="accent1">
                <a:lumMod val="75000"/>
              </a:schemeClr>
            </a:solidFill>
          </a:ln>
        </p:spPr>
        <p:txBody>
          <a:bodyPr lIns="82296" tIns="41148" rIns="82296" bIns="41148">
            <a:spAutoFit/>
          </a:bodyPr>
          <a:lstStyle/>
          <a:p>
            <a:pPr>
              <a:defRPr/>
            </a:pPr>
            <a:r>
              <a:rPr lang="en-US" sz="1600" dirty="0"/>
              <a:t>T</a:t>
            </a:r>
            <a:r>
              <a:rPr lang="en-US" sz="1600" baseline="30000" dirty="0"/>
              <a:t>-1</a:t>
            </a:r>
            <a:r>
              <a:rPr lang="en-US" sz="1600" baseline="-25000" dirty="0"/>
              <a:t>3</a:t>
            </a:r>
          </a:p>
        </p:txBody>
      </p:sp>
      <p:sp>
        <p:nvSpPr>
          <p:cNvPr id="74" name="TextBox 73"/>
          <p:cNvSpPr txBox="1"/>
          <p:nvPr/>
        </p:nvSpPr>
        <p:spPr>
          <a:xfrm>
            <a:off x="4244340" y="3877385"/>
            <a:ext cx="480060" cy="332899"/>
          </a:xfrm>
          <a:prstGeom prst="rect">
            <a:avLst/>
          </a:prstGeom>
          <a:solidFill>
            <a:schemeClr val="accent3">
              <a:lumMod val="20000"/>
              <a:lumOff val="80000"/>
              <a:alpha val="86000"/>
            </a:schemeClr>
          </a:solidFill>
          <a:ln>
            <a:solidFill>
              <a:schemeClr val="accent1">
                <a:lumMod val="75000"/>
              </a:schemeClr>
            </a:solidFill>
          </a:ln>
        </p:spPr>
        <p:txBody>
          <a:bodyPr lIns="82296" tIns="41148" rIns="82296" bIns="41148">
            <a:spAutoFit/>
          </a:bodyPr>
          <a:lstStyle/>
          <a:p>
            <a:pPr>
              <a:defRPr/>
            </a:pPr>
            <a:r>
              <a:rPr lang="en-US" sz="1600" dirty="0"/>
              <a:t>T</a:t>
            </a:r>
            <a:r>
              <a:rPr lang="en-US" sz="1600" baseline="30000" dirty="0"/>
              <a:t>-1</a:t>
            </a:r>
            <a:r>
              <a:rPr lang="en-US" sz="1600" baseline="-25000" dirty="0"/>
              <a:t>4</a:t>
            </a:r>
          </a:p>
        </p:txBody>
      </p:sp>
      <p:sp>
        <p:nvSpPr>
          <p:cNvPr id="75" name="TextBox 74"/>
          <p:cNvSpPr txBox="1"/>
          <p:nvPr/>
        </p:nvSpPr>
        <p:spPr>
          <a:xfrm>
            <a:off x="6096000" y="2848685"/>
            <a:ext cx="480060" cy="332899"/>
          </a:xfrm>
          <a:prstGeom prst="rect">
            <a:avLst/>
          </a:prstGeom>
          <a:solidFill>
            <a:schemeClr val="accent3">
              <a:lumMod val="20000"/>
              <a:lumOff val="80000"/>
              <a:alpha val="86000"/>
            </a:schemeClr>
          </a:solidFill>
          <a:ln>
            <a:solidFill>
              <a:schemeClr val="accent1">
                <a:lumMod val="75000"/>
              </a:schemeClr>
            </a:solidFill>
          </a:ln>
        </p:spPr>
        <p:txBody>
          <a:bodyPr lIns="82296" tIns="41148" rIns="82296" bIns="41148">
            <a:spAutoFit/>
          </a:bodyPr>
          <a:lstStyle/>
          <a:p>
            <a:pPr>
              <a:defRPr/>
            </a:pPr>
            <a:r>
              <a:rPr lang="en-US" sz="1600" dirty="0"/>
              <a:t>T</a:t>
            </a:r>
            <a:r>
              <a:rPr lang="en-US" sz="1600" baseline="30000" dirty="0"/>
              <a:t>-1</a:t>
            </a:r>
            <a:r>
              <a:rPr lang="en-US" sz="1600" baseline="-25000" dirty="0"/>
              <a:t>2</a:t>
            </a:r>
          </a:p>
        </p:txBody>
      </p:sp>
      <p:sp>
        <p:nvSpPr>
          <p:cNvPr id="76" name="TextBox 75"/>
          <p:cNvSpPr txBox="1"/>
          <p:nvPr/>
        </p:nvSpPr>
        <p:spPr>
          <a:xfrm>
            <a:off x="2461260" y="2985845"/>
            <a:ext cx="480060" cy="332899"/>
          </a:xfrm>
          <a:prstGeom prst="rect">
            <a:avLst/>
          </a:prstGeom>
          <a:solidFill>
            <a:schemeClr val="accent3">
              <a:lumMod val="20000"/>
              <a:lumOff val="80000"/>
              <a:alpha val="86000"/>
            </a:schemeClr>
          </a:solidFill>
          <a:ln>
            <a:solidFill>
              <a:schemeClr val="accent1">
                <a:lumMod val="75000"/>
              </a:schemeClr>
            </a:solidFill>
          </a:ln>
        </p:spPr>
        <p:txBody>
          <a:bodyPr lIns="82296" tIns="41148" rIns="82296" bIns="41148">
            <a:spAutoFit/>
          </a:bodyPr>
          <a:lstStyle/>
          <a:p>
            <a:pPr>
              <a:defRPr/>
            </a:pPr>
            <a:r>
              <a:rPr lang="en-US" sz="1600" dirty="0"/>
              <a:t>T</a:t>
            </a:r>
            <a:r>
              <a:rPr lang="en-US" sz="1600" baseline="30000" dirty="0"/>
              <a:t>-1</a:t>
            </a:r>
            <a:r>
              <a:rPr lang="en-US" sz="1600" baseline="-25000" dirty="0"/>
              <a:t>1</a:t>
            </a:r>
          </a:p>
        </p:txBody>
      </p:sp>
      <p:sp>
        <p:nvSpPr>
          <p:cNvPr id="77" name="TextBox 76"/>
          <p:cNvSpPr txBox="1"/>
          <p:nvPr/>
        </p:nvSpPr>
        <p:spPr>
          <a:xfrm>
            <a:off x="3832860" y="2231465"/>
            <a:ext cx="480060" cy="332899"/>
          </a:xfrm>
          <a:prstGeom prst="rect">
            <a:avLst/>
          </a:prstGeom>
          <a:solidFill>
            <a:schemeClr val="accent3">
              <a:lumMod val="20000"/>
              <a:lumOff val="80000"/>
              <a:alpha val="86000"/>
            </a:schemeClr>
          </a:solidFill>
          <a:ln>
            <a:solidFill>
              <a:schemeClr val="accent1">
                <a:lumMod val="75000"/>
              </a:schemeClr>
            </a:solidFill>
          </a:ln>
        </p:spPr>
        <p:txBody>
          <a:bodyPr lIns="82296" tIns="41148" rIns="82296" bIns="41148">
            <a:spAutoFit/>
          </a:bodyPr>
          <a:lstStyle/>
          <a:p>
            <a:pPr>
              <a:defRPr/>
            </a:pPr>
            <a:r>
              <a:rPr lang="en-US" sz="1600" dirty="0"/>
              <a:t>T</a:t>
            </a:r>
            <a:r>
              <a:rPr lang="en-US" sz="1600" baseline="30000" dirty="0"/>
              <a:t>-1</a:t>
            </a:r>
            <a:r>
              <a:rPr lang="en-US" sz="1600" baseline="-25000" dirty="0"/>
              <a:t>1</a:t>
            </a:r>
          </a:p>
        </p:txBody>
      </p:sp>
      <p:pic>
        <p:nvPicPr>
          <p:cNvPr id="79" name="Picture 56" descr="black-serv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72740" y="2162886"/>
            <a:ext cx="548640" cy="54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56" descr="black-server-ico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4494606"/>
            <a:ext cx="548640" cy="54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Oval 3"/>
          <p:cNvSpPr/>
          <p:nvPr/>
        </p:nvSpPr>
        <p:spPr>
          <a:xfrm>
            <a:off x="1912620" y="2025724"/>
            <a:ext cx="822960" cy="822960"/>
          </a:xfrm>
          <a:prstGeom prst="ellipse">
            <a:avLst/>
          </a:prstGeom>
          <a:noFill/>
          <a:ln>
            <a:solidFill>
              <a:schemeClr val="accent3"/>
            </a:solidFill>
          </a:ln>
        </p:spPr>
        <p:style>
          <a:lnRef idx="1">
            <a:schemeClr val="accent1"/>
          </a:lnRef>
          <a:fillRef idx="3">
            <a:schemeClr val="accent1"/>
          </a:fillRef>
          <a:effectRef idx="2">
            <a:schemeClr val="accent1"/>
          </a:effectRef>
          <a:fontRef idx="minor">
            <a:schemeClr val="lt1"/>
          </a:fontRef>
        </p:style>
        <p:txBody>
          <a:bodyPr lIns="82296" tIns="41148" rIns="82296" bIns="41148" rtlCol="0" anchor="ctr"/>
          <a:lstStyle/>
          <a:p>
            <a:pPr algn="ctr"/>
            <a:endParaRPr lang="en-US"/>
          </a:p>
        </p:txBody>
      </p:sp>
      <p:sp>
        <p:nvSpPr>
          <p:cNvPr id="93" name="Slide Number Placeholder 4"/>
          <p:cNvSpPr>
            <a:spLocks noGrp="1"/>
          </p:cNvSpPr>
          <p:nvPr>
            <p:ph type="sldNum" sz="quarter" idx="12"/>
          </p:nvPr>
        </p:nvSpPr>
        <p:spPr>
          <a:xfrm>
            <a:off x="8077200" y="6310671"/>
            <a:ext cx="2133600" cy="365125"/>
          </a:xfrm>
        </p:spPr>
        <p:txBody>
          <a:bodyPr/>
          <a:lstStyle/>
          <a:p>
            <a:fld id="{57D92C16-8AE8-1B4F-9331-F4A89351A681}" type="slidenum">
              <a:rPr lang="en-US" smtClean="0"/>
              <a:t>20</a:t>
            </a:fld>
            <a:endParaRPr lang="en-US"/>
          </a:p>
        </p:txBody>
      </p:sp>
      <p:sp>
        <p:nvSpPr>
          <p:cNvPr id="99" name="Cube 98"/>
          <p:cNvSpPr/>
          <p:nvPr/>
        </p:nvSpPr>
        <p:spPr>
          <a:xfrm>
            <a:off x="2049780" y="2094304"/>
            <a:ext cx="822960" cy="685800"/>
          </a:xfrm>
          <a:prstGeom prst="cube">
            <a:avLst/>
          </a:prstGeom>
        </p:spPr>
        <p:style>
          <a:lnRef idx="1">
            <a:schemeClr val="accent5"/>
          </a:lnRef>
          <a:fillRef idx="2">
            <a:schemeClr val="accent5"/>
          </a:fillRef>
          <a:effectRef idx="1">
            <a:schemeClr val="accent5"/>
          </a:effectRef>
          <a:fontRef idx="minor">
            <a:schemeClr val="dk1"/>
          </a:fontRef>
        </p:style>
        <p:txBody>
          <a:bodyPr lIns="82296" tIns="41148" rIns="82296" bIns="41148" anchor="ctr"/>
          <a:lstStyle/>
          <a:p>
            <a:pPr algn="ctr">
              <a:defRPr/>
            </a:pPr>
            <a:endParaRPr lang="en-US"/>
          </a:p>
        </p:txBody>
      </p:sp>
      <p:sp>
        <p:nvSpPr>
          <p:cNvPr id="92" name="TextBox 91"/>
          <p:cNvSpPr txBox="1"/>
          <p:nvPr/>
        </p:nvSpPr>
        <p:spPr>
          <a:xfrm>
            <a:off x="1609319" y="4106548"/>
            <a:ext cx="2236928" cy="914096"/>
          </a:xfrm>
          <a:prstGeom prst="rect">
            <a:avLst/>
          </a:prstGeom>
          <a:solidFill>
            <a:schemeClr val="bg2">
              <a:lumMod val="75000"/>
            </a:schemeClr>
          </a:solidFill>
        </p:spPr>
        <p:txBody>
          <a:bodyPr wrap="none" lIns="82296" tIns="41148" rIns="82296" bIns="41148" rtlCol="0">
            <a:spAutoFit/>
          </a:bodyPr>
          <a:lstStyle/>
          <a:p>
            <a:pPr algn="ctr"/>
            <a:r>
              <a:rPr lang="en-US" dirty="0"/>
              <a:t>All Packets that A can</a:t>
            </a:r>
          </a:p>
          <a:p>
            <a:pPr algn="ctr"/>
            <a:r>
              <a:rPr lang="en-US" dirty="0"/>
              <a:t>possibly send to box 4</a:t>
            </a:r>
          </a:p>
          <a:p>
            <a:pPr algn="ctr"/>
            <a:r>
              <a:rPr lang="en-US" dirty="0"/>
              <a:t> through box 1</a:t>
            </a:r>
          </a:p>
        </p:txBody>
      </p:sp>
      <p:sp>
        <p:nvSpPr>
          <p:cNvPr id="111" name="Cube 110"/>
          <p:cNvSpPr/>
          <p:nvPr/>
        </p:nvSpPr>
        <p:spPr>
          <a:xfrm>
            <a:off x="3284220" y="3657789"/>
            <a:ext cx="480060" cy="274320"/>
          </a:xfrm>
          <a:prstGeom prst="cube">
            <a:avLst/>
          </a:prstGeom>
        </p:spPr>
        <p:style>
          <a:lnRef idx="1">
            <a:schemeClr val="accent5"/>
          </a:lnRef>
          <a:fillRef idx="2">
            <a:schemeClr val="accent5"/>
          </a:fillRef>
          <a:effectRef idx="1">
            <a:schemeClr val="accent5"/>
          </a:effectRef>
          <a:fontRef idx="minor">
            <a:schemeClr val="dk1"/>
          </a:fontRef>
        </p:style>
        <p:txBody>
          <a:bodyPr lIns="82296" tIns="41148" rIns="82296" bIns="41148" anchor="ctr"/>
          <a:lstStyle/>
          <a:p>
            <a:pPr algn="ctr">
              <a:defRPr/>
            </a:pPr>
            <a:endParaRPr lang="en-US"/>
          </a:p>
        </p:txBody>
      </p:sp>
      <p:sp>
        <p:nvSpPr>
          <p:cNvPr id="6" name="PB"/>
          <p:cNvSpPr/>
          <p:nvPr/>
        </p:nvSpPr>
        <p:spPr>
          <a:xfrm>
            <a:off x="1524000" y="6705600"/>
            <a:ext cx="3683000" cy="152400"/>
          </a:xfrm>
          <a:prstGeom prst="rect">
            <a:avLst/>
          </a:prstGeom>
          <a:gradFill flip="none" rotWithShape="1">
            <a:gsLst>
              <a:gs pos="0">
                <a:srgbClr val="7F0000"/>
              </a:gs>
              <a:gs pos="100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5"/>
          <p:cNvSpPr>
            <a:spLocks noChangeArrowheads="1"/>
          </p:cNvSpPr>
          <p:nvPr/>
        </p:nvSpPr>
        <p:spPr bwMode="auto">
          <a:xfrm>
            <a:off x="1534552" y="6117152"/>
            <a:ext cx="9061903" cy="6710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296" tIns="41148" rIns="82296" bIns="41148" anchor="ctr"/>
          <a:lstStyle/>
          <a:p>
            <a:pPr algn="ctr"/>
            <a:r>
              <a:rPr lang="en-US" sz="2400" dirty="0"/>
              <a:t>PROPAGATE MILLIONS OF SETS OF HEADERS  IF DONE NAIVELY</a:t>
            </a:r>
          </a:p>
        </p:txBody>
      </p:sp>
    </p:spTree>
    <p:custDataLst>
      <p:tags r:id="rId1"/>
    </p:custDataLst>
    <p:extLst>
      <p:ext uri="{BB962C8B-B14F-4D97-AF65-F5344CB8AC3E}">
        <p14:creationId xmlns:p14="http://schemas.microsoft.com/office/powerpoint/2010/main" val="1059640570"/>
      </p:ext>
    </p:extLst>
  </p:cSld>
  <p:clrMapOvr>
    <a:masterClrMapping/>
  </p:clrMapOvr>
  <mc:AlternateContent xmlns:mc="http://schemas.openxmlformats.org/markup-compatibility/2006">
    <mc:Choice xmlns:p14="http://schemas.microsoft.com/office/powerpoint/2010/main" Requires="p14">
      <p:transition spd="slow" p14:dur="2000" advTm="5365"/>
    </mc:Choice>
    <mc:Fallback>
      <p:transition spd="slow" advTm="5365"/>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par>
                                <p:cTn id="8" presetID="10" presetClass="entr" presetSubtype="0"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fade">
                                      <p:cBhvr>
                                        <p:cTn id="10" dur="500"/>
                                        <p:tgtEl>
                                          <p:spTgt spid="70"/>
                                        </p:tgtEl>
                                      </p:cBhvr>
                                    </p:animEffect>
                                  </p:childTnLst>
                                </p:cTn>
                              </p:par>
                              <p:par>
                                <p:cTn id="11" presetID="10" presetClass="entr" presetSubtype="0" fill="hold" nodeType="withEffect">
                                  <p:stCondLst>
                                    <p:cond delay="0"/>
                                  </p:stCondLst>
                                  <p:childTnLst>
                                    <p:set>
                                      <p:cBhvr>
                                        <p:cTn id="12" dur="1" fill="hold">
                                          <p:stCondLst>
                                            <p:cond delay="0"/>
                                          </p:stCondLst>
                                        </p:cTn>
                                        <p:tgtEl>
                                          <p:spTgt spid="71"/>
                                        </p:tgtEl>
                                        <p:attrNameLst>
                                          <p:attrName>style.visibility</p:attrName>
                                        </p:attrNameLst>
                                      </p:cBhvr>
                                      <p:to>
                                        <p:strVal val="visible"/>
                                      </p:to>
                                    </p:set>
                                    <p:animEffect transition="in" filter="fade">
                                      <p:cBhvr>
                                        <p:cTn id="13" dur="500"/>
                                        <p:tgtEl>
                                          <p:spTgt spid="7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6"/>
                                        </p:tgtEl>
                                        <p:attrNameLst>
                                          <p:attrName>style.visibility</p:attrName>
                                        </p:attrNameLst>
                                      </p:cBhvr>
                                      <p:to>
                                        <p:strVal val="visible"/>
                                      </p:to>
                                    </p:set>
                                    <p:animEffect transition="in" filter="fade">
                                      <p:cBhvr>
                                        <p:cTn id="16" dur="500"/>
                                        <p:tgtEl>
                                          <p:spTgt spid="86"/>
                                        </p:tgtEl>
                                      </p:cBhvr>
                                    </p:animEffect>
                                  </p:childTnLst>
                                </p:cTn>
                              </p:par>
                              <p:par>
                                <p:cTn id="17" presetID="10" presetClass="entr" presetSubtype="0"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nodeType="withEffect">
                                  <p:stCondLst>
                                    <p:cond delay="0"/>
                                  </p:stCondLst>
                                  <p:childTnLst>
                                    <p:set>
                                      <p:cBhvr>
                                        <p:cTn id="21" dur="1" fill="hold">
                                          <p:stCondLst>
                                            <p:cond delay="0"/>
                                          </p:stCondLst>
                                        </p:cTn>
                                        <p:tgtEl>
                                          <p:spTgt spid="99"/>
                                        </p:tgtEl>
                                        <p:attrNameLst>
                                          <p:attrName>style.visibility</p:attrName>
                                        </p:attrNameLst>
                                      </p:cBhvr>
                                      <p:to>
                                        <p:strVal val="visible"/>
                                      </p:to>
                                    </p:set>
                                    <p:animEffect transition="in" filter="fade">
                                      <p:cBhvr>
                                        <p:cTn id="22" dur="500"/>
                                        <p:tgtEl>
                                          <p:spTgt spid="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0" presetClass="path" presetSubtype="0" accel="50000" decel="50000" fill="hold" nodeType="clickEffect">
                                  <p:stCondLst>
                                    <p:cond delay="0"/>
                                  </p:stCondLst>
                                  <p:childTnLst>
                                    <p:animMotion origin="layout" path="M -0.00031 0.00021 C -0.00094 0.00063 -0.00141 0.00125 0.00906 -0.00667 C 0.01953 -0.01458 0.03531 -0.03604 0.0625 -0.04667 C 0.08969 -0.05708 0.13094 -0.06375 0.17234 -0.07 " pathEditMode="relative" rAng="0" ptsTypes="aaaA">
                                      <p:cBhvr>
                                        <p:cTn id="26" dur="2000" fill="hold"/>
                                        <p:tgtEl>
                                          <p:spTgt spid="99"/>
                                        </p:tgtEl>
                                        <p:attrNameLst>
                                          <p:attrName>ppt_x</p:attrName>
                                          <p:attrName>ppt_y</p:attrName>
                                        </p:attrNameLst>
                                      </p:cBhvr>
                                      <p:rCtr x="8578" y="-3458"/>
                                    </p:animMotion>
                                  </p:childTnLst>
                                </p:cTn>
                              </p:par>
                            </p:childTnLst>
                          </p:cTn>
                        </p:par>
                        <p:par>
                          <p:cTn id="27" fill="hold" nodeType="afterGroup">
                            <p:stCondLst>
                              <p:cond delay="2000"/>
                            </p:stCondLst>
                            <p:childTnLst>
                              <p:par>
                                <p:cTn id="28" presetID="1" presetClass="exit" presetSubtype="0" fill="hold" nodeType="afterEffect">
                                  <p:stCondLst>
                                    <p:cond delay="0"/>
                                  </p:stCondLst>
                                  <p:childTnLst>
                                    <p:set>
                                      <p:cBhvr>
                                        <p:cTn id="29" dur="1" fill="hold">
                                          <p:stCondLst>
                                            <p:cond delay="0"/>
                                          </p:stCondLst>
                                        </p:cTn>
                                        <p:tgtEl>
                                          <p:spTgt spid="99"/>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81"/>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82"/>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83"/>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8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88"/>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89"/>
                                        </p:tgtEl>
                                        <p:attrNameLst>
                                          <p:attrName>style.visibility</p:attrName>
                                        </p:attrNameLst>
                                      </p:cBhvr>
                                      <p:to>
                                        <p:strVal val="visible"/>
                                      </p:to>
                                    </p:set>
                                  </p:childTnLst>
                                </p:cTn>
                              </p:par>
                            </p:childTnLst>
                          </p:cTn>
                        </p:par>
                        <p:par>
                          <p:cTn id="42" fill="hold" nodeType="afterGroup">
                            <p:stCondLst>
                              <p:cond delay="2000"/>
                            </p:stCondLst>
                            <p:childTnLst>
                              <p:par>
                                <p:cTn id="43" presetID="1" presetClass="entr" presetSubtype="0" fill="hold" nodeType="afterEffect">
                                  <p:stCondLst>
                                    <p:cond delay="0"/>
                                  </p:stCondLst>
                                  <p:childTnLst>
                                    <p:set>
                                      <p:cBhvr>
                                        <p:cTn id="44" dur="1" fill="hold">
                                          <p:stCondLst>
                                            <p:cond delay="0"/>
                                          </p:stCondLst>
                                        </p:cTn>
                                        <p:tgtEl>
                                          <p:spTgt spid="10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childTnLst>
                                </p:cTn>
                              </p:par>
                            </p:childTnLst>
                          </p:cTn>
                        </p:par>
                        <p:par>
                          <p:cTn id="49" fill="hold" nodeType="afterGroup">
                            <p:stCondLst>
                              <p:cond delay="2000"/>
                            </p:stCondLst>
                            <p:childTnLst>
                              <p:par>
                                <p:cTn id="50" presetID="0" presetClass="path" presetSubtype="0" accel="50000" decel="50000" fill="hold" nodeType="afterEffect">
                                  <p:stCondLst>
                                    <p:cond delay="0"/>
                                  </p:stCondLst>
                                  <p:childTnLst>
                                    <p:animMotion origin="layout" path="M 0 0 C 0.02797 -0.01646 0.05609 -0.03271 0.08031 -0.01917 C 0.10453 -0.00563 0.125 0.0375 0.14547 0.08083 " pathEditMode="relative" ptsTypes="aaA">
                                      <p:cBhvr>
                                        <p:cTn id="51" dur="2000" fill="hold"/>
                                        <p:tgtEl>
                                          <p:spTgt spid="100"/>
                                        </p:tgtEl>
                                        <p:attrNameLst>
                                          <p:attrName>ppt_x</p:attrName>
                                          <p:attrName>ppt_y</p:attrName>
                                        </p:attrNameLst>
                                      </p:cBhvr>
                                    </p:animMotion>
                                  </p:childTnLst>
                                </p:cTn>
                              </p:par>
                              <p:par>
                                <p:cTn id="52" presetID="0" presetClass="path" presetSubtype="0" accel="50000" decel="50000" fill="hold" nodeType="withEffect">
                                  <p:stCondLst>
                                    <p:cond delay="0"/>
                                  </p:stCondLst>
                                  <p:childTnLst>
                                    <p:animMotion origin="layout" path="M 0 0 C 0.02797 -0.01646 0.05609 -0.03271 0.08031 -0.01917 C 0.10453 -0.00563 0.125 0.0375 0.14547 0.08083 " pathEditMode="relative" ptsTypes="aaA">
                                      <p:cBhvr>
                                        <p:cTn id="53" dur="2000" fill="hold"/>
                                        <p:tgtEl>
                                          <p:spTgt spid="101"/>
                                        </p:tgtEl>
                                        <p:attrNameLst>
                                          <p:attrName>ppt_x</p:attrName>
                                          <p:attrName>ppt_y</p:attrName>
                                        </p:attrNameLst>
                                      </p:cBhvr>
                                    </p:animMotion>
                                  </p:childTnLst>
                                </p:cTn>
                              </p:par>
                              <p:par>
                                <p:cTn id="54" presetID="0" presetClass="path" presetSubtype="0" accel="50000" decel="50000" fill="hold" nodeType="withEffect">
                                  <p:stCondLst>
                                    <p:cond delay="0"/>
                                  </p:stCondLst>
                                  <p:childTnLst>
                                    <p:animMotion origin="layout" path="M 0 0 C -0.00156 0.02895 -0.00297 0.05791 -0.01516 0.09895 C -0.02735 0.14 -0.05016 0.19312 -0.07281 0.24645 " pathEditMode="relative" ptsTypes="aaA">
                                      <p:cBhvr>
                                        <p:cTn id="55" dur="2000" fill="hold"/>
                                        <p:tgtEl>
                                          <p:spTgt spid="102"/>
                                        </p:tgtEl>
                                        <p:attrNameLst>
                                          <p:attrName>ppt_x</p:attrName>
                                          <p:attrName>ppt_y</p:attrName>
                                        </p:attrNameLst>
                                      </p:cBhvr>
                                    </p:animMotion>
                                  </p:childTnLst>
                                </p:cTn>
                              </p:par>
                            </p:childTnLst>
                          </p:cTn>
                        </p:par>
                        <p:par>
                          <p:cTn id="56" fill="hold" nodeType="afterGroup">
                            <p:stCondLst>
                              <p:cond delay="4000"/>
                            </p:stCondLst>
                            <p:childTnLst>
                              <p:par>
                                <p:cTn id="57" presetID="10" presetClass="entr" presetSubtype="0" fill="hold" grpId="0" nodeType="afterEffect">
                                  <p:stCondLst>
                                    <p:cond delay="0"/>
                                  </p:stCondLst>
                                  <p:childTnLst>
                                    <p:set>
                                      <p:cBhvr>
                                        <p:cTn id="58" dur="1" fill="hold">
                                          <p:stCondLst>
                                            <p:cond delay="0"/>
                                          </p:stCondLst>
                                        </p:cTn>
                                        <p:tgtEl>
                                          <p:spTgt spid="91"/>
                                        </p:tgtEl>
                                        <p:attrNameLst>
                                          <p:attrName>style.visibility</p:attrName>
                                        </p:attrNameLst>
                                      </p:cBhvr>
                                      <p:to>
                                        <p:strVal val="visible"/>
                                      </p:to>
                                    </p:set>
                                    <p:animEffect transition="in" filter="fade">
                                      <p:cBhvr>
                                        <p:cTn id="59" dur="500"/>
                                        <p:tgtEl>
                                          <p:spTgt spid="91"/>
                                        </p:tgtEl>
                                      </p:cBhvr>
                                    </p:animEffect>
                                  </p:childTnLst>
                                </p:cTn>
                              </p:par>
                            </p:childTnLst>
                          </p:cTn>
                        </p:par>
                        <p:par>
                          <p:cTn id="60" fill="hold">
                            <p:stCondLst>
                              <p:cond delay="4500"/>
                            </p:stCondLst>
                            <p:childTnLst>
                              <p:par>
                                <p:cTn id="61" presetID="10" presetClass="entr" presetSubtype="0" fill="hold" grpId="0" nodeType="afterEffect">
                                  <p:stCondLst>
                                    <p:cond delay="0"/>
                                  </p:stCondLst>
                                  <p:childTnLst>
                                    <p:set>
                                      <p:cBhvr>
                                        <p:cTn id="62" dur="1" fill="hold">
                                          <p:stCondLst>
                                            <p:cond delay="0"/>
                                          </p:stCondLst>
                                        </p:cTn>
                                        <p:tgtEl>
                                          <p:spTgt spid="92"/>
                                        </p:tgtEl>
                                        <p:attrNameLst>
                                          <p:attrName>style.visibility</p:attrName>
                                        </p:attrNameLst>
                                      </p:cBhvr>
                                      <p:to>
                                        <p:strVal val="visible"/>
                                      </p:to>
                                    </p:set>
                                    <p:animEffect transition="in" filter="fade">
                                      <p:cBhvr>
                                        <p:cTn id="63" dur="500"/>
                                        <p:tgtEl>
                                          <p:spTgt spid="92"/>
                                        </p:tgtEl>
                                      </p:cBhvr>
                                    </p:animEffect>
                                  </p:childTnLst>
                                </p:cTn>
                              </p:par>
                            </p:childTnLst>
                          </p:cTn>
                        </p:par>
                        <p:par>
                          <p:cTn id="64" fill="hold">
                            <p:stCondLst>
                              <p:cond delay="5000"/>
                            </p:stCondLst>
                            <p:childTnLst>
                              <p:par>
                                <p:cTn id="65" presetID="1" presetClass="entr" presetSubtype="0" fill="hold" grpId="0" nodeType="afterEffect">
                                  <p:stCondLst>
                                    <p:cond delay="0"/>
                                  </p:stCondLst>
                                  <p:childTnLst>
                                    <p:set>
                                      <p:cBhvr>
                                        <p:cTn id="66" dur="1" fill="hold">
                                          <p:stCondLst>
                                            <p:cond delay="0"/>
                                          </p:stCondLst>
                                        </p:cTn>
                                        <p:tgtEl>
                                          <p:spTgt spid="138"/>
                                        </p:tgtEl>
                                        <p:attrNameLst>
                                          <p:attrName>style.visibility</p:attrName>
                                        </p:attrNameLst>
                                      </p:cBhvr>
                                      <p:to>
                                        <p:strVal val="visible"/>
                                      </p:to>
                                    </p:set>
                                  </p:childTnLst>
                                </p:cTn>
                              </p:par>
                            </p:childTnLst>
                          </p:cTn>
                        </p:par>
                        <p:par>
                          <p:cTn id="67" fill="hold" nodeType="afterGroup">
                            <p:stCondLst>
                              <p:cond delay="5000"/>
                            </p:stCondLst>
                            <p:childTnLst>
                              <p:par>
                                <p:cTn id="68" presetID="3" presetClass="entr" presetSubtype="10" fill="hold" nodeType="afterEffect">
                                  <p:stCondLst>
                                    <p:cond delay="0"/>
                                  </p:stCondLst>
                                  <p:childTnLst>
                                    <p:set>
                                      <p:cBhvr>
                                        <p:cTn id="69" dur="1" fill="hold">
                                          <p:stCondLst>
                                            <p:cond delay="0"/>
                                          </p:stCondLst>
                                        </p:cTn>
                                        <p:tgtEl>
                                          <p:spTgt spid="147"/>
                                        </p:tgtEl>
                                        <p:attrNameLst>
                                          <p:attrName>style.visibility</p:attrName>
                                        </p:attrNameLst>
                                      </p:cBhvr>
                                      <p:to>
                                        <p:strVal val="visible"/>
                                      </p:to>
                                    </p:set>
                                    <p:animEffect transition="in" filter="blinds(horizontal)">
                                      <p:cBhvr>
                                        <p:cTn id="70" dur="500"/>
                                        <p:tgtEl>
                                          <p:spTgt spid="147"/>
                                        </p:tgtEl>
                                      </p:cBhvr>
                                    </p:animEffect>
                                  </p:childTnLst>
                                </p:cTn>
                              </p:par>
                              <p:par>
                                <p:cTn id="71" presetID="3" presetClass="entr" presetSubtype="10" fill="hold" nodeType="withEffect">
                                  <p:stCondLst>
                                    <p:cond delay="0"/>
                                  </p:stCondLst>
                                  <p:childTnLst>
                                    <p:set>
                                      <p:cBhvr>
                                        <p:cTn id="72" dur="1" fill="hold">
                                          <p:stCondLst>
                                            <p:cond delay="0"/>
                                          </p:stCondLst>
                                        </p:cTn>
                                        <p:tgtEl>
                                          <p:spTgt spid="144"/>
                                        </p:tgtEl>
                                        <p:attrNameLst>
                                          <p:attrName>style.visibility</p:attrName>
                                        </p:attrNameLst>
                                      </p:cBhvr>
                                      <p:to>
                                        <p:strVal val="visible"/>
                                      </p:to>
                                    </p:set>
                                    <p:animEffect transition="in" filter="blinds(horizontal)">
                                      <p:cBhvr>
                                        <p:cTn id="73" dur="500"/>
                                        <p:tgtEl>
                                          <p:spTgt spid="144"/>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xit" presetSubtype="0" fill="hold" nodeType="clickEffect">
                                  <p:stCondLst>
                                    <p:cond delay="0"/>
                                  </p:stCondLst>
                                  <p:childTnLst>
                                    <p:set>
                                      <p:cBhvr>
                                        <p:cTn id="77" dur="1" fill="hold">
                                          <p:stCondLst>
                                            <p:cond delay="0"/>
                                          </p:stCondLst>
                                        </p:cTn>
                                        <p:tgtEl>
                                          <p:spTgt spid="100"/>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101"/>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102"/>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147"/>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138"/>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144"/>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91"/>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92"/>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86"/>
                                        </p:tgtEl>
                                        <p:attrNameLst>
                                          <p:attrName>style.visibility</p:attrName>
                                        </p:attrNameLst>
                                      </p:cBhvr>
                                      <p:to>
                                        <p:strVal val="hidden"/>
                                      </p:to>
                                    </p:set>
                                  </p:childTnLst>
                                </p:cTn>
                              </p:par>
                              <p:par>
                                <p:cTn id="94" presetID="1" presetClass="entr" presetSubtype="0" fill="hold" nodeType="withEffect">
                                  <p:stCondLst>
                                    <p:cond delay="0"/>
                                  </p:stCondLst>
                                  <p:childTnLst>
                                    <p:set>
                                      <p:cBhvr>
                                        <p:cTn id="95" dur="1" fill="hold">
                                          <p:stCondLst>
                                            <p:cond delay="0"/>
                                          </p:stCondLst>
                                        </p:cTn>
                                        <p:tgtEl>
                                          <p:spTgt spid="85"/>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84"/>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90"/>
                                        </p:tgtEl>
                                        <p:attrNameLst>
                                          <p:attrName>style.visibility</p:attrName>
                                        </p:attrNameLst>
                                      </p:cBhvr>
                                      <p:to>
                                        <p:strVal val="visible"/>
                                      </p:to>
                                    </p:set>
                                  </p:childTnLst>
                                </p:cTn>
                              </p:par>
                            </p:childTnLst>
                          </p:cTn>
                        </p:par>
                        <p:par>
                          <p:cTn id="100" fill="hold" nodeType="afterGroup">
                            <p:stCondLst>
                              <p:cond delay="0"/>
                            </p:stCondLst>
                            <p:childTnLst>
                              <p:par>
                                <p:cTn id="101" presetID="1" presetClass="entr" presetSubtype="0" fill="hold" nodeType="afterEffect">
                                  <p:stCondLst>
                                    <p:cond delay="0"/>
                                  </p:stCondLst>
                                  <p:childTnLst>
                                    <p:set>
                                      <p:cBhvr>
                                        <p:cTn id="102" dur="1" fill="hold">
                                          <p:stCondLst>
                                            <p:cond delay="0"/>
                                          </p:stCondLst>
                                        </p:cTn>
                                        <p:tgtEl>
                                          <p:spTgt spid="11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1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20"/>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26"/>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27"/>
                                        </p:tgtEl>
                                        <p:attrNameLst>
                                          <p:attrName>style.visibility</p:attrName>
                                        </p:attrNameLst>
                                      </p:cBhvr>
                                      <p:to>
                                        <p:strVal val="visible"/>
                                      </p:to>
                                    </p:set>
                                  </p:childTnLst>
                                </p:cTn>
                              </p:par>
                              <p:par>
                                <p:cTn id="119" presetID="0" presetClass="path" presetSubtype="0" accel="50000" decel="50000" fill="hold" nodeType="withEffect">
                                  <p:stCondLst>
                                    <p:cond delay="0"/>
                                  </p:stCondLst>
                                  <p:childTnLst>
                                    <p:animMotion origin="layout" path="M 0.00219 -0.00146 C 0.0161 0.01687 0.03032 0.03562 0.0486 0.045 C 0.06719 0.05479 0.09 0.05417 0.11297 0.05375 " pathEditMode="relative" rAng="0" ptsTypes="aaA">
                                      <p:cBhvr>
                                        <p:cTn id="120" dur="2000" fill="hold"/>
                                        <p:tgtEl>
                                          <p:spTgt spid="111"/>
                                        </p:tgtEl>
                                        <p:attrNameLst>
                                          <p:attrName>ppt_x</p:attrName>
                                          <p:attrName>ppt_y</p:attrName>
                                        </p:attrNameLst>
                                      </p:cBhvr>
                                      <p:rCtr x="5531" y="2812"/>
                                    </p:animMotion>
                                  </p:childTnLst>
                                </p:cTn>
                              </p:par>
                              <p:par>
                                <p:cTn id="121" presetID="0" presetClass="path" presetSubtype="0" accel="50000" decel="50000" fill="hold" nodeType="withEffect">
                                  <p:stCondLst>
                                    <p:cond delay="0"/>
                                  </p:stCondLst>
                                  <p:childTnLst>
                                    <p:animMotion origin="layout" path="M 0 0 C 0.03156 -0.01521 0.06312 -0.03042 0.09687 -0.03646 C 0.13062 -0.0425 0.1664 -0.03958 0.20219 -0.03646 " pathEditMode="relative" ptsTypes="aaA">
                                      <p:cBhvr>
                                        <p:cTn id="122" dur="2000" fill="hold"/>
                                        <p:tgtEl>
                                          <p:spTgt spid="112"/>
                                        </p:tgtEl>
                                        <p:attrNameLst>
                                          <p:attrName>ppt_x</p:attrName>
                                          <p:attrName>ppt_y</p:attrName>
                                        </p:attrNameLst>
                                      </p:cBhvr>
                                    </p:animMotion>
                                  </p:childTnLst>
                                </p:cTn>
                              </p:par>
                              <p:par>
                                <p:cTn id="123" presetID="0" presetClass="path" presetSubtype="0" accel="50000" decel="50000" fill="hold" nodeType="withEffect">
                                  <p:stCondLst>
                                    <p:cond delay="0"/>
                                  </p:stCondLst>
                                  <p:childTnLst>
                                    <p:animMotion origin="layout" path="M 0.00297 0.00083 C 0.01969 -0.00854 0.03672 -0.01792 0.06922 -0.02313 C 0.10172 -0.02813 0.14969 -0.02875 0.19781 -0.02917 " pathEditMode="relative" rAng="0" ptsTypes="aaA">
                                      <p:cBhvr>
                                        <p:cTn id="124" dur="2000" fill="hold"/>
                                        <p:tgtEl>
                                          <p:spTgt spid="113"/>
                                        </p:tgtEl>
                                        <p:attrNameLst>
                                          <p:attrName>ppt_x</p:attrName>
                                          <p:attrName>ppt_y</p:attrName>
                                        </p:attrNameLst>
                                      </p:cBhvr>
                                      <p:rCtr x="9734" y="-1500"/>
                                    </p:animMotion>
                                  </p:childTnLst>
                                </p:cTn>
                              </p:par>
                            </p:childTnLst>
                          </p:cTn>
                        </p:par>
                        <p:par>
                          <p:cTn id="125" fill="hold" nodeType="afterGroup">
                            <p:stCondLst>
                              <p:cond delay="2000"/>
                            </p:stCondLst>
                            <p:childTnLst>
                              <p:par>
                                <p:cTn id="126" presetID="1" presetClass="exit" presetSubtype="0" fill="hold" nodeType="afterEffect">
                                  <p:stCondLst>
                                    <p:cond delay="0"/>
                                  </p:stCondLst>
                                  <p:childTnLst>
                                    <p:set>
                                      <p:cBhvr>
                                        <p:cTn id="127" dur="1" fill="hold">
                                          <p:stCondLst>
                                            <p:cond delay="0"/>
                                          </p:stCondLst>
                                        </p:cTn>
                                        <p:tgtEl>
                                          <p:spTgt spid="111"/>
                                        </p:tgtEl>
                                        <p:attrNameLst>
                                          <p:attrName>style.visibility</p:attrName>
                                        </p:attrNameLst>
                                      </p:cBhvr>
                                      <p:to>
                                        <p:strVal val="hidden"/>
                                      </p:to>
                                    </p:set>
                                  </p:childTnLst>
                                </p:cTn>
                              </p:par>
                              <p:par>
                                <p:cTn id="128" presetID="1" presetClass="exit" presetSubtype="0" fill="hold" nodeType="withEffect">
                                  <p:stCondLst>
                                    <p:cond delay="0"/>
                                  </p:stCondLst>
                                  <p:childTnLst>
                                    <p:set>
                                      <p:cBhvr>
                                        <p:cTn id="129" dur="1" fill="hold">
                                          <p:stCondLst>
                                            <p:cond delay="0"/>
                                          </p:stCondLst>
                                        </p:cTn>
                                        <p:tgtEl>
                                          <p:spTgt spid="112"/>
                                        </p:tgtEl>
                                        <p:attrNameLst>
                                          <p:attrName>style.visibility</p:attrName>
                                        </p:attrNameLst>
                                      </p:cBhvr>
                                      <p:to>
                                        <p:strVal val="hidden"/>
                                      </p:to>
                                    </p:set>
                                  </p:childTnLst>
                                </p:cTn>
                              </p:par>
                              <p:par>
                                <p:cTn id="130" presetID="1" presetClass="exit" presetSubtype="0" fill="hold" nodeType="withEffect">
                                  <p:stCondLst>
                                    <p:cond delay="0"/>
                                  </p:stCondLst>
                                  <p:childTnLst>
                                    <p:set>
                                      <p:cBhvr>
                                        <p:cTn id="131" dur="1" fill="hold">
                                          <p:stCondLst>
                                            <p:cond delay="0"/>
                                          </p:stCondLst>
                                        </p:cTn>
                                        <p:tgtEl>
                                          <p:spTgt spid="113"/>
                                        </p:tgtEl>
                                        <p:attrNameLst>
                                          <p:attrName>style.visibility</p:attrName>
                                        </p:attrNameLst>
                                      </p:cBhvr>
                                      <p:to>
                                        <p:strVal val="hidden"/>
                                      </p:to>
                                    </p:set>
                                  </p:childTnLst>
                                </p:cTn>
                              </p:par>
                            </p:childTnLst>
                          </p:cTn>
                        </p:par>
                        <p:par>
                          <p:cTn id="132" fill="hold" nodeType="afterGroup">
                            <p:stCondLst>
                              <p:cond delay="2000"/>
                            </p:stCondLst>
                            <p:childTnLst>
                              <p:par>
                                <p:cTn id="133" presetID="1" presetClass="entr" presetSubtype="0" fill="hold" nodeType="afterEffect">
                                  <p:stCondLst>
                                    <p:cond delay="0"/>
                                  </p:stCondLst>
                                  <p:childTnLst>
                                    <p:set>
                                      <p:cBhvr>
                                        <p:cTn id="134" dur="1" fill="hold">
                                          <p:stCondLst>
                                            <p:cond delay="0"/>
                                          </p:stCondLst>
                                        </p:cTn>
                                        <p:tgtEl>
                                          <p:spTgt spid="123"/>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30"/>
                                        </p:tgtEl>
                                        <p:attrNameLst>
                                          <p:attrName>style.visibility</p:attrName>
                                        </p:attrNameLst>
                                      </p:cBhvr>
                                      <p:to>
                                        <p:strVal val="visible"/>
                                      </p:to>
                                    </p:set>
                                  </p:childTnLst>
                                </p:cTn>
                              </p:par>
                            </p:childTnLst>
                          </p:cTn>
                        </p:par>
                        <p:par>
                          <p:cTn id="137" fill="hold" nodeType="afterGroup">
                            <p:stCondLst>
                              <p:cond delay="2000"/>
                            </p:stCondLst>
                            <p:childTnLst>
                              <p:par>
                                <p:cTn id="138" presetID="0" presetClass="path" presetSubtype="0" accel="50000" decel="50000" fill="hold" nodeType="afterEffect">
                                  <p:stCondLst>
                                    <p:cond delay="0"/>
                                  </p:stCondLst>
                                  <p:childTnLst>
                                    <p:animMotion origin="layout" path="M 0 0 C 0.01984 0.00812 0.03969 0.01646 0.05984 0.02021 C 0.08 0.02396 0.11109 0.02187 0.12125 0.02208 " pathEditMode="relative" ptsTypes="aaA">
                                      <p:cBhvr>
                                        <p:cTn id="139" dur="2000" fill="hold"/>
                                        <p:tgtEl>
                                          <p:spTgt spid="123"/>
                                        </p:tgtEl>
                                        <p:attrNameLst>
                                          <p:attrName>ppt_x</p:attrName>
                                          <p:attrName>ppt_y</p:attrName>
                                        </p:attrNameLst>
                                      </p:cBhvr>
                                    </p:animMotion>
                                  </p:childTnLst>
                                </p:cTn>
                              </p:par>
                              <p:par>
                                <p:cTn id="140" presetID="0" presetClass="path" presetSubtype="0" accel="50000" decel="50000" fill="hold" nodeType="withEffect">
                                  <p:stCondLst>
                                    <p:cond delay="0"/>
                                  </p:stCondLst>
                                  <p:childTnLst>
                                    <p:animMotion origin="layout" path="M 0 0 C 0.00422 0.02729 0.00844 0.05479 0.01438 0.07771 C 0.02032 0.10063 0.01907 0.12396 0.03563 0.1375 C 0.05219 0.15104 0.08297 0.15479 0.11375 0.15854 " pathEditMode="relative" ptsTypes="aaaA">
                                      <p:cBhvr>
                                        <p:cTn id="141" dur="2000" fill="hold"/>
                                        <p:tgtEl>
                                          <p:spTgt spid="130"/>
                                        </p:tgtEl>
                                        <p:attrNameLst>
                                          <p:attrName>ppt_x</p:attrName>
                                          <p:attrName>ppt_y</p:attrName>
                                        </p:attrNameLst>
                                      </p:cBhvr>
                                    </p:animMotion>
                                  </p:childTnLst>
                                </p:cTn>
                              </p:par>
                            </p:childTnLst>
                          </p:cTn>
                        </p:par>
                        <p:par>
                          <p:cTn id="142" fill="hold" nodeType="afterGroup">
                            <p:stCondLst>
                              <p:cond delay="4000"/>
                            </p:stCondLst>
                            <p:childTnLst>
                              <p:par>
                                <p:cTn id="143" presetID="1" presetClass="entr" presetSubtype="0" fill="hold" nodeType="afterEffect">
                                  <p:stCondLst>
                                    <p:cond delay="0"/>
                                  </p:stCondLst>
                                  <p:childTnLst>
                                    <p:set>
                                      <p:cBhvr>
                                        <p:cTn id="144" dur="1" fill="hold">
                                          <p:stCondLst>
                                            <p:cond delay="0"/>
                                          </p:stCondLst>
                                        </p:cTn>
                                        <p:tgtEl>
                                          <p:spTgt spid="12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29"/>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123"/>
                                        </p:tgtEl>
                                        <p:attrNameLst>
                                          <p:attrName>style.visibility</p:attrName>
                                        </p:attrNameLst>
                                      </p:cBhvr>
                                      <p:to>
                                        <p:strVal val="hidden"/>
                                      </p:to>
                                    </p:set>
                                  </p:childTnLst>
                                </p:cTn>
                              </p:par>
                              <p:par>
                                <p:cTn id="149" presetID="1" presetClass="exit" presetSubtype="0" fill="hold" nodeType="withEffect">
                                  <p:stCondLst>
                                    <p:cond delay="0"/>
                                  </p:stCondLst>
                                  <p:childTnLst>
                                    <p:set>
                                      <p:cBhvr>
                                        <p:cTn id="150" dur="1" fill="hold">
                                          <p:stCondLst>
                                            <p:cond delay="0"/>
                                          </p:stCondLst>
                                        </p:cTn>
                                        <p:tgtEl>
                                          <p:spTgt spid="130"/>
                                        </p:tgtEl>
                                        <p:attrNameLst>
                                          <p:attrName>style.visibility</p:attrName>
                                        </p:attrNameLst>
                                      </p:cBhvr>
                                      <p:to>
                                        <p:strVal val="hidden"/>
                                      </p:to>
                                    </p:set>
                                  </p:childTnLst>
                                </p:cTn>
                              </p:par>
                            </p:childTnLst>
                          </p:cTn>
                        </p:par>
                        <p:par>
                          <p:cTn id="151" fill="hold" nodeType="afterGroup">
                            <p:stCondLst>
                              <p:cond delay="4000"/>
                            </p:stCondLst>
                            <p:childTnLst>
                              <p:par>
                                <p:cTn id="152" presetID="10" presetClass="entr" presetSubtype="0" fill="hold" grpId="0" nodeType="afterEffect">
                                  <p:stCondLst>
                                    <p:cond delay="0"/>
                                  </p:stCondLst>
                                  <p:childTnLst>
                                    <p:set>
                                      <p:cBhvr>
                                        <p:cTn id="153" dur="1" fill="hold">
                                          <p:stCondLst>
                                            <p:cond delay="0"/>
                                          </p:stCondLst>
                                        </p:cTn>
                                        <p:tgtEl>
                                          <p:spTgt spid="151"/>
                                        </p:tgtEl>
                                        <p:attrNameLst>
                                          <p:attrName>style.visibility</p:attrName>
                                        </p:attrNameLst>
                                      </p:cBhvr>
                                      <p:to>
                                        <p:strVal val="visible"/>
                                      </p:to>
                                    </p:set>
                                    <p:animEffect transition="in" filter="fade">
                                      <p:cBhvr>
                                        <p:cTn id="154" dur="500"/>
                                        <p:tgtEl>
                                          <p:spTgt spid="151"/>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57"/>
                                        </p:tgtEl>
                                        <p:attrNameLst>
                                          <p:attrName>style.visibility</p:attrName>
                                        </p:attrNameLst>
                                      </p:cBhvr>
                                      <p:to>
                                        <p:strVal val="visible"/>
                                      </p:to>
                                    </p:set>
                                    <p:animEffect transition="in" filter="fade">
                                      <p:cBhvr>
                                        <p:cTn id="157" dur="500"/>
                                        <p:tgtEl>
                                          <p:spTgt spid="157"/>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1" presetClass="entr" presetSubtype="0" fill="hold" nodeType="clickEffect">
                                  <p:stCondLst>
                                    <p:cond delay="0"/>
                                  </p:stCondLst>
                                  <p:childTnLst>
                                    <p:set>
                                      <p:cBhvr>
                                        <p:cTn id="161" dur="1" fill="hold">
                                          <p:stCondLst>
                                            <p:cond delay="0"/>
                                          </p:stCondLst>
                                        </p:cTn>
                                        <p:tgtEl>
                                          <p:spTgt spid="131"/>
                                        </p:tgtEl>
                                        <p:attrNameLst>
                                          <p:attrName>style.visibility</p:attrName>
                                        </p:attrNameLst>
                                      </p:cBhvr>
                                      <p:to>
                                        <p:strVal val="visible"/>
                                      </p:to>
                                    </p:set>
                                  </p:childTnLst>
                                </p:cTn>
                              </p:par>
                              <p:par>
                                <p:cTn id="162" presetID="1" presetClass="entr" presetSubtype="0" fill="hold" nodeType="withEffect">
                                  <p:stCondLst>
                                    <p:cond delay="0"/>
                                  </p:stCondLst>
                                  <p:childTnLst>
                                    <p:set>
                                      <p:cBhvr>
                                        <p:cTn id="163" dur="1" fill="hold">
                                          <p:stCondLst>
                                            <p:cond delay="0"/>
                                          </p:stCondLst>
                                        </p:cTn>
                                        <p:tgtEl>
                                          <p:spTgt spid="132"/>
                                        </p:tgtEl>
                                        <p:attrNameLst>
                                          <p:attrName>style.visibility</p:attrName>
                                        </p:attrNameLst>
                                      </p:cBhvr>
                                      <p:to>
                                        <p:strVal val="visible"/>
                                      </p:to>
                                    </p:set>
                                  </p:childTnLst>
                                </p:cTn>
                              </p:par>
                              <p:par>
                                <p:cTn id="164" presetID="1" presetClass="entr" presetSubtype="0" fill="hold" nodeType="withEffect">
                                  <p:stCondLst>
                                    <p:cond delay="0"/>
                                  </p:stCondLst>
                                  <p:childTnLst>
                                    <p:set>
                                      <p:cBhvr>
                                        <p:cTn id="165" dur="1" fill="hold">
                                          <p:stCondLst>
                                            <p:cond delay="0"/>
                                          </p:stCondLst>
                                        </p:cTn>
                                        <p:tgtEl>
                                          <p:spTgt spid="133"/>
                                        </p:tgtEl>
                                        <p:attrNameLst>
                                          <p:attrName>style.visibility</p:attrName>
                                        </p:attrNameLst>
                                      </p:cBhvr>
                                      <p:to>
                                        <p:strVal val="visible"/>
                                      </p:to>
                                    </p:set>
                                  </p:childTnLst>
                                </p:cTn>
                              </p:par>
                              <p:par>
                                <p:cTn id="166" presetID="1" presetClass="entr" presetSubtype="0" fill="hold" nodeType="withEffect">
                                  <p:stCondLst>
                                    <p:cond delay="0"/>
                                  </p:stCondLst>
                                  <p:childTnLst>
                                    <p:set>
                                      <p:cBhvr>
                                        <p:cTn id="167" dur="1" fill="hold">
                                          <p:stCondLst>
                                            <p:cond delay="0"/>
                                          </p:stCondLst>
                                        </p:cTn>
                                        <p:tgtEl>
                                          <p:spTgt spid="134"/>
                                        </p:tgtEl>
                                        <p:attrNameLst>
                                          <p:attrName>style.visibility</p:attrName>
                                        </p:attrNameLst>
                                      </p:cBhvr>
                                      <p:to>
                                        <p:strVal val="visible"/>
                                      </p:to>
                                    </p:set>
                                  </p:childTnLst>
                                </p:cTn>
                              </p:par>
                              <p:par>
                                <p:cTn id="168" presetID="1" presetClass="entr" presetSubtype="0" fill="hold" nodeType="withEffect">
                                  <p:stCondLst>
                                    <p:cond delay="0"/>
                                  </p:stCondLst>
                                  <p:childTnLst>
                                    <p:set>
                                      <p:cBhvr>
                                        <p:cTn id="169" dur="1" fill="hold">
                                          <p:stCondLst>
                                            <p:cond delay="0"/>
                                          </p:stCondLst>
                                        </p:cTn>
                                        <p:tgtEl>
                                          <p:spTgt spid="135"/>
                                        </p:tgtEl>
                                        <p:attrNameLst>
                                          <p:attrName>style.visibility</p:attrName>
                                        </p:attrNameLst>
                                      </p:cBhvr>
                                      <p:to>
                                        <p:strVal val="visible"/>
                                      </p:to>
                                    </p:set>
                                  </p:childTnLst>
                                </p:cTn>
                              </p:par>
                              <p:par>
                                <p:cTn id="170" presetID="1" presetClass="exit" presetSubtype="0" fill="hold" grpId="1" nodeType="withEffect">
                                  <p:stCondLst>
                                    <p:cond delay="0"/>
                                  </p:stCondLst>
                                  <p:childTnLst>
                                    <p:set>
                                      <p:cBhvr>
                                        <p:cTn id="171" dur="1" fill="hold">
                                          <p:stCondLst>
                                            <p:cond delay="0"/>
                                          </p:stCondLst>
                                        </p:cTn>
                                        <p:tgtEl>
                                          <p:spTgt spid="157"/>
                                        </p:tgtEl>
                                        <p:attrNameLst>
                                          <p:attrName>style.visibility</p:attrName>
                                        </p:attrNameLst>
                                      </p:cBhvr>
                                      <p:to>
                                        <p:strVal val="hidden"/>
                                      </p:to>
                                    </p:set>
                                  </p:childTnLst>
                                </p:cTn>
                              </p:par>
                              <p:par>
                                <p:cTn id="172" presetID="1" presetClass="exit" presetSubtype="0" fill="hold" grpId="1" nodeType="withEffect">
                                  <p:stCondLst>
                                    <p:cond delay="0"/>
                                  </p:stCondLst>
                                  <p:childTnLst>
                                    <p:set>
                                      <p:cBhvr>
                                        <p:cTn id="173" dur="1" fill="hold">
                                          <p:stCondLst>
                                            <p:cond delay="0"/>
                                          </p:stCondLst>
                                        </p:cTn>
                                        <p:tgtEl>
                                          <p:spTgt spid="151"/>
                                        </p:tgtEl>
                                        <p:attrNameLst>
                                          <p:attrName>style.visibility</p:attrName>
                                        </p:attrNameLst>
                                      </p:cBhvr>
                                      <p:to>
                                        <p:strVal val="hidden"/>
                                      </p:to>
                                    </p:set>
                                  </p:childTnLst>
                                </p:cTn>
                              </p:par>
                            </p:childTnLst>
                          </p:cTn>
                        </p:par>
                        <p:par>
                          <p:cTn id="174" fill="hold" nodeType="afterGroup">
                            <p:stCondLst>
                              <p:cond delay="0"/>
                            </p:stCondLst>
                            <p:childTnLst>
                              <p:par>
                                <p:cTn id="175" presetID="0" presetClass="path" presetSubtype="0" accel="50000" decel="50000" fill="hold" nodeType="afterEffect">
                                  <p:stCondLst>
                                    <p:cond delay="0"/>
                                  </p:stCondLst>
                                  <p:childTnLst>
                                    <p:animMotion origin="layout" path="M 0 0 C 0.0525 -0.00354 0.10516 -0.00708 0.14625 -0.00208 C 0.18735 0.00292 0.2211 0.00917 0.24625 0.03021 C 0.27141 0.05125 0.28422 0.08771 0.29704 0.12417 " pathEditMode="relative" ptsTypes="aaaA">
                                      <p:cBhvr>
                                        <p:cTn id="176" dur="2000" fill="hold"/>
                                        <p:tgtEl>
                                          <p:spTgt spid="131"/>
                                        </p:tgtEl>
                                        <p:attrNameLst>
                                          <p:attrName>ppt_x</p:attrName>
                                          <p:attrName>ppt_y</p:attrName>
                                        </p:attrNameLst>
                                      </p:cBhvr>
                                    </p:animMotion>
                                  </p:childTnLst>
                                </p:cTn>
                              </p:par>
                              <p:par>
                                <p:cTn id="177" presetID="0" presetClass="path" presetSubtype="0" accel="50000" decel="50000" fill="hold" nodeType="withEffect">
                                  <p:stCondLst>
                                    <p:cond delay="0"/>
                                  </p:stCondLst>
                                  <p:childTnLst>
                                    <p:animMotion origin="layout" path="M 0 0 C -0.02421 0.00521 -0.04828 0.01062 -0.05296 0.03041 C -0.05765 0.05021 -0.04859 0.08 -0.02796 0.11833 C -0.00734 0.15666 0.03188 0.20854 0.07125 0.26062 " pathEditMode="relative" ptsTypes="aaaA">
                                      <p:cBhvr>
                                        <p:cTn id="178" dur="2000" fill="hold"/>
                                        <p:tgtEl>
                                          <p:spTgt spid="132"/>
                                        </p:tgtEl>
                                        <p:attrNameLst>
                                          <p:attrName>ppt_x</p:attrName>
                                          <p:attrName>ppt_y</p:attrName>
                                        </p:attrNameLst>
                                      </p:cBhvr>
                                    </p:animMotion>
                                  </p:childTnLst>
                                </p:cTn>
                              </p:par>
                            </p:childTnLst>
                          </p:cTn>
                        </p:par>
                        <p:par>
                          <p:cTn id="179" fill="hold" nodeType="afterGroup">
                            <p:stCondLst>
                              <p:cond delay="2000"/>
                            </p:stCondLst>
                            <p:childTnLst>
                              <p:par>
                                <p:cTn id="180" presetID="10" presetClass="entr" presetSubtype="0" fill="hold" grpId="0" nodeType="afterEffect">
                                  <p:stCondLst>
                                    <p:cond delay="0"/>
                                  </p:stCondLst>
                                  <p:childTnLst>
                                    <p:set>
                                      <p:cBhvr>
                                        <p:cTn id="181" dur="1" fill="hold">
                                          <p:stCondLst>
                                            <p:cond delay="0"/>
                                          </p:stCondLst>
                                        </p:cTn>
                                        <p:tgtEl>
                                          <p:spTgt spid="158"/>
                                        </p:tgtEl>
                                        <p:attrNameLst>
                                          <p:attrName>style.visibility</p:attrName>
                                        </p:attrNameLst>
                                      </p:cBhvr>
                                      <p:to>
                                        <p:strVal val="visible"/>
                                      </p:to>
                                    </p:set>
                                    <p:animEffect transition="in" filter="fade">
                                      <p:cBhvr>
                                        <p:cTn id="182" dur="500"/>
                                        <p:tgtEl>
                                          <p:spTgt spid="158"/>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4" presetClass="entr" presetSubtype="10" fill="hold" nodeType="clickEffect">
                                  <p:stCondLst>
                                    <p:cond delay="0"/>
                                  </p:stCondLst>
                                  <p:childTnLst>
                                    <p:set>
                                      <p:cBhvr>
                                        <p:cTn id="186" dur="1" fill="hold">
                                          <p:stCondLst>
                                            <p:cond delay="0"/>
                                          </p:stCondLst>
                                        </p:cTn>
                                        <p:tgtEl>
                                          <p:spTgt spid="162"/>
                                        </p:tgtEl>
                                        <p:attrNameLst>
                                          <p:attrName>style.visibility</p:attrName>
                                        </p:attrNameLst>
                                      </p:cBhvr>
                                      <p:to>
                                        <p:strVal val="visible"/>
                                      </p:to>
                                    </p:set>
                                    <p:animEffect transition="in" filter="randombar(horizontal)">
                                      <p:cBhvr>
                                        <p:cTn id="187" dur="500"/>
                                        <p:tgtEl>
                                          <p:spTgt spid="162"/>
                                        </p:tgtEl>
                                      </p:cBhvr>
                                    </p:animEffect>
                                  </p:childTnLst>
                                </p:cTn>
                              </p:par>
                              <p:par>
                                <p:cTn id="188" presetID="14" presetClass="entr" presetSubtype="10" fill="hold" nodeType="withEffect">
                                  <p:stCondLst>
                                    <p:cond delay="0"/>
                                  </p:stCondLst>
                                  <p:childTnLst>
                                    <p:set>
                                      <p:cBhvr>
                                        <p:cTn id="189" dur="1" fill="hold">
                                          <p:stCondLst>
                                            <p:cond delay="0"/>
                                          </p:stCondLst>
                                        </p:cTn>
                                        <p:tgtEl>
                                          <p:spTgt spid="165"/>
                                        </p:tgtEl>
                                        <p:attrNameLst>
                                          <p:attrName>style.visibility</p:attrName>
                                        </p:attrNameLst>
                                      </p:cBhvr>
                                      <p:to>
                                        <p:strVal val="visible"/>
                                      </p:to>
                                    </p:set>
                                    <p:animEffect transition="in" filter="randombar(horizontal)">
                                      <p:cBhvr>
                                        <p:cTn id="190" dur="500"/>
                                        <p:tgtEl>
                                          <p:spTgt spid="165"/>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72"/>
                                        </p:tgtEl>
                                        <p:attrNameLst>
                                          <p:attrName>style.visibility</p:attrName>
                                        </p:attrNameLst>
                                      </p:cBhvr>
                                      <p:to>
                                        <p:strVal val="visible"/>
                                      </p:to>
                                    </p:set>
                                    <p:animEffect transition="in" filter="fade">
                                      <p:cBhvr>
                                        <p:cTn id="193" dur="500"/>
                                        <p:tgtEl>
                                          <p:spTgt spid="72"/>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73"/>
                                        </p:tgtEl>
                                        <p:attrNameLst>
                                          <p:attrName>style.visibility</p:attrName>
                                        </p:attrNameLst>
                                      </p:cBhvr>
                                      <p:to>
                                        <p:strVal val="visible"/>
                                      </p:to>
                                    </p:set>
                                    <p:animEffect transition="in" filter="fade">
                                      <p:cBhvr>
                                        <p:cTn id="196" dur="500"/>
                                        <p:tgtEl>
                                          <p:spTgt spid="73"/>
                                        </p:tgtEl>
                                      </p:cBhvr>
                                    </p:animEffect>
                                  </p:childTnLst>
                                </p:cTn>
                              </p:par>
                            </p:childTnLst>
                          </p:cTn>
                        </p:par>
                        <p:par>
                          <p:cTn id="197" fill="hold" nodeType="afterGroup">
                            <p:stCondLst>
                              <p:cond delay="500"/>
                            </p:stCondLst>
                            <p:childTnLst>
                              <p:par>
                                <p:cTn id="198" presetID="10" presetClass="entr" presetSubtype="0" fill="hold" grpId="0" nodeType="afterEffect">
                                  <p:stCondLst>
                                    <p:cond delay="0"/>
                                  </p:stCondLst>
                                  <p:childTnLst>
                                    <p:set>
                                      <p:cBhvr>
                                        <p:cTn id="199" dur="1" fill="hold">
                                          <p:stCondLst>
                                            <p:cond delay="0"/>
                                          </p:stCondLst>
                                        </p:cTn>
                                        <p:tgtEl>
                                          <p:spTgt spid="160"/>
                                        </p:tgtEl>
                                        <p:attrNameLst>
                                          <p:attrName>style.visibility</p:attrName>
                                        </p:attrNameLst>
                                      </p:cBhvr>
                                      <p:to>
                                        <p:strVal val="visible"/>
                                      </p:to>
                                    </p:set>
                                    <p:animEffect transition="in" filter="fade">
                                      <p:cBhvr>
                                        <p:cTn id="200" dur="500"/>
                                        <p:tgtEl>
                                          <p:spTgt spid="160"/>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159"/>
                                        </p:tgtEl>
                                        <p:attrNameLst>
                                          <p:attrName>style.visibility</p:attrName>
                                        </p:attrNameLst>
                                      </p:cBhvr>
                                      <p:to>
                                        <p:strVal val="visible"/>
                                      </p:to>
                                    </p:set>
                                    <p:animEffect transition="in" filter="fade">
                                      <p:cBhvr>
                                        <p:cTn id="203" dur="500"/>
                                        <p:tgtEl>
                                          <p:spTgt spid="159"/>
                                        </p:tgtEl>
                                      </p:cBhvr>
                                    </p:animEffect>
                                  </p:childTnLst>
                                </p:cTn>
                              </p:par>
                            </p:childTnLst>
                          </p:cTn>
                        </p:par>
                        <p:par>
                          <p:cTn id="204" fill="hold" nodeType="afterGroup">
                            <p:stCondLst>
                              <p:cond delay="1000"/>
                            </p:stCondLst>
                            <p:childTnLst>
                              <p:par>
                                <p:cTn id="205" presetID="14" presetClass="entr" presetSubtype="10" fill="hold" nodeType="afterEffect">
                                  <p:stCondLst>
                                    <p:cond delay="0"/>
                                  </p:stCondLst>
                                  <p:childTnLst>
                                    <p:set>
                                      <p:cBhvr>
                                        <p:cTn id="206" dur="1" fill="hold">
                                          <p:stCondLst>
                                            <p:cond delay="0"/>
                                          </p:stCondLst>
                                        </p:cTn>
                                        <p:tgtEl>
                                          <p:spTgt spid="174"/>
                                        </p:tgtEl>
                                        <p:attrNameLst>
                                          <p:attrName>style.visibility</p:attrName>
                                        </p:attrNameLst>
                                      </p:cBhvr>
                                      <p:to>
                                        <p:strVal val="visible"/>
                                      </p:to>
                                    </p:set>
                                    <p:animEffect transition="in" filter="randombar(horizontal)">
                                      <p:cBhvr>
                                        <p:cTn id="207" dur="500"/>
                                        <p:tgtEl>
                                          <p:spTgt spid="174"/>
                                        </p:tgtEl>
                                      </p:cBhvr>
                                    </p:animEffect>
                                  </p:childTnLst>
                                </p:cTn>
                              </p:par>
                              <p:par>
                                <p:cTn id="208" presetID="14" presetClass="entr" presetSubtype="10" fill="hold" nodeType="withEffect">
                                  <p:stCondLst>
                                    <p:cond delay="0"/>
                                  </p:stCondLst>
                                  <p:childTnLst>
                                    <p:set>
                                      <p:cBhvr>
                                        <p:cTn id="209" dur="1" fill="hold">
                                          <p:stCondLst>
                                            <p:cond delay="0"/>
                                          </p:stCondLst>
                                        </p:cTn>
                                        <p:tgtEl>
                                          <p:spTgt spid="171"/>
                                        </p:tgtEl>
                                        <p:attrNameLst>
                                          <p:attrName>style.visibility</p:attrName>
                                        </p:attrNameLst>
                                      </p:cBhvr>
                                      <p:to>
                                        <p:strVal val="visible"/>
                                      </p:to>
                                    </p:set>
                                    <p:animEffect transition="in" filter="randombar(horizontal)">
                                      <p:cBhvr>
                                        <p:cTn id="210" dur="500"/>
                                        <p:tgtEl>
                                          <p:spTgt spid="171"/>
                                        </p:tgtEl>
                                      </p:cBhvr>
                                    </p:animEffect>
                                  </p:childTnLst>
                                </p:cTn>
                              </p:par>
                              <p:par>
                                <p:cTn id="211" presetID="10" presetClass="entr" presetSubtype="0" fill="hold" grpId="0" nodeType="withEffect">
                                  <p:stCondLst>
                                    <p:cond delay="0"/>
                                  </p:stCondLst>
                                  <p:childTnLst>
                                    <p:set>
                                      <p:cBhvr>
                                        <p:cTn id="212" dur="1" fill="hold">
                                          <p:stCondLst>
                                            <p:cond delay="0"/>
                                          </p:stCondLst>
                                        </p:cTn>
                                        <p:tgtEl>
                                          <p:spTgt spid="74"/>
                                        </p:tgtEl>
                                        <p:attrNameLst>
                                          <p:attrName>style.visibility</p:attrName>
                                        </p:attrNameLst>
                                      </p:cBhvr>
                                      <p:to>
                                        <p:strVal val="visible"/>
                                      </p:to>
                                    </p:set>
                                    <p:animEffect transition="in" filter="fade">
                                      <p:cBhvr>
                                        <p:cTn id="213" dur="500"/>
                                        <p:tgtEl>
                                          <p:spTgt spid="74"/>
                                        </p:tgtEl>
                                      </p:cBhvr>
                                    </p:animEffect>
                                  </p:childTnLst>
                                </p:cTn>
                              </p:par>
                              <p:par>
                                <p:cTn id="214" presetID="10" presetClass="entr" presetSubtype="0" fill="hold" grpId="0" nodeType="withEffect">
                                  <p:stCondLst>
                                    <p:cond delay="0"/>
                                  </p:stCondLst>
                                  <p:childTnLst>
                                    <p:set>
                                      <p:cBhvr>
                                        <p:cTn id="215" dur="1" fill="hold">
                                          <p:stCondLst>
                                            <p:cond delay="0"/>
                                          </p:stCondLst>
                                        </p:cTn>
                                        <p:tgtEl>
                                          <p:spTgt spid="75"/>
                                        </p:tgtEl>
                                        <p:attrNameLst>
                                          <p:attrName>style.visibility</p:attrName>
                                        </p:attrNameLst>
                                      </p:cBhvr>
                                      <p:to>
                                        <p:strVal val="visible"/>
                                      </p:to>
                                    </p:set>
                                    <p:animEffect transition="in" filter="fade">
                                      <p:cBhvr>
                                        <p:cTn id="216" dur="500"/>
                                        <p:tgtEl>
                                          <p:spTgt spid="75"/>
                                        </p:tgtEl>
                                      </p:cBhvr>
                                    </p:animEffect>
                                  </p:childTnLst>
                                </p:cTn>
                              </p:par>
                            </p:childTnLst>
                          </p:cTn>
                        </p:par>
                        <p:par>
                          <p:cTn id="217" fill="hold" nodeType="afterGroup">
                            <p:stCondLst>
                              <p:cond delay="1500"/>
                            </p:stCondLst>
                            <p:childTnLst>
                              <p:par>
                                <p:cTn id="218" presetID="10" presetClass="entr" presetSubtype="0" fill="hold" grpId="0" nodeType="afterEffect">
                                  <p:stCondLst>
                                    <p:cond delay="0"/>
                                  </p:stCondLst>
                                  <p:childTnLst>
                                    <p:set>
                                      <p:cBhvr>
                                        <p:cTn id="219" dur="1" fill="hold">
                                          <p:stCondLst>
                                            <p:cond delay="0"/>
                                          </p:stCondLst>
                                        </p:cTn>
                                        <p:tgtEl>
                                          <p:spTgt spid="168"/>
                                        </p:tgtEl>
                                        <p:attrNameLst>
                                          <p:attrName>style.visibility</p:attrName>
                                        </p:attrNameLst>
                                      </p:cBhvr>
                                      <p:to>
                                        <p:strVal val="visible"/>
                                      </p:to>
                                    </p:set>
                                    <p:animEffect transition="in" filter="fade">
                                      <p:cBhvr>
                                        <p:cTn id="220" dur="500"/>
                                        <p:tgtEl>
                                          <p:spTgt spid="168"/>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67"/>
                                        </p:tgtEl>
                                        <p:attrNameLst>
                                          <p:attrName>style.visibility</p:attrName>
                                        </p:attrNameLst>
                                      </p:cBhvr>
                                      <p:to>
                                        <p:strVal val="visible"/>
                                      </p:to>
                                    </p:set>
                                    <p:animEffect transition="in" filter="fade">
                                      <p:cBhvr>
                                        <p:cTn id="223" dur="500"/>
                                        <p:tgtEl>
                                          <p:spTgt spid="167"/>
                                        </p:tgtEl>
                                      </p:cBhvr>
                                    </p:animEffect>
                                  </p:childTnLst>
                                </p:cTn>
                              </p:par>
                            </p:childTnLst>
                          </p:cTn>
                        </p:par>
                        <p:par>
                          <p:cTn id="224" fill="hold" nodeType="afterGroup">
                            <p:stCondLst>
                              <p:cond delay="2000"/>
                            </p:stCondLst>
                            <p:childTnLst>
                              <p:par>
                                <p:cTn id="225" presetID="14" presetClass="entr" presetSubtype="10" fill="hold" nodeType="afterEffect">
                                  <p:stCondLst>
                                    <p:cond delay="0"/>
                                  </p:stCondLst>
                                  <p:childTnLst>
                                    <p:set>
                                      <p:cBhvr>
                                        <p:cTn id="226" dur="1" fill="hold">
                                          <p:stCondLst>
                                            <p:cond delay="0"/>
                                          </p:stCondLst>
                                        </p:cTn>
                                        <p:tgtEl>
                                          <p:spTgt spid="180"/>
                                        </p:tgtEl>
                                        <p:attrNameLst>
                                          <p:attrName>style.visibility</p:attrName>
                                        </p:attrNameLst>
                                      </p:cBhvr>
                                      <p:to>
                                        <p:strVal val="visible"/>
                                      </p:to>
                                    </p:set>
                                    <p:animEffect transition="in" filter="randombar(horizontal)">
                                      <p:cBhvr>
                                        <p:cTn id="227" dur="500"/>
                                        <p:tgtEl>
                                          <p:spTgt spid="180"/>
                                        </p:tgtEl>
                                      </p:cBhvr>
                                    </p:animEffect>
                                  </p:childTnLst>
                                </p:cTn>
                              </p:par>
                              <p:par>
                                <p:cTn id="228" presetID="14" presetClass="entr" presetSubtype="10" fill="hold" nodeType="withEffect">
                                  <p:stCondLst>
                                    <p:cond delay="0"/>
                                  </p:stCondLst>
                                  <p:childTnLst>
                                    <p:set>
                                      <p:cBhvr>
                                        <p:cTn id="229" dur="1" fill="hold">
                                          <p:stCondLst>
                                            <p:cond delay="0"/>
                                          </p:stCondLst>
                                        </p:cTn>
                                        <p:tgtEl>
                                          <p:spTgt spid="177"/>
                                        </p:tgtEl>
                                        <p:attrNameLst>
                                          <p:attrName>style.visibility</p:attrName>
                                        </p:attrNameLst>
                                      </p:cBhvr>
                                      <p:to>
                                        <p:strVal val="visible"/>
                                      </p:to>
                                    </p:set>
                                    <p:animEffect transition="in" filter="randombar(horizontal)">
                                      <p:cBhvr>
                                        <p:cTn id="230" dur="500"/>
                                        <p:tgtEl>
                                          <p:spTgt spid="177"/>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76"/>
                                        </p:tgtEl>
                                        <p:attrNameLst>
                                          <p:attrName>style.visibility</p:attrName>
                                        </p:attrNameLst>
                                      </p:cBhvr>
                                      <p:to>
                                        <p:strVal val="visible"/>
                                      </p:to>
                                    </p:set>
                                    <p:animEffect transition="in" filter="fade">
                                      <p:cBhvr>
                                        <p:cTn id="233" dur="500"/>
                                        <p:tgtEl>
                                          <p:spTgt spid="76"/>
                                        </p:tgtEl>
                                      </p:cBhvr>
                                    </p:animEffect>
                                  </p:childTnLst>
                                </p:cTn>
                              </p:par>
                              <p:par>
                                <p:cTn id="234" presetID="10" presetClass="entr" presetSubtype="0" fill="hold" grpId="0" nodeType="withEffect">
                                  <p:stCondLst>
                                    <p:cond delay="0"/>
                                  </p:stCondLst>
                                  <p:childTnLst>
                                    <p:set>
                                      <p:cBhvr>
                                        <p:cTn id="235" dur="1" fill="hold">
                                          <p:stCondLst>
                                            <p:cond delay="0"/>
                                          </p:stCondLst>
                                        </p:cTn>
                                        <p:tgtEl>
                                          <p:spTgt spid="77"/>
                                        </p:tgtEl>
                                        <p:attrNameLst>
                                          <p:attrName>style.visibility</p:attrName>
                                        </p:attrNameLst>
                                      </p:cBhvr>
                                      <p:to>
                                        <p:strVal val="visible"/>
                                      </p:to>
                                    </p:set>
                                    <p:animEffect transition="in" filter="fade">
                                      <p:cBhvr>
                                        <p:cTn id="236" dur="500"/>
                                        <p:tgtEl>
                                          <p:spTgt spid="77"/>
                                        </p:tgtEl>
                                      </p:cBhvr>
                                    </p:animEffect>
                                  </p:childTnLst>
                                </p:cTn>
                              </p:par>
                            </p:childTnLst>
                          </p:cTn>
                        </p:par>
                        <p:par>
                          <p:cTn id="237" fill="hold" nodeType="afterGroup">
                            <p:stCondLst>
                              <p:cond delay="2500"/>
                            </p:stCondLst>
                            <p:childTnLst>
                              <p:par>
                                <p:cTn id="238" presetID="10" presetClass="entr" presetSubtype="0" fill="hold" grpId="0" nodeType="afterEffect">
                                  <p:stCondLst>
                                    <p:cond delay="0"/>
                                  </p:stCondLst>
                                  <p:childTnLst>
                                    <p:set>
                                      <p:cBhvr>
                                        <p:cTn id="239" dur="1" fill="hold">
                                          <p:stCondLst>
                                            <p:cond delay="0"/>
                                          </p:stCondLst>
                                        </p:cTn>
                                        <p:tgtEl>
                                          <p:spTgt spid="169"/>
                                        </p:tgtEl>
                                        <p:attrNameLst>
                                          <p:attrName>style.visibility</p:attrName>
                                        </p:attrNameLst>
                                      </p:cBhvr>
                                      <p:to>
                                        <p:strVal val="visible"/>
                                      </p:to>
                                    </p:set>
                                    <p:animEffect transition="in" filter="fade">
                                      <p:cBhvr>
                                        <p:cTn id="240" dur="500"/>
                                        <p:tgtEl>
                                          <p:spTgt spid="169"/>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170"/>
                                        </p:tgtEl>
                                        <p:attrNameLst>
                                          <p:attrName>style.visibility</p:attrName>
                                        </p:attrNameLst>
                                      </p:cBhvr>
                                      <p:to>
                                        <p:strVal val="visible"/>
                                      </p:to>
                                    </p:set>
                                    <p:animEffect transition="in" filter="fade">
                                      <p:cBhvr>
                                        <p:cTn id="243" dur="500"/>
                                        <p:tgtEl>
                                          <p:spTgt spid="170"/>
                                        </p:tgtEl>
                                      </p:cBhvr>
                                    </p:animEffect>
                                  </p:childTnLst>
                                </p:cTn>
                              </p:par>
                            </p:childTnLst>
                          </p:cTn>
                        </p:par>
                        <p:par>
                          <p:cTn id="244" fill="hold">
                            <p:stCondLst>
                              <p:cond delay="3000"/>
                            </p:stCondLst>
                            <p:childTnLst>
                              <p:par>
                                <p:cTn id="245" presetID="10" presetClass="entr" presetSubtype="0" fill="hold" grpId="0" nodeType="afterEffect">
                                  <p:stCondLst>
                                    <p:cond delay="0"/>
                                  </p:stCondLst>
                                  <p:childTnLst>
                                    <p:set>
                                      <p:cBhvr>
                                        <p:cTn id="246" dur="1" fill="hold">
                                          <p:stCondLst>
                                            <p:cond delay="0"/>
                                          </p:stCondLst>
                                        </p:cTn>
                                        <p:tgtEl>
                                          <p:spTgt spid="5"/>
                                        </p:tgtEl>
                                        <p:attrNameLst>
                                          <p:attrName>style.visibility</p:attrName>
                                        </p:attrNameLst>
                                      </p:cBhvr>
                                      <p:to>
                                        <p:strVal val="visible"/>
                                      </p:to>
                                    </p:set>
                                    <p:animEffect transition="in" filter="fade">
                                      <p:cBhvr>
                                        <p:cTn id="247" dur="500"/>
                                        <p:tgtEl>
                                          <p:spTgt spid="5"/>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4"/>
                                        </p:tgtEl>
                                        <p:attrNameLst>
                                          <p:attrName>style.visibility</p:attrName>
                                        </p:attrNameLst>
                                      </p:cBhvr>
                                      <p:to>
                                        <p:strVal val="visible"/>
                                      </p:to>
                                    </p:set>
                                    <p:animEffect transition="in" filter="fade">
                                      <p:cBhvr>
                                        <p:cTn id="250" dur="500"/>
                                        <p:tgtEl>
                                          <p:spTgt spid="4"/>
                                        </p:tgtEl>
                                      </p:cBhvr>
                                    </p:animEffec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1" grpId="0" animBg="1"/>
      <p:bldP spid="91" grpId="1" animBg="1"/>
      <p:bldP spid="86" grpId="0" animBg="1"/>
      <p:bldP spid="86" grpId="1" animBg="1"/>
      <p:bldP spid="138" grpId="0" animBg="1"/>
      <p:bldP spid="138" grpId="1" animBg="1"/>
      <p:bldP spid="151" grpId="0" animBg="1"/>
      <p:bldP spid="151" grpId="1" animBg="1"/>
      <p:bldP spid="157" grpId="0" animBg="1"/>
      <p:bldP spid="157" grpId="1" animBg="1"/>
      <p:bldP spid="158" grpId="0" animBg="1"/>
      <p:bldP spid="159" grpId="0" animBg="1"/>
      <p:bldP spid="160" grpId="0" animBg="1"/>
      <p:bldP spid="167" grpId="0" animBg="1"/>
      <p:bldP spid="168" grpId="0" animBg="1"/>
      <p:bldP spid="170" grpId="0" animBg="1"/>
      <p:bldP spid="169" grpId="0" animBg="1"/>
      <p:bldP spid="72" grpId="0" animBg="1"/>
      <p:bldP spid="73" grpId="0" animBg="1"/>
      <p:bldP spid="74" grpId="0" animBg="1"/>
      <p:bldP spid="75" grpId="0" animBg="1"/>
      <p:bldP spid="76" grpId="0" animBg="1"/>
      <p:bldP spid="77" grpId="0" animBg="1"/>
      <p:bldP spid="4" grpId="0" animBg="1"/>
      <p:bldP spid="92" grpId="0" animBg="1"/>
      <p:bldP spid="92" grpId="1" animBg="1"/>
      <p:bldP spid="9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54A6C3-26C7-AFFE-353E-E6C0EB27C4C9}"/>
              </a:ext>
            </a:extLst>
          </p:cNvPr>
          <p:cNvSpPr txBox="1"/>
          <p:nvPr/>
        </p:nvSpPr>
        <p:spPr>
          <a:xfrm>
            <a:off x="1794371" y="2577994"/>
            <a:ext cx="8769626" cy="1200329"/>
          </a:xfrm>
          <a:prstGeom prst="rect">
            <a:avLst/>
          </a:prstGeom>
          <a:noFill/>
        </p:spPr>
        <p:txBody>
          <a:bodyPr wrap="square" rtlCol="0">
            <a:spAutoFit/>
          </a:bodyPr>
          <a:lstStyle/>
          <a:p>
            <a:pPr algn="ctr"/>
            <a:r>
              <a:rPr lang="en-US" sz="7200" dirty="0">
                <a:solidFill>
                  <a:srgbClr val="C00000"/>
                </a:solidFill>
                <a:latin typeface="Helvetica" pitchFamily="2" charset="0"/>
              </a:rPr>
              <a:t>Computer Networks</a:t>
            </a:r>
          </a:p>
        </p:txBody>
      </p:sp>
      <p:pic>
        <p:nvPicPr>
          <p:cNvPr id="3" name="Picture 2">
            <a:extLst>
              <a:ext uri="{FF2B5EF4-FFF2-40B4-BE49-F238E27FC236}">
                <a16:creationId xmlns:a16="http://schemas.microsoft.com/office/drawing/2014/main" id="{F19CD0F6-C75F-1F3C-CDC7-7179D9576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5426" y="5773629"/>
            <a:ext cx="2853305" cy="910950"/>
          </a:xfrm>
          <a:prstGeom prst="rect">
            <a:avLst/>
          </a:prstGeom>
        </p:spPr>
      </p:pic>
    </p:spTree>
    <p:extLst>
      <p:ext uri="{BB962C8B-B14F-4D97-AF65-F5344CB8AC3E}">
        <p14:creationId xmlns:p14="http://schemas.microsoft.com/office/powerpoint/2010/main" val="3019180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A365D-1704-18E9-CB36-C2275E472EF0}"/>
              </a:ext>
            </a:extLst>
          </p:cNvPr>
          <p:cNvSpPr>
            <a:spLocks noGrp="1"/>
          </p:cNvSpPr>
          <p:nvPr>
            <p:ph type="title"/>
          </p:nvPr>
        </p:nvSpPr>
        <p:spPr/>
        <p:txBody>
          <a:bodyPr/>
          <a:lstStyle/>
          <a:p>
            <a:r>
              <a:rPr lang="en-US" dirty="0"/>
              <a:t>Outro</a:t>
            </a:r>
          </a:p>
        </p:txBody>
      </p:sp>
      <p:sp>
        <p:nvSpPr>
          <p:cNvPr id="3" name="Text Placeholder 2">
            <a:extLst>
              <a:ext uri="{FF2B5EF4-FFF2-40B4-BE49-F238E27FC236}">
                <a16:creationId xmlns:a16="http://schemas.microsoft.com/office/drawing/2014/main" id="{B303FCDA-B34A-9CFA-0142-5EADD7D7FB6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00408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4C8CB-9A25-11AB-CB33-DF1A6CF29FB2}"/>
              </a:ext>
            </a:extLst>
          </p:cNvPr>
          <p:cNvSpPr>
            <a:spLocks noGrp="1"/>
          </p:cNvSpPr>
          <p:nvPr>
            <p:ph type="title"/>
          </p:nvPr>
        </p:nvSpPr>
        <p:spPr/>
        <p:txBody>
          <a:bodyPr/>
          <a:lstStyle/>
          <a:p>
            <a:r>
              <a:rPr lang="en-US" dirty="0"/>
              <a:t>Computer Networks</a:t>
            </a:r>
          </a:p>
        </p:txBody>
      </p:sp>
      <p:sp>
        <p:nvSpPr>
          <p:cNvPr id="3" name="Content Placeholder 2">
            <a:extLst>
              <a:ext uri="{FF2B5EF4-FFF2-40B4-BE49-F238E27FC236}">
                <a16:creationId xmlns:a16="http://schemas.microsoft.com/office/drawing/2014/main" id="{FFB4888C-BA13-FB65-2E42-781B29D37E9E}"/>
              </a:ext>
            </a:extLst>
          </p:cNvPr>
          <p:cNvSpPr>
            <a:spLocks noGrp="1"/>
          </p:cNvSpPr>
          <p:nvPr>
            <p:ph idx="1"/>
          </p:nvPr>
        </p:nvSpPr>
        <p:spPr>
          <a:xfrm>
            <a:off x="838200" y="1484026"/>
            <a:ext cx="10515600" cy="5201587"/>
          </a:xfrm>
        </p:spPr>
        <p:txBody>
          <a:bodyPr>
            <a:normAutofit/>
          </a:bodyPr>
          <a:lstStyle/>
          <a:p>
            <a:r>
              <a:rPr lang="en-US" sz="3200" dirty="0"/>
              <a:t>Abstractions and algorithms for communication among interconnected machines</a:t>
            </a:r>
          </a:p>
          <a:p>
            <a:pPr lvl="1"/>
            <a:r>
              <a:rPr lang="en-US" sz="2800" dirty="0"/>
              <a:t>End to end and per-node</a:t>
            </a:r>
          </a:p>
          <a:p>
            <a:endParaRPr lang="en-US" sz="3200" dirty="0"/>
          </a:p>
          <a:p>
            <a:r>
              <a:rPr lang="en-US" sz="3200" dirty="0"/>
              <a:t>A research experiment that escaped the lab and became fundamental to the world as we know it</a:t>
            </a:r>
          </a:p>
          <a:p>
            <a:endParaRPr lang="en-US" sz="3200" dirty="0"/>
          </a:p>
          <a:p>
            <a:r>
              <a:rPr lang="en-US" sz="3200" dirty="0"/>
              <a:t>Architecture; transport; network data plane; network control plane; verification</a:t>
            </a:r>
          </a:p>
        </p:txBody>
      </p:sp>
    </p:spTree>
    <p:extLst>
      <p:ext uri="{BB962C8B-B14F-4D97-AF65-F5344CB8AC3E}">
        <p14:creationId xmlns:p14="http://schemas.microsoft.com/office/powerpoint/2010/main" val="1159368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80A2-A700-E988-BB69-BF1277E71ADD}"/>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id="{183A89EC-4559-3B7C-2FF9-96EBEA17FA28}"/>
              </a:ext>
            </a:extLst>
          </p:cNvPr>
          <p:cNvSpPr>
            <a:spLocks noGrp="1"/>
          </p:cNvSpPr>
          <p:nvPr>
            <p:ph idx="1"/>
          </p:nvPr>
        </p:nvSpPr>
        <p:spPr>
          <a:xfrm>
            <a:off x="838200" y="1825624"/>
            <a:ext cx="10515600" cy="4919949"/>
          </a:xfrm>
        </p:spPr>
        <p:txBody>
          <a:bodyPr>
            <a:normAutofit/>
          </a:bodyPr>
          <a:lstStyle/>
          <a:p>
            <a:r>
              <a:rPr lang="en-US" dirty="0"/>
              <a:t>Live with deeper appreciation of the Internet and networking</a:t>
            </a:r>
          </a:p>
          <a:p>
            <a:pPr lvl="1"/>
            <a:r>
              <a:rPr lang="en-US" dirty="0"/>
              <a:t>Does more bandwidth matter? Why do Internet apps run slowly? Why am I seeing outages in connectivity?</a:t>
            </a:r>
          </a:p>
          <a:p>
            <a:endParaRPr lang="en-US" dirty="0"/>
          </a:p>
          <a:p>
            <a:r>
              <a:rPr lang="en-US" dirty="0"/>
              <a:t>Put your programming knowledge to good use</a:t>
            </a:r>
          </a:p>
          <a:p>
            <a:pPr lvl="1"/>
            <a:r>
              <a:rPr lang="en-US" dirty="0"/>
              <a:t>Significant tech work builds on the fundamentals in this course</a:t>
            </a:r>
          </a:p>
          <a:p>
            <a:pPr lvl="1"/>
            <a:r>
              <a:rPr lang="en-US" dirty="0"/>
              <a:t>Build, debug, optimize networked applications</a:t>
            </a:r>
          </a:p>
          <a:p>
            <a:pPr lvl="1"/>
            <a:r>
              <a:rPr lang="en-US" dirty="0"/>
              <a:t>Principles to organize communication across machines</a:t>
            </a:r>
          </a:p>
          <a:p>
            <a:pPr lvl="1"/>
            <a:endParaRPr lang="en-US" dirty="0"/>
          </a:p>
          <a:p>
            <a:r>
              <a:rPr lang="en-US" dirty="0"/>
              <a:t>Go deeper</a:t>
            </a:r>
          </a:p>
          <a:p>
            <a:pPr lvl="1"/>
            <a:r>
              <a:rPr lang="en-US" dirty="0"/>
              <a:t>Research projects, independent study, theses, …</a:t>
            </a:r>
          </a:p>
          <a:p>
            <a:pPr lvl="1"/>
            <a:endParaRPr lang="en-US" dirty="0"/>
          </a:p>
          <a:p>
            <a:endParaRPr lang="en-US" dirty="0"/>
          </a:p>
        </p:txBody>
      </p:sp>
      <p:sp>
        <p:nvSpPr>
          <p:cNvPr id="4" name="TextBox 3">
            <a:extLst>
              <a:ext uri="{FF2B5EF4-FFF2-40B4-BE49-F238E27FC236}">
                <a16:creationId xmlns:a16="http://schemas.microsoft.com/office/drawing/2014/main" id="{B17FAFE1-FDF1-F7C2-35CB-54BD16FEFE56}"/>
              </a:ext>
            </a:extLst>
          </p:cNvPr>
          <p:cNvSpPr txBox="1"/>
          <p:nvPr/>
        </p:nvSpPr>
        <p:spPr>
          <a:xfrm>
            <a:off x="5381469" y="479685"/>
            <a:ext cx="4931764" cy="584775"/>
          </a:xfrm>
          <a:prstGeom prst="rect">
            <a:avLst/>
          </a:prstGeom>
          <a:noFill/>
        </p:spPr>
        <p:txBody>
          <a:bodyPr wrap="square" rtlCol="0">
            <a:spAutoFit/>
          </a:bodyPr>
          <a:lstStyle/>
          <a:p>
            <a:pPr algn="l"/>
            <a:r>
              <a:rPr lang="en-US" sz="3200" dirty="0">
                <a:latin typeface="Helvetica" pitchFamily="2" charset="0"/>
              </a:rPr>
              <a:t>Thanks, and all the best!</a:t>
            </a:r>
          </a:p>
        </p:txBody>
      </p:sp>
    </p:spTree>
    <p:extLst>
      <p:ext uri="{BB962C8B-B14F-4D97-AF65-F5344CB8AC3E}">
        <p14:creationId xmlns:p14="http://schemas.microsoft.com/office/powerpoint/2010/main" val="36484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437B5-4B1C-8D40-82D9-6E6B0A0BD14D}"/>
              </a:ext>
            </a:extLst>
          </p:cNvPr>
          <p:cNvSpPr>
            <a:spLocks noGrp="1"/>
          </p:cNvSpPr>
          <p:nvPr>
            <p:ph type="title"/>
          </p:nvPr>
        </p:nvSpPr>
        <p:spPr/>
        <p:txBody>
          <a:bodyPr/>
          <a:lstStyle/>
          <a:p>
            <a:r>
              <a:rPr lang="en-US" dirty="0"/>
              <a:t>Physical faults</a:t>
            </a:r>
          </a:p>
        </p:txBody>
      </p:sp>
      <p:pic>
        <p:nvPicPr>
          <p:cNvPr id="5" name="Content Placeholder 4" descr="A map of the world&#10;&#10;Description automatically generated">
            <a:extLst>
              <a:ext uri="{FF2B5EF4-FFF2-40B4-BE49-F238E27FC236}">
                <a16:creationId xmlns:a16="http://schemas.microsoft.com/office/drawing/2014/main" id="{F97BA898-E240-4548-4071-23B62D551E9C}"/>
              </a:ext>
            </a:extLst>
          </p:cNvPr>
          <p:cNvPicPr>
            <a:picLocks noGrp="1" noChangeAspect="1"/>
          </p:cNvPicPr>
          <p:nvPr>
            <p:ph idx="1"/>
          </p:nvPr>
        </p:nvPicPr>
        <p:blipFill>
          <a:blip r:embed="rId2"/>
          <a:stretch>
            <a:fillRect/>
          </a:stretch>
        </p:blipFill>
        <p:spPr>
          <a:xfrm>
            <a:off x="5640950" y="509134"/>
            <a:ext cx="6249880" cy="5839732"/>
          </a:xfrm>
        </p:spPr>
      </p:pic>
      <p:sp>
        <p:nvSpPr>
          <p:cNvPr id="6" name="Content Placeholder 2">
            <a:extLst>
              <a:ext uri="{FF2B5EF4-FFF2-40B4-BE49-F238E27FC236}">
                <a16:creationId xmlns:a16="http://schemas.microsoft.com/office/drawing/2014/main" id="{6DC51C7A-D5E2-50E0-03FF-BCCB0F5F1E22}"/>
              </a:ext>
            </a:extLst>
          </p:cNvPr>
          <p:cNvSpPr txBox="1">
            <a:spLocks/>
          </p:cNvSpPr>
          <p:nvPr/>
        </p:nvSpPr>
        <p:spPr>
          <a:xfrm>
            <a:off x="301170" y="1438048"/>
            <a:ext cx="5127173" cy="52801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6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3200" dirty="0">
                <a:solidFill>
                  <a:srgbClr val="C00000"/>
                </a:solidFill>
              </a:rPr>
              <a:t>Single </a:t>
            </a:r>
            <a:r>
              <a:rPr lang="en-US" sz="3200" dirty="0"/>
              <a:t>cable fault or break can take out </a:t>
            </a:r>
            <a:r>
              <a:rPr lang="en-US" sz="3200" dirty="0">
                <a:solidFill>
                  <a:srgbClr val="C00000"/>
                </a:solidFill>
              </a:rPr>
              <a:t>multiple</a:t>
            </a:r>
            <a:r>
              <a:rPr lang="en-US" sz="3200" dirty="0"/>
              <a:t> ISP paths</a:t>
            </a:r>
          </a:p>
          <a:p>
            <a:endParaRPr lang="en-US" sz="3200" dirty="0">
              <a:solidFill>
                <a:srgbClr val="C00000"/>
              </a:solidFill>
            </a:endParaRPr>
          </a:p>
          <a:p>
            <a:r>
              <a:rPr lang="en-US" sz="3200" dirty="0">
                <a:solidFill>
                  <a:srgbClr val="C00000"/>
                </a:solidFill>
              </a:rPr>
              <a:t>Cascading effects </a:t>
            </a:r>
            <a:r>
              <a:rPr lang="en-US" sz="3200" dirty="0"/>
              <a:t>due to load on other links</a:t>
            </a:r>
          </a:p>
          <a:p>
            <a:pPr lvl="1"/>
            <a:r>
              <a:rPr lang="en-US" sz="2800" dirty="0"/>
              <a:t>New inter-</a:t>
            </a:r>
            <a:r>
              <a:rPr lang="en-US" sz="2800" dirty="0" err="1"/>
              <a:t>dom</a:t>
            </a:r>
            <a:r>
              <a:rPr lang="en-US" sz="2800" dirty="0"/>
              <a:t> paths taken</a:t>
            </a:r>
          </a:p>
          <a:p>
            <a:pPr lvl="1"/>
            <a:r>
              <a:rPr lang="en-US" sz="2800" dirty="0"/>
              <a:t>Peering points overloaded</a:t>
            </a:r>
          </a:p>
          <a:p>
            <a:pPr lvl="1"/>
            <a:r>
              <a:rPr lang="en-US" sz="2800" dirty="0"/>
              <a:t>Drop traffic worldwide</a:t>
            </a:r>
          </a:p>
        </p:txBody>
      </p:sp>
      <p:sp>
        <p:nvSpPr>
          <p:cNvPr id="8" name="TextBox 7">
            <a:extLst>
              <a:ext uri="{FF2B5EF4-FFF2-40B4-BE49-F238E27FC236}">
                <a16:creationId xmlns:a16="http://schemas.microsoft.com/office/drawing/2014/main" id="{8449F1EE-80E8-B386-C913-3F37E0A50201}"/>
              </a:ext>
            </a:extLst>
          </p:cNvPr>
          <p:cNvSpPr txBox="1"/>
          <p:nvPr/>
        </p:nvSpPr>
        <p:spPr>
          <a:xfrm>
            <a:off x="1621971" y="6348866"/>
            <a:ext cx="9307286" cy="369332"/>
          </a:xfrm>
          <a:prstGeom prst="rect">
            <a:avLst/>
          </a:prstGeom>
          <a:noFill/>
        </p:spPr>
        <p:txBody>
          <a:bodyPr wrap="square">
            <a:spAutoFit/>
          </a:bodyPr>
          <a:lstStyle/>
          <a:p>
            <a:r>
              <a:rPr lang="en-US" dirty="0"/>
              <a:t>https://</a:t>
            </a:r>
            <a:r>
              <a:rPr lang="en-US" dirty="0" err="1"/>
              <a:t>www.thousandeyes.com</a:t>
            </a:r>
            <a:r>
              <a:rPr lang="en-US" dirty="0"/>
              <a:t>/blog/smw-4-cable-fault-ripple-effects-across-networks</a:t>
            </a:r>
          </a:p>
        </p:txBody>
      </p:sp>
    </p:spTree>
    <p:extLst>
      <p:ext uri="{BB962C8B-B14F-4D97-AF65-F5344CB8AC3E}">
        <p14:creationId xmlns:p14="http://schemas.microsoft.com/office/powerpoint/2010/main" val="3122211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735E-800D-3C4A-8350-24029770F18F}"/>
              </a:ext>
            </a:extLst>
          </p:cNvPr>
          <p:cNvSpPr>
            <a:spLocks noGrp="1"/>
          </p:cNvSpPr>
          <p:nvPr>
            <p:ph type="title"/>
          </p:nvPr>
        </p:nvSpPr>
        <p:spPr/>
        <p:txBody>
          <a:bodyPr/>
          <a:lstStyle/>
          <a:p>
            <a:r>
              <a:rPr lang="en-US" dirty="0"/>
              <a:t>Route misconfigurations</a:t>
            </a:r>
          </a:p>
        </p:txBody>
      </p:sp>
      <p:pic>
        <p:nvPicPr>
          <p:cNvPr id="5" name="Content Placeholder 4" descr="A close up of a logo&#10;&#10;Description automatically generated">
            <a:extLst>
              <a:ext uri="{FF2B5EF4-FFF2-40B4-BE49-F238E27FC236}">
                <a16:creationId xmlns:a16="http://schemas.microsoft.com/office/drawing/2014/main" id="{17FA458C-E21C-174B-83D2-8D9A27CA8AB7}"/>
              </a:ext>
            </a:extLst>
          </p:cNvPr>
          <p:cNvPicPr>
            <a:picLocks noGrp="1" noChangeAspect="1"/>
          </p:cNvPicPr>
          <p:nvPr>
            <p:ph idx="1"/>
          </p:nvPr>
        </p:nvPicPr>
        <p:blipFill>
          <a:blip r:embed="rId3"/>
          <a:stretch>
            <a:fillRect/>
          </a:stretch>
        </p:blipFill>
        <p:spPr>
          <a:xfrm>
            <a:off x="4545877" y="2430048"/>
            <a:ext cx="7390722" cy="3533689"/>
          </a:xfrm>
        </p:spPr>
      </p:pic>
      <p:sp>
        <p:nvSpPr>
          <p:cNvPr id="6" name="Content Placeholder 2">
            <a:extLst>
              <a:ext uri="{FF2B5EF4-FFF2-40B4-BE49-F238E27FC236}">
                <a16:creationId xmlns:a16="http://schemas.microsoft.com/office/drawing/2014/main" id="{2E4222BD-4685-2E4C-AAFF-245D2218E6CC}"/>
              </a:ext>
            </a:extLst>
          </p:cNvPr>
          <p:cNvSpPr txBox="1">
            <a:spLocks/>
          </p:cNvSpPr>
          <p:nvPr/>
        </p:nvSpPr>
        <p:spPr>
          <a:xfrm>
            <a:off x="838199" y="1608244"/>
            <a:ext cx="4410205" cy="51772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Helvetica" charset="0"/>
                <a:ea typeface="Helvetica" charset="0"/>
                <a:cs typeface="Helvetica" charset="0"/>
              </a:defRPr>
            </a:lvl1pPr>
            <a:lvl2pPr marL="685800" indent="-228600" algn="l" defTabSz="914400" rtl="0" eaLnBrk="1" latinLnBrk="0" hangingPunct="1">
              <a:lnSpc>
                <a:spcPct val="90000"/>
              </a:lnSpc>
              <a:spcBef>
                <a:spcPts val="500"/>
              </a:spcBef>
              <a:buFont typeface="Arial"/>
              <a:buChar char="•"/>
              <a:defRPr sz="2600" kern="1200">
                <a:solidFill>
                  <a:schemeClr val="tx1"/>
                </a:solidFill>
                <a:latin typeface="Helvetica" charset="0"/>
                <a:ea typeface="Helvetica" charset="0"/>
                <a:cs typeface="Helvetica" charset="0"/>
              </a:defRPr>
            </a:lvl2pPr>
            <a:lvl3pPr marL="1143000" indent="-228600" algn="l" defTabSz="914400" rtl="0" eaLnBrk="1" latinLnBrk="0" hangingPunct="1">
              <a:lnSpc>
                <a:spcPct val="90000"/>
              </a:lnSpc>
              <a:spcBef>
                <a:spcPts val="500"/>
              </a:spcBef>
              <a:buFont typeface="Arial"/>
              <a:buChar char="•"/>
              <a:defRPr sz="2400" kern="1200">
                <a:solidFill>
                  <a:schemeClr val="tx1"/>
                </a:solidFill>
                <a:latin typeface="Helvetica" charset="0"/>
                <a:ea typeface="Helvetica" charset="0"/>
                <a:cs typeface="Helvetica" charset="0"/>
              </a:defRPr>
            </a:lvl3pPr>
            <a:lvl4pPr marL="1600200" indent="-228600" algn="l" defTabSz="914400" rtl="0" eaLnBrk="1" latinLnBrk="0" hangingPunct="1">
              <a:lnSpc>
                <a:spcPct val="90000"/>
              </a:lnSpc>
              <a:spcBef>
                <a:spcPts val="500"/>
              </a:spcBef>
              <a:buFont typeface="Arial"/>
              <a:buChar char="•"/>
              <a:defRPr sz="2000" kern="1200">
                <a:solidFill>
                  <a:schemeClr val="tx1"/>
                </a:solidFill>
                <a:latin typeface="Helvetica" charset="0"/>
                <a:ea typeface="Helvetica" charset="0"/>
                <a:cs typeface="Helvetic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Helvetica" charset="0"/>
                <a:ea typeface="Helvetica" charset="0"/>
                <a:cs typeface="Helvetic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solidFill>
                  <a:srgbClr val="C00000"/>
                </a:solidFill>
              </a:rPr>
              <a:t>Leaks</a:t>
            </a:r>
            <a:r>
              <a:rPr lang="en-US" dirty="0"/>
              <a:t>: e.g., ISP announces </a:t>
            </a:r>
            <a:r>
              <a:rPr lang="en-US" dirty="0">
                <a:solidFill>
                  <a:srgbClr val="C00000"/>
                </a:solidFill>
              </a:rPr>
              <a:t>more specific routes </a:t>
            </a:r>
            <a:r>
              <a:rPr lang="en-US" dirty="0"/>
              <a:t>to a destination</a:t>
            </a:r>
          </a:p>
          <a:p>
            <a:pPr lvl="1"/>
            <a:r>
              <a:rPr lang="en-US" dirty="0"/>
              <a:t>Prefix “hijacking”</a:t>
            </a:r>
          </a:p>
          <a:p>
            <a:r>
              <a:rPr lang="en-US" dirty="0"/>
              <a:t>Likely to be  </a:t>
            </a:r>
            <a:r>
              <a:rPr lang="en-US" dirty="0">
                <a:solidFill>
                  <a:srgbClr val="C00000"/>
                </a:solidFill>
              </a:rPr>
              <a:t>misconfigurations</a:t>
            </a:r>
          </a:p>
          <a:p>
            <a:pPr lvl="1"/>
            <a:r>
              <a:rPr lang="en-US" dirty="0"/>
              <a:t>e.g., Youtube08</a:t>
            </a:r>
          </a:p>
          <a:p>
            <a:r>
              <a:rPr lang="en-US" dirty="0"/>
              <a:t>But can also be deliberate: </a:t>
            </a:r>
            <a:r>
              <a:rPr lang="en-US" dirty="0">
                <a:solidFill>
                  <a:srgbClr val="C00000"/>
                </a:solidFill>
              </a:rPr>
              <a:t>MITM</a:t>
            </a:r>
          </a:p>
          <a:p>
            <a:pPr lvl="1"/>
            <a:r>
              <a:rPr lang="en-US" dirty="0"/>
              <a:t>E.g., Belarus</a:t>
            </a:r>
          </a:p>
        </p:txBody>
      </p:sp>
      <p:sp>
        <p:nvSpPr>
          <p:cNvPr id="4" name="TextBox 3">
            <a:extLst>
              <a:ext uri="{FF2B5EF4-FFF2-40B4-BE49-F238E27FC236}">
                <a16:creationId xmlns:a16="http://schemas.microsoft.com/office/drawing/2014/main" id="{AA934B09-B711-6DF2-8414-4F6BF6288EF5}"/>
              </a:ext>
            </a:extLst>
          </p:cNvPr>
          <p:cNvSpPr txBox="1"/>
          <p:nvPr/>
        </p:nvSpPr>
        <p:spPr>
          <a:xfrm>
            <a:off x="1306284" y="6189972"/>
            <a:ext cx="10209399" cy="369332"/>
          </a:xfrm>
          <a:prstGeom prst="rect">
            <a:avLst/>
          </a:prstGeom>
          <a:noFill/>
        </p:spPr>
        <p:txBody>
          <a:bodyPr wrap="square">
            <a:spAutoFit/>
          </a:bodyPr>
          <a:lstStyle/>
          <a:p>
            <a:r>
              <a:rPr lang="en-US" dirty="0">
                <a:hlinkClick r:id="rId4"/>
              </a:rPr>
              <a:t>https://blog.thousandeyes.com/nanog-68-decoding-performance-data-internet-outages/</a:t>
            </a:r>
            <a:endParaRPr lang="en-US" dirty="0"/>
          </a:p>
        </p:txBody>
      </p:sp>
    </p:spTree>
    <p:extLst>
      <p:ext uri="{BB962C8B-B14F-4D97-AF65-F5344CB8AC3E}">
        <p14:creationId xmlns:p14="http://schemas.microsoft.com/office/powerpoint/2010/main" val="25723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32276-813B-7442-9996-5BEEFF547028}"/>
              </a:ext>
            </a:extLst>
          </p:cNvPr>
          <p:cNvSpPr>
            <a:spLocks noGrp="1"/>
          </p:cNvSpPr>
          <p:nvPr>
            <p:ph type="title"/>
          </p:nvPr>
        </p:nvSpPr>
        <p:spPr/>
        <p:txBody>
          <a:bodyPr/>
          <a:lstStyle/>
          <a:p>
            <a:r>
              <a:rPr lang="en-US" dirty="0"/>
              <a:t>Some operator requirements</a:t>
            </a:r>
          </a:p>
        </p:txBody>
      </p:sp>
      <p:sp>
        <p:nvSpPr>
          <p:cNvPr id="3" name="Content Placeholder 2">
            <a:extLst>
              <a:ext uri="{FF2B5EF4-FFF2-40B4-BE49-F238E27FC236}">
                <a16:creationId xmlns:a16="http://schemas.microsoft.com/office/drawing/2014/main" id="{96A5DFB7-98F5-2E40-AA87-8E9DB3C5B330}"/>
              </a:ext>
            </a:extLst>
          </p:cNvPr>
          <p:cNvSpPr>
            <a:spLocks noGrp="1"/>
          </p:cNvSpPr>
          <p:nvPr>
            <p:ph idx="1"/>
          </p:nvPr>
        </p:nvSpPr>
        <p:spPr>
          <a:xfrm>
            <a:off x="838200" y="1690688"/>
            <a:ext cx="10515600" cy="5032375"/>
          </a:xfrm>
        </p:spPr>
        <p:txBody>
          <a:bodyPr>
            <a:normAutofit/>
          </a:bodyPr>
          <a:lstStyle/>
          <a:p>
            <a:r>
              <a:rPr lang="en-US" dirty="0"/>
              <a:t>Know answers to simple questions</a:t>
            </a:r>
          </a:p>
          <a:p>
            <a:pPr lvl="1"/>
            <a:r>
              <a:rPr lang="en-US" dirty="0"/>
              <a:t>Can A talk to B? </a:t>
            </a:r>
          </a:p>
          <a:p>
            <a:pPr lvl="2"/>
            <a:r>
              <a:rPr lang="en-US" dirty="0">
                <a:solidFill>
                  <a:srgbClr val="C00000"/>
                </a:solidFill>
              </a:rPr>
              <a:t>Reachability</a:t>
            </a:r>
          </a:p>
          <a:p>
            <a:pPr lvl="2"/>
            <a:r>
              <a:rPr lang="en-US" dirty="0"/>
              <a:t>A and B can be hosts, IP prefixes, “slices”</a:t>
            </a:r>
          </a:p>
          <a:p>
            <a:pPr lvl="1"/>
            <a:r>
              <a:rPr lang="en-US" dirty="0"/>
              <a:t>Are there loops, blackholes? Do slices leak?</a:t>
            </a:r>
          </a:p>
          <a:p>
            <a:pPr lvl="1"/>
            <a:endParaRPr lang="en-US" dirty="0"/>
          </a:p>
          <a:p>
            <a:r>
              <a:rPr lang="en-US" dirty="0"/>
              <a:t>Know the effects of a change, preferably before it happens</a:t>
            </a:r>
          </a:p>
          <a:p>
            <a:pPr lvl="1"/>
            <a:r>
              <a:rPr lang="en-US" dirty="0">
                <a:solidFill>
                  <a:srgbClr val="C00000"/>
                </a:solidFill>
              </a:rPr>
              <a:t>What-if </a:t>
            </a:r>
            <a:r>
              <a:rPr lang="en-US" dirty="0"/>
              <a:t>analyses</a:t>
            </a:r>
          </a:p>
          <a:p>
            <a:pPr lvl="1"/>
            <a:r>
              <a:rPr lang="en-US" dirty="0"/>
              <a:t>Link failures, protocol messages accepted from peers</a:t>
            </a:r>
          </a:p>
          <a:p>
            <a:endParaRPr lang="en-US" dirty="0"/>
          </a:p>
          <a:p>
            <a:r>
              <a:rPr lang="en-US" dirty="0"/>
              <a:t>Answer these Qs </a:t>
            </a:r>
            <a:r>
              <a:rPr lang="en-US" dirty="0">
                <a:solidFill>
                  <a:srgbClr val="C00000"/>
                </a:solidFill>
              </a:rPr>
              <a:t>fast </a:t>
            </a:r>
            <a:r>
              <a:rPr lang="en-US" dirty="0"/>
              <a:t>to keep up with change in the network</a:t>
            </a:r>
          </a:p>
          <a:p>
            <a:pPr lvl="1"/>
            <a:endParaRPr lang="en-US" dirty="0"/>
          </a:p>
        </p:txBody>
      </p:sp>
    </p:spTree>
    <p:extLst>
      <p:ext uri="{BB962C8B-B14F-4D97-AF65-F5344CB8AC3E}">
        <p14:creationId xmlns:p14="http://schemas.microsoft.com/office/powerpoint/2010/main" val="415339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6546B-E846-6AAB-88D9-8BFA4A42627A}"/>
              </a:ext>
            </a:extLst>
          </p:cNvPr>
          <p:cNvSpPr>
            <a:spLocks noGrp="1"/>
          </p:cNvSpPr>
          <p:nvPr>
            <p:ph type="title"/>
          </p:nvPr>
        </p:nvSpPr>
        <p:spPr/>
        <p:txBody>
          <a:bodyPr/>
          <a:lstStyle/>
          <a:p>
            <a:r>
              <a:rPr lang="en-US" dirty="0"/>
              <a:t>Verification (software)</a:t>
            </a:r>
          </a:p>
        </p:txBody>
      </p:sp>
      <p:sp>
        <p:nvSpPr>
          <p:cNvPr id="3" name="Content Placeholder 2">
            <a:extLst>
              <a:ext uri="{FF2B5EF4-FFF2-40B4-BE49-F238E27FC236}">
                <a16:creationId xmlns:a16="http://schemas.microsoft.com/office/drawing/2014/main" id="{F6355FDE-B66F-C4FB-1BDC-21E20AB6C7EC}"/>
              </a:ext>
            </a:extLst>
          </p:cNvPr>
          <p:cNvSpPr>
            <a:spLocks noGrp="1"/>
          </p:cNvSpPr>
          <p:nvPr>
            <p:ph idx="1"/>
          </p:nvPr>
        </p:nvSpPr>
        <p:spPr>
          <a:xfrm>
            <a:off x="838200" y="1690688"/>
            <a:ext cx="10817646" cy="4996551"/>
          </a:xfrm>
        </p:spPr>
        <p:txBody>
          <a:bodyPr>
            <a:normAutofit/>
          </a:bodyPr>
          <a:lstStyle/>
          <a:p>
            <a:r>
              <a:rPr lang="en-US" dirty="0"/>
              <a:t>For a program P, property X, input I, asking:</a:t>
            </a:r>
          </a:p>
          <a:p>
            <a:pPr lvl="1"/>
            <a:r>
              <a:rPr lang="en-US" dirty="0"/>
              <a:t>Will P satisfy X on all inputs I?</a:t>
            </a:r>
          </a:p>
          <a:p>
            <a:pPr lvl="1"/>
            <a:r>
              <a:rPr lang="en-US" dirty="0"/>
              <a:t>For what inputs I will P satisfy property X?</a:t>
            </a:r>
          </a:p>
          <a:p>
            <a:r>
              <a:rPr lang="en-US" dirty="0"/>
              <a:t>Example: </a:t>
            </a:r>
          </a:p>
          <a:p>
            <a:pPr lvl="1"/>
            <a:r>
              <a:rPr lang="en-US" dirty="0"/>
              <a:t>Can a program f(x) := return x + 1 guarantee output f(x) &gt; x?</a:t>
            </a:r>
          </a:p>
          <a:p>
            <a:pPr lvl="1"/>
            <a:r>
              <a:rPr lang="en-US" dirty="0"/>
              <a:t>Does g(x, y) := return x/y execute without exceptions always?</a:t>
            </a:r>
          </a:p>
          <a:p>
            <a:r>
              <a:rPr lang="en-US" dirty="0"/>
              <a:t>Related problem: </a:t>
            </a:r>
            <a:r>
              <a:rPr lang="en-US" dirty="0">
                <a:solidFill>
                  <a:srgbClr val="C00000"/>
                </a:solidFill>
              </a:rPr>
              <a:t>Synthesis</a:t>
            </a:r>
          </a:p>
          <a:p>
            <a:pPr lvl="1"/>
            <a:r>
              <a:rPr lang="en-US" dirty="0"/>
              <a:t>Can I generate a program P that satisfies X on all inputs I?</a:t>
            </a:r>
          </a:p>
          <a:p>
            <a:r>
              <a:rPr lang="en-US" dirty="0"/>
              <a:t>Example:</a:t>
            </a:r>
          </a:p>
          <a:p>
            <a:pPr lvl="1"/>
            <a:r>
              <a:rPr lang="en-US" dirty="0"/>
              <a:t>Using binary &amp; arithmetic operators alone (+, -, &amp;, …) produce a program that determines whether input (int) x is a power of 2</a:t>
            </a:r>
          </a:p>
        </p:txBody>
      </p:sp>
    </p:spTree>
    <p:extLst>
      <p:ext uri="{BB962C8B-B14F-4D97-AF65-F5344CB8AC3E}">
        <p14:creationId xmlns:p14="http://schemas.microsoft.com/office/powerpoint/2010/main" val="299744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reeform 2">
            <a:extLst>
              <a:ext uri="{FF2B5EF4-FFF2-40B4-BE49-F238E27FC236}">
                <a16:creationId xmlns:a16="http://schemas.microsoft.com/office/drawing/2014/main" id="{634E526E-2686-6D45-B68D-4925D3B04B09}"/>
              </a:ext>
            </a:extLst>
          </p:cNvPr>
          <p:cNvSpPr>
            <a:spLocks/>
          </p:cNvSpPr>
          <p:nvPr/>
        </p:nvSpPr>
        <p:spPr bwMode="auto">
          <a:xfrm>
            <a:off x="4740360" y="5094225"/>
            <a:ext cx="4383087" cy="1216007"/>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chemeClr val="accent5">
              <a:lumMod val="40000"/>
              <a:lumOff val="60000"/>
            </a:schemeClr>
          </a:solidFill>
          <a:ln>
            <a:noFill/>
          </a:ln>
        </p:spPr>
        <p:txBody>
          <a:bodyPr wrap="none" anchor="ctr"/>
          <a:lstStyle/>
          <a:p>
            <a:endParaRPr lang="en-US"/>
          </a:p>
        </p:txBody>
      </p:sp>
      <p:cxnSp>
        <p:nvCxnSpPr>
          <p:cNvPr id="148" name="Straight Connector 147">
            <a:extLst>
              <a:ext uri="{FF2B5EF4-FFF2-40B4-BE49-F238E27FC236}">
                <a16:creationId xmlns:a16="http://schemas.microsoft.com/office/drawing/2014/main" id="{CFC291F3-0D39-A04F-992A-FF788918EBFF}"/>
              </a:ext>
            </a:extLst>
          </p:cNvPr>
          <p:cNvCxnSpPr/>
          <p:nvPr/>
        </p:nvCxnSpPr>
        <p:spPr>
          <a:xfrm flipV="1">
            <a:off x="5547604" y="5377100"/>
            <a:ext cx="1316038"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E5C52AED-8E09-C848-8E19-42C8AA74596D}"/>
              </a:ext>
            </a:extLst>
          </p:cNvPr>
          <p:cNvCxnSpPr/>
          <p:nvPr/>
        </p:nvCxnSpPr>
        <p:spPr>
          <a:xfrm>
            <a:off x="5436480" y="5562837"/>
            <a:ext cx="2259013" cy="3000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2B66E600-A040-804C-A02C-2843FDCF2B40}"/>
              </a:ext>
            </a:extLst>
          </p:cNvPr>
          <p:cNvCxnSpPr/>
          <p:nvPr/>
        </p:nvCxnSpPr>
        <p:spPr>
          <a:xfrm>
            <a:off x="5449180" y="5669201"/>
            <a:ext cx="714375" cy="274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4BD66878-1897-924D-80B2-3C9558484517}"/>
              </a:ext>
            </a:extLst>
          </p:cNvPr>
          <p:cNvCxnSpPr/>
          <p:nvPr/>
        </p:nvCxnSpPr>
        <p:spPr>
          <a:xfrm flipV="1">
            <a:off x="6466768" y="5862875"/>
            <a:ext cx="1247775" cy="809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7E7FE4FE-3428-9C42-8EA8-99CBD998EE80}"/>
              </a:ext>
            </a:extLst>
          </p:cNvPr>
          <p:cNvCxnSpPr/>
          <p:nvPr/>
        </p:nvCxnSpPr>
        <p:spPr>
          <a:xfrm>
            <a:off x="7127168" y="5408851"/>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416A4BEA-A9CB-114B-8BB1-43721B20BF40}"/>
              </a:ext>
            </a:extLst>
          </p:cNvPr>
          <p:cNvCxnSpPr/>
          <p:nvPr/>
        </p:nvCxnSpPr>
        <p:spPr>
          <a:xfrm flipV="1">
            <a:off x="6411204" y="5562837"/>
            <a:ext cx="1790700" cy="30003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82237CC7-185A-9240-97A9-906AACDCBA76}"/>
              </a:ext>
            </a:extLst>
          </p:cNvPr>
          <p:cNvCxnSpPr/>
          <p:nvPr/>
        </p:nvCxnSpPr>
        <p:spPr>
          <a:xfrm flipV="1">
            <a:off x="7738355" y="5591413"/>
            <a:ext cx="588963" cy="27146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2C573D09-B5C2-DC46-866A-9F8703D8E1F2}"/>
              </a:ext>
            </a:extLst>
          </p:cNvPr>
          <p:cNvCxnSpPr/>
          <p:nvPr/>
        </p:nvCxnSpPr>
        <p:spPr>
          <a:xfrm>
            <a:off x="6881104" y="5377100"/>
            <a:ext cx="814388" cy="4000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47115" name="Group 7">
            <a:extLst>
              <a:ext uri="{FF2B5EF4-FFF2-40B4-BE49-F238E27FC236}">
                <a16:creationId xmlns:a16="http://schemas.microsoft.com/office/drawing/2014/main" id="{4DE5AF7D-ED42-6549-9F52-BDC63457F0C3}"/>
              </a:ext>
            </a:extLst>
          </p:cNvPr>
          <p:cNvGrpSpPr>
            <a:grpSpLocks/>
          </p:cNvGrpSpPr>
          <p:nvPr/>
        </p:nvGrpSpPr>
        <p:grpSpPr bwMode="auto">
          <a:xfrm>
            <a:off x="6006392" y="5802551"/>
            <a:ext cx="563562" cy="293687"/>
            <a:chOff x="1871277" y="1576300"/>
            <a:chExt cx="1128371" cy="437861"/>
          </a:xfrm>
        </p:grpSpPr>
        <p:sp>
          <p:nvSpPr>
            <p:cNvPr id="318" name="Oval 317">
              <a:extLst>
                <a:ext uri="{FF2B5EF4-FFF2-40B4-BE49-F238E27FC236}">
                  <a16:creationId xmlns:a16="http://schemas.microsoft.com/office/drawing/2014/main" id="{114885C0-7FAA-374B-831F-6D5277967D18}"/>
                </a:ext>
              </a:extLst>
            </p:cNvPr>
            <p:cNvSpPr>
              <a:spLocks noChangeArrowheads="1"/>
            </p:cNvSpPr>
            <p:nvPr/>
          </p:nvSpPr>
          <p:spPr bwMode="auto">
            <a:xfrm flipV="1">
              <a:off x="1874455" y="1694641"/>
              <a:ext cx="1125193"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19" name="Rectangle 318">
              <a:extLst>
                <a:ext uri="{FF2B5EF4-FFF2-40B4-BE49-F238E27FC236}">
                  <a16:creationId xmlns:a16="http://schemas.microsoft.com/office/drawing/2014/main" id="{4D2C0C32-FABF-EB4E-9FE2-8554A0F21B63}"/>
                </a:ext>
              </a:extLst>
            </p:cNvPr>
            <p:cNvSpPr/>
            <p:nvPr/>
          </p:nvSpPr>
          <p:spPr bwMode="auto">
            <a:xfrm>
              <a:off x="1871277" y="1739610"/>
              <a:ext cx="1128371" cy="11597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0" name="Oval 319">
              <a:extLst>
                <a:ext uri="{FF2B5EF4-FFF2-40B4-BE49-F238E27FC236}">
                  <a16:creationId xmlns:a16="http://schemas.microsoft.com/office/drawing/2014/main" id="{317E5CAE-4401-AE4D-AAF1-F239F5989783}"/>
                </a:ext>
              </a:extLst>
            </p:cNvPr>
            <p:cNvSpPr>
              <a:spLocks noChangeArrowheads="1"/>
            </p:cNvSpPr>
            <p:nvPr/>
          </p:nvSpPr>
          <p:spPr bwMode="auto">
            <a:xfrm flipV="1">
              <a:off x="1871277" y="1576300"/>
              <a:ext cx="1125193"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24" name="Freeform 323">
              <a:extLst>
                <a:ext uri="{FF2B5EF4-FFF2-40B4-BE49-F238E27FC236}">
                  <a16:creationId xmlns:a16="http://schemas.microsoft.com/office/drawing/2014/main" id="{D828F515-ADF5-CD4D-9E02-175320CC82EE}"/>
                </a:ext>
              </a:extLst>
            </p:cNvPr>
            <p:cNvSpPr/>
            <p:nvPr/>
          </p:nvSpPr>
          <p:spPr bwMode="auto">
            <a:xfrm>
              <a:off x="2160521" y="1673339"/>
              <a:ext cx="546704"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25" name="Freeform 324">
              <a:extLst>
                <a:ext uri="{FF2B5EF4-FFF2-40B4-BE49-F238E27FC236}">
                  <a16:creationId xmlns:a16="http://schemas.microsoft.com/office/drawing/2014/main" id="{66D21877-A411-CD40-91EE-B4943749234C}"/>
                </a:ext>
              </a:extLst>
            </p:cNvPr>
            <p:cNvSpPr>
              <a:spLocks/>
            </p:cNvSpPr>
            <p:nvPr/>
          </p:nvSpPr>
          <p:spPr bwMode="auto">
            <a:xfrm>
              <a:off x="2103307" y="1633104"/>
              <a:ext cx="661131" cy="111240"/>
            </a:xfrm>
            <a:custGeom>
              <a:avLst/>
              <a:gdLst>
                <a:gd name="T0" fmla="*/ 0 w 3723451"/>
                <a:gd name="T1" fmla="*/ 27215 h 932950"/>
                <a:gd name="T2" fmla="*/ 116331 w 3723451"/>
                <a:gd name="T3" fmla="*/ 321 h 932950"/>
                <a:gd name="T4" fmla="*/ 329509 w 3723451"/>
                <a:gd name="T5" fmla="*/ 62069 h 932950"/>
                <a:gd name="T6" fmla="*/ 532884 w 3723451"/>
                <a:gd name="T7" fmla="*/ 0 h 932950"/>
                <a:gd name="T8" fmla="*/ 661131 w 3723451"/>
                <a:gd name="T9" fmla="*/ 24699 h 932950"/>
                <a:gd name="T10" fmla="*/ 565716 w 3723451"/>
                <a:gd name="T11" fmla="*/ 55071 h 932950"/>
                <a:gd name="T12" fmla="*/ 534996 w 3723451"/>
                <a:gd name="T13" fmla="*/ 46883 h 932950"/>
                <a:gd name="T14" fmla="*/ 333255 w 3723451"/>
                <a:gd name="T15" fmla="*/ 111240 h 932950"/>
                <a:gd name="T16" fmla="*/ 126353 w 3723451"/>
                <a:gd name="T17" fmla="*/ 49250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26" name="Freeform 325">
              <a:extLst>
                <a:ext uri="{FF2B5EF4-FFF2-40B4-BE49-F238E27FC236}">
                  <a16:creationId xmlns:a16="http://schemas.microsoft.com/office/drawing/2014/main" id="{67A99E8F-7580-D24D-A95A-1E3F44A6E2F6}"/>
                </a:ext>
              </a:extLst>
            </p:cNvPr>
            <p:cNvSpPr>
              <a:spLocks/>
            </p:cNvSpPr>
            <p:nvPr/>
          </p:nvSpPr>
          <p:spPr bwMode="auto">
            <a:xfrm>
              <a:off x="2538765" y="1727776"/>
              <a:ext cx="241567" cy="97039"/>
            </a:xfrm>
            <a:custGeom>
              <a:avLst/>
              <a:gdLst>
                <a:gd name="T0" fmla="*/ 0 w 1366596"/>
                <a:gd name="T1" fmla="*/ 0 h 809868"/>
                <a:gd name="T2" fmla="*/ 241567 w 1366596"/>
                <a:gd name="T3" fmla="*/ 74985 h 809868"/>
                <a:gd name="T4" fmla="*/ 152911 w 1366596"/>
                <a:gd name="T5" fmla="*/ 97039 h 809868"/>
                <a:gd name="T6" fmla="*/ 813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27" name="Freeform 326">
              <a:extLst>
                <a:ext uri="{FF2B5EF4-FFF2-40B4-BE49-F238E27FC236}">
                  <a16:creationId xmlns:a16="http://schemas.microsoft.com/office/drawing/2014/main" id="{27237BF5-EAE4-7B4A-B5A9-67584ABB01F9}"/>
                </a:ext>
              </a:extLst>
            </p:cNvPr>
            <p:cNvSpPr>
              <a:spLocks/>
            </p:cNvSpPr>
            <p:nvPr/>
          </p:nvSpPr>
          <p:spPr bwMode="auto">
            <a:xfrm>
              <a:off x="2090593" y="1730143"/>
              <a:ext cx="238389" cy="97040"/>
            </a:xfrm>
            <a:custGeom>
              <a:avLst/>
              <a:gdLst>
                <a:gd name="T0" fmla="*/ 235135 w 1348191"/>
                <a:gd name="T1" fmla="*/ 0 h 791462"/>
                <a:gd name="T2" fmla="*/ 238389 w 1348191"/>
                <a:gd name="T3" fmla="*/ 46827 h 791462"/>
                <a:gd name="T4" fmla="*/ 86243 w 1348191"/>
                <a:gd name="T5" fmla="*/ 97040 h 791462"/>
                <a:gd name="T6" fmla="*/ 0 w 1348191"/>
                <a:gd name="T7" fmla="*/ 75037 h 791462"/>
                <a:gd name="T8" fmla="*/ 23513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22" name="Straight Connector 321">
              <a:extLst>
                <a:ext uri="{FF2B5EF4-FFF2-40B4-BE49-F238E27FC236}">
                  <a16:creationId xmlns:a16="http://schemas.microsoft.com/office/drawing/2014/main" id="{737300EE-D88F-AB4F-89A6-7F30982DCDD7}"/>
                </a:ext>
              </a:extLst>
            </p:cNvPr>
            <p:cNvCxnSpPr>
              <a:cxnSpLocks noChangeShapeType="1"/>
              <a:endCxn id="320" idx="2"/>
            </p:cNvCxnSpPr>
            <p:nvPr/>
          </p:nvCxnSpPr>
          <p:spPr bwMode="auto">
            <a:xfrm flipH="1" flipV="1">
              <a:off x="1871277" y="1737244"/>
              <a:ext cx="3178" cy="1230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23" name="Straight Connector 322">
              <a:extLst>
                <a:ext uri="{FF2B5EF4-FFF2-40B4-BE49-F238E27FC236}">
                  <a16:creationId xmlns:a16="http://schemas.microsoft.com/office/drawing/2014/main" id="{55E5FDA8-BEAF-714C-9C41-D193A44AF575}"/>
                </a:ext>
              </a:extLst>
            </p:cNvPr>
            <p:cNvCxnSpPr>
              <a:cxnSpLocks noChangeShapeType="1"/>
            </p:cNvCxnSpPr>
            <p:nvPr/>
          </p:nvCxnSpPr>
          <p:spPr bwMode="auto">
            <a:xfrm flipH="1" flipV="1">
              <a:off x="2996470" y="1734876"/>
              <a:ext cx="3178" cy="1230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7116" name="Group 327">
            <a:extLst>
              <a:ext uri="{FF2B5EF4-FFF2-40B4-BE49-F238E27FC236}">
                <a16:creationId xmlns:a16="http://schemas.microsoft.com/office/drawing/2014/main" id="{A0F14C2E-8A56-2341-93BF-4DEC77A8A792}"/>
              </a:ext>
            </a:extLst>
          </p:cNvPr>
          <p:cNvGrpSpPr>
            <a:grpSpLocks/>
          </p:cNvGrpSpPr>
          <p:nvPr/>
        </p:nvGrpSpPr>
        <p:grpSpPr bwMode="auto">
          <a:xfrm>
            <a:off x="6701717" y="5261212"/>
            <a:ext cx="565150" cy="292100"/>
            <a:chOff x="1871277" y="1576300"/>
            <a:chExt cx="1128371" cy="437861"/>
          </a:xfrm>
        </p:grpSpPr>
        <p:sp>
          <p:nvSpPr>
            <p:cNvPr id="329" name="Oval 328">
              <a:extLst>
                <a:ext uri="{FF2B5EF4-FFF2-40B4-BE49-F238E27FC236}">
                  <a16:creationId xmlns:a16="http://schemas.microsoft.com/office/drawing/2014/main" id="{9B9C2662-23CF-1F44-96C2-2EF37DB4A954}"/>
                </a:ext>
              </a:extLst>
            </p:cNvPr>
            <p:cNvSpPr>
              <a:spLocks noChangeArrowheads="1"/>
            </p:cNvSpPr>
            <p:nvPr/>
          </p:nvSpPr>
          <p:spPr bwMode="auto">
            <a:xfrm flipV="1">
              <a:off x="1874446" y="1692905"/>
              <a:ext cx="1125202" cy="321256"/>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30" name="Rectangle 329">
              <a:extLst>
                <a:ext uri="{FF2B5EF4-FFF2-40B4-BE49-F238E27FC236}">
                  <a16:creationId xmlns:a16="http://schemas.microsoft.com/office/drawing/2014/main" id="{F49E7B60-1177-5E40-BF77-F42CCEF25941}"/>
                </a:ext>
              </a:extLst>
            </p:cNvPr>
            <p:cNvSpPr/>
            <p:nvPr/>
          </p:nvSpPr>
          <p:spPr bwMode="auto">
            <a:xfrm>
              <a:off x="1871277" y="1740499"/>
              <a:ext cx="1128371" cy="11422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1" name="Oval 330">
              <a:extLst>
                <a:ext uri="{FF2B5EF4-FFF2-40B4-BE49-F238E27FC236}">
                  <a16:creationId xmlns:a16="http://schemas.microsoft.com/office/drawing/2014/main" id="{91F62B5D-99E4-A84C-8E46-D25FC542FA15}"/>
                </a:ext>
              </a:extLst>
            </p:cNvPr>
            <p:cNvSpPr>
              <a:spLocks noChangeArrowheads="1"/>
            </p:cNvSpPr>
            <p:nvPr/>
          </p:nvSpPr>
          <p:spPr bwMode="auto">
            <a:xfrm flipV="1">
              <a:off x="1871277" y="1576300"/>
              <a:ext cx="1125200" cy="321257"/>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32" name="Freeform 331">
              <a:extLst>
                <a:ext uri="{FF2B5EF4-FFF2-40B4-BE49-F238E27FC236}">
                  <a16:creationId xmlns:a16="http://schemas.microsoft.com/office/drawing/2014/main" id="{9035B0CE-5820-C945-80AB-2E1D0F446CD6}"/>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33" name="Freeform 332">
              <a:extLst>
                <a:ext uri="{FF2B5EF4-FFF2-40B4-BE49-F238E27FC236}">
                  <a16:creationId xmlns:a16="http://schemas.microsoft.com/office/drawing/2014/main" id="{22EC89B8-B410-154A-85FE-99A7EBE1C181}"/>
                </a:ext>
              </a:extLst>
            </p:cNvPr>
            <p:cNvSpPr>
              <a:spLocks/>
            </p:cNvSpPr>
            <p:nvPr/>
          </p:nvSpPr>
          <p:spPr bwMode="auto">
            <a:xfrm>
              <a:off x="2102655" y="1633412"/>
              <a:ext cx="662444" cy="111846"/>
            </a:xfrm>
            <a:custGeom>
              <a:avLst/>
              <a:gdLst>
                <a:gd name="T0" fmla="*/ 0 w 3723451"/>
                <a:gd name="T1" fmla="*/ 27363 h 932950"/>
                <a:gd name="T2" fmla="*/ 116562 w 3723451"/>
                <a:gd name="T3" fmla="*/ 322 h 932950"/>
                <a:gd name="T4" fmla="*/ 330164 w 3723451"/>
                <a:gd name="T5" fmla="*/ 62407 h 932950"/>
                <a:gd name="T6" fmla="*/ 533943 w 3723451"/>
                <a:gd name="T7" fmla="*/ 0 h 932950"/>
                <a:gd name="T8" fmla="*/ 662444 w 3723451"/>
                <a:gd name="T9" fmla="*/ 24834 h 932950"/>
                <a:gd name="T10" fmla="*/ 566839 w 3723451"/>
                <a:gd name="T11" fmla="*/ 55371 h 932950"/>
                <a:gd name="T12" fmla="*/ 536059 w 3723451"/>
                <a:gd name="T13" fmla="*/ 47138 h 932950"/>
                <a:gd name="T14" fmla="*/ 333917 w 3723451"/>
                <a:gd name="T15" fmla="*/ 111846 h 932950"/>
                <a:gd name="T16" fmla="*/ 126604 w 3723451"/>
                <a:gd name="T17" fmla="*/ 49519 h 932950"/>
                <a:gd name="T18" fmla="*/ 93086 w 3723451"/>
                <a:gd name="T19" fmla="*/ 56246 h 932950"/>
                <a:gd name="T20" fmla="*/ 0 w 3723451"/>
                <a:gd name="T21" fmla="*/ 2736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34" name="Freeform 333">
              <a:extLst>
                <a:ext uri="{FF2B5EF4-FFF2-40B4-BE49-F238E27FC236}">
                  <a16:creationId xmlns:a16="http://schemas.microsoft.com/office/drawing/2014/main" id="{E2D11383-7839-E641-8F04-EF78A0495998}"/>
                </a:ext>
              </a:extLst>
            </p:cNvPr>
            <p:cNvSpPr>
              <a:spLocks/>
            </p:cNvSpPr>
            <p:nvPr/>
          </p:nvSpPr>
          <p:spPr bwMode="auto">
            <a:xfrm>
              <a:off x="2536889" y="1728599"/>
              <a:ext cx="244057" cy="97568"/>
            </a:xfrm>
            <a:custGeom>
              <a:avLst/>
              <a:gdLst>
                <a:gd name="T0" fmla="*/ 0 w 1366596"/>
                <a:gd name="T1" fmla="*/ 0 h 809868"/>
                <a:gd name="T2" fmla="*/ 244057 w 1366596"/>
                <a:gd name="T3" fmla="*/ 75393 h 809868"/>
                <a:gd name="T4" fmla="*/ 154487 w 1366596"/>
                <a:gd name="T5" fmla="*/ 97568 h 809868"/>
                <a:gd name="T6" fmla="*/ 822 w 1366596"/>
                <a:gd name="T7" fmla="*/ 5155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35" name="Freeform 334">
              <a:extLst>
                <a:ext uri="{FF2B5EF4-FFF2-40B4-BE49-F238E27FC236}">
                  <a16:creationId xmlns:a16="http://schemas.microsoft.com/office/drawing/2014/main" id="{74F4D092-591A-1244-A32D-6CEB25EECB3F}"/>
                </a:ext>
              </a:extLst>
            </p:cNvPr>
            <p:cNvSpPr>
              <a:spLocks/>
            </p:cNvSpPr>
            <p:nvPr/>
          </p:nvSpPr>
          <p:spPr bwMode="auto">
            <a:xfrm>
              <a:off x="2089977" y="1730980"/>
              <a:ext cx="240888" cy="95187"/>
            </a:xfrm>
            <a:custGeom>
              <a:avLst/>
              <a:gdLst>
                <a:gd name="T0" fmla="*/ 237599 w 1348191"/>
                <a:gd name="T1" fmla="*/ 0 h 791462"/>
                <a:gd name="T2" fmla="*/ 240888 w 1348191"/>
                <a:gd name="T3" fmla="*/ 45933 h 791462"/>
                <a:gd name="T4" fmla="*/ 87147 w 1348191"/>
                <a:gd name="T5" fmla="*/ 95187 h 791462"/>
                <a:gd name="T6" fmla="*/ 0 w 1348191"/>
                <a:gd name="T7" fmla="*/ 73604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36" name="Straight Connector 335">
              <a:extLst>
                <a:ext uri="{FF2B5EF4-FFF2-40B4-BE49-F238E27FC236}">
                  <a16:creationId xmlns:a16="http://schemas.microsoft.com/office/drawing/2014/main" id="{FFC9CFD4-03E5-4440-B78B-FA4F4F2D1722}"/>
                </a:ext>
              </a:extLst>
            </p:cNvPr>
            <p:cNvCxnSpPr>
              <a:cxnSpLocks noChangeShapeType="1"/>
              <a:endCxn id="331" idx="2"/>
            </p:cNvCxnSpPr>
            <p:nvPr/>
          </p:nvCxnSpPr>
          <p:spPr bwMode="auto">
            <a:xfrm flipH="1" flipV="1">
              <a:off x="1871277" y="1735739"/>
              <a:ext cx="3169" cy="123743"/>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37" name="Straight Connector 336">
              <a:extLst>
                <a:ext uri="{FF2B5EF4-FFF2-40B4-BE49-F238E27FC236}">
                  <a16:creationId xmlns:a16="http://schemas.microsoft.com/office/drawing/2014/main" id="{76228B63-9833-7244-B601-FAAE553EB2CC}"/>
                </a:ext>
              </a:extLst>
            </p:cNvPr>
            <p:cNvCxnSpPr>
              <a:cxnSpLocks noChangeShapeType="1"/>
            </p:cNvCxnSpPr>
            <p:nvPr/>
          </p:nvCxnSpPr>
          <p:spPr bwMode="auto">
            <a:xfrm flipH="1" flipV="1">
              <a:off x="2996477" y="1733359"/>
              <a:ext cx="3171" cy="123743"/>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7117" name="Group 337">
            <a:extLst>
              <a:ext uri="{FF2B5EF4-FFF2-40B4-BE49-F238E27FC236}">
                <a16:creationId xmlns:a16="http://schemas.microsoft.com/office/drawing/2014/main" id="{53ACAE03-B167-0048-9924-15AF572C8FBE}"/>
              </a:ext>
            </a:extLst>
          </p:cNvPr>
          <p:cNvGrpSpPr>
            <a:grpSpLocks/>
          </p:cNvGrpSpPr>
          <p:nvPr/>
        </p:nvGrpSpPr>
        <p:grpSpPr bwMode="auto">
          <a:xfrm>
            <a:off x="7344655" y="5715237"/>
            <a:ext cx="563563" cy="293688"/>
            <a:chOff x="1871277" y="1576300"/>
            <a:chExt cx="1128371" cy="437861"/>
          </a:xfrm>
        </p:grpSpPr>
        <p:sp>
          <p:nvSpPr>
            <p:cNvPr id="339" name="Oval 338">
              <a:extLst>
                <a:ext uri="{FF2B5EF4-FFF2-40B4-BE49-F238E27FC236}">
                  <a16:creationId xmlns:a16="http://schemas.microsoft.com/office/drawing/2014/main" id="{7071B9F3-6D77-1943-BDAB-FA37616C4859}"/>
                </a:ext>
              </a:extLst>
            </p:cNvPr>
            <p:cNvSpPr>
              <a:spLocks noChangeArrowheads="1"/>
            </p:cNvSpPr>
            <p:nvPr/>
          </p:nvSpPr>
          <p:spPr bwMode="auto">
            <a:xfrm flipV="1">
              <a:off x="1874457" y="1694641"/>
              <a:ext cx="1125191"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40" name="Rectangle 339">
              <a:extLst>
                <a:ext uri="{FF2B5EF4-FFF2-40B4-BE49-F238E27FC236}">
                  <a16:creationId xmlns:a16="http://schemas.microsoft.com/office/drawing/2014/main" id="{6D7C3B0F-582E-C340-B21D-12C9E3F0ECEA}"/>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1" name="Oval 340">
              <a:extLst>
                <a:ext uri="{FF2B5EF4-FFF2-40B4-BE49-F238E27FC236}">
                  <a16:creationId xmlns:a16="http://schemas.microsoft.com/office/drawing/2014/main" id="{067EFE6B-C91C-8649-B3AC-C0861E9B81C8}"/>
                </a:ext>
              </a:extLst>
            </p:cNvPr>
            <p:cNvSpPr>
              <a:spLocks noChangeArrowheads="1"/>
            </p:cNvSpPr>
            <p:nvPr/>
          </p:nvSpPr>
          <p:spPr bwMode="auto">
            <a:xfrm flipV="1">
              <a:off x="1871277" y="1576300"/>
              <a:ext cx="1125191"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42" name="Freeform 341">
              <a:extLst>
                <a:ext uri="{FF2B5EF4-FFF2-40B4-BE49-F238E27FC236}">
                  <a16:creationId xmlns:a16="http://schemas.microsoft.com/office/drawing/2014/main" id="{92EB8F0B-F59D-F34A-9009-E45D2D953AC5}"/>
                </a:ext>
              </a:extLst>
            </p:cNvPr>
            <p:cNvSpPr/>
            <p:nvPr/>
          </p:nvSpPr>
          <p:spPr bwMode="auto">
            <a:xfrm>
              <a:off x="2160522" y="1673340"/>
              <a:ext cx="546703"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43" name="Freeform 342">
              <a:extLst>
                <a:ext uri="{FF2B5EF4-FFF2-40B4-BE49-F238E27FC236}">
                  <a16:creationId xmlns:a16="http://schemas.microsoft.com/office/drawing/2014/main" id="{C45B9726-9D51-1149-A061-94155AA1FDA9}"/>
                </a:ext>
              </a:extLst>
            </p:cNvPr>
            <p:cNvSpPr>
              <a:spLocks/>
            </p:cNvSpPr>
            <p:nvPr/>
          </p:nvSpPr>
          <p:spPr bwMode="auto">
            <a:xfrm>
              <a:off x="2103309" y="1633103"/>
              <a:ext cx="661129" cy="111241"/>
            </a:xfrm>
            <a:custGeom>
              <a:avLst/>
              <a:gdLst>
                <a:gd name="T0" fmla="*/ 0 w 3723451"/>
                <a:gd name="T1" fmla="*/ 27215 h 932950"/>
                <a:gd name="T2" fmla="*/ 116330 w 3723451"/>
                <a:gd name="T3" fmla="*/ 321 h 932950"/>
                <a:gd name="T4" fmla="*/ 329508 w 3723451"/>
                <a:gd name="T5" fmla="*/ 62070 h 932950"/>
                <a:gd name="T6" fmla="*/ 532883 w 3723451"/>
                <a:gd name="T7" fmla="*/ 0 h 932950"/>
                <a:gd name="T8" fmla="*/ 661129 w 3723451"/>
                <a:gd name="T9" fmla="*/ 24700 h 932950"/>
                <a:gd name="T10" fmla="*/ 565714 w 3723451"/>
                <a:gd name="T11" fmla="*/ 55072 h 932950"/>
                <a:gd name="T12" fmla="*/ 534995 w 3723451"/>
                <a:gd name="T13" fmla="*/ 46883 h 932950"/>
                <a:gd name="T14" fmla="*/ 333254 w 3723451"/>
                <a:gd name="T15" fmla="*/ 111241 h 932950"/>
                <a:gd name="T16" fmla="*/ 126353 w 3723451"/>
                <a:gd name="T17" fmla="*/ 49251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44" name="Freeform 343">
              <a:extLst>
                <a:ext uri="{FF2B5EF4-FFF2-40B4-BE49-F238E27FC236}">
                  <a16:creationId xmlns:a16="http://schemas.microsoft.com/office/drawing/2014/main" id="{DAD18836-625F-1340-A8C5-1447D72C4F35}"/>
                </a:ext>
              </a:extLst>
            </p:cNvPr>
            <p:cNvSpPr>
              <a:spLocks/>
            </p:cNvSpPr>
            <p:nvPr/>
          </p:nvSpPr>
          <p:spPr bwMode="auto">
            <a:xfrm>
              <a:off x="2538763" y="1727776"/>
              <a:ext cx="241567" cy="97040"/>
            </a:xfrm>
            <a:custGeom>
              <a:avLst/>
              <a:gdLst>
                <a:gd name="T0" fmla="*/ 0 w 1366596"/>
                <a:gd name="T1" fmla="*/ 0 h 809868"/>
                <a:gd name="T2" fmla="*/ 241567 w 1366596"/>
                <a:gd name="T3" fmla="*/ 74985 h 809868"/>
                <a:gd name="T4" fmla="*/ 152911 w 1366596"/>
                <a:gd name="T5" fmla="*/ 97040 h 809868"/>
                <a:gd name="T6" fmla="*/ 813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45" name="Freeform 344">
              <a:extLst>
                <a:ext uri="{FF2B5EF4-FFF2-40B4-BE49-F238E27FC236}">
                  <a16:creationId xmlns:a16="http://schemas.microsoft.com/office/drawing/2014/main" id="{CC86AD6B-E8A2-F74F-A246-297F8898ABAD}"/>
                </a:ext>
              </a:extLst>
            </p:cNvPr>
            <p:cNvSpPr>
              <a:spLocks/>
            </p:cNvSpPr>
            <p:nvPr/>
          </p:nvSpPr>
          <p:spPr bwMode="auto">
            <a:xfrm>
              <a:off x="2090595" y="1730144"/>
              <a:ext cx="238387" cy="97039"/>
            </a:xfrm>
            <a:custGeom>
              <a:avLst/>
              <a:gdLst>
                <a:gd name="T0" fmla="*/ 235133 w 1348191"/>
                <a:gd name="T1" fmla="*/ 0 h 791462"/>
                <a:gd name="T2" fmla="*/ 238387 w 1348191"/>
                <a:gd name="T3" fmla="*/ 46827 h 791462"/>
                <a:gd name="T4" fmla="*/ 86242 w 1348191"/>
                <a:gd name="T5" fmla="*/ 97039 h 791462"/>
                <a:gd name="T6" fmla="*/ 0 w 1348191"/>
                <a:gd name="T7" fmla="*/ 75036 h 791462"/>
                <a:gd name="T8" fmla="*/ 23513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46" name="Straight Connector 345">
              <a:extLst>
                <a:ext uri="{FF2B5EF4-FFF2-40B4-BE49-F238E27FC236}">
                  <a16:creationId xmlns:a16="http://schemas.microsoft.com/office/drawing/2014/main" id="{F984F087-DA99-DB4D-8536-1160758E582C}"/>
                </a:ext>
              </a:extLst>
            </p:cNvPr>
            <p:cNvCxnSpPr>
              <a:cxnSpLocks noChangeShapeType="1"/>
              <a:endCxn id="341" idx="2"/>
            </p:cNvCxnSpPr>
            <p:nvPr/>
          </p:nvCxnSpPr>
          <p:spPr bwMode="auto">
            <a:xfrm flipH="1" flipV="1">
              <a:off x="1871277" y="1737243"/>
              <a:ext cx="3180"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47" name="Straight Connector 346">
              <a:extLst>
                <a:ext uri="{FF2B5EF4-FFF2-40B4-BE49-F238E27FC236}">
                  <a16:creationId xmlns:a16="http://schemas.microsoft.com/office/drawing/2014/main" id="{45969E9E-0998-0847-9BE5-39AA5AE629C1}"/>
                </a:ext>
              </a:extLst>
            </p:cNvPr>
            <p:cNvCxnSpPr>
              <a:cxnSpLocks noChangeShapeType="1"/>
            </p:cNvCxnSpPr>
            <p:nvPr/>
          </p:nvCxnSpPr>
          <p:spPr bwMode="auto">
            <a:xfrm flipH="1" flipV="1">
              <a:off x="2996468" y="1734877"/>
              <a:ext cx="3180"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7118" name="Group 347">
            <a:extLst>
              <a:ext uri="{FF2B5EF4-FFF2-40B4-BE49-F238E27FC236}">
                <a16:creationId xmlns:a16="http://schemas.microsoft.com/office/drawing/2014/main" id="{6B33BD30-4940-0243-9093-A7A0F9459A1E}"/>
              </a:ext>
            </a:extLst>
          </p:cNvPr>
          <p:cNvGrpSpPr>
            <a:grpSpLocks/>
          </p:cNvGrpSpPr>
          <p:nvPr/>
        </p:nvGrpSpPr>
        <p:grpSpPr bwMode="auto">
          <a:xfrm>
            <a:off x="8066967" y="5400912"/>
            <a:ext cx="565150" cy="293688"/>
            <a:chOff x="1871277" y="1576300"/>
            <a:chExt cx="1128371" cy="437861"/>
          </a:xfrm>
        </p:grpSpPr>
        <p:sp>
          <p:nvSpPr>
            <p:cNvPr id="349" name="Oval 348">
              <a:extLst>
                <a:ext uri="{FF2B5EF4-FFF2-40B4-BE49-F238E27FC236}">
                  <a16:creationId xmlns:a16="http://schemas.microsoft.com/office/drawing/2014/main" id="{1137244C-130F-3044-8BAE-F5049E9E3AA8}"/>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50" name="Rectangle 349">
              <a:extLst>
                <a:ext uri="{FF2B5EF4-FFF2-40B4-BE49-F238E27FC236}">
                  <a16:creationId xmlns:a16="http://schemas.microsoft.com/office/drawing/2014/main" id="{492E2FC2-23FF-3246-BFCE-74A3EF65D263}"/>
                </a:ext>
              </a:extLst>
            </p:cNvPr>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1" name="Oval 350">
              <a:extLst>
                <a:ext uri="{FF2B5EF4-FFF2-40B4-BE49-F238E27FC236}">
                  <a16:creationId xmlns:a16="http://schemas.microsoft.com/office/drawing/2014/main" id="{2D551B89-863C-994A-88A4-CB60E7FC0547}"/>
                </a:ext>
              </a:extLst>
            </p:cNvPr>
            <p:cNvSpPr>
              <a:spLocks noChangeArrowheads="1"/>
            </p:cNvSpPr>
            <p:nvPr/>
          </p:nvSpPr>
          <p:spPr bwMode="auto">
            <a:xfrm flipV="1">
              <a:off x="1871277" y="1576300"/>
              <a:ext cx="1125200"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52" name="Freeform 351">
              <a:extLst>
                <a:ext uri="{FF2B5EF4-FFF2-40B4-BE49-F238E27FC236}">
                  <a16:creationId xmlns:a16="http://schemas.microsoft.com/office/drawing/2014/main" id="{ECD7788B-9962-344C-9F8B-A3D7626D9401}"/>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53" name="Freeform 352">
              <a:extLst>
                <a:ext uri="{FF2B5EF4-FFF2-40B4-BE49-F238E27FC236}">
                  <a16:creationId xmlns:a16="http://schemas.microsoft.com/office/drawing/2014/main" id="{65BDF7AC-4D4D-C942-84B5-A72CDB281B2E}"/>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54" name="Freeform 353">
              <a:extLst>
                <a:ext uri="{FF2B5EF4-FFF2-40B4-BE49-F238E27FC236}">
                  <a16:creationId xmlns:a16="http://schemas.microsoft.com/office/drawing/2014/main" id="{F61C84F7-6F90-1C42-9A58-6647BEEA2D6E}"/>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55" name="Freeform 354">
              <a:extLst>
                <a:ext uri="{FF2B5EF4-FFF2-40B4-BE49-F238E27FC236}">
                  <a16:creationId xmlns:a16="http://schemas.microsoft.com/office/drawing/2014/main" id="{F7C4B265-33E3-A144-9610-2AE8C214DE91}"/>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56" name="Straight Connector 355">
              <a:extLst>
                <a:ext uri="{FF2B5EF4-FFF2-40B4-BE49-F238E27FC236}">
                  <a16:creationId xmlns:a16="http://schemas.microsoft.com/office/drawing/2014/main" id="{A88FA1F8-F268-0D48-B7D9-B017955A650B}"/>
                </a:ext>
              </a:extLst>
            </p:cNvPr>
            <p:cNvCxnSpPr>
              <a:cxnSpLocks noChangeShapeType="1"/>
              <a:endCxn id="351" idx="2"/>
            </p:cNvCxnSpPr>
            <p:nvPr/>
          </p:nvCxnSpPr>
          <p:spPr bwMode="auto">
            <a:xfrm flipH="1" flipV="1">
              <a:off x="1871277" y="1737243"/>
              <a:ext cx="3169"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57" name="Straight Connector 356">
              <a:extLst>
                <a:ext uri="{FF2B5EF4-FFF2-40B4-BE49-F238E27FC236}">
                  <a16:creationId xmlns:a16="http://schemas.microsoft.com/office/drawing/2014/main" id="{72611A12-8F0C-FE4E-AD9E-349DF59281A8}"/>
                </a:ext>
              </a:extLst>
            </p:cNvPr>
            <p:cNvCxnSpPr>
              <a:cxnSpLocks noChangeShapeType="1"/>
            </p:cNvCxnSpPr>
            <p:nvPr/>
          </p:nvCxnSpPr>
          <p:spPr bwMode="auto">
            <a:xfrm flipH="1" flipV="1">
              <a:off x="2996477" y="1734877"/>
              <a:ext cx="3171" cy="123074"/>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4" name="Group 23">
            <a:extLst>
              <a:ext uri="{FF2B5EF4-FFF2-40B4-BE49-F238E27FC236}">
                <a16:creationId xmlns:a16="http://schemas.microsoft.com/office/drawing/2014/main" id="{2FDF1CF9-6AAD-6D4C-A5DB-9063E7311B3E}"/>
              </a:ext>
            </a:extLst>
          </p:cNvPr>
          <p:cNvGrpSpPr>
            <a:grpSpLocks/>
          </p:cNvGrpSpPr>
          <p:nvPr/>
        </p:nvGrpSpPr>
        <p:grpSpPr bwMode="auto">
          <a:xfrm>
            <a:off x="4082342" y="2117962"/>
            <a:ext cx="5270500" cy="3805238"/>
            <a:chOff x="1757805" y="2331054"/>
            <a:chExt cx="5270058" cy="3804634"/>
          </a:xfrm>
        </p:grpSpPr>
        <p:sp>
          <p:nvSpPr>
            <p:cNvPr id="268" name="Freeform 267">
              <a:extLst>
                <a:ext uri="{FF2B5EF4-FFF2-40B4-BE49-F238E27FC236}">
                  <a16:creationId xmlns:a16="http://schemas.microsoft.com/office/drawing/2014/main" id="{A4243F5E-6EED-9441-9814-0D7E71556274}"/>
                </a:ext>
              </a:extLst>
            </p:cNvPr>
            <p:cNvSpPr/>
            <p:nvPr/>
          </p:nvSpPr>
          <p:spPr>
            <a:xfrm>
              <a:off x="1776853" y="4829382"/>
              <a:ext cx="1220685" cy="920604"/>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10" h="921649">
                  <a:moveTo>
                    <a:pt x="1060159" y="921649"/>
                  </a:moveTo>
                  <a:cubicBezTo>
                    <a:pt x="166591" y="183345"/>
                    <a:pt x="908943" y="790884"/>
                    <a:pt x="0" y="51716"/>
                  </a:cubicBezTo>
                  <a:cubicBezTo>
                    <a:pt x="346878" y="57311"/>
                    <a:pt x="712340" y="-5240"/>
                    <a:pt x="1059218" y="355"/>
                  </a:cubicBezTo>
                  <a:cubicBezTo>
                    <a:pt x="1192967" y="751903"/>
                    <a:pt x="1090859" y="157699"/>
                    <a:pt x="1220510" y="849923"/>
                  </a:cubicBezTo>
                  <a:cubicBezTo>
                    <a:pt x="1126090" y="855456"/>
                    <a:pt x="1222187" y="863235"/>
                    <a:pt x="1060159" y="921649"/>
                  </a:cubicBezTo>
                  <a:close/>
                </a:path>
              </a:pathLst>
            </a:custGeom>
            <a:gradFill>
              <a:gsLst>
                <a:gs pos="0">
                  <a:schemeClr val="bg1">
                    <a:lumMod val="9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2" name="Freeform 271">
              <a:extLst>
                <a:ext uri="{FF2B5EF4-FFF2-40B4-BE49-F238E27FC236}">
                  <a16:creationId xmlns:a16="http://schemas.microsoft.com/office/drawing/2014/main" id="{45760CC5-39F4-B247-AD55-C7590D5D451A}"/>
                </a:ext>
              </a:extLst>
            </p:cNvPr>
            <p:cNvSpPr/>
            <p:nvPr/>
          </p:nvSpPr>
          <p:spPr>
            <a:xfrm>
              <a:off x="6102428" y="4916682"/>
              <a:ext cx="925435" cy="75711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304" h="758185">
                  <a:moveTo>
                    <a:pt x="0" y="735614"/>
                  </a:moveTo>
                  <a:cubicBezTo>
                    <a:pt x="309918" y="169731"/>
                    <a:pt x="59088" y="622691"/>
                    <a:pt x="405840" y="13939"/>
                  </a:cubicBezTo>
                  <a:cubicBezTo>
                    <a:pt x="580581" y="18247"/>
                    <a:pt x="751563" y="-3745"/>
                    <a:pt x="926304" y="563"/>
                  </a:cubicBezTo>
                  <a:cubicBezTo>
                    <a:pt x="312762" y="607705"/>
                    <a:pt x="474902" y="459041"/>
                    <a:pt x="183705" y="758185"/>
                  </a:cubicBezTo>
                  <a:cubicBezTo>
                    <a:pt x="49420" y="729549"/>
                    <a:pt x="196198" y="734148"/>
                    <a:pt x="0" y="735614"/>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3" name="Freeform 272">
              <a:extLst>
                <a:ext uri="{FF2B5EF4-FFF2-40B4-BE49-F238E27FC236}">
                  <a16:creationId xmlns:a16="http://schemas.microsoft.com/office/drawing/2014/main" id="{56F61F6A-0F9B-B34F-8902-187CB59DABB9}"/>
                </a:ext>
              </a:extLst>
            </p:cNvPr>
            <p:cNvSpPr/>
            <p:nvPr/>
          </p:nvSpPr>
          <p:spPr>
            <a:xfrm>
              <a:off x="5288109" y="4937315"/>
              <a:ext cx="725426" cy="1099963"/>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09" h="1101479">
                  <a:moveTo>
                    <a:pt x="0" y="1073986"/>
                  </a:moveTo>
                  <a:cubicBezTo>
                    <a:pt x="95638" y="589814"/>
                    <a:pt x="96800" y="618448"/>
                    <a:pt x="206612" y="1724"/>
                  </a:cubicBezTo>
                  <a:cubicBezTo>
                    <a:pt x="451440" y="14348"/>
                    <a:pt x="499346" y="35256"/>
                    <a:pt x="725009" y="0"/>
                  </a:cubicBezTo>
                  <a:cubicBezTo>
                    <a:pt x="326141" y="749497"/>
                    <a:pt x="642687" y="159790"/>
                    <a:pt x="159092" y="1101479"/>
                  </a:cubicBezTo>
                  <a:cubicBezTo>
                    <a:pt x="24807" y="1072843"/>
                    <a:pt x="92525" y="1088071"/>
                    <a:pt x="0" y="1073986"/>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4" name="Freeform 273">
              <a:extLst>
                <a:ext uri="{FF2B5EF4-FFF2-40B4-BE49-F238E27FC236}">
                  <a16:creationId xmlns:a16="http://schemas.microsoft.com/office/drawing/2014/main" id="{0B65C0E8-B7A5-4C4E-8A83-D5F343C1336B}"/>
                </a:ext>
              </a:extLst>
            </p:cNvPr>
            <p:cNvSpPr/>
            <p:nvPr/>
          </p:nvSpPr>
          <p:spPr>
            <a:xfrm>
              <a:off x="4300767" y="4956362"/>
              <a:ext cx="514307" cy="57775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578353">
                  <a:moveTo>
                    <a:pt x="135770" y="577341"/>
                  </a:moveTo>
                  <a:cubicBezTo>
                    <a:pt x="50587" y="214237"/>
                    <a:pt x="96631" y="442038"/>
                    <a:pt x="0" y="0"/>
                  </a:cubicBezTo>
                  <a:lnTo>
                    <a:pt x="514180" y="10891"/>
                  </a:lnTo>
                  <a:cubicBezTo>
                    <a:pt x="417353" y="348331"/>
                    <a:pt x="426658" y="280104"/>
                    <a:pt x="339280" y="576561"/>
                  </a:cubicBezTo>
                  <a:cubicBezTo>
                    <a:pt x="292835" y="580865"/>
                    <a:pt x="203869" y="575875"/>
                    <a:pt x="135770" y="577341"/>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5" name="Freeform 274">
              <a:extLst>
                <a:ext uri="{FF2B5EF4-FFF2-40B4-BE49-F238E27FC236}">
                  <a16:creationId xmlns:a16="http://schemas.microsoft.com/office/drawing/2014/main" id="{42772937-46A4-6C4B-BB32-58F84B7AD189}"/>
                </a:ext>
              </a:extLst>
            </p:cNvPr>
            <p:cNvSpPr/>
            <p:nvPr/>
          </p:nvSpPr>
          <p:spPr>
            <a:xfrm>
              <a:off x="3521369" y="4919856"/>
              <a:ext cx="593675" cy="121583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13" h="1215612">
                  <a:moveTo>
                    <a:pt x="403236" y="1215612"/>
                  </a:moveTo>
                  <a:cubicBezTo>
                    <a:pt x="223947" y="663007"/>
                    <a:pt x="295574" y="908506"/>
                    <a:pt x="0" y="4757"/>
                  </a:cubicBezTo>
                  <a:cubicBezTo>
                    <a:pt x="166537" y="861"/>
                    <a:pt x="336246" y="3896"/>
                    <a:pt x="502783" y="0"/>
                  </a:cubicBezTo>
                  <a:cubicBezTo>
                    <a:pt x="555943" y="995541"/>
                    <a:pt x="557486" y="515061"/>
                    <a:pt x="594113" y="1179818"/>
                  </a:cubicBezTo>
                  <a:cubicBezTo>
                    <a:pt x="496428" y="1184123"/>
                    <a:pt x="599434" y="1214146"/>
                    <a:pt x="403236" y="1215612"/>
                  </a:cubicBezTo>
                  <a:close/>
                </a:path>
              </a:pathLst>
            </a:custGeom>
            <a:gradFill>
              <a:gsLst>
                <a:gs pos="0">
                  <a:schemeClr val="bg1">
                    <a:lumMod val="95000"/>
                    <a:alpha val="55000"/>
                  </a:schemeClr>
                </a:gs>
                <a:gs pos="100000">
                  <a:schemeClr val="bg1">
                    <a:lumMod val="75000"/>
                  </a:schemeClr>
                </a:gs>
              </a:gsLst>
            </a:gra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47200" name="Group 17">
              <a:extLst>
                <a:ext uri="{FF2B5EF4-FFF2-40B4-BE49-F238E27FC236}">
                  <a16:creationId xmlns:a16="http://schemas.microsoft.com/office/drawing/2014/main" id="{2203B5C5-1456-844E-8F5E-AA592B41A310}"/>
                </a:ext>
              </a:extLst>
            </p:cNvPr>
            <p:cNvGrpSpPr>
              <a:grpSpLocks/>
            </p:cNvGrpSpPr>
            <p:nvPr/>
          </p:nvGrpSpPr>
          <p:grpSpPr bwMode="auto">
            <a:xfrm>
              <a:off x="1757805" y="2331054"/>
              <a:ext cx="1079500" cy="2674334"/>
              <a:chOff x="1757805" y="2331054"/>
              <a:chExt cx="1079500" cy="2674334"/>
            </a:xfrm>
          </p:grpSpPr>
          <p:sp>
            <p:nvSpPr>
              <p:cNvPr id="108" name="Rectangle 107">
                <a:extLst>
                  <a:ext uri="{FF2B5EF4-FFF2-40B4-BE49-F238E27FC236}">
                    <a16:creationId xmlns:a16="http://schemas.microsoft.com/office/drawing/2014/main" id="{3DFEBC2F-9148-3E4C-8144-752236C1CB4C}"/>
                  </a:ext>
                </a:extLst>
              </p:cNvPr>
              <p:cNvSpPr/>
              <p:nvPr/>
            </p:nvSpPr>
            <p:spPr bwMode="auto">
              <a:xfrm rot="10800000">
                <a:off x="1789552" y="2580252"/>
                <a:ext cx="1027025" cy="108409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47296" name="Group 104">
                <a:extLst>
                  <a:ext uri="{FF2B5EF4-FFF2-40B4-BE49-F238E27FC236}">
                    <a16:creationId xmlns:a16="http://schemas.microsoft.com/office/drawing/2014/main" id="{A530DAED-1FE3-A544-9CC1-AF1C02DBFE3C}"/>
                  </a:ext>
                </a:extLst>
              </p:cNvPr>
              <p:cNvGrpSpPr>
                <a:grpSpLocks/>
              </p:cNvGrpSpPr>
              <p:nvPr/>
            </p:nvGrpSpPr>
            <p:grpSpPr bwMode="auto">
              <a:xfrm>
                <a:off x="1782739" y="4616206"/>
                <a:ext cx="1034710" cy="389182"/>
                <a:chOff x="4128636" y="3606589"/>
                <a:chExt cx="568145" cy="338667"/>
              </a:xfrm>
            </p:grpSpPr>
            <p:sp>
              <p:nvSpPr>
                <p:cNvPr id="119" name="Oval 118">
                  <a:extLst>
                    <a:ext uri="{FF2B5EF4-FFF2-40B4-BE49-F238E27FC236}">
                      <a16:creationId xmlns:a16="http://schemas.microsoft.com/office/drawing/2014/main" id="{E4BD8D7B-86CD-8145-A428-DB72B0EF1A76}"/>
                    </a:ext>
                  </a:extLst>
                </p:cNvPr>
                <p:cNvSpPr/>
                <p:nvPr/>
              </p:nvSpPr>
              <p:spPr>
                <a:xfrm>
                  <a:off x="4128891" y="3720271"/>
                  <a:ext cx="565669" cy="225140"/>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0" name="Rectangle 119">
                  <a:extLst>
                    <a:ext uri="{FF2B5EF4-FFF2-40B4-BE49-F238E27FC236}">
                      <a16:creationId xmlns:a16="http://schemas.microsoft.com/office/drawing/2014/main" id="{7EF41E68-9C12-C541-9F7C-A7469A09C860}"/>
                    </a:ext>
                  </a:extLst>
                </p:cNvPr>
                <p:cNvSpPr/>
                <p:nvPr/>
              </p:nvSpPr>
              <p:spPr>
                <a:xfrm>
                  <a:off x="4128891" y="3720271"/>
                  <a:ext cx="565669" cy="11188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21" name="Oval 120">
                  <a:extLst>
                    <a:ext uri="{FF2B5EF4-FFF2-40B4-BE49-F238E27FC236}">
                      <a16:creationId xmlns:a16="http://schemas.microsoft.com/office/drawing/2014/main" id="{5B91A080-4D05-2345-A3FA-B3D4BDCA80B9}"/>
                    </a:ext>
                  </a:extLst>
                </p:cNvPr>
                <p:cNvSpPr/>
                <p:nvPr/>
              </p:nvSpPr>
              <p:spPr>
                <a:xfrm>
                  <a:off x="4128891" y="3607011"/>
                  <a:ext cx="565669" cy="225140"/>
                </a:xfrm>
                <a:prstGeom prst="ellipse">
                  <a:avLst/>
                </a:prstGeom>
                <a:solidFill>
                  <a:schemeClr val="accent2">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22" name="Straight Connector 121">
                  <a:extLst>
                    <a:ext uri="{FF2B5EF4-FFF2-40B4-BE49-F238E27FC236}">
                      <a16:creationId xmlns:a16="http://schemas.microsoft.com/office/drawing/2014/main" id="{325CD774-E63F-1545-A618-F75ECAD50739}"/>
                    </a:ext>
                  </a:extLst>
                </p:cNvPr>
                <p:cNvCxnSpPr/>
                <p:nvPr/>
              </p:nvCxnSpPr>
              <p:spPr>
                <a:xfrm>
                  <a:off x="4694560" y="3720271"/>
                  <a:ext cx="0" cy="11188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DD6FE1C9-FBEC-9940-ABC9-4BFFE4118773}"/>
                    </a:ext>
                  </a:extLst>
                </p:cNvPr>
                <p:cNvCxnSpPr/>
                <p:nvPr/>
              </p:nvCxnSpPr>
              <p:spPr>
                <a:xfrm>
                  <a:off x="4128891" y="3720271"/>
                  <a:ext cx="0" cy="111880"/>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47" name="Rectangle 146">
                <a:extLst>
                  <a:ext uri="{FF2B5EF4-FFF2-40B4-BE49-F238E27FC236}">
                    <a16:creationId xmlns:a16="http://schemas.microsoft.com/office/drawing/2014/main" id="{80C4B95C-D1EB-834F-979D-54DB42FC06E8}"/>
                  </a:ext>
                </a:extLst>
              </p:cNvPr>
              <p:cNvSpPr/>
              <p:nvPr/>
            </p:nvSpPr>
            <p:spPr bwMode="auto">
              <a:xfrm>
                <a:off x="1802251" y="3602440"/>
                <a:ext cx="1027025" cy="1163452"/>
              </a:xfrm>
              <a:prstGeom prst="rect">
                <a:avLst/>
              </a:prstGeom>
              <a:gradFill>
                <a:gsLst>
                  <a:gs pos="0">
                    <a:schemeClr val="accent2">
                      <a:lumMod val="60000"/>
                      <a:lumOff val="40000"/>
                      <a:alpha val="62000"/>
                    </a:schemeClr>
                  </a:gs>
                  <a:gs pos="54000">
                    <a:schemeClr val="accent2">
                      <a:lumMod val="40000"/>
                      <a:lumOff val="6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13" name="Straight Connector 112">
                <a:extLst>
                  <a:ext uri="{FF2B5EF4-FFF2-40B4-BE49-F238E27FC236}">
                    <a16:creationId xmlns:a16="http://schemas.microsoft.com/office/drawing/2014/main" id="{5C94EBF9-4455-274A-89FC-E94FEB3F90BB}"/>
                  </a:ext>
                </a:extLst>
              </p:cNvPr>
              <p:cNvCxnSpPr/>
              <p:nvPr/>
            </p:nvCxnSpPr>
            <p:spPr bwMode="auto">
              <a:xfrm>
                <a:off x="1781615" y="2805642"/>
                <a:ext cx="20636" cy="202056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F8FF9376-02C8-2846-BF2D-E05976045300}"/>
                  </a:ext>
                </a:extLst>
              </p:cNvPr>
              <p:cNvCxnSpPr/>
              <p:nvPr/>
            </p:nvCxnSpPr>
            <p:spPr bwMode="auto">
              <a:xfrm flipH="1">
                <a:off x="2818166" y="2805642"/>
                <a:ext cx="4762" cy="1976123"/>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300" name="Group 9">
                <a:extLst>
                  <a:ext uri="{FF2B5EF4-FFF2-40B4-BE49-F238E27FC236}">
                    <a16:creationId xmlns:a16="http://schemas.microsoft.com/office/drawing/2014/main" id="{38118CAF-643D-064E-9CBD-74FEFB2407D4}"/>
                  </a:ext>
                </a:extLst>
              </p:cNvPr>
              <p:cNvGrpSpPr>
                <a:grpSpLocks/>
              </p:cNvGrpSpPr>
              <p:nvPr/>
            </p:nvGrpSpPr>
            <p:grpSpPr bwMode="auto">
              <a:xfrm>
                <a:off x="1757805" y="2331054"/>
                <a:ext cx="1079500" cy="430213"/>
                <a:chOff x="2183302" y="1574638"/>
                <a:chExt cx="1200154" cy="430181"/>
              </a:xfrm>
            </p:grpSpPr>
            <p:sp>
              <p:nvSpPr>
                <p:cNvPr id="369" name="Oval 368">
                  <a:extLst>
                    <a:ext uri="{FF2B5EF4-FFF2-40B4-BE49-F238E27FC236}">
                      <a16:creationId xmlns:a16="http://schemas.microsoft.com/office/drawing/2014/main" id="{B36E6C3C-0773-8D4D-89EE-267547B4CE36}"/>
                    </a:ext>
                  </a:extLst>
                </p:cNvPr>
                <p:cNvSpPr/>
                <p:nvPr/>
              </p:nvSpPr>
              <p:spPr bwMode="auto">
                <a:xfrm flipV="1">
                  <a:off x="2186832" y="1690499"/>
                  <a:ext cx="1194758" cy="314252"/>
                </a:xfrm>
                <a:prstGeom prst="ellipse">
                  <a:avLst/>
                </a:prstGeom>
                <a:gradFill flip="none" rotWithShape="1">
                  <a:gsLst>
                    <a:gs pos="0">
                      <a:schemeClr val="accent2">
                        <a:lumMod val="75000"/>
                      </a:schemeClr>
                    </a:gs>
                    <a:gs pos="31000">
                      <a:schemeClr val="accent2">
                        <a:lumMod val="60000"/>
                        <a:lumOff val="40000"/>
                      </a:schemeClr>
                    </a:gs>
                    <a:gs pos="100000">
                      <a:schemeClr val="accent2">
                        <a:lumMod val="20000"/>
                        <a:lumOff val="80000"/>
                      </a:schemeClr>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70" name="Rectangle 369">
                  <a:extLst>
                    <a:ext uri="{FF2B5EF4-FFF2-40B4-BE49-F238E27FC236}">
                      <a16:creationId xmlns:a16="http://schemas.microsoft.com/office/drawing/2014/main" id="{2B108E8A-EA03-C247-B6C5-10E80E978602}"/>
                    </a:ext>
                  </a:extLst>
                </p:cNvPr>
                <p:cNvSpPr/>
                <p:nvPr/>
              </p:nvSpPr>
              <p:spPr bwMode="auto">
                <a:xfrm>
                  <a:off x="2183302" y="1734939"/>
                  <a:ext cx="1198287" cy="112686"/>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1" name="Oval 370">
                  <a:extLst>
                    <a:ext uri="{FF2B5EF4-FFF2-40B4-BE49-F238E27FC236}">
                      <a16:creationId xmlns:a16="http://schemas.microsoft.com/office/drawing/2014/main" id="{C8F7D730-6323-0445-AEAE-F16F94A24ED2}"/>
                    </a:ext>
                  </a:extLst>
                </p:cNvPr>
                <p:cNvSpPr>
                  <a:spLocks noChangeArrowheads="1"/>
                </p:cNvSpPr>
                <p:nvPr/>
              </p:nvSpPr>
              <p:spPr bwMode="auto">
                <a:xfrm flipV="1">
                  <a:off x="2183302" y="1574638"/>
                  <a:ext cx="1196523" cy="314252"/>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72" name="Freeform 371">
                  <a:extLst>
                    <a:ext uri="{FF2B5EF4-FFF2-40B4-BE49-F238E27FC236}">
                      <a16:creationId xmlns:a16="http://schemas.microsoft.com/office/drawing/2014/main" id="{5C1EAB30-518B-F848-AEDF-68B849D1B983}"/>
                    </a:ext>
                  </a:extLst>
                </p:cNvPr>
                <p:cNvSpPr/>
                <p:nvPr/>
              </p:nvSpPr>
              <p:spPr bwMode="auto">
                <a:xfrm>
                  <a:off x="2490374" y="1671453"/>
                  <a:ext cx="582379" cy="15712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73" name="Freeform 372">
                  <a:extLst>
                    <a:ext uri="{FF2B5EF4-FFF2-40B4-BE49-F238E27FC236}">
                      <a16:creationId xmlns:a16="http://schemas.microsoft.com/office/drawing/2014/main" id="{535B07AC-4D6D-D84F-842D-FB45A7347264}"/>
                    </a:ext>
                  </a:extLst>
                </p:cNvPr>
                <p:cNvSpPr>
                  <a:spLocks/>
                </p:cNvSpPr>
                <p:nvPr/>
              </p:nvSpPr>
              <p:spPr bwMode="auto">
                <a:xfrm>
                  <a:off x="2430372" y="1630188"/>
                  <a:ext cx="702384" cy="109512"/>
                </a:xfrm>
                <a:custGeom>
                  <a:avLst/>
                  <a:gdLst>
                    <a:gd name="T0" fmla="*/ 0 w 3723451"/>
                    <a:gd name="T1" fmla="*/ 26792 h 932950"/>
                    <a:gd name="T2" fmla="*/ 123590 w 3723451"/>
                    <a:gd name="T3" fmla="*/ 316 h 932950"/>
                    <a:gd name="T4" fmla="*/ 350070 w 3723451"/>
                    <a:gd name="T5" fmla="*/ 61105 h 932950"/>
                    <a:gd name="T6" fmla="*/ 566135 w 3723451"/>
                    <a:gd name="T7" fmla="*/ 0 h 932950"/>
                    <a:gd name="T8" fmla="*/ 702384 w 3723451"/>
                    <a:gd name="T9" fmla="*/ 24316 h 932950"/>
                    <a:gd name="T10" fmla="*/ 601015 w 3723451"/>
                    <a:gd name="T11" fmla="*/ 54216 h 932950"/>
                    <a:gd name="T12" fmla="*/ 568379 w 3723451"/>
                    <a:gd name="T13" fmla="*/ 46155 h 932950"/>
                    <a:gd name="T14" fmla="*/ 354049 w 3723451"/>
                    <a:gd name="T15" fmla="*/ 109512 h 932950"/>
                    <a:gd name="T16" fmla="*/ 134237 w 3723451"/>
                    <a:gd name="T17" fmla="*/ 48485 h 932950"/>
                    <a:gd name="T18" fmla="*/ 98698 w 3723451"/>
                    <a:gd name="T19" fmla="*/ 55072 h 932950"/>
                    <a:gd name="T20" fmla="*/ 0 w 3723451"/>
                    <a:gd name="T21" fmla="*/ 2679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74" name="Freeform 373">
                  <a:extLst>
                    <a:ext uri="{FF2B5EF4-FFF2-40B4-BE49-F238E27FC236}">
                      <a16:creationId xmlns:a16="http://schemas.microsoft.com/office/drawing/2014/main" id="{367DBA81-67EF-3D46-949F-6E2C472BE6ED}"/>
                    </a:ext>
                  </a:extLst>
                </p:cNvPr>
                <p:cNvSpPr>
                  <a:spLocks/>
                </p:cNvSpPr>
                <p:nvPr/>
              </p:nvSpPr>
              <p:spPr bwMode="auto">
                <a:xfrm>
                  <a:off x="2892745" y="1723828"/>
                  <a:ext cx="257658" cy="95228"/>
                </a:xfrm>
                <a:custGeom>
                  <a:avLst/>
                  <a:gdLst>
                    <a:gd name="T0" fmla="*/ 0 w 1366596"/>
                    <a:gd name="T1" fmla="*/ 0 h 809868"/>
                    <a:gd name="T2" fmla="*/ 257658 w 1366596"/>
                    <a:gd name="T3" fmla="*/ 73585 h 809868"/>
                    <a:gd name="T4" fmla="*/ 163097 w 1366596"/>
                    <a:gd name="T5" fmla="*/ 95228 h 809868"/>
                    <a:gd name="T6" fmla="*/ 867 w 1366596"/>
                    <a:gd name="T7" fmla="*/ 5031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75" name="Freeform 374">
                  <a:extLst>
                    <a:ext uri="{FF2B5EF4-FFF2-40B4-BE49-F238E27FC236}">
                      <a16:creationId xmlns:a16="http://schemas.microsoft.com/office/drawing/2014/main" id="{0C74AC0B-7313-204A-B6A7-3AAFF917A6CD}"/>
                    </a:ext>
                  </a:extLst>
                </p:cNvPr>
                <p:cNvSpPr>
                  <a:spLocks/>
                </p:cNvSpPr>
                <p:nvPr/>
              </p:nvSpPr>
              <p:spPr bwMode="auto">
                <a:xfrm>
                  <a:off x="2418018" y="1725416"/>
                  <a:ext cx="254129" cy="95228"/>
                </a:xfrm>
                <a:custGeom>
                  <a:avLst/>
                  <a:gdLst>
                    <a:gd name="T0" fmla="*/ 250660 w 1348191"/>
                    <a:gd name="T1" fmla="*/ 0 h 791462"/>
                    <a:gd name="T2" fmla="*/ 254129 w 1348191"/>
                    <a:gd name="T3" fmla="*/ 45953 h 791462"/>
                    <a:gd name="T4" fmla="*/ 91938 w 1348191"/>
                    <a:gd name="T5" fmla="*/ 95228 h 791462"/>
                    <a:gd name="T6" fmla="*/ 0 w 1348191"/>
                    <a:gd name="T7" fmla="*/ 73636 h 791462"/>
                    <a:gd name="T8" fmla="*/ 25066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76" name="Straight Connector 375">
                  <a:extLst>
                    <a:ext uri="{FF2B5EF4-FFF2-40B4-BE49-F238E27FC236}">
                      <a16:creationId xmlns:a16="http://schemas.microsoft.com/office/drawing/2014/main" id="{FB9E0C25-5AA0-9040-AD86-384CC999BD55}"/>
                    </a:ext>
                  </a:extLst>
                </p:cNvPr>
                <p:cNvCxnSpPr>
                  <a:cxnSpLocks noChangeShapeType="1"/>
                  <a:endCxn id="371" idx="2"/>
                </p:cNvCxnSpPr>
                <p:nvPr/>
              </p:nvCxnSpPr>
              <p:spPr bwMode="auto">
                <a:xfrm flipH="1" flipV="1">
                  <a:off x="2183302" y="1731764"/>
                  <a:ext cx="3530" cy="122209"/>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77" name="Straight Connector 376">
                  <a:extLst>
                    <a:ext uri="{FF2B5EF4-FFF2-40B4-BE49-F238E27FC236}">
                      <a16:creationId xmlns:a16="http://schemas.microsoft.com/office/drawing/2014/main" id="{C228D664-A64F-DE46-B884-C16F2C4BFA68}"/>
                    </a:ext>
                  </a:extLst>
                </p:cNvPr>
                <p:cNvCxnSpPr>
                  <a:cxnSpLocks noChangeShapeType="1"/>
                </p:cNvCxnSpPr>
                <p:nvPr/>
              </p:nvCxnSpPr>
              <p:spPr bwMode="auto">
                <a:xfrm flipH="1" flipV="1">
                  <a:off x="3379825" y="1728590"/>
                  <a:ext cx="3530" cy="122209"/>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7201" name="Group 18">
              <a:extLst>
                <a:ext uri="{FF2B5EF4-FFF2-40B4-BE49-F238E27FC236}">
                  <a16:creationId xmlns:a16="http://schemas.microsoft.com/office/drawing/2014/main" id="{28C76D16-ECC7-2044-B2EC-ABFB754C5A2C}"/>
                </a:ext>
              </a:extLst>
            </p:cNvPr>
            <p:cNvGrpSpPr>
              <a:grpSpLocks/>
            </p:cNvGrpSpPr>
            <p:nvPr/>
          </p:nvGrpSpPr>
          <p:grpSpPr bwMode="auto">
            <a:xfrm>
              <a:off x="3500438" y="3174091"/>
              <a:ext cx="522287" cy="1831297"/>
              <a:chOff x="3500438" y="3174091"/>
              <a:chExt cx="522287" cy="1831297"/>
            </a:xfrm>
          </p:grpSpPr>
          <p:sp>
            <p:nvSpPr>
              <p:cNvPr id="171" name="Rectangle 170">
                <a:extLst>
                  <a:ext uri="{FF2B5EF4-FFF2-40B4-BE49-F238E27FC236}">
                    <a16:creationId xmlns:a16="http://schemas.microsoft.com/office/drawing/2014/main" id="{ADFD9264-89F9-6C48-8C97-C83520CC9ED7}"/>
                  </a:ext>
                </a:extLst>
              </p:cNvPr>
              <p:cNvSpPr/>
              <p:nvPr/>
            </p:nvSpPr>
            <p:spPr bwMode="auto">
              <a:xfrm rot="10800000">
                <a:off x="3507320" y="3287221"/>
                <a:ext cx="498349" cy="306623"/>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90" name="Straight Connector 89">
                <a:extLst>
                  <a:ext uri="{FF2B5EF4-FFF2-40B4-BE49-F238E27FC236}">
                    <a16:creationId xmlns:a16="http://schemas.microsoft.com/office/drawing/2014/main" id="{2C527D26-079D-2A4D-82A8-0D357D7CEFCD}"/>
                  </a:ext>
                </a:extLst>
              </p:cNvPr>
              <p:cNvCxnSpPr/>
              <p:nvPr/>
            </p:nvCxnSpPr>
            <p:spPr bwMode="auto">
              <a:xfrm flipH="1">
                <a:off x="4019802" y="3321497"/>
                <a:ext cx="1588" cy="153645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pic>
            <p:nvPicPr>
              <p:cNvPr id="47276" name="Picture 86" descr="router_top.png">
                <a:extLst>
                  <a:ext uri="{FF2B5EF4-FFF2-40B4-BE49-F238E27FC236}">
                    <a16:creationId xmlns:a16="http://schemas.microsoft.com/office/drawing/2014/main" id="{7C448A41-57DE-B045-AB4D-92C510EA2EC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0438" y="3194292"/>
                <a:ext cx="522287" cy="22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277" name="Group 82">
                <a:extLst>
                  <a:ext uri="{FF2B5EF4-FFF2-40B4-BE49-F238E27FC236}">
                    <a16:creationId xmlns:a16="http://schemas.microsoft.com/office/drawing/2014/main" id="{25586F75-62AA-7D45-BC23-A425F3245AA2}"/>
                  </a:ext>
                </a:extLst>
              </p:cNvPr>
              <p:cNvGrpSpPr>
                <a:grpSpLocks/>
              </p:cNvGrpSpPr>
              <p:nvPr/>
            </p:nvGrpSpPr>
            <p:grpSpPr bwMode="auto">
              <a:xfrm>
                <a:off x="3511442" y="4783543"/>
                <a:ext cx="507858" cy="221845"/>
                <a:chOff x="4128636" y="3606589"/>
                <a:chExt cx="568145" cy="338667"/>
              </a:xfrm>
            </p:grpSpPr>
            <p:sp>
              <p:nvSpPr>
                <p:cNvPr id="97" name="Oval 96">
                  <a:extLst>
                    <a:ext uri="{FF2B5EF4-FFF2-40B4-BE49-F238E27FC236}">
                      <a16:creationId xmlns:a16="http://schemas.microsoft.com/office/drawing/2014/main" id="{C135B02A-DA94-7A4E-BF4C-2B0587368DC1}"/>
                    </a:ext>
                  </a:extLst>
                </p:cNvPr>
                <p:cNvSpPr/>
                <p:nvPr/>
              </p:nvSpPr>
              <p:spPr>
                <a:xfrm>
                  <a:off x="4129087" y="3720182"/>
                  <a:ext cx="568256" cy="225348"/>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8" name="Rectangle 97">
                  <a:extLst>
                    <a:ext uri="{FF2B5EF4-FFF2-40B4-BE49-F238E27FC236}">
                      <a16:creationId xmlns:a16="http://schemas.microsoft.com/office/drawing/2014/main" id="{7D6ACF10-4A43-5440-96E7-5306600A7B2B}"/>
                    </a:ext>
                  </a:extLst>
                </p:cNvPr>
                <p:cNvSpPr/>
                <p:nvPr/>
              </p:nvSpPr>
              <p:spPr>
                <a:xfrm>
                  <a:off x="4129087" y="3720182"/>
                  <a:ext cx="568256" cy="111462"/>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9" name="Oval 98">
                  <a:extLst>
                    <a:ext uri="{FF2B5EF4-FFF2-40B4-BE49-F238E27FC236}">
                      <a16:creationId xmlns:a16="http://schemas.microsoft.com/office/drawing/2014/main" id="{BC68F720-7F4D-3640-ACBC-66E9CC92667E}"/>
                    </a:ext>
                  </a:extLst>
                </p:cNvPr>
                <p:cNvSpPr/>
                <p:nvPr/>
              </p:nvSpPr>
              <p:spPr>
                <a:xfrm>
                  <a:off x="4129087" y="3606297"/>
                  <a:ext cx="568256" cy="225346"/>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00" name="Straight Connector 99">
                  <a:extLst>
                    <a:ext uri="{FF2B5EF4-FFF2-40B4-BE49-F238E27FC236}">
                      <a16:creationId xmlns:a16="http://schemas.microsoft.com/office/drawing/2014/main" id="{FB5993D2-473D-5842-911A-7A8A28B3278B}"/>
                    </a:ext>
                  </a:extLst>
                </p:cNvPr>
                <p:cNvCxnSpPr/>
                <p:nvPr/>
              </p:nvCxnSpPr>
              <p:spPr>
                <a:xfrm>
                  <a:off x="4697343" y="3720182"/>
                  <a:ext cx="0" cy="11146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31F1AE57-3E50-6042-9E6B-3E65B5BE751A}"/>
                    </a:ext>
                  </a:extLst>
                </p:cNvPr>
                <p:cNvCxnSpPr/>
                <p:nvPr/>
              </p:nvCxnSpPr>
              <p:spPr>
                <a:xfrm>
                  <a:off x="4129087" y="3720182"/>
                  <a:ext cx="0" cy="111462"/>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55" name="Rectangle 154">
                <a:extLst>
                  <a:ext uri="{FF2B5EF4-FFF2-40B4-BE49-F238E27FC236}">
                    <a16:creationId xmlns:a16="http://schemas.microsoft.com/office/drawing/2014/main" id="{853D9AE6-A568-8546-AAEA-9BFDF168D738}"/>
                  </a:ext>
                </a:extLst>
              </p:cNvPr>
              <p:cNvSpPr/>
              <p:nvPr/>
            </p:nvSpPr>
            <p:spPr bwMode="auto">
              <a:xfrm>
                <a:off x="3516608" y="3697675"/>
                <a:ext cx="498433" cy="1163452"/>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74" name="Straight Connector 173">
                <a:extLst>
                  <a:ext uri="{FF2B5EF4-FFF2-40B4-BE49-F238E27FC236}">
                    <a16:creationId xmlns:a16="http://schemas.microsoft.com/office/drawing/2014/main" id="{6CD7E20C-58E4-E349-8902-730A4A376F12}"/>
                  </a:ext>
                </a:extLst>
              </p:cNvPr>
              <p:cNvCxnSpPr>
                <a:stCxn id="381" idx="2"/>
              </p:cNvCxnSpPr>
              <p:nvPr/>
            </p:nvCxnSpPr>
            <p:spPr bwMode="auto">
              <a:xfrm flipH="1">
                <a:off x="3507083" y="3262769"/>
                <a:ext cx="4762" cy="1688832"/>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80" name="Group 377">
                <a:extLst>
                  <a:ext uri="{FF2B5EF4-FFF2-40B4-BE49-F238E27FC236}">
                    <a16:creationId xmlns:a16="http://schemas.microsoft.com/office/drawing/2014/main" id="{23C81A49-07B8-C840-A358-4FA3A1873BB0}"/>
                  </a:ext>
                </a:extLst>
              </p:cNvPr>
              <p:cNvGrpSpPr>
                <a:grpSpLocks/>
              </p:cNvGrpSpPr>
              <p:nvPr/>
            </p:nvGrpSpPr>
            <p:grpSpPr bwMode="auto">
              <a:xfrm>
                <a:off x="3511057" y="3174091"/>
                <a:ext cx="504096" cy="242719"/>
                <a:chOff x="2183302" y="1574638"/>
                <a:chExt cx="1200154" cy="430218"/>
              </a:xfrm>
            </p:grpSpPr>
            <p:sp>
              <p:nvSpPr>
                <p:cNvPr id="379" name="Oval 378">
                  <a:extLst>
                    <a:ext uri="{FF2B5EF4-FFF2-40B4-BE49-F238E27FC236}">
                      <a16:creationId xmlns:a16="http://schemas.microsoft.com/office/drawing/2014/main" id="{C9B39705-C061-A14D-98DE-18B432D3183E}"/>
                    </a:ext>
                  </a:extLst>
                </p:cNvPr>
                <p:cNvSpPr/>
                <p:nvPr/>
              </p:nvSpPr>
              <p:spPr bwMode="auto">
                <a:xfrm flipV="1">
                  <a:off x="2188958" y="1689617"/>
                  <a:ext cx="1194231" cy="315099"/>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380" name="Rectangle 379">
                  <a:extLst>
                    <a:ext uri="{FF2B5EF4-FFF2-40B4-BE49-F238E27FC236}">
                      <a16:creationId xmlns:a16="http://schemas.microsoft.com/office/drawing/2014/main" id="{688B5F26-D195-6441-8857-CDA96370D41C}"/>
                    </a:ext>
                  </a:extLst>
                </p:cNvPr>
                <p:cNvSpPr/>
                <p:nvPr/>
              </p:nvSpPr>
              <p:spPr bwMode="auto">
                <a:xfrm>
                  <a:off x="2185178" y="1734631"/>
                  <a:ext cx="1198011" cy="112535"/>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1" name="Oval 380">
                  <a:extLst>
                    <a:ext uri="{FF2B5EF4-FFF2-40B4-BE49-F238E27FC236}">
                      <a16:creationId xmlns:a16="http://schemas.microsoft.com/office/drawing/2014/main" id="{E8F3781E-D5DB-9641-9694-546648D34FF9}"/>
                    </a:ext>
                  </a:extLst>
                </p:cNvPr>
                <p:cNvSpPr>
                  <a:spLocks noChangeArrowheads="1"/>
                </p:cNvSpPr>
                <p:nvPr/>
              </p:nvSpPr>
              <p:spPr bwMode="auto">
                <a:xfrm flipV="1">
                  <a:off x="2185178" y="1574269"/>
                  <a:ext cx="1194231" cy="315099"/>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82" name="Freeform 381">
                  <a:extLst>
                    <a:ext uri="{FF2B5EF4-FFF2-40B4-BE49-F238E27FC236}">
                      <a16:creationId xmlns:a16="http://schemas.microsoft.com/office/drawing/2014/main" id="{16FC6907-2C7C-7048-99A3-1435676D4007}"/>
                    </a:ext>
                  </a:extLst>
                </p:cNvPr>
                <p:cNvSpPr/>
                <p:nvPr/>
              </p:nvSpPr>
              <p:spPr bwMode="auto">
                <a:xfrm>
                  <a:off x="2491295" y="1669924"/>
                  <a:ext cx="581999" cy="15754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83" name="Freeform 382">
                  <a:extLst>
                    <a:ext uri="{FF2B5EF4-FFF2-40B4-BE49-F238E27FC236}">
                      <a16:creationId xmlns:a16="http://schemas.microsoft.com/office/drawing/2014/main" id="{8E646897-0A22-2443-93E6-28238CD30781}"/>
                    </a:ext>
                  </a:extLst>
                </p:cNvPr>
                <p:cNvSpPr>
                  <a:spLocks/>
                </p:cNvSpPr>
                <p:nvPr/>
              </p:nvSpPr>
              <p:spPr bwMode="auto">
                <a:xfrm>
                  <a:off x="2430828" y="1630537"/>
                  <a:ext cx="702933" cy="109721"/>
                </a:xfrm>
                <a:custGeom>
                  <a:avLst/>
                  <a:gdLst>
                    <a:gd name="T0" fmla="*/ 0 w 3723451"/>
                    <a:gd name="T1" fmla="*/ 26843 h 932950"/>
                    <a:gd name="T2" fmla="*/ 123686 w 3723451"/>
                    <a:gd name="T3" fmla="*/ 316 h 932950"/>
                    <a:gd name="T4" fmla="*/ 350344 w 3723451"/>
                    <a:gd name="T5" fmla="*/ 61221 h 932950"/>
                    <a:gd name="T6" fmla="*/ 566578 w 3723451"/>
                    <a:gd name="T7" fmla="*/ 0 h 932950"/>
                    <a:gd name="T8" fmla="*/ 702933 w 3723451"/>
                    <a:gd name="T9" fmla="*/ 24362 h 932950"/>
                    <a:gd name="T10" fmla="*/ 601485 w 3723451"/>
                    <a:gd name="T11" fmla="*/ 54319 h 932950"/>
                    <a:gd name="T12" fmla="*/ 568823 w 3723451"/>
                    <a:gd name="T13" fmla="*/ 46243 h 932950"/>
                    <a:gd name="T14" fmla="*/ 354326 w 3723451"/>
                    <a:gd name="T15" fmla="*/ 109721 h 932950"/>
                    <a:gd name="T16" fmla="*/ 134342 w 3723451"/>
                    <a:gd name="T17" fmla="*/ 48578 h 932950"/>
                    <a:gd name="T18" fmla="*/ 98775 w 3723451"/>
                    <a:gd name="T19" fmla="*/ 55177 h 932950"/>
                    <a:gd name="T20" fmla="*/ 0 w 3723451"/>
                    <a:gd name="T21" fmla="*/ 2684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84" name="Freeform 383">
                  <a:extLst>
                    <a:ext uri="{FF2B5EF4-FFF2-40B4-BE49-F238E27FC236}">
                      <a16:creationId xmlns:a16="http://schemas.microsoft.com/office/drawing/2014/main" id="{597BFF48-A91A-4D4A-B8B5-A058EDA5A0C6}"/>
                    </a:ext>
                  </a:extLst>
                </p:cNvPr>
                <p:cNvSpPr>
                  <a:spLocks/>
                </p:cNvSpPr>
                <p:nvPr/>
              </p:nvSpPr>
              <p:spPr bwMode="auto">
                <a:xfrm>
                  <a:off x="2891892" y="1723378"/>
                  <a:ext cx="260764" cy="95655"/>
                </a:xfrm>
                <a:custGeom>
                  <a:avLst/>
                  <a:gdLst>
                    <a:gd name="T0" fmla="*/ 0 w 1366596"/>
                    <a:gd name="T1" fmla="*/ 0 h 809868"/>
                    <a:gd name="T2" fmla="*/ 260764 w 1366596"/>
                    <a:gd name="T3" fmla="*/ 73915 h 809868"/>
                    <a:gd name="T4" fmla="*/ 165063 w 1366596"/>
                    <a:gd name="T5" fmla="*/ 95655 h 809868"/>
                    <a:gd name="T6" fmla="*/ 878 w 1366596"/>
                    <a:gd name="T7" fmla="*/ 5054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85" name="Freeform 384">
                  <a:extLst>
                    <a:ext uri="{FF2B5EF4-FFF2-40B4-BE49-F238E27FC236}">
                      <a16:creationId xmlns:a16="http://schemas.microsoft.com/office/drawing/2014/main" id="{75099847-5914-5F49-B8DE-A3CAD73E5C73}"/>
                    </a:ext>
                  </a:extLst>
                </p:cNvPr>
                <p:cNvSpPr>
                  <a:spLocks/>
                </p:cNvSpPr>
                <p:nvPr/>
              </p:nvSpPr>
              <p:spPr bwMode="auto">
                <a:xfrm>
                  <a:off x="2419489" y="1726192"/>
                  <a:ext cx="253208" cy="92841"/>
                </a:xfrm>
                <a:custGeom>
                  <a:avLst/>
                  <a:gdLst>
                    <a:gd name="T0" fmla="*/ 249751 w 1348191"/>
                    <a:gd name="T1" fmla="*/ 0 h 791462"/>
                    <a:gd name="T2" fmla="*/ 253208 w 1348191"/>
                    <a:gd name="T3" fmla="*/ 44801 h 791462"/>
                    <a:gd name="T4" fmla="*/ 91604 w 1348191"/>
                    <a:gd name="T5" fmla="*/ 92841 h 791462"/>
                    <a:gd name="T6" fmla="*/ 0 w 1348191"/>
                    <a:gd name="T7" fmla="*/ 71790 h 791462"/>
                    <a:gd name="T8" fmla="*/ 24975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86" name="Straight Connector 385">
                  <a:extLst>
                    <a:ext uri="{FF2B5EF4-FFF2-40B4-BE49-F238E27FC236}">
                      <a16:creationId xmlns:a16="http://schemas.microsoft.com/office/drawing/2014/main" id="{AB4E713B-E4B1-D54A-84D4-61ADEA7FB4F0}"/>
                    </a:ext>
                  </a:extLst>
                </p:cNvPr>
                <p:cNvCxnSpPr>
                  <a:cxnSpLocks noChangeShapeType="1"/>
                  <a:endCxn id="381" idx="2"/>
                </p:cNvCxnSpPr>
                <p:nvPr/>
              </p:nvCxnSpPr>
              <p:spPr bwMode="auto">
                <a:xfrm flipH="1" flipV="1">
                  <a:off x="2185178" y="1731819"/>
                  <a:ext cx="3780" cy="1209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87" name="Straight Connector 386">
                  <a:extLst>
                    <a:ext uri="{FF2B5EF4-FFF2-40B4-BE49-F238E27FC236}">
                      <a16:creationId xmlns:a16="http://schemas.microsoft.com/office/drawing/2014/main" id="{55AE7175-EB9D-3445-88C7-3E76335FB6D6}"/>
                    </a:ext>
                  </a:extLst>
                </p:cNvPr>
                <p:cNvCxnSpPr>
                  <a:cxnSpLocks noChangeShapeType="1"/>
                </p:cNvCxnSpPr>
                <p:nvPr/>
              </p:nvCxnSpPr>
              <p:spPr bwMode="auto">
                <a:xfrm flipH="1" flipV="1">
                  <a:off x="3379409" y="1729005"/>
                  <a:ext cx="3780" cy="120976"/>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7202" name="Group 19">
              <a:extLst>
                <a:ext uri="{FF2B5EF4-FFF2-40B4-BE49-F238E27FC236}">
                  <a16:creationId xmlns:a16="http://schemas.microsoft.com/office/drawing/2014/main" id="{1300D0CA-4008-354F-AAB6-2912D5E7EC97}"/>
                </a:ext>
              </a:extLst>
            </p:cNvPr>
            <p:cNvGrpSpPr>
              <a:grpSpLocks/>
            </p:cNvGrpSpPr>
            <p:nvPr/>
          </p:nvGrpSpPr>
          <p:grpSpPr bwMode="auto">
            <a:xfrm>
              <a:off x="4299212" y="2486508"/>
              <a:ext cx="528376" cy="2517292"/>
              <a:chOff x="4299212" y="2486508"/>
              <a:chExt cx="528376" cy="2517292"/>
            </a:xfrm>
          </p:grpSpPr>
          <p:sp>
            <p:nvSpPr>
              <p:cNvPr id="439" name="Rectangle 438">
                <a:extLst>
                  <a:ext uri="{FF2B5EF4-FFF2-40B4-BE49-F238E27FC236}">
                    <a16:creationId xmlns:a16="http://schemas.microsoft.com/office/drawing/2014/main" id="{CF582CD9-8A31-4C4B-B6BD-00537AE7F9D0}"/>
                  </a:ext>
                </a:extLst>
              </p:cNvPr>
              <p:cNvSpPr/>
              <p:nvPr/>
            </p:nvSpPr>
            <p:spPr bwMode="auto">
              <a:xfrm rot="10800000">
                <a:off x="4315358" y="2675960"/>
                <a:ext cx="498350" cy="916575"/>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40" name="Straight Connector 439">
                <a:extLst>
                  <a:ext uri="{FF2B5EF4-FFF2-40B4-BE49-F238E27FC236}">
                    <a16:creationId xmlns:a16="http://schemas.microsoft.com/office/drawing/2014/main" id="{46C9928E-4817-3044-A149-5B4A33769DE2}"/>
                  </a:ext>
                </a:extLst>
              </p:cNvPr>
              <p:cNvCxnSpPr/>
              <p:nvPr/>
            </p:nvCxnSpPr>
            <p:spPr bwMode="auto">
              <a:xfrm>
                <a:off x="4821424" y="2642154"/>
                <a:ext cx="6349" cy="2214211"/>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54" name="Group 442">
                <a:extLst>
                  <a:ext uri="{FF2B5EF4-FFF2-40B4-BE49-F238E27FC236}">
                    <a16:creationId xmlns:a16="http://schemas.microsoft.com/office/drawing/2014/main" id="{B54537E1-C272-114E-9FB0-3E36E01413CD}"/>
                  </a:ext>
                </a:extLst>
              </p:cNvPr>
              <p:cNvGrpSpPr>
                <a:grpSpLocks/>
              </p:cNvGrpSpPr>
              <p:nvPr/>
            </p:nvGrpSpPr>
            <p:grpSpPr bwMode="auto">
              <a:xfrm>
                <a:off x="4319479" y="4781999"/>
                <a:ext cx="507859" cy="221801"/>
                <a:chOff x="4128636" y="3606589"/>
                <a:chExt cx="568145" cy="338667"/>
              </a:xfrm>
            </p:grpSpPr>
            <p:sp>
              <p:nvSpPr>
                <p:cNvPr id="452" name="Oval 451">
                  <a:extLst>
                    <a:ext uri="{FF2B5EF4-FFF2-40B4-BE49-F238E27FC236}">
                      <a16:creationId xmlns:a16="http://schemas.microsoft.com/office/drawing/2014/main" id="{7F7D47F9-7673-3045-8692-4FEAE8071791}"/>
                    </a:ext>
                  </a:extLst>
                </p:cNvPr>
                <p:cNvSpPr/>
                <p:nvPr/>
              </p:nvSpPr>
              <p:spPr>
                <a:xfrm>
                  <a:off x="4129012" y="3720139"/>
                  <a:ext cx="568256" cy="225391"/>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3" name="Rectangle 452">
                  <a:extLst>
                    <a:ext uri="{FF2B5EF4-FFF2-40B4-BE49-F238E27FC236}">
                      <a16:creationId xmlns:a16="http://schemas.microsoft.com/office/drawing/2014/main" id="{E5253033-7B56-684A-A748-FA80AF44CC65}"/>
                    </a:ext>
                  </a:extLst>
                </p:cNvPr>
                <p:cNvSpPr/>
                <p:nvPr/>
              </p:nvSpPr>
              <p:spPr>
                <a:xfrm>
                  <a:off x="4129012" y="3720139"/>
                  <a:ext cx="568256" cy="11148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4" name="Oval 453">
                  <a:extLst>
                    <a:ext uri="{FF2B5EF4-FFF2-40B4-BE49-F238E27FC236}">
                      <a16:creationId xmlns:a16="http://schemas.microsoft.com/office/drawing/2014/main" id="{1E3E8E3A-98C4-4D49-BF10-5C935379B12F}"/>
                    </a:ext>
                  </a:extLst>
                </p:cNvPr>
                <p:cNvSpPr/>
                <p:nvPr/>
              </p:nvSpPr>
              <p:spPr>
                <a:xfrm>
                  <a:off x="4129012" y="3606230"/>
                  <a:ext cx="568256" cy="225392"/>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55" name="Straight Connector 454">
                  <a:extLst>
                    <a:ext uri="{FF2B5EF4-FFF2-40B4-BE49-F238E27FC236}">
                      <a16:creationId xmlns:a16="http://schemas.microsoft.com/office/drawing/2014/main" id="{F8F86FD4-2EC7-9748-832E-34EA8FFF619B}"/>
                    </a:ext>
                  </a:extLst>
                </p:cNvPr>
                <p:cNvCxnSpPr/>
                <p:nvPr/>
              </p:nvCxnSpPr>
              <p:spPr>
                <a:xfrm>
                  <a:off x="4697268"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6" name="Straight Connector 455">
                  <a:extLst>
                    <a:ext uri="{FF2B5EF4-FFF2-40B4-BE49-F238E27FC236}">
                      <a16:creationId xmlns:a16="http://schemas.microsoft.com/office/drawing/2014/main" id="{6EAC8429-B56C-E848-9962-AC9935440EF8}"/>
                    </a:ext>
                  </a:extLst>
                </p:cNvPr>
                <p:cNvCxnSpPr/>
                <p:nvPr/>
              </p:nvCxnSpPr>
              <p:spPr>
                <a:xfrm>
                  <a:off x="4129012"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44" name="Rectangle 443">
                <a:extLst>
                  <a:ext uri="{FF2B5EF4-FFF2-40B4-BE49-F238E27FC236}">
                    <a16:creationId xmlns:a16="http://schemas.microsoft.com/office/drawing/2014/main" id="{A609CFDB-6CFB-BF49-BB2B-75E875337E5E}"/>
                  </a:ext>
                </a:extLst>
              </p:cNvPr>
              <p:cNvSpPr/>
              <p:nvPr/>
            </p:nvSpPr>
            <p:spPr bwMode="auto">
              <a:xfrm>
                <a:off x="4324577" y="3696087"/>
                <a:ext cx="498433" cy="1163453"/>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47" name="Straight Connector 446">
                <a:extLst>
                  <a:ext uri="{FF2B5EF4-FFF2-40B4-BE49-F238E27FC236}">
                    <a16:creationId xmlns:a16="http://schemas.microsoft.com/office/drawing/2014/main" id="{D68F9DB2-1DBD-B349-B803-F063367F4348}"/>
                  </a:ext>
                </a:extLst>
              </p:cNvPr>
              <p:cNvCxnSpPr>
                <a:stCxn id="458" idx="2"/>
              </p:cNvCxnSpPr>
              <p:nvPr/>
            </p:nvCxnSpPr>
            <p:spPr bwMode="auto">
              <a:xfrm>
                <a:off x="4300767" y="2640568"/>
                <a:ext cx="14286" cy="23094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57" name="Group 456">
                <a:extLst>
                  <a:ext uri="{FF2B5EF4-FFF2-40B4-BE49-F238E27FC236}">
                    <a16:creationId xmlns:a16="http://schemas.microsoft.com/office/drawing/2014/main" id="{61114553-7AE6-F940-84CE-AD9DAC7D0380}"/>
                  </a:ext>
                </a:extLst>
              </p:cNvPr>
              <p:cNvGrpSpPr>
                <a:grpSpLocks/>
              </p:cNvGrpSpPr>
              <p:nvPr/>
            </p:nvGrpSpPr>
            <p:grpSpPr bwMode="auto">
              <a:xfrm>
                <a:off x="4299212" y="2486508"/>
                <a:ext cx="504825" cy="242888"/>
                <a:chOff x="2183302" y="1574638"/>
                <a:chExt cx="1200154" cy="430218"/>
              </a:xfrm>
            </p:grpSpPr>
            <p:sp>
              <p:nvSpPr>
                <p:cNvPr id="458" name="Oval 457">
                  <a:extLst>
                    <a:ext uri="{FF2B5EF4-FFF2-40B4-BE49-F238E27FC236}">
                      <a16:creationId xmlns:a16="http://schemas.microsoft.com/office/drawing/2014/main" id="{FB85A90A-78CB-EB4B-A038-CE87274C18B9}"/>
                    </a:ext>
                  </a:extLst>
                </p:cNvPr>
                <p:cNvSpPr/>
                <p:nvPr/>
              </p:nvSpPr>
              <p:spPr bwMode="auto">
                <a:xfrm flipV="1">
                  <a:off x="2186998" y="1690077"/>
                  <a:ext cx="1196279" cy="314880"/>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59" name="Rectangle 458">
                  <a:extLst>
                    <a:ext uri="{FF2B5EF4-FFF2-40B4-BE49-F238E27FC236}">
                      <a16:creationId xmlns:a16="http://schemas.microsoft.com/office/drawing/2014/main" id="{1EF26BA7-E8CF-554E-BF4F-83C3C69F2101}"/>
                    </a:ext>
                  </a:extLst>
                </p:cNvPr>
                <p:cNvSpPr/>
                <p:nvPr/>
              </p:nvSpPr>
              <p:spPr bwMode="auto">
                <a:xfrm>
                  <a:off x="2183224" y="1735060"/>
                  <a:ext cx="1200054"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0" name="Oval 459">
                  <a:extLst>
                    <a:ext uri="{FF2B5EF4-FFF2-40B4-BE49-F238E27FC236}">
                      <a16:creationId xmlns:a16="http://schemas.microsoft.com/office/drawing/2014/main" id="{79274863-ADA2-D74D-8937-435AF80F5074}"/>
                    </a:ext>
                  </a:extLst>
                </p:cNvPr>
                <p:cNvSpPr>
                  <a:spLocks noChangeArrowheads="1"/>
                </p:cNvSpPr>
                <p:nvPr/>
              </p:nvSpPr>
              <p:spPr bwMode="auto">
                <a:xfrm flipV="1">
                  <a:off x="2183224" y="1574808"/>
                  <a:ext cx="1196282" cy="31488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61" name="Freeform 460">
                  <a:extLst>
                    <a:ext uri="{FF2B5EF4-FFF2-40B4-BE49-F238E27FC236}">
                      <a16:creationId xmlns:a16="http://schemas.microsoft.com/office/drawing/2014/main" id="{A6BCD9AD-AC54-2244-BA5D-72A3D60510BB}"/>
                    </a:ext>
                  </a:extLst>
                </p:cNvPr>
                <p:cNvSpPr/>
                <p:nvPr/>
              </p:nvSpPr>
              <p:spPr bwMode="auto">
                <a:xfrm>
                  <a:off x="2488899" y="1670396"/>
                  <a:ext cx="584931"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62" name="Freeform 461">
                  <a:extLst>
                    <a:ext uri="{FF2B5EF4-FFF2-40B4-BE49-F238E27FC236}">
                      <a16:creationId xmlns:a16="http://schemas.microsoft.com/office/drawing/2014/main" id="{C060E590-B005-8443-81D4-1949DE4FADF4}"/>
                    </a:ext>
                  </a:extLst>
                </p:cNvPr>
                <p:cNvSpPr>
                  <a:spLocks/>
                </p:cNvSpPr>
                <p:nvPr/>
              </p:nvSpPr>
              <p:spPr bwMode="auto">
                <a:xfrm>
                  <a:off x="2428519" y="1631037"/>
                  <a:ext cx="705691" cy="109646"/>
                </a:xfrm>
                <a:custGeom>
                  <a:avLst/>
                  <a:gdLst>
                    <a:gd name="T0" fmla="*/ 0 w 3723451"/>
                    <a:gd name="T1" fmla="*/ 26825 h 932950"/>
                    <a:gd name="T2" fmla="*/ 124171 w 3723451"/>
                    <a:gd name="T3" fmla="*/ 316 h 932950"/>
                    <a:gd name="T4" fmla="*/ 351718 w 3723451"/>
                    <a:gd name="T5" fmla="*/ 61180 h 932950"/>
                    <a:gd name="T6" fmla="*/ 568801 w 3723451"/>
                    <a:gd name="T7" fmla="*/ 0 h 932950"/>
                    <a:gd name="T8" fmla="*/ 705691 w 3723451"/>
                    <a:gd name="T9" fmla="*/ 24345 h 932950"/>
                    <a:gd name="T10" fmla="*/ 603845 w 3723451"/>
                    <a:gd name="T11" fmla="*/ 54282 h 932950"/>
                    <a:gd name="T12" fmla="*/ 571055 w 3723451"/>
                    <a:gd name="T13" fmla="*/ 46211 h 932950"/>
                    <a:gd name="T14" fmla="*/ 355716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63" name="Freeform 462">
                  <a:extLst>
                    <a:ext uri="{FF2B5EF4-FFF2-40B4-BE49-F238E27FC236}">
                      <a16:creationId xmlns:a16="http://schemas.microsoft.com/office/drawing/2014/main" id="{28A33C0F-3AA4-1F4A-A67A-96FE2C77EDBB}"/>
                    </a:ext>
                  </a:extLst>
                </p:cNvPr>
                <p:cNvSpPr>
                  <a:spLocks/>
                </p:cNvSpPr>
                <p:nvPr/>
              </p:nvSpPr>
              <p:spPr bwMode="auto">
                <a:xfrm>
                  <a:off x="2892690" y="1723814"/>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64" name="Freeform 463">
                  <a:extLst>
                    <a:ext uri="{FF2B5EF4-FFF2-40B4-BE49-F238E27FC236}">
                      <a16:creationId xmlns:a16="http://schemas.microsoft.com/office/drawing/2014/main" id="{C3F89BD2-4382-8F45-BF74-6EC2EB48F0D7}"/>
                    </a:ext>
                  </a:extLst>
                </p:cNvPr>
                <p:cNvSpPr>
                  <a:spLocks/>
                </p:cNvSpPr>
                <p:nvPr/>
              </p:nvSpPr>
              <p:spPr bwMode="auto">
                <a:xfrm>
                  <a:off x="2417196" y="1726625"/>
                  <a:ext cx="252843" cy="92778"/>
                </a:xfrm>
                <a:custGeom>
                  <a:avLst/>
                  <a:gdLst>
                    <a:gd name="T0" fmla="*/ 249391 w 1348191"/>
                    <a:gd name="T1" fmla="*/ 0 h 791462"/>
                    <a:gd name="T2" fmla="*/ 252843 w 1348191"/>
                    <a:gd name="T3" fmla="*/ 44771 h 791462"/>
                    <a:gd name="T4" fmla="*/ 91472 w 1348191"/>
                    <a:gd name="T5" fmla="*/ 92778 h 791462"/>
                    <a:gd name="T6" fmla="*/ 0 w 1348191"/>
                    <a:gd name="T7" fmla="*/ 71741 h 791462"/>
                    <a:gd name="T8" fmla="*/ 24939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65" name="Straight Connector 464">
                  <a:extLst>
                    <a:ext uri="{FF2B5EF4-FFF2-40B4-BE49-F238E27FC236}">
                      <a16:creationId xmlns:a16="http://schemas.microsoft.com/office/drawing/2014/main" id="{5D24DC80-0F62-264A-94AD-B74D430662C7}"/>
                    </a:ext>
                  </a:extLst>
                </p:cNvPr>
                <p:cNvCxnSpPr>
                  <a:cxnSpLocks noChangeShapeType="1"/>
                  <a:endCxn id="460" idx="2"/>
                </p:cNvCxnSpPr>
                <p:nvPr/>
              </p:nvCxnSpPr>
              <p:spPr bwMode="auto">
                <a:xfrm flipH="1" flipV="1">
                  <a:off x="2183224" y="1732248"/>
                  <a:ext cx="3775" cy="120892"/>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66" name="Straight Connector 465">
                  <a:extLst>
                    <a:ext uri="{FF2B5EF4-FFF2-40B4-BE49-F238E27FC236}">
                      <a16:creationId xmlns:a16="http://schemas.microsoft.com/office/drawing/2014/main" id="{680956C3-A075-5047-A8C9-17C8768EBACB}"/>
                    </a:ext>
                  </a:extLst>
                </p:cNvPr>
                <p:cNvCxnSpPr>
                  <a:cxnSpLocks noChangeShapeType="1"/>
                </p:cNvCxnSpPr>
                <p:nvPr/>
              </p:nvCxnSpPr>
              <p:spPr bwMode="auto">
                <a:xfrm flipH="1" flipV="1">
                  <a:off x="3379505" y="1729437"/>
                  <a:ext cx="3773" cy="120890"/>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7203" name="Group 20">
              <a:extLst>
                <a:ext uri="{FF2B5EF4-FFF2-40B4-BE49-F238E27FC236}">
                  <a16:creationId xmlns:a16="http://schemas.microsoft.com/office/drawing/2014/main" id="{A4C641B0-1DBF-D643-ACE0-EC7F615916AC}"/>
                </a:ext>
              </a:extLst>
            </p:cNvPr>
            <p:cNvGrpSpPr>
              <a:grpSpLocks/>
            </p:cNvGrpSpPr>
            <p:nvPr/>
          </p:nvGrpSpPr>
          <p:grpSpPr bwMode="auto">
            <a:xfrm>
              <a:off x="5491163" y="3179295"/>
              <a:ext cx="522287" cy="1824505"/>
              <a:chOff x="5491163" y="3179295"/>
              <a:chExt cx="522287" cy="1824505"/>
            </a:xfrm>
          </p:grpSpPr>
          <p:sp>
            <p:nvSpPr>
              <p:cNvPr id="468" name="Rectangle 467">
                <a:extLst>
                  <a:ext uri="{FF2B5EF4-FFF2-40B4-BE49-F238E27FC236}">
                    <a16:creationId xmlns:a16="http://schemas.microsoft.com/office/drawing/2014/main" id="{8140DFF3-0F19-A440-B162-7B638094FD6F}"/>
                  </a:ext>
                </a:extLst>
              </p:cNvPr>
              <p:cNvSpPr/>
              <p:nvPr/>
            </p:nvSpPr>
            <p:spPr bwMode="auto">
              <a:xfrm rot="10800000">
                <a:off x="5498044" y="3266845"/>
                <a:ext cx="498349" cy="325689"/>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69" name="Straight Connector 468">
                <a:extLst>
                  <a:ext uri="{FF2B5EF4-FFF2-40B4-BE49-F238E27FC236}">
                    <a16:creationId xmlns:a16="http://schemas.microsoft.com/office/drawing/2014/main" id="{069F475E-76CC-8246-A82E-1A5305A1D3C6}"/>
                  </a:ext>
                </a:extLst>
              </p:cNvPr>
              <p:cNvCxnSpPr>
                <a:stCxn id="489" idx="6"/>
              </p:cNvCxnSpPr>
              <p:nvPr/>
            </p:nvCxnSpPr>
            <p:spPr bwMode="auto">
              <a:xfrm>
                <a:off x="6004011" y="3267530"/>
                <a:ext cx="6349" cy="1582486"/>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pic>
            <p:nvPicPr>
              <p:cNvPr id="47231" name="Picture 469" descr="router_top.png">
                <a:extLst>
                  <a:ext uri="{FF2B5EF4-FFF2-40B4-BE49-F238E27FC236}">
                    <a16:creationId xmlns:a16="http://schemas.microsoft.com/office/drawing/2014/main" id="{649CA784-DCE1-2941-B7FD-C2DF38ACD5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91163" y="3206725"/>
                <a:ext cx="522287" cy="22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232" name="Group 471">
                <a:extLst>
                  <a:ext uri="{FF2B5EF4-FFF2-40B4-BE49-F238E27FC236}">
                    <a16:creationId xmlns:a16="http://schemas.microsoft.com/office/drawing/2014/main" id="{F4070489-F1F3-5646-A5A5-ABC3E5530082}"/>
                  </a:ext>
                </a:extLst>
              </p:cNvPr>
              <p:cNvGrpSpPr>
                <a:grpSpLocks/>
              </p:cNvGrpSpPr>
              <p:nvPr/>
            </p:nvGrpSpPr>
            <p:grpSpPr bwMode="auto">
              <a:xfrm>
                <a:off x="5502167" y="4781999"/>
                <a:ext cx="507858" cy="221801"/>
                <a:chOff x="4128636" y="3606589"/>
                <a:chExt cx="568145" cy="338667"/>
              </a:xfrm>
            </p:grpSpPr>
            <p:sp>
              <p:nvSpPr>
                <p:cNvPr id="481" name="Oval 480">
                  <a:extLst>
                    <a:ext uri="{FF2B5EF4-FFF2-40B4-BE49-F238E27FC236}">
                      <a16:creationId xmlns:a16="http://schemas.microsoft.com/office/drawing/2014/main" id="{F074608B-8A38-C946-BCD7-EACE6ADB0708}"/>
                    </a:ext>
                  </a:extLst>
                </p:cNvPr>
                <p:cNvSpPr/>
                <p:nvPr/>
              </p:nvSpPr>
              <p:spPr>
                <a:xfrm>
                  <a:off x="4128900" y="3720139"/>
                  <a:ext cx="568256" cy="225391"/>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2" name="Rectangle 481">
                  <a:extLst>
                    <a:ext uri="{FF2B5EF4-FFF2-40B4-BE49-F238E27FC236}">
                      <a16:creationId xmlns:a16="http://schemas.microsoft.com/office/drawing/2014/main" id="{23ACA6D6-711A-AE47-BC36-E81675497128}"/>
                    </a:ext>
                  </a:extLst>
                </p:cNvPr>
                <p:cNvSpPr/>
                <p:nvPr/>
              </p:nvSpPr>
              <p:spPr>
                <a:xfrm>
                  <a:off x="4128900" y="3720139"/>
                  <a:ext cx="568256" cy="111484"/>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3" name="Oval 482">
                  <a:extLst>
                    <a:ext uri="{FF2B5EF4-FFF2-40B4-BE49-F238E27FC236}">
                      <a16:creationId xmlns:a16="http://schemas.microsoft.com/office/drawing/2014/main" id="{2A26B3EB-0401-7440-8EAE-C5BCAE08943B}"/>
                    </a:ext>
                  </a:extLst>
                </p:cNvPr>
                <p:cNvSpPr/>
                <p:nvPr/>
              </p:nvSpPr>
              <p:spPr>
                <a:xfrm>
                  <a:off x="4128900" y="3606230"/>
                  <a:ext cx="568256" cy="225392"/>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84" name="Straight Connector 483">
                  <a:extLst>
                    <a:ext uri="{FF2B5EF4-FFF2-40B4-BE49-F238E27FC236}">
                      <a16:creationId xmlns:a16="http://schemas.microsoft.com/office/drawing/2014/main" id="{0DDA3E96-8937-E54C-A10D-CBFCDEE962AC}"/>
                    </a:ext>
                  </a:extLst>
                </p:cNvPr>
                <p:cNvCxnSpPr/>
                <p:nvPr/>
              </p:nvCxnSpPr>
              <p:spPr>
                <a:xfrm>
                  <a:off x="4697156"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5" name="Straight Connector 484">
                  <a:extLst>
                    <a:ext uri="{FF2B5EF4-FFF2-40B4-BE49-F238E27FC236}">
                      <a16:creationId xmlns:a16="http://schemas.microsoft.com/office/drawing/2014/main" id="{0DE93C27-226F-C14F-9E57-20A0D6BE286A}"/>
                    </a:ext>
                  </a:extLst>
                </p:cNvPr>
                <p:cNvCxnSpPr/>
                <p:nvPr/>
              </p:nvCxnSpPr>
              <p:spPr>
                <a:xfrm>
                  <a:off x="4128900" y="3720139"/>
                  <a:ext cx="0" cy="111484"/>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73" name="Rectangle 472">
                <a:extLst>
                  <a:ext uri="{FF2B5EF4-FFF2-40B4-BE49-F238E27FC236}">
                    <a16:creationId xmlns:a16="http://schemas.microsoft.com/office/drawing/2014/main" id="{E2410A82-0CA4-6C4A-B649-C3BED929F24B}"/>
                  </a:ext>
                </a:extLst>
              </p:cNvPr>
              <p:cNvSpPr/>
              <p:nvPr/>
            </p:nvSpPr>
            <p:spPr bwMode="auto">
              <a:xfrm>
                <a:off x="5507166" y="3694500"/>
                <a:ext cx="498433" cy="1165040"/>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76" name="Straight Connector 475">
                <a:extLst>
                  <a:ext uri="{FF2B5EF4-FFF2-40B4-BE49-F238E27FC236}">
                    <a16:creationId xmlns:a16="http://schemas.microsoft.com/office/drawing/2014/main" id="{0EA580E3-479E-6D49-8052-A944F458217E}"/>
                  </a:ext>
                </a:extLst>
              </p:cNvPr>
              <p:cNvCxnSpPr>
                <a:stCxn id="47231" idx="1"/>
              </p:cNvCxnSpPr>
              <p:nvPr/>
            </p:nvCxnSpPr>
            <p:spPr bwMode="auto">
              <a:xfrm>
                <a:off x="5491292" y="3316735"/>
                <a:ext cx="6349" cy="1633277"/>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35" name="Group 485">
                <a:extLst>
                  <a:ext uri="{FF2B5EF4-FFF2-40B4-BE49-F238E27FC236}">
                    <a16:creationId xmlns:a16="http://schemas.microsoft.com/office/drawing/2014/main" id="{48ACEBED-19B8-194A-AF9F-948E24791959}"/>
                  </a:ext>
                </a:extLst>
              </p:cNvPr>
              <p:cNvGrpSpPr>
                <a:grpSpLocks/>
              </p:cNvGrpSpPr>
              <p:nvPr/>
            </p:nvGrpSpPr>
            <p:grpSpPr bwMode="auto">
              <a:xfrm>
                <a:off x="5500688" y="3179295"/>
                <a:ext cx="504825" cy="242888"/>
                <a:chOff x="2183302" y="1574638"/>
                <a:chExt cx="1200154" cy="430218"/>
              </a:xfrm>
            </p:grpSpPr>
            <p:sp>
              <p:nvSpPr>
                <p:cNvPr id="487" name="Oval 486">
                  <a:extLst>
                    <a:ext uri="{FF2B5EF4-FFF2-40B4-BE49-F238E27FC236}">
                      <a16:creationId xmlns:a16="http://schemas.microsoft.com/office/drawing/2014/main" id="{56019423-FB8B-9C41-9A5A-328BF71A1308}"/>
                    </a:ext>
                  </a:extLst>
                </p:cNvPr>
                <p:cNvSpPr/>
                <p:nvPr/>
              </p:nvSpPr>
              <p:spPr bwMode="auto">
                <a:xfrm flipV="1">
                  <a:off x="2187379" y="1688754"/>
                  <a:ext cx="1196279" cy="314880"/>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488" name="Rectangle 487">
                  <a:extLst>
                    <a:ext uri="{FF2B5EF4-FFF2-40B4-BE49-F238E27FC236}">
                      <a16:creationId xmlns:a16="http://schemas.microsoft.com/office/drawing/2014/main" id="{FBC3D2F3-CA7D-2B4D-8FBE-B35EC6273A39}"/>
                    </a:ext>
                  </a:extLst>
                </p:cNvPr>
                <p:cNvSpPr/>
                <p:nvPr/>
              </p:nvSpPr>
              <p:spPr bwMode="auto">
                <a:xfrm>
                  <a:off x="2183606" y="1733737"/>
                  <a:ext cx="1200052"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89" name="Oval 488">
                  <a:extLst>
                    <a:ext uri="{FF2B5EF4-FFF2-40B4-BE49-F238E27FC236}">
                      <a16:creationId xmlns:a16="http://schemas.microsoft.com/office/drawing/2014/main" id="{5D24200F-4557-FB41-B5F7-7B1B2DC74ED9}"/>
                    </a:ext>
                  </a:extLst>
                </p:cNvPr>
                <p:cNvSpPr>
                  <a:spLocks noChangeArrowheads="1"/>
                </p:cNvSpPr>
                <p:nvPr/>
              </p:nvSpPr>
              <p:spPr bwMode="auto">
                <a:xfrm flipV="1">
                  <a:off x="2183606" y="1573485"/>
                  <a:ext cx="1196277" cy="31488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490" name="Freeform 489">
                  <a:extLst>
                    <a:ext uri="{FF2B5EF4-FFF2-40B4-BE49-F238E27FC236}">
                      <a16:creationId xmlns:a16="http://schemas.microsoft.com/office/drawing/2014/main" id="{02D0117B-A9D3-F949-A0A4-D465E45403CF}"/>
                    </a:ext>
                  </a:extLst>
                </p:cNvPr>
                <p:cNvSpPr/>
                <p:nvPr/>
              </p:nvSpPr>
              <p:spPr bwMode="auto">
                <a:xfrm>
                  <a:off x="2489279" y="1669074"/>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91" name="Freeform 490">
                  <a:extLst>
                    <a:ext uri="{FF2B5EF4-FFF2-40B4-BE49-F238E27FC236}">
                      <a16:creationId xmlns:a16="http://schemas.microsoft.com/office/drawing/2014/main" id="{35B249AE-4CD3-D349-A2D4-5C0373F1E1A3}"/>
                    </a:ext>
                  </a:extLst>
                </p:cNvPr>
                <p:cNvSpPr>
                  <a:spLocks/>
                </p:cNvSpPr>
                <p:nvPr/>
              </p:nvSpPr>
              <p:spPr bwMode="auto">
                <a:xfrm>
                  <a:off x="2428899" y="1629714"/>
                  <a:ext cx="705692" cy="109646"/>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5 h 932950"/>
                    <a:gd name="T10" fmla="*/ 603846 w 3723451"/>
                    <a:gd name="T11" fmla="*/ 54282 h 932950"/>
                    <a:gd name="T12" fmla="*/ 571056 w 3723451"/>
                    <a:gd name="T13" fmla="*/ 46211 h 932950"/>
                    <a:gd name="T14" fmla="*/ 355717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92" name="Freeform 491">
                  <a:extLst>
                    <a:ext uri="{FF2B5EF4-FFF2-40B4-BE49-F238E27FC236}">
                      <a16:creationId xmlns:a16="http://schemas.microsoft.com/office/drawing/2014/main" id="{565D2813-1B6E-8046-86F4-C746C82543C5}"/>
                    </a:ext>
                  </a:extLst>
                </p:cNvPr>
                <p:cNvSpPr>
                  <a:spLocks/>
                </p:cNvSpPr>
                <p:nvPr/>
              </p:nvSpPr>
              <p:spPr bwMode="auto">
                <a:xfrm>
                  <a:off x="2893071" y="1722492"/>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493" name="Freeform 492">
                  <a:extLst>
                    <a:ext uri="{FF2B5EF4-FFF2-40B4-BE49-F238E27FC236}">
                      <a16:creationId xmlns:a16="http://schemas.microsoft.com/office/drawing/2014/main" id="{EDD5060A-E614-C04A-85FC-C8386138D8B2}"/>
                    </a:ext>
                  </a:extLst>
                </p:cNvPr>
                <p:cNvSpPr>
                  <a:spLocks/>
                </p:cNvSpPr>
                <p:nvPr/>
              </p:nvSpPr>
              <p:spPr bwMode="auto">
                <a:xfrm>
                  <a:off x="2417579" y="1725302"/>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494" name="Straight Connector 493">
                  <a:extLst>
                    <a:ext uri="{FF2B5EF4-FFF2-40B4-BE49-F238E27FC236}">
                      <a16:creationId xmlns:a16="http://schemas.microsoft.com/office/drawing/2014/main" id="{844D9062-F406-6A41-81DC-C249DE81F163}"/>
                    </a:ext>
                  </a:extLst>
                </p:cNvPr>
                <p:cNvCxnSpPr>
                  <a:cxnSpLocks noChangeShapeType="1"/>
                  <a:endCxn id="489" idx="2"/>
                </p:cNvCxnSpPr>
                <p:nvPr/>
              </p:nvCxnSpPr>
              <p:spPr bwMode="auto">
                <a:xfrm flipH="1" flipV="1">
                  <a:off x="2183606" y="1730925"/>
                  <a:ext cx="3773" cy="120892"/>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95" name="Straight Connector 494">
                  <a:extLst>
                    <a:ext uri="{FF2B5EF4-FFF2-40B4-BE49-F238E27FC236}">
                      <a16:creationId xmlns:a16="http://schemas.microsoft.com/office/drawing/2014/main" id="{9C3366F1-3F1E-9C40-AB07-92C1BA611167}"/>
                    </a:ext>
                  </a:extLst>
                </p:cNvPr>
                <p:cNvCxnSpPr>
                  <a:cxnSpLocks noChangeShapeType="1"/>
                </p:cNvCxnSpPr>
                <p:nvPr/>
              </p:nvCxnSpPr>
              <p:spPr bwMode="auto">
                <a:xfrm flipH="1" flipV="1">
                  <a:off x="3379883" y="1728114"/>
                  <a:ext cx="3775" cy="120890"/>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47204" name="Group 21">
              <a:extLst>
                <a:ext uri="{FF2B5EF4-FFF2-40B4-BE49-F238E27FC236}">
                  <a16:creationId xmlns:a16="http://schemas.microsoft.com/office/drawing/2014/main" id="{2A292C81-E6E3-5F42-8781-2508EB0DA4E9}"/>
                </a:ext>
              </a:extLst>
            </p:cNvPr>
            <p:cNvGrpSpPr>
              <a:grpSpLocks/>
            </p:cNvGrpSpPr>
            <p:nvPr/>
          </p:nvGrpSpPr>
          <p:grpSpPr bwMode="auto">
            <a:xfrm>
              <a:off x="6472366" y="2647932"/>
              <a:ext cx="522159" cy="2354282"/>
              <a:chOff x="6472366" y="2647932"/>
              <a:chExt cx="522159" cy="2354282"/>
            </a:xfrm>
          </p:grpSpPr>
          <p:sp>
            <p:nvSpPr>
              <p:cNvPr id="497" name="Rectangle 496">
                <a:extLst>
                  <a:ext uri="{FF2B5EF4-FFF2-40B4-BE49-F238E27FC236}">
                    <a16:creationId xmlns:a16="http://schemas.microsoft.com/office/drawing/2014/main" id="{C6114D7F-A341-B048-B684-58AD610B2009}"/>
                  </a:ext>
                </a:extLst>
              </p:cNvPr>
              <p:cNvSpPr/>
              <p:nvPr/>
            </p:nvSpPr>
            <p:spPr bwMode="auto">
              <a:xfrm rot="10800000">
                <a:off x="6482296" y="2777838"/>
                <a:ext cx="498349" cy="722037"/>
              </a:xfrm>
              <a:prstGeom prst="rect">
                <a:avLst/>
              </a:prstGeom>
              <a:gradFill>
                <a:gsLst>
                  <a:gs pos="100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98" name="Straight Connector 497">
                <a:extLst>
                  <a:ext uri="{FF2B5EF4-FFF2-40B4-BE49-F238E27FC236}">
                    <a16:creationId xmlns:a16="http://schemas.microsoft.com/office/drawing/2014/main" id="{B9664657-7122-7D4F-B356-27D1EE2D8A3F}"/>
                  </a:ext>
                </a:extLst>
              </p:cNvPr>
              <p:cNvCxnSpPr/>
              <p:nvPr/>
            </p:nvCxnSpPr>
            <p:spPr bwMode="auto">
              <a:xfrm>
                <a:off x="6994528" y="2846910"/>
                <a:ext cx="0" cy="1998345"/>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09" name="Group 500">
                <a:extLst>
                  <a:ext uri="{FF2B5EF4-FFF2-40B4-BE49-F238E27FC236}">
                    <a16:creationId xmlns:a16="http://schemas.microsoft.com/office/drawing/2014/main" id="{E4A08BF4-7FD0-C047-B882-5C53BEC83BAB}"/>
                  </a:ext>
                </a:extLst>
              </p:cNvPr>
              <p:cNvGrpSpPr>
                <a:grpSpLocks/>
              </p:cNvGrpSpPr>
              <p:nvPr/>
            </p:nvGrpSpPr>
            <p:grpSpPr bwMode="auto">
              <a:xfrm>
                <a:off x="6486417" y="4766099"/>
                <a:ext cx="507858" cy="236115"/>
                <a:chOff x="4128636" y="3606589"/>
                <a:chExt cx="568145" cy="338667"/>
              </a:xfrm>
            </p:grpSpPr>
            <p:sp>
              <p:nvSpPr>
                <p:cNvPr id="510" name="Oval 509">
                  <a:extLst>
                    <a:ext uri="{FF2B5EF4-FFF2-40B4-BE49-F238E27FC236}">
                      <a16:creationId xmlns:a16="http://schemas.microsoft.com/office/drawing/2014/main" id="{6C3AD4A8-D6D6-4E49-A769-BC1A9F30984B}"/>
                    </a:ext>
                  </a:extLst>
                </p:cNvPr>
                <p:cNvSpPr/>
                <p:nvPr/>
              </p:nvSpPr>
              <p:spPr>
                <a:xfrm>
                  <a:off x="4128808" y="3720125"/>
                  <a:ext cx="568256" cy="225387"/>
                </a:xfrm>
                <a:prstGeom prst="ellipse">
                  <a:avLst/>
                </a:prstGeom>
                <a:solidFill>
                  <a:schemeClr val="accent2">
                    <a:lumMod val="75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1" name="Rectangle 510">
                  <a:extLst>
                    <a:ext uri="{FF2B5EF4-FFF2-40B4-BE49-F238E27FC236}">
                      <a16:creationId xmlns:a16="http://schemas.microsoft.com/office/drawing/2014/main" id="{225CD4CF-BDB5-734D-A573-ED5358879811}"/>
                    </a:ext>
                  </a:extLst>
                </p:cNvPr>
                <p:cNvSpPr/>
                <p:nvPr/>
              </p:nvSpPr>
              <p:spPr>
                <a:xfrm>
                  <a:off x="4128808" y="3720125"/>
                  <a:ext cx="568256" cy="111556"/>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2" name="Oval 511">
                  <a:extLst>
                    <a:ext uri="{FF2B5EF4-FFF2-40B4-BE49-F238E27FC236}">
                      <a16:creationId xmlns:a16="http://schemas.microsoft.com/office/drawing/2014/main" id="{65A9F195-94FA-0E46-9021-DDA053690598}"/>
                    </a:ext>
                  </a:extLst>
                </p:cNvPr>
                <p:cNvSpPr/>
                <p:nvPr/>
              </p:nvSpPr>
              <p:spPr>
                <a:xfrm>
                  <a:off x="4128808" y="3606294"/>
                  <a:ext cx="568256" cy="225387"/>
                </a:xfrm>
                <a:prstGeom prst="ellipse">
                  <a:avLst/>
                </a:prstGeom>
                <a:solidFill>
                  <a:schemeClr val="accent2">
                    <a:lumMod val="40000"/>
                    <a:lumOff val="60000"/>
                    <a:alpha val="5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13" name="Straight Connector 512">
                  <a:extLst>
                    <a:ext uri="{FF2B5EF4-FFF2-40B4-BE49-F238E27FC236}">
                      <a16:creationId xmlns:a16="http://schemas.microsoft.com/office/drawing/2014/main" id="{F1B2B240-0D9D-5C4C-9987-1ADA8FCFD547}"/>
                    </a:ext>
                  </a:extLst>
                </p:cNvPr>
                <p:cNvCxnSpPr/>
                <p:nvPr/>
              </p:nvCxnSpPr>
              <p:spPr>
                <a:xfrm>
                  <a:off x="4697064" y="3720125"/>
                  <a:ext cx="0" cy="111556"/>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4" name="Straight Connector 513">
                  <a:extLst>
                    <a:ext uri="{FF2B5EF4-FFF2-40B4-BE49-F238E27FC236}">
                      <a16:creationId xmlns:a16="http://schemas.microsoft.com/office/drawing/2014/main" id="{A1555B09-561F-C742-B1F3-1D7F74A124CD}"/>
                    </a:ext>
                  </a:extLst>
                </p:cNvPr>
                <p:cNvCxnSpPr/>
                <p:nvPr/>
              </p:nvCxnSpPr>
              <p:spPr>
                <a:xfrm>
                  <a:off x="4128808" y="3720125"/>
                  <a:ext cx="0" cy="111556"/>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502" name="Rectangle 501">
                <a:extLst>
                  <a:ext uri="{FF2B5EF4-FFF2-40B4-BE49-F238E27FC236}">
                    <a16:creationId xmlns:a16="http://schemas.microsoft.com/office/drawing/2014/main" id="{59A7DF26-30E6-7C4F-BA65-4E76B6F49717}"/>
                  </a:ext>
                </a:extLst>
              </p:cNvPr>
              <p:cNvSpPr/>
              <p:nvPr/>
            </p:nvSpPr>
            <p:spPr bwMode="auto">
              <a:xfrm>
                <a:off x="6491333" y="3610376"/>
                <a:ext cx="498433" cy="1238053"/>
              </a:xfrm>
              <a:prstGeom prst="rect">
                <a:avLst/>
              </a:prstGeom>
              <a:gradFill>
                <a:gsLst>
                  <a:gs pos="0">
                    <a:schemeClr val="accent2">
                      <a:lumMod val="75000"/>
                      <a:alpha val="62000"/>
                    </a:schemeClr>
                  </a:gs>
                  <a:gs pos="54000">
                    <a:schemeClr val="accent2">
                      <a:lumMod val="60000"/>
                      <a:lumOff val="40000"/>
                    </a:schemeClr>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05" name="Straight Connector 504">
                <a:extLst>
                  <a:ext uri="{FF2B5EF4-FFF2-40B4-BE49-F238E27FC236}">
                    <a16:creationId xmlns:a16="http://schemas.microsoft.com/office/drawing/2014/main" id="{860E00C9-5CFF-CF43-A1AE-1DC946EBE4A7}"/>
                  </a:ext>
                </a:extLst>
              </p:cNvPr>
              <p:cNvCxnSpPr/>
              <p:nvPr/>
            </p:nvCxnSpPr>
            <p:spPr bwMode="auto">
              <a:xfrm>
                <a:off x="6472285" y="2818340"/>
                <a:ext cx="9524" cy="2126912"/>
              </a:xfrm>
              <a:prstGeom prst="line">
                <a:avLst/>
              </a:prstGeom>
              <a:ln w="3175">
                <a:solidFill>
                  <a:schemeClr val="tx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47212" name="Group 514">
                <a:extLst>
                  <a:ext uri="{FF2B5EF4-FFF2-40B4-BE49-F238E27FC236}">
                    <a16:creationId xmlns:a16="http://schemas.microsoft.com/office/drawing/2014/main" id="{F485486B-3991-3F4B-AAB8-26DDD61E1E5E}"/>
                  </a:ext>
                </a:extLst>
              </p:cNvPr>
              <p:cNvGrpSpPr>
                <a:grpSpLocks/>
              </p:cNvGrpSpPr>
              <p:nvPr/>
            </p:nvGrpSpPr>
            <p:grpSpPr bwMode="auto">
              <a:xfrm>
                <a:off x="6478146" y="2647932"/>
                <a:ext cx="504825" cy="242887"/>
                <a:chOff x="2183302" y="1574638"/>
                <a:chExt cx="1200154" cy="430218"/>
              </a:xfrm>
            </p:grpSpPr>
            <p:sp>
              <p:nvSpPr>
                <p:cNvPr id="516" name="Oval 515">
                  <a:extLst>
                    <a:ext uri="{FF2B5EF4-FFF2-40B4-BE49-F238E27FC236}">
                      <a16:creationId xmlns:a16="http://schemas.microsoft.com/office/drawing/2014/main" id="{6150FBCA-08E5-A24D-BDDD-4B4F386A0933}"/>
                    </a:ext>
                  </a:extLst>
                </p:cNvPr>
                <p:cNvSpPr/>
                <p:nvPr/>
              </p:nvSpPr>
              <p:spPr bwMode="auto">
                <a:xfrm flipV="1">
                  <a:off x="2188237" y="1690921"/>
                  <a:ext cx="1196279" cy="314881"/>
                </a:xfrm>
                <a:prstGeom prst="ellipse">
                  <a:avLst/>
                </a:prstGeom>
                <a:gradFill flip="none" rotWithShape="1">
                  <a:gsLst>
                    <a:gs pos="0">
                      <a:schemeClr val="accent2">
                        <a:lumMod val="75000"/>
                      </a:schemeClr>
                    </a:gs>
                    <a:gs pos="31000">
                      <a:schemeClr val="accent2">
                        <a:lumMod val="60000"/>
                        <a:lumOff val="40000"/>
                      </a:schemeClr>
                    </a:gs>
                    <a:gs pos="100000">
                      <a:schemeClr val="bg1"/>
                    </a:gs>
                  </a:gsLst>
                  <a:lin ang="16200000" scaled="0"/>
                  <a:tileRect/>
                </a:gradFill>
                <a:ln w="6350" cmpd="sng">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517" name="Rectangle 516">
                  <a:extLst>
                    <a:ext uri="{FF2B5EF4-FFF2-40B4-BE49-F238E27FC236}">
                      <a16:creationId xmlns:a16="http://schemas.microsoft.com/office/drawing/2014/main" id="{8E079A08-57EE-4C40-96EC-52A5E13015F3}"/>
                    </a:ext>
                  </a:extLst>
                </p:cNvPr>
                <p:cNvSpPr/>
                <p:nvPr/>
              </p:nvSpPr>
              <p:spPr bwMode="auto">
                <a:xfrm>
                  <a:off x="2184464" y="1735904"/>
                  <a:ext cx="1200052" cy="112457"/>
                </a:xfrm>
                <a:prstGeom prst="rect">
                  <a:avLst/>
                </a:prstGeom>
                <a:gradFill>
                  <a:gsLst>
                    <a:gs pos="0">
                      <a:schemeClr val="accent2">
                        <a:lumMod val="40000"/>
                        <a:lumOff val="60000"/>
                      </a:schemeClr>
                    </a:gs>
                    <a:gs pos="54000">
                      <a:schemeClr val="accent2">
                        <a:lumMod val="60000"/>
                        <a:lumOff val="40000"/>
                      </a:schemeClr>
                    </a:gs>
                    <a:gs pos="100000">
                      <a:schemeClr val="accent2">
                        <a:lumMod val="75000"/>
                      </a:schemeClr>
                    </a:gs>
                  </a:gsLst>
                  <a:lin ang="162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18" name="Oval 517">
                  <a:extLst>
                    <a:ext uri="{FF2B5EF4-FFF2-40B4-BE49-F238E27FC236}">
                      <a16:creationId xmlns:a16="http://schemas.microsoft.com/office/drawing/2014/main" id="{5BA5B3B3-0B7A-F141-87CA-B9E04385DE91}"/>
                    </a:ext>
                  </a:extLst>
                </p:cNvPr>
                <p:cNvSpPr>
                  <a:spLocks noChangeArrowheads="1"/>
                </p:cNvSpPr>
                <p:nvPr/>
              </p:nvSpPr>
              <p:spPr bwMode="auto">
                <a:xfrm flipV="1">
                  <a:off x="2184464" y="1575651"/>
                  <a:ext cx="1196277" cy="314881"/>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519" name="Freeform 518">
                  <a:extLst>
                    <a:ext uri="{FF2B5EF4-FFF2-40B4-BE49-F238E27FC236}">
                      <a16:creationId xmlns:a16="http://schemas.microsoft.com/office/drawing/2014/main" id="{D6AD8155-7614-8B4F-BD51-ED95BDE86A2C}"/>
                    </a:ext>
                  </a:extLst>
                </p:cNvPr>
                <p:cNvSpPr/>
                <p:nvPr/>
              </p:nvSpPr>
              <p:spPr bwMode="auto">
                <a:xfrm>
                  <a:off x="2490137" y="1671240"/>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20" name="Freeform 519">
                  <a:extLst>
                    <a:ext uri="{FF2B5EF4-FFF2-40B4-BE49-F238E27FC236}">
                      <a16:creationId xmlns:a16="http://schemas.microsoft.com/office/drawing/2014/main" id="{0B03137A-9376-F942-A0F4-B0F9A588C3A9}"/>
                    </a:ext>
                  </a:extLst>
                </p:cNvPr>
                <p:cNvSpPr>
                  <a:spLocks/>
                </p:cNvSpPr>
                <p:nvPr/>
              </p:nvSpPr>
              <p:spPr bwMode="auto">
                <a:xfrm>
                  <a:off x="2429757" y="1631880"/>
                  <a:ext cx="705692" cy="109647"/>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6 h 932950"/>
                    <a:gd name="T10" fmla="*/ 603846 w 3723451"/>
                    <a:gd name="T11" fmla="*/ 54283 h 932950"/>
                    <a:gd name="T12" fmla="*/ 571056 w 3723451"/>
                    <a:gd name="T13" fmla="*/ 46212 h 932950"/>
                    <a:gd name="T14" fmla="*/ 355717 w 3723451"/>
                    <a:gd name="T15" fmla="*/ 109647 h 932950"/>
                    <a:gd name="T16" fmla="*/ 134869 w 3723451"/>
                    <a:gd name="T17" fmla="*/ 48545 h 932950"/>
                    <a:gd name="T18" fmla="*/ 99163 w 3723451"/>
                    <a:gd name="T19" fmla="*/ 55140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21" name="Freeform 520">
                  <a:extLst>
                    <a:ext uri="{FF2B5EF4-FFF2-40B4-BE49-F238E27FC236}">
                      <a16:creationId xmlns:a16="http://schemas.microsoft.com/office/drawing/2014/main" id="{57F15128-E725-6249-8E83-3497993CB82A}"/>
                    </a:ext>
                  </a:extLst>
                </p:cNvPr>
                <p:cNvSpPr>
                  <a:spLocks/>
                </p:cNvSpPr>
                <p:nvPr/>
              </p:nvSpPr>
              <p:spPr bwMode="auto">
                <a:xfrm>
                  <a:off x="2893929" y="1724658"/>
                  <a:ext cx="256615" cy="95589"/>
                </a:xfrm>
                <a:custGeom>
                  <a:avLst/>
                  <a:gdLst>
                    <a:gd name="T0" fmla="*/ 0 w 1366596"/>
                    <a:gd name="T1" fmla="*/ 0 h 809868"/>
                    <a:gd name="T2" fmla="*/ 256615 w 1366596"/>
                    <a:gd name="T3" fmla="*/ 73864 h 809868"/>
                    <a:gd name="T4" fmla="*/ 162436 w 1366596"/>
                    <a:gd name="T5" fmla="*/ 95589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522" name="Freeform 521">
                  <a:extLst>
                    <a:ext uri="{FF2B5EF4-FFF2-40B4-BE49-F238E27FC236}">
                      <a16:creationId xmlns:a16="http://schemas.microsoft.com/office/drawing/2014/main" id="{C083A4B3-A361-D24F-B9F0-27DF8FDDD74C}"/>
                    </a:ext>
                  </a:extLst>
                </p:cNvPr>
                <p:cNvSpPr>
                  <a:spLocks/>
                </p:cNvSpPr>
                <p:nvPr/>
              </p:nvSpPr>
              <p:spPr bwMode="auto">
                <a:xfrm>
                  <a:off x="2418437" y="1727469"/>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523" name="Straight Connector 522">
                  <a:extLst>
                    <a:ext uri="{FF2B5EF4-FFF2-40B4-BE49-F238E27FC236}">
                      <a16:creationId xmlns:a16="http://schemas.microsoft.com/office/drawing/2014/main" id="{648194A2-13CA-454B-B112-3E1FE79B952C}"/>
                    </a:ext>
                  </a:extLst>
                </p:cNvPr>
                <p:cNvCxnSpPr>
                  <a:cxnSpLocks noChangeShapeType="1"/>
                  <a:endCxn id="518" idx="2"/>
                </p:cNvCxnSpPr>
                <p:nvPr/>
              </p:nvCxnSpPr>
              <p:spPr bwMode="auto">
                <a:xfrm flipH="1" flipV="1">
                  <a:off x="2184464" y="1733091"/>
                  <a:ext cx="3773" cy="120893"/>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24" name="Straight Connector 523">
                  <a:extLst>
                    <a:ext uri="{FF2B5EF4-FFF2-40B4-BE49-F238E27FC236}">
                      <a16:creationId xmlns:a16="http://schemas.microsoft.com/office/drawing/2014/main" id="{010B15FB-66B2-B049-8708-F397EA9ED003}"/>
                    </a:ext>
                  </a:extLst>
                </p:cNvPr>
                <p:cNvCxnSpPr>
                  <a:cxnSpLocks noChangeShapeType="1"/>
                </p:cNvCxnSpPr>
                <p:nvPr/>
              </p:nvCxnSpPr>
              <p:spPr bwMode="auto">
                <a:xfrm flipH="1" flipV="1">
                  <a:off x="3380741" y="1730281"/>
                  <a:ext cx="3775" cy="120891"/>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grpSp>
        <p:nvGrpSpPr>
          <p:cNvPr id="229" name="Group 228">
            <a:extLst>
              <a:ext uri="{FF2B5EF4-FFF2-40B4-BE49-F238E27FC236}">
                <a16:creationId xmlns:a16="http://schemas.microsoft.com/office/drawing/2014/main" id="{224604E4-4E95-DB40-AFC9-5F65F575439F}"/>
              </a:ext>
            </a:extLst>
          </p:cNvPr>
          <p:cNvGrpSpPr>
            <a:grpSpLocks/>
          </p:cNvGrpSpPr>
          <p:nvPr/>
        </p:nvGrpSpPr>
        <p:grpSpPr bwMode="auto">
          <a:xfrm>
            <a:off x="4153779" y="2473563"/>
            <a:ext cx="5111750" cy="879475"/>
            <a:chOff x="1866825" y="707349"/>
            <a:chExt cx="5112820" cy="879389"/>
          </a:xfrm>
        </p:grpSpPr>
        <p:sp>
          <p:nvSpPr>
            <p:cNvPr id="233" name="Oval 232">
              <a:extLst>
                <a:ext uri="{FF2B5EF4-FFF2-40B4-BE49-F238E27FC236}">
                  <a16:creationId xmlns:a16="http://schemas.microsoft.com/office/drawing/2014/main" id="{54FC18E1-0801-154B-9929-59E0A83F3C19}"/>
                </a:ext>
              </a:extLst>
            </p:cNvPr>
            <p:cNvSpPr/>
            <p:nvPr/>
          </p:nvSpPr>
          <p:spPr>
            <a:xfrm>
              <a:off x="1866825" y="785129"/>
              <a:ext cx="954288" cy="49207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7182" name="TextBox 233">
              <a:extLst>
                <a:ext uri="{FF2B5EF4-FFF2-40B4-BE49-F238E27FC236}">
                  <a16:creationId xmlns:a16="http://schemas.microsoft.com/office/drawing/2014/main" id="{AED34F5E-F4CA-F640-BCBB-22B9E603BA92}"/>
                </a:ext>
              </a:extLst>
            </p:cNvPr>
            <p:cNvSpPr txBox="1">
              <a:spLocks noChangeArrowheads="1"/>
            </p:cNvSpPr>
            <p:nvPr/>
          </p:nvSpPr>
          <p:spPr bwMode="auto">
            <a:xfrm>
              <a:off x="1876347" y="783191"/>
              <a:ext cx="941481" cy="477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ts val="1475"/>
                </a:lnSpc>
              </a:pPr>
              <a:r>
                <a:rPr lang="en-US" altLang="en-US" sz="1400"/>
                <a:t>Routing</a:t>
              </a:r>
            </a:p>
            <a:p>
              <a:pPr algn="ctr">
                <a:lnSpc>
                  <a:spcPts val="1475"/>
                </a:lnSpc>
              </a:pPr>
              <a:r>
                <a:rPr lang="en-US" altLang="en-US" sz="1400"/>
                <a:t>Algorithm</a:t>
              </a:r>
            </a:p>
          </p:txBody>
        </p:sp>
        <p:cxnSp>
          <p:nvCxnSpPr>
            <p:cNvPr id="235" name="Straight Arrow Connector 234">
              <a:extLst>
                <a:ext uri="{FF2B5EF4-FFF2-40B4-BE49-F238E27FC236}">
                  <a16:creationId xmlns:a16="http://schemas.microsoft.com/office/drawing/2014/main" id="{792B024C-5A1B-C546-A882-6D1ACAFA7172}"/>
                </a:ext>
              </a:extLst>
            </p:cNvPr>
            <p:cNvCxnSpPr/>
            <p:nvPr/>
          </p:nvCxnSpPr>
          <p:spPr>
            <a:xfrm flipV="1">
              <a:off x="2833815" y="807352"/>
              <a:ext cx="1517968" cy="214291"/>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6" name="Straight Arrow Connector 235">
              <a:extLst>
                <a:ext uri="{FF2B5EF4-FFF2-40B4-BE49-F238E27FC236}">
                  <a16:creationId xmlns:a16="http://schemas.microsoft.com/office/drawing/2014/main" id="{6D6B8A10-32ED-3D4E-95AE-A9405815D8DF}"/>
                </a:ext>
              </a:extLst>
            </p:cNvPr>
            <p:cNvCxnSpPr/>
            <p:nvPr/>
          </p:nvCxnSpPr>
          <p:spPr>
            <a:xfrm>
              <a:off x="2751248" y="1201014"/>
              <a:ext cx="797092" cy="279373"/>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7" name="Straight Arrow Connector 236">
              <a:extLst>
                <a:ext uri="{FF2B5EF4-FFF2-40B4-BE49-F238E27FC236}">
                  <a16:creationId xmlns:a16="http://schemas.microsoft.com/office/drawing/2014/main" id="{A9FAEE90-C60B-DD4C-8687-37C325EE2258}"/>
                </a:ext>
              </a:extLst>
            </p:cNvPr>
            <p:cNvCxnSpPr/>
            <p:nvPr/>
          </p:nvCxnSpPr>
          <p:spPr>
            <a:xfrm>
              <a:off x="4685228" y="894656"/>
              <a:ext cx="892362" cy="509538"/>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38" name="Straight Arrow Connector 237">
              <a:extLst>
                <a:ext uri="{FF2B5EF4-FFF2-40B4-BE49-F238E27FC236}">
                  <a16:creationId xmlns:a16="http://schemas.microsoft.com/office/drawing/2014/main" id="{39EF1FBF-A732-ED44-8AE5-F8F3231D0CBB}"/>
                </a:ext>
              </a:extLst>
            </p:cNvPr>
            <p:cNvCxnSpPr/>
            <p:nvPr/>
          </p:nvCxnSpPr>
          <p:spPr>
            <a:xfrm>
              <a:off x="4801139" y="801003"/>
              <a:ext cx="1695805" cy="130162"/>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39" name="Oval 238">
              <a:extLst>
                <a:ext uri="{FF2B5EF4-FFF2-40B4-BE49-F238E27FC236}">
                  <a16:creationId xmlns:a16="http://schemas.microsoft.com/office/drawing/2014/main" id="{F87D3E59-10BD-7C4E-8474-05BE76E54AAE}"/>
                </a:ext>
              </a:extLst>
            </p:cNvPr>
            <p:cNvSpPr/>
            <p:nvPr/>
          </p:nvSpPr>
          <p:spPr>
            <a:xfrm>
              <a:off x="6558870" y="894656"/>
              <a:ext cx="420775" cy="18095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0" name="Oval 239">
              <a:extLst>
                <a:ext uri="{FF2B5EF4-FFF2-40B4-BE49-F238E27FC236}">
                  <a16:creationId xmlns:a16="http://schemas.microsoft.com/office/drawing/2014/main" id="{45D59D04-883C-F54C-8C35-381BF0106920}"/>
                </a:ext>
              </a:extLst>
            </p:cNvPr>
            <p:cNvSpPr/>
            <p:nvPr/>
          </p:nvSpPr>
          <p:spPr>
            <a:xfrm>
              <a:off x="5572826" y="1404194"/>
              <a:ext cx="420776" cy="182544"/>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1" name="Oval 240">
              <a:extLst>
                <a:ext uri="{FF2B5EF4-FFF2-40B4-BE49-F238E27FC236}">
                  <a16:creationId xmlns:a16="http://schemas.microsoft.com/office/drawing/2014/main" id="{FF1BD261-DAFF-5A4C-8CEE-466F30507AC3}"/>
                </a:ext>
              </a:extLst>
            </p:cNvPr>
            <p:cNvSpPr/>
            <p:nvPr/>
          </p:nvSpPr>
          <p:spPr>
            <a:xfrm>
              <a:off x="4367661" y="707349"/>
              <a:ext cx="420775" cy="182545"/>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2" name="Oval 241">
              <a:extLst>
                <a:ext uri="{FF2B5EF4-FFF2-40B4-BE49-F238E27FC236}">
                  <a16:creationId xmlns:a16="http://schemas.microsoft.com/office/drawing/2014/main" id="{5DFAD7CE-DFB4-134D-B5A5-3FA2FF2DF1AA}"/>
                </a:ext>
              </a:extLst>
            </p:cNvPr>
            <p:cNvSpPr/>
            <p:nvPr/>
          </p:nvSpPr>
          <p:spPr>
            <a:xfrm>
              <a:off x="3572157" y="1402606"/>
              <a:ext cx="420776" cy="180957"/>
            </a:xfrm>
            <a:prstGeom prst="ellipse">
              <a:avLst/>
            </a:prstGeom>
            <a:solidFill>
              <a:srgbClr val="CC0000">
                <a:alpha val="28000"/>
              </a:srgbClr>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43" name="Straight Arrow Connector 242">
              <a:extLst>
                <a:ext uri="{FF2B5EF4-FFF2-40B4-BE49-F238E27FC236}">
                  <a16:creationId xmlns:a16="http://schemas.microsoft.com/office/drawing/2014/main" id="{74AB5883-4EF1-F941-86A0-109F286908CD}"/>
                </a:ext>
              </a:extLst>
            </p:cNvPr>
            <p:cNvCxnSpPr/>
            <p:nvPr/>
          </p:nvCxnSpPr>
          <p:spPr>
            <a:xfrm>
              <a:off x="2821113" y="1105773"/>
              <a:ext cx="2739010" cy="339692"/>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4" name="Straight Arrow Connector 243">
              <a:extLst>
                <a:ext uri="{FF2B5EF4-FFF2-40B4-BE49-F238E27FC236}">
                  <a16:creationId xmlns:a16="http://schemas.microsoft.com/office/drawing/2014/main" id="{4C4AD68E-3274-5444-8962-A927AFE3A050}"/>
                </a:ext>
              </a:extLst>
            </p:cNvPr>
            <p:cNvCxnSpPr>
              <a:endCxn id="239" idx="2"/>
            </p:cNvCxnSpPr>
            <p:nvPr/>
          </p:nvCxnSpPr>
          <p:spPr>
            <a:xfrm flipV="1">
              <a:off x="3997696" y="985135"/>
              <a:ext cx="2561174" cy="469854"/>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5" name="Straight Arrow Connector 244">
              <a:extLst>
                <a:ext uri="{FF2B5EF4-FFF2-40B4-BE49-F238E27FC236}">
                  <a16:creationId xmlns:a16="http://schemas.microsoft.com/office/drawing/2014/main" id="{1862B2AC-AC3B-7541-B8E5-F1B78C84765F}"/>
                </a:ext>
              </a:extLst>
            </p:cNvPr>
            <p:cNvCxnSpPr/>
            <p:nvPr/>
          </p:nvCxnSpPr>
          <p:spPr>
            <a:xfrm flipV="1">
              <a:off x="3991345" y="1508959"/>
              <a:ext cx="1581481" cy="0"/>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46" name="Straight Arrow Connector 245">
              <a:extLst>
                <a:ext uri="{FF2B5EF4-FFF2-40B4-BE49-F238E27FC236}">
                  <a16:creationId xmlns:a16="http://schemas.microsoft.com/office/drawing/2014/main" id="{393B2EDF-9F94-D048-96BD-11CF6BBA0940}"/>
                </a:ext>
              </a:extLst>
            </p:cNvPr>
            <p:cNvCxnSpPr/>
            <p:nvPr/>
          </p:nvCxnSpPr>
          <p:spPr>
            <a:xfrm flipV="1">
              <a:off x="5996777" y="1083550"/>
              <a:ext cx="751044" cy="396836"/>
            </a:xfrm>
            <a:prstGeom prst="straightConnector1">
              <a:avLst/>
            </a:prstGeom>
            <a:ln w="25400">
              <a:solidFill>
                <a:srgbClr val="CC0000"/>
              </a:solidFill>
              <a:headEnd type="triangl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440F1C94-0639-964C-9BC8-CEC811088098}"/>
              </a:ext>
            </a:extLst>
          </p:cNvPr>
          <p:cNvGrpSpPr>
            <a:grpSpLocks/>
          </p:cNvGrpSpPr>
          <p:nvPr/>
        </p:nvGrpSpPr>
        <p:grpSpPr bwMode="auto">
          <a:xfrm>
            <a:off x="3882317" y="2462923"/>
            <a:ext cx="6534170" cy="1766939"/>
            <a:chOff x="1557338" y="2675411"/>
            <a:chExt cx="6534170" cy="1766939"/>
          </a:xfrm>
        </p:grpSpPr>
        <p:sp>
          <p:nvSpPr>
            <p:cNvPr id="47178" name="TextBox 232">
              <a:extLst>
                <a:ext uri="{FF2B5EF4-FFF2-40B4-BE49-F238E27FC236}">
                  <a16:creationId xmlns:a16="http://schemas.microsoft.com/office/drawing/2014/main" id="{CC96A214-C402-044F-AC6E-27AD8B72C924}"/>
                </a:ext>
              </a:extLst>
            </p:cNvPr>
            <p:cNvSpPr txBox="1">
              <a:spLocks noChangeArrowheads="1"/>
            </p:cNvSpPr>
            <p:nvPr/>
          </p:nvSpPr>
          <p:spPr bwMode="auto">
            <a:xfrm>
              <a:off x="7192194" y="3734464"/>
              <a:ext cx="81304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r>
                <a:rPr lang="en-US" altLang="en-US" sz="2000" dirty="0">
                  <a:latin typeface="Helvetica" pitchFamily="2" charset="0"/>
                </a:rPr>
                <a:t>data</a:t>
              </a:r>
            </a:p>
            <a:p>
              <a:pPr algn="ctr"/>
              <a:r>
                <a:rPr lang="en-US" altLang="en-US" sz="2000" dirty="0">
                  <a:latin typeface="Helvetica" pitchFamily="2" charset="0"/>
                </a:rPr>
                <a:t>plane</a:t>
              </a:r>
            </a:p>
          </p:txBody>
        </p:sp>
        <p:sp>
          <p:nvSpPr>
            <p:cNvPr id="47179" name="TextBox 233">
              <a:extLst>
                <a:ext uri="{FF2B5EF4-FFF2-40B4-BE49-F238E27FC236}">
                  <a16:creationId xmlns:a16="http://schemas.microsoft.com/office/drawing/2014/main" id="{04A7B6C4-DE3E-CD43-9D57-5FBCB1E03CA8}"/>
                </a:ext>
              </a:extLst>
            </p:cNvPr>
            <p:cNvSpPr txBox="1">
              <a:spLocks noChangeArrowheads="1"/>
            </p:cNvSpPr>
            <p:nvPr/>
          </p:nvSpPr>
          <p:spPr bwMode="auto">
            <a:xfrm>
              <a:off x="7137401" y="2675411"/>
              <a:ext cx="954107" cy="768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a:lnSpc>
                  <a:spcPct val="150000"/>
                </a:lnSpc>
              </a:pPr>
              <a:r>
                <a:rPr lang="en-US" altLang="en-US" sz="2000" dirty="0">
                  <a:latin typeface="Helvetica" pitchFamily="2" charset="0"/>
                </a:rPr>
                <a:t>control</a:t>
              </a:r>
            </a:p>
            <a:p>
              <a:pPr algn="ctr">
                <a:lnSpc>
                  <a:spcPts val="1463"/>
                </a:lnSpc>
              </a:pPr>
              <a:r>
                <a:rPr lang="en-US" altLang="en-US" sz="2000" dirty="0">
                  <a:latin typeface="Helvetica" pitchFamily="2" charset="0"/>
                </a:rPr>
                <a:t>plane</a:t>
              </a:r>
            </a:p>
          </p:txBody>
        </p:sp>
        <p:cxnSp>
          <p:nvCxnSpPr>
            <p:cNvPr id="232" name="Straight Connector 231">
              <a:extLst>
                <a:ext uri="{FF2B5EF4-FFF2-40B4-BE49-F238E27FC236}">
                  <a16:creationId xmlns:a16="http://schemas.microsoft.com/office/drawing/2014/main" id="{9846EE91-AC88-6F45-821B-F27D733DF7D4}"/>
                </a:ext>
              </a:extLst>
            </p:cNvPr>
            <p:cNvCxnSpPr/>
            <p:nvPr/>
          </p:nvCxnSpPr>
          <p:spPr>
            <a:xfrm>
              <a:off x="1557338" y="3613150"/>
              <a:ext cx="6207125" cy="0"/>
            </a:xfrm>
            <a:prstGeom prst="line">
              <a:avLst/>
            </a:prstGeom>
            <a:ln w="25400">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27" name="Group 26">
            <a:extLst>
              <a:ext uri="{FF2B5EF4-FFF2-40B4-BE49-F238E27FC236}">
                <a16:creationId xmlns:a16="http://schemas.microsoft.com/office/drawing/2014/main" id="{E29FE138-1728-CD4A-9008-41B5D8F58984}"/>
              </a:ext>
            </a:extLst>
          </p:cNvPr>
          <p:cNvGrpSpPr>
            <a:grpSpLocks/>
          </p:cNvGrpSpPr>
          <p:nvPr/>
        </p:nvGrpSpPr>
        <p:grpSpPr bwMode="auto">
          <a:xfrm>
            <a:off x="4153779" y="3489563"/>
            <a:ext cx="5126038" cy="1120775"/>
            <a:chOff x="-4746102" y="4471477"/>
            <a:chExt cx="5126173" cy="1120753"/>
          </a:xfrm>
        </p:grpSpPr>
        <p:pic>
          <p:nvPicPr>
            <p:cNvPr id="47156" name="Picture 10" descr="fig42_table.pdf">
              <a:extLst>
                <a:ext uri="{FF2B5EF4-FFF2-40B4-BE49-F238E27FC236}">
                  <a16:creationId xmlns:a16="http://schemas.microsoft.com/office/drawing/2014/main" id="{59C81313-79D9-E048-8AE2-9794B75462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46102" y="4471477"/>
              <a:ext cx="966463" cy="966962"/>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grpSp>
          <p:nvGrpSpPr>
            <p:cNvPr id="47157" name="Group 25">
              <a:extLst>
                <a:ext uri="{FF2B5EF4-FFF2-40B4-BE49-F238E27FC236}">
                  <a16:creationId xmlns:a16="http://schemas.microsoft.com/office/drawing/2014/main" id="{D97046FC-06C7-274E-9581-20129682FC26}"/>
                </a:ext>
              </a:extLst>
            </p:cNvPr>
            <p:cNvGrpSpPr>
              <a:grpSpLocks/>
            </p:cNvGrpSpPr>
            <p:nvPr/>
          </p:nvGrpSpPr>
          <p:grpSpPr bwMode="auto">
            <a:xfrm>
              <a:off x="-3025264" y="5228984"/>
              <a:ext cx="3405335" cy="363246"/>
              <a:chOff x="-3025264" y="5228984"/>
              <a:chExt cx="3405335" cy="363246"/>
            </a:xfrm>
          </p:grpSpPr>
          <p:grpSp>
            <p:nvGrpSpPr>
              <p:cNvPr id="47158" name="Group 241">
                <a:extLst>
                  <a:ext uri="{FF2B5EF4-FFF2-40B4-BE49-F238E27FC236}">
                    <a16:creationId xmlns:a16="http://schemas.microsoft.com/office/drawing/2014/main" id="{062920D3-3E88-C543-930A-1FEF8C405B75}"/>
                  </a:ext>
                </a:extLst>
              </p:cNvPr>
              <p:cNvGrpSpPr>
                <a:grpSpLocks/>
              </p:cNvGrpSpPr>
              <p:nvPr/>
            </p:nvGrpSpPr>
            <p:grpSpPr bwMode="auto">
              <a:xfrm>
                <a:off x="-3025264" y="5262858"/>
                <a:ext cx="430360" cy="329372"/>
                <a:chOff x="2931664" y="3912603"/>
                <a:chExt cx="430450" cy="329314"/>
              </a:xfrm>
            </p:grpSpPr>
            <p:sp>
              <p:nvSpPr>
                <p:cNvPr id="92" name="Rectangle 91">
                  <a:extLst>
                    <a:ext uri="{FF2B5EF4-FFF2-40B4-BE49-F238E27FC236}">
                      <a16:creationId xmlns:a16="http://schemas.microsoft.com/office/drawing/2014/main" id="{966C20B4-C4A9-7247-92A0-E0E39B19E67B}"/>
                    </a:ext>
                  </a:extLst>
                </p:cNvPr>
                <p:cNvSpPr/>
                <p:nvPr/>
              </p:nvSpPr>
              <p:spPr>
                <a:xfrm>
                  <a:off x="2936485" y="3908607"/>
                  <a:ext cx="425550" cy="333310"/>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93" name="Straight Connector 92">
                  <a:extLst>
                    <a:ext uri="{FF2B5EF4-FFF2-40B4-BE49-F238E27FC236}">
                      <a16:creationId xmlns:a16="http://schemas.microsoft.com/office/drawing/2014/main" id="{40B28A7B-CD34-904C-BA35-88DBC284DA0B}"/>
                    </a:ext>
                  </a:extLst>
                </p:cNvPr>
                <p:cNvCxnSpPr/>
                <p:nvPr/>
              </p:nvCxnSpPr>
              <p:spPr>
                <a:xfrm>
                  <a:off x="2931721" y="4003838"/>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2F700DA3-E48B-AB44-BF47-6945169DD442}"/>
                    </a:ext>
                  </a:extLst>
                </p:cNvPr>
                <p:cNvCxnSpPr/>
                <p:nvPr/>
              </p:nvCxnSpPr>
              <p:spPr>
                <a:xfrm>
                  <a:off x="2931721" y="4067326"/>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17162707-A751-C849-A3CC-E7078610248B}"/>
                    </a:ext>
                  </a:extLst>
                </p:cNvPr>
                <p:cNvCxnSpPr>
                  <a:stCxn id="92" idx="2"/>
                </p:cNvCxnSpPr>
                <p:nvPr/>
              </p:nvCxnSpPr>
              <p:spPr>
                <a:xfrm flipH="1" flipV="1">
                  <a:off x="3147672" y="4003838"/>
                  <a:ext cx="1588" cy="238079"/>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159" name="Group 444">
                <a:extLst>
                  <a:ext uri="{FF2B5EF4-FFF2-40B4-BE49-F238E27FC236}">
                    <a16:creationId xmlns:a16="http://schemas.microsoft.com/office/drawing/2014/main" id="{B11A9085-4696-4349-9A4B-06217A8B3984}"/>
                  </a:ext>
                </a:extLst>
              </p:cNvPr>
              <p:cNvGrpSpPr>
                <a:grpSpLocks/>
              </p:cNvGrpSpPr>
              <p:nvPr/>
            </p:nvGrpSpPr>
            <p:grpSpPr bwMode="auto">
              <a:xfrm>
                <a:off x="-2217227" y="5261364"/>
                <a:ext cx="430361" cy="329307"/>
                <a:chOff x="2931664" y="3912603"/>
                <a:chExt cx="430450" cy="329314"/>
              </a:xfrm>
            </p:grpSpPr>
            <p:sp>
              <p:nvSpPr>
                <p:cNvPr id="448" name="Rectangle 447">
                  <a:extLst>
                    <a:ext uri="{FF2B5EF4-FFF2-40B4-BE49-F238E27FC236}">
                      <a16:creationId xmlns:a16="http://schemas.microsoft.com/office/drawing/2014/main" id="{133B3D90-B34C-824F-A862-7613850A651C}"/>
                    </a:ext>
                  </a:extLst>
                </p:cNvPr>
                <p:cNvSpPr/>
                <p:nvPr/>
              </p:nvSpPr>
              <p:spPr>
                <a:xfrm>
                  <a:off x="2936506" y="3908513"/>
                  <a:ext cx="425549" cy="333376"/>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49" name="Straight Connector 448">
                  <a:extLst>
                    <a:ext uri="{FF2B5EF4-FFF2-40B4-BE49-F238E27FC236}">
                      <a16:creationId xmlns:a16="http://schemas.microsoft.com/office/drawing/2014/main" id="{62CBAF07-4BE4-8C4E-A2EE-97113E034012}"/>
                    </a:ext>
                  </a:extLst>
                </p:cNvPr>
                <p:cNvCxnSpPr/>
                <p:nvPr/>
              </p:nvCxnSpPr>
              <p:spPr>
                <a:xfrm>
                  <a:off x="2931743" y="4003763"/>
                  <a:ext cx="42554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0" name="Straight Connector 449">
                  <a:extLst>
                    <a:ext uri="{FF2B5EF4-FFF2-40B4-BE49-F238E27FC236}">
                      <a16:creationId xmlns:a16="http://schemas.microsoft.com/office/drawing/2014/main" id="{62B088FD-9CE5-374C-9899-CC32605D8B60}"/>
                    </a:ext>
                  </a:extLst>
                </p:cNvPr>
                <p:cNvCxnSpPr/>
                <p:nvPr/>
              </p:nvCxnSpPr>
              <p:spPr>
                <a:xfrm>
                  <a:off x="2931743" y="4067263"/>
                  <a:ext cx="425549"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1" name="Straight Connector 450">
                  <a:extLst>
                    <a:ext uri="{FF2B5EF4-FFF2-40B4-BE49-F238E27FC236}">
                      <a16:creationId xmlns:a16="http://schemas.microsoft.com/office/drawing/2014/main" id="{CB5F26BF-E7A1-0344-90FC-DB1E1A31C3E6}"/>
                    </a:ext>
                  </a:extLst>
                </p:cNvPr>
                <p:cNvCxnSpPr>
                  <a:stCxn id="448" idx="2"/>
                </p:cNvCxnSpPr>
                <p:nvPr/>
              </p:nvCxnSpPr>
              <p:spPr>
                <a:xfrm flipH="1" flipV="1">
                  <a:off x="3147693" y="4003763"/>
                  <a:ext cx="1587" cy="23812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160" name="Group 473">
                <a:extLst>
                  <a:ext uri="{FF2B5EF4-FFF2-40B4-BE49-F238E27FC236}">
                    <a16:creationId xmlns:a16="http://schemas.microsoft.com/office/drawing/2014/main" id="{45E5DFDF-3A4E-2B40-9B77-707F5FC1D731}"/>
                  </a:ext>
                </a:extLst>
              </p:cNvPr>
              <p:cNvGrpSpPr>
                <a:grpSpLocks/>
              </p:cNvGrpSpPr>
              <p:nvPr/>
            </p:nvGrpSpPr>
            <p:grpSpPr bwMode="auto">
              <a:xfrm>
                <a:off x="-1034539" y="5261364"/>
                <a:ext cx="430360" cy="329307"/>
                <a:chOff x="2931664" y="3912603"/>
                <a:chExt cx="430450" cy="329314"/>
              </a:xfrm>
            </p:grpSpPr>
            <p:sp>
              <p:nvSpPr>
                <p:cNvPr id="477" name="Rectangle 476">
                  <a:extLst>
                    <a:ext uri="{FF2B5EF4-FFF2-40B4-BE49-F238E27FC236}">
                      <a16:creationId xmlns:a16="http://schemas.microsoft.com/office/drawing/2014/main" id="{3F1B4138-B826-2C47-A5DD-F40EC73354E8}"/>
                    </a:ext>
                  </a:extLst>
                </p:cNvPr>
                <p:cNvSpPr/>
                <p:nvPr/>
              </p:nvSpPr>
              <p:spPr>
                <a:xfrm>
                  <a:off x="2936538" y="3908513"/>
                  <a:ext cx="425550" cy="333376"/>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78" name="Straight Connector 477">
                  <a:extLst>
                    <a:ext uri="{FF2B5EF4-FFF2-40B4-BE49-F238E27FC236}">
                      <a16:creationId xmlns:a16="http://schemas.microsoft.com/office/drawing/2014/main" id="{DD15592C-2693-E24E-89F0-C506D020F050}"/>
                    </a:ext>
                  </a:extLst>
                </p:cNvPr>
                <p:cNvCxnSpPr/>
                <p:nvPr/>
              </p:nvCxnSpPr>
              <p:spPr>
                <a:xfrm>
                  <a:off x="2931774" y="400376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9" name="Straight Connector 478">
                  <a:extLst>
                    <a:ext uri="{FF2B5EF4-FFF2-40B4-BE49-F238E27FC236}">
                      <a16:creationId xmlns:a16="http://schemas.microsoft.com/office/drawing/2014/main" id="{FA239C0B-4E92-AD46-98B9-9DEEB059ABAD}"/>
                    </a:ext>
                  </a:extLst>
                </p:cNvPr>
                <p:cNvCxnSpPr/>
                <p:nvPr/>
              </p:nvCxnSpPr>
              <p:spPr>
                <a:xfrm>
                  <a:off x="2931774" y="406726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0" name="Straight Connector 479">
                  <a:extLst>
                    <a:ext uri="{FF2B5EF4-FFF2-40B4-BE49-F238E27FC236}">
                      <a16:creationId xmlns:a16="http://schemas.microsoft.com/office/drawing/2014/main" id="{0876A218-086A-D649-A045-906342ACBC13}"/>
                    </a:ext>
                  </a:extLst>
                </p:cNvPr>
                <p:cNvCxnSpPr>
                  <a:stCxn id="477" idx="2"/>
                </p:cNvCxnSpPr>
                <p:nvPr/>
              </p:nvCxnSpPr>
              <p:spPr>
                <a:xfrm flipH="1" flipV="1">
                  <a:off x="3147725" y="4003763"/>
                  <a:ext cx="1588" cy="238126"/>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47161" name="Group 502">
                <a:extLst>
                  <a:ext uri="{FF2B5EF4-FFF2-40B4-BE49-F238E27FC236}">
                    <a16:creationId xmlns:a16="http://schemas.microsoft.com/office/drawing/2014/main" id="{E8FC8CE4-97B7-7D48-88C5-EA266FC915DB}"/>
                  </a:ext>
                </a:extLst>
              </p:cNvPr>
              <p:cNvGrpSpPr>
                <a:grpSpLocks/>
              </p:cNvGrpSpPr>
              <p:nvPr/>
            </p:nvGrpSpPr>
            <p:grpSpPr bwMode="auto">
              <a:xfrm>
                <a:off x="-50289" y="5228984"/>
                <a:ext cx="430360" cy="350559"/>
                <a:chOff x="2931664" y="3912603"/>
                <a:chExt cx="430450" cy="329314"/>
              </a:xfrm>
            </p:grpSpPr>
            <p:sp>
              <p:nvSpPr>
                <p:cNvPr id="506" name="Rectangle 505">
                  <a:extLst>
                    <a:ext uri="{FF2B5EF4-FFF2-40B4-BE49-F238E27FC236}">
                      <a16:creationId xmlns:a16="http://schemas.microsoft.com/office/drawing/2014/main" id="{DFDF0847-A411-4B4E-A31E-1F69D522BF93}"/>
                    </a:ext>
                  </a:extLst>
                </p:cNvPr>
                <p:cNvSpPr/>
                <p:nvPr/>
              </p:nvSpPr>
              <p:spPr>
                <a:xfrm>
                  <a:off x="2936564" y="3912336"/>
                  <a:ext cx="425550" cy="329569"/>
                </a:xfrm>
                <a:prstGeom prst="rect">
                  <a:avLst/>
                </a:prstGeom>
                <a:solidFill>
                  <a:schemeClr val="bg1"/>
                </a:solidFill>
                <a:ln w="3175">
                  <a:solidFill>
                    <a:srgbClr val="CC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07" name="Straight Connector 506">
                  <a:extLst>
                    <a:ext uri="{FF2B5EF4-FFF2-40B4-BE49-F238E27FC236}">
                      <a16:creationId xmlns:a16="http://schemas.microsoft.com/office/drawing/2014/main" id="{FA9778C7-8C84-D949-911E-22A9F9D0540A}"/>
                    </a:ext>
                  </a:extLst>
                </p:cNvPr>
                <p:cNvCxnSpPr/>
                <p:nvPr/>
              </p:nvCxnSpPr>
              <p:spPr>
                <a:xfrm>
                  <a:off x="2931800" y="4003303"/>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8" name="Straight Connector 507">
                  <a:extLst>
                    <a:ext uri="{FF2B5EF4-FFF2-40B4-BE49-F238E27FC236}">
                      <a16:creationId xmlns:a16="http://schemas.microsoft.com/office/drawing/2014/main" id="{662F91FC-571F-5B46-A1FC-72BA2E2D4AE3}"/>
                    </a:ext>
                  </a:extLst>
                </p:cNvPr>
                <p:cNvCxnSpPr/>
                <p:nvPr/>
              </p:nvCxnSpPr>
              <p:spPr>
                <a:xfrm>
                  <a:off x="2931800" y="4067428"/>
                  <a:ext cx="425550" cy="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09" name="Straight Connector 508">
                  <a:extLst>
                    <a:ext uri="{FF2B5EF4-FFF2-40B4-BE49-F238E27FC236}">
                      <a16:creationId xmlns:a16="http://schemas.microsoft.com/office/drawing/2014/main" id="{3279F266-2A70-8742-BCD8-A176DA76B50C}"/>
                    </a:ext>
                  </a:extLst>
                </p:cNvPr>
                <p:cNvCxnSpPr>
                  <a:stCxn id="506" idx="2"/>
                </p:cNvCxnSpPr>
                <p:nvPr/>
              </p:nvCxnSpPr>
              <p:spPr>
                <a:xfrm flipH="1" flipV="1">
                  <a:off x="3147751" y="4003303"/>
                  <a:ext cx="1588" cy="238602"/>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grpSp>
        <p:nvGrpSpPr>
          <p:cNvPr id="25" name="Group 24">
            <a:extLst>
              <a:ext uri="{FF2B5EF4-FFF2-40B4-BE49-F238E27FC236}">
                <a16:creationId xmlns:a16="http://schemas.microsoft.com/office/drawing/2014/main" id="{7EA9FCEF-7859-C645-93B9-61AD73F8D0D2}"/>
              </a:ext>
            </a:extLst>
          </p:cNvPr>
          <p:cNvGrpSpPr>
            <a:grpSpLocks/>
          </p:cNvGrpSpPr>
          <p:nvPr/>
        </p:nvGrpSpPr>
        <p:grpSpPr bwMode="auto">
          <a:xfrm>
            <a:off x="4607805" y="2670413"/>
            <a:ext cx="4437063" cy="1577975"/>
            <a:chOff x="-4267279" y="3655204"/>
            <a:chExt cx="4437063" cy="1578510"/>
          </a:xfrm>
        </p:grpSpPr>
        <p:cxnSp>
          <p:nvCxnSpPr>
            <p:cNvPr id="111" name="Straight Arrow Connector 110">
              <a:extLst>
                <a:ext uri="{FF2B5EF4-FFF2-40B4-BE49-F238E27FC236}">
                  <a16:creationId xmlns:a16="http://schemas.microsoft.com/office/drawing/2014/main" id="{494E33A6-6F4C-A241-B67C-CF75CE6BB2EB}"/>
                </a:ext>
              </a:extLst>
            </p:cNvPr>
            <p:cNvCxnSpPr/>
            <p:nvPr/>
          </p:nvCxnSpPr>
          <p:spPr bwMode="auto">
            <a:xfrm>
              <a:off x="-4267279" y="4047450"/>
              <a:ext cx="0" cy="422418"/>
            </a:xfrm>
            <a:prstGeom prst="straightConnector1">
              <a:avLst/>
            </a:prstGeom>
            <a:ln w="12700">
              <a:solidFill>
                <a:srgbClr val="CC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B3040823-C89F-2742-AD78-B42F725F8C23}"/>
                </a:ext>
              </a:extLst>
            </p:cNvPr>
            <p:cNvCxnSpPr>
              <a:cxnSpLocks noChangeShapeType="1"/>
            </p:cNvCxnSpPr>
            <p:nvPr/>
          </p:nvCxnSpPr>
          <p:spPr bwMode="auto">
            <a:xfrm flipH="1">
              <a:off x="-2808366" y="4361882"/>
              <a:ext cx="0" cy="87183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 name="Straight Arrow Connector 445">
              <a:extLst>
                <a:ext uri="{FF2B5EF4-FFF2-40B4-BE49-F238E27FC236}">
                  <a16:creationId xmlns:a16="http://schemas.microsoft.com/office/drawing/2014/main" id="{38C3ACF3-D3B3-904F-ADC4-D01CCFBFD94B}"/>
                </a:ext>
              </a:extLst>
            </p:cNvPr>
            <p:cNvCxnSpPr>
              <a:cxnSpLocks noChangeShapeType="1"/>
            </p:cNvCxnSpPr>
            <p:nvPr/>
          </p:nvCxnSpPr>
          <p:spPr bwMode="auto">
            <a:xfrm>
              <a:off x="-2006679" y="3655204"/>
              <a:ext cx="6350" cy="157692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75" name="Straight Arrow Connector 474">
              <a:extLst>
                <a:ext uri="{FF2B5EF4-FFF2-40B4-BE49-F238E27FC236}">
                  <a16:creationId xmlns:a16="http://schemas.microsoft.com/office/drawing/2014/main" id="{532BEEE4-B2D6-8448-8474-D7809DFB4861}"/>
                </a:ext>
              </a:extLst>
            </p:cNvPr>
            <p:cNvCxnSpPr>
              <a:cxnSpLocks noChangeShapeType="1"/>
            </p:cNvCxnSpPr>
            <p:nvPr/>
          </p:nvCxnSpPr>
          <p:spPr bwMode="auto">
            <a:xfrm>
              <a:off x="-823991" y="4326945"/>
              <a:ext cx="6350" cy="90518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504" name="Straight Arrow Connector 503">
              <a:extLst>
                <a:ext uri="{FF2B5EF4-FFF2-40B4-BE49-F238E27FC236}">
                  <a16:creationId xmlns:a16="http://schemas.microsoft.com/office/drawing/2014/main" id="{B86874C7-7404-C548-9688-8A53DD1B282C}"/>
                </a:ext>
              </a:extLst>
            </p:cNvPr>
            <p:cNvCxnSpPr>
              <a:cxnSpLocks noChangeShapeType="1"/>
            </p:cNvCxnSpPr>
            <p:nvPr/>
          </p:nvCxnSpPr>
          <p:spPr bwMode="auto">
            <a:xfrm flipH="1">
              <a:off x="166609" y="3798127"/>
              <a:ext cx="3175" cy="139906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47129" name="TextBox 265">
            <a:extLst>
              <a:ext uri="{FF2B5EF4-FFF2-40B4-BE49-F238E27FC236}">
                <a16:creationId xmlns:a16="http://schemas.microsoft.com/office/drawing/2014/main" id="{CE305DF5-51E6-A04B-8657-93D516160350}"/>
              </a:ext>
            </a:extLst>
          </p:cNvPr>
          <p:cNvSpPr txBox="1">
            <a:spLocks noChangeArrowheads="1"/>
          </p:cNvSpPr>
          <p:nvPr/>
        </p:nvSpPr>
        <p:spPr bwMode="auto">
          <a:xfrm>
            <a:off x="5523792" y="5261213"/>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1</a:t>
            </a:r>
          </a:p>
        </p:txBody>
      </p:sp>
      <p:sp>
        <p:nvSpPr>
          <p:cNvPr id="47130" name="TextBox 281">
            <a:extLst>
              <a:ext uri="{FF2B5EF4-FFF2-40B4-BE49-F238E27FC236}">
                <a16:creationId xmlns:a16="http://schemas.microsoft.com/office/drawing/2014/main" id="{93383B5D-C970-8C45-A9C4-7292CE0D083A}"/>
              </a:ext>
            </a:extLst>
          </p:cNvPr>
          <p:cNvSpPr txBox="1">
            <a:spLocks noChangeArrowheads="1"/>
          </p:cNvSpPr>
          <p:nvPr/>
        </p:nvSpPr>
        <p:spPr bwMode="auto">
          <a:xfrm>
            <a:off x="5698417" y="5548551"/>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2</a:t>
            </a:r>
          </a:p>
        </p:txBody>
      </p:sp>
      <p:grpSp>
        <p:nvGrpSpPr>
          <p:cNvPr id="2" name="Group 1">
            <a:extLst>
              <a:ext uri="{FF2B5EF4-FFF2-40B4-BE49-F238E27FC236}">
                <a16:creationId xmlns:a16="http://schemas.microsoft.com/office/drawing/2014/main" id="{06FF779B-EFA7-DD49-937D-3042ACF52C57}"/>
              </a:ext>
            </a:extLst>
          </p:cNvPr>
          <p:cNvGrpSpPr/>
          <p:nvPr/>
        </p:nvGrpSpPr>
        <p:grpSpPr>
          <a:xfrm>
            <a:off x="3626077" y="5534829"/>
            <a:ext cx="1316604" cy="277000"/>
            <a:chOff x="2462214" y="5472442"/>
            <a:chExt cx="1316604" cy="277000"/>
          </a:xfrm>
        </p:grpSpPr>
        <p:sp>
          <p:nvSpPr>
            <p:cNvPr id="47145" name="Rectangle 97">
              <a:extLst>
                <a:ext uri="{FF2B5EF4-FFF2-40B4-BE49-F238E27FC236}">
                  <a16:creationId xmlns:a16="http://schemas.microsoft.com/office/drawing/2014/main" id="{4DC7C216-72A9-6940-978C-9334894C58B6}"/>
                </a:ext>
              </a:extLst>
            </p:cNvPr>
            <p:cNvSpPr>
              <a:spLocks noChangeArrowheads="1"/>
            </p:cNvSpPr>
            <p:nvPr/>
          </p:nvSpPr>
          <p:spPr bwMode="auto">
            <a:xfrm>
              <a:off x="2488793" y="5484317"/>
              <a:ext cx="1290025" cy="20827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7146" name="Rectangle 98">
              <a:extLst>
                <a:ext uri="{FF2B5EF4-FFF2-40B4-BE49-F238E27FC236}">
                  <a16:creationId xmlns:a16="http://schemas.microsoft.com/office/drawing/2014/main" id="{868C809B-D485-6A4A-95A8-DB8F3CEC70D2}"/>
                </a:ext>
              </a:extLst>
            </p:cNvPr>
            <p:cNvSpPr>
              <a:spLocks noChangeArrowheads="1"/>
            </p:cNvSpPr>
            <p:nvPr/>
          </p:nvSpPr>
          <p:spPr bwMode="auto">
            <a:xfrm>
              <a:off x="2462214" y="5505144"/>
              <a:ext cx="1281165" cy="208274"/>
            </a:xfrm>
            <a:prstGeom prst="rect">
              <a:avLst/>
            </a:prstGeom>
            <a:solidFill>
              <a:schemeClr val="accent2"/>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7148" name="Rectangle 104">
              <a:extLst>
                <a:ext uri="{FF2B5EF4-FFF2-40B4-BE49-F238E27FC236}">
                  <a16:creationId xmlns:a16="http://schemas.microsoft.com/office/drawing/2014/main" id="{188942D6-7658-D240-AAB8-9F7536644E4B}"/>
                </a:ext>
              </a:extLst>
            </p:cNvPr>
            <p:cNvSpPr>
              <a:spLocks noChangeArrowheads="1"/>
            </p:cNvSpPr>
            <p:nvPr/>
          </p:nvSpPr>
          <p:spPr bwMode="auto">
            <a:xfrm>
              <a:off x="3163931" y="5507921"/>
              <a:ext cx="476671" cy="209663"/>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endParaRPr lang="en-US" altLang="en-US" sz="1800"/>
            </a:p>
          </p:txBody>
        </p:sp>
        <p:sp>
          <p:nvSpPr>
            <p:cNvPr id="47149" name="Text Box 105">
              <a:extLst>
                <a:ext uri="{FF2B5EF4-FFF2-40B4-BE49-F238E27FC236}">
                  <a16:creationId xmlns:a16="http://schemas.microsoft.com/office/drawing/2014/main" id="{464DE2F3-253A-7845-A03A-AA09B68F43C3}"/>
                </a:ext>
              </a:extLst>
            </p:cNvPr>
            <p:cNvSpPr txBox="1">
              <a:spLocks noChangeArrowheads="1"/>
            </p:cNvSpPr>
            <p:nvPr/>
          </p:nvSpPr>
          <p:spPr bwMode="auto">
            <a:xfrm>
              <a:off x="3134520" y="5472442"/>
              <a:ext cx="501676" cy="2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1200" dirty="0">
                  <a:solidFill>
                    <a:schemeClr val="bg1"/>
                  </a:solidFill>
                  <a:latin typeface="Helvetica" pitchFamily="2" charset="0"/>
                </a:rPr>
                <a:t>0111</a:t>
              </a:r>
            </a:p>
          </p:txBody>
        </p:sp>
      </p:grpSp>
      <p:sp>
        <p:nvSpPr>
          <p:cNvPr id="47132" name="Freeform 120">
            <a:extLst>
              <a:ext uri="{FF2B5EF4-FFF2-40B4-BE49-F238E27FC236}">
                <a16:creationId xmlns:a16="http://schemas.microsoft.com/office/drawing/2014/main" id="{19808B60-D1ED-3440-B21E-60B16A6E78AF}"/>
              </a:ext>
            </a:extLst>
          </p:cNvPr>
          <p:cNvSpPr>
            <a:spLocks/>
          </p:cNvSpPr>
          <p:nvPr/>
        </p:nvSpPr>
        <p:spPr bwMode="auto">
          <a:xfrm>
            <a:off x="4818942" y="5456475"/>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47133" name="Group 357">
            <a:extLst>
              <a:ext uri="{FF2B5EF4-FFF2-40B4-BE49-F238E27FC236}">
                <a16:creationId xmlns:a16="http://schemas.microsoft.com/office/drawing/2014/main" id="{BD173ADB-AEAE-9645-B89F-B82F1A212A86}"/>
              </a:ext>
            </a:extLst>
          </p:cNvPr>
          <p:cNvGrpSpPr>
            <a:grpSpLocks/>
          </p:cNvGrpSpPr>
          <p:nvPr/>
        </p:nvGrpSpPr>
        <p:grpSpPr bwMode="auto">
          <a:xfrm>
            <a:off x="5039604" y="5446951"/>
            <a:ext cx="565150" cy="293687"/>
            <a:chOff x="1871277" y="1576300"/>
            <a:chExt cx="1128371" cy="437861"/>
          </a:xfrm>
        </p:grpSpPr>
        <p:sp>
          <p:nvSpPr>
            <p:cNvPr id="359" name="Oval 358">
              <a:extLst>
                <a:ext uri="{FF2B5EF4-FFF2-40B4-BE49-F238E27FC236}">
                  <a16:creationId xmlns:a16="http://schemas.microsoft.com/office/drawing/2014/main" id="{505F76D7-CADC-3441-8F60-3F9DCEE19FAF}"/>
                </a:ext>
              </a:extLst>
            </p:cNvPr>
            <p:cNvSpPr>
              <a:spLocks noChangeArrowheads="1"/>
            </p:cNvSpPr>
            <p:nvPr/>
          </p:nvSpPr>
          <p:spPr bwMode="auto">
            <a:xfrm flipV="1">
              <a:off x="1874448" y="1694641"/>
              <a:ext cx="1125200" cy="319520"/>
            </a:xfrm>
            <a:prstGeom prst="ellipse">
              <a:avLst/>
            </a:prstGeom>
            <a:gradFill rotWithShape="1">
              <a:gsLst>
                <a:gs pos="0">
                  <a:srgbClr val="262699"/>
                </a:gs>
                <a:gs pos="53000">
                  <a:srgbClr val="8585E0"/>
                </a:gs>
                <a:gs pos="100000">
                  <a:srgbClr val="262699"/>
                </a:gs>
              </a:gsLst>
              <a:lin ang="0" scaled="1"/>
            </a:gra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60" name="Rectangle 359">
              <a:extLst>
                <a:ext uri="{FF2B5EF4-FFF2-40B4-BE49-F238E27FC236}">
                  <a16:creationId xmlns:a16="http://schemas.microsoft.com/office/drawing/2014/main" id="{CB21D12F-43AA-BC4D-B6C4-9DDAD41AB6DE}"/>
                </a:ext>
              </a:extLst>
            </p:cNvPr>
            <p:cNvSpPr/>
            <p:nvPr/>
          </p:nvSpPr>
          <p:spPr bwMode="auto">
            <a:xfrm>
              <a:off x="1871277" y="1739610"/>
              <a:ext cx="1128371" cy="115975"/>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1" name="Oval 360">
              <a:extLst>
                <a:ext uri="{FF2B5EF4-FFF2-40B4-BE49-F238E27FC236}">
                  <a16:creationId xmlns:a16="http://schemas.microsoft.com/office/drawing/2014/main" id="{ADBD47E6-312F-8B49-A3BC-3F8A49D1FFD4}"/>
                </a:ext>
              </a:extLst>
            </p:cNvPr>
            <p:cNvSpPr>
              <a:spLocks noChangeArrowheads="1"/>
            </p:cNvSpPr>
            <p:nvPr/>
          </p:nvSpPr>
          <p:spPr bwMode="auto">
            <a:xfrm flipV="1">
              <a:off x="1871277" y="1576300"/>
              <a:ext cx="1125202" cy="319520"/>
            </a:xfrm>
            <a:prstGeom prst="ellipse">
              <a:avLst/>
            </a:prstGeom>
            <a:solidFill>
              <a:srgbClr val="BFBFBF"/>
            </a:solidFill>
            <a:ln w="6350">
              <a:solidFill>
                <a:schemeClr val="tx1"/>
              </a:solidFill>
              <a:round/>
              <a:headEnd/>
              <a:tailEnd/>
            </a:ln>
            <a:effectLst>
              <a:outerShdw blurRad="40000" dist="23000" dir="5400000" rotWithShape="0">
                <a:srgbClr val="808080">
                  <a:alpha val="34999"/>
                </a:srgbClr>
              </a:outerShdw>
            </a:effectLst>
          </p:spPr>
          <p:txBody>
            <a:bodyPr anchor="ctr"/>
            <a:lstStyle/>
            <a:p>
              <a:pPr algn="ctr">
                <a:defRPr/>
              </a:pPr>
              <a:endParaRPr lang="en-US" dirty="0">
                <a:ln>
                  <a:solidFill>
                    <a:schemeClr val="tx1"/>
                  </a:solidFill>
                </a:ln>
                <a:solidFill>
                  <a:schemeClr val="lt1"/>
                </a:solidFill>
              </a:endParaRPr>
            </a:p>
          </p:txBody>
        </p:sp>
        <p:sp>
          <p:nvSpPr>
            <p:cNvPr id="362" name="Freeform 361">
              <a:extLst>
                <a:ext uri="{FF2B5EF4-FFF2-40B4-BE49-F238E27FC236}">
                  <a16:creationId xmlns:a16="http://schemas.microsoft.com/office/drawing/2014/main" id="{468CC66D-2719-1147-A58E-F0C929D2886C}"/>
                </a:ext>
              </a:extLst>
            </p:cNvPr>
            <p:cNvSpPr/>
            <p:nvPr/>
          </p:nvSpPr>
          <p:spPr bwMode="auto">
            <a:xfrm>
              <a:off x="2159710" y="1673339"/>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63" name="Freeform 362">
              <a:extLst>
                <a:ext uri="{FF2B5EF4-FFF2-40B4-BE49-F238E27FC236}">
                  <a16:creationId xmlns:a16="http://schemas.microsoft.com/office/drawing/2014/main" id="{798B5AD2-0A9F-CD4A-A169-0718D9D7C720}"/>
                </a:ext>
              </a:extLst>
            </p:cNvPr>
            <p:cNvSpPr>
              <a:spLocks/>
            </p:cNvSpPr>
            <p:nvPr/>
          </p:nvSpPr>
          <p:spPr bwMode="auto">
            <a:xfrm>
              <a:off x="2102657" y="1633104"/>
              <a:ext cx="662442" cy="111240"/>
            </a:xfrm>
            <a:custGeom>
              <a:avLst/>
              <a:gdLst>
                <a:gd name="T0" fmla="*/ 0 w 3723451"/>
                <a:gd name="T1" fmla="*/ 27215 h 932950"/>
                <a:gd name="T2" fmla="*/ 116561 w 3723451"/>
                <a:gd name="T3" fmla="*/ 321 h 932950"/>
                <a:gd name="T4" fmla="*/ 330163 w 3723451"/>
                <a:gd name="T5" fmla="*/ 62069 h 932950"/>
                <a:gd name="T6" fmla="*/ 533941 w 3723451"/>
                <a:gd name="T7" fmla="*/ 0 h 932950"/>
                <a:gd name="T8" fmla="*/ 662442 w 3723451"/>
                <a:gd name="T9" fmla="*/ 24699 h 932950"/>
                <a:gd name="T10" fmla="*/ 566838 w 3723451"/>
                <a:gd name="T11" fmla="*/ 55071 h 932950"/>
                <a:gd name="T12" fmla="*/ 536057 w 3723451"/>
                <a:gd name="T13" fmla="*/ 46883 h 932950"/>
                <a:gd name="T14" fmla="*/ 333916 w 3723451"/>
                <a:gd name="T15" fmla="*/ 111240 h 932950"/>
                <a:gd name="T16" fmla="*/ 126604 w 3723451"/>
                <a:gd name="T17" fmla="*/ 49250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64" name="Freeform 363">
              <a:extLst>
                <a:ext uri="{FF2B5EF4-FFF2-40B4-BE49-F238E27FC236}">
                  <a16:creationId xmlns:a16="http://schemas.microsoft.com/office/drawing/2014/main" id="{084DED8B-512E-0B41-B970-2E594DD9185E}"/>
                </a:ext>
              </a:extLst>
            </p:cNvPr>
            <p:cNvSpPr>
              <a:spLocks/>
            </p:cNvSpPr>
            <p:nvPr/>
          </p:nvSpPr>
          <p:spPr bwMode="auto">
            <a:xfrm>
              <a:off x="2536889" y="1727776"/>
              <a:ext cx="244059" cy="97039"/>
            </a:xfrm>
            <a:custGeom>
              <a:avLst/>
              <a:gdLst>
                <a:gd name="T0" fmla="*/ 0 w 1366596"/>
                <a:gd name="T1" fmla="*/ 0 h 809868"/>
                <a:gd name="T2" fmla="*/ 244059 w 1366596"/>
                <a:gd name="T3" fmla="*/ 74985 h 809868"/>
                <a:gd name="T4" fmla="*/ 154488 w 1366596"/>
                <a:gd name="T5" fmla="*/ 97039 h 809868"/>
                <a:gd name="T6" fmla="*/ 822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sp>
          <p:nvSpPr>
            <p:cNvPr id="365" name="Freeform 364">
              <a:extLst>
                <a:ext uri="{FF2B5EF4-FFF2-40B4-BE49-F238E27FC236}">
                  <a16:creationId xmlns:a16="http://schemas.microsoft.com/office/drawing/2014/main" id="{6E7712E3-B41E-984C-8AC3-690DBE5595BA}"/>
                </a:ext>
              </a:extLst>
            </p:cNvPr>
            <p:cNvSpPr>
              <a:spLocks/>
            </p:cNvSpPr>
            <p:nvPr/>
          </p:nvSpPr>
          <p:spPr bwMode="auto">
            <a:xfrm>
              <a:off x="2089979" y="1730143"/>
              <a:ext cx="240888" cy="97040"/>
            </a:xfrm>
            <a:custGeom>
              <a:avLst/>
              <a:gdLst>
                <a:gd name="T0" fmla="*/ 237599 w 1348191"/>
                <a:gd name="T1" fmla="*/ 0 h 791462"/>
                <a:gd name="T2" fmla="*/ 240888 w 1348191"/>
                <a:gd name="T3" fmla="*/ 46827 h 791462"/>
                <a:gd name="T4" fmla="*/ 87147 w 1348191"/>
                <a:gd name="T5" fmla="*/ 97040 h 791462"/>
                <a:gd name="T6" fmla="*/ 0 w 1348191"/>
                <a:gd name="T7" fmla="*/ 75037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endParaRPr lang="en-US"/>
            </a:p>
          </p:txBody>
        </p:sp>
        <p:cxnSp>
          <p:nvCxnSpPr>
            <p:cNvPr id="366" name="Straight Connector 365">
              <a:extLst>
                <a:ext uri="{FF2B5EF4-FFF2-40B4-BE49-F238E27FC236}">
                  <a16:creationId xmlns:a16="http://schemas.microsoft.com/office/drawing/2014/main" id="{91A649D5-1EBD-E24F-8B4A-020A7B05A22D}"/>
                </a:ext>
              </a:extLst>
            </p:cNvPr>
            <p:cNvCxnSpPr>
              <a:cxnSpLocks noChangeShapeType="1"/>
              <a:endCxn id="361" idx="2"/>
            </p:cNvCxnSpPr>
            <p:nvPr/>
          </p:nvCxnSpPr>
          <p:spPr bwMode="auto">
            <a:xfrm flipH="1" flipV="1">
              <a:off x="1871277" y="1737244"/>
              <a:ext cx="3171" cy="1230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67" name="Straight Connector 366">
              <a:extLst>
                <a:ext uri="{FF2B5EF4-FFF2-40B4-BE49-F238E27FC236}">
                  <a16:creationId xmlns:a16="http://schemas.microsoft.com/office/drawing/2014/main" id="{29C36AEB-A10D-E141-A17F-4A4E57E318EE}"/>
                </a:ext>
              </a:extLst>
            </p:cNvPr>
            <p:cNvCxnSpPr>
              <a:cxnSpLocks noChangeShapeType="1"/>
            </p:cNvCxnSpPr>
            <p:nvPr/>
          </p:nvCxnSpPr>
          <p:spPr bwMode="auto">
            <a:xfrm flipH="1" flipV="1">
              <a:off x="2996479" y="1734876"/>
              <a:ext cx="3169" cy="123075"/>
            </a:xfrm>
            <a:prstGeom prst="line">
              <a:avLst/>
            </a:prstGeom>
            <a:noFill/>
            <a:ln w="6350">
              <a:solidFill>
                <a:schemeClr val="tx1"/>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7135" name="TextBox 282">
            <a:extLst>
              <a:ext uri="{FF2B5EF4-FFF2-40B4-BE49-F238E27FC236}">
                <a16:creationId xmlns:a16="http://schemas.microsoft.com/office/drawing/2014/main" id="{A8701469-AECB-E045-BF87-6B7DAE22670E}"/>
              </a:ext>
            </a:extLst>
          </p:cNvPr>
          <p:cNvSpPr txBox="1">
            <a:spLocks noChangeArrowheads="1"/>
          </p:cNvSpPr>
          <p:nvPr/>
        </p:nvSpPr>
        <p:spPr bwMode="auto">
          <a:xfrm>
            <a:off x="5393617" y="5650151"/>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200"/>
              <a:t>3</a:t>
            </a:r>
          </a:p>
        </p:txBody>
      </p:sp>
      <p:sp>
        <p:nvSpPr>
          <p:cNvPr id="247" name="Text Box 8">
            <a:extLst>
              <a:ext uri="{FF2B5EF4-FFF2-40B4-BE49-F238E27FC236}">
                <a16:creationId xmlns:a16="http://schemas.microsoft.com/office/drawing/2014/main" id="{BF7E83CC-4903-9D4C-BFBF-B243D0E053FE}"/>
              </a:ext>
            </a:extLst>
          </p:cNvPr>
          <p:cNvSpPr txBox="1">
            <a:spLocks noChangeArrowheads="1"/>
          </p:cNvSpPr>
          <p:nvPr/>
        </p:nvSpPr>
        <p:spPr bwMode="auto">
          <a:xfrm>
            <a:off x="200907" y="4399121"/>
            <a:ext cx="4213223" cy="2369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0" tIns="45716" rIns="91430" bIns="45716">
            <a:spAutoFit/>
          </a:bodyPr>
          <a:lstStyle>
            <a:lvl1pPr>
              <a:spcBef>
                <a:spcPct val="20000"/>
              </a:spcBef>
              <a:buClr>
                <a:schemeClr val="accent2"/>
              </a:buClr>
              <a:buSzPct val="85000"/>
              <a:buFont typeface="Wingdings" pitchFamily="2" charset="2"/>
              <a:buChar char="q"/>
              <a:defRPr sz="2800">
                <a:solidFill>
                  <a:schemeClr val="tx1"/>
                </a:solidFill>
                <a:latin typeface="Comic Sans MS" panose="030F0902030302020204" pitchFamily="66" charset="0"/>
              </a:defRPr>
            </a:lvl1pPr>
            <a:lvl2pPr marL="742950" indent="-285750">
              <a:spcBef>
                <a:spcPct val="20000"/>
              </a:spcBef>
              <a:buClr>
                <a:schemeClr val="accent2"/>
              </a:buClr>
              <a:buSzPct val="75000"/>
              <a:buFont typeface="Wingdings" pitchFamily="2" charset="2"/>
              <a:buChar char="v"/>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b="1" dirty="0">
                <a:latin typeface="Helvetica" pitchFamily="2" charset="0"/>
              </a:rPr>
              <a:t>Data plane verification</a:t>
            </a:r>
          </a:p>
          <a:p>
            <a:pPr>
              <a:spcBef>
                <a:spcPct val="0"/>
              </a:spcBef>
              <a:buClrTx/>
              <a:buSzTx/>
              <a:buFontTx/>
              <a:buNone/>
            </a:pPr>
            <a:r>
              <a:rPr lang="en-US" altLang="en-US" sz="2000" dirty="0">
                <a:latin typeface="Helvetica" pitchFamily="2" charset="0"/>
              </a:rPr>
              <a:t>Do the devices together satisfy desired properties in the data plane?</a:t>
            </a:r>
          </a:p>
          <a:p>
            <a:pPr>
              <a:spcBef>
                <a:spcPct val="0"/>
              </a:spcBef>
              <a:buClrTx/>
              <a:buSzTx/>
              <a:buFontTx/>
              <a:buNone/>
            </a:pPr>
            <a:r>
              <a:rPr lang="en-US" altLang="en-US" sz="2000" dirty="0">
                <a:latin typeface="Helvetica" pitchFamily="2" charset="0"/>
              </a:rPr>
              <a:t>Compute logical representations</a:t>
            </a:r>
          </a:p>
          <a:p>
            <a:pPr>
              <a:spcBef>
                <a:spcPct val="0"/>
              </a:spcBef>
              <a:buClrTx/>
              <a:buSzTx/>
              <a:buFontTx/>
              <a:buNone/>
            </a:pPr>
            <a:r>
              <a:rPr lang="en-US" altLang="en-US" sz="2000" dirty="0">
                <a:solidFill>
                  <a:srgbClr val="C00000"/>
                </a:solidFill>
                <a:latin typeface="Helvetica" pitchFamily="2" charset="0"/>
              </a:rPr>
              <a:t>Loop-free, blackhole-free, waypoints</a:t>
            </a:r>
          </a:p>
        </p:txBody>
      </p:sp>
      <p:sp>
        <p:nvSpPr>
          <p:cNvPr id="248" name="Line 2">
            <a:extLst>
              <a:ext uri="{FF2B5EF4-FFF2-40B4-BE49-F238E27FC236}">
                <a16:creationId xmlns:a16="http://schemas.microsoft.com/office/drawing/2014/main" id="{B6DEB6B7-2481-8548-8BED-96E25E328792}"/>
              </a:ext>
            </a:extLst>
          </p:cNvPr>
          <p:cNvSpPr>
            <a:spLocks noChangeShapeType="1"/>
          </p:cNvSpPr>
          <p:nvPr/>
        </p:nvSpPr>
        <p:spPr bwMode="auto">
          <a:xfrm flipV="1">
            <a:off x="2201131" y="4006899"/>
            <a:ext cx="1832967" cy="41444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Helvetica" pitchFamily="2" charset="0"/>
            </a:endParaRPr>
          </a:p>
        </p:txBody>
      </p:sp>
      <p:sp>
        <p:nvSpPr>
          <p:cNvPr id="252" name="Title 10">
            <a:extLst>
              <a:ext uri="{FF2B5EF4-FFF2-40B4-BE49-F238E27FC236}">
                <a16:creationId xmlns:a16="http://schemas.microsoft.com/office/drawing/2014/main" id="{28CD5BB6-FDC0-C04C-8B57-58190771DDC0}"/>
              </a:ext>
            </a:extLst>
          </p:cNvPr>
          <p:cNvSpPr txBox="1">
            <a:spLocks/>
          </p:cNvSpPr>
          <p:nvPr/>
        </p:nvSpPr>
        <p:spPr>
          <a:xfrm>
            <a:off x="635919" y="663266"/>
            <a:ext cx="10853488" cy="101344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a:lstStyle>
          <a:p>
            <a:r>
              <a:rPr lang="en-US" altLang="en-US" dirty="0"/>
              <a:t>Network Verification</a:t>
            </a:r>
          </a:p>
        </p:txBody>
      </p:sp>
      <p:pic>
        <p:nvPicPr>
          <p:cNvPr id="4" name="Picture 3" descr="A picture containing text, lamp&#10;&#10;Description automatically generated">
            <a:extLst>
              <a:ext uri="{FF2B5EF4-FFF2-40B4-BE49-F238E27FC236}">
                <a16:creationId xmlns:a16="http://schemas.microsoft.com/office/drawing/2014/main" id="{46838288-E60D-CA49-979A-C261BDA5FED8}"/>
              </a:ext>
            </a:extLst>
          </p:cNvPr>
          <p:cNvPicPr>
            <a:picLocks noChangeAspect="1"/>
          </p:cNvPicPr>
          <p:nvPr/>
        </p:nvPicPr>
        <p:blipFill>
          <a:blip r:embed="rId4"/>
          <a:stretch>
            <a:fillRect/>
          </a:stretch>
        </p:blipFill>
        <p:spPr>
          <a:xfrm>
            <a:off x="4027398" y="2391006"/>
            <a:ext cx="1219200" cy="1071245"/>
          </a:xfrm>
          <a:prstGeom prst="rect">
            <a:avLst/>
          </a:prstGeom>
        </p:spPr>
      </p:pic>
      <p:pic>
        <p:nvPicPr>
          <p:cNvPr id="6" name="Picture 5" descr="Shape&#10;&#10;Description automatically generated with medium confidence">
            <a:extLst>
              <a:ext uri="{FF2B5EF4-FFF2-40B4-BE49-F238E27FC236}">
                <a16:creationId xmlns:a16="http://schemas.microsoft.com/office/drawing/2014/main" id="{BFE72B4C-1CB9-6E49-ABB3-A31B19D2D423}"/>
              </a:ext>
            </a:extLst>
          </p:cNvPr>
          <p:cNvPicPr>
            <a:picLocks noChangeAspect="1"/>
          </p:cNvPicPr>
          <p:nvPr/>
        </p:nvPicPr>
        <p:blipFill>
          <a:blip r:embed="rId5"/>
          <a:stretch>
            <a:fillRect/>
          </a:stretch>
        </p:blipFill>
        <p:spPr>
          <a:xfrm>
            <a:off x="5180720" y="2104276"/>
            <a:ext cx="638972" cy="522795"/>
          </a:xfrm>
          <a:prstGeom prst="rect">
            <a:avLst/>
          </a:prstGeom>
        </p:spPr>
      </p:pic>
      <p:pic>
        <p:nvPicPr>
          <p:cNvPr id="249" name="Picture 248" descr="Shape&#10;&#10;Description automatically generated with medium confidence">
            <a:extLst>
              <a:ext uri="{FF2B5EF4-FFF2-40B4-BE49-F238E27FC236}">
                <a16:creationId xmlns:a16="http://schemas.microsoft.com/office/drawing/2014/main" id="{7FDD3A60-7003-B948-9DB2-D1905F1D9470}"/>
              </a:ext>
            </a:extLst>
          </p:cNvPr>
          <p:cNvPicPr>
            <a:picLocks noChangeAspect="1"/>
          </p:cNvPicPr>
          <p:nvPr/>
        </p:nvPicPr>
        <p:blipFill>
          <a:blip r:embed="rId5"/>
          <a:stretch>
            <a:fillRect/>
          </a:stretch>
        </p:blipFill>
        <p:spPr>
          <a:xfrm flipH="1">
            <a:off x="5968043" y="1991088"/>
            <a:ext cx="638972" cy="522795"/>
          </a:xfrm>
          <a:prstGeom prst="rect">
            <a:avLst/>
          </a:prstGeom>
        </p:spPr>
      </p:pic>
      <p:pic>
        <p:nvPicPr>
          <p:cNvPr id="253" name="Picture 252" descr="A picture containing text, lamp&#10;&#10;Description automatically generated">
            <a:extLst>
              <a:ext uri="{FF2B5EF4-FFF2-40B4-BE49-F238E27FC236}">
                <a16:creationId xmlns:a16="http://schemas.microsoft.com/office/drawing/2014/main" id="{4F75DE10-A96B-6044-AB55-7DDE7970493F}"/>
              </a:ext>
            </a:extLst>
          </p:cNvPr>
          <p:cNvPicPr>
            <a:picLocks noChangeAspect="1"/>
          </p:cNvPicPr>
          <p:nvPr/>
        </p:nvPicPr>
        <p:blipFill>
          <a:blip r:embed="rId4"/>
          <a:stretch>
            <a:fillRect/>
          </a:stretch>
        </p:blipFill>
        <p:spPr>
          <a:xfrm>
            <a:off x="6532308" y="2386250"/>
            <a:ext cx="764258" cy="671512"/>
          </a:xfrm>
          <a:prstGeom prst="rect">
            <a:avLst/>
          </a:prstGeom>
        </p:spPr>
      </p:pic>
      <p:pic>
        <p:nvPicPr>
          <p:cNvPr id="254" name="Picture 253" descr="A picture containing text, lamp&#10;&#10;Description automatically generated">
            <a:extLst>
              <a:ext uri="{FF2B5EF4-FFF2-40B4-BE49-F238E27FC236}">
                <a16:creationId xmlns:a16="http://schemas.microsoft.com/office/drawing/2014/main" id="{CE400521-37E1-5043-9FD4-378BE602C049}"/>
              </a:ext>
            </a:extLst>
          </p:cNvPr>
          <p:cNvPicPr>
            <a:picLocks noChangeAspect="1"/>
          </p:cNvPicPr>
          <p:nvPr/>
        </p:nvPicPr>
        <p:blipFill>
          <a:blip r:embed="rId4"/>
          <a:stretch>
            <a:fillRect/>
          </a:stretch>
        </p:blipFill>
        <p:spPr>
          <a:xfrm>
            <a:off x="5785051" y="3100229"/>
            <a:ext cx="598940" cy="526256"/>
          </a:xfrm>
          <a:prstGeom prst="rect">
            <a:avLst/>
          </a:prstGeom>
        </p:spPr>
      </p:pic>
      <p:pic>
        <p:nvPicPr>
          <p:cNvPr id="255" name="Picture 254" descr="A picture containing text, lamp&#10;&#10;Description automatically generated">
            <a:extLst>
              <a:ext uri="{FF2B5EF4-FFF2-40B4-BE49-F238E27FC236}">
                <a16:creationId xmlns:a16="http://schemas.microsoft.com/office/drawing/2014/main" id="{7A4553D6-73F9-C14F-A616-A75484EE458C}"/>
              </a:ext>
            </a:extLst>
          </p:cNvPr>
          <p:cNvPicPr>
            <a:picLocks noChangeAspect="1"/>
          </p:cNvPicPr>
          <p:nvPr/>
        </p:nvPicPr>
        <p:blipFill>
          <a:blip r:embed="rId4"/>
          <a:stretch>
            <a:fillRect/>
          </a:stretch>
        </p:blipFill>
        <p:spPr>
          <a:xfrm>
            <a:off x="7778610" y="3100229"/>
            <a:ext cx="598940" cy="526256"/>
          </a:xfrm>
          <a:prstGeom prst="rect">
            <a:avLst/>
          </a:prstGeom>
        </p:spPr>
      </p:pic>
      <p:pic>
        <p:nvPicPr>
          <p:cNvPr id="256" name="Picture 255" descr="A picture containing text, lamp&#10;&#10;Description automatically generated">
            <a:extLst>
              <a:ext uri="{FF2B5EF4-FFF2-40B4-BE49-F238E27FC236}">
                <a16:creationId xmlns:a16="http://schemas.microsoft.com/office/drawing/2014/main" id="{0BDE0B2C-AE9B-F345-B31D-5B2B575638AC}"/>
              </a:ext>
            </a:extLst>
          </p:cNvPr>
          <p:cNvPicPr>
            <a:picLocks noChangeAspect="1"/>
          </p:cNvPicPr>
          <p:nvPr/>
        </p:nvPicPr>
        <p:blipFill>
          <a:blip r:embed="rId4"/>
          <a:stretch>
            <a:fillRect/>
          </a:stretch>
        </p:blipFill>
        <p:spPr>
          <a:xfrm>
            <a:off x="8730228" y="2595222"/>
            <a:ext cx="598940" cy="526256"/>
          </a:xfrm>
          <a:prstGeom prst="rect">
            <a:avLst/>
          </a:prstGeom>
        </p:spPr>
      </p:pic>
      <p:pic>
        <p:nvPicPr>
          <p:cNvPr id="257" name="Picture 256" descr="Shape&#10;&#10;Description automatically generated with medium confidence">
            <a:extLst>
              <a:ext uri="{FF2B5EF4-FFF2-40B4-BE49-F238E27FC236}">
                <a16:creationId xmlns:a16="http://schemas.microsoft.com/office/drawing/2014/main" id="{E31516E3-BB5F-8843-B1C6-8A147D551A21}"/>
              </a:ext>
            </a:extLst>
          </p:cNvPr>
          <p:cNvPicPr>
            <a:picLocks noChangeAspect="1"/>
          </p:cNvPicPr>
          <p:nvPr/>
        </p:nvPicPr>
        <p:blipFill>
          <a:blip r:embed="rId5"/>
          <a:stretch>
            <a:fillRect/>
          </a:stretch>
        </p:blipFill>
        <p:spPr>
          <a:xfrm>
            <a:off x="7194238" y="2047855"/>
            <a:ext cx="638972" cy="522795"/>
          </a:xfrm>
          <a:prstGeom prst="rect">
            <a:avLst/>
          </a:prstGeom>
        </p:spPr>
      </p:pic>
      <p:pic>
        <p:nvPicPr>
          <p:cNvPr id="258" name="Picture 257" descr="Shape&#10;&#10;Description automatically generated with medium confidence">
            <a:extLst>
              <a:ext uri="{FF2B5EF4-FFF2-40B4-BE49-F238E27FC236}">
                <a16:creationId xmlns:a16="http://schemas.microsoft.com/office/drawing/2014/main" id="{3B4F45F5-BB21-C841-9088-570C351774CB}"/>
              </a:ext>
            </a:extLst>
          </p:cNvPr>
          <p:cNvPicPr>
            <a:picLocks noChangeAspect="1"/>
          </p:cNvPicPr>
          <p:nvPr/>
        </p:nvPicPr>
        <p:blipFill>
          <a:blip r:embed="rId5"/>
          <a:stretch>
            <a:fillRect/>
          </a:stretch>
        </p:blipFill>
        <p:spPr>
          <a:xfrm flipH="1">
            <a:off x="8177295" y="2118581"/>
            <a:ext cx="638972" cy="522795"/>
          </a:xfrm>
          <a:prstGeom prst="rect">
            <a:avLst/>
          </a:prstGeom>
        </p:spPr>
      </p:pic>
      <p:sp>
        <p:nvSpPr>
          <p:cNvPr id="3" name="Text Box 8">
            <a:extLst>
              <a:ext uri="{FF2B5EF4-FFF2-40B4-BE49-F238E27FC236}">
                <a16:creationId xmlns:a16="http://schemas.microsoft.com/office/drawing/2014/main" id="{DFDBE6CD-29AA-C063-76FD-DE64B0316FED}"/>
              </a:ext>
            </a:extLst>
          </p:cNvPr>
          <p:cNvSpPr txBox="1">
            <a:spLocks noChangeArrowheads="1"/>
          </p:cNvSpPr>
          <p:nvPr/>
        </p:nvSpPr>
        <p:spPr bwMode="auto">
          <a:xfrm>
            <a:off x="307492" y="1383291"/>
            <a:ext cx="3803425" cy="280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0" tIns="45716" rIns="91430" bIns="45716">
            <a:spAutoFit/>
          </a:bodyPr>
          <a:lstStyle>
            <a:lvl1pPr>
              <a:spcBef>
                <a:spcPct val="20000"/>
              </a:spcBef>
              <a:buClr>
                <a:schemeClr val="accent2"/>
              </a:buClr>
              <a:buSzPct val="85000"/>
              <a:buFont typeface="Wingdings" pitchFamily="2" charset="2"/>
              <a:buChar char="q"/>
              <a:defRPr sz="2800">
                <a:solidFill>
                  <a:schemeClr val="tx1"/>
                </a:solidFill>
                <a:latin typeface="Comic Sans MS" panose="030F0902030302020204" pitchFamily="66" charset="0"/>
              </a:defRPr>
            </a:lvl1pPr>
            <a:lvl2pPr marL="742950" indent="-285750">
              <a:spcBef>
                <a:spcPct val="20000"/>
              </a:spcBef>
              <a:buClr>
                <a:schemeClr val="accent2"/>
              </a:buClr>
              <a:buSzPct val="75000"/>
              <a:buFont typeface="Wingdings" pitchFamily="2" charset="2"/>
              <a:buChar char="v"/>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b="1" dirty="0">
                <a:latin typeface="Helvetica" pitchFamily="2" charset="0"/>
              </a:rPr>
              <a:t>Control plane verification</a:t>
            </a:r>
          </a:p>
          <a:p>
            <a:pPr>
              <a:spcBef>
                <a:spcPct val="0"/>
              </a:spcBef>
              <a:buClrTx/>
              <a:buSzTx/>
              <a:buFontTx/>
              <a:buNone/>
            </a:pPr>
            <a:r>
              <a:rPr lang="en-US" altLang="en-US" sz="2000" dirty="0">
                <a:latin typeface="Helvetica" pitchFamily="2" charset="0"/>
              </a:rPr>
              <a:t>Do routing protocol configurations result in desired data plane properties?</a:t>
            </a:r>
          </a:p>
          <a:p>
            <a:pPr>
              <a:spcBef>
                <a:spcPct val="0"/>
              </a:spcBef>
              <a:buClrTx/>
              <a:buSzTx/>
              <a:buFontTx/>
              <a:buNone/>
            </a:pPr>
            <a:r>
              <a:rPr lang="en-US" altLang="en-US" sz="2000" dirty="0">
                <a:latin typeface="Helvetica" pitchFamily="2" charset="0"/>
              </a:rPr>
              <a:t>Compute fixed points</a:t>
            </a:r>
          </a:p>
          <a:p>
            <a:pPr>
              <a:spcBef>
                <a:spcPct val="0"/>
              </a:spcBef>
              <a:buClrTx/>
              <a:buSzTx/>
              <a:buFontTx/>
              <a:buNone/>
            </a:pPr>
            <a:r>
              <a:rPr lang="en-US" altLang="en-US" sz="2000" dirty="0">
                <a:solidFill>
                  <a:srgbClr val="C00000"/>
                </a:solidFill>
                <a:latin typeface="Helvetica" pitchFamily="2" charset="0"/>
              </a:rPr>
              <a:t>Consider failures, route protocol message injections</a:t>
            </a:r>
          </a:p>
        </p:txBody>
      </p:sp>
      <p:sp>
        <p:nvSpPr>
          <p:cNvPr id="5" name="Line 2">
            <a:extLst>
              <a:ext uri="{FF2B5EF4-FFF2-40B4-BE49-F238E27FC236}">
                <a16:creationId xmlns:a16="http://schemas.microsoft.com/office/drawing/2014/main" id="{E182C63F-808C-47BF-004D-D42E251376F3}"/>
              </a:ext>
            </a:extLst>
          </p:cNvPr>
          <p:cNvSpPr>
            <a:spLocks noChangeShapeType="1"/>
          </p:cNvSpPr>
          <p:nvPr/>
        </p:nvSpPr>
        <p:spPr bwMode="auto">
          <a:xfrm>
            <a:off x="2614384" y="2104276"/>
            <a:ext cx="1239358" cy="347062"/>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Helvetica" pitchFamily="2" charset="0"/>
            </a:endParaRPr>
          </a:p>
        </p:txBody>
      </p:sp>
      <p:pic>
        <p:nvPicPr>
          <p:cNvPr id="7" name="Picture 6" descr="A picture containing text, lamp&#10;&#10;Description automatically generated">
            <a:extLst>
              <a:ext uri="{FF2B5EF4-FFF2-40B4-BE49-F238E27FC236}">
                <a16:creationId xmlns:a16="http://schemas.microsoft.com/office/drawing/2014/main" id="{45500D39-FA47-5891-4556-86024CEB7092}"/>
              </a:ext>
            </a:extLst>
          </p:cNvPr>
          <p:cNvPicPr>
            <a:picLocks noChangeAspect="1"/>
          </p:cNvPicPr>
          <p:nvPr/>
        </p:nvPicPr>
        <p:blipFill>
          <a:blip r:embed="rId4"/>
          <a:stretch>
            <a:fillRect/>
          </a:stretch>
        </p:blipFill>
        <p:spPr>
          <a:xfrm>
            <a:off x="7454193" y="411647"/>
            <a:ext cx="1497013" cy="1315344"/>
          </a:xfrm>
          <a:prstGeom prst="rect">
            <a:avLst/>
          </a:prstGeom>
        </p:spPr>
      </p:pic>
      <p:cxnSp>
        <p:nvCxnSpPr>
          <p:cNvPr id="8" name="Straight Arrow Connector 7">
            <a:extLst>
              <a:ext uri="{FF2B5EF4-FFF2-40B4-BE49-F238E27FC236}">
                <a16:creationId xmlns:a16="http://schemas.microsoft.com/office/drawing/2014/main" id="{9C574556-9725-5E2B-34B0-3DA5B54CABBD}"/>
              </a:ext>
            </a:extLst>
          </p:cNvPr>
          <p:cNvCxnSpPr>
            <a:cxnSpLocks noChangeShapeType="1"/>
          </p:cNvCxnSpPr>
          <p:nvPr/>
        </p:nvCxnSpPr>
        <p:spPr bwMode="auto">
          <a:xfrm flipH="1">
            <a:off x="4936417" y="1069319"/>
            <a:ext cx="2545190" cy="921769"/>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 name="Straight Arrow Connector 9">
            <a:extLst>
              <a:ext uri="{FF2B5EF4-FFF2-40B4-BE49-F238E27FC236}">
                <a16:creationId xmlns:a16="http://schemas.microsoft.com/office/drawing/2014/main" id="{FFEDDE6C-FA25-E288-79D1-0CC346E4F6D6}"/>
              </a:ext>
            </a:extLst>
          </p:cNvPr>
          <p:cNvCxnSpPr>
            <a:cxnSpLocks noChangeShapeType="1"/>
          </p:cNvCxnSpPr>
          <p:nvPr/>
        </p:nvCxnSpPr>
        <p:spPr bwMode="auto">
          <a:xfrm flipH="1">
            <a:off x="6998579" y="1221719"/>
            <a:ext cx="635428" cy="925201"/>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 name="Straight Arrow Connector 11">
            <a:extLst>
              <a:ext uri="{FF2B5EF4-FFF2-40B4-BE49-F238E27FC236}">
                <a16:creationId xmlns:a16="http://schemas.microsoft.com/office/drawing/2014/main" id="{9D199D43-5A68-628C-D2AB-E65E298BCEFC}"/>
              </a:ext>
            </a:extLst>
          </p:cNvPr>
          <p:cNvCxnSpPr>
            <a:cxnSpLocks noChangeShapeType="1"/>
          </p:cNvCxnSpPr>
          <p:nvPr/>
        </p:nvCxnSpPr>
        <p:spPr bwMode="auto">
          <a:xfrm>
            <a:off x="8830947" y="1475836"/>
            <a:ext cx="177407" cy="761796"/>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4" name="Text Box 8">
            <a:extLst>
              <a:ext uri="{FF2B5EF4-FFF2-40B4-BE49-F238E27FC236}">
                <a16:creationId xmlns:a16="http://schemas.microsoft.com/office/drawing/2014/main" id="{B1C55C3E-14F7-0A38-3B85-06567B679F76}"/>
              </a:ext>
            </a:extLst>
          </p:cNvPr>
          <p:cNvSpPr txBox="1">
            <a:spLocks noChangeArrowheads="1"/>
          </p:cNvSpPr>
          <p:nvPr/>
        </p:nvSpPr>
        <p:spPr bwMode="auto">
          <a:xfrm>
            <a:off x="9008354" y="185707"/>
            <a:ext cx="3056393" cy="206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0" tIns="45716" rIns="91430" bIns="45716">
            <a:spAutoFit/>
          </a:bodyPr>
          <a:lstStyle>
            <a:lvl1pPr>
              <a:spcBef>
                <a:spcPct val="20000"/>
              </a:spcBef>
              <a:buClr>
                <a:schemeClr val="accent2"/>
              </a:buClr>
              <a:buSzPct val="85000"/>
              <a:buFont typeface="Wingdings" pitchFamily="2" charset="2"/>
              <a:buChar char="q"/>
              <a:defRPr sz="2800">
                <a:solidFill>
                  <a:schemeClr val="tx1"/>
                </a:solidFill>
                <a:latin typeface="Comic Sans MS" panose="030F0902030302020204" pitchFamily="66" charset="0"/>
              </a:defRPr>
            </a:lvl1pPr>
            <a:lvl2pPr marL="742950" indent="-285750">
              <a:spcBef>
                <a:spcPct val="20000"/>
              </a:spcBef>
              <a:buClr>
                <a:schemeClr val="accent2"/>
              </a:buClr>
              <a:buSzPct val="75000"/>
              <a:buFont typeface="Wingdings" pitchFamily="2" charset="2"/>
              <a:buChar char="v"/>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b="1" dirty="0">
                <a:latin typeface="Helvetica" pitchFamily="2" charset="0"/>
              </a:rPr>
              <a:t>SDN verification</a:t>
            </a:r>
          </a:p>
          <a:p>
            <a:pPr>
              <a:spcBef>
                <a:spcPct val="0"/>
              </a:spcBef>
              <a:buClrTx/>
              <a:buSzTx/>
              <a:buFontTx/>
              <a:buNone/>
            </a:pPr>
            <a:r>
              <a:rPr lang="en-US" altLang="en-US" sz="2000" dirty="0">
                <a:latin typeface="Helvetica" pitchFamily="2" charset="0"/>
              </a:rPr>
              <a:t>Program + data plane should satisfy desired properties</a:t>
            </a:r>
          </a:p>
          <a:p>
            <a:pPr>
              <a:spcBef>
                <a:spcPct val="0"/>
              </a:spcBef>
              <a:buClrTx/>
              <a:buSzTx/>
              <a:buFontTx/>
              <a:buNone/>
            </a:pPr>
            <a:r>
              <a:rPr lang="en-US" altLang="en-US" sz="2000" dirty="0">
                <a:latin typeface="Helvetica" pitchFamily="2" charset="0"/>
              </a:rPr>
              <a:t>Single box state + program</a:t>
            </a:r>
          </a:p>
        </p:txBody>
      </p:sp>
    </p:spTree>
    <p:extLst>
      <p:ext uri="{BB962C8B-B14F-4D97-AF65-F5344CB8AC3E}">
        <p14:creationId xmlns:p14="http://schemas.microsoft.com/office/powerpoint/2010/main" val="205854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dissolve">
                                      <p:cBhvr>
                                        <p:cTn id="47" dur="500"/>
                                        <p:tgtEl>
                                          <p:spTgt spid="7"/>
                                        </p:tgtEl>
                                      </p:cBhvr>
                                    </p:animEffect>
                                  </p:childTnLst>
                                </p:cTn>
                              </p:par>
                              <p:par>
                                <p:cTn id="48" presetID="9" presetClass="entr" presetSubtype="0" fill="hold"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dissolve">
                                      <p:cBhvr>
                                        <p:cTn id="50" dur="500"/>
                                        <p:tgtEl>
                                          <p:spTgt spid="8"/>
                                        </p:tgtEl>
                                      </p:cBhvr>
                                    </p:animEffect>
                                  </p:childTnLst>
                                </p:cTn>
                              </p:par>
                              <p:par>
                                <p:cTn id="51" presetID="9"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dissolve">
                                      <p:cBhvr>
                                        <p:cTn id="53" dur="500"/>
                                        <p:tgtEl>
                                          <p:spTgt spid="10"/>
                                        </p:tgtEl>
                                      </p:cBhvr>
                                    </p:animEffect>
                                  </p:childTnLst>
                                </p:cTn>
                              </p:par>
                              <p:par>
                                <p:cTn id="54" presetID="9" presetClass="entr" presetSubtype="0"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dissolve">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958" y="2155875"/>
            <a:ext cx="10515600" cy="955316"/>
          </a:xfrm>
        </p:spPr>
        <p:txBody>
          <a:bodyPr>
            <a:normAutofit/>
          </a:bodyPr>
          <a:lstStyle/>
          <a:p>
            <a:r>
              <a:rPr lang="en-US" dirty="0"/>
              <a:t>for all M, does N satisfy </a:t>
            </a:r>
            <a:r>
              <a:rPr lang="en-US"/>
              <a:t>P?</a:t>
            </a:r>
            <a:endParaRPr lang="en-US" dirty="0"/>
          </a:p>
        </p:txBody>
      </p:sp>
      <p:cxnSp>
        <p:nvCxnSpPr>
          <p:cNvPr id="5" name="Straight Arrow Connector 4"/>
          <p:cNvCxnSpPr/>
          <p:nvPr/>
        </p:nvCxnSpPr>
        <p:spPr>
          <a:xfrm flipV="1">
            <a:off x="2579077" y="3165231"/>
            <a:ext cx="1266092" cy="141849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3786" y="4712677"/>
            <a:ext cx="4196860" cy="1815882"/>
          </a:xfrm>
          <a:prstGeom prst="rect">
            <a:avLst/>
          </a:prstGeom>
          <a:noFill/>
        </p:spPr>
        <p:txBody>
          <a:bodyPr wrap="square" rtlCol="0">
            <a:spAutoFit/>
          </a:bodyPr>
          <a:lstStyle/>
          <a:p>
            <a:pPr algn="ctr"/>
            <a:r>
              <a:rPr lang="en-US" sz="2800" dirty="0">
                <a:solidFill>
                  <a:srgbClr val="C00000"/>
                </a:solidFill>
                <a:latin typeface="Helvetica" charset="0"/>
                <a:ea typeface="Helvetica" charset="0"/>
                <a:cs typeface="Helvetica" charset="0"/>
              </a:rPr>
              <a:t>Sequence of messages:</a:t>
            </a:r>
          </a:p>
          <a:p>
            <a:pPr algn="ctr"/>
            <a:r>
              <a:rPr lang="en-US" sz="2800" dirty="0">
                <a:latin typeface="Helvetica" charset="0"/>
                <a:ea typeface="Helvetica" charset="0"/>
                <a:cs typeface="Helvetica" charset="0"/>
              </a:rPr>
              <a:t>Packets,</a:t>
            </a:r>
          </a:p>
          <a:p>
            <a:pPr algn="ctr"/>
            <a:r>
              <a:rPr lang="en-US" sz="2800" dirty="0">
                <a:latin typeface="Helvetica" charset="0"/>
                <a:ea typeface="Helvetica" charset="0"/>
                <a:cs typeface="Helvetica" charset="0"/>
              </a:rPr>
              <a:t>Routing protocol</a:t>
            </a:r>
          </a:p>
          <a:p>
            <a:pPr algn="ctr"/>
            <a:r>
              <a:rPr lang="en-US" sz="2800" dirty="0">
                <a:latin typeface="Helvetica" charset="0"/>
                <a:ea typeface="Helvetica" charset="0"/>
                <a:cs typeface="Helvetica" charset="0"/>
              </a:rPr>
              <a:t>Link failures</a:t>
            </a:r>
          </a:p>
        </p:txBody>
      </p:sp>
      <p:cxnSp>
        <p:nvCxnSpPr>
          <p:cNvPr id="7" name="Straight Arrow Connector 6"/>
          <p:cNvCxnSpPr/>
          <p:nvPr/>
        </p:nvCxnSpPr>
        <p:spPr>
          <a:xfrm flipV="1">
            <a:off x="5996110" y="3165231"/>
            <a:ext cx="639152" cy="181707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325327" y="4982308"/>
            <a:ext cx="3980717" cy="1815882"/>
          </a:xfrm>
          <a:prstGeom prst="rect">
            <a:avLst/>
          </a:prstGeom>
          <a:noFill/>
        </p:spPr>
        <p:txBody>
          <a:bodyPr wrap="square" rtlCol="0">
            <a:spAutoFit/>
          </a:bodyPr>
          <a:lstStyle/>
          <a:p>
            <a:pPr algn="ctr"/>
            <a:r>
              <a:rPr lang="en-US" sz="2800" dirty="0">
                <a:solidFill>
                  <a:srgbClr val="C00000"/>
                </a:solidFill>
                <a:latin typeface="Helvetica" charset="0"/>
                <a:ea typeface="Helvetica" charset="0"/>
                <a:cs typeface="Helvetica" charset="0"/>
              </a:rPr>
              <a:t>Network representation:</a:t>
            </a:r>
          </a:p>
          <a:p>
            <a:pPr algn="ctr"/>
            <a:r>
              <a:rPr lang="en-US" sz="2800" dirty="0">
                <a:latin typeface="Helvetica" charset="0"/>
                <a:ea typeface="Helvetica" charset="0"/>
                <a:cs typeface="Helvetica" charset="0"/>
              </a:rPr>
              <a:t>Data plane</a:t>
            </a:r>
          </a:p>
          <a:p>
            <a:pPr algn="ctr"/>
            <a:r>
              <a:rPr lang="en-US" sz="2800" dirty="0">
                <a:latin typeface="Helvetica" charset="0"/>
                <a:ea typeface="Helvetica" charset="0"/>
                <a:cs typeface="Helvetica" charset="0"/>
              </a:rPr>
              <a:t>Control plane</a:t>
            </a:r>
          </a:p>
          <a:p>
            <a:pPr algn="ctr"/>
            <a:r>
              <a:rPr lang="en-US" sz="2800" dirty="0">
                <a:solidFill>
                  <a:srgbClr val="C00000"/>
                </a:solidFill>
                <a:latin typeface="Helvetica" charset="0"/>
                <a:ea typeface="Helvetica" charset="0"/>
                <a:cs typeface="Helvetica" charset="0"/>
              </a:rPr>
              <a:t>Need good abstractions</a:t>
            </a:r>
          </a:p>
        </p:txBody>
      </p:sp>
      <p:cxnSp>
        <p:nvCxnSpPr>
          <p:cNvPr id="10" name="Straight Arrow Connector 9"/>
          <p:cNvCxnSpPr/>
          <p:nvPr/>
        </p:nvCxnSpPr>
        <p:spPr>
          <a:xfrm flipH="1" flipV="1">
            <a:off x="9894277" y="2977662"/>
            <a:ext cx="140678" cy="120747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100402" y="4225312"/>
            <a:ext cx="3980717" cy="2246769"/>
          </a:xfrm>
          <a:prstGeom prst="rect">
            <a:avLst/>
          </a:prstGeom>
          <a:noFill/>
        </p:spPr>
        <p:txBody>
          <a:bodyPr wrap="square" rtlCol="0">
            <a:spAutoFit/>
          </a:bodyPr>
          <a:lstStyle/>
          <a:p>
            <a:pPr algn="ctr"/>
            <a:r>
              <a:rPr lang="en-US" sz="2800" dirty="0">
                <a:solidFill>
                  <a:srgbClr val="C00000"/>
                </a:solidFill>
                <a:latin typeface="Helvetica" charset="0"/>
                <a:ea typeface="Helvetica" charset="0"/>
                <a:cs typeface="Helvetica" charset="0"/>
              </a:rPr>
              <a:t>Property of interest:</a:t>
            </a:r>
          </a:p>
          <a:p>
            <a:pPr algn="ctr"/>
            <a:r>
              <a:rPr lang="en-US" sz="2800" dirty="0">
                <a:latin typeface="Helvetica" charset="0"/>
                <a:ea typeface="Helvetica" charset="0"/>
                <a:cs typeface="Helvetica" charset="0"/>
              </a:rPr>
              <a:t>Loop freedom</a:t>
            </a:r>
          </a:p>
          <a:p>
            <a:pPr algn="ctr"/>
            <a:r>
              <a:rPr lang="en-US" sz="2800" dirty="0">
                <a:latin typeface="Helvetica" charset="0"/>
                <a:ea typeface="Helvetica" charset="0"/>
                <a:cs typeface="Helvetica" charset="0"/>
              </a:rPr>
              <a:t>Blackholes</a:t>
            </a:r>
          </a:p>
          <a:p>
            <a:pPr algn="ctr"/>
            <a:r>
              <a:rPr lang="en-US" sz="2800" dirty="0">
                <a:latin typeface="Helvetica" charset="0"/>
                <a:ea typeface="Helvetica" charset="0"/>
                <a:cs typeface="Helvetica" charset="0"/>
              </a:rPr>
              <a:t>Waypoints</a:t>
            </a:r>
          </a:p>
          <a:p>
            <a:pPr algn="ctr"/>
            <a:r>
              <a:rPr lang="en-US" sz="2800" dirty="0">
                <a:latin typeface="Helvetica" charset="0"/>
                <a:ea typeface="Helvetica" charset="0"/>
                <a:cs typeface="Helvetica" charset="0"/>
              </a:rPr>
              <a:t>Equivalence</a:t>
            </a:r>
          </a:p>
        </p:txBody>
      </p:sp>
      <p:sp>
        <p:nvSpPr>
          <p:cNvPr id="16" name="TextBox 15"/>
          <p:cNvSpPr txBox="1"/>
          <p:nvPr/>
        </p:nvSpPr>
        <p:spPr>
          <a:xfrm>
            <a:off x="1102290" y="383098"/>
            <a:ext cx="10120295" cy="523220"/>
          </a:xfrm>
          <a:prstGeom prst="rect">
            <a:avLst/>
          </a:prstGeom>
          <a:noFill/>
        </p:spPr>
        <p:txBody>
          <a:bodyPr wrap="square" rtlCol="0">
            <a:spAutoFit/>
          </a:bodyPr>
          <a:lstStyle/>
          <a:p>
            <a:r>
              <a:rPr lang="en-US" sz="2800" dirty="0">
                <a:solidFill>
                  <a:srgbClr val="C00000"/>
                </a:solidFill>
                <a:latin typeface="Helvetica" charset="0"/>
                <a:ea typeface="Helvetica" charset="0"/>
                <a:cs typeface="Helvetica" charset="0"/>
              </a:rPr>
              <a:t>Decision Procedure:</a:t>
            </a:r>
            <a:r>
              <a:rPr lang="en-US" sz="2800" dirty="0">
                <a:latin typeface="Helvetica" charset="0"/>
                <a:ea typeface="Helvetica" charset="0"/>
                <a:cs typeface="Helvetica" charset="0"/>
              </a:rPr>
              <a:t> An efficient algorithm that answers yes/no</a:t>
            </a:r>
          </a:p>
        </p:txBody>
      </p:sp>
      <p:sp>
        <p:nvSpPr>
          <p:cNvPr id="17" name="TextBox 16"/>
          <p:cNvSpPr txBox="1"/>
          <p:nvPr/>
        </p:nvSpPr>
        <p:spPr>
          <a:xfrm>
            <a:off x="1102290" y="1096990"/>
            <a:ext cx="9632515" cy="954107"/>
          </a:xfrm>
          <a:prstGeom prst="rect">
            <a:avLst/>
          </a:prstGeom>
          <a:noFill/>
        </p:spPr>
        <p:txBody>
          <a:bodyPr wrap="square" rtlCol="0">
            <a:spAutoFit/>
          </a:bodyPr>
          <a:lstStyle/>
          <a:p>
            <a:pPr algn="ctr"/>
            <a:r>
              <a:rPr lang="en-US" sz="2800" dirty="0">
                <a:latin typeface="Helvetica" charset="0"/>
                <a:ea typeface="Helvetica" charset="0"/>
                <a:cs typeface="Helvetica" charset="0"/>
              </a:rPr>
              <a:t>Ask the question under assumptions about network change:</a:t>
            </a:r>
            <a:r>
              <a:rPr lang="en-US" sz="2800" i="1" dirty="0">
                <a:latin typeface="Helvetica" charset="0"/>
                <a:ea typeface="Helvetica" charset="0"/>
                <a:cs typeface="Helvetica" charset="0"/>
              </a:rPr>
              <a:t> </a:t>
            </a:r>
          </a:p>
          <a:p>
            <a:pPr algn="ctr"/>
            <a:r>
              <a:rPr lang="en-US" sz="2800" dirty="0">
                <a:solidFill>
                  <a:srgbClr val="C00000"/>
                </a:solidFill>
                <a:latin typeface="Helvetica" charset="0"/>
                <a:ea typeface="Helvetica" charset="0"/>
                <a:cs typeface="Helvetica" charset="0"/>
              </a:rPr>
              <a:t>static, incremental, or dynamic</a:t>
            </a:r>
          </a:p>
        </p:txBody>
      </p:sp>
    </p:spTree>
    <p:extLst>
      <p:ext uri="{BB962C8B-B14F-4D97-AF65-F5344CB8AC3E}">
        <p14:creationId xmlns:p14="http://schemas.microsoft.com/office/powerpoint/2010/main" val="2633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 Modeling firewall rules</a:t>
            </a:r>
          </a:p>
        </p:txBody>
      </p:sp>
      <p:sp>
        <p:nvSpPr>
          <p:cNvPr id="3" name="Content Placeholder 2"/>
          <p:cNvSpPr>
            <a:spLocks noGrp="1"/>
          </p:cNvSpPr>
          <p:nvPr>
            <p:ph idx="1"/>
          </p:nvPr>
        </p:nvSpPr>
        <p:spPr>
          <a:xfrm>
            <a:off x="838200" y="1825624"/>
            <a:ext cx="11018520" cy="5032376"/>
          </a:xfrm>
        </p:spPr>
        <p:txBody>
          <a:bodyPr>
            <a:normAutofit/>
          </a:bodyPr>
          <a:lstStyle/>
          <a:p>
            <a:r>
              <a:rPr lang="en-US" dirty="0"/>
              <a:t>Assume packets just have 2 bits; there are only 2 ports</a:t>
            </a:r>
          </a:p>
          <a:p>
            <a:r>
              <a:rPr lang="en-US" dirty="0"/>
              <a:t>Firewall config: </a:t>
            </a:r>
            <a:r>
              <a:rPr lang="en-US" dirty="0">
                <a:solidFill>
                  <a:srgbClr val="C00000"/>
                </a:solidFill>
              </a:rPr>
              <a:t>10 -&gt; </a:t>
            </a:r>
            <a:r>
              <a:rPr lang="en-US" dirty="0" err="1">
                <a:solidFill>
                  <a:srgbClr val="C00000"/>
                </a:solidFill>
              </a:rPr>
              <a:t>fwd</a:t>
            </a:r>
            <a:r>
              <a:rPr lang="en-US" dirty="0">
                <a:solidFill>
                  <a:srgbClr val="C00000"/>
                </a:solidFill>
              </a:rPr>
              <a:t>(2); x1 -&gt; </a:t>
            </a:r>
            <a:r>
              <a:rPr lang="en-US" dirty="0" err="1">
                <a:solidFill>
                  <a:srgbClr val="C00000"/>
                </a:solidFill>
              </a:rPr>
              <a:t>fwd</a:t>
            </a:r>
            <a:r>
              <a:rPr lang="en-US" dirty="0">
                <a:solidFill>
                  <a:srgbClr val="C00000"/>
                </a:solidFill>
              </a:rPr>
              <a:t>(1)</a:t>
            </a:r>
            <a:r>
              <a:rPr lang="en-US" dirty="0"/>
              <a:t>. All others dropped</a:t>
            </a:r>
          </a:p>
          <a:p>
            <a:r>
              <a:rPr lang="en-US" dirty="0"/>
              <a:t>Boolean representation of the network:</a:t>
            </a:r>
          </a:p>
          <a:p>
            <a:pPr lvl="1"/>
            <a:r>
              <a:rPr lang="en-US" dirty="0">
                <a:solidFill>
                  <a:srgbClr val="C00000"/>
                </a:solidFill>
              </a:rPr>
              <a:t>N: (d1 &amp; ~d0) | ((d1 | ~d1) &amp; d0)</a:t>
            </a:r>
          </a:p>
          <a:p>
            <a:r>
              <a:rPr lang="en-US" dirty="0"/>
              <a:t>Property: only the packets from 00 are dropped</a:t>
            </a:r>
          </a:p>
          <a:p>
            <a:pPr lvl="1"/>
            <a:r>
              <a:rPr lang="en-US" dirty="0">
                <a:solidFill>
                  <a:srgbClr val="C00000"/>
                </a:solidFill>
              </a:rPr>
              <a:t>P: (~d1 &amp; ~d0)</a:t>
            </a:r>
          </a:p>
          <a:p>
            <a:r>
              <a:rPr lang="en-US" dirty="0"/>
              <a:t>Messages (M): all combinations of Boolean variables d0, d1</a:t>
            </a:r>
          </a:p>
          <a:p>
            <a:r>
              <a:rPr lang="en-US" dirty="0"/>
              <a:t>Verification question: </a:t>
            </a:r>
            <a:r>
              <a:rPr lang="en-US" dirty="0">
                <a:solidFill>
                  <a:srgbClr val="C00000"/>
                </a:solidFill>
              </a:rPr>
              <a:t>for all d0, d1, is formula P &lt;=&gt; ~N valid?</a:t>
            </a:r>
            <a:r>
              <a:rPr lang="en-US" dirty="0"/>
              <a:t> i.e.,</a:t>
            </a:r>
          </a:p>
          <a:p>
            <a:pPr lvl="1"/>
            <a:r>
              <a:rPr lang="en-US" dirty="0"/>
              <a:t>Is P &lt;=&gt; N a tautology?</a:t>
            </a:r>
          </a:p>
          <a:p>
            <a:r>
              <a:rPr lang="en-US" dirty="0"/>
              <a:t>Decision procedure:  </a:t>
            </a:r>
            <a:r>
              <a:rPr lang="en-US" dirty="0">
                <a:solidFill>
                  <a:srgbClr val="C00000"/>
                </a:solidFill>
              </a:rPr>
              <a:t>SAT solver</a:t>
            </a:r>
          </a:p>
        </p:txBody>
      </p:sp>
    </p:spTree>
    <p:extLst>
      <p:ext uri="{BB962C8B-B14F-4D97-AF65-F5344CB8AC3E}">
        <p14:creationId xmlns:p14="http://schemas.microsoft.com/office/powerpoint/2010/main" val="23816364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8.6|2.4"/>
</p:tagLst>
</file>

<file path=ppt/tags/tag2.xml><?xml version="1.0" encoding="utf-8"?>
<p:tagLst xmlns:a="http://schemas.openxmlformats.org/drawingml/2006/main" xmlns:r="http://schemas.openxmlformats.org/officeDocument/2006/relationships" xmlns:p="http://schemas.openxmlformats.org/presentationml/2006/main">
  <p:tag name="TIMING" val="|15.2|11.4|9.6|10.1|4.8|5.5"/>
</p:tagLst>
</file>

<file path=ppt/tags/tag3.xml><?xml version="1.0" encoding="utf-8"?>
<p:tagLst xmlns:a="http://schemas.openxmlformats.org/drawingml/2006/main" xmlns:r="http://schemas.openxmlformats.org/officeDocument/2006/relationships" xmlns:p="http://schemas.openxmlformats.org/presentationml/2006/main">
  <p:tag name="TIMING" val="|11.5|8.6|2.4"/>
</p:tagLst>
</file>

<file path=ppt/tags/tag4.xml><?xml version="1.0" encoding="utf-8"?>
<p:tagLst xmlns:a="http://schemas.openxmlformats.org/drawingml/2006/main" xmlns:r="http://schemas.openxmlformats.org/officeDocument/2006/relationships" xmlns:p="http://schemas.openxmlformats.org/presentationml/2006/main">
  <p:tag name="TIMING" val="|18.1|2.6|6.1|4.5|15.1"/>
</p:tagLst>
</file>

<file path=ppt/tags/tag5.xml><?xml version="1.0" encoding="utf-8"?>
<p:tagLst xmlns:a="http://schemas.openxmlformats.org/drawingml/2006/main" xmlns:r="http://schemas.openxmlformats.org/officeDocument/2006/relationships" xmlns:p="http://schemas.openxmlformats.org/presentationml/2006/main">
  <p:tag name="TIMING" val="|28.4|14.5|4.3"/>
</p:tagLst>
</file>

<file path=ppt/tags/tag6.xml><?xml version="1.0" encoding="utf-8"?>
<p:tagLst xmlns:a="http://schemas.openxmlformats.org/drawingml/2006/main" xmlns:r="http://schemas.openxmlformats.org/officeDocument/2006/relationships" xmlns:p="http://schemas.openxmlformats.org/presentationml/2006/main">
  <p:tag name="TIMING" val="|1.8|0.8|0.8|0.6|0.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8100">
          <a:solidFill>
            <a:schemeClr val="tx1"/>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dirty="0" smtClean="0">
            <a:latin typeface="Helvetica"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8441</TotalTime>
  <Words>2776</Words>
  <Application>Microsoft Macintosh PowerPoint</Application>
  <PresentationFormat>Widescreen</PresentationFormat>
  <Paragraphs>335</Paragraphs>
  <Slides>24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Century Schoolbook</vt:lpstr>
      <vt:lpstr>Helvetica</vt:lpstr>
      <vt:lpstr>Wingdings</vt:lpstr>
      <vt:lpstr>Office Theme</vt:lpstr>
      <vt:lpstr>PowerPoint Presentation</vt:lpstr>
      <vt:lpstr>Networks are complex</vt:lpstr>
      <vt:lpstr>Physical faults</vt:lpstr>
      <vt:lpstr>Route misconfigurations</vt:lpstr>
      <vt:lpstr>Some operator requirements</vt:lpstr>
      <vt:lpstr>Verification (software)</vt:lpstr>
      <vt:lpstr>PowerPoint Presentation</vt:lpstr>
      <vt:lpstr>for all M, does N satisfy P?</vt:lpstr>
      <vt:lpstr>A simple example: Modeling firewall rules</vt:lpstr>
      <vt:lpstr>Verification, testing, synthesis, eq checks</vt:lpstr>
      <vt:lpstr>Header Space Analysis</vt:lpstr>
      <vt:lpstr>Abstracting across devices</vt:lpstr>
      <vt:lpstr>Vision for Network Verification</vt:lpstr>
      <vt:lpstr>Networks as geometric transformers</vt:lpstr>
      <vt:lpstr>Header Space Framework</vt:lpstr>
      <vt:lpstr>Header Space Framework</vt:lpstr>
      <vt:lpstr>Transfer Function Example</vt:lpstr>
      <vt:lpstr>Composing Transfer Functions</vt:lpstr>
      <vt:lpstr>Header Space Framework</vt:lpstr>
      <vt:lpstr>Computing Reachability</vt:lpstr>
      <vt:lpstr>PowerPoint Presentation</vt:lpstr>
      <vt:lpstr>Outro</vt:lpstr>
      <vt:lpstr>Computer Networks</vt:lpstr>
      <vt:lpstr>What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552: Computer Networks</dc:title>
  <dc:creator>Srinivas NG</dc:creator>
  <cp:lastModifiedBy>Srinivas Narayana Ganapathy</cp:lastModifiedBy>
  <cp:revision>2763</cp:revision>
  <dcterms:created xsi:type="dcterms:W3CDTF">2018-09-05T17:47:04Z</dcterms:created>
  <dcterms:modified xsi:type="dcterms:W3CDTF">2024-04-24T11:56:05Z</dcterms:modified>
</cp:coreProperties>
</file>