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502" r:id="rId2"/>
    <p:sldId id="569" r:id="rId3"/>
    <p:sldId id="566" r:id="rId4"/>
    <p:sldId id="574" r:id="rId5"/>
    <p:sldId id="576" r:id="rId6"/>
    <p:sldId id="577" r:id="rId7"/>
    <p:sldId id="547" r:id="rId8"/>
    <p:sldId id="548" r:id="rId9"/>
    <p:sldId id="561" r:id="rId10"/>
    <p:sldId id="410" r:id="rId11"/>
    <p:sldId id="409" r:id="rId12"/>
    <p:sldId id="412" r:id="rId13"/>
    <p:sldId id="580" r:id="rId14"/>
    <p:sldId id="413" r:id="rId15"/>
    <p:sldId id="581" r:id="rId16"/>
    <p:sldId id="582" r:id="rId17"/>
    <p:sldId id="583" r:id="rId18"/>
    <p:sldId id="414" r:id="rId19"/>
    <p:sldId id="584" r:id="rId20"/>
    <p:sldId id="415" r:id="rId21"/>
    <p:sldId id="416" r:id="rId22"/>
    <p:sldId id="579" r:id="rId23"/>
    <p:sldId id="417" r:id="rId24"/>
    <p:sldId id="590" r:id="rId25"/>
    <p:sldId id="591" r:id="rId26"/>
    <p:sldId id="592" r:id="rId27"/>
    <p:sldId id="587" r:id="rId28"/>
    <p:sldId id="593" r:id="rId29"/>
    <p:sldId id="594" r:id="rId30"/>
    <p:sldId id="595" r:id="rId31"/>
    <p:sldId id="442" r:id="rId32"/>
    <p:sldId id="443" r:id="rId33"/>
    <p:sldId id="5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9"/>
    <p:restoredTop sz="94664"/>
  </p:normalViewPr>
  <p:slideViewPr>
    <p:cSldViewPr snapToGrid="0" snapToObjects="1">
      <p:cViewPr varScale="1">
        <p:scale>
          <a:sx n="109" d="100"/>
          <a:sy n="109" d="100"/>
        </p:scale>
        <p:origin x="192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82CEDB1-B395-4F8B-92D3-0F1C6FAC8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F3697-FFC9-452E-9D22-BCCF3C617119}" type="slidenum">
              <a:rPr lang="en-US" altLang="en-US" sz="1400" smtClean="0"/>
              <a:pPr/>
              <a:t>8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F0CA5A-E2F1-4729-B81E-9AFD0EC15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B8E18D6-8FC4-4A67-BB37-E0627AEC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58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076DC00-EFC7-4FB6-A150-0BFC29D85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BF3C95-FC51-496E-8AA2-1764BDE5BC4A}" type="slidenum">
              <a:rPr lang="en-US" altLang="en-US" sz="1400" smtClean="0"/>
              <a:pPr/>
              <a:t>22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07E929E-F5CD-48A8-B8F0-E8550D4D4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F72F6CA-FFDE-42C4-BA47-96F06D9CE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21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18861" y="1560202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Transport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Reliability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7,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6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776-176F-764E-8C88-FE3D3CE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558-4FE4-CF4F-9D0B-99F77E939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and Wait</a:t>
            </a:r>
          </a:p>
        </p:txBody>
      </p:sp>
    </p:spTree>
    <p:extLst>
      <p:ext uri="{BB962C8B-B14F-4D97-AF65-F5344CB8AC3E}">
        <p14:creationId xmlns:p14="http://schemas.microsoft.com/office/powerpoint/2010/main" val="237212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A8-F9D0-5F4D-A341-FEF699D2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Packet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A0C39-D7FE-9045-BE74-79214036A215}"/>
              </a:ext>
            </a:extLst>
          </p:cNvPr>
          <p:cNvCxnSpPr/>
          <p:nvPr/>
        </p:nvCxnSpPr>
        <p:spPr>
          <a:xfrm>
            <a:off x="2252871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CEC69-5E65-1145-BDD7-B50BA3773396}"/>
              </a:ext>
            </a:extLst>
          </p:cNvPr>
          <p:cNvCxnSpPr/>
          <p:nvPr/>
        </p:nvCxnSpPr>
        <p:spPr>
          <a:xfrm>
            <a:off x="5161723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5E4A0-A546-534D-A3ED-FCB61B37D5CD}"/>
              </a:ext>
            </a:extLst>
          </p:cNvPr>
          <p:cNvCxnSpPr/>
          <p:nvPr/>
        </p:nvCxnSpPr>
        <p:spPr>
          <a:xfrm>
            <a:off x="2425150" y="2450654"/>
            <a:ext cx="2557669" cy="11529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FC5EEA-E7CA-1142-BF98-DE4779A8D97D}"/>
              </a:ext>
            </a:extLst>
          </p:cNvPr>
          <p:cNvSpPr txBox="1"/>
          <p:nvPr/>
        </p:nvSpPr>
        <p:spPr>
          <a:xfrm>
            <a:off x="1736036" y="1698350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CDDA3-D251-4841-A1FC-EB2303045C26}"/>
              </a:ext>
            </a:extLst>
          </p:cNvPr>
          <p:cNvSpPr txBox="1"/>
          <p:nvPr/>
        </p:nvSpPr>
        <p:spPr>
          <a:xfrm>
            <a:off x="4563718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pic>
        <p:nvPicPr>
          <p:cNvPr id="12" name="Picture 1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305F55A6-D480-7D42-9D83-9A5664B6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4" y="5185156"/>
            <a:ext cx="1464365" cy="146436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21B307-9AE2-D24D-9D15-1E16E6C0959B}"/>
              </a:ext>
            </a:extLst>
          </p:cNvPr>
          <p:cNvGrpSpPr/>
          <p:nvPr/>
        </p:nvGrpSpPr>
        <p:grpSpPr>
          <a:xfrm>
            <a:off x="2431776" y="2804951"/>
            <a:ext cx="914398" cy="461665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07AC0B8-0E20-B648-935D-9A724D8C181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FE649-9E51-6346-8BC4-FBF3192F523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1ACBDE-BDB5-AD49-BF36-142C3304E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E226A8-77F6-7649-B5FF-E34B898A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1" y="1929182"/>
            <a:ext cx="5257800" cy="4295881"/>
          </a:xfrm>
        </p:spPr>
        <p:txBody>
          <a:bodyPr>
            <a:normAutofit/>
          </a:bodyPr>
          <a:lstStyle/>
          <a:p>
            <a:r>
              <a:rPr lang="en-US" dirty="0"/>
              <a:t>How might a sender and receiver ensure that data is delivered reliably (despite some packets being lost)?</a:t>
            </a:r>
          </a:p>
          <a:p>
            <a:endParaRPr lang="en-US" dirty="0"/>
          </a:p>
          <a:p>
            <a:r>
              <a:rPr lang="en-US" dirty="0"/>
              <a:t>TCP uses three mechanisms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-0.01365 C 0.02539 0.00093 0.05508 0.01551 0.06745 0.07315 C 0.07969 0.13079 0.07461 0.23148 0.06953 0.3321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/>
          <a:lstStyle/>
          <a:p>
            <a:r>
              <a:rPr lang="en-US" dirty="0"/>
              <a:t>Key idea: Receiver returns an </a:t>
            </a:r>
            <a:r>
              <a:rPr lang="en-US" dirty="0">
                <a:solidFill>
                  <a:srgbClr val="C00000"/>
                </a:solidFill>
              </a:rPr>
              <a:t>acknowledgment </a:t>
            </a:r>
            <a:r>
              <a:rPr lang="en-US" dirty="0"/>
              <a:t>(ACK) per packet sent</a:t>
            </a:r>
          </a:p>
          <a:p>
            <a:endParaRPr lang="en-US" dirty="0"/>
          </a:p>
          <a:p>
            <a:r>
              <a:rPr lang="en-US" dirty="0"/>
              <a:t>If sender receives an ACK, it knows that the receiver got the packet.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102500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corruption:</a:t>
            </a:r>
            <a:r>
              <a:rPr lang="en-US" dirty="0"/>
              <a:t>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/>
          <a:lstStyle/>
          <a:p>
            <a:r>
              <a:rPr lang="en-US" dirty="0"/>
              <a:t>ACKs also work to detect packet corruption on the way to the receiver</a:t>
            </a:r>
          </a:p>
          <a:p>
            <a:pPr lvl="1"/>
            <a:r>
              <a:rPr lang="en-US" dirty="0"/>
              <a:t>A receiver could send a negative acknowledgment, or a </a:t>
            </a:r>
            <a:r>
              <a:rPr lang="en-US" dirty="0">
                <a:solidFill>
                  <a:srgbClr val="C00000"/>
                </a:solidFill>
              </a:rPr>
              <a:t>NAK</a:t>
            </a:r>
            <a:r>
              <a:rPr lang="en-US" dirty="0"/>
              <a:t>, if it receives a corrupted packet</a:t>
            </a:r>
          </a:p>
          <a:p>
            <a:endParaRPr lang="en-US" dirty="0"/>
          </a:p>
          <a:p>
            <a:r>
              <a:rPr lang="en-US" dirty="0"/>
              <a:t>TCP only uses positive acknowledgments (ACKs). </a:t>
            </a:r>
          </a:p>
          <a:p>
            <a:endParaRPr lang="en-US" dirty="0"/>
          </a:p>
          <a:p>
            <a:r>
              <a:rPr lang="en-US" dirty="0"/>
              <a:t>What if a packet was lost and ACK never arrives?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NAK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sp>
        <p:nvSpPr>
          <p:cNvPr id="35" name="Explosion 1 1">
            <a:extLst>
              <a:ext uri="{FF2B5EF4-FFF2-40B4-BE49-F238E27FC236}">
                <a16:creationId xmlns:a16="http://schemas.microsoft.com/office/drawing/2014/main" id="{763551F1-F23C-6F45-AB13-226DF1C4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714" y="2087263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16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2009" cy="1325563"/>
          </a:xfrm>
        </p:spPr>
        <p:txBody>
          <a:bodyPr/>
          <a:lstStyle/>
          <a:p>
            <a:r>
              <a:rPr lang="en-US" dirty="0"/>
              <a:t>Coping with packet loss: (2) 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667250"/>
          </a:xfrm>
        </p:spPr>
        <p:txBody>
          <a:bodyPr/>
          <a:lstStyle/>
          <a:p>
            <a:r>
              <a:rPr lang="en-US" dirty="0"/>
              <a:t>Key idea: Wait for a duration of time (called </a:t>
            </a:r>
            <a:r>
              <a:rPr lang="en-US" dirty="0">
                <a:solidFill>
                  <a:srgbClr val="C00000"/>
                </a:solidFill>
              </a:rPr>
              <a:t>retransmission timeout </a:t>
            </a:r>
            <a:r>
              <a:rPr lang="en-US" dirty="0"/>
              <a:t>or RTO) before </a:t>
            </a:r>
            <a:r>
              <a:rPr lang="en-US" dirty="0">
                <a:solidFill>
                  <a:srgbClr val="C00000"/>
                </a:solidFill>
              </a:rPr>
              <a:t>re-sending </a:t>
            </a:r>
            <a:r>
              <a:rPr lang="en-US" dirty="0"/>
              <a:t>the packet</a:t>
            </a:r>
          </a:p>
          <a:p>
            <a:endParaRPr lang="en-US" dirty="0"/>
          </a:p>
          <a:p>
            <a:r>
              <a:rPr lang="en-US" dirty="0"/>
              <a:t>In TCP, </a:t>
            </a:r>
            <a:r>
              <a:rPr lang="en-US" dirty="0">
                <a:solidFill>
                  <a:srgbClr val="C00000"/>
                </a:solidFill>
              </a:rPr>
              <a:t>the onus is on the sender </a:t>
            </a:r>
            <a:r>
              <a:rPr lang="en-US" dirty="0"/>
              <a:t>to retransmit lost data when ACKs are not received</a:t>
            </a:r>
          </a:p>
          <a:p>
            <a:endParaRPr lang="en-US" dirty="0"/>
          </a:p>
          <a:p>
            <a:r>
              <a:rPr lang="en-US" dirty="0"/>
              <a:t>Note that retransmission works also if </a:t>
            </a:r>
            <a:r>
              <a:rPr lang="en-US" dirty="0">
                <a:solidFill>
                  <a:srgbClr val="C00000"/>
                </a:solidFill>
              </a:rPr>
              <a:t>ACKs are lost</a:t>
            </a:r>
            <a:r>
              <a:rPr lang="en-US" dirty="0"/>
              <a:t> or delayed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F53CC7-82C1-0641-B68D-88DAC9A04894}"/>
              </a:ext>
            </a:extLst>
          </p:cNvPr>
          <p:cNvCxnSpPr/>
          <p:nvPr/>
        </p:nvCxnSpPr>
        <p:spPr>
          <a:xfrm>
            <a:off x="7530551" y="394914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FF4367-53B0-FF4C-8C2C-9E778FBF448E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BA5399-85F8-764C-A5F3-F77F38512E4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80D566-65CD-ED48-8C15-28FA2C4897DD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433948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E10F78-E423-5F48-93FB-9AE51EB90BA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ACKs are delayed?</a:t>
            </a:r>
          </a:p>
          <a:p>
            <a:pPr lvl="1"/>
            <a:r>
              <a:rPr lang="en-US" dirty="0"/>
              <a:t>Sender may retransmit the same data</a:t>
            </a:r>
          </a:p>
          <a:p>
            <a:pPr lvl="1"/>
            <a:r>
              <a:rPr lang="en-US" dirty="0"/>
              <a:t>Receiver wouldn’t know that it just received duplicate data from this retransmitted packet</a:t>
            </a:r>
          </a:p>
          <a:p>
            <a:pPr lvl="1"/>
            <a:endParaRPr lang="en-US" dirty="0"/>
          </a:p>
          <a:p>
            <a:r>
              <a:rPr lang="en-US" dirty="0"/>
              <a:t>Add some identification to each packet to help distinguish between adjacent transmissions</a:t>
            </a:r>
          </a:p>
          <a:p>
            <a:pPr lvl="1"/>
            <a:r>
              <a:rPr lang="en-US" dirty="0"/>
              <a:t>This is known as the </a:t>
            </a:r>
            <a:r>
              <a:rPr lang="en-US" dirty="0">
                <a:solidFill>
                  <a:srgbClr val="C00000"/>
                </a:solidFill>
              </a:rPr>
              <a:t>sequence number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50489" y="3828484"/>
            <a:ext cx="1719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Duplicate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packet received!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(Receiver doesn’t know…)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A09371-A3AB-D747-9968-EE771EC79DAE}"/>
              </a:ext>
            </a:extLst>
          </p:cNvPr>
          <p:cNvGrpSpPr/>
          <p:nvPr/>
        </p:nvGrpSpPr>
        <p:grpSpPr>
          <a:xfrm>
            <a:off x="8867364" y="3959414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05266B2-578D-5742-A0F4-D8E4A4C1121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3D6DD6-B936-FE47-ACE4-E86816037B6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789058-A5E0-EC4A-A19B-AA6C66D8F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649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 </a:t>
            </a:r>
            <a:r>
              <a:rPr lang="en-US" dirty="0" err="1"/>
              <a:t>nums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Bad cases: packet dropped or ACK dropped or ACK delayed beyond RTO</a:t>
            </a:r>
          </a:p>
          <a:p>
            <a:endParaRPr lang="en-US" dirty="0"/>
          </a:p>
          <a:p>
            <a:r>
              <a:rPr lang="en-US" dirty="0"/>
              <a:t>Sequence numbers of adjacent transmitted packets are exactly the same!</a:t>
            </a:r>
          </a:p>
          <a:p>
            <a:pPr lvl="1"/>
            <a:r>
              <a:rPr lang="en-US" dirty="0"/>
              <a:t>Receiver can disambiguate a fresh packet from a retransmission</a:t>
            </a:r>
          </a:p>
          <a:p>
            <a:pPr lvl="1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504127" y="3079830"/>
            <a:ext cx="1640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Duplicate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can be detected using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repeated sequence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9128267" y="2085937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9093842" y="3963045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D9F7AE-D2D5-8946-8BD5-A4A4F17A3F72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69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 </a:t>
            </a:r>
            <a:r>
              <a:rPr lang="en-US" dirty="0" err="1"/>
              <a:t>nums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 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 case: packet received and ACK received within the RTO</a:t>
            </a:r>
          </a:p>
          <a:p>
            <a:endParaRPr lang="en-US" dirty="0"/>
          </a:p>
          <a:p>
            <a:r>
              <a:rPr lang="en-US" dirty="0"/>
              <a:t>Sequence numbers of adjacent transmitted packets are different</a:t>
            </a:r>
          </a:p>
          <a:p>
            <a:endParaRPr lang="en-US" dirty="0"/>
          </a:p>
          <a:p>
            <a:r>
              <a:rPr lang="en-US" dirty="0"/>
              <a:t>Q1: where are the sequence numbers written to, exactly?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Q2: what is the seq# of third packet?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504127" y="3079830"/>
            <a:ext cx="1640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9128267" y="2085937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9093842" y="3963045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 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DB55BD-5501-224C-B24D-0ED3B4ABA867}"/>
              </a:ext>
            </a:extLst>
          </p:cNvPr>
          <p:cNvCxnSpPr>
            <a:cxnSpLocks/>
          </p:cNvCxnSpPr>
          <p:nvPr/>
        </p:nvCxnSpPr>
        <p:spPr>
          <a:xfrm>
            <a:off x="7524690" y="5977489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D535C7-3C57-EE40-BFAA-668A60B127D6}"/>
              </a:ext>
            </a:extLst>
          </p:cNvPr>
          <p:cNvGrpSpPr/>
          <p:nvPr/>
        </p:nvGrpSpPr>
        <p:grpSpPr>
          <a:xfrm>
            <a:off x="8824276" y="6080557"/>
            <a:ext cx="914398" cy="461665"/>
            <a:chOff x="9342783" y="1192696"/>
            <a:chExt cx="2011017" cy="101941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465AA7-8F60-FE45-9361-3684FAD8D8D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082BAB-DFC4-1B44-B15B-1B8E324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0D8998-1D40-0A4C-BB12-253CC54E5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1014BA-DE3D-4842-9228-43B1340ECDDA}"/>
              </a:ext>
            </a:extLst>
          </p:cNvPr>
          <p:cNvSpPr txBox="1"/>
          <p:nvPr/>
        </p:nvSpPr>
        <p:spPr>
          <a:xfrm>
            <a:off x="8934189" y="5681171"/>
            <a:ext cx="84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???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159083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Stop-and-Wait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Scheme so far: sender waits for an ACK/RTO before sending another packet</a:t>
            </a:r>
          </a:p>
          <a:p>
            <a:pPr lvl="1"/>
            <a:r>
              <a:rPr lang="en-US" dirty="0"/>
              <a:t>Also called “stop and wait” reliability</a:t>
            </a:r>
          </a:p>
          <a:p>
            <a:endParaRPr lang="en-US" dirty="0"/>
          </a:p>
          <a:p>
            <a:r>
              <a:rPr lang="en-US" dirty="0"/>
              <a:t>Suppose no packets are dropped </a:t>
            </a:r>
          </a:p>
          <a:p>
            <a:pPr lvl="1"/>
            <a:r>
              <a:rPr lang="en-US" dirty="0"/>
              <a:t>Round-trip-time: 100 milliseconds</a:t>
            </a:r>
          </a:p>
          <a:p>
            <a:pPr lvl="1"/>
            <a:r>
              <a:rPr lang="en-US" dirty="0"/>
              <a:t>Packet size: 12,000 bits</a:t>
            </a:r>
          </a:p>
          <a:p>
            <a:pPr lvl="1"/>
            <a:r>
              <a:rPr lang="en-US" dirty="0"/>
              <a:t>Link rate: 12 Mega bits/s</a:t>
            </a:r>
          </a:p>
          <a:p>
            <a:pPr lvl="1"/>
            <a:endParaRPr lang="en-US" dirty="0"/>
          </a:p>
          <a:p>
            <a:r>
              <a:rPr lang="en-US" dirty="0"/>
              <a:t>At what rate is the sender getting data across to the receiver?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FC313DB-74F7-8644-9608-FFC1242D670D}"/>
              </a:ext>
            </a:extLst>
          </p:cNvPr>
          <p:cNvSpPr txBox="1"/>
          <p:nvPr/>
        </p:nvSpPr>
        <p:spPr>
          <a:xfrm>
            <a:off x="6970642" y="6228522"/>
            <a:ext cx="4585243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120 Kilo bit/s (1% of link rate)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46709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776-176F-764E-8C88-FE3D3CE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558-4FE4-CF4F-9D0B-99F77E939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Pipelined Transmission, a.k.a. Sliding Window Protocols</a:t>
            </a:r>
          </a:p>
        </p:txBody>
      </p:sp>
    </p:spTree>
    <p:extLst>
      <p:ext uri="{BB962C8B-B14F-4D97-AF65-F5344CB8AC3E}">
        <p14:creationId xmlns:p14="http://schemas.microsoft.com/office/powerpoint/2010/main" val="38879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343A-5983-E24A-854F-A061E8B9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33A44-FB52-3D44-B640-E1713481E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Project 1 released. Need partners?</a:t>
            </a:r>
          </a:p>
          <a:p>
            <a:r>
              <a:rPr lang="en-US" dirty="0"/>
              <a:t>Quiz 2 completed, no quiz 3</a:t>
            </a:r>
          </a:p>
          <a:p>
            <a:r>
              <a:rPr lang="en-US" dirty="0">
                <a:solidFill>
                  <a:srgbClr val="C00000"/>
                </a:solidFill>
              </a:rPr>
              <a:t>Mid-term 1</a:t>
            </a:r>
            <a:r>
              <a:rPr lang="en-US" dirty="0"/>
              <a:t> next Wednesday</a:t>
            </a:r>
          </a:p>
          <a:p>
            <a:pPr lvl="1"/>
            <a:r>
              <a:rPr lang="en-US" dirty="0"/>
              <a:t>In class, 1 h 20 m</a:t>
            </a:r>
          </a:p>
          <a:p>
            <a:pPr lvl="1"/>
            <a:r>
              <a:rPr lang="en-US" dirty="0"/>
              <a:t>Covers lectures 1 through 8 (coming Friday)</a:t>
            </a:r>
          </a:p>
          <a:p>
            <a:pPr lvl="1"/>
            <a:r>
              <a:rPr lang="en-US" dirty="0"/>
              <a:t>Closed book</a:t>
            </a:r>
          </a:p>
          <a:p>
            <a:pPr lvl="1"/>
            <a:r>
              <a:rPr lang="en-US" dirty="0"/>
              <a:t>Only calculators allowed. </a:t>
            </a:r>
            <a:r>
              <a:rPr lang="en-US" dirty="0">
                <a:solidFill>
                  <a:srgbClr val="C00000"/>
                </a:solidFill>
              </a:rPr>
              <a:t>No cell phones</a:t>
            </a:r>
          </a:p>
          <a:p>
            <a:r>
              <a:rPr lang="en-US" dirty="0"/>
              <a:t>Pattern: multiple choice, reasoning, problem solving</a:t>
            </a:r>
          </a:p>
          <a:p>
            <a:pPr lvl="1"/>
            <a:r>
              <a:rPr lang="en-US" dirty="0"/>
              <a:t>A review will be released later this week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90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3C4F-74F4-AB47-B20E-C174A335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“in-flight”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BC02-F441-674C-86B7-76678E95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term the amount of </a:t>
            </a:r>
            <a:r>
              <a:rPr lang="en-US" dirty="0" err="1"/>
              <a:t>unACKed</a:t>
            </a:r>
            <a:r>
              <a:rPr lang="en-US" dirty="0"/>
              <a:t> data as data </a:t>
            </a:r>
            <a:r>
              <a:rPr lang="en-US" dirty="0">
                <a:solidFill>
                  <a:srgbClr val="C00000"/>
                </a:solidFill>
              </a:rPr>
              <a:t>“in flight”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With just one packet in flight, the data rate is limited by the packet delay (RTT) rather than available bandwidth (link rate)</a:t>
            </a:r>
          </a:p>
          <a:p>
            <a:endParaRPr lang="en-US" dirty="0"/>
          </a:p>
          <a:p>
            <a:r>
              <a:rPr lang="en-US" dirty="0"/>
              <a:t>Idea: </a:t>
            </a:r>
            <a:r>
              <a:rPr lang="en-US" dirty="0">
                <a:solidFill>
                  <a:srgbClr val="C00000"/>
                </a:solidFill>
              </a:rPr>
              <a:t>Keep many packets in flight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Also referred to as</a:t>
            </a:r>
            <a:r>
              <a:rPr lang="en-US" dirty="0">
                <a:solidFill>
                  <a:srgbClr val="C00000"/>
                </a:solidFill>
              </a:rPr>
              <a:t> pipelined transmission</a:t>
            </a:r>
          </a:p>
          <a:p>
            <a:endParaRPr lang="en-US" dirty="0"/>
          </a:p>
          <a:p>
            <a:r>
              <a:rPr lang="en-US" dirty="0"/>
              <a:t>More packets in flight improves </a:t>
            </a:r>
            <a:r>
              <a:rPr lang="en-US" dirty="0">
                <a:solidFill>
                  <a:srgbClr val="C00000"/>
                </a:solidFill>
              </a:rPr>
              <a:t>throughput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Throughput is the amount of data delivered per unit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94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many packets in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4318" cy="4667250"/>
          </a:xfrm>
        </p:spPr>
        <p:txBody>
          <a:bodyPr/>
          <a:lstStyle/>
          <a:p>
            <a:r>
              <a:rPr lang="en-US" dirty="0"/>
              <a:t>With link rate 12 Mega bits/s and packet size 12,000 bits, what is the </a:t>
            </a:r>
            <a:r>
              <a:rPr lang="en-US" dirty="0">
                <a:solidFill>
                  <a:srgbClr val="C00000"/>
                </a:solidFill>
              </a:rPr>
              <a:t>transmission delay</a:t>
            </a:r>
            <a:r>
              <a:rPr lang="en-US" dirty="0"/>
              <a:t> of a single packet?</a:t>
            </a:r>
          </a:p>
          <a:p>
            <a:endParaRPr lang="en-US" dirty="0"/>
          </a:p>
          <a:p>
            <a:r>
              <a:rPr lang="en-US" dirty="0"/>
              <a:t>Remember the earlier throughput of 120 Kbit/s. If there are, say 4 packets in flight, throughput is 480 Kbits/s!</a:t>
            </a:r>
          </a:p>
          <a:p>
            <a:endParaRPr lang="en-US" dirty="0"/>
          </a:p>
          <a:p>
            <a:r>
              <a:rPr lang="en-US" dirty="0"/>
              <a:t>We just improved the throughput 4 times by keeping 4 packets in flight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CF9E-9C8B-DD49-BAC1-040196A87B28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3C29592-AED9-6E4A-A7D7-1890139C8F7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E8BA-84A2-D847-AB2B-9DAB5D09B0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AE4E51-035D-9244-824F-2DB8D62A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88320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602 C -0.02213 0.00463 -0.03932 0.00347 -0.04622 0.03495 C -0.05312 0.06643 -0.0496 0.13102 -0.04622 0.1956 " pathEditMode="relative" ptsTypes="AAA">
                                      <p:cBhvr>
                                        <p:cTn id="1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DC44D6D2-9F92-4468-A787-1AA26EFBC5D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34200" y="64008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E433D02-72D4-4E4D-B3B7-F8224804C3D3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935363A-CCB9-421D-946A-02D222191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is a </a:t>
            </a:r>
            <a:r>
              <a:rPr lang="en-US" altLang="en-US" dirty="0">
                <a:solidFill>
                  <a:srgbClr val="C00000"/>
                </a:solidFill>
              </a:rPr>
              <a:t>pipelined transmission protocol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78F0507-907B-4043-B19C-BBDAAC723E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90688"/>
            <a:ext cx="10413273" cy="4648200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altLang="en-US" sz="2400" dirty="0"/>
              <a:t>Sender allows multiple, “in-flight”, yet-to-be-acknowledged packets</a:t>
            </a:r>
          </a:p>
          <a:p>
            <a:pPr>
              <a:buFont typeface="ZapfDingbats"/>
              <a:buNone/>
            </a:pPr>
            <a:r>
              <a:rPr lang="en-US" altLang="en-US" sz="2400" dirty="0"/>
              <a:t>A few packets </a:t>
            </a:r>
            <a:r>
              <a:rPr lang="en-US" altLang="en-US" sz="2400" dirty="0" err="1"/>
              <a:t>aon</a:t>
            </a:r>
            <a:r>
              <a:rPr lang="en-US" altLang="en-US" sz="2400" dirty="0"/>
              <a:t> the way while, concurrently, new packets are transmitted</a:t>
            </a:r>
          </a:p>
          <a:p>
            <a:pPr>
              <a:buFont typeface="ZapfDingbats"/>
              <a:buNone/>
            </a:pPr>
            <a:endParaRPr lang="en-US" altLang="en-US" sz="2400" dirty="0"/>
          </a:p>
        </p:txBody>
      </p:sp>
      <p:pic>
        <p:nvPicPr>
          <p:cNvPr id="40965" name="Picture 4" descr="rdt_pipelined1">
            <a:extLst>
              <a:ext uri="{FF2B5EF4-FFF2-40B4-BE49-F238E27FC236}">
                <a16:creationId xmlns:a16="http://schemas.microsoft.com/office/drawing/2014/main" id="{5AA15444-2DED-47AB-8969-3FDABC0B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6934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01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some packets/ACKs dropped?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85" y="1402065"/>
            <a:ext cx="7593981" cy="48402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Sequence numbers</a:t>
            </a:r>
            <a:r>
              <a:rPr lang="en-US" dirty="0"/>
              <a:t> help associate an ACK with its packet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Note: In TCP, every byte has a sequence #</a:t>
            </a:r>
          </a:p>
          <a:p>
            <a:pPr lvl="1"/>
            <a:r>
              <a:rPr lang="en-US" dirty="0"/>
              <a:t>We will often simplify our examples by assuming each packet has a sequence #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TCP, the ACK contains the sequence number of the next byte expected</a:t>
            </a:r>
          </a:p>
          <a:p>
            <a:pPr lvl="1"/>
            <a:r>
              <a:rPr lang="en-US" dirty="0"/>
              <a:t>Note: example uses packet seq #s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Q1: If a packet is dropped, should the receiver ACK subsequent packets?</a:t>
            </a:r>
          </a:p>
          <a:p>
            <a:pPr lvl="1"/>
            <a:r>
              <a:rPr lang="en-US" dirty="0"/>
              <a:t>Q2: If so, with what sequence number?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E639D-B2DD-9148-9E23-E58E13E3FB4B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2E387-00E2-DE42-A9BE-9FD9F10370FD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C14079A-35CB-464B-A3CF-1CE2E79181F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70E74-2011-A140-B570-A1AA06D2474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986E2-5AD9-9049-8D52-0A3EDC3CA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70BFB9E5-8731-D049-9058-8685BDE2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602 C -0.02213 0.00463 -0.03932 0.00347 -0.04622 0.03495 C -0.05312 0.06643 -0.0496 0.13102 -0.04622 0.1956 " pathEditMode="relative" ptsTypes="A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strategies upon packet loss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E639D-B2DD-9148-9E23-E58E13E3FB4B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2E387-00E2-DE42-A9BE-9FD9F10370FD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C14079A-35CB-464B-A3CF-1CE2E79181F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70E74-2011-A140-B570-A1AA06D2474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986E2-5AD9-9049-8D52-0A3EDC3CA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70BFB9E5-8731-D049-9058-8685BDE2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AC499-4B0A-524E-9E79-0D24D83C277F}"/>
              </a:ext>
            </a:extLst>
          </p:cNvPr>
          <p:cNvSpPr txBox="1"/>
          <p:nvPr/>
        </p:nvSpPr>
        <p:spPr>
          <a:xfrm>
            <a:off x="2638058" y="1981761"/>
            <a:ext cx="42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subsequent pkts?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B31DB7-15CE-1C48-86EC-255DD7706764}"/>
              </a:ext>
            </a:extLst>
          </p:cNvPr>
          <p:cNvSpPr txBox="1"/>
          <p:nvPr/>
        </p:nvSpPr>
        <p:spPr>
          <a:xfrm>
            <a:off x="651556" y="3469568"/>
            <a:ext cx="21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Go-back-N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31094-510D-B347-80DE-8A358DDE01C7}"/>
              </a:ext>
            </a:extLst>
          </p:cNvPr>
          <p:cNvSpPr txBox="1"/>
          <p:nvPr/>
        </p:nvSpPr>
        <p:spPr>
          <a:xfrm>
            <a:off x="4317193" y="3265431"/>
            <a:ext cx="378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Repeat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What seq # on ACK?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B423AF-531A-5B4B-A863-D385364AB0D4}"/>
              </a:ext>
            </a:extLst>
          </p:cNvPr>
          <p:cNvSpPr txBox="1"/>
          <p:nvPr/>
        </p:nvSpPr>
        <p:spPr>
          <a:xfrm>
            <a:off x="1301269" y="5284869"/>
            <a:ext cx="343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Last pkt in order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Cumulative 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96D88-631A-A84A-9284-CF6F795AC053}"/>
              </a:ext>
            </a:extLst>
          </p:cNvPr>
          <p:cNvSpPr txBox="1"/>
          <p:nvPr/>
        </p:nvSpPr>
        <p:spPr>
          <a:xfrm>
            <a:off x="5442474" y="5176196"/>
            <a:ext cx="2771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Seq # ranges received so far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3036E7-27F5-AE49-806A-6F485043B845}"/>
              </a:ext>
            </a:extLst>
          </p:cNvPr>
          <p:cNvCxnSpPr/>
          <p:nvPr/>
        </p:nvCxnSpPr>
        <p:spPr>
          <a:xfrm flipH="1">
            <a:off x="2093214" y="2548542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528BAD-F93E-E24D-B065-C57110C312A3}"/>
              </a:ext>
            </a:extLst>
          </p:cNvPr>
          <p:cNvCxnSpPr>
            <a:cxnSpLocks/>
          </p:cNvCxnSpPr>
          <p:nvPr/>
        </p:nvCxnSpPr>
        <p:spPr>
          <a:xfrm>
            <a:off x="5796383" y="2588402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421ACF-4B83-7544-845D-D63C77C0061D}"/>
              </a:ext>
            </a:extLst>
          </p:cNvPr>
          <p:cNvCxnSpPr/>
          <p:nvPr/>
        </p:nvCxnSpPr>
        <p:spPr>
          <a:xfrm flipH="1">
            <a:off x="3677958" y="4274767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E4E6E0-DCB4-7140-943B-43EDA4192CCD}"/>
              </a:ext>
            </a:extLst>
          </p:cNvPr>
          <p:cNvCxnSpPr>
            <a:cxnSpLocks/>
          </p:cNvCxnSpPr>
          <p:nvPr/>
        </p:nvCxnSpPr>
        <p:spPr>
          <a:xfrm>
            <a:off x="6208452" y="4286514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621363-5074-8C4C-A1D9-8F1E0065F8C4}"/>
              </a:ext>
            </a:extLst>
          </p:cNvPr>
          <p:cNvSpPr txBox="1"/>
          <p:nvPr/>
        </p:nvSpPr>
        <p:spPr>
          <a:xfrm>
            <a:off x="1713978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B22EE0-0870-E24A-A49B-79010985D8E9}"/>
              </a:ext>
            </a:extLst>
          </p:cNvPr>
          <p:cNvSpPr txBox="1"/>
          <p:nvPr/>
        </p:nvSpPr>
        <p:spPr>
          <a:xfrm>
            <a:off x="6139311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172BE-7D4E-BC4A-8D08-64AC5BE3D103}"/>
              </a:ext>
            </a:extLst>
          </p:cNvPr>
          <p:cNvSpPr txBox="1"/>
          <p:nvPr/>
        </p:nvSpPr>
        <p:spPr>
          <a:xfrm>
            <a:off x="1026317" y="630820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TCP’s default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A86A7-6F15-5D4D-BFCA-3DFE99919904}"/>
              </a:ext>
            </a:extLst>
          </p:cNvPr>
          <p:cNvSpPr/>
          <p:nvPr/>
        </p:nvSpPr>
        <p:spPr>
          <a:xfrm>
            <a:off x="1390367" y="5089447"/>
            <a:ext cx="3253694" cy="1669486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2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23" grpId="0"/>
      <p:bldP spid="48" grpId="0"/>
      <p:bldP spid="24" grpId="0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8159-9F02-8C41-BDC9-7F04821A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Sliding Window with Go Back 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FB33-25B3-6F4C-BBF0-DC34F03A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the receiver notices a missing or erroneous frame:</a:t>
            </a:r>
          </a:p>
          <a:p>
            <a:endParaRPr lang="en-US" altLang="en-US" dirty="0"/>
          </a:p>
          <a:p>
            <a:r>
              <a:rPr lang="en-US" altLang="en-US" dirty="0"/>
              <a:t>It simply discards all frames with greater sequence numbers</a:t>
            </a:r>
          </a:p>
          <a:p>
            <a:pPr lvl="1"/>
            <a:r>
              <a:rPr lang="en-US" altLang="en-US" dirty="0"/>
              <a:t>The receiver will send no ACK</a:t>
            </a:r>
          </a:p>
          <a:p>
            <a:endParaRPr lang="en-US" altLang="en-US" dirty="0"/>
          </a:p>
          <a:p>
            <a:r>
              <a:rPr lang="en-US" altLang="en-US" dirty="0"/>
              <a:t>The sender will eventually time out and retransmit all the frames in its sending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35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686D-A806-694B-8059-DD4159DB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4EA20A9-34F7-DB4B-B389-83C26536A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FC7A19C-6DB8-354D-A622-E7A339388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A8E500E-BCCB-5B44-B4FD-B0F085C2E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445A40-540F-F64E-B618-96AF470FCB2D}"/>
              </a:ext>
            </a:extLst>
          </p:cNvPr>
          <p:cNvSpPr>
            <a:spLocks/>
          </p:cNvSpPr>
          <p:nvPr/>
        </p:nvSpPr>
        <p:spPr bwMode="auto">
          <a:xfrm>
            <a:off x="5943600" y="4524377"/>
            <a:ext cx="1123950" cy="227013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190AF-4B5D-B145-88F4-E8B3A3AD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364" y="4770438"/>
            <a:ext cx="147316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Discarded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9B83D6-E2E2-FC40-BD5F-923EDDA0B186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4975-A294-9F4B-AD57-080B5B1F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error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A127D9-80D3-924D-8B98-087F515A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40" y="1905000"/>
            <a:ext cx="175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Timeout interval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29658-4A54-1F4F-AD68-16ED812AE90F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0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1D912FBF-3C87-B34E-A6CA-7A8B29783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E0A7F-0C05-D945-981C-FEE62958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41AD3-5D2A-C341-ACAF-E8F3D364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11A48-0039-2846-8902-A4688735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CE437175-3DF9-804B-BA14-2ED6C555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window size = 8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8E92D52-EDF5-424B-BD70-8728C124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window size = 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6F049-CBA2-7341-890D-DB48CE3F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668C2F-55A9-F645-B308-8074EBF3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7EBA4-D0A5-0E4E-B4E2-FDCEB2C0F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6EE8FB-F6E3-AC4B-B5AC-A0E442DF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A7B97398-2748-DA48-ABF3-8A8F95DFC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56C96E-4F48-2441-B97F-E23F0AAA99E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68ADAE-E873-134C-BA0F-1A8E6162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0A78BD88-7520-C04A-8814-8BF498AB2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F38D0769-CD61-9D48-9C57-FF2100FB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13370A-8930-784C-8CD7-F37932C9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B0ACE27E-AD5E-DB43-A8C9-82396475A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4B5AED11-2AEF-1A46-9599-6A7CD40A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425BF5-E384-B942-9401-086D4782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2287420C-3C4B-5641-9FEC-16B2C02AA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93784AA3-6FEE-FC43-BD91-9B7AA36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46D36-B68D-7449-9885-0CECE86F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94BE6-D038-6C48-8F48-D1F7681E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2A1DF88A-9657-5740-A5AB-C7C80FD87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EDCB3E-7C37-ED4B-8670-1C55B368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4E519DEC-6CE2-0042-AF62-F48B0CC58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7CB1A1-4967-A543-BADF-763CA1D9F984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80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7CF14C-EAE6-F24F-A2B2-A4BDE77D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FADAB-68D7-B041-937A-32129C78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D5CBB5-4B82-1B40-8515-432EFCB2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9E235E62-CB76-AC4C-ACD1-09AA17DD6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72A8DB-EB17-8C4A-AFCE-968255F2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228E1E02-69E8-EE4A-81E9-22DC63140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38A7E62F-21E3-C441-A997-A42C7C767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06C17A85-151B-224E-8C5F-00249521A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0616DF-5AEB-FD4F-BE8C-B3A06DC1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432C2F-B6B0-E347-8400-DF634D50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6E4993FB-F32F-B041-A09A-2D89D3973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DCCB33-5B6A-A146-AD42-AADB6FEF4BFC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9045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3FE02-02E3-DD46-968C-17E9E51647A3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830045" y="342622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CAE68AD7-FA88-424B-AA0D-8AED52420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75E78-7ACA-814C-B36C-C0EA83456CFE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8209458" y="3424633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7CA0AC-8969-5D44-871B-B8ADEC0F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9488A01F-D9C1-7242-B3E0-7490E587B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1F30B89D-0DFF-504C-89A1-C86DABB7D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3D864C-D015-FC47-A293-5C0C8D373B4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6</a:t>
            </a: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CD3E873C-DA4D-8B45-8C14-EF89CBDD3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A0690FAB-547D-0542-9512-C76C12E7E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9D1A3552-9A47-7F41-B1A6-8E66F39B1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4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4">
            <a:extLst>
              <a:ext uri="{FF2B5EF4-FFF2-40B4-BE49-F238E27FC236}">
                <a16:creationId xmlns:a16="http://schemas.microsoft.com/office/drawing/2014/main" id="{596D5658-260B-4611-8D0E-0DC8A514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400800"/>
            <a:ext cx="28956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F8F2EF-4FA9-422A-BC1B-3570A622CD7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7A73B79-54BF-4F79-8AC4-969E5F1E1C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/>
              <a:t>Go Back N </a:t>
            </a:r>
            <a:r>
              <a:rPr lang="en-US" altLang="en-US" sz="3200" i="1"/>
              <a:t>(cont’d)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C5C5DC6A-7AA4-47AE-9D4D-0C21DE838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 algn="ctr">
              <a:lnSpc>
                <a:spcPct val="90000"/>
              </a:lnSpc>
              <a:buFont typeface="ZapfDingbats"/>
              <a:buNone/>
            </a:pPr>
            <a:r>
              <a:rPr lang="en-US" altLang="en-US"/>
              <a:t>Go Back N can recover from erroneous or missing frames</a:t>
            </a:r>
          </a:p>
          <a:p>
            <a:pPr algn="ctr">
              <a:lnSpc>
                <a:spcPct val="90000"/>
              </a:lnSpc>
              <a:buFont typeface="ZapfDingbats"/>
              <a:buNone/>
            </a:pPr>
            <a:endParaRPr lang="en-US" altLang="en-US"/>
          </a:p>
          <a:p>
            <a:pPr algn="ctr">
              <a:lnSpc>
                <a:spcPct val="90000"/>
              </a:lnSpc>
              <a:buFont typeface="ZapfDingbats"/>
              <a:buNone/>
            </a:pPr>
            <a:r>
              <a:rPr lang="en-US" altLang="en-US"/>
              <a:t>But…</a:t>
            </a:r>
          </a:p>
          <a:p>
            <a:pPr algn="ctr">
              <a:lnSpc>
                <a:spcPct val="90000"/>
              </a:lnSpc>
              <a:buFont typeface="ZapfDingbats"/>
              <a:buNone/>
            </a:pPr>
            <a:endParaRPr lang="en-US" altLang="en-US"/>
          </a:p>
          <a:p>
            <a:pPr algn="ctr">
              <a:lnSpc>
                <a:spcPct val="90000"/>
              </a:lnSpc>
              <a:buFont typeface="ZapfDingbats"/>
              <a:buNone/>
            </a:pPr>
            <a:r>
              <a:rPr lang="en-US" altLang="en-US"/>
              <a:t>It is wasteful.  If there are errors, the sender will spend time retransmitting frames the receiver has already seen</a:t>
            </a:r>
          </a:p>
        </p:txBody>
      </p:sp>
    </p:spTree>
    <p:extLst>
      <p:ext uri="{BB962C8B-B14F-4D97-AF65-F5344CB8AC3E}">
        <p14:creationId xmlns:p14="http://schemas.microsoft.com/office/powerpoint/2010/main" val="292948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048-5184-EC47-A8B9-63992D08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E2A6-FE45-F04C-BA83-3306BE8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Idea: sender should only retransmit dropped/corrupted segments.</a:t>
            </a:r>
          </a:p>
          <a:p>
            <a:r>
              <a:rPr lang="en-US" altLang="en-US" dirty="0"/>
              <a:t>The receiver </a:t>
            </a:r>
            <a:r>
              <a:rPr lang="en-US" altLang="en-US" dirty="0">
                <a:solidFill>
                  <a:srgbClr val="C00000"/>
                </a:solidFill>
              </a:rPr>
              <a:t>stores </a:t>
            </a:r>
            <a:r>
              <a:rPr lang="en-US" altLang="en-US" dirty="0"/>
              <a:t>all the correct frames that arrive following the bad one.  (Note that the receiver requires a </a:t>
            </a:r>
            <a:r>
              <a:rPr lang="en-US" altLang="en-US" dirty="0">
                <a:solidFill>
                  <a:srgbClr val="C00000"/>
                </a:solidFill>
              </a:rPr>
              <a:t>memory buffer </a:t>
            </a:r>
            <a:r>
              <a:rPr lang="en-US" altLang="en-US" dirty="0"/>
              <a:t>for each sequence number in its receiver window.)</a:t>
            </a:r>
          </a:p>
          <a:p>
            <a:r>
              <a:rPr lang="en-US" altLang="en-US" dirty="0"/>
              <a:t>When the receiver notices a skipped sequence number, it keeps acknowledging the </a:t>
            </a:r>
            <a:r>
              <a:rPr lang="en-US" altLang="en-US" dirty="0">
                <a:solidFill>
                  <a:srgbClr val="C00000"/>
                </a:solidFill>
              </a:rPr>
              <a:t>last good sequence number,. i.e., cumulative ACK</a:t>
            </a:r>
          </a:p>
          <a:p>
            <a:r>
              <a:rPr lang="en-US" altLang="en-US" dirty="0"/>
              <a:t>When the sender times out waiting for an acknowledgement, it </a:t>
            </a:r>
            <a:r>
              <a:rPr lang="en-US" altLang="en-US" dirty="0">
                <a:solidFill>
                  <a:srgbClr val="C00000"/>
                </a:solidFill>
              </a:rPr>
              <a:t>just retransmits the one unacknowledged frame</a:t>
            </a:r>
            <a:r>
              <a:rPr lang="en-US" altLang="en-US" dirty="0"/>
              <a:t>, not all its successors.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54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2" y="4876802"/>
            <a:ext cx="13128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40" y="1905000"/>
            <a:ext cx="175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Timeout interval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0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6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812632" y="3017045"/>
            <a:ext cx="6477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NACK 2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610350" y="3201988"/>
            <a:ext cx="6477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NACK 2</a:t>
            </a:r>
          </a:p>
        </p:txBody>
      </p:sp>
    </p:spTree>
    <p:extLst>
      <p:ext uri="{BB962C8B-B14F-4D97-AF65-F5344CB8AC3E}">
        <p14:creationId xmlns:p14="http://schemas.microsoft.com/office/powerpoint/2010/main" val="288295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85DD-835F-C649-9824-4BA49719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783D-A689-CC4B-92EF-A8716BCF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437"/>
            <a:ext cx="10515600" cy="4833083"/>
          </a:xfrm>
        </p:spPr>
        <p:txBody>
          <a:bodyPr>
            <a:normAutofit/>
          </a:bodyPr>
          <a:lstStyle/>
          <a:p>
            <a:r>
              <a:rPr lang="en-US" dirty="0"/>
              <a:t>Mail access protocols: POP, IMAP, HTTP</a:t>
            </a:r>
          </a:p>
          <a:p>
            <a:r>
              <a:rPr lang="en-US" dirty="0">
                <a:solidFill>
                  <a:srgbClr val="C00000"/>
                </a:solidFill>
              </a:rPr>
              <a:t>Transport-layer protocols: </a:t>
            </a:r>
            <a:r>
              <a:rPr lang="en-US" dirty="0"/>
              <a:t>UDP, TCP</a:t>
            </a:r>
          </a:p>
          <a:p>
            <a:r>
              <a:rPr lang="en-US" dirty="0"/>
              <a:t>Support communication between </a:t>
            </a:r>
            <a:r>
              <a:rPr lang="en-US" dirty="0">
                <a:solidFill>
                  <a:srgbClr val="C00000"/>
                </a:solidFill>
              </a:rPr>
              <a:t>processes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vs.</a:t>
            </a:r>
            <a:r>
              <a:rPr lang="en-US" dirty="0">
                <a:solidFill>
                  <a:schemeClr val="tx1"/>
                </a:solidFill>
              </a:rPr>
              <a:t> network layer:</a:t>
            </a:r>
            <a:r>
              <a:rPr lang="en-US" dirty="0">
                <a:solidFill>
                  <a:srgbClr val="C00000"/>
                </a:solidFill>
              </a:rPr>
              <a:t> endpoints</a:t>
            </a:r>
          </a:p>
          <a:p>
            <a:r>
              <a:rPr lang="en-US" dirty="0"/>
              <a:t>Transport guarantees:</a:t>
            </a:r>
            <a:r>
              <a:rPr lang="en-US" dirty="0">
                <a:solidFill>
                  <a:srgbClr val="C00000"/>
                </a:solidFill>
              </a:rPr>
              <a:t> reliability, ordering, performance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You get two of these at most</a:t>
            </a:r>
          </a:p>
          <a:p>
            <a:r>
              <a:rPr lang="en-US" dirty="0">
                <a:solidFill>
                  <a:srgbClr val="C00000"/>
                </a:solidFill>
              </a:rPr>
              <a:t>Demultiplexing: </a:t>
            </a:r>
            <a:r>
              <a:rPr lang="en-US" dirty="0"/>
              <a:t>map packet to app-level socket</a:t>
            </a:r>
          </a:p>
          <a:p>
            <a:r>
              <a:rPr lang="en-US" dirty="0"/>
              <a:t>User Datagram Protocol (</a:t>
            </a:r>
            <a:r>
              <a:rPr lang="en-US" dirty="0">
                <a:solidFill>
                  <a:srgbClr val="C00000"/>
                </a:solidFill>
              </a:rPr>
              <a:t>UDP</a:t>
            </a:r>
            <a:r>
              <a:rPr lang="en-US" dirty="0"/>
              <a:t>): thin wrapper around net layer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Connectionless, best-effort service, simple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Demultiplex using </a:t>
            </a:r>
            <a:r>
              <a:rPr lang="en-US" dirty="0" err="1">
                <a:solidFill>
                  <a:srgbClr val="C00000"/>
                </a:solidFill>
              </a:rPr>
              <a:t>dst</a:t>
            </a:r>
            <a:r>
              <a:rPr lang="en-US" dirty="0">
                <a:solidFill>
                  <a:srgbClr val="C00000"/>
                </a:solidFill>
              </a:rPr>
              <a:t> IP address, </a:t>
            </a:r>
            <a:r>
              <a:rPr lang="en-US" dirty="0" err="1">
                <a:solidFill>
                  <a:srgbClr val="C00000"/>
                </a:solidFill>
              </a:rPr>
              <a:t>dst</a:t>
            </a:r>
            <a:r>
              <a:rPr lang="en-US" dirty="0">
                <a:solidFill>
                  <a:srgbClr val="C00000"/>
                </a:solidFill>
              </a:rPr>
              <a:t> port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Who uses UDP?</a:t>
            </a:r>
          </a:p>
        </p:txBody>
      </p:sp>
      <p:pic>
        <p:nvPicPr>
          <p:cNvPr id="4" name="Picture 3" descr="A piece of cake on a plate&#10;&#10;Description automatically generated">
            <a:extLst>
              <a:ext uri="{FF2B5EF4-FFF2-40B4-BE49-F238E27FC236}">
                <a16:creationId xmlns:a16="http://schemas.microsoft.com/office/drawing/2014/main" id="{B480574F-83FF-3A4D-9430-41EAC9D86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018" y="1538437"/>
            <a:ext cx="2265987" cy="1699490"/>
          </a:xfrm>
          <a:prstGeom prst="rect">
            <a:avLst/>
          </a:prstGeom>
        </p:spPr>
      </p:pic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486237A8-FDA3-7849-A2C6-27899D693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000" y="121307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746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F696-7A8C-EC49-B014-C0F55C6F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5D1B-3671-5A45-86DD-B5E9BD44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57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packets (and ACKs)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402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Cumulative </a:t>
            </a:r>
            <a:r>
              <a:rPr lang="en-US" dirty="0"/>
              <a:t>ACKs: ACK the latest seq# up to which all packets received</a:t>
            </a:r>
          </a:p>
          <a:p>
            <a:r>
              <a:rPr lang="en-US" dirty="0">
                <a:solidFill>
                  <a:srgbClr val="C00000"/>
                </a:solidFill>
              </a:rPr>
              <a:t>Selective</a:t>
            </a:r>
            <a:r>
              <a:rPr lang="en-US" dirty="0"/>
              <a:t> ACKs: return one cumulative seq# and ranges of other seq# received</a:t>
            </a:r>
          </a:p>
          <a:p>
            <a:endParaRPr lang="en-US" dirty="0"/>
          </a:p>
          <a:p>
            <a:r>
              <a:rPr lang="en-US" dirty="0"/>
              <a:t>Sender retransmits those packets whose sequence numbers haven’t been </a:t>
            </a:r>
            <a:r>
              <a:rPr lang="en-US" dirty="0" err="1"/>
              <a:t>ACKed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are the implications of selective vs. cumulative ACKs here?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962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073A-AD80-AA4D-8BAC-F1B47B5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the RTO be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3FB-A4B0-8344-A90F-E70E6A6F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6320" cy="4351338"/>
          </a:xfrm>
        </p:spPr>
        <p:txBody>
          <a:bodyPr/>
          <a:lstStyle/>
          <a:p>
            <a:r>
              <a:rPr lang="en-US" dirty="0"/>
              <a:t>Clearly, RTO must be related to RTT</a:t>
            </a:r>
          </a:p>
          <a:p>
            <a:pPr lvl="1"/>
            <a:r>
              <a:rPr lang="en-US" dirty="0"/>
              <a:t>But how exactly?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FE16A5-CE2C-AC47-99D2-0E86CF72358F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A0E5F2-3DAD-6D4A-938C-CF10C0447F42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38E390-76F8-EC4A-B232-45C539B991EC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AD97-F4EE-A444-9F48-247491B4E08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CC19A-2E15-3D4D-9CD9-088CAC789C01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BFDB3F-5DAD-E94A-8AD9-4E9690B248C2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31C114-7173-E144-85C2-5BBCFC03B955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12BF03-298B-1F4C-8774-676098B6688B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B70ADF-998A-E347-A925-0C163A10E4E5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C66193-2986-F640-B0B9-BA9DC7387CF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317603-9822-A34A-A696-25FE43CC187A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17672E-2577-4F4F-842E-FF4AFBE15461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CAF2CC-43FD-3B44-A207-BAE9DC67796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63BA54-78E0-BD4A-BFD9-6FB3560AE203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97347-25E1-C449-BFEB-E1AFA8EC388E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5837D2-1F55-D944-A10D-E9FB8D0CD2D1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4DE29C-5ED8-AB4F-B422-229444FEABF7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B4FECF-F908-2343-ACC1-B4D66824FA50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FB1FF8-FB6D-F74B-978D-591A0B2DED4A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4474CF-CABB-C64E-9EFE-F743DDD41C5A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059CB6-8950-544D-9BBB-A9B8C31F5B0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AF62D0-700A-A94D-864F-8FC37F365EF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99CC66-DA0F-A047-B525-6851EA6CB619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AE04EC-6DC3-BE48-BD64-BC7BD7E720C5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309CCC-0D16-534C-9E3B-9A6BB9670966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347066-8D95-6F44-8ADC-8A974B9C910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68753A-57EA-7848-8FF0-D4E673C4C58D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1565047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2D22-6CDB-0547-A28D-8D6B28F1E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4349F-2C30-F549-AEDE-5A4D9044A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2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7D83-E1C2-3D40-9037-C8112101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F5802-228F-A849-B406-784C0EEC2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Necessary, but insufficient, for reliability</a:t>
            </a:r>
          </a:p>
        </p:txBody>
      </p:sp>
    </p:spTree>
    <p:extLst>
      <p:ext uri="{BB962C8B-B14F-4D97-AF65-F5344CB8AC3E}">
        <p14:creationId xmlns:p14="http://schemas.microsoft.com/office/powerpoint/2010/main" val="83812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CB42-6935-8444-A6F9-85B6A576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may get corrupted along the way…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F5B1-9EDA-4F4C-A40E-E5B30242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7913"/>
          </a:xfrm>
        </p:spPr>
        <p:txBody>
          <a:bodyPr>
            <a:normAutofit/>
          </a:bodyPr>
          <a:lstStyle/>
          <a:p>
            <a:r>
              <a:rPr lang="en-US" dirty="0"/>
              <a:t>Bits flipped from  0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1 or 1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0</a:t>
            </a:r>
          </a:p>
          <a:p>
            <a:r>
              <a:rPr lang="en-US" dirty="0"/>
              <a:t>Packet bits lost</a:t>
            </a:r>
          </a:p>
          <a:p>
            <a:r>
              <a:rPr lang="en-US" dirty="0"/>
              <a:t>How to detect errors?</a:t>
            </a:r>
          </a:p>
          <a:p>
            <a:endParaRPr lang="en-US" dirty="0"/>
          </a:p>
          <a:p>
            <a:r>
              <a:rPr lang="en-US" dirty="0"/>
              <a:t>Idea: compute a function over the data</a:t>
            </a:r>
          </a:p>
          <a:p>
            <a:pPr lvl="1"/>
            <a:r>
              <a:rPr lang="en-US" dirty="0"/>
              <a:t>Store the result along with the data</a:t>
            </a:r>
          </a:p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compute</a:t>
            </a:r>
          </a:p>
          <a:p>
            <a:r>
              <a:rPr lang="en-US" dirty="0"/>
              <a:t>Function &amp; stored data efficient to </a:t>
            </a:r>
            <a:r>
              <a:rPr lang="en-US" dirty="0">
                <a:solidFill>
                  <a:srgbClr val="C00000"/>
                </a:solidFill>
              </a:rPr>
              <a:t>verify</a:t>
            </a:r>
          </a:p>
          <a:p>
            <a:r>
              <a:rPr lang="en-US" dirty="0"/>
              <a:t>Ideas for functions?</a:t>
            </a:r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AF6FE003-FEC4-1245-9C7B-7D286C72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2120900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Text Box 63">
            <a:extLst>
              <a:ext uri="{FF2B5EF4-FFF2-40B4-BE49-F238E27FC236}">
                <a16:creationId xmlns:a16="http://schemas.microsoft.com/office/drawing/2014/main" id="{871F40EB-419C-BF40-B0A1-14B2C5CFF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3698" y="2143125"/>
            <a:ext cx="1531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source port #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2F196429-06E7-FC43-B33B-17B18133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3286" y="2143125"/>
            <a:ext cx="12747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dest port #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7" name="Line 66">
            <a:extLst>
              <a:ext uri="{FF2B5EF4-FFF2-40B4-BE49-F238E27FC236}">
                <a16:creationId xmlns:a16="http://schemas.microsoft.com/office/drawing/2014/main" id="{975F33B1-B9B6-7949-A25F-0A02134CDD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0048" y="2520950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Line 69">
            <a:extLst>
              <a:ext uri="{FF2B5EF4-FFF2-40B4-BE49-F238E27FC236}">
                <a16:creationId xmlns:a16="http://schemas.microsoft.com/office/drawing/2014/main" id="{BC685B84-582D-8740-99E3-B89C8CA0D9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67873" y="212090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Text Box 70">
            <a:extLst>
              <a:ext uri="{FF2B5EF4-FFF2-40B4-BE49-F238E27FC236}">
                <a16:creationId xmlns:a16="http://schemas.microsoft.com/office/drawing/2014/main" id="{BEAFB29C-5531-5442-9D3C-86FAE5574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400" y="1690688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32 bits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0" name="Line 71">
            <a:extLst>
              <a:ext uri="{FF2B5EF4-FFF2-40B4-BE49-F238E27FC236}">
                <a16:creationId xmlns:a16="http://schemas.microsoft.com/office/drawing/2014/main" id="{19455224-7D20-9246-9E6A-2409AFF58D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5073" y="1887538"/>
            <a:ext cx="1200150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Line 72">
            <a:extLst>
              <a:ext uri="{FF2B5EF4-FFF2-40B4-BE49-F238E27FC236}">
                <a16:creationId xmlns:a16="http://schemas.microsoft.com/office/drawing/2014/main" id="{275EA173-011B-134C-BA65-81EDFADF9FA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015286" y="1897063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Text Box 73">
            <a:extLst>
              <a:ext uri="{FF2B5EF4-FFF2-40B4-BE49-F238E27FC236}">
                <a16:creationId xmlns:a16="http://schemas.microsoft.com/office/drawing/2014/main" id="{2A9730CA-00D0-8348-BE67-0B30B9AAE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811" y="3976690"/>
            <a:ext cx="141256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application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data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(message)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3" name="Text Box 76">
            <a:extLst>
              <a:ext uri="{FF2B5EF4-FFF2-40B4-BE49-F238E27FC236}">
                <a16:creationId xmlns:a16="http://schemas.microsoft.com/office/drawing/2014/main" id="{5632AB3A-225C-5843-BA6C-EB8B599B1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4165" y="5561776"/>
            <a:ext cx="25718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UDP segment format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4" name="Line 20">
            <a:extLst>
              <a:ext uri="{FF2B5EF4-FFF2-40B4-BE49-F238E27FC236}">
                <a16:creationId xmlns:a16="http://schemas.microsoft.com/office/drawing/2014/main" id="{4A291DE9-FE29-C748-8A41-BC6C60D3B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67873" y="2530475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4EC31246-7E0D-F64C-B44D-43577F2BB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4700" y="2533650"/>
            <a:ext cx="8130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16" name="Text Box 23">
            <a:extLst>
              <a:ext uri="{FF2B5EF4-FFF2-40B4-BE49-F238E27FC236}">
                <a16:creationId xmlns:a16="http://schemas.microsoft.com/office/drawing/2014/main" id="{B7071612-F925-2C4B-9621-65D1358D9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2511" y="2524125"/>
            <a:ext cx="1223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checksum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4FF9CB11-D754-B14F-ABAE-D5F3C20389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10525" y="2921000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8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6F7-806F-AC4A-8C5E-2A5D582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UDP specification (RFC 768)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E34C-EDEF-5A4A-9B6B-E9340B44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is the </a:t>
            </a:r>
            <a:r>
              <a:rPr lang="en-US" dirty="0">
                <a:solidFill>
                  <a:srgbClr val="C00000"/>
                </a:solidFill>
              </a:rPr>
              <a:t>16-bit one's complement </a:t>
            </a:r>
            <a:r>
              <a:rPr lang="en-US" dirty="0"/>
              <a:t>of the </a:t>
            </a:r>
            <a:r>
              <a:rPr lang="en-US" dirty="0">
                <a:solidFill>
                  <a:srgbClr val="C00000"/>
                </a:solidFill>
              </a:rPr>
              <a:t>one's complement sum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pseudo header </a:t>
            </a:r>
            <a:r>
              <a:rPr lang="en-US" dirty="0"/>
              <a:t>of information from the IP header, the </a:t>
            </a:r>
            <a:r>
              <a:rPr lang="en-US" dirty="0">
                <a:solidFill>
                  <a:srgbClr val="C00000"/>
                </a:solidFill>
              </a:rPr>
              <a:t>UDP header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the data</a:t>
            </a:r>
            <a:r>
              <a:rPr lang="en-US" dirty="0"/>
              <a:t>, padded with zero octets at the end (if necessary) to make a multiple of two octets. </a:t>
            </a:r>
          </a:p>
          <a:p>
            <a:endParaRPr lang="en-US" dirty="0"/>
          </a:p>
          <a:p>
            <a:r>
              <a:rPr lang="en-US" dirty="0"/>
              <a:t>The pseudo header conceptually prefixed to the UDP header contains the </a:t>
            </a:r>
            <a:r>
              <a:rPr lang="en-US" dirty="0">
                <a:solidFill>
                  <a:srgbClr val="C00000"/>
                </a:solidFill>
              </a:rPr>
              <a:t>source address, the destination address, the protocol, and the UDP length.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58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E76AB2CF-2D5B-46EC-BB51-FB827C9A7A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08185" y="1955209"/>
            <a:ext cx="4653353" cy="41759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Sender:</a:t>
            </a:r>
          </a:p>
          <a:p>
            <a:r>
              <a:rPr lang="en-US" altLang="en-US" dirty="0"/>
              <a:t>treat segment contents as sequence of 16-bit integers</a:t>
            </a:r>
          </a:p>
          <a:p>
            <a:r>
              <a:rPr lang="en-US" altLang="en-US" dirty="0"/>
              <a:t>checksum: addition (1’s complement sum) of segment contents</a:t>
            </a:r>
          </a:p>
          <a:p>
            <a:r>
              <a:rPr lang="en-US" altLang="en-US" dirty="0"/>
              <a:t>sender puts checksum value into UDP checksum field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E44D9ED-1C2E-4604-A05A-26DEB106CD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57223" y="1955208"/>
            <a:ext cx="4514161" cy="39414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Receiver:</a:t>
            </a:r>
          </a:p>
          <a:p>
            <a:r>
              <a:rPr lang="en-US" altLang="en-US" dirty="0"/>
              <a:t>compute checksum of received segment</a:t>
            </a:r>
          </a:p>
          <a:p>
            <a:r>
              <a:rPr lang="en-US" altLang="en-US" dirty="0"/>
              <a:t>check if computed checksum equals checksum field value:</a:t>
            </a:r>
          </a:p>
          <a:p>
            <a:r>
              <a:rPr lang="en-US" altLang="en-US" sz="2400" dirty="0"/>
              <a:t>NO - error detected</a:t>
            </a:r>
          </a:p>
          <a:p>
            <a:r>
              <a:rPr lang="en-US" altLang="en-US" sz="2400" dirty="0"/>
              <a:t>YES - no error detected. 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51FD7-5637-A349-B83C-5559617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Checksum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AEE8526-9558-4338-9111-5F608F097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75601"/>
            <a:ext cx="7772400" cy="2049456"/>
          </a:xfrm>
        </p:spPr>
        <p:txBody>
          <a:bodyPr/>
          <a:lstStyle/>
          <a:p>
            <a:r>
              <a:rPr lang="en-US" altLang="en-US" dirty="0"/>
              <a:t>Note: when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Example: add two 16-bit integers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CC0895C-7193-4905-A1BC-6F5FC103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621087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0  1  0  0  0  1  0  0  0  1  0  0  0  0  1  1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93C5C4E1-C354-4187-B1B5-AE04D773B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44481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0ACF44ED-283C-420D-AAAD-FFEED558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629150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0A478A6-6AA7-4290-B55C-4E9F7DD0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579937"/>
            <a:ext cx="1409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wraparound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22C9ADE9-EA4D-4C8E-A0C2-368B19B5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90" y="5187949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sum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C403E32-A1B4-4434-8F05-05D4CE23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5" y="5540374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checksum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B8C96651-B37C-4AA1-9853-0ABF2D4AB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167312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Slide Number Placeholder 1">
            <a:extLst>
              <a:ext uri="{FF2B5EF4-FFF2-40B4-BE49-F238E27FC236}">
                <a16:creationId xmlns:a16="http://schemas.microsoft.com/office/drawing/2014/main" id="{7FF1F5AD-D983-422F-B633-69683556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716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938C0-C940-442E-937D-7D3ED02F4F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80879-65A8-544D-BDFB-06A10E9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checksum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05D-5989-DD42-B207-B65BA9C4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0428-CAD7-634B-B5F4-3CEE3A5A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 thin shim around best-effort network delivery</a:t>
            </a:r>
          </a:p>
          <a:p>
            <a:pPr lvl="1"/>
            <a:r>
              <a:rPr lang="en-US" dirty="0"/>
              <a:t>Lightweight to send one-off request/response messages</a:t>
            </a:r>
          </a:p>
          <a:p>
            <a:pPr lvl="1"/>
            <a:r>
              <a:rPr lang="en-US" dirty="0"/>
              <a:t>Lightweight transport for loss-tolerant delay-sensitive applications</a:t>
            </a:r>
          </a:p>
          <a:p>
            <a:r>
              <a:rPr lang="en-US" dirty="0"/>
              <a:t>Provides basic </a:t>
            </a:r>
            <a:r>
              <a:rPr lang="en-US" dirty="0">
                <a:solidFill>
                  <a:srgbClr val="C00000"/>
                </a:solidFill>
              </a:rPr>
              <a:t>multiplexing/demultiplexing</a:t>
            </a:r>
            <a:r>
              <a:rPr lang="en-US" dirty="0"/>
              <a:t> for applications</a:t>
            </a:r>
          </a:p>
          <a:p>
            <a:r>
              <a:rPr lang="en-US" dirty="0"/>
              <a:t>No reliability, performance, or ordering guarantees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Need Transmission Control Protocol (TCP)</a:t>
            </a:r>
          </a:p>
          <a:p>
            <a:r>
              <a:rPr lang="en-US" dirty="0"/>
              <a:t>Can do basic error detection (bit flips) using checksums</a:t>
            </a:r>
          </a:p>
          <a:p>
            <a:pPr lvl="1"/>
            <a:r>
              <a:rPr lang="en-US" dirty="0"/>
              <a:t>Error detection is a necessary condition for reliability</a:t>
            </a:r>
          </a:p>
          <a:p>
            <a:r>
              <a:rPr lang="en-US" dirty="0"/>
              <a:t>But need to do a lot more to achieve reliable data delivery</a:t>
            </a:r>
          </a:p>
          <a:p>
            <a:pPr lvl="1"/>
            <a:r>
              <a:rPr lang="en-US" dirty="0"/>
              <a:t>Subject of the rest of this lecture</a:t>
            </a:r>
          </a:p>
          <a:p>
            <a:pPr lvl="1"/>
            <a:r>
              <a:rPr lang="en-US" dirty="0"/>
              <a:t>Mechanisms in general; some of them implemented in TCP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1807</Words>
  <Application>Microsoft Macintosh PowerPoint</Application>
  <PresentationFormat>Widescreen</PresentationFormat>
  <Paragraphs>387</Paragraphs>
  <Slides>33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Helvetica</vt:lpstr>
      <vt:lpstr>Times New Roman</vt:lpstr>
      <vt:lpstr>Wingdings</vt:lpstr>
      <vt:lpstr>ZapfDingbats</vt:lpstr>
      <vt:lpstr>Office Theme</vt:lpstr>
      <vt:lpstr>The Transport Layer: Reliability</vt:lpstr>
      <vt:lpstr>Course announcements</vt:lpstr>
      <vt:lpstr>Review of concepts</vt:lpstr>
      <vt:lpstr>Error Detection</vt:lpstr>
      <vt:lpstr>Data may get corrupted along the way…</vt:lpstr>
      <vt:lpstr>From the UDP specification (RFC 768)</vt:lpstr>
      <vt:lpstr>UDP Checksum</vt:lpstr>
      <vt:lpstr>UDP checksum example</vt:lpstr>
      <vt:lpstr>User Datagram Protocol</vt:lpstr>
      <vt:lpstr>Reliable data delivery</vt:lpstr>
      <vt:lpstr>Packet loss</vt:lpstr>
      <vt:lpstr>Coping with packet loss: (1) ACK</vt:lpstr>
      <vt:lpstr>Coping with packet corruption: (1) ACK</vt:lpstr>
      <vt:lpstr>Coping with packet loss: (2) RTO</vt:lpstr>
      <vt:lpstr>Coping with packet loss</vt:lpstr>
      <vt:lpstr>Coping with packet loss: (3) Seq nums</vt:lpstr>
      <vt:lpstr>Coping with packet loss: (3) Seq nums</vt:lpstr>
      <vt:lpstr>Stop-and-Wait Reliability</vt:lpstr>
      <vt:lpstr>Reliable data delivery</vt:lpstr>
      <vt:lpstr>Amount of “in-flight” data</vt:lpstr>
      <vt:lpstr>Keeping many packets in flight</vt:lpstr>
      <vt:lpstr>TCP is a pipelined transmission protocol</vt:lpstr>
      <vt:lpstr>What if some packets/ACKs dropped? </vt:lpstr>
      <vt:lpstr>Receiver strategies upon packet loss</vt:lpstr>
      <vt:lpstr>Sliding Window with Go Back N</vt:lpstr>
      <vt:lpstr>Go back N</vt:lpstr>
      <vt:lpstr>Go Back N (cont’d)</vt:lpstr>
      <vt:lpstr>Selective repeat with cumulative ACK</vt:lpstr>
      <vt:lpstr>Selective repeat</vt:lpstr>
      <vt:lpstr>PowerPoint Presentation</vt:lpstr>
      <vt:lpstr>Keeping track of packets (and ACKs)</vt:lpstr>
      <vt:lpstr>How should the RTO be set?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1768</cp:revision>
  <dcterms:created xsi:type="dcterms:W3CDTF">2019-01-23T03:40:12Z</dcterms:created>
  <dcterms:modified xsi:type="dcterms:W3CDTF">2020-02-12T15:21:23Z</dcterms:modified>
</cp:coreProperties>
</file>