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502" r:id="rId2"/>
    <p:sldId id="503" r:id="rId3"/>
    <p:sldId id="504" r:id="rId4"/>
    <p:sldId id="597" r:id="rId5"/>
    <p:sldId id="579" r:id="rId6"/>
    <p:sldId id="417" r:id="rId7"/>
    <p:sldId id="590" r:id="rId8"/>
    <p:sldId id="591" r:id="rId9"/>
    <p:sldId id="592" r:id="rId10"/>
    <p:sldId id="595" r:id="rId11"/>
    <p:sldId id="593" r:id="rId12"/>
    <p:sldId id="594" r:id="rId13"/>
    <p:sldId id="596" r:id="rId14"/>
    <p:sldId id="598" r:id="rId15"/>
    <p:sldId id="599" r:id="rId16"/>
    <p:sldId id="600" r:id="rId17"/>
    <p:sldId id="418" r:id="rId18"/>
    <p:sldId id="420" r:id="rId19"/>
    <p:sldId id="603" r:id="rId20"/>
    <p:sldId id="421" r:id="rId21"/>
    <p:sldId id="422" r:id="rId22"/>
    <p:sldId id="423" r:id="rId23"/>
    <p:sldId id="601" r:id="rId24"/>
    <p:sldId id="604" r:id="rId25"/>
    <p:sldId id="605" r:id="rId26"/>
    <p:sldId id="445" r:id="rId27"/>
    <p:sldId id="606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2"/>
    <p:restoredTop sz="94664"/>
  </p:normalViewPr>
  <p:slideViewPr>
    <p:cSldViewPr snapToGrid="0" snapToObjects="1">
      <p:cViewPr varScale="1">
        <p:scale>
          <a:sx n="128" d="100"/>
          <a:sy n="128" d="100"/>
        </p:scale>
        <p:origin x="5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id="{9076DC00-EFC7-4FB6-A150-0BFC29D851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66788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667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EBF3C95-FC51-496E-8AA2-1764BDE5BC4A}" type="slidenum">
              <a:rPr lang="en-US" altLang="en-US" sz="1400" smtClean="0"/>
              <a:pPr/>
              <a:t>5</a:t>
            </a:fld>
            <a:endParaRPr lang="en-US" altLang="en-US" sz="14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id="{207E929E-F5CD-48A8-B8F0-E8550D4D4DF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id="{0F72F6CA-FFDE-42C4-BA47-96F06D9CE2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15801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2/14/20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47630" y="1913124"/>
            <a:ext cx="8696739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The Transport Layer: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Reliability, Ordering, and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Flow Control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CS 352, Lecture 8, Spring 2020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endParaRPr lang="en-US" sz="2800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2266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7198-DA46-2B4F-A703-3FB106F24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38AA8-1267-864C-AA43-831DAFE76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>
              <a:buNone/>
            </a:pPr>
            <a:r>
              <a:rPr lang="en-US" altLang="en-US" dirty="0"/>
              <a:t>Go Back N can recover from erroneous or missing frames</a:t>
            </a:r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But…</a:t>
            </a:r>
          </a:p>
          <a:p>
            <a:pPr algn="ctr">
              <a:buNone/>
            </a:pPr>
            <a:endParaRPr lang="en-US" altLang="en-US" dirty="0"/>
          </a:p>
          <a:p>
            <a:pPr algn="ctr">
              <a:buNone/>
            </a:pPr>
            <a:r>
              <a:rPr lang="en-US" altLang="en-US" dirty="0"/>
              <a:t>It is wasteful.  If there are errors, the sender will spend time retransmitting frames the receiver has already seen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659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88048-5184-EC47-A8B9-63992D081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 with cumulative 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2E2A6-FE45-F04C-BA83-3306BE87C7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79975"/>
          </a:xfrm>
        </p:spPr>
        <p:txBody>
          <a:bodyPr/>
          <a:lstStyle/>
          <a:p>
            <a:pPr>
              <a:buNone/>
            </a:pPr>
            <a:r>
              <a:rPr lang="en-US" altLang="en-US" dirty="0"/>
              <a:t>Idea: sender should only retransmit dropped/corrupted segments.</a:t>
            </a:r>
          </a:p>
          <a:p>
            <a:r>
              <a:rPr lang="en-US" altLang="en-US" dirty="0"/>
              <a:t>The receiver </a:t>
            </a:r>
            <a:r>
              <a:rPr lang="en-US" altLang="en-US" dirty="0">
                <a:solidFill>
                  <a:srgbClr val="C00000"/>
                </a:solidFill>
              </a:rPr>
              <a:t>stores </a:t>
            </a:r>
            <a:r>
              <a:rPr lang="en-US" altLang="en-US" dirty="0"/>
              <a:t>all the correct frames that arrive following the bad one.  (Note that the receiver requires a </a:t>
            </a:r>
            <a:r>
              <a:rPr lang="en-US" altLang="en-US" dirty="0">
                <a:solidFill>
                  <a:srgbClr val="C00000"/>
                </a:solidFill>
              </a:rPr>
              <a:t>memory buffer </a:t>
            </a:r>
            <a:r>
              <a:rPr lang="en-US" altLang="en-US" dirty="0"/>
              <a:t>for each sequence number in its receiver window.)</a:t>
            </a:r>
          </a:p>
          <a:p>
            <a:r>
              <a:rPr lang="en-US" altLang="en-US" dirty="0"/>
              <a:t>When the receiver notices a skipped sequence number, it keeps acknowledging the </a:t>
            </a:r>
            <a:r>
              <a:rPr lang="en-US" altLang="en-US" dirty="0">
                <a:solidFill>
                  <a:srgbClr val="C00000"/>
                </a:solidFill>
              </a:rPr>
              <a:t>last good sequence number,. i.e., cumulative ACK</a:t>
            </a:r>
          </a:p>
          <a:p>
            <a:r>
              <a:rPr lang="en-US" altLang="en-US" dirty="0"/>
              <a:t>When the sender times out waiting for an acknowledgement, it </a:t>
            </a:r>
            <a:r>
              <a:rPr lang="en-US" altLang="en-US" dirty="0">
                <a:solidFill>
                  <a:srgbClr val="C00000"/>
                </a:solidFill>
              </a:rPr>
              <a:t>just retransmits the one unacknowledged frame</a:t>
            </a:r>
            <a:r>
              <a:rPr lang="en-US" altLang="en-US" dirty="0"/>
              <a:t>, not all its successors.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1426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D69E-B0D0-9247-8689-6C2D64D7E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Selective repeat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54E5F-11CF-A947-8266-53A0A29EB4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0" y="2427290"/>
            <a:ext cx="820738" cy="25733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FB5390E7-4B0D-1C47-B1A4-4320FB99DAB3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DA5AABFB-17DA-1C44-90B7-B11D09864B53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A74D1A7-E452-D346-8A6C-18BC4CEEBEC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00B221B2-5F27-5C47-B6CB-5449CB69774B}"/>
              </a:ext>
            </a:extLst>
          </p:cNvPr>
          <p:cNvSpPr>
            <a:spLocks/>
          </p:cNvSpPr>
          <p:nvPr/>
        </p:nvSpPr>
        <p:spPr bwMode="auto">
          <a:xfrm>
            <a:off x="5867400" y="4649788"/>
            <a:ext cx="1295400" cy="227012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5DA8243-D8AB-B74C-B94F-44E53EF51E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2" y="4876802"/>
            <a:ext cx="1312863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Buffered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B79B41E9-0A8E-1C4D-BBEA-52231F242D17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F109B18-34E2-7A46-96C8-AF6CCAA9CD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B6122D-8F0D-4840-846A-F59E615308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C19DAEC-2FE4-EF45-91E7-78C33E67EA7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0</a:t>
            </a: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0F86DE90-9FE9-224C-9476-E4007B69D8F5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CF6642-50B4-4B43-B16C-539A653DB3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FD5A31C-894E-3B49-820F-A6E7A1DFDE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880E480-57FF-0A4F-8970-BD386D115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AAC285E1-3AFB-704E-BC5F-1DFDBDB276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9" name="Text Box 18">
            <a:extLst>
              <a:ext uri="{FF2B5EF4-FFF2-40B4-BE49-F238E27FC236}">
                <a16:creationId xmlns:a16="http://schemas.microsoft.com/office/drawing/2014/main" id="{AA4153FA-EFCD-A74F-A978-36D1386ACA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7A318F-9367-2340-9FEA-FD80404C73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03DDC99-F586-A746-ADF7-AF55F8E299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099833E-40DD-5D49-A7AF-03B7E4A72D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202DA04-5064-2B4B-B672-DF5E6C1FB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4" name="Line 23">
            <a:extLst>
              <a:ext uri="{FF2B5EF4-FFF2-40B4-BE49-F238E27FC236}">
                <a16:creationId xmlns:a16="http://schemas.microsoft.com/office/drawing/2014/main" id="{11C9E676-4922-134D-8909-62F9850720D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2234A4B-FECA-F048-A0F9-E5AB8DEB1305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BB5B3D2-C030-B544-93A9-96DB3A0688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7" name="Line 26">
            <a:extLst>
              <a:ext uri="{FF2B5EF4-FFF2-40B4-BE49-F238E27FC236}">
                <a16:creationId xmlns:a16="http://schemas.microsoft.com/office/drawing/2014/main" id="{4FBC331D-31B3-324B-BFE5-23F4156A3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Text Box 27">
            <a:extLst>
              <a:ext uri="{FF2B5EF4-FFF2-40B4-BE49-F238E27FC236}">
                <a16:creationId xmlns:a16="http://schemas.microsoft.com/office/drawing/2014/main" id="{87A9F49B-0F2A-5A48-9FAB-EE53D2EAE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8FF5A38-9522-8943-B2B5-965E6C2150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0" name="Line 29">
            <a:extLst>
              <a:ext uri="{FF2B5EF4-FFF2-40B4-BE49-F238E27FC236}">
                <a16:creationId xmlns:a16="http://schemas.microsoft.com/office/drawing/2014/main" id="{3C2FB125-99DD-BF4A-87A4-44BEF8EA641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71BA239-FE3D-A348-A89A-FDBE7052EE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1C10B900-8D2B-D74C-AE08-7486CA1DB25F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8DE9840-7D3B-CF4C-A85B-D316877B87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1805775-FA0B-0346-884B-BA15B297C2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35" name="Line 34">
            <a:extLst>
              <a:ext uri="{FF2B5EF4-FFF2-40B4-BE49-F238E27FC236}">
                <a16:creationId xmlns:a16="http://schemas.microsoft.com/office/drawing/2014/main" id="{5868CC83-67D6-7E46-9392-DF94801E85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BD9E157C-794D-2D49-95FE-CB9A831B46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7" name="Line 36">
            <a:extLst>
              <a:ext uri="{FF2B5EF4-FFF2-40B4-BE49-F238E27FC236}">
                <a16:creationId xmlns:a16="http://schemas.microsoft.com/office/drawing/2014/main" id="{3A12CDD0-7BDE-5C47-A6A8-F2E3D7C28E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AA622873-AD6A-3C40-AA0A-97A7EDBE8628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6458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EEFEAB2-CFF6-D740-AA28-BBEB4EA6BB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0" name="Line 39">
            <a:extLst>
              <a:ext uri="{FF2B5EF4-FFF2-40B4-BE49-F238E27FC236}">
                <a16:creationId xmlns:a16="http://schemas.microsoft.com/office/drawing/2014/main" id="{5DAA1C6F-C7E3-854E-89FE-DF5C5F7DD839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C427AA4-08F1-CD4F-91AD-860AA7662A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" name="Line 41">
            <a:extLst>
              <a:ext uri="{FF2B5EF4-FFF2-40B4-BE49-F238E27FC236}">
                <a16:creationId xmlns:a16="http://schemas.microsoft.com/office/drawing/2014/main" id="{32E17995-2118-B142-ABAE-46C0C376744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E05CAB77-BF66-2C49-A8D2-522B31FB40B6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7458" y="340717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40050CE-916E-0A45-8AE1-909E1DE80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9D106AEE-6DC4-5C43-A0C0-FC670AE4440C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E7A4F1CE-5F3B-8B43-9082-01A460ADB5F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D7B475E-84E3-384D-920B-1314B3F64897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48" name="Line 47">
            <a:extLst>
              <a:ext uri="{FF2B5EF4-FFF2-40B4-BE49-F238E27FC236}">
                <a16:creationId xmlns:a16="http://schemas.microsoft.com/office/drawing/2014/main" id="{660D4187-AB66-DD4E-93AC-A2FAF173C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9" name="Line 48">
            <a:extLst>
              <a:ext uri="{FF2B5EF4-FFF2-40B4-BE49-F238E27FC236}">
                <a16:creationId xmlns:a16="http://schemas.microsoft.com/office/drawing/2014/main" id="{4C881F3D-D549-AF40-AA37-E6EE894AD5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3E1E9F6C-AA4B-0646-B38D-C41F70AE457A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8D6DDF-F425-A24E-BB4A-A0A2DBC51F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028C66-659D-A24E-8295-1E675DFDAE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35E79FC2-04CB-D042-85A1-9EAFEB8496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96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6F1C100-35E1-B747-94F4-641D389EE390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5812632" y="3017045"/>
            <a:ext cx="647700" cy="246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NACK 2</a:t>
            </a:r>
          </a:p>
        </p:txBody>
      </p:sp>
      <p:sp>
        <p:nvSpPr>
          <p:cNvPr id="55" name="Line 54">
            <a:extLst>
              <a:ext uri="{FF2B5EF4-FFF2-40B4-BE49-F238E27FC236}">
                <a16:creationId xmlns:a16="http://schemas.microsoft.com/office/drawing/2014/main" id="{7333D0F5-5336-7540-891E-C0C1207D479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934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3">
            <a:extLst>
              <a:ext uri="{FF2B5EF4-FFF2-40B4-BE49-F238E27FC236}">
                <a16:creationId xmlns:a16="http://schemas.microsoft.com/office/drawing/2014/main" id="{0B5004C9-F9BE-9441-BB7A-7B15DB8BF3A9}"/>
              </a:ext>
            </a:extLst>
          </p:cNvPr>
          <p:cNvSpPr>
            <a:spLocks noChangeArrowheads="1"/>
          </p:cNvSpPr>
          <p:nvPr/>
        </p:nvSpPr>
        <p:spPr bwMode="auto">
          <a:xfrm rot="16924536">
            <a:off x="6610350" y="3201988"/>
            <a:ext cx="647700" cy="247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NACK 2</a:t>
            </a:r>
          </a:p>
        </p:txBody>
      </p:sp>
    </p:spTree>
    <p:extLst>
      <p:ext uri="{BB962C8B-B14F-4D97-AF65-F5344CB8AC3E}">
        <p14:creationId xmlns:p14="http://schemas.microsoft.com/office/powerpoint/2010/main" val="610189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949A3-A569-B94A-8513-099C81362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20E47C-21BC-9749-80CC-A14E8BAA8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Window size: The amount of in-flight data (</a:t>
            </a:r>
            <a:r>
              <a:rPr lang="en-US" dirty="0" err="1"/>
              <a:t>unACKed</a:t>
            </a:r>
            <a:r>
              <a:rPr lang="en-US" dirty="0"/>
              <a:t>)</a:t>
            </a:r>
          </a:p>
          <a:p>
            <a:r>
              <a:rPr lang="en-US" dirty="0"/>
              <a:t>Window: Sequence numbers of in-flight data</a:t>
            </a:r>
          </a:p>
          <a:p>
            <a:endParaRPr lang="en-US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94C5DBD4-001E-DB42-9735-B03951349B3D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AE82C48-6732-4547-9451-663B3D315E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F43C3DA-F0EB-5D46-9F80-CDD89AD85D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EB7DE0E-E91A-0447-BB3B-144F1C12EE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6D32E44-799C-204B-B6F0-07DF3CDD0E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DB7080-724A-424F-9D4D-FAC2578956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2A661E-B166-1444-BDD8-C21241A3F0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31CE0660-1072-E74D-8DC1-9B7818D620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775CEB3-2E2D-5545-993B-FEE117FC05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555E931-A3B6-FD41-B19D-BB2A2C422D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67EBEF5-768A-F94C-AD3D-8CA683AE8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7D7F2C4-2099-BA48-8AD4-778071A98E07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0CE02-7517-0041-99F3-430E35ACD63F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52026A-6FDD-E540-B6AB-7AB1466857BB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3284135-BC1D-B041-AD91-62048E70850E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28FEB9-5B5D-E747-8D79-B3DB18368057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33F360-6FA2-2542-8C79-4DC27F3FF6E0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2A3E20-828C-034B-AC61-78DBE00196A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4166B0F-5C79-3C44-93BB-DECAF2EAA8C6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06A1864-C869-CB44-AC59-45A0B8056150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6B4802-0401-EE40-BB36-61297828FC5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1A4A915-D240-0B42-BAC8-123A7A016352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3F32B722-6365-2049-B8B4-6A2B4967F4E4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67D4F09-B048-3543-A830-E181262FF0DF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C2B643-5B8E-B440-92D3-3EE91F63573E}"/>
              </a:ext>
            </a:extLst>
          </p:cNvPr>
          <p:cNvSpPr txBox="1"/>
          <p:nvPr/>
        </p:nvSpPr>
        <p:spPr>
          <a:xfrm>
            <a:off x="1863220" y="5410004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acknowledged sequence #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15CB5D-F4FC-474D-A2FF-89A4B38FCD19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6501140-59D1-0C4F-B1FC-0B8DFA2DA7E7}"/>
              </a:ext>
            </a:extLst>
          </p:cNvPr>
          <p:cNvCxnSpPr>
            <a:cxnSpLocks/>
            <a:stCxn id="29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4F81AF6-B138-6D49-862F-0F4480D4C8D7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B46DB7-D970-D747-9A92-AE3299316923}"/>
              </a:ext>
            </a:extLst>
          </p:cNvPr>
          <p:cNvSpPr txBox="1"/>
          <p:nvPr/>
        </p:nvSpPr>
        <p:spPr>
          <a:xfrm>
            <a:off x="8826950" y="2741994"/>
            <a:ext cx="240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Sequence numbers restart from 0 beyond a point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(why?)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9CD4FB1-04CB-4044-8D61-7D8E78158194}"/>
              </a:ext>
            </a:extLst>
          </p:cNvPr>
          <p:cNvCxnSpPr>
            <a:cxnSpLocks/>
            <a:endCxn id="12" idx="0"/>
          </p:cNvCxnSpPr>
          <p:nvPr/>
        </p:nvCxnSpPr>
        <p:spPr>
          <a:xfrm flipH="1">
            <a:off x="8385543" y="3789982"/>
            <a:ext cx="474804" cy="690581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6B6E75B-2C4B-9040-977F-FBAFD59408E2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7631195" y="3761687"/>
            <a:ext cx="1229152" cy="72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D720AAD-4534-0541-AA0D-67B1E929BB15}"/>
              </a:ext>
            </a:extLst>
          </p:cNvPr>
          <p:cNvCxnSpPr>
            <a:cxnSpLocks/>
          </p:cNvCxnSpPr>
          <p:nvPr/>
        </p:nvCxnSpPr>
        <p:spPr>
          <a:xfrm>
            <a:off x="6727815" y="6361953"/>
            <a:ext cx="3438316" cy="7515"/>
          </a:xfrm>
          <a:prstGeom prst="straightConnector1">
            <a:avLst/>
          </a:prstGeom>
          <a:ln w="50800">
            <a:solidFill>
              <a:schemeClr val="bg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6E28F8C-07E0-7644-B2C0-35F9C49C99E4}"/>
              </a:ext>
            </a:extLst>
          </p:cNvPr>
          <p:cNvSpPr txBox="1"/>
          <p:nvPr/>
        </p:nvSpPr>
        <p:spPr>
          <a:xfrm>
            <a:off x="6732660" y="6401487"/>
            <a:ext cx="3636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Helvetica" pitchFamily="2" charset="0"/>
              </a:rPr>
              <a:t>Increasing sequence numbers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F67D38A0-83CC-D846-8558-77DAD8DB07F7}"/>
              </a:ext>
            </a:extLst>
          </p:cNvPr>
          <p:cNvGrpSpPr/>
          <p:nvPr/>
        </p:nvGrpSpPr>
        <p:grpSpPr>
          <a:xfrm>
            <a:off x="10153648" y="4551105"/>
            <a:ext cx="1598159" cy="1771569"/>
            <a:chOff x="10153648" y="4551105"/>
            <a:chExt cx="1598159" cy="1771569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A522D0AC-037C-AA4D-8C73-7839299F22D8}"/>
                </a:ext>
              </a:extLst>
            </p:cNvPr>
            <p:cNvSpPr/>
            <p:nvPr/>
          </p:nvSpPr>
          <p:spPr>
            <a:xfrm>
              <a:off x="10153648" y="4551105"/>
              <a:ext cx="1533500" cy="1524687"/>
            </a:xfrm>
            <a:prstGeom prst="ellipse">
              <a:avLst/>
            </a:prstGeom>
            <a:noFill/>
            <a:ln w="635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EAC72C39-A111-E549-9F6D-2CE950F6332F}"/>
                </a:ext>
              </a:extLst>
            </p:cNvPr>
            <p:cNvSpPr txBox="1"/>
            <p:nvPr/>
          </p:nvSpPr>
          <p:spPr>
            <a:xfrm>
              <a:off x="10780439" y="4551105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0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E0063FB-C6AF-9742-8CB0-601F654E6924}"/>
                </a:ext>
              </a:extLst>
            </p:cNvPr>
            <p:cNvSpPr txBox="1"/>
            <p:nvPr/>
          </p:nvSpPr>
          <p:spPr>
            <a:xfrm>
              <a:off x="10780439" y="5715089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4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BEDCFCB-8843-3E41-A740-6D65F09607A6}"/>
                </a:ext>
              </a:extLst>
            </p:cNvPr>
            <p:cNvSpPr txBox="1"/>
            <p:nvPr/>
          </p:nvSpPr>
          <p:spPr>
            <a:xfrm>
              <a:off x="11341499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2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E21F5304-5983-F644-892F-069A94DC0F48}"/>
                </a:ext>
              </a:extLst>
            </p:cNvPr>
            <p:cNvSpPr txBox="1"/>
            <p:nvPr/>
          </p:nvSpPr>
          <p:spPr>
            <a:xfrm>
              <a:off x="10182580" y="5140203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6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FE289BE-2484-974D-B337-A5CAB6434329}"/>
                </a:ext>
              </a:extLst>
            </p:cNvPr>
            <p:cNvSpPr txBox="1"/>
            <p:nvPr/>
          </p:nvSpPr>
          <p:spPr>
            <a:xfrm>
              <a:off x="10365638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7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99D1AC06-02F3-2443-B6B4-E09650A2B3B5}"/>
                </a:ext>
              </a:extLst>
            </p:cNvPr>
            <p:cNvSpPr txBox="1"/>
            <p:nvPr/>
          </p:nvSpPr>
          <p:spPr>
            <a:xfrm>
              <a:off x="10365339" y="5558961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8C9E110-93AC-6D4B-AACA-ABC4149C0799}"/>
                </a:ext>
              </a:extLst>
            </p:cNvPr>
            <p:cNvSpPr txBox="1"/>
            <p:nvPr/>
          </p:nvSpPr>
          <p:spPr>
            <a:xfrm>
              <a:off x="11177254" y="4760484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1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37D4B125-139D-6341-971A-04E7CD707382}"/>
                </a:ext>
              </a:extLst>
            </p:cNvPr>
            <p:cNvSpPr txBox="1"/>
            <p:nvPr/>
          </p:nvSpPr>
          <p:spPr>
            <a:xfrm>
              <a:off x="11190747" y="5547942"/>
              <a:ext cx="41030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dirty="0">
                  <a:latin typeface="Helvetica" pitchFamily="2" charset="0"/>
                </a:rPr>
                <a:t>3</a:t>
              </a: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id="{89EDD503-0890-324E-84BE-8A6E747F4504}"/>
                </a:ext>
              </a:extLst>
            </p:cNvPr>
            <p:cNvSpPr/>
            <p:nvPr/>
          </p:nvSpPr>
          <p:spPr>
            <a:xfrm rot="18782352">
              <a:off x="10648617" y="5431289"/>
              <a:ext cx="1310845" cy="471926"/>
            </a:xfrm>
            <a:prstGeom prst="roundRect">
              <a:avLst/>
            </a:prstGeom>
            <a:noFill/>
            <a:ln w="254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40906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0096C-9F85-BE4E-93B5-D0466CA00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Sliding window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845F2-3F68-F547-8C11-E35E36347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sequence number 2 is acknowledged by the receiver</a:t>
            </a:r>
          </a:p>
          <a:p>
            <a:pPr lvl="1"/>
            <a:r>
              <a:rPr lang="en-US" dirty="0"/>
              <a:t>Sender can transmit sequence # 5</a:t>
            </a:r>
          </a:p>
          <a:p>
            <a:pPr lvl="1"/>
            <a:r>
              <a:rPr lang="en-US" dirty="0"/>
              <a:t>The window “slides” forward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70E5EBA3-3E62-5540-8027-968E8C65833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97BD7B06-DEBD-764B-BF6C-184E35A869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D3FF258-AB80-4844-80CB-9B7A555C6A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A9EEB3FC-F2FA-9D45-80F1-491A174BD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D636DF-F5F0-5A4A-A3DB-E5BDCC2B1F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22F6E26-FE8D-BF4D-9F55-312FAE3CE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7F4E376-0E38-6A4C-9C1F-CAB8B9D73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630641C-10E1-DD40-A10C-790BA1039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FED8B9D-E868-0D4E-8F62-47D9CCE13E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F2D031-EED7-4845-8BB5-0C719F0B6C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B904A76-21E9-A748-A58E-F96653B8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A0923730-FA5D-4A4E-B5BA-3C4C7172C2B9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2BB90CD-E91E-004D-B4CF-E8A1347B92BA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C68ECBD-5158-4441-9392-2F8CEF98C307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278335E-7CE1-514F-B1AF-87D489477117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CF5F69F-3F20-0E41-A080-6BB6A22D7ADC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37DB748-704E-8A49-A996-3D7F5C1BEF9B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C1FBA47-3D5B-0746-A58A-D42E13B45FF5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DB0A89-5AB0-E543-8623-258C37519A23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4897D-D609-F14D-BF8A-04A09952FB06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6469FA-E574-414C-843C-03CC7D9DD801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A11267C9-0160-BB4C-A9AD-5981A29237B9}"/>
              </a:ext>
            </a:extLst>
          </p:cNvPr>
          <p:cNvSpPr/>
          <p:nvPr/>
        </p:nvSpPr>
        <p:spPr>
          <a:xfrm rot="16200000">
            <a:off x="4272320" y="2971652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F45E0C0-1A8D-2045-87FF-E5E6FB93B182}"/>
              </a:ext>
            </a:extLst>
          </p:cNvPr>
          <p:cNvSpPr txBox="1"/>
          <p:nvPr/>
        </p:nvSpPr>
        <p:spPr>
          <a:xfrm>
            <a:off x="3357340" y="3328317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F29DE4-14D4-ED43-B70D-65CCAEC06304}"/>
              </a:ext>
            </a:extLst>
          </p:cNvPr>
          <p:cNvSpPr txBox="1"/>
          <p:nvPr/>
        </p:nvSpPr>
        <p:spPr>
          <a:xfrm>
            <a:off x="1863220" y="5410004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acknowledged sequence 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0F39065-8DB2-5E43-89CD-4373F7909D23}"/>
              </a:ext>
            </a:extLst>
          </p:cNvPr>
          <p:cNvSpPr txBox="1"/>
          <p:nvPr/>
        </p:nvSpPr>
        <p:spPr>
          <a:xfrm>
            <a:off x="4177693" y="5512795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sent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5D014B3-5FBE-F440-9843-A12E307A2E55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5376338" y="511410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5D8297C-75E9-E043-9AAE-689361A7E1E6}"/>
              </a:ext>
            </a:extLst>
          </p:cNvPr>
          <p:cNvCxnSpPr/>
          <p:nvPr/>
        </p:nvCxnSpPr>
        <p:spPr>
          <a:xfrm flipH="1" flipV="1">
            <a:off x="3094050" y="5075721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E3AC593B-A06F-E145-80BF-968E5034348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Sender’s point of view:</a:t>
            </a:r>
          </a:p>
        </p:txBody>
      </p:sp>
    </p:spTree>
    <p:extLst>
      <p:ext uri="{BB962C8B-B14F-4D97-AF65-F5344CB8AC3E}">
        <p14:creationId xmlns:p14="http://schemas.microsoft.com/office/powerpoint/2010/main" val="19497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6" dur="2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7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8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1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06433 0 " pathEditMode="relative" ptsTypes="AA">
                                      <p:cBhvr>
                                        <p:cTn id="1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6" grpId="0"/>
      <p:bldP spid="27" grpId="0"/>
      <p:bldP spid="2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AC813-2FA6-8240-922D-6F042143C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Corresponding window on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58BF3-631D-0C47-887B-FDEA76E837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Receiver only accepts sequence #s as allowed by the current receiver window</a:t>
            </a:r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D6624F9B-F0CD-6D4E-81F0-604E283E46EF}"/>
              </a:ext>
            </a:extLst>
          </p:cNvPr>
          <p:cNvGrpSpPr>
            <a:grpSpLocks/>
          </p:cNvGrpSpPr>
          <p:nvPr/>
        </p:nvGrpSpPr>
        <p:grpSpPr bwMode="auto">
          <a:xfrm>
            <a:off x="2038352" y="4478252"/>
            <a:ext cx="7478713" cy="625456"/>
            <a:chOff x="514350" y="4882111"/>
            <a:chExt cx="7479030" cy="62484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828BA60-13EC-3349-B2CD-4F101F3662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6873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9F0FD02-8F26-F34C-886A-4D108AF3E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58340" y="4887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C2A0255-8ED7-E740-B768-27FB53806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12720" y="4883612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BDA60F9-2EE1-994E-A839-CA4586CDFC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67100" y="488973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DE48A5-6F0E-1B42-AB7D-FF0CCAFBFF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1480" y="488592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D411B3F-BF1E-F048-AD0A-1EE102F6BC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5860" y="4882111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8AFDD025-4D4C-FF41-82E4-CDAE1E80C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0240" y="488823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798B821-187C-9B4A-A7AB-2E082EFF85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8462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E1F192-925E-E348-9DCC-AE947D2726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39000" y="4887419"/>
              <a:ext cx="754380" cy="61041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28A92E7-75B2-4041-9905-93FB0559AE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350" y="4884420"/>
              <a:ext cx="754380" cy="617220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5000"/>
                <a:buFont typeface="Wingdings" panose="05000000000000000000" pitchFamily="2" charset="2"/>
                <a:buChar char="q"/>
                <a:defRPr sz="2800">
                  <a:solidFill>
                    <a:schemeClr val="tx1"/>
                  </a:solidFill>
                  <a:latin typeface="Comic Sans MS" panose="030F0702030302020204" pitchFamily="66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SzPct val="75000"/>
                <a:buFont typeface="Wingdings" panose="05000000000000000000" pitchFamily="2" charset="2"/>
                <a:buChar char="v"/>
                <a:defRPr sz="2400">
                  <a:solidFill>
                    <a:schemeClr val="tx1"/>
                  </a:solidFill>
                  <a:latin typeface="Comic Sans MS" panose="030F0702030302020204" pitchFamily="66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Comic Sans MS" panose="030F0702030302020204" pitchFamily="66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9E6BD0C-BE55-3040-BC5E-7593EA15009C}"/>
              </a:ext>
            </a:extLst>
          </p:cNvPr>
          <p:cNvSpPr txBox="1"/>
          <p:nvPr/>
        </p:nvSpPr>
        <p:spPr>
          <a:xfrm>
            <a:off x="2298868" y="460086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C70BBF3-EE75-1744-A332-09D91D64B7A1}"/>
              </a:ext>
            </a:extLst>
          </p:cNvPr>
          <p:cNvSpPr txBox="1"/>
          <p:nvPr/>
        </p:nvSpPr>
        <p:spPr>
          <a:xfrm>
            <a:off x="2981840" y="460849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58E70F4-FEED-8D44-8A4D-CC98B34DFE0F}"/>
              </a:ext>
            </a:extLst>
          </p:cNvPr>
          <p:cNvSpPr txBox="1"/>
          <p:nvPr/>
        </p:nvSpPr>
        <p:spPr>
          <a:xfrm>
            <a:off x="3725487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A16F7C9-5749-E24C-B3FB-F9D862555462}"/>
              </a:ext>
            </a:extLst>
          </p:cNvPr>
          <p:cNvSpPr txBox="1"/>
          <p:nvPr/>
        </p:nvSpPr>
        <p:spPr>
          <a:xfrm>
            <a:off x="4428337" y="460552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C3340D-75CD-E346-B30B-C33193FFB0F5}"/>
              </a:ext>
            </a:extLst>
          </p:cNvPr>
          <p:cNvSpPr txBox="1"/>
          <p:nvPr/>
        </p:nvSpPr>
        <p:spPr>
          <a:xfrm>
            <a:off x="5244044" y="4610148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06E640-B4A3-EE4F-8513-EA34C7FB2F37}"/>
              </a:ext>
            </a:extLst>
          </p:cNvPr>
          <p:cNvSpPr txBox="1"/>
          <p:nvPr/>
        </p:nvSpPr>
        <p:spPr>
          <a:xfrm>
            <a:off x="5927016" y="4617776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5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1040F64-123F-CC47-A24A-F6E6C8883D4B}"/>
              </a:ext>
            </a:extLst>
          </p:cNvPr>
          <p:cNvSpPr txBox="1"/>
          <p:nvPr/>
        </p:nvSpPr>
        <p:spPr>
          <a:xfrm>
            <a:off x="6687757" y="4627058"/>
            <a:ext cx="3418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6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3A06F-CD15-AE4C-997E-6132FE2A3737}"/>
              </a:ext>
            </a:extLst>
          </p:cNvPr>
          <p:cNvSpPr txBox="1"/>
          <p:nvPr/>
        </p:nvSpPr>
        <p:spPr>
          <a:xfrm>
            <a:off x="7454085" y="4623724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BFC6859-6A9B-214D-9729-26E3BB66E872}"/>
              </a:ext>
            </a:extLst>
          </p:cNvPr>
          <p:cNvSpPr txBox="1"/>
          <p:nvPr/>
        </p:nvSpPr>
        <p:spPr>
          <a:xfrm>
            <a:off x="8962781" y="4596795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7315867-8CEF-4140-8A9F-869539501985}"/>
              </a:ext>
            </a:extLst>
          </p:cNvPr>
          <p:cNvSpPr txBox="1"/>
          <p:nvPr/>
        </p:nvSpPr>
        <p:spPr>
          <a:xfrm>
            <a:off x="8237615" y="4629750"/>
            <a:ext cx="376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000" dirty="0">
                <a:latin typeface="Helvetica" pitchFamily="2" charset="0"/>
              </a:rPr>
              <a:t>0</a:t>
            </a:r>
          </a:p>
        </p:txBody>
      </p: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96EC98A-374F-0B4E-97EA-5D0940A4D8B5}"/>
              </a:ext>
            </a:extLst>
          </p:cNvPr>
          <p:cNvSpPr/>
          <p:nvPr/>
        </p:nvSpPr>
        <p:spPr>
          <a:xfrm rot="16200000">
            <a:off x="5781013" y="3005244"/>
            <a:ext cx="682972" cy="2263044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81A688-E783-2941-A9BC-735FB7E41521}"/>
              </a:ext>
            </a:extLst>
          </p:cNvPr>
          <p:cNvSpPr txBox="1"/>
          <p:nvPr/>
        </p:nvSpPr>
        <p:spPr>
          <a:xfrm>
            <a:off x="4866033" y="3361909"/>
            <a:ext cx="25129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Window size </a:t>
            </a:r>
            <a:r>
              <a:rPr lang="en-US" sz="2400" dirty="0">
                <a:latin typeface="Helvetica" pitchFamily="2" charset="0"/>
              </a:rPr>
              <a:t>= 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2DBA74-A5F8-0B43-B8DA-F30EF2186C7D}"/>
              </a:ext>
            </a:extLst>
          </p:cNvPr>
          <p:cNvSpPr txBox="1"/>
          <p:nvPr/>
        </p:nvSpPr>
        <p:spPr>
          <a:xfrm>
            <a:off x="3371913" y="5443596"/>
            <a:ext cx="24023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acknowledged sequence #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7DF3A66-ECE5-E541-ADD3-403A1438ECD7}"/>
              </a:ext>
            </a:extLst>
          </p:cNvPr>
          <p:cNvSpPr txBox="1"/>
          <p:nvPr/>
        </p:nvSpPr>
        <p:spPr>
          <a:xfrm>
            <a:off x="5686386" y="5546387"/>
            <a:ext cx="240234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Last sequence  # expected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E04E83A-46FB-1C48-8403-0CDC6EB8045A}"/>
              </a:ext>
            </a:extLst>
          </p:cNvPr>
          <p:cNvCxnSpPr>
            <a:cxnSpLocks/>
            <a:stCxn id="28" idx="0"/>
          </p:cNvCxnSpPr>
          <p:nvPr/>
        </p:nvCxnSpPr>
        <p:spPr>
          <a:xfrm flipH="1" flipV="1">
            <a:off x="6885031" y="5147695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212359B-3115-BB42-A44C-FEC36B06F1B7}"/>
              </a:ext>
            </a:extLst>
          </p:cNvPr>
          <p:cNvCxnSpPr/>
          <p:nvPr/>
        </p:nvCxnSpPr>
        <p:spPr>
          <a:xfrm flipH="1" flipV="1">
            <a:off x="4602743" y="5109313"/>
            <a:ext cx="2526" cy="398692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C9A5E8F1-037A-0148-B746-54BA37FA6A30}"/>
              </a:ext>
            </a:extLst>
          </p:cNvPr>
          <p:cNvSpPr txBox="1"/>
          <p:nvPr/>
        </p:nvSpPr>
        <p:spPr>
          <a:xfrm>
            <a:off x="-13778" y="4187001"/>
            <a:ext cx="17592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latin typeface="Helvetica" pitchFamily="2" charset="0"/>
              </a:rPr>
              <a:t>Receiver’s point of view: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DEF073-984E-4A40-A309-D22006C8A1CA}"/>
              </a:ext>
            </a:extLst>
          </p:cNvPr>
          <p:cNvSpPr txBox="1"/>
          <p:nvPr/>
        </p:nvSpPr>
        <p:spPr>
          <a:xfrm>
            <a:off x="8826950" y="2741994"/>
            <a:ext cx="240234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Receiver will not accept this sequence #.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Packet dropped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0AFF391-60B7-884E-BFC0-39D381DAD529}"/>
              </a:ext>
            </a:extLst>
          </p:cNvPr>
          <p:cNvCxnSpPr>
            <a:cxnSpLocks/>
          </p:cNvCxnSpPr>
          <p:nvPr/>
        </p:nvCxnSpPr>
        <p:spPr>
          <a:xfrm flipH="1">
            <a:off x="7631195" y="3761687"/>
            <a:ext cx="1229152" cy="722690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80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395DF-28EC-AD4B-8BEC-5DE5FDA51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Delivery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16B999-3DC2-F04C-BADF-0DCFEB1A4A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958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packets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617600" cy="4351338"/>
          </a:xfrm>
        </p:spPr>
        <p:txBody>
          <a:bodyPr/>
          <a:lstStyle/>
          <a:p>
            <a:r>
              <a:rPr lang="en-US" dirty="0"/>
              <a:t>Let’s suppose receiver gets packets 1, 2, and 4, but not 3 (dropped)</a:t>
            </a:r>
          </a:p>
          <a:p>
            <a:endParaRPr lang="en-US" dirty="0"/>
          </a:p>
          <a:p>
            <a:r>
              <a:rPr lang="en-US" dirty="0"/>
              <a:t>Suppose you’re trying to download a Word document containing a report</a:t>
            </a:r>
          </a:p>
          <a:p>
            <a:endParaRPr lang="en-US" dirty="0"/>
          </a:p>
          <a:p>
            <a:r>
              <a:rPr lang="en-US" dirty="0"/>
              <a:t>What would happen if transport at the receiver directly presents packets 1, 2, and 4 to the Word application?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1253301" cy="309292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pic>
        <p:nvPicPr>
          <p:cNvPr id="27" name="Picture 26" descr="A close up of a flower&#10;&#10;Description automatically generated">
            <a:extLst>
              <a:ext uri="{FF2B5EF4-FFF2-40B4-BE49-F238E27FC236}">
                <a16:creationId xmlns:a16="http://schemas.microsoft.com/office/drawing/2014/main" id="{BFB74EC6-AE87-D544-8B1C-92FDC47E7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2239" y="2611363"/>
            <a:ext cx="651545" cy="704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938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0A3-8F54-1B41-80AF-A3F27DC7EB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C972E-3327-0E49-99BB-E955CE61B3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7617600" cy="48799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Reordering can also happen due to packets taking different paths through a network</a:t>
            </a:r>
          </a:p>
          <a:p>
            <a:endParaRPr lang="en-US" dirty="0"/>
          </a:p>
          <a:p>
            <a:r>
              <a:rPr lang="en-US" dirty="0"/>
              <a:t>Receiver needs a general strategy to ensure that data is presented to the application </a:t>
            </a:r>
            <a:r>
              <a:rPr lang="en-US" dirty="0">
                <a:solidFill>
                  <a:srgbClr val="C00000"/>
                </a:solidFill>
              </a:rPr>
              <a:t>in the same order that the sender side pushed it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This is accomplished using a memory buffer at the receiver (also called receiver</a:t>
            </a:r>
            <a:r>
              <a:rPr lang="en-US" dirty="0">
                <a:solidFill>
                  <a:srgbClr val="C00000"/>
                </a:solidFill>
              </a:rPr>
              <a:t> socket buffer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We’ve already seen the use of memory buffer to have the sender avoid duplicate transmissions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AAD66357-C543-AA4D-98B3-92F65363B1BA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B943662-FD53-6048-8144-26DFF08DABD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2A11C5-EB30-D74A-A6CA-B9E956C84BC1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B831D3C3-0FCF-C842-9D39-B72E85A8ED84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8CC7B6D-EDD5-A74D-85DE-DBC6A9E95ECF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AA58BF9-24E3-3744-885F-6D81725E25A3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FFA290A-7FB3-494F-86CE-8E8787790CC3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C35177-2F45-4142-94C4-B7A010E17948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14199A-BB24-A24D-8EA6-06612704C2EB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60636" cy="1176721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D8E6D30-1E4D-C445-940A-9149BB30E677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BC81B34-CED5-F649-A01E-950EE28239C5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B218C28-6AA1-184F-AAB2-8AAF101180CD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248D288-1E59-2646-B393-D23F1BF3EB0E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DCA459-C562-9544-A27D-192E369E8194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39909E9-307F-634E-B5E8-3CA40EE0B062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CD86BA-290F-2745-B60A-96A4A955C7C8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0AF3BD-CCB0-2145-A74D-277B5EC21C1E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3DC8AE3-A929-6844-AEB7-64229B9858B9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2CE5A9-0302-7741-A812-DB76DFA9D990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8A658D2-A496-7640-BCAB-C1204B6C1EB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4437BBC-BFFA-824A-BD88-7A0B372B6F4C}"/>
              </a:ext>
            </a:extLst>
          </p:cNvPr>
          <p:cNvCxnSpPr>
            <a:cxnSpLocks/>
          </p:cNvCxnSpPr>
          <p:nvPr/>
        </p:nvCxnSpPr>
        <p:spPr>
          <a:xfrm flipH="1">
            <a:off x="8758265" y="4087005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B355AB6-8C17-2246-9A7C-93478FE2F190}"/>
              </a:ext>
            </a:extLst>
          </p:cNvPr>
          <p:cNvSpPr txBox="1"/>
          <p:nvPr/>
        </p:nvSpPr>
        <p:spPr>
          <a:xfrm>
            <a:off x="9179764" y="4875058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269335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E7273-205B-D24E-8D45-55B85D980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Interaction between apps and TCP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7C12F-F168-9642-894F-77D928B672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6644671" cy="4351338"/>
          </a:xfrm>
        </p:spPr>
        <p:txBody>
          <a:bodyPr/>
          <a:lstStyle/>
          <a:p>
            <a:r>
              <a:rPr lang="en-US" dirty="0"/>
              <a:t>An app with a TCP socket reads from the TCP receive socket buffer</a:t>
            </a:r>
          </a:p>
          <a:p>
            <a:endParaRPr lang="en-US" dirty="0"/>
          </a:p>
          <a:p>
            <a:pPr lvl="1"/>
            <a:r>
              <a:rPr lang="en-US" dirty="0"/>
              <a:t>e.g., when you do </a:t>
            </a:r>
            <a:r>
              <a:rPr lang="en-US" sz="2000" dirty="0">
                <a:latin typeface="Courier" pitchFamily="2" charset="0"/>
              </a:rPr>
              <a:t>data = </a:t>
            </a:r>
            <a:r>
              <a:rPr lang="en-US" sz="2000" dirty="0" err="1">
                <a:latin typeface="Courier" pitchFamily="2" charset="0"/>
              </a:rPr>
              <a:t>sock.recv</a:t>
            </a:r>
            <a:r>
              <a:rPr lang="en-US" sz="2000" dirty="0">
                <a:latin typeface="Courier" pitchFamily="2" charset="0"/>
              </a:rPr>
              <a:t>(10)</a:t>
            </a:r>
          </a:p>
          <a:p>
            <a:endParaRPr lang="en-US" dirty="0"/>
          </a:p>
          <a:p>
            <a:r>
              <a:rPr lang="en-US" dirty="0"/>
              <a:t>A TCP receiver can only release this data to the application if the data is in order relative to all other data already read by the application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56EE055-744D-9D43-BAEB-D99143CA652F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1758F573-E68B-A84B-A136-216A80A72173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886F1A53-7AED-D44D-83B5-C40FEE818C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F3086DB7-C245-C547-93F0-BA4B673D9F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B5F3CCE2-05AB-8F4C-8E8E-E2A62F9CB9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9" name="Rectangle 44">
                <a:extLst>
                  <a:ext uri="{FF2B5EF4-FFF2-40B4-BE49-F238E27FC236}">
                    <a16:creationId xmlns:a16="http://schemas.microsoft.com/office/drawing/2014/main" id="{9DB296F3-C5FE-4C4E-AE7D-3E19B5A691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10" name="Text Box 46">
                <a:extLst>
                  <a:ext uri="{FF2B5EF4-FFF2-40B4-BE49-F238E27FC236}">
                    <a16:creationId xmlns:a16="http://schemas.microsoft.com/office/drawing/2014/main" id="{35150531-3552-7348-8185-9AED8DC808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11" name="Oval 48">
              <a:extLst>
                <a:ext uri="{FF2B5EF4-FFF2-40B4-BE49-F238E27FC236}">
                  <a16:creationId xmlns:a16="http://schemas.microsoft.com/office/drawing/2014/main" id="{2707E3CA-9C5F-6146-906D-AB57DC181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2" name="Text Box 64">
              <a:extLst>
                <a:ext uri="{FF2B5EF4-FFF2-40B4-BE49-F238E27FC236}">
                  <a16:creationId xmlns:a16="http://schemas.microsoft.com/office/drawing/2014/main" id="{6E499CE8-DE7E-9A4B-8240-CFB2B2FCA8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5" name="Freeform 61">
              <a:extLst>
                <a:ext uri="{FF2B5EF4-FFF2-40B4-BE49-F238E27FC236}">
                  <a16:creationId xmlns:a16="http://schemas.microsoft.com/office/drawing/2014/main" id="{7CA9465A-7008-514B-8F16-7326E66ACF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7" name="Line 69">
              <a:extLst>
                <a:ext uri="{FF2B5EF4-FFF2-40B4-BE49-F238E27FC236}">
                  <a16:creationId xmlns:a16="http://schemas.microsoft.com/office/drawing/2014/main" id="{7DA925BF-D65C-3A45-BCC0-F8C55192A8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3" name="Freeform 63">
              <a:extLst>
                <a:ext uri="{FF2B5EF4-FFF2-40B4-BE49-F238E27FC236}">
                  <a16:creationId xmlns:a16="http://schemas.microsoft.com/office/drawing/2014/main" id="{CBE0BCB5-7531-9D42-9372-2C6842CE1A28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29" name="Rectangle 86">
              <a:extLst>
                <a:ext uri="{FF2B5EF4-FFF2-40B4-BE49-F238E27FC236}">
                  <a16:creationId xmlns:a16="http://schemas.microsoft.com/office/drawing/2014/main" id="{EAA811A9-AC8A-1D41-AF48-758763B42C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32" name="Text Box 103">
              <a:extLst>
                <a:ext uri="{FF2B5EF4-FFF2-40B4-BE49-F238E27FC236}">
                  <a16:creationId xmlns:a16="http://schemas.microsoft.com/office/drawing/2014/main" id="{703FFB93-6E5C-B14B-85EC-CD808E110C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38" name="Text Box 116">
              <a:extLst>
                <a:ext uri="{FF2B5EF4-FFF2-40B4-BE49-F238E27FC236}">
                  <a16:creationId xmlns:a16="http://schemas.microsoft.com/office/drawing/2014/main" id="{9B7D2294-7986-0A44-88E0-27E0DE5E3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40" name="Group 124">
              <a:extLst>
                <a:ext uri="{FF2B5EF4-FFF2-40B4-BE49-F238E27FC236}">
                  <a16:creationId xmlns:a16="http://schemas.microsoft.com/office/drawing/2014/main" id="{3FBB3F12-F705-8743-A0D3-E515DB7019C7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41" name="Picture 125" descr="desktop_computer_stylized_medium">
                <a:extLst>
                  <a:ext uri="{FF2B5EF4-FFF2-40B4-BE49-F238E27FC236}">
                    <a16:creationId xmlns:a16="http://schemas.microsoft.com/office/drawing/2014/main" id="{BAF3362E-58BD-B64C-971C-DDDE05DFD7B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Freeform 126">
                <a:extLst>
                  <a:ext uri="{FF2B5EF4-FFF2-40B4-BE49-F238E27FC236}">
                    <a16:creationId xmlns:a16="http://schemas.microsoft.com/office/drawing/2014/main" id="{D2A874E4-E03E-AE48-874B-FE1C36EC457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2F453EE9-8681-204A-BAD9-1EE0F0B64B6B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D54907B3-1A01-A149-A82F-1B893859F02E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441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3F3F-C6E4-4548-B7BF-59CF9B23D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54D1D-DA7E-9E40-B794-A2106BC33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Mid-term 1 next </a:t>
            </a:r>
            <a:r>
              <a:rPr lang="en-US"/>
              <a:t>Wednesday in class</a:t>
            </a:r>
            <a:endParaRPr lang="en-US" dirty="0"/>
          </a:p>
          <a:p>
            <a:pPr lvl="1"/>
            <a:r>
              <a:rPr lang="en-US" dirty="0"/>
              <a:t>Closed book, calculators OK, no cell phones</a:t>
            </a:r>
          </a:p>
          <a:p>
            <a:pPr lvl="1"/>
            <a:endParaRPr lang="en-US" dirty="0"/>
          </a:p>
          <a:p>
            <a:r>
              <a:rPr lang="en-US" dirty="0"/>
              <a:t>Review has been released under Sakai resources section</a:t>
            </a:r>
          </a:p>
          <a:p>
            <a:pPr lvl="1"/>
            <a:r>
              <a:rPr lang="en-US" dirty="0"/>
              <a:t>Separate PDFs with questions and answers</a:t>
            </a:r>
          </a:p>
          <a:p>
            <a:pPr lvl="1"/>
            <a:r>
              <a:rPr lang="en-US" dirty="0"/>
              <a:t>Mid-term may contain a few more questions</a:t>
            </a:r>
          </a:p>
          <a:p>
            <a:pPr lvl="1"/>
            <a:r>
              <a:rPr lang="en-US" dirty="0"/>
              <a:t>Mid-term may contain more challenging questions</a:t>
            </a:r>
          </a:p>
          <a:p>
            <a:pPr lvl="1"/>
            <a:endParaRPr lang="en-US" dirty="0"/>
          </a:p>
          <a:p>
            <a:r>
              <a:rPr lang="en-US" dirty="0"/>
              <a:t>Feel free to post questions about the review on Piazza</a:t>
            </a:r>
          </a:p>
          <a:p>
            <a:pPr lvl="1"/>
            <a:r>
              <a:rPr lang="en-US" dirty="0"/>
              <a:t>Sooner the better, if you want to hear back from us in time</a:t>
            </a:r>
          </a:p>
        </p:txBody>
      </p:sp>
    </p:spTree>
    <p:extLst>
      <p:ext uri="{BB962C8B-B14F-4D97-AF65-F5344CB8AC3E}">
        <p14:creationId xmlns:p14="http://schemas.microsoft.com/office/powerpoint/2010/main" val="6582040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144F1-D6E9-C34B-AEA5-020AC06EE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Ordering</a:t>
            </a:r>
            <a:r>
              <a:rPr lang="en-US" dirty="0"/>
              <a:t> at the receiver side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4E5B4F-1E6D-554D-A850-9E8DCCF31280}"/>
              </a:ext>
            </a:extLst>
          </p:cNvPr>
          <p:cNvSpPr/>
          <p:nvPr/>
        </p:nvSpPr>
        <p:spPr>
          <a:xfrm>
            <a:off x="2637183" y="2471668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2AC456-9565-8E40-8525-8544A7B46384}"/>
              </a:ext>
            </a:extLst>
          </p:cNvPr>
          <p:cNvSpPr/>
          <p:nvPr/>
        </p:nvSpPr>
        <p:spPr>
          <a:xfrm>
            <a:off x="2756452" y="2559394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0AA84B-C400-6E48-B447-3D309C3357FE}"/>
              </a:ext>
            </a:extLst>
          </p:cNvPr>
          <p:cNvSpPr/>
          <p:nvPr/>
        </p:nvSpPr>
        <p:spPr>
          <a:xfrm>
            <a:off x="4224144" y="2559035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AD59663-288D-3F41-8356-CE0BF3369C19}"/>
              </a:ext>
            </a:extLst>
          </p:cNvPr>
          <p:cNvSpPr txBox="1"/>
          <p:nvPr/>
        </p:nvSpPr>
        <p:spPr>
          <a:xfrm>
            <a:off x="3233531" y="269263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F00CDB-8FFB-DE41-900B-37586A1151C0}"/>
              </a:ext>
            </a:extLst>
          </p:cNvPr>
          <p:cNvSpPr txBox="1"/>
          <p:nvPr/>
        </p:nvSpPr>
        <p:spPr>
          <a:xfrm>
            <a:off x="4737655" y="2719500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7A2F38-BC8D-A644-A539-127813D4B0F9}"/>
              </a:ext>
            </a:extLst>
          </p:cNvPr>
          <p:cNvSpPr/>
          <p:nvPr/>
        </p:nvSpPr>
        <p:spPr>
          <a:xfrm>
            <a:off x="2635529" y="3896277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836969B-A3A2-974B-BF28-DCCFD6F62E8D}"/>
              </a:ext>
            </a:extLst>
          </p:cNvPr>
          <p:cNvSpPr/>
          <p:nvPr/>
        </p:nvSpPr>
        <p:spPr>
          <a:xfrm>
            <a:off x="2754798" y="39840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4C02CE6-88E6-C347-A0AC-C606371620A1}"/>
              </a:ext>
            </a:extLst>
          </p:cNvPr>
          <p:cNvSpPr/>
          <p:nvPr/>
        </p:nvSpPr>
        <p:spPr>
          <a:xfrm>
            <a:off x="4222477" y="3989403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29937B8-EFF8-0D4D-B6BD-785393AE8DF4}"/>
              </a:ext>
            </a:extLst>
          </p:cNvPr>
          <p:cNvSpPr/>
          <p:nvPr/>
        </p:nvSpPr>
        <p:spPr>
          <a:xfrm>
            <a:off x="7108135" y="3974961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7F345B4-CD8B-724B-94A8-65459A47FAC7}"/>
              </a:ext>
            </a:extLst>
          </p:cNvPr>
          <p:cNvSpPr txBox="1"/>
          <p:nvPr/>
        </p:nvSpPr>
        <p:spPr>
          <a:xfrm>
            <a:off x="3231877" y="411724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2923DCA-AEFF-2949-AE1B-5274066A947B}"/>
              </a:ext>
            </a:extLst>
          </p:cNvPr>
          <p:cNvSpPr txBox="1"/>
          <p:nvPr/>
        </p:nvSpPr>
        <p:spPr>
          <a:xfrm>
            <a:off x="4736001" y="414410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97AB826-5E94-5347-89AA-C10FB9E6382F}"/>
              </a:ext>
            </a:extLst>
          </p:cNvPr>
          <p:cNvSpPr txBox="1"/>
          <p:nvPr/>
        </p:nvSpPr>
        <p:spPr>
          <a:xfrm>
            <a:off x="7611720" y="4123366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9FA82B2-41E5-9449-BEC0-152CB2D5EF1F}"/>
              </a:ext>
            </a:extLst>
          </p:cNvPr>
          <p:cNvSpPr/>
          <p:nvPr/>
        </p:nvSpPr>
        <p:spPr>
          <a:xfrm>
            <a:off x="2633875" y="5395360"/>
            <a:ext cx="5940282" cy="957332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E92E084-1B7C-1041-A273-E6A0A772B01A}"/>
              </a:ext>
            </a:extLst>
          </p:cNvPr>
          <p:cNvSpPr/>
          <p:nvPr/>
        </p:nvSpPr>
        <p:spPr>
          <a:xfrm>
            <a:off x="2753144" y="54830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4DBD15C-6C94-7343-8EDF-A78B6F8F90DA}"/>
              </a:ext>
            </a:extLst>
          </p:cNvPr>
          <p:cNvSpPr/>
          <p:nvPr/>
        </p:nvSpPr>
        <p:spPr>
          <a:xfrm>
            <a:off x="4220823" y="548848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114FCD-94D8-A04A-A40A-5EDDE31D60C4}"/>
              </a:ext>
            </a:extLst>
          </p:cNvPr>
          <p:cNvSpPr/>
          <p:nvPr/>
        </p:nvSpPr>
        <p:spPr>
          <a:xfrm>
            <a:off x="7106481" y="5487296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FEB266F-C0C9-924D-960E-446541F944F1}"/>
              </a:ext>
            </a:extLst>
          </p:cNvPr>
          <p:cNvSpPr txBox="1"/>
          <p:nvPr/>
        </p:nvSpPr>
        <p:spPr>
          <a:xfrm>
            <a:off x="3230223" y="5616331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FF71F6F-2773-614E-8CDC-B07B6E098FB8}"/>
              </a:ext>
            </a:extLst>
          </p:cNvPr>
          <p:cNvSpPr txBox="1"/>
          <p:nvPr/>
        </p:nvSpPr>
        <p:spPr>
          <a:xfrm>
            <a:off x="4734347" y="5643192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698C28-35EB-0F46-833B-7B4AA0FEF749}"/>
              </a:ext>
            </a:extLst>
          </p:cNvPr>
          <p:cNvSpPr txBox="1"/>
          <p:nvPr/>
        </p:nvSpPr>
        <p:spPr>
          <a:xfrm>
            <a:off x="7610066" y="5622449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FFFC444-B2B0-D143-89E0-0547167C8BEC}"/>
              </a:ext>
            </a:extLst>
          </p:cNvPr>
          <p:cNvSpPr/>
          <p:nvPr/>
        </p:nvSpPr>
        <p:spPr>
          <a:xfrm>
            <a:off x="5670281" y="5478030"/>
            <a:ext cx="1348409" cy="781879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E032B9F-0A81-1F4E-9097-620CC53C114F}"/>
              </a:ext>
            </a:extLst>
          </p:cNvPr>
          <p:cNvSpPr txBox="1"/>
          <p:nvPr/>
        </p:nvSpPr>
        <p:spPr>
          <a:xfrm>
            <a:off x="6210308" y="5651388"/>
            <a:ext cx="742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DA990D8-BA94-1B4F-97CB-6C194DE24647}"/>
              </a:ext>
            </a:extLst>
          </p:cNvPr>
          <p:cNvSpPr txBox="1"/>
          <p:nvPr/>
        </p:nvSpPr>
        <p:spPr>
          <a:xfrm>
            <a:off x="9435548" y="1829277"/>
            <a:ext cx="23124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Application can read up to here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58DD625-CA73-1143-9BA9-FC64582B8D3A}"/>
              </a:ext>
            </a:extLst>
          </p:cNvPr>
          <p:cNvSpPr txBox="1"/>
          <p:nvPr/>
        </p:nvSpPr>
        <p:spPr>
          <a:xfrm>
            <a:off x="187203" y="1692054"/>
            <a:ext cx="231249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latin typeface="Helvetica" pitchFamily="2" charset="0"/>
              </a:rPr>
              <a:t>Network writes here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6A63519-F30F-A34B-B000-9FB1D6045801}"/>
              </a:ext>
            </a:extLst>
          </p:cNvPr>
          <p:cNvSpPr txBox="1"/>
          <p:nvPr/>
        </p:nvSpPr>
        <p:spPr>
          <a:xfrm>
            <a:off x="2902735" y="6393154"/>
            <a:ext cx="71159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Socket buffer memory on the receiver</a:t>
            </a:r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77D2656B-0264-DA47-870C-396D9A5A04AF}"/>
              </a:ext>
            </a:extLst>
          </p:cNvPr>
          <p:cNvSpPr/>
          <p:nvPr/>
        </p:nvSpPr>
        <p:spPr>
          <a:xfrm>
            <a:off x="2358887" y="1829277"/>
            <a:ext cx="2312494" cy="556114"/>
          </a:xfrm>
          <a:custGeom>
            <a:avLst/>
            <a:gdLst>
              <a:gd name="connsiteX0" fmla="*/ 0 w 980661"/>
              <a:gd name="connsiteY0" fmla="*/ 224810 h 556114"/>
              <a:gd name="connsiteX1" fmla="*/ 742122 w 980661"/>
              <a:gd name="connsiteY1" fmla="*/ 12775 h 556114"/>
              <a:gd name="connsiteX2" fmla="*/ 980661 w 980661"/>
              <a:gd name="connsiteY2" fmla="*/ 556114 h 5561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80661" h="556114">
                <a:moveTo>
                  <a:pt x="0" y="224810"/>
                </a:moveTo>
                <a:cubicBezTo>
                  <a:pt x="289339" y="91184"/>
                  <a:pt x="578679" y="-42442"/>
                  <a:pt x="742122" y="12775"/>
                </a:cubicBezTo>
                <a:cubicBezTo>
                  <a:pt x="905565" y="67992"/>
                  <a:pt x="943113" y="312053"/>
                  <a:pt x="980661" y="55611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>
            <a:extLst>
              <a:ext uri="{FF2B5EF4-FFF2-40B4-BE49-F238E27FC236}">
                <a16:creationId xmlns:a16="http://schemas.microsoft.com/office/drawing/2014/main" id="{8ACA6A42-077C-9548-B9C8-6D7CC1EA9931}"/>
              </a:ext>
            </a:extLst>
          </p:cNvPr>
          <p:cNvSpPr/>
          <p:nvPr/>
        </p:nvSpPr>
        <p:spPr>
          <a:xfrm>
            <a:off x="4871855" y="1470153"/>
            <a:ext cx="4550441" cy="888734"/>
          </a:xfrm>
          <a:custGeom>
            <a:avLst/>
            <a:gdLst>
              <a:gd name="connsiteX0" fmla="*/ 5698435 w 5698435"/>
              <a:gd name="connsiteY0" fmla="*/ 636943 h 888734"/>
              <a:gd name="connsiteX1" fmla="*/ 2199861 w 5698435"/>
              <a:gd name="connsiteY1" fmla="*/ 186369 h 888734"/>
              <a:gd name="connsiteX2" fmla="*/ 503582 w 5698435"/>
              <a:gd name="connsiteY2" fmla="*/ 40595 h 888734"/>
              <a:gd name="connsiteX3" fmla="*/ 0 w 5698435"/>
              <a:gd name="connsiteY3" fmla="*/ 888734 h 8887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698435" h="888734">
                <a:moveTo>
                  <a:pt x="5698435" y="636943"/>
                </a:moveTo>
                <a:lnTo>
                  <a:pt x="2199861" y="186369"/>
                </a:lnTo>
                <a:cubicBezTo>
                  <a:pt x="1334052" y="86978"/>
                  <a:pt x="870226" y="-76466"/>
                  <a:pt x="503582" y="40595"/>
                </a:cubicBezTo>
                <a:cubicBezTo>
                  <a:pt x="136938" y="157656"/>
                  <a:pt x="68469" y="523195"/>
                  <a:pt x="0" y="888734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231B74CD-3AC9-B24D-90AB-368CFBFA9CB3}"/>
              </a:ext>
            </a:extLst>
          </p:cNvPr>
          <p:cNvSpPr/>
          <p:nvPr/>
        </p:nvSpPr>
        <p:spPr>
          <a:xfrm>
            <a:off x="1343553" y="2809461"/>
            <a:ext cx="6743588" cy="1166191"/>
          </a:xfrm>
          <a:custGeom>
            <a:avLst/>
            <a:gdLst>
              <a:gd name="connsiteX0" fmla="*/ 312969 w 3528302"/>
              <a:gd name="connsiteY0" fmla="*/ 0 h 1166191"/>
              <a:gd name="connsiteX1" fmla="*/ 259960 w 3528302"/>
              <a:gd name="connsiteY1" fmla="*/ 781878 h 1166191"/>
              <a:gd name="connsiteX2" fmla="*/ 3135682 w 3528302"/>
              <a:gd name="connsiteY2" fmla="*/ 848139 h 1166191"/>
              <a:gd name="connsiteX3" fmla="*/ 3427230 w 3528302"/>
              <a:gd name="connsiteY3" fmla="*/ 1166191 h 11661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28302" h="1166191">
                <a:moveTo>
                  <a:pt x="312969" y="0"/>
                </a:moveTo>
                <a:cubicBezTo>
                  <a:pt x="51238" y="320261"/>
                  <a:pt x="-210492" y="640522"/>
                  <a:pt x="259960" y="781878"/>
                </a:cubicBezTo>
                <a:cubicBezTo>
                  <a:pt x="730412" y="923234"/>
                  <a:pt x="2607804" y="784087"/>
                  <a:pt x="3135682" y="848139"/>
                </a:cubicBezTo>
                <a:cubicBezTo>
                  <a:pt x="3663560" y="912191"/>
                  <a:pt x="3545395" y="1039191"/>
                  <a:pt x="3427230" y="1166191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>
            <a:extLst>
              <a:ext uri="{FF2B5EF4-FFF2-40B4-BE49-F238E27FC236}">
                <a16:creationId xmlns:a16="http://schemas.microsoft.com/office/drawing/2014/main" id="{685290CC-F25F-684F-BD90-18C4E3561BFD}"/>
              </a:ext>
            </a:extLst>
          </p:cNvPr>
          <p:cNvSpPr/>
          <p:nvPr/>
        </p:nvSpPr>
        <p:spPr>
          <a:xfrm>
            <a:off x="4876800" y="3273287"/>
            <a:ext cx="4757530" cy="1868579"/>
          </a:xfrm>
          <a:custGeom>
            <a:avLst/>
            <a:gdLst>
              <a:gd name="connsiteX0" fmla="*/ 4757530 w 4757530"/>
              <a:gd name="connsiteY0" fmla="*/ 0 h 1868579"/>
              <a:gd name="connsiteX1" fmla="*/ 3988904 w 4757530"/>
              <a:gd name="connsiteY1" fmla="*/ 1391478 h 1868579"/>
              <a:gd name="connsiteX2" fmla="*/ 2915478 w 4757530"/>
              <a:gd name="connsiteY2" fmla="*/ 1789043 h 1868579"/>
              <a:gd name="connsiteX3" fmla="*/ 821635 w 4757530"/>
              <a:gd name="connsiteY3" fmla="*/ 1842052 h 1868579"/>
              <a:gd name="connsiteX4" fmla="*/ 0 w 4757530"/>
              <a:gd name="connsiteY4" fmla="*/ 1470991 h 1868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57530" h="1868579">
                <a:moveTo>
                  <a:pt x="4757530" y="0"/>
                </a:moveTo>
                <a:cubicBezTo>
                  <a:pt x="4526721" y="546652"/>
                  <a:pt x="4295913" y="1093304"/>
                  <a:pt x="3988904" y="1391478"/>
                </a:cubicBezTo>
                <a:cubicBezTo>
                  <a:pt x="3681895" y="1689652"/>
                  <a:pt x="3443356" y="1713947"/>
                  <a:pt x="2915478" y="1789043"/>
                </a:cubicBezTo>
                <a:cubicBezTo>
                  <a:pt x="2387600" y="1864139"/>
                  <a:pt x="1307548" y="1895061"/>
                  <a:pt x="821635" y="1842052"/>
                </a:cubicBezTo>
                <a:cubicBezTo>
                  <a:pt x="335722" y="1789043"/>
                  <a:pt x="167861" y="1630017"/>
                  <a:pt x="0" y="1470991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D194831C-857A-C542-B93E-A886BC45E956}"/>
              </a:ext>
            </a:extLst>
          </p:cNvPr>
          <p:cNvSpPr/>
          <p:nvPr/>
        </p:nvSpPr>
        <p:spPr>
          <a:xfrm>
            <a:off x="751646" y="2835965"/>
            <a:ext cx="5105815" cy="2557670"/>
          </a:xfrm>
          <a:custGeom>
            <a:avLst/>
            <a:gdLst>
              <a:gd name="connsiteX0" fmla="*/ 202511 w 5105815"/>
              <a:gd name="connsiteY0" fmla="*/ 0 h 2557670"/>
              <a:gd name="connsiteX1" fmla="*/ 401293 w 5105815"/>
              <a:gd name="connsiteY1" fmla="*/ 2292626 h 2557670"/>
              <a:gd name="connsiteX2" fmla="*/ 3820354 w 5105815"/>
              <a:gd name="connsiteY2" fmla="*/ 2252870 h 2557670"/>
              <a:gd name="connsiteX3" fmla="*/ 5105815 w 5105815"/>
              <a:gd name="connsiteY3" fmla="*/ 2557670 h 2557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105815" h="2557670">
                <a:moveTo>
                  <a:pt x="202511" y="0"/>
                </a:moveTo>
                <a:cubicBezTo>
                  <a:pt x="415" y="958574"/>
                  <a:pt x="-201681" y="1917148"/>
                  <a:pt x="401293" y="2292626"/>
                </a:cubicBezTo>
                <a:cubicBezTo>
                  <a:pt x="1004267" y="2668104"/>
                  <a:pt x="3036267" y="2208696"/>
                  <a:pt x="3820354" y="2252870"/>
                </a:cubicBezTo>
                <a:cubicBezTo>
                  <a:pt x="4604441" y="2297044"/>
                  <a:pt x="4855128" y="2427357"/>
                  <a:pt x="5105815" y="2557670"/>
                </a:cubicBezTo>
              </a:path>
            </a:pathLst>
          </a:custGeom>
          <a:noFill/>
          <a:ln w="50800">
            <a:solidFill>
              <a:schemeClr val="tx1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>
            <a:extLst>
              <a:ext uri="{FF2B5EF4-FFF2-40B4-BE49-F238E27FC236}">
                <a16:creationId xmlns:a16="http://schemas.microsoft.com/office/drawing/2014/main" id="{4EEEDCEE-7640-C744-86E6-6B6586FFBF36}"/>
              </a:ext>
            </a:extLst>
          </p:cNvPr>
          <p:cNvSpPr/>
          <p:nvPr/>
        </p:nvSpPr>
        <p:spPr>
          <a:xfrm>
            <a:off x="8454887" y="3551583"/>
            <a:ext cx="1563756" cy="2279374"/>
          </a:xfrm>
          <a:custGeom>
            <a:avLst/>
            <a:gdLst>
              <a:gd name="connsiteX0" fmla="*/ 1563756 w 1563756"/>
              <a:gd name="connsiteY0" fmla="*/ 0 h 2279374"/>
              <a:gd name="connsiteX1" fmla="*/ 821635 w 1563756"/>
              <a:gd name="connsiteY1" fmla="*/ 1643269 h 2279374"/>
              <a:gd name="connsiteX2" fmla="*/ 0 w 1563756"/>
              <a:gd name="connsiteY2" fmla="*/ 2279374 h 227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63756" h="2279374">
                <a:moveTo>
                  <a:pt x="1563756" y="0"/>
                </a:moveTo>
                <a:cubicBezTo>
                  <a:pt x="1323008" y="631686"/>
                  <a:pt x="1082261" y="1263373"/>
                  <a:pt x="821635" y="1643269"/>
                </a:cubicBezTo>
                <a:cubicBezTo>
                  <a:pt x="561009" y="2023165"/>
                  <a:pt x="280504" y="2151269"/>
                  <a:pt x="0" y="2279374"/>
                </a:cubicBezTo>
              </a:path>
            </a:pathLst>
          </a:custGeom>
          <a:noFill/>
          <a:ln w="50800">
            <a:solidFill>
              <a:srgbClr val="C00000"/>
            </a:solidFill>
            <a:prstDash val="sysDot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81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10" grpId="0"/>
      <p:bldP spid="11" grpId="0"/>
      <p:bldP spid="14" grpId="0" animBg="1"/>
      <p:bldP spid="15" grpId="0" animBg="1"/>
      <p:bldP spid="16" grpId="0" animBg="1"/>
      <p:bldP spid="17" grpId="0" animBg="1"/>
      <p:bldP spid="18" grpId="0"/>
      <p:bldP spid="19" grpId="0"/>
      <p:bldP spid="20" grpId="0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  <p:bldP spid="29" grpId="0" animBg="1"/>
      <p:bldP spid="30" grpId="0"/>
      <p:bldP spid="32" grpId="0"/>
      <p:bldP spid="33" grpId="0"/>
      <p:bldP spid="35" grpId="0" animBg="1"/>
      <p:bldP spid="37" grpId="0" animBg="1"/>
      <p:bldP spid="38" grpId="0" animBg="1"/>
      <p:bldP spid="42" grpId="0" animBg="1"/>
      <p:bldP spid="43" grpId="0" animBg="1"/>
      <p:bldP spid="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E86A6A-325C-F943-A03A-AA891EA8F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Ordering at the receiver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90AF-DB19-524F-966E-B64B802418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40218"/>
          </a:xfrm>
        </p:spPr>
        <p:txBody>
          <a:bodyPr>
            <a:normAutofit/>
          </a:bodyPr>
          <a:lstStyle/>
          <a:p>
            <a:r>
              <a:rPr lang="en-US" dirty="0"/>
              <a:t>The TCP software at the receiver uses socket buffers to hold packets until they can be read by an application </a:t>
            </a:r>
            <a:r>
              <a:rPr lang="en-US" dirty="0">
                <a:solidFill>
                  <a:srgbClr val="C00000"/>
                </a:solidFill>
              </a:rPr>
              <a:t>in order</a:t>
            </a:r>
          </a:p>
          <a:p>
            <a:endParaRPr lang="en-US" dirty="0"/>
          </a:p>
          <a:p>
            <a:r>
              <a:rPr lang="en-US" dirty="0"/>
              <a:t>This process is known as </a:t>
            </a:r>
            <a:r>
              <a:rPr lang="en-US" dirty="0">
                <a:solidFill>
                  <a:srgbClr val="C00000"/>
                </a:solidFill>
              </a:rPr>
              <a:t>TCP reassembly</a:t>
            </a:r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50855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E4ACE-5225-034E-80E1-138452F97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ordered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AA2FE-6739-9B4A-A0A2-995732A84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39336"/>
          </a:xfrm>
        </p:spPr>
        <p:txBody>
          <a:bodyPr>
            <a:normAutofit/>
          </a:bodyPr>
          <a:lstStyle/>
          <a:p>
            <a:r>
              <a:rPr lang="en-US" dirty="0"/>
              <a:t>Packets cannot be delivered to the application if there is an </a:t>
            </a:r>
            <a:r>
              <a:rPr lang="en-US" dirty="0">
                <a:solidFill>
                  <a:srgbClr val="C00000"/>
                </a:solidFill>
              </a:rPr>
              <a:t>in-order packet missing</a:t>
            </a:r>
            <a:r>
              <a:rPr lang="en-US" dirty="0"/>
              <a:t> from the receiver’s buffer</a:t>
            </a:r>
          </a:p>
          <a:p>
            <a:pPr lvl="1"/>
            <a:r>
              <a:rPr lang="en-US" dirty="0"/>
              <a:t>The receiver can only buffer so much out-of-order data</a:t>
            </a:r>
          </a:p>
          <a:p>
            <a:pPr lvl="1"/>
            <a:r>
              <a:rPr lang="en-US" dirty="0"/>
              <a:t>Subsequent out-of-order packets dropped</a:t>
            </a:r>
          </a:p>
          <a:p>
            <a:pPr lvl="1"/>
            <a:endParaRPr lang="en-US" dirty="0"/>
          </a:p>
          <a:p>
            <a:r>
              <a:rPr lang="en-US" dirty="0"/>
              <a:t>It doesn’t matter that the packets successfully arrive at the receiver from the sender over the network</a:t>
            </a:r>
          </a:p>
          <a:p>
            <a:endParaRPr lang="en-US" dirty="0"/>
          </a:p>
          <a:p>
            <a:r>
              <a:rPr lang="en-US" dirty="0">
                <a:solidFill>
                  <a:srgbClr val="C00000"/>
                </a:solidFill>
              </a:rPr>
              <a:t>TCP application throughput will suffer </a:t>
            </a:r>
            <a:r>
              <a:rPr lang="en-US" dirty="0"/>
              <a:t>if there is too much packet “reordering” in the network</a:t>
            </a:r>
          </a:p>
          <a:p>
            <a:pPr marL="0" indent="0">
              <a:buNone/>
            </a:pPr>
            <a:endParaRPr lang="en-US" dirty="0"/>
          </a:p>
          <a:p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61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60AC5-0945-324C-9BD8-1B5B23EF8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control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BC5690-EDF4-5045-8C87-4D09D031B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7659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000" cy="4351338"/>
          </a:xfrm>
        </p:spPr>
        <p:txBody>
          <a:bodyPr>
            <a:normAutofit/>
          </a:bodyPr>
          <a:lstStyle/>
          <a:p>
            <a:r>
              <a:rPr lang="en-US" dirty="0"/>
              <a:t>Applications may read data slower than the sender is pushing data in</a:t>
            </a:r>
          </a:p>
          <a:p>
            <a:pPr lvl="1"/>
            <a:r>
              <a:rPr lang="en-US" dirty="0"/>
              <a:t>e.g., what if you never called </a:t>
            </a:r>
            <a:r>
              <a:rPr lang="en-US" sz="2000" dirty="0" err="1">
                <a:latin typeface="Courier" pitchFamily="2" charset="0"/>
              </a:rPr>
              <a:t>recv</a:t>
            </a:r>
            <a:r>
              <a:rPr lang="en-US" sz="2000" dirty="0">
                <a:latin typeface="Courier" pitchFamily="2" charset="0"/>
              </a:rPr>
              <a:t>()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r>
              <a:rPr lang="en-US" dirty="0"/>
              <a:t>Hence, </a:t>
            </a:r>
            <a:r>
              <a:rPr lang="en-US" dirty="0">
                <a:solidFill>
                  <a:srgbClr val="C00000"/>
                </a:solidFill>
              </a:rPr>
              <a:t>the permissible window size may vary over time.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17664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AC0C3-B764-1140-A634-306A92CF8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buffering at the receiver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7EC44-0D94-664D-82A0-8DEC052588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8000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A TCP sender can only send as much as the </a:t>
            </a:r>
            <a:r>
              <a:rPr lang="en-US" dirty="0">
                <a:solidFill>
                  <a:srgbClr val="C00000"/>
                </a:solidFill>
              </a:rPr>
              <a:t>free receiver buffer space </a:t>
            </a:r>
            <a:r>
              <a:rPr lang="en-US" dirty="0"/>
              <a:t>available, before packets are dropped at the receiver</a:t>
            </a:r>
          </a:p>
          <a:p>
            <a:endParaRPr lang="en-US" dirty="0"/>
          </a:p>
          <a:p>
            <a:r>
              <a:rPr lang="en-US" dirty="0"/>
              <a:t>This number is called the </a:t>
            </a:r>
            <a:r>
              <a:rPr lang="en-US" dirty="0">
                <a:solidFill>
                  <a:srgbClr val="C00000"/>
                </a:solidFill>
              </a:rPr>
              <a:t>receiver window size </a:t>
            </a:r>
            <a:r>
              <a:rPr lang="en-US" dirty="0"/>
              <a:t>or</a:t>
            </a:r>
            <a:r>
              <a:rPr lang="en-US" dirty="0">
                <a:solidFill>
                  <a:srgbClr val="C00000"/>
                </a:solidFill>
              </a:rPr>
              <a:t> advertised window size</a:t>
            </a:r>
          </a:p>
          <a:p>
            <a:endParaRPr lang="en-US" dirty="0"/>
          </a:p>
          <a:p>
            <a:r>
              <a:rPr lang="en-US" dirty="0"/>
              <a:t>TCP is said to implement </a:t>
            </a:r>
            <a:r>
              <a:rPr lang="en-US" dirty="0">
                <a:solidFill>
                  <a:srgbClr val="C00000"/>
                </a:solidFill>
              </a:rPr>
              <a:t>flow control</a:t>
            </a:r>
          </a:p>
          <a:p>
            <a:r>
              <a:rPr lang="en-US" dirty="0"/>
              <a:t>Sender’s window size is bounded by the advertised window size.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75A7F05-6218-2F4E-B0A2-52595EC68266}"/>
              </a:ext>
            </a:extLst>
          </p:cNvPr>
          <p:cNvGrpSpPr/>
          <p:nvPr/>
        </p:nvGrpSpPr>
        <p:grpSpPr>
          <a:xfrm>
            <a:off x="7797543" y="1413670"/>
            <a:ext cx="3666283" cy="4787104"/>
            <a:chOff x="7797543" y="1413670"/>
            <a:chExt cx="3666283" cy="4787104"/>
          </a:xfrm>
        </p:grpSpPr>
        <p:sp>
          <p:nvSpPr>
            <p:cNvPr id="5" name="Freeform 32">
              <a:extLst>
                <a:ext uri="{FF2B5EF4-FFF2-40B4-BE49-F238E27FC236}">
                  <a16:creationId xmlns:a16="http://schemas.microsoft.com/office/drawing/2014/main" id="{0128FEF6-990F-8741-A8BB-1BABD9916ED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60514" y="1413670"/>
              <a:ext cx="581025" cy="4206875"/>
            </a:xfrm>
            <a:custGeom>
              <a:avLst/>
              <a:gdLst>
                <a:gd name="T0" fmla="*/ 2147483646 w 366"/>
                <a:gd name="T1" fmla="*/ 2147483646 h 1284"/>
                <a:gd name="T2" fmla="*/ 2147483646 w 366"/>
                <a:gd name="T3" fmla="*/ 0 h 1284"/>
                <a:gd name="T4" fmla="*/ 0 w 366"/>
                <a:gd name="T5" fmla="*/ 2147483646 h 1284"/>
                <a:gd name="T6" fmla="*/ 2147483646 w 366"/>
                <a:gd name="T7" fmla="*/ 2147483646 h 1284"/>
                <a:gd name="T8" fmla="*/ 2147483646 w 366"/>
                <a:gd name="T9" fmla="*/ 2147483646 h 12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6" h="1284">
                  <a:moveTo>
                    <a:pt x="366" y="1278"/>
                  </a:moveTo>
                  <a:lnTo>
                    <a:pt x="12" y="0"/>
                  </a:lnTo>
                  <a:lnTo>
                    <a:pt x="0" y="1224"/>
                  </a:lnTo>
                  <a:lnTo>
                    <a:pt x="186" y="1284"/>
                  </a:lnTo>
                  <a:lnTo>
                    <a:pt x="366" y="1278"/>
                  </a:lnTo>
                  <a:close/>
                </a:path>
              </a:pathLst>
            </a:custGeom>
            <a:gradFill rotWithShape="1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solidFill>
                <a:srgbClr val="DDDDDD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6" name="Rectangle 40">
              <a:extLst>
                <a:ext uri="{FF2B5EF4-FFF2-40B4-BE49-F238E27FC236}">
                  <a16:creationId xmlns:a16="http://schemas.microsoft.com/office/drawing/2014/main" id="{1300D301-2D76-1D48-9513-E7990DC2A9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33213" y="1521619"/>
              <a:ext cx="2533650" cy="3814762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7" name="Oval 31">
              <a:extLst>
                <a:ext uri="{FF2B5EF4-FFF2-40B4-BE49-F238E27FC236}">
                  <a16:creationId xmlns:a16="http://schemas.microsoft.com/office/drawing/2014/main" id="{0738687B-C28C-0844-8A6C-C7E8600476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72963" y="1578769"/>
              <a:ext cx="137795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US" altLang="en-US">
                  <a:latin typeface="Helvetica" pitchFamily="2" charset="0"/>
                </a:rPr>
                <a:t>application</a:t>
              </a:r>
            </a:p>
            <a:p>
              <a:r>
                <a:rPr lang="en-US" altLang="en-US">
                  <a:latin typeface="Helvetica" pitchFamily="2" charset="0"/>
                </a:rPr>
                <a:t>process</a:t>
              </a:r>
            </a:p>
          </p:txBody>
        </p:sp>
        <p:grpSp>
          <p:nvGrpSpPr>
            <p:cNvPr id="8" name="Group 47">
              <a:extLst>
                <a:ext uri="{FF2B5EF4-FFF2-40B4-BE49-F238E27FC236}">
                  <a16:creationId xmlns:a16="http://schemas.microsoft.com/office/drawing/2014/main" id="{6637B57F-5314-1147-8912-4B62851E7BA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1189" y="2647157"/>
              <a:ext cx="1795463" cy="688975"/>
              <a:chOff x="1173" y="2345"/>
              <a:chExt cx="1131" cy="434"/>
            </a:xfrm>
          </p:grpSpPr>
          <p:sp>
            <p:nvSpPr>
              <p:cNvPr id="22" name="Rectangle 44">
                <a:extLst>
                  <a:ext uri="{FF2B5EF4-FFF2-40B4-BE49-F238E27FC236}">
                    <a16:creationId xmlns:a16="http://schemas.microsoft.com/office/drawing/2014/main" id="{B36BAEC6-6362-4A45-A5BC-CEF2F188EE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73" y="2345"/>
                <a:ext cx="1131" cy="434"/>
              </a:xfrm>
              <a:prstGeom prst="rect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1pPr>
                <a:lvl2pPr marL="742950" indent="-28575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2pPr>
                <a:lvl3pPr marL="11430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3pPr>
                <a:lvl4pPr marL="16002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4pPr>
                <a:lvl5pPr marL="2057400" indent="-228600" algn="ctr"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Tahoma" panose="020B0604030504040204" pitchFamily="34" charset="0"/>
                    <a:ea typeface="ＭＳ Ｐゴシック" panose="020B0600070205080204" pitchFamily="34" charset="-128"/>
                  </a:defRPr>
                </a:lvl9pPr>
              </a:lstStyle>
              <a:p>
                <a:endParaRPr lang="en-US" altLang="en-US">
                  <a:latin typeface="Helvetica" pitchFamily="2" charset="0"/>
                </a:endParaRPr>
              </a:p>
            </p:txBody>
          </p:sp>
          <p:sp>
            <p:nvSpPr>
              <p:cNvPr id="23" name="Text Box 46">
                <a:extLst>
                  <a:ext uri="{FF2B5EF4-FFF2-40B4-BE49-F238E27FC236}">
                    <a16:creationId xmlns:a16="http://schemas.microsoft.com/office/drawing/2014/main" id="{85A99B7B-E984-BB4A-9151-C08D422A89B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30" y="2368"/>
                <a:ext cx="1006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SzPct val="100000"/>
                  <a:buFont typeface="Wingdings" pitchFamily="2" charset="2"/>
                  <a:buChar char="§"/>
                  <a:defRPr sz="32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1pPr>
                <a:lvl2pPr marL="742950" indent="-285750">
                  <a:lnSpc>
                    <a:spcPct val="85000"/>
                  </a:lnSpc>
                  <a:spcBef>
                    <a:spcPct val="20000"/>
                  </a:spcBef>
                  <a:buClr>
                    <a:srgbClr val="000099"/>
                  </a:buClr>
                  <a:buFont typeface="Arial" panose="020B0604020202020204" pitchFamily="34" charset="0"/>
                  <a:buChar char="•"/>
                  <a:defRPr sz="28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Gill Sans MT" panose="020B0502020104020203" pitchFamily="34" charset="77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TCP socket</a:t>
                </a:r>
              </a:p>
              <a:p>
                <a:pPr algn="ctr">
                  <a:lnSpc>
                    <a:spcPct val="10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1600">
                    <a:latin typeface="Helvetica" pitchFamily="2" charset="0"/>
                  </a:rPr>
                  <a:t>receiver buffers</a:t>
                </a:r>
              </a:p>
            </p:txBody>
          </p:sp>
        </p:grpSp>
        <p:sp>
          <p:nvSpPr>
            <p:cNvPr id="9" name="Oval 48">
              <a:extLst>
                <a:ext uri="{FF2B5EF4-FFF2-40B4-BE49-F238E27FC236}">
                  <a16:creationId xmlns:a16="http://schemas.microsoft.com/office/drawing/2014/main" id="{CBDD2865-8756-5E4E-8717-ABA191CF5E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09463" y="3671094"/>
              <a:ext cx="1562100" cy="596900"/>
            </a:xfrm>
            <a:prstGeom prst="ellipse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0" name="Text Box 64">
              <a:extLst>
                <a:ext uri="{FF2B5EF4-FFF2-40B4-BE49-F238E27FC236}">
                  <a16:creationId xmlns:a16="http://schemas.microsoft.com/office/drawing/2014/main" id="{BC8E6457-578D-6349-A1AC-BA71F4F640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212752" y="3694906"/>
              <a:ext cx="572593" cy="523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TCP</a:t>
              </a:r>
            </a:p>
            <a:p>
              <a:pPr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code</a:t>
              </a:r>
            </a:p>
          </p:txBody>
        </p:sp>
        <p:sp>
          <p:nvSpPr>
            <p:cNvPr id="11" name="Freeform 61">
              <a:extLst>
                <a:ext uri="{FF2B5EF4-FFF2-40B4-BE49-F238E27FC236}">
                  <a16:creationId xmlns:a16="http://schemas.microsoft.com/office/drawing/2014/main" id="{3E949758-54FC-AD47-9D70-6B38C414D7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819052" y="3213895"/>
              <a:ext cx="530225" cy="1616013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2" name="Line 69">
              <a:extLst>
                <a:ext uri="{FF2B5EF4-FFF2-40B4-BE49-F238E27FC236}">
                  <a16:creationId xmlns:a16="http://schemas.microsoft.com/office/drawing/2014/main" id="{9DC7AF6F-7D26-1F4D-976A-4818CA7485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39563" y="2555081"/>
              <a:ext cx="25463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3" name="Freeform 63">
              <a:extLst>
                <a:ext uri="{FF2B5EF4-FFF2-40B4-BE49-F238E27FC236}">
                  <a16:creationId xmlns:a16="http://schemas.microsoft.com/office/drawing/2014/main" id="{75A994F4-EA4B-C94B-8826-6751BE30EAAF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8807939" y="2108994"/>
              <a:ext cx="530225" cy="595312"/>
            </a:xfrm>
            <a:custGeom>
              <a:avLst/>
              <a:gdLst>
                <a:gd name="T0" fmla="*/ 2147483646 w 412"/>
                <a:gd name="T1" fmla="*/ 2147483646 h 2005"/>
                <a:gd name="T2" fmla="*/ 2147483646 w 412"/>
                <a:gd name="T3" fmla="*/ 0 h 2005"/>
                <a:gd name="T4" fmla="*/ 2147483646 w 412"/>
                <a:gd name="T5" fmla="*/ 2147483646 h 2005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412" h="2005">
                  <a:moveTo>
                    <a:pt x="56" y="2005"/>
                  </a:moveTo>
                  <a:cubicBezTo>
                    <a:pt x="80" y="1671"/>
                    <a:pt x="0" y="0"/>
                    <a:pt x="206" y="0"/>
                  </a:cubicBezTo>
                  <a:cubicBezTo>
                    <a:pt x="412" y="0"/>
                    <a:pt x="307" y="1587"/>
                    <a:pt x="334" y="2005"/>
                  </a:cubicBezTo>
                </a:path>
              </a:pathLst>
            </a:custGeom>
            <a:noFill/>
            <a:ln w="38100" cap="flat" cmpd="sng">
              <a:solidFill>
                <a:srgbClr val="CC0000"/>
              </a:solidFill>
              <a:prstDash val="solid"/>
              <a:round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>
                <a:latin typeface="Helvetica" pitchFamily="2" charset="0"/>
              </a:endParaRPr>
            </a:p>
          </p:txBody>
        </p:sp>
        <p:sp>
          <p:nvSpPr>
            <p:cNvPr id="14" name="Rectangle 86">
              <a:extLst>
                <a:ext uri="{FF2B5EF4-FFF2-40B4-BE49-F238E27FC236}">
                  <a16:creationId xmlns:a16="http://schemas.microsoft.com/office/drawing/2014/main" id="{4FE364F1-C0F7-8946-96C6-C7C0740441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74539" y="3415506"/>
              <a:ext cx="720725" cy="209550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1pPr>
              <a:lvl2pPr marL="742950" indent="-28575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2pPr>
              <a:lvl3pPr marL="11430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3pPr>
              <a:lvl4pPr marL="16002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4pPr>
              <a:lvl5pPr marL="2057400" indent="-228600" algn="ctr"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Tahoma" panose="020B0604030504040204" pitchFamily="34" charset="0"/>
                  <a:ea typeface="ＭＳ Ｐゴシック" panose="020B0600070205080204" pitchFamily="34" charset="-128"/>
                </a:defRPr>
              </a:lvl9pPr>
            </a:lstStyle>
            <a:p>
              <a:endParaRPr lang="en-US" altLang="en-US">
                <a:latin typeface="Helvetica" pitchFamily="2" charset="0"/>
              </a:endParaRPr>
            </a:p>
          </p:txBody>
        </p:sp>
        <p:sp>
          <p:nvSpPr>
            <p:cNvPr id="15" name="Text Box 103">
              <a:extLst>
                <a:ext uri="{FF2B5EF4-FFF2-40B4-BE49-F238E27FC236}">
                  <a16:creationId xmlns:a16="http://schemas.microsoft.com/office/drawing/2014/main" id="{DF4EACDE-1219-F54D-A0D8-BBDB5AE5A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5800664"/>
              <a:ext cx="2747868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dirty="0">
                  <a:latin typeface="Helvetica" pitchFamily="2" charset="0"/>
                </a:rPr>
                <a:t>receiver protocol stack</a:t>
              </a:r>
            </a:p>
          </p:txBody>
        </p:sp>
        <p:sp>
          <p:nvSpPr>
            <p:cNvPr id="16" name="Text Box 116">
              <a:extLst>
                <a:ext uri="{FF2B5EF4-FFF2-40B4-BE49-F238E27FC236}">
                  <a16:creationId xmlns:a16="http://schemas.microsoft.com/office/drawing/2014/main" id="{EC56444E-6103-D241-B201-EA75CCB3EE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97543" y="4381255"/>
              <a:ext cx="1133475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SzPct val="100000"/>
                <a:buFont typeface="Wingdings" pitchFamily="2" charset="2"/>
                <a:buChar char="§"/>
                <a:defRPr sz="32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1pPr>
              <a:lvl2pPr marL="742950" indent="-285750">
                <a:lnSpc>
                  <a:spcPct val="85000"/>
                </a:lnSpc>
                <a:spcBef>
                  <a:spcPct val="20000"/>
                </a:spcBef>
                <a:buClr>
                  <a:srgbClr val="000099"/>
                </a:buClr>
                <a:buFont typeface="Arial" panose="020B0604020202020204" pitchFamily="34" charset="0"/>
                <a:buChar char="•"/>
                <a:defRPr sz="28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Gill Sans MT" panose="020B0502020104020203" pitchFamily="34" charset="77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400" dirty="0">
                  <a:latin typeface="Helvetica" pitchFamily="2" charset="0"/>
                </a:rPr>
                <a:t>from sender</a:t>
              </a:r>
            </a:p>
          </p:txBody>
        </p:sp>
        <p:grpSp>
          <p:nvGrpSpPr>
            <p:cNvPr id="17" name="Group 124">
              <a:extLst>
                <a:ext uri="{FF2B5EF4-FFF2-40B4-BE49-F238E27FC236}">
                  <a16:creationId xmlns:a16="http://schemas.microsoft.com/office/drawing/2014/main" id="{F6B3CF72-1794-D541-AB0B-F44E82A23A4D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10593876" y="4925219"/>
              <a:ext cx="869950" cy="906462"/>
              <a:chOff x="-44" y="1473"/>
              <a:chExt cx="981" cy="1105"/>
            </a:xfrm>
          </p:grpSpPr>
          <p:pic>
            <p:nvPicPr>
              <p:cNvPr id="20" name="Picture 125" descr="desktop_computer_stylized_medium">
                <a:extLst>
                  <a:ext uri="{FF2B5EF4-FFF2-40B4-BE49-F238E27FC236}">
                    <a16:creationId xmlns:a16="http://schemas.microsoft.com/office/drawing/2014/main" id="{03A397D3-9CCE-924F-B5B1-EABFC293F86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flipH="1">
                <a:off x="-44" y="1473"/>
                <a:ext cx="981" cy="11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1" name="Freeform 126">
                <a:extLst>
                  <a:ext uri="{FF2B5EF4-FFF2-40B4-BE49-F238E27FC236}">
                    <a16:creationId xmlns:a16="http://schemas.microsoft.com/office/drawing/2014/main" id="{33B4D953-5872-7749-9572-FD901750BAD3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374" y="1579"/>
                <a:ext cx="477" cy="506"/>
              </a:xfrm>
              <a:custGeom>
                <a:avLst/>
                <a:gdLst>
                  <a:gd name="T0" fmla="*/ 0 w 356"/>
                  <a:gd name="T1" fmla="*/ 0 h 368"/>
                  <a:gd name="T2" fmla="*/ 7497 w 356"/>
                  <a:gd name="T3" fmla="*/ 469 h 368"/>
                  <a:gd name="T4" fmla="*/ 8894 w 356"/>
                  <a:gd name="T5" fmla="*/ 9780 h 368"/>
                  <a:gd name="T6" fmla="*/ 1960 w 356"/>
                  <a:gd name="T7" fmla="*/ 12231 h 368"/>
                  <a:gd name="T8" fmla="*/ 0 w 356"/>
                  <a:gd name="T9" fmla="*/ 0 h 36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356" h="368">
                    <a:moveTo>
                      <a:pt x="0" y="0"/>
                    </a:moveTo>
                    <a:lnTo>
                      <a:pt x="300" y="14"/>
                    </a:lnTo>
                    <a:lnTo>
                      <a:pt x="356" y="294"/>
                    </a:lnTo>
                    <a:lnTo>
                      <a:pt x="78" y="368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1">
                <a:gsLst>
                  <a:gs pos="0">
                    <a:srgbClr val="000099"/>
                  </a:gs>
                  <a:gs pos="100000">
                    <a:schemeClr val="bg1"/>
                  </a:gs>
                </a:gsLst>
                <a:lin ang="27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chemeClr val="tx1"/>
                    </a:solidFill>
                    <a:prstDash val="solid"/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en-US">
                  <a:latin typeface="Helvetica" pitchFamily="2" charset="0"/>
                </a:endParaRPr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EB93806-B055-3947-872C-95C8667F5D02}"/>
                </a:ext>
              </a:extLst>
            </p:cNvPr>
            <p:cNvCxnSpPr/>
            <p:nvPr/>
          </p:nvCxnSpPr>
          <p:spPr>
            <a:xfrm>
              <a:off x="8899146" y="4878327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A30D8AA-5089-2B44-9D65-FA7AE3652202}"/>
                </a:ext>
              </a:extLst>
            </p:cNvPr>
            <p:cNvCxnSpPr/>
            <p:nvPr/>
          </p:nvCxnSpPr>
          <p:spPr>
            <a:xfrm>
              <a:off x="9249252" y="4866604"/>
              <a:ext cx="0" cy="411162"/>
            </a:xfrm>
            <a:prstGeom prst="line">
              <a:avLst/>
            </a:prstGeom>
            <a:ln w="28575">
              <a:solidFill>
                <a:srgbClr val="C00000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1939843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14D98-C012-6348-941F-4950ED917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 headers</a:t>
            </a:r>
          </a:p>
        </p:txBody>
      </p:sp>
      <p:pic>
        <p:nvPicPr>
          <p:cNvPr id="5" name="Picture 4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C245DA3D-3A41-754E-A233-317973311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784" y="1493532"/>
            <a:ext cx="7990431" cy="5364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971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CE4C2-6CAC-684D-AB7D-0ACD5B97B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Sizing the receiver socket buffer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C194A3-1A09-F842-9DC4-C4BE4B7F25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each socket, there is a default size for the memory allocated to the receiving socket buffer</a:t>
            </a:r>
          </a:p>
          <a:p>
            <a:pPr lvl="1"/>
            <a:r>
              <a:rPr lang="en-US" dirty="0"/>
              <a:t>Unimaginatively called the </a:t>
            </a:r>
            <a:r>
              <a:rPr lang="en-US" dirty="0">
                <a:solidFill>
                  <a:srgbClr val="C00000"/>
                </a:solidFill>
              </a:rPr>
              <a:t>receiver socket buffer size</a:t>
            </a: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/>
              <a:t>If this number is too small, sender can’t keep too many packets in flight </a:t>
            </a:r>
            <a:r>
              <a:rPr lang="en-US" dirty="0">
                <a:sym typeface="Wingdings" pitchFamily="2" charset="2"/>
              </a:rPr>
              <a:t> lower throughput</a:t>
            </a:r>
          </a:p>
          <a:p>
            <a:pPr lvl="1"/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If too large, too much memory consumed</a:t>
            </a:r>
            <a:endParaRPr lang="en-US" dirty="0">
              <a:solidFill>
                <a:schemeClr val="tx1"/>
              </a:solidFill>
            </a:endParaRPr>
          </a:p>
          <a:p>
            <a:pPr lvl="1"/>
            <a:endParaRPr lang="en-US" dirty="0">
              <a:solidFill>
                <a:srgbClr val="C00000"/>
              </a:solidFill>
            </a:endParaRPr>
          </a:p>
          <a:p>
            <a:r>
              <a:rPr lang="en-US" dirty="0">
                <a:solidFill>
                  <a:srgbClr val="C00000"/>
                </a:solidFill>
              </a:rPr>
              <a:t>How big should the receiver socket buffer be?</a:t>
            </a:r>
          </a:p>
        </p:txBody>
      </p:sp>
    </p:spTree>
    <p:extLst>
      <p:ext uri="{BB962C8B-B14F-4D97-AF65-F5344CB8AC3E}">
        <p14:creationId xmlns:p14="http://schemas.microsoft.com/office/powerpoint/2010/main" val="923687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A1244-2254-FB4F-AF9E-619E67D32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of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F67B6E-1D00-5743-9ACC-9B8CB283D0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Transport layer: User Datagram Protocol</a:t>
            </a:r>
          </a:p>
          <a:p>
            <a:pPr lvl="1"/>
            <a:r>
              <a:rPr lang="en-US" dirty="0"/>
              <a:t>Error detection using checksum</a:t>
            </a:r>
          </a:p>
          <a:p>
            <a:r>
              <a:rPr lang="en-US" dirty="0"/>
              <a:t>Reliable data delivery: stop and wait</a:t>
            </a:r>
          </a:p>
          <a:p>
            <a:pPr lvl="1"/>
            <a:r>
              <a:rPr lang="en-US" dirty="0" err="1"/>
              <a:t>ACKnowledgments</a:t>
            </a:r>
            <a:r>
              <a:rPr lang="en-US" dirty="0"/>
              <a:t> (ACKs)</a:t>
            </a:r>
          </a:p>
          <a:p>
            <a:pPr lvl="1"/>
            <a:r>
              <a:rPr lang="en-US" dirty="0"/>
              <a:t>Retransmission </a:t>
            </a:r>
            <a:r>
              <a:rPr lang="en-US" dirty="0" err="1"/>
              <a:t>TimeOut</a:t>
            </a:r>
            <a:r>
              <a:rPr lang="en-US" dirty="0"/>
              <a:t> (RTO)</a:t>
            </a:r>
          </a:p>
          <a:p>
            <a:pPr lvl="1"/>
            <a:r>
              <a:rPr lang="en-US" dirty="0"/>
              <a:t>Sequence numbers</a:t>
            </a:r>
          </a:p>
          <a:p>
            <a:pPr lvl="1"/>
            <a:r>
              <a:rPr lang="en-US" dirty="0"/>
              <a:t>Main problem: low data rate</a:t>
            </a:r>
            <a:r>
              <a:rPr lang="en-US"/>
              <a:t>/throughput</a:t>
            </a:r>
            <a:endParaRPr lang="en-US" dirty="0"/>
          </a:p>
          <a:p>
            <a:r>
              <a:rPr lang="en-US" dirty="0"/>
              <a:t>Reliable data delivery with pipelined data transmission</a:t>
            </a:r>
          </a:p>
          <a:p>
            <a:pPr lvl="1"/>
            <a:r>
              <a:rPr lang="en-US" dirty="0"/>
              <a:t>Key idea: increase the number of in-flight packets</a:t>
            </a:r>
          </a:p>
          <a:p>
            <a:pPr lvl="1"/>
            <a:r>
              <a:rPr lang="en-US" dirty="0"/>
              <a:t>How does throughput increase?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91326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881B6-3E5E-B74D-B4AC-382D7E3EF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Pipelined Reliability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BF06A6-234E-344E-85D5-ADF3E56D9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1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5">
            <a:extLst>
              <a:ext uri="{FF2B5EF4-FFF2-40B4-BE49-F238E27FC236}">
                <a16:creationId xmlns:a16="http://schemas.microsoft.com/office/drawing/2014/main" id="{DC44D6D2-9F92-4468-A787-1AA26EFBC5DA}"/>
              </a:ext>
            </a:extLst>
          </p:cNvPr>
          <p:cNvSpPr>
            <a:spLocks noGrp="1" noChangeArrowheads="1"/>
          </p:cNvSpPr>
          <p:nvPr>
            <p:ph type="sldNum" sz="quarter" idx="4294967295"/>
          </p:nvPr>
        </p:nvSpPr>
        <p:spPr>
          <a:xfrm>
            <a:off x="6934200" y="64008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l">
              <a:spcBef>
                <a:spcPct val="0"/>
              </a:spcBef>
              <a:buClrTx/>
              <a:buSzTx/>
              <a:buFontTx/>
              <a:buNone/>
            </a:pPr>
            <a:fld id="{8E433D02-72D4-4E4D-B3B7-F8224804C3D3}" type="slidenum">
              <a:rPr lang="en-US" altLang="en-US" sz="1400">
                <a:latin typeface="Times New Roman" panose="02020603050405020304" pitchFamily="18" charset="0"/>
              </a:rPr>
              <a:pPr algn="l"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40963" name="Rectangle 2">
            <a:extLst>
              <a:ext uri="{FF2B5EF4-FFF2-40B4-BE49-F238E27FC236}">
                <a16:creationId xmlns:a16="http://schemas.microsoft.com/office/drawing/2014/main" id="{0935363A-CCB9-421D-946A-02D222191B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TCP is a </a:t>
            </a:r>
            <a:r>
              <a:rPr lang="en-US" altLang="en-US" dirty="0">
                <a:solidFill>
                  <a:srgbClr val="C00000"/>
                </a:solidFill>
              </a:rPr>
              <a:t>pipelined transmission protocol</a:t>
            </a:r>
          </a:p>
        </p:txBody>
      </p:sp>
      <p:sp>
        <p:nvSpPr>
          <p:cNvPr id="40964" name="Rectangle 3">
            <a:extLst>
              <a:ext uri="{FF2B5EF4-FFF2-40B4-BE49-F238E27FC236}">
                <a16:creationId xmlns:a16="http://schemas.microsoft.com/office/drawing/2014/main" id="{078F0507-907B-4043-B19C-BBDAAC723EE6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690688"/>
            <a:ext cx="10413273" cy="4648200"/>
          </a:xfrm>
        </p:spPr>
        <p:txBody>
          <a:bodyPr/>
          <a:lstStyle/>
          <a:p>
            <a:pPr>
              <a:buFont typeface="ZapfDingbats"/>
              <a:buNone/>
            </a:pPr>
            <a:r>
              <a:rPr lang="en-US" altLang="en-US" sz="2400" dirty="0"/>
              <a:t>Sender allows multiple, “in-flight”, yet-to-be-acknowledged packets</a:t>
            </a:r>
          </a:p>
          <a:p>
            <a:pPr>
              <a:buFont typeface="ZapfDingbats"/>
              <a:buNone/>
            </a:pPr>
            <a:r>
              <a:rPr lang="en-US" altLang="en-US" sz="2400" dirty="0"/>
              <a:t>A few packets </a:t>
            </a:r>
            <a:r>
              <a:rPr lang="en-US" altLang="en-US" sz="2400" dirty="0" err="1"/>
              <a:t>aon</a:t>
            </a:r>
            <a:r>
              <a:rPr lang="en-US" altLang="en-US" sz="2400" dirty="0"/>
              <a:t> the way while, concurrently, new packets are transmitted</a:t>
            </a:r>
          </a:p>
          <a:p>
            <a:pPr>
              <a:buFont typeface="ZapfDingbats"/>
              <a:buNone/>
            </a:pPr>
            <a:endParaRPr lang="en-US" altLang="en-US" sz="2400" dirty="0"/>
          </a:p>
        </p:txBody>
      </p:sp>
      <p:pic>
        <p:nvPicPr>
          <p:cNvPr id="40965" name="Picture 4" descr="rdt_pipelined1">
            <a:extLst>
              <a:ext uri="{FF2B5EF4-FFF2-40B4-BE49-F238E27FC236}">
                <a16:creationId xmlns:a16="http://schemas.microsoft.com/office/drawing/2014/main" id="{5AA15444-2DED-47AB-8969-3FDABC0BE4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8400" y="2819400"/>
            <a:ext cx="69342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64538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if some packets/ACKs dropped?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342E6F-4432-7E4E-9311-65C64205E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6085" y="1402065"/>
            <a:ext cx="7593981" cy="4840218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Sequence numbers</a:t>
            </a:r>
            <a:r>
              <a:rPr lang="en-US" dirty="0"/>
              <a:t> help associate an ACK with its packet</a:t>
            </a:r>
            <a:endParaRPr lang="en-US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Note: In TCP, every byte has a sequence #</a:t>
            </a:r>
          </a:p>
          <a:p>
            <a:pPr lvl="1"/>
            <a:r>
              <a:rPr lang="en-US" dirty="0"/>
              <a:t>We will often simplify our examples by assuming each packet has a sequence #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In TCP, the ACK contains the </a:t>
            </a:r>
            <a:r>
              <a:rPr lang="en-US" dirty="0">
                <a:solidFill>
                  <a:srgbClr val="C00000"/>
                </a:solidFill>
              </a:rPr>
              <a:t>sequence number of the next byte expected</a:t>
            </a:r>
          </a:p>
          <a:p>
            <a:pPr lvl="1"/>
            <a:r>
              <a:rPr lang="en-US" dirty="0"/>
              <a:t>Note: example uses packet seq #s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Q1: If a packet is dropped, should the receiver ACK subsequent packets?</a:t>
            </a:r>
          </a:p>
          <a:p>
            <a:pPr lvl="1"/>
            <a:r>
              <a:rPr lang="en-US" dirty="0"/>
              <a:t>Q2: If so, with what sequence number?</a:t>
            </a:r>
          </a:p>
          <a:p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B5F2A9-5501-E340-A26A-B43655D435DB}"/>
              </a:ext>
            </a:extLst>
          </p:cNvPr>
          <p:cNvSpPr txBox="1"/>
          <p:nvPr/>
        </p:nvSpPr>
        <p:spPr>
          <a:xfrm>
            <a:off x="9910512" y="333199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C47A0B2-7CA0-B44E-803B-D58E486DEB90}"/>
              </a:ext>
            </a:extLst>
          </p:cNvPr>
          <p:cNvSpPr txBox="1"/>
          <p:nvPr/>
        </p:nvSpPr>
        <p:spPr>
          <a:xfrm>
            <a:off x="9740002" y="3630157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F72158-9419-AA44-B1C7-724E24E7354F}"/>
              </a:ext>
            </a:extLst>
          </p:cNvPr>
          <p:cNvSpPr txBox="1"/>
          <p:nvPr/>
        </p:nvSpPr>
        <p:spPr>
          <a:xfrm>
            <a:off x="9548676" y="4007463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E96AF0B-EDB1-3E40-81C2-A61220FEE38D}"/>
              </a:ext>
            </a:extLst>
          </p:cNvPr>
          <p:cNvSpPr txBox="1"/>
          <p:nvPr/>
        </p:nvSpPr>
        <p:spPr>
          <a:xfrm>
            <a:off x="9370604" y="442513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15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494 0.00602 C -0.02213 0.00463 -0.03932 0.00347 -0.04622 0.03495 C -0.05312 0.06643 -0.0496 0.13102 -0.04622 0.1956 " pathEditMode="relative" ptsTypes="AAA">
                                      <p:cBhvr>
                                        <p:cTn id="10" dur="2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/>
      <p:bldP spid="33" grpId="0"/>
      <p:bldP spid="3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CD5A0-4592-C448-9242-D4C3CD078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Receiver strategies upon packet loss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E53AD5-D9AF-5A4D-9DF4-5AE12AF77C39}"/>
              </a:ext>
            </a:extLst>
          </p:cNvPr>
          <p:cNvCxnSpPr/>
          <p:nvPr/>
        </p:nvCxnSpPr>
        <p:spPr>
          <a:xfrm>
            <a:off x="8670235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4EB4E6-7F69-454D-A2CA-1038857F3CF9}"/>
              </a:ext>
            </a:extLst>
          </p:cNvPr>
          <p:cNvCxnSpPr/>
          <p:nvPr/>
        </p:nvCxnSpPr>
        <p:spPr>
          <a:xfrm>
            <a:off x="11579087" y="2225872"/>
            <a:ext cx="0" cy="390939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5B5FCCA-2E99-5648-B7FD-0E3C1DC6AAC4}"/>
              </a:ext>
            </a:extLst>
          </p:cNvPr>
          <p:cNvCxnSpPr>
            <a:cxnSpLocks/>
          </p:cNvCxnSpPr>
          <p:nvPr/>
        </p:nvCxnSpPr>
        <p:spPr>
          <a:xfrm>
            <a:off x="8842514" y="246441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37EBC31-CDC2-F241-9E7F-413A9B9A43A2}"/>
              </a:ext>
            </a:extLst>
          </p:cNvPr>
          <p:cNvSpPr txBox="1"/>
          <p:nvPr/>
        </p:nvSpPr>
        <p:spPr>
          <a:xfrm>
            <a:off x="8555109" y="1726318"/>
            <a:ext cx="13782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Sender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0D74FE7-038A-CF41-9ED1-C140EE84A288}"/>
              </a:ext>
            </a:extLst>
          </p:cNvPr>
          <p:cNvSpPr txBox="1"/>
          <p:nvPr/>
        </p:nvSpPr>
        <p:spPr>
          <a:xfrm>
            <a:off x="10312193" y="1690688"/>
            <a:ext cx="15322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Helvetica" pitchFamily="2" charset="0"/>
              </a:rPr>
              <a:t>Receiver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D53A4F5-78D9-2941-A0A6-0A0FF4A8AD76}"/>
              </a:ext>
            </a:extLst>
          </p:cNvPr>
          <p:cNvCxnSpPr>
            <a:cxnSpLocks/>
          </p:cNvCxnSpPr>
          <p:nvPr/>
        </p:nvCxnSpPr>
        <p:spPr>
          <a:xfrm flipH="1">
            <a:off x="8767376" y="3199761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84F59EE-A194-7542-BC31-93AC4CB4573D}"/>
              </a:ext>
            </a:extLst>
          </p:cNvPr>
          <p:cNvCxnSpPr>
            <a:cxnSpLocks/>
          </p:cNvCxnSpPr>
          <p:nvPr/>
        </p:nvCxnSpPr>
        <p:spPr>
          <a:xfrm>
            <a:off x="8854911" y="4533304"/>
            <a:ext cx="2602145" cy="1161785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2D33A55-9C42-784B-9870-E3A94B01BCF3}"/>
              </a:ext>
            </a:extLst>
          </p:cNvPr>
          <p:cNvCxnSpPr>
            <a:cxnSpLocks/>
          </p:cNvCxnSpPr>
          <p:nvPr/>
        </p:nvCxnSpPr>
        <p:spPr>
          <a:xfrm>
            <a:off x="8825379" y="2669926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8E6DDAD-1D4B-3940-8783-25C4B81818E3}"/>
              </a:ext>
            </a:extLst>
          </p:cNvPr>
          <p:cNvCxnSpPr>
            <a:cxnSpLocks/>
          </p:cNvCxnSpPr>
          <p:nvPr/>
        </p:nvCxnSpPr>
        <p:spPr>
          <a:xfrm>
            <a:off x="8793164" y="2915101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D9B8F2B-A10F-964C-BEA2-C5AE25E06E2C}"/>
              </a:ext>
            </a:extLst>
          </p:cNvPr>
          <p:cNvCxnSpPr>
            <a:cxnSpLocks/>
          </p:cNvCxnSpPr>
          <p:nvPr/>
        </p:nvCxnSpPr>
        <p:spPr>
          <a:xfrm>
            <a:off x="8825379" y="3160985"/>
            <a:ext cx="2580859" cy="554467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CD00281-BF56-3444-8CB6-746F9F554D08}"/>
              </a:ext>
            </a:extLst>
          </p:cNvPr>
          <p:cNvCxnSpPr>
            <a:cxnSpLocks/>
          </p:cNvCxnSpPr>
          <p:nvPr/>
        </p:nvCxnSpPr>
        <p:spPr>
          <a:xfrm flipH="1">
            <a:off x="8749154" y="2993940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B55EE02-366F-7940-A1FD-D81D10072D0D}"/>
              </a:ext>
            </a:extLst>
          </p:cNvPr>
          <p:cNvCxnSpPr>
            <a:cxnSpLocks/>
          </p:cNvCxnSpPr>
          <p:nvPr/>
        </p:nvCxnSpPr>
        <p:spPr>
          <a:xfrm flipH="1">
            <a:off x="8769377" y="3452324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26B74F1-4D85-4844-A91A-AFBC29DE8A11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44B28B8-B10A-304F-B513-ED77F0E12C7F}"/>
              </a:ext>
            </a:extLst>
          </p:cNvPr>
          <p:cNvSpPr txBox="1"/>
          <p:nvPr/>
        </p:nvSpPr>
        <p:spPr>
          <a:xfrm>
            <a:off x="9495529" y="2204945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72D54D-3470-6E40-9705-66E82A6CC996}"/>
              </a:ext>
            </a:extLst>
          </p:cNvPr>
          <p:cNvSpPr txBox="1"/>
          <p:nvPr/>
        </p:nvSpPr>
        <p:spPr>
          <a:xfrm>
            <a:off x="9700593" y="250498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2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07BA71D-269B-3A40-A3A3-CB24E9BDE080}"/>
              </a:ext>
            </a:extLst>
          </p:cNvPr>
          <p:cNvSpPr txBox="1"/>
          <p:nvPr/>
        </p:nvSpPr>
        <p:spPr>
          <a:xfrm>
            <a:off x="9915028" y="2787949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3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DDD64A-CCBA-4645-AF17-8C928AC1E4FC}"/>
              </a:ext>
            </a:extLst>
          </p:cNvPr>
          <p:cNvSpPr txBox="1"/>
          <p:nvPr/>
        </p:nvSpPr>
        <p:spPr>
          <a:xfrm>
            <a:off x="10141626" y="3086111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4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A807FC-C0E5-704E-91BA-38052C079035}"/>
              </a:ext>
            </a:extLst>
          </p:cNvPr>
          <p:cNvSpPr txBox="1"/>
          <p:nvPr/>
        </p:nvSpPr>
        <p:spPr>
          <a:xfrm>
            <a:off x="10242162" y="4715350"/>
            <a:ext cx="6758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5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2CE639D-B2DD-9148-9E23-E58E13E3FB4B}"/>
              </a:ext>
            </a:extLst>
          </p:cNvPr>
          <p:cNvCxnSpPr>
            <a:cxnSpLocks/>
          </p:cNvCxnSpPr>
          <p:nvPr/>
        </p:nvCxnSpPr>
        <p:spPr>
          <a:xfrm flipH="1">
            <a:off x="8789766" y="3737093"/>
            <a:ext cx="2604646" cy="1539364"/>
          </a:xfrm>
          <a:prstGeom prst="straightConnector1">
            <a:avLst/>
          </a:prstGeom>
          <a:ln w="50800"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8E2E387-00E2-DE42-A9BE-9FD9F10370FD}"/>
              </a:ext>
            </a:extLst>
          </p:cNvPr>
          <p:cNvGrpSpPr/>
          <p:nvPr/>
        </p:nvGrpSpPr>
        <p:grpSpPr>
          <a:xfrm>
            <a:off x="10169873" y="3951511"/>
            <a:ext cx="453882" cy="281889"/>
            <a:chOff x="9342783" y="1192696"/>
            <a:chExt cx="2011017" cy="1019419"/>
          </a:xfrm>
        </p:grpSpPr>
        <p:sp>
          <p:nvSpPr>
            <p:cNvPr id="37" name="Rounded Rectangle 36">
              <a:extLst>
                <a:ext uri="{FF2B5EF4-FFF2-40B4-BE49-F238E27FC236}">
                  <a16:creationId xmlns:a16="http://schemas.microsoft.com/office/drawing/2014/main" id="{CC14079A-35CB-464B-A3CF-1CE2E79181FB}"/>
                </a:ext>
              </a:extLst>
            </p:cNvPr>
            <p:cNvSpPr/>
            <p:nvPr/>
          </p:nvSpPr>
          <p:spPr>
            <a:xfrm>
              <a:off x="9342783" y="1192696"/>
              <a:ext cx="2011017" cy="1019419"/>
            </a:xfrm>
            <a:prstGeom prst="round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D270E74-2011-A140-B570-A1AA06D24741}"/>
                </a:ext>
              </a:extLst>
            </p:cNvPr>
            <p:cNvCxnSpPr>
              <a:cxnSpLocks/>
            </p:cNvCxnSpPr>
            <p:nvPr/>
          </p:nvCxnSpPr>
          <p:spPr>
            <a:xfrm>
              <a:off x="9342783" y="1285461"/>
              <a:ext cx="1005508" cy="405227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46B986E2-5AD9-9049-8D52-0A3EDC3CAC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48291" y="1285461"/>
              <a:ext cx="1005509" cy="412889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40" name="Picture 39" descr="A picture containing cup, coffee, next, bin&#10;&#10;Description automatically generated">
            <a:extLst>
              <a:ext uri="{FF2B5EF4-FFF2-40B4-BE49-F238E27FC236}">
                <a16:creationId xmlns:a16="http://schemas.microsoft.com/office/drawing/2014/main" id="{70BFB9E5-8731-D049-9058-8685BDE22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50915" y="5330109"/>
            <a:ext cx="1464365" cy="146436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BAAC499-4B0A-524E-9E79-0D24D83C277F}"/>
              </a:ext>
            </a:extLst>
          </p:cNvPr>
          <p:cNvSpPr txBox="1"/>
          <p:nvPr/>
        </p:nvSpPr>
        <p:spPr>
          <a:xfrm>
            <a:off x="2638058" y="1981761"/>
            <a:ext cx="4240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800" dirty="0">
                <a:latin typeface="Helvetica" pitchFamily="2" charset="0"/>
              </a:rPr>
              <a:t>ACK subsequent pkts?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3B31DB7-15CE-1C48-86EC-255DD7706764}"/>
              </a:ext>
            </a:extLst>
          </p:cNvPr>
          <p:cNvSpPr txBox="1"/>
          <p:nvPr/>
        </p:nvSpPr>
        <p:spPr>
          <a:xfrm>
            <a:off x="651556" y="3469568"/>
            <a:ext cx="21248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Go-back-N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3131094-510D-B347-80DE-8A358DDE01C7}"/>
              </a:ext>
            </a:extLst>
          </p:cNvPr>
          <p:cNvSpPr txBox="1"/>
          <p:nvPr/>
        </p:nvSpPr>
        <p:spPr>
          <a:xfrm>
            <a:off x="4317193" y="3265431"/>
            <a:ext cx="378251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Repeat</a:t>
            </a:r>
          </a:p>
          <a:p>
            <a:pPr algn="l"/>
            <a:r>
              <a:rPr lang="en-US" sz="2800" dirty="0">
                <a:latin typeface="Helvetica" pitchFamily="2" charset="0"/>
              </a:rPr>
              <a:t>What seq # on ACK?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0B423AF-531A-5B4B-A863-D385364AB0D4}"/>
              </a:ext>
            </a:extLst>
          </p:cNvPr>
          <p:cNvSpPr txBox="1"/>
          <p:nvPr/>
        </p:nvSpPr>
        <p:spPr>
          <a:xfrm>
            <a:off x="1301269" y="5284869"/>
            <a:ext cx="34318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Last pkt in order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Cumulative ACK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B96D88-631A-A84A-9284-CF6F795AC053}"/>
              </a:ext>
            </a:extLst>
          </p:cNvPr>
          <p:cNvSpPr txBox="1"/>
          <p:nvPr/>
        </p:nvSpPr>
        <p:spPr>
          <a:xfrm>
            <a:off x="5442474" y="5176196"/>
            <a:ext cx="27717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Helvetica" pitchFamily="2" charset="0"/>
              </a:rPr>
              <a:t>Seq # ranges received so far</a:t>
            </a:r>
          </a:p>
          <a:p>
            <a:pPr algn="ctr"/>
            <a:r>
              <a:rPr lang="en-US" sz="2800" dirty="0">
                <a:solidFill>
                  <a:srgbClr val="C00000"/>
                </a:solidFill>
                <a:latin typeface="Helvetica" pitchFamily="2" charset="0"/>
              </a:rPr>
              <a:t>Selective ACK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A3036E7-27F5-AE49-806A-6F485043B845}"/>
              </a:ext>
            </a:extLst>
          </p:cNvPr>
          <p:cNvCxnSpPr/>
          <p:nvPr/>
        </p:nvCxnSpPr>
        <p:spPr>
          <a:xfrm flipH="1">
            <a:off x="2093214" y="2548542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66528BAD-F93E-E24D-B065-C57110C312A3}"/>
              </a:ext>
            </a:extLst>
          </p:cNvPr>
          <p:cNvCxnSpPr>
            <a:cxnSpLocks/>
          </p:cNvCxnSpPr>
          <p:nvPr/>
        </p:nvCxnSpPr>
        <p:spPr>
          <a:xfrm>
            <a:off x="5796383" y="2588402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C1421ACF-4B83-7544-845D-D63C77C0061D}"/>
              </a:ext>
            </a:extLst>
          </p:cNvPr>
          <p:cNvCxnSpPr/>
          <p:nvPr/>
        </p:nvCxnSpPr>
        <p:spPr>
          <a:xfrm flipH="1">
            <a:off x="3677958" y="4274767"/>
            <a:ext cx="806923" cy="88116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74E4E6E0-DCB4-7140-943B-43EDA4192CCD}"/>
              </a:ext>
            </a:extLst>
          </p:cNvPr>
          <p:cNvCxnSpPr>
            <a:cxnSpLocks/>
          </p:cNvCxnSpPr>
          <p:nvPr/>
        </p:nvCxnSpPr>
        <p:spPr>
          <a:xfrm>
            <a:off x="6208452" y="4286514"/>
            <a:ext cx="649873" cy="721541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621363-5074-8C4C-A1D9-8F1E0065F8C4}"/>
              </a:ext>
            </a:extLst>
          </p:cNvPr>
          <p:cNvSpPr txBox="1"/>
          <p:nvPr/>
        </p:nvSpPr>
        <p:spPr>
          <a:xfrm>
            <a:off x="1713978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No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2B22EE0-0870-E24A-A49B-79010985D8E9}"/>
              </a:ext>
            </a:extLst>
          </p:cNvPr>
          <p:cNvSpPr txBox="1"/>
          <p:nvPr/>
        </p:nvSpPr>
        <p:spPr>
          <a:xfrm>
            <a:off x="6139311" y="2624446"/>
            <a:ext cx="9147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Helvetica" pitchFamily="2" charset="0"/>
              </a:rPr>
              <a:t>Yes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48172BE-7D4E-BC4A-8D08-64AC5BE3D103}"/>
              </a:ext>
            </a:extLst>
          </p:cNvPr>
          <p:cNvSpPr txBox="1"/>
          <p:nvPr/>
        </p:nvSpPr>
        <p:spPr>
          <a:xfrm>
            <a:off x="1026317" y="6308209"/>
            <a:ext cx="3657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Helvetica" pitchFamily="2" charset="0"/>
              </a:rPr>
              <a:t>TCP’s default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E8A86A7-6F15-5D4D-BFCA-3DFE99919904}"/>
              </a:ext>
            </a:extLst>
          </p:cNvPr>
          <p:cNvSpPr/>
          <p:nvPr/>
        </p:nvSpPr>
        <p:spPr>
          <a:xfrm>
            <a:off x="1390367" y="5089447"/>
            <a:ext cx="3253694" cy="1669486"/>
          </a:xfrm>
          <a:prstGeom prst="ellipse">
            <a:avLst/>
          </a:prstGeom>
          <a:noFill/>
          <a:ln w="508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59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23" grpId="0"/>
      <p:bldP spid="48" grpId="0"/>
      <p:bldP spid="24" grpId="0"/>
      <p:bldP spid="2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38159-9F02-8C41-BDC9-7F04821A23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Sliding Window with Go Back 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CFB33-25B3-6F4C-BBF0-DC34F03A9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the receiver notices a missing or erroneous frame:</a:t>
            </a:r>
          </a:p>
          <a:p>
            <a:endParaRPr lang="en-US" altLang="en-US" dirty="0"/>
          </a:p>
          <a:p>
            <a:r>
              <a:rPr lang="en-US" altLang="en-US" dirty="0"/>
              <a:t>It simply discards all frames with greater sequence numbers</a:t>
            </a:r>
          </a:p>
          <a:p>
            <a:pPr lvl="1"/>
            <a:r>
              <a:rPr lang="en-US" altLang="en-US" dirty="0"/>
              <a:t>The receiver will send no ACK</a:t>
            </a:r>
          </a:p>
          <a:p>
            <a:endParaRPr lang="en-US" altLang="en-US" dirty="0"/>
          </a:p>
          <a:p>
            <a:r>
              <a:rPr lang="en-US" altLang="en-US" dirty="0"/>
              <a:t>The sender will eventually time out and retransmit all the frames in its sending window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72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2686D-A806-694B-8059-DD4159DB0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 back N</a:t>
            </a:r>
          </a:p>
        </p:txBody>
      </p:sp>
      <p:sp>
        <p:nvSpPr>
          <p:cNvPr id="4" name="Line 3">
            <a:extLst>
              <a:ext uri="{FF2B5EF4-FFF2-40B4-BE49-F238E27FC236}">
                <a16:creationId xmlns:a16="http://schemas.microsoft.com/office/drawing/2014/main" id="{34EA20A9-34F7-DB4B-B389-83C26536A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7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" name="Line 4">
            <a:extLst>
              <a:ext uri="{FF2B5EF4-FFF2-40B4-BE49-F238E27FC236}">
                <a16:creationId xmlns:a16="http://schemas.microsoft.com/office/drawing/2014/main" id="{0FC7A19C-6DB8-354D-A622-E7A33938897E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3200" y="2820988"/>
            <a:ext cx="330200" cy="14462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Line 5">
            <a:extLst>
              <a:ext uri="{FF2B5EF4-FFF2-40B4-BE49-F238E27FC236}">
                <a16:creationId xmlns:a16="http://schemas.microsoft.com/office/drawing/2014/main" id="{7A8E500E-BCCB-5B44-B4FD-B0F085C2E98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62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6445A40-540F-F64E-B618-96AF470FCB2D}"/>
              </a:ext>
            </a:extLst>
          </p:cNvPr>
          <p:cNvSpPr>
            <a:spLocks/>
          </p:cNvSpPr>
          <p:nvPr/>
        </p:nvSpPr>
        <p:spPr bwMode="auto">
          <a:xfrm>
            <a:off x="5943600" y="4524377"/>
            <a:ext cx="1123950" cy="227013"/>
          </a:xfrm>
          <a:custGeom>
            <a:avLst/>
            <a:gdLst>
              <a:gd name="T0" fmla="*/ 0 w 1307"/>
              <a:gd name="T1" fmla="*/ 0 h 143"/>
              <a:gd name="T2" fmla="*/ 2147483646 w 1307"/>
              <a:gd name="T3" fmla="*/ 2147483646 h 143"/>
              <a:gd name="T4" fmla="*/ 2147483646 w 1307"/>
              <a:gd name="T5" fmla="*/ 2147483646 h 143"/>
              <a:gd name="T6" fmla="*/ 2147483646 w 1307"/>
              <a:gd name="T7" fmla="*/ 2147483646 h 143"/>
              <a:gd name="T8" fmla="*/ 2147483646 w 1307"/>
              <a:gd name="T9" fmla="*/ 2147483646 h 143"/>
              <a:gd name="T10" fmla="*/ 2147483646 w 1307"/>
              <a:gd name="T11" fmla="*/ 2147483646 h 143"/>
              <a:gd name="T12" fmla="*/ 2147483646 w 1307"/>
              <a:gd name="T13" fmla="*/ 0 h 143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1307" h="143">
                <a:moveTo>
                  <a:pt x="0" y="0"/>
                </a:moveTo>
                <a:lnTo>
                  <a:pt x="113" y="79"/>
                </a:lnTo>
                <a:lnTo>
                  <a:pt x="540" y="79"/>
                </a:lnTo>
                <a:lnTo>
                  <a:pt x="630" y="142"/>
                </a:lnTo>
                <a:lnTo>
                  <a:pt x="720" y="79"/>
                </a:lnTo>
                <a:lnTo>
                  <a:pt x="1193" y="79"/>
                </a:lnTo>
                <a:lnTo>
                  <a:pt x="1306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93190AF-4B5D-B145-88F4-E8B3A3AD47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5364" y="4770438"/>
            <a:ext cx="1473160" cy="585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Discarded by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9" name="Freeform 8">
            <a:extLst>
              <a:ext uri="{FF2B5EF4-FFF2-40B4-BE49-F238E27FC236}">
                <a16:creationId xmlns:a16="http://schemas.microsoft.com/office/drawing/2014/main" id="{049B83D6-E2E2-FC40-BD5F-923EDDA0B186}"/>
              </a:ext>
            </a:extLst>
          </p:cNvPr>
          <p:cNvSpPr>
            <a:spLocks/>
          </p:cNvSpPr>
          <p:nvPr/>
        </p:nvSpPr>
        <p:spPr bwMode="auto">
          <a:xfrm>
            <a:off x="4267200" y="4572000"/>
            <a:ext cx="431800" cy="990600"/>
          </a:xfrm>
          <a:custGeom>
            <a:avLst/>
            <a:gdLst>
              <a:gd name="T0" fmla="*/ 0 w 272"/>
              <a:gd name="T1" fmla="*/ 2147483646 h 624"/>
              <a:gd name="T2" fmla="*/ 2147483646 w 272"/>
              <a:gd name="T3" fmla="*/ 2147483646 h 624"/>
              <a:gd name="T4" fmla="*/ 2147483646 w 272"/>
              <a:gd name="T5" fmla="*/ 2147483646 h 624"/>
              <a:gd name="T6" fmla="*/ 2147483646 w 272"/>
              <a:gd name="T7" fmla="*/ 0 h 624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272" h="624">
                <a:moveTo>
                  <a:pt x="0" y="623"/>
                </a:moveTo>
                <a:lnTo>
                  <a:pt x="137" y="199"/>
                </a:lnTo>
                <a:lnTo>
                  <a:pt x="171" y="305"/>
                </a:lnTo>
                <a:lnTo>
                  <a:pt x="271" y="0"/>
                </a:lnTo>
              </a:path>
            </a:pathLst>
          </a:custGeom>
          <a:noFill/>
          <a:ln w="12700" cap="rnd" cmpd="sng">
            <a:solidFill>
              <a:srgbClr val="C00000"/>
            </a:solidFill>
            <a:prstDash val="solid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65E4975-A294-9F4B-AD57-080B5B1F05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4575" y="5618165"/>
            <a:ext cx="125888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Frame with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solidFill>
                  <a:srgbClr val="C00000"/>
                </a:solidFill>
                <a:latin typeface="Arial" panose="020B0604020202020204" pitchFamily="34" charset="0"/>
              </a:rPr>
              <a:t>error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A127D9-80D3-924D-8B98-087F515A3B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70440" y="1905000"/>
            <a:ext cx="1755775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Timeout interval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529658-4A54-1F4F-AD68-16ED812AE90F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3715246" y="3411139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0</a:t>
            </a: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1D912FBF-3C87-B34E-A6CA-7A8B2978385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2288" y="5989638"/>
            <a:ext cx="2132012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5E0A7F-0C05-D945-981C-FEE62958C3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5077" y="5699125"/>
            <a:ext cx="6588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Time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4941AD3-5D2A-C341-ACAF-E8F3D36416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471738"/>
            <a:ext cx="87153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Sender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E311A48-0039-2846-8902-A4688735D6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75125"/>
            <a:ext cx="10302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>
                <a:latin typeface="Arial" panose="020B0604020202020204" pitchFamily="34" charset="0"/>
              </a:rPr>
              <a:t>Receiver</a:t>
            </a: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CE437175-3DF9-804B-BA14-2ED6C55517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7432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 dirty="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8" name="Text Box 17">
            <a:extLst>
              <a:ext uri="{FF2B5EF4-FFF2-40B4-BE49-F238E27FC236}">
                <a16:creationId xmlns:a16="http://schemas.microsoft.com/office/drawing/2014/main" id="{18E92D52-EDF5-424B-BD70-8728C1249A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4419602"/>
            <a:ext cx="108108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Maximum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window size = 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FE6F049-CBA2-7341-890D-DB48CE3F9E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668C2F-55A9-F645-B308-8074EBF326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1F7EBA4-D0A5-0E4E-B4E2-FDCEB2C0F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26EE8FB-F6E3-AC4B-B5AC-A0E442DFD73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23" name="Line 22">
            <a:extLst>
              <a:ext uri="{FF2B5EF4-FFF2-40B4-BE49-F238E27FC236}">
                <a16:creationId xmlns:a16="http://schemas.microsoft.com/office/drawing/2014/main" id="{A7B97398-2748-DA48-ABF3-8A8F95DFCFE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434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356C96E-4F48-2441-B97F-E23F0AAA99E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40962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E68ADAE-E873-134C-BA0F-1A8E6162C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26" name="Line 25">
            <a:extLst>
              <a:ext uri="{FF2B5EF4-FFF2-40B4-BE49-F238E27FC236}">
                <a16:creationId xmlns:a16="http://schemas.microsoft.com/office/drawing/2014/main" id="{0A78BD88-7520-C04A-8814-8BF498AB2FB9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" name="Text Box 26">
            <a:extLst>
              <a:ext uri="{FF2B5EF4-FFF2-40B4-BE49-F238E27FC236}">
                <a16:creationId xmlns:a16="http://schemas.microsoft.com/office/drawing/2014/main" id="{F38D0769-CD61-9D48-9C57-FF2100FB8C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4267200"/>
            <a:ext cx="319088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B13370A-8930-784C-8CD7-F37932C9D5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29" name="Line 28">
            <a:extLst>
              <a:ext uri="{FF2B5EF4-FFF2-40B4-BE49-F238E27FC236}">
                <a16:creationId xmlns:a16="http://schemas.microsoft.com/office/drawing/2014/main" id="{B0ACE27E-AD5E-DB43-A8C9-82396475A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Text Box 29">
            <a:extLst>
              <a:ext uri="{FF2B5EF4-FFF2-40B4-BE49-F238E27FC236}">
                <a16:creationId xmlns:a16="http://schemas.microsoft.com/office/drawing/2014/main" id="{4B5AED11-2AEF-1A46-9599-6A7CD40AC3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9425BF5-E384-B942-9401-086D47824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32" name="Line 31">
            <a:extLst>
              <a:ext uri="{FF2B5EF4-FFF2-40B4-BE49-F238E27FC236}">
                <a16:creationId xmlns:a16="http://schemas.microsoft.com/office/drawing/2014/main" id="{2287420C-3C4B-5641-9FEC-16B2C02AA6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93784AA3-6FEE-FC43-BD91-9B7AA36CEB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4267200"/>
            <a:ext cx="330200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solidFill>
                  <a:srgbClr val="C00000"/>
                </a:solidFill>
                <a:latin typeface="Arial" panose="020B0604020202020204" pitchFamily="34" charset="0"/>
              </a:rPr>
              <a:t>D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EA46D36-B68D-7449-9885-0CECE86F5F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E94BE6-D038-6C48-8F48-D1F7681EB2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39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36" name="Line 35">
            <a:extLst>
              <a:ext uri="{FF2B5EF4-FFF2-40B4-BE49-F238E27FC236}">
                <a16:creationId xmlns:a16="http://schemas.microsoft.com/office/drawing/2014/main" id="{2A1DF88A-9657-5740-A5AB-C7C80FD8712B}"/>
              </a:ext>
            </a:extLst>
          </p:cNvPr>
          <p:cNvSpPr>
            <a:spLocks noChangeShapeType="1"/>
          </p:cNvSpPr>
          <p:nvPr/>
        </p:nvSpPr>
        <p:spPr bwMode="auto">
          <a:xfrm>
            <a:off x="7010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43EDCB3E-7C37-ED4B-8670-1C55B36861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38" name="Line 37">
            <a:extLst>
              <a:ext uri="{FF2B5EF4-FFF2-40B4-BE49-F238E27FC236}">
                <a16:creationId xmlns:a16="http://schemas.microsoft.com/office/drawing/2014/main" id="{4E519DEC-6CE2-0042-AF62-F48B0CC580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15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A7CB1A1-4967-A543-BADF-763CA1D9F984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068045" y="34103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2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27CF14C-EAE6-F24F-A2B2-A4BDE77D5B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FADAB-68D7-B041-937A-32129C7849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5D5CBB5-4B82-1B40-8515-432EFCB2F1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5146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43" name="Line 42">
            <a:extLst>
              <a:ext uri="{FF2B5EF4-FFF2-40B4-BE49-F238E27FC236}">
                <a16:creationId xmlns:a16="http://schemas.microsoft.com/office/drawing/2014/main" id="{9E235E62-CB76-AC4C-ACD1-09AA17DD6727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572A8DB-EB17-8C4A-AFCE-968255F2F6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5" name="Line 44">
            <a:extLst>
              <a:ext uri="{FF2B5EF4-FFF2-40B4-BE49-F238E27FC236}">
                <a16:creationId xmlns:a16="http://schemas.microsoft.com/office/drawing/2014/main" id="{228E1E02-69E8-EE4A-81E9-22DC631404B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96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45">
            <a:extLst>
              <a:ext uri="{FF2B5EF4-FFF2-40B4-BE49-F238E27FC236}">
                <a16:creationId xmlns:a16="http://schemas.microsoft.com/office/drawing/2014/main" id="{38A7E62F-21E3-C441-A997-A42C7C767877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2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46">
            <a:extLst>
              <a:ext uri="{FF2B5EF4-FFF2-40B4-BE49-F238E27FC236}">
                <a16:creationId xmlns:a16="http://schemas.microsoft.com/office/drawing/2014/main" id="{06C17A85-151B-224E-8C5F-00249521A80F}"/>
              </a:ext>
            </a:extLst>
          </p:cNvPr>
          <p:cNvSpPr>
            <a:spLocks noChangeShapeType="1"/>
          </p:cNvSpPr>
          <p:nvPr/>
        </p:nvSpPr>
        <p:spPr bwMode="auto">
          <a:xfrm>
            <a:off x="81534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AE0616DF-5AEB-FD4F-BE8C-B3A06DC1CF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1432C2F-B6B0-E347-8400-DF634D506A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5</a:t>
            </a:r>
          </a:p>
        </p:txBody>
      </p:sp>
      <p:sp>
        <p:nvSpPr>
          <p:cNvPr id="50" name="Line 49">
            <a:extLst>
              <a:ext uri="{FF2B5EF4-FFF2-40B4-BE49-F238E27FC236}">
                <a16:creationId xmlns:a16="http://schemas.microsoft.com/office/drawing/2014/main" id="{6E4993FB-F32F-B041-A09A-2D89D3973C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077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1DCCB33-5B6A-A146-AD42-AADB6FEF4BFC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449045" y="3408758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3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BE3FE02-02E3-DD46-968C-17E9E51647A3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7830045" y="3426221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4</a:t>
            </a:r>
          </a:p>
        </p:txBody>
      </p:sp>
      <p:sp>
        <p:nvSpPr>
          <p:cNvPr id="53" name="Line 52">
            <a:extLst>
              <a:ext uri="{FF2B5EF4-FFF2-40B4-BE49-F238E27FC236}">
                <a16:creationId xmlns:a16="http://schemas.microsoft.com/office/drawing/2014/main" id="{CAE68AD7-FA88-424B-AA0D-8AED524207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582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0175E78-7ACA-814C-B36C-C0EA83456CFE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8209458" y="3424633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5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07CA0AC-8969-5D44-871B-B8ADEC0F58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72600" y="4267200"/>
            <a:ext cx="3048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6</a:t>
            </a:r>
          </a:p>
        </p:txBody>
      </p:sp>
      <p:sp>
        <p:nvSpPr>
          <p:cNvPr id="56" name="Line 55">
            <a:extLst>
              <a:ext uri="{FF2B5EF4-FFF2-40B4-BE49-F238E27FC236}">
                <a16:creationId xmlns:a16="http://schemas.microsoft.com/office/drawing/2014/main" id="{9488A01F-D9C1-7242-B3E0-7490E587B5D3}"/>
              </a:ext>
            </a:extLst>
          </p:cNvPr>
          <p:cNvSpPr>
            <a:spLocks noChangeShapeType="1"/>
          </p:cNvSpPr>
          <p:nvPr/>
        </p:nvSpPr>
        <p:spPr bwMode="auto">
          <a:xfrm>
            <a:off x="9220200" y="2819400"/>
            <a:ext cx="304800" cy="1447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7" name="Line 56">
            <a:extLst>
              <a:ext uri="{FF2B5EF4-FFF2-40B4-BE49-F238E27FC236}">
                <a16:creationId xmlns:a16="http://schemas.microsoft.com/office/drawing/2014/main" id="{1F30B89D-0DFF-504C-89A1-C86DABB7DE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9525000" y="2819400"/>
            <a:ext cx="228600" cy="142875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6F3D864C-D015-FC47-A293-5C0C8D373B4D}"/>
              </a:ext>
            </a:extLst>
          </p:cNvPr>
          <p:cNvSpPr>
            <a:spLocks noChangeArrowheads="1"/>
          </p:cNvSpPr>
          <p:nvPr/>
        </p:nvSpPr>
        <p:spPr bwMode="auto">
          <a:xfrm rot="16836050">
            <a:off x="9274670" y="3423046"/>
            <a:ext cx="554639" cy="246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5000"/>
              <a:buFont typeface="Wingdings" panose="05000000000000000000" pitchFamily="2" charset="2"/>
              <a:buChar char="q"/>
              <a:defRPr sz="2800">
                <a:solidFill>
                  <a:schemeClr val="tx1"/>
                </a:solidFill>
                <a:latin typeface="Comic Sans MS" panose="030F0702030302020204" pitchFamily="66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v"/>
              <a:defRPr sz="2400">
                <a:solidFill>
                  <a:schemeClr val="tx1"/>
                </a:solidFill>
                <a:latin typeface="Comic Sans MS" panose="030F0702030302020204" pitchFamily="66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Comic Sans MS" panose="030F0702030302020204" pitchFamily="66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000">
                <a:latin typeface="Arial" panose="020B0604020202020204" pitchFamily="34" charset="0"/>
              </a:rPr>
              <a:t>ACK 6</a:t>
            </a:r>
          </a:p>
        </p:txBody>
      </p:sp>
      <p:sp>
        <p:nvSpPr>
          <p:cNvPr id="59" name="Line 58">
            <a:extLst>
              <a:ext uri="{FF2B5EF4-FFF2-40B4-BE49-F238E27FC236}">
                <a16:creationId xmlns:a16="http://schemas.microsoft.com/office/drawing/2014/main" id="{CD3E873C-DA4D-8B45-8C14-EF89CBDD3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286000"/>
            <a:ext cx="2209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Line 59">
            <a:extLst>
              <a:ext uri="{FF2B5EF4-FFF2-40B4-BE49-F238E27FC236}">
                <a16:creationId xmlns:a16="http://schemas.microsoft.com/office/drawing/2014/main" id="{A0690FAB-547D-0542-9512-C76C12E7E1E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1" name="Line 60">
            <a:extLst>
              <a:ext uri="{FF2B5EF4-FFF2-40B4-BE49-F238E27FC236}">
                <a16:creationId xmlns:a16="http://schemas.microsoft.com/office/drawing/2014/main" id="{9D1A3552-9A47-7F41-B1A6-8E66F39B1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133600"/>
            <a:ext cx="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284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1383</TotalTime>
  <Words>1351</Words>
  <Application>Microsoft Macintosh PowerPoint</Application>
  <PresentationFormat>Widescreen</PresentationFormat>
  <Paragraphs>348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Calibri</vt:lpstr>
      <vt:lpstr>Courier</vt:lpstr>
      <vt:lpstr>Helvetica</vt:lpstr>
      <vt:lpstr>Times New Roman</vt:lpstr>
      <vt:lpstr>ZapfDingbats</vt:lpstr>
      <vt:lpstr>Office Theme</vt:lpstr>
      <vt:lpstr>The Transport Layer: Reliability, Ordering, and Flow Control</vt:lpstr>
      <vt:lpstr>Course announcements</vt:lpstr>
      <vt:lpstr>Review of concepts</vt:lpstr>
      <vt:lpstr>Pipelined Reliability</vt:lpstr>
      <vt:lpstr>TCP is a pipelined transmission protocol</vt:lpstr>
      <vt:lpstr>What if some packets/ACKs dropped? </vt:lpstr>
      <vt:lpstr>Receiver strategies upon packet loss</vt:lpstr>
      <vt:lpstr>Sliding Window with Go Back N</vt:lpstr>
      <vt:lpstr>Go back N</vt:lpstr>
      <vt:lpstr>Go back N</vt:lpstr>
      <vt:lpstr>Selective repeat with cumulative ACK</vt:lpstr>
      <vt:lpstr>Selective repeat</vt:lpstr>
      <vt:lpstr>Window</vt:lpstr>
      <vt:lpstr>Sliding window</vt:lpstr>
      <vt:lpstr>Corresponding window on receiver side</vt:lpstr>
      <vt:lpstr>Ordered Delivery</vt:lpstr>
      <vt:lpstr>Reordering packets at the receiver side</vt:lpstr>
      <vt:lpstr>Reordering at the receiver side</vt:lpstr>
      <vt:lpstr>Interaction between apps and TCP</vt:lpstr>
      <vt:lpstr>Ordering at the receiver side</vt:lpstr>
      <vt:lpstr>Ordering at the receiver side</vt:lpstr>
      <vt:lpstr>Implications of ordered delivery</vt:lpstr>
      <vt:lpstr>Flow control</vt:lpstr>
      <vt:lpstr>Implications of buffering at the receiver</vt:lpstr>
      <vt:lpstr>Implications of buffering at the receiver</vt:lpstr>
      <vt:lpstr>TCP headers</vt:lpstr>
      <vt:lpstr>Sizing the receiver socket buffer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Srinivas Narayana Ganapathy</cp:lastModifiedBy>
  <cp:revision>1692</cp:revision>
  <cp:lastPrinted>2019-02-15T23:29:10Z</cp:lastPrinted>
  <dcterms:created xsi:type="dcterms:W3CDTF">2019-01-23T03:40:12Z</dcterms:created>
  <dcterms:modified xsi:type="dcterms:W3CDTF">2020-02-14T17:54:24Z</dcterms:modified>
</cp:coreProperties>
</file>