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87" r:id="rId2"/>
    <p:sldId id="799" r:id="rId3"/>
    <p:sldId id="727" r:id="rId4"/>
    <p:sldId id="793" r:id="rId5"/>
    <p:sldId id="814" r:id="rId6"/>
    <p:sldId id="728" r:id="rId7"/>
    <p:sldId id="729" r:id="rId8"/>
    <p:sldId id="730" r:id="rId9"/>
    <p:sldId id="655" r:id="rId10"/>
    <p:sldId id="813" r:id="rId11"/>
    <p:sldId id="798" r:id="rId12"/>
    <p:sldId id="796" r:id="rId13"/>
    <p:sldId id="797" r:id="rId14"/>
    <p:sldId id="794" r:id="rId15"/>
    <p:sldId id="800" r:id="rId16"/>
    <p:sldId id="801" r:id="rId17"/>
    <p:sldId id="795" r:id="rId18"/>
    <p:sldId id="574" r:id="rId19"/>
    <p:sldId id="575" r:id="rId20"/>
    <p:sldId id="576" r:id="rId21"/>
    <p:sldId id="577" r:id="rId22"/>
    <p:sldId id="815" r:id="rId23"/>
    <p:sldId id="802" r:id="rId24"/>
    <p:sldId id="803" r:id="rId25"/>
    <p:sldId id="804" r:id="rId26"/>
    <p:sldId id="805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624" r:id="rId35"/>
    <p:sldId id="578" r:id="rId36"/>
    <p:sldId id="8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7"/>
    <p:restoredTop sz="94664"/>
  </p:normalViewPr>
  <p:slideViewPr>
    <p:cSldViewPr snapToGrid="0" snapToObjects="1">
      <p:cViewPr varScale="1">
        <p:scale>
          <a:sx n="105" d="100"/>
          <a:sy n="105" d="100"/>
        </p:scale>
        <p:origin x="22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197600" y="6477000"/>
            <a:ext cx="5149851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5689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Security: 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Public Key Cryptography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</a:t>
            </a:r>
            <a:r>
              <a:rPr lang="en-US" sz="2800">
                <a:ea typeface="ＭＳ Ｐゴシック" charset="0"/>
              </a:rPr>
              <a:t>Lecture 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E3EE-ADE3-8A44-9F35-2ED5C508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dirty="0" err="1"/>
              <a:t>nonces</a:t>
            </a:r>
            <a:r>
              <a:rPr lang="en-US" dirty="0"/>
              <a:t>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304E-3BA6-3F49-802A-568565BA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Trudy steals the ciphertext?</a:t>
            </a:r>
          </a:p>
          <a:p>
            <a:pPr lvl="1"/>
            <a:r>
              <a:rPr lang="en-US" dirty="0"/>
              <a:t>Nonce changed every time </a:t>
            </a:r>
            <a:r>
              <a:rPr lang="en-US" dirty="0">
                <a:sym typeface="Wingdings" pitchFamily="2" charset="2"/>
              </a:rPr>
              <a:t> ciphertext is fresh for each login</a:t>
            </a:r>
            <a:endParaRPr lang="en-US" dirty="0"/>
          </a:p>
          <a:p>
            <a:pPr lvl="1"/>
            <a:r>
              <a:rPr lang="en-US" dirty="0"/>
              <a:t>Even if Trudy steals the authenticating ciphertext, she can’t reuse it</a:t>
            </a:r>
          </a:p>
          <a:p>
            <a:pPr lvl="1"/>
            <a:endParaRPr lang="en-US" dirty="0"/>
          </a:p>
          <a:p>
            <a:r>
              <a:rPr lang="en-US" dirty="0"/>
              <a:t>Does the nonce need to be confidential?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4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98F2-A301-7449-BB2B-1FD8C2B1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380" cy="1325563"/>
          </a:xfrm>
        </p:spPr>
        <p:txBody>
          <a:bodyPr/>
          <a:lstStyle/>
          <a:p>
            <a:r>
              <a:rPr lang="en-US" dirty="0"/>
              <a:t>General problems with repeated ciphertext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2370-752F-1B4A-8569-62267B1C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288"/>
          </a:xfrm>
        </p:spPr>
        <p:txBody>
          <a:bodyPr>
            <a:normAutofit/>
          </a:bodyPr>
          <a:lstStyle/>
          <a:p>
            <a:r>
              <a:rPr lang="en-US" dirty="0"/>
              <a:t>Block ciphers take chunks of info (ex: 64-bit) to other chunks</a:t>
            </a:r>
          </a:p>
          <a:p>
            <a:pPr lvl="1"/>
            <a:r>
              <a:rPr lang="en-US" dirty="0"/>
              <a:t>Previous example: Repeated passwords can be replayed</a:t>
            </a:r>
          </a:p>
          <a:p>
            <a:endParaRPr lang="en-US" dirty="0"/>
          </a:p>
          <a:p>
            <a:r>
              <a:rPr lang="en-US" dirty="0"/>
              <a:t>But more generally, easy to guess parts of the payload with repeated plaintext</a:t>
            </a:r>
          </a:p>
          <a:p>
            <a:endParaRPr lang="en-US" dirty="0"/>
          </a:p>
          <a:p>
            <a:r>
              <a:rPr lang="en-US" dirty="0"/>
              <a:t>Example: “HTTP/1.1” often occurs on HTTP messages</a:t>
            </a:r>
          </a:p>
          <a:p>
            <a:pPr lvl="1"/>
            <a:r>
              <a:rPr lang="en-US" dirty="0"/>
              <a:t>Trudy could guess which ciphertext payloads contain that plaintext </a:t>
            </a:r>
          </a:p>
          <a:p>
            <a:pPr lvl="1"/>
            <a:r>
              <a:rPr lang="en-US" dirty="0"/>
              <a:t>Then use those parts of a message to guess other parts of the payload</a:t>
            </a:r>
          </a:p>
          <a:p>
            <a:pPr lvl="1"/>
            <a:r>
              <a:rPr lang="en-US" dirty="0"/>
              <a:t>… and so on</a:t>
            </a:r>
          </a:p>
        </p:txBody>
      </p:sp>
    </p:spTree>
    <p:extLst>
      <p:ext uri="{BB962C8B-B14F-4D97-AF65-F5344CB8AC3E}">
        <p14:creationId xmlns:p14="http://schemas.microsoft.com/office/powerpoint/2010/main" val="80164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85C1-D4D7-F74A-A400-35EAD250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use </a:t>
            </a:r>
            <a:r>
              <a:rPr lang="en-US" dirty="0" err="1"/>
              <a:t>nonces</a:t>
            </a:r>
            <a:r>
              <a:rPr lang="en-US" dirty="0"/>
              <a:t> for all messages?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91EB-16A7-5443-AC43-F60FD7CA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3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Yes! </a:t>
            </a:r>
          </a:p>
          <a:p>
            <a:pPr lvl="1"/>
            <a:r>
              <a:rPr lang="en-US" dirty="0"/>
              <a:t>Remember, </a:t>
            </a:r>
            <a:r>
              <a:rPr lang="en-US" dirty="0" err="1"/>
              <a:t>nonces</a:t>
            </a:r>
            <a:r>
              <a:rPr lang="en-US" dirty="0"/>
              <a:t> can be sent as plain text</a:t>
            </a:r>
          </a:p>
          <a:p>
            <a:r>
              <a:rPr lang="en-US" dirty="0"/>
              <a:t>Example: Use ciphertext </a:t>
            </a:r>
            <a:r>
              <a:rPr lang="en-US" dirty="0" err="1"/>
              <a:t>E</a:t>
            </a:r>
            <a:r>
              <a:rPr lang="en-US" baseline="-25000" dirty="0" err="1"/>
              <a:t>k</a:t>
            </a:r>
            <a:r>
              <a:rPr lang="en-US" dirty="0"/>
              <a:t>(message </a:t>
            </a:r>
            <a:r>
              <a:rPr lang="en-US" altLang="en-US" dirty="0">
                <a:sym typeface="Symbol" panose="05050102010706020507" pitchFamily="18" charset="2"/>
              </a:rPr>
              <a:t> </a:t>
            </a:r>
            <a:r>
              <a:rPr lang="en-US" dirty="0"/>
              <a:t>nonce) to respond to the challenge</a:t>
            </a:r>
          </a:p>
          <a:p>
            <a:pPr lvl="1"/>
            <a:r>
              <a:rPr lang="en-US" dirty="0"/>
              <a:t>Here, </a:t>
            </a:r>
            <a:r>
              <a:rPr lang="en-US" altLang="en-US" dirty="0">
                <a:sym typeface="Symbol" panose="05050102010706020507" pitchFamily="18" charset="2"/>
              </a:rPr>
              <a:t> is the bitwise XOR operation</a:t>
            </a:r>
            <a:endParaRPr lang="en-US" dirty="0"/>
          </a:p>
          <a:p>
            <a:r>
              <a:rPr lang="en-US" dirty="0"/>
              <a:t>But very inefficient: </a:t>
            </a:r>
          </a:p>
          <a:p>
            <a:pPr lvl="1"/>
            <a:r>
              <a:rPr lang="en-US" dirty="0"/>
              <a:t>For the example above, send double # bits for every message</a:t>
            </a:r>
          </a:p>
          <a:p>
            <a:r>
              <a:rPr lang="en-US" dirty="0"/>
              <a:t>Use a method to generate </a:t>
            </a:r>
            <a:r>
              <a:rPr lang="en-US" dirty="0" err="1"/>
              <a:t>nonces</a:t>
            </a:r>
            <a:r>
              <a:rPr lang="en-US" dirty="0"/>
              <a:t> automatically</a:t>
            </a:r>
          </a:p>
          <a:p>
            <a:r>
              <a:rPr lang="en-US" dirty="0">
                <a:solidFill>
                  <a:srgbClr val="C00000"/>
                </a:solidFill>
              </a:rPr>
              <a:t>Cipher block chaining: </a:t>
            </a:r>
            <a:r>
              <a:rPr lang="en-US" dirty="0"/>
              <a:t>use the previous ciphertext as a nonce for the next plain text block</a:t>
            </a:r>
          </a:p>
          <a:p>
            <a:r>
              <a:rPr lang="en-US" dirty="0"/>
              <a:t>First block “randomized” using </a:t>
            </a:r>
            <a:r>
              <a:rPr lang="en-US" dirty="0">
                <a:solidFill>
                  <a:srgbClr val="C00000"/>
                </a:solidFill>
              </a:rPr>
              <a:t>Initialization Vector (IV)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14FE-4C3E-2E4D-9EBF-262CFBC3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block chaining: Encryption</a:t>
            </a:r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EFC38DB1-9065-9840-84A1-5DE39A0B6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894" y="1690688"/>
            <a:ext cx="7644211" cy="3813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0566E-FC34-1540-802D-A19F9EEE9B89}"/>
              </a:ext>
            </a:extLst>
          </p:cNvPr>
          <p:cNvSpPr txBox="1"/>
          <p:nvPr/>
        </p:nvSpPr>
        <p:spPr>
          <a:xfrm>
            <a:off x="2176041" y="5914663"/>
            <a:ext cx="8021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Exercise: how would decryption work?</a:t>
            </a:r>
          </a:p>
        </p:txBody>
      </p:sp>
    </p:spTree>
    <p:extLst>
      <p:ext uri="{BB962C8B-B14F-4D97-AF65-F5344CB8AC3E}">
        <p14:creationId xmlns:p14="http://schemas.microsoft.com/office/powerpoint/2010/main" val="28748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agree on a shared secret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/>
          <a:lstStyle/>
          <a:p>
            <a:r>
              <a:rPr lang="en-US" dirty="0"/>
              <a:t>In reality: two parties may meet in person or communicate “out of band” to exchange shared key </a:t>
            </a:r>
          </a:p>
          <a:p>
            <a:r>
              <a:rPr lang="en-US" dirty="0"/>
              <a:t>But communicating parties may never meet in person</a:t>
            </a:r>
          </a:p>
          <a:p>
            <a:pPr lvl="1"/>
            <a:r>
              <a:rPr lang="en-US" dirty="0"/>
              <a:t>Example: An online retailer and customer</a:t>
            </a:r>
          </a:p>
          <a:p>
            <a:pPr lvl="1"/>
            <a:r>
              <a:rPr lang="en-US" dirty="0"/>
              <a:t>It’s very common not to meet someone you talk to over a network</a:t>
            </a:r>
          </a:p>
          <a:p>
            <a:r>
              <a:rPr lang="en-US" dirty="0"/>
              <a:t>What if the shared secret is stolen?</a:t>
            </a:r>
          </a:p>
          <a:p>
            <a:pPr lvl="1"/>
            <a:r>
              <a:rPr lang="en-US" dirty="0"/>
              <a:t>Must exchange keys securely again</a:t>
            </a:r>
          </a:p>
          <a:p>
            <a:r>
              <a:rPr lang="en-US" dirty="0"/>
              <a:t>Is there a way to communicate securely without worrying about secure key exchange?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2233914" y="5937813"/>
            <a:ext cx="816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Next topic: Public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1090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115B-8025-424F-95E3-F6A6CD27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4A0A-DFCE-C645-B4C9-D6195128F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2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1862138" y="152400"/>
            <a:ext cx="7772400" cy="1143000"/>
          </a:xfrm>
        </p:spPr>
        <p:txBody>
          <a:bodyPr/>
          <a:lstStyle/>
          <a:p>
            <a:r>
              <a:rPr lang="en-US" dirty="0"/>
              <a:t>Public Key Cryptography</a:t>
            </a:r>
          </a:p>
        </p:txBody>
      </p:sp>
      <p:pic>
        <p:nvPicPr>
          <p:cNvPr id="45063" name="Picture 6" descr="j0078625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376" y="1374889"/>
            <a:ext cx="563593" cy="16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Rectangle 1"/>
          <p:cNvSpPr>
            <a:spLocks noChangeArrowheads="1"/>
          </p:cNvSpPr>
          <p:nvPr/>
        </p:nvSpPr>
        <p:spPr bwMode="auto">
          <a:xfrm>
            <a:off x="6277643" y="2142839"/>
            <a:ext cx="2449423" cy="47337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65" name="Rectangle 5"/>
          <p:cNvSpPr>
            <a:spLocks noChangeArrowheads="1"/>
          </p:cNvSpPr>
          <p:nvPr/>
        </p:nvSpPr>
        <p:spPr bwMode="auto">
          <a:xfrm>
            <a:off x="1223991" y="1982349"/>
            <a:ext cx="8571181" cy="439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A radically different approach [Diffie-Hellman76, RSA78]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Helvetica" pitchFamily="2" charset="0"/>
              </a:rPr>
              <a:t>sender, receiver do </a:t>
            </a:r>
            <a:r>
              <a:rPr lang="en-US" sz="2400" i="1" dirty="0">
                <a:solidFill>
                  <a:srgbClr val="000099"/>
                </a:solidFill>
                <a:latin typeface="Helvetica" pitchFamily="2" charset="0"/>
              </a:rPr>
              <a:t>not</a:t>
            </a:r>
            <a:r>
              <a:rPr lang="en-US" sz="2400" dirty="0">
                <a:latin typeface="Helvetica" pitchFamily="2" charset="0"/>
              </a:rPr>
              <a:t> share secret key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000099"/>
                </a:solidFill>
                <a:latin typeface="Helvetica" pitchFamily="2" charset="0"/>
              </a:rPr>
              <a:t>public</a:t>
            </a:r>
            <a:r>
              <a:rPr lang="en-US" sz="2400" i="1" dirty="0">
                <a:solidFill>
                  <a:schemeClr val="accent2"/>
                </a:solidFill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encryption key known to</a:t>
            </a:r>
            <a:r>
              <a:rPr lang="en-US" sz="2400" i="1" dirty="0">
                <a:solidFill>
                  <a:schemeClr val="accent2"/>
                </a:solidFill>
                <a:latin typeface="Helvetica" pitchFamily="2" charset="0"/>
              </a:rPr>
              <a:t> </a:t>
            </a:r>
            <a:r>
              <a:rPr lang="en-US" sz="2400" i="1" dirty="0">
                <a:solidFill>
                  <a:srgbClr val="000099"/>
                </a:solidFill>
                <a:latin typeface="Helvetica" pitchFamily="2" charset="0"/>
              </a:rPr>
              <a:t>all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000099"/>
                </a:solidFill>
                <a:latin typeface="Helvetica" pitchFamily="2" charset="0"/>
              </a:rPr>
              <a:t>private</a:t>
            </a:r>
            <a:r>
              <a:rPr lang="en-US" sz="2400" dirty="0">
                <a:latin typeface="Helvetica" pitchFamily="2" charset="0"/>
              </a:rPr>
              <a:t> decryption key known only to the receiver</a:t>
            </a:r>
            <a:endParaRPr lang="en-US" sz="2800" dirty="0">
              <a:latin typeface="Helvetica" pitchFamily="2" charset="0"/>
            </a:endParaRPr>
          </a:p>
          <a:p>
            <a:pPr marL="277813" indent="-277813">
              <a:spcBef>
                <a:spcPct val="20000"/>
              </a:spcBef>
              <a:buClr>
                <a:schemeClr val="accent2"/>
              </a:buClr>
              <a:buSzPct val="100000"/>
              <a:buFont typeface="Wingdings" charset="2"/>
              <a:buChar char="§"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3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575" y="130175"/>
            <a:ext cx="7772400" cy="1143000"/>
          </a:xfrm>
        </p:spPr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966913" y="3832226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203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4" y="3081339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633789" y="3781426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3659189" y="37909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854825" y="37941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875464" y="3817939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5054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7997826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cs typeface="Arial" charset="0"/>
              </a:rPr>
              <a:t>’</a:t>
            </a:r>
            <a:r>
              <a:rPr lang="en-US" altLang="ja-JP" sz="18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63" y="3098801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889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8274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40564" y="1839914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8332789" y="3830639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5478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7537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7681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7689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7994651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 sz="1800">
                <a:latin typeface="Helvetica" pitchFamily="2" charset="0"/>
                <a:cs typeface="Arial" charset="0"/>
              </a:rPr>
              <a:t>’</a:t>
            </a:r>
            <a:r>
              <a:rPr lang="en-US" altLang="ja-JP" sz="18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7389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7546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7754938" y="2640014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7788276" y="2360614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8364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4525963" y="1973264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6970713" y="2646364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FB8FFD6-5028-48AF-B609-B42094E1D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9657"/>
            <a:ext cx="10515600" cy="1325563"/>
          </a:xfrm>
        </p:spPr>
        <p:txBody>
          <a:bodyPr/>
          <a:lstStyle/>
          <a:p>
            <a:pPr algn="ctr"/>
            <a:r>
              <a:rPr lang="en-US" altLang="en-US" dirty="0"/>
              <a:t>Public Key Cryptography</a:t>
            </a:r>
            <a:br>
              <a:rPr lang="en-US" altLang="en-US" dirty="0"/>
            </a:br>
            <a:r>
              <a:rPr lang="en-US" altLang="en-US" sz="3200" i="1" dirty="0"/>
              <a:t>An Example</a:t>
            </a:r>
            <a:endParaRPr lang="en-US" altLang="en-US" dirty="0"/>
          </a:p>
        </p:txBody>
      </p:sp>
      <p:sp>
        <p:nvSpPr>
          <p:cNvPr id="50179" name="Oval 3">
            <a:extLst>
              <a:ext uri="{FF2B5EF4-FFF2-40B4-BE49-F238E27FC236}">
                <a16:creationId xmlns:a16="http://schemas.microsoft.com/office/drawing/2014/main" id="{00EC0EB5-6977-4C17-985C-113E3EE9A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38400"/>
            <a:ext cx="533400" cy="533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Sally</a:t>
            </a:r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66EA3B17-4671-40E2-9979-82E527CDB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Jeff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DBE97E7D-9E7A-4026-997D-DB33AD951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3046414"/>
            <a:ext cx="1806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Two keys:</a:t>
            </a: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pub,sally</a:t>
            </a:r>
            <a:endParaRPr lang="en-US" altLang="en-US" sz="1800">
              <a:solidFill>
                <a:srgbClr val="7D0013"/>
              </a:solidFill>
              <a:latin typeface="Helvetica" pitchFamily="2" charset="0"/>
            </a:endParaRP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priv,sally</a:t>
            </a:r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050D2E32-2EFD-4417-97D9-9F1752C21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3046414"/>
            <a:ext cx="1806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Two keys:</a:t>
            </a: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pub,jeff</a:t>
            </a:r>
            <a:endParaRPr lang="en-US" altLang="en-US" sz="1800">
              <a:solidFill>
                <a:srgbClr val="7D0013"/>
              </a:solidFill>
              <a:latin typeface="Helvetica" pitchFamily="2" charset="0"/>
            </a:endParaRP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priv,jeff</a:t>
            </a:r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541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>
            <a:extLst>
              <a:ext uri="{FF2B5EF4-FFF2-40B4-BE49-F238E27FC236}">
                <a16:creationId xmlns:a16="http://schemas.microsoft.com/office/drawing/2014/main" id="{000A5848-FC46-4376-9198-1456E305B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2286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3432C937-D2FA-426F-A849-04623CDE3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70113"/>
            <a:ext cx="93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chemeClr val="accent1"/>
                </a:solidFill>
                <a:latin typeface="Helvetica" pitchFamily="2" charset="0"/>
              </a:rPr>
              <a:t>pub,sally</a:t>
            </a:r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BD036EF8-066B-4B6E-8833-2A8D155E9F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743200"/>
            <a:ext cx="2286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B509454-394D-4EED-86E2-C4AC2DF36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743201"/>
            <a:ext cx="835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accent1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chemeClr val="accent1"/>
                </a:solidFill>
                <a:latin typeface="Helvetica" pitchFamily="2" charset="0"/>
              </a:rPr>
              <a:t>pub,jeff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812CA8C5-F219-4EAB-8370-C99BF3947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64088"/>
            <a:ext cx="622715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Sally and Jeff exchange </a:t>
            </a:r>
            <a:r>
              <a:rPr lang="en-US" altLang="en-US" sz="2400" i="1" dirty="0">
                <a:solidFill>
                  <a:srgbClr val="7D0013"/>
                </a:solidFill>
                <a:latin typeface="Helvetica" pitchFamily="2" charset="0"/>
              </a:rPr>
              <a:t>public</a:t>
            </a:r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 keys</a:t>
            </a:r>
          </a:p>
          <a:p>
            <a:pPr algn="ctr" eaLnBrk="1" hangingPunct="1"/>
            <a:endParaRPr lang="en-US" altLang="en-US" sz="2400" dirty="0">
              <a:solidFill>
                <a:srgbClr val="7D0013"/>
              </a:solidFill>
              <a:latin typeface="Helvetica" pitchFamily="2" charset="0"/>
            </a:endParaRPr>
          </a:p>
          <a:p>
            <a:pPr algn="ctr"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(As we’ll see later, this may happen through </a:t>
            </a:r>
          </a:p>
          <a:p>
            <a:pPr algn="ctr"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a trusted third authority)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AE07A1E5-A29C-4BC3-8D94-AA2D8DA7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5663" indent="-284163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4125" indent="-225425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8138" indent="-122238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5338" indent="-122238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25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97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69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41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Helvetica" pitchFamily="2" charset="0"/>
              </a:rPr>
              <a:t>Public Key Cryptography</a:t>
            </a:r>
            <a:br>
              <a:rPr lang="en-US" altLang="en-US" sz="4400" dirty="0">
                <a:latin typeface="Helvetica" pitchFamily="2" charset="0"/>
              </a:rPr>
            </a:br>
            <a:r>
              <a:rPr lang="en-US" altLang="en-US" sz="3200" i="1" dirty="0">
                <a:latin typeface="Helvetica" pitchFamily="2" charset="0"/>
              </a:rPr>
              <a:t>An Example</a:t>
            </a:r>
            <a:endParaRPr lang="en-US" altLang="en-US" sz="4400" dirty="0">
              <a:latin typeface="Helvetica" pitchFamily="2" charset="0"/>
            </a:endParaRPr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1CB60531-2CE6-44DE-A796-18669EFC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38400"/>
            <a:ext cx="533400" cy="533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Sally</a:t>
            </a:r>
          </a:p>
        </p:txBody>
      </p:sp>
      <p:sp>
        <p:nvSpPr>
          <p:cNvPr id="51209" name="Oval 9">
            <a:extLst>
              <a:ext uri="{FF2B5EF4-FFF2-40B4-BE49-F238E27FC236}">
                <a16:creationId xmlns:a16="http://schemas.microsoft.com/office/drawing/2014/main" id="{4BDBF7FA-A95D-4010-98E6-33DFE286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Helvetica" pitchFamily="2" charset="0"/>
              </a:rPr>
              <a:t>Jeff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29945E73-94B2-418B-99C6-9E555E202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3046414"/>
            <a:ext cx="1806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Two keys:</a:t>
            </a: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pub,sally</a:t>
            </a:r>
            <a:endParaRPr lang="en-US" altLang="en-US" sz="1800">
              <a:solidFill>
                <a:srgbClr val="7D0013"/>
              </a:solidFill>
              <a:latin typeface="Helvetica" pitchFamily="2" charset="0"/>
            </a:endParaRP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priv,sally</a:t>
            </a:r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E429801C-0432-46EA-99D1-C8EFDB4EA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3046414"/>
            <a:ext cx="1806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Two keys:</a:t>
            </a: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pub,jeff</a:t>
            </a:r>
            <a:endParaRPr lang="en-US" altLang="en-US" sz="1800">
              <a:solidFill>
                <a:srgbClr val="7D0013"/>
              </a:solidFill>
              <a:latin typeface="Helvetica" pitchFamily="2" charset="0"/>
            </a:endParaRP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priv,jeff</a:t>
            </a:r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89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A1CB-DF5D-C547-8DF0-5D0A1B75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1255A-214E-6F40-AE58-2605D1EC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897"/>
          </a:xfrm>
        </p:spPr>
        <p:txBody>
          <a:bodyPr>
            <a:normAutofit/>
          </a:bodyPr>
          <a:lstStyle/>
          <a:p>
            <a:r>
              <a:rPr lang="en-US" dirty="0"/>
              <a:t>Key properties: Confidentiality, integrity, authenticity</a:t>
            </a:r>
          </a:p>
          <a:p>
            <a:r>
              <a:rPr lang="en-US" dirty="0"/>
              <a:t>Cryptography: prevents adversaries from reading our data</a:t>
            </a:r>
          </a:p>
          <a:p>
            <a:r>
              <a:rPr lang="en-US" dirty="0"/>
              <a:t>Terminology: Encryption, decryption, plain text, cipher text, keys, ciphers</a:t>
            </a:r>
          </a:p>
          <a:p>
            <a:r>
              <a:rPr lang="en-US" dirty="0"/>
              <a:t>Symmetric key cryptography: shared secret among communicating parties</a:t>
            </a:r>
          </a:p>
          <a:p>
            <a:r>
              <a:rPr lang="en-US" dirty="0"/>
              <a:t>Key building blocks: substitution and permutation</a:t>
            </a:r>
          </a:p>
          <a:p>
            <a:r>
              <a:rPr lang="en-US" dirty="0"/>
              <a:t>Stream and block ciphers</a:t>
            </a:r>
          </a:p>
          <a:p>
            <a:r>
              <a:rPr lang="en-US" dirty="0"/>
              <a:t>Block ciphers that use substitution: use a mathematical function instead of a lookup table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6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CFFFB648-ADF4-4053-A689-9A0E717F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4572001"/>
            <a:ext cx="65514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If Jeff wants to send an encrypted plaintext </a:t>
            </a: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message P to Sally, he uses Sally’s public key </a:t>
            </a: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to encrypt the message to form ciphertext C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526CF1F-8FB0-4087-9FBC-A2991A1D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2389188"/>
            <a:ext cx="19832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C = </a:t>
            </a:r>
            <a:r>
              <a:rPr lang="en-US" altLang="en-US" sz="2000" dirty="0" err="1">
                <a:solidFill>
                  <a:srgbClr val="C00000"/>
                </a:solidFill>
                <a:latin typeface="Helvetica" pitchFamily="2" charset="0"/>
              </a:rPr>
              <a:t>E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K</a:t>
            </a:r>
            <a:r>
              <a:rPr lang="en-US" altLang="en-US" sz="2000" i="1" baseline="-25000" dirty="0" err="1">
                <a:solidFill>
                  <a:srgbClr val="C00000"/>
                </a:solidFill>
                <a:latin typeface="Helvetica" pitchFamily="2" charset="0"/>
              </a:rPr>
              <a:t>pub</a:t>
            </a:r>
            <a:r>
              <a:rPr lang="en-US" altLang="en-US" sz="2000" baseline="-25000" dirty="0" err="1">
                <a:solidFill>
                  <a:srgbClr val="C00000"/>
                </a:solidFill>
                <a:latin typeface="Helvetica" pitchFamily="2" charset="0"/>
              </a:rPr>
              <a:t>,</a:t>
            </a:r>
            <a:r>
              <a:rPr lang="en-US" altLang="en-US" sz="2000" i="1" baseline="-25000" dirty="0" err="1">
                <a:solidFill>
                  <a:srgbClr val="C00000"/>
                </a:solidFill>
                <a:latin typeface="Helvetica" pitchFamily="2" charset="0"/>
              </a:rPr>
              <a:t>sally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(P)</a:t>
            </a:r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0AA2B7A2-28FB-4FC9-BE73-76D9C08302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743200"/>
            <a:ext cx="2286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53614279-21EC-417E-94FA-551EEF4B6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2286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67B6352-8093-4ACE-A79F-4760DFBF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5663" indent="-284163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4125" indent="-225425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8138" indent="-122238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5338" indent="-122238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25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97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69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41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Helvetica" pitchFamily="2" charset="0"/>
              </a:rPr>
              <a:t>Public Key Cryptography</a:t>
            </a:r>
            <a:br>
              <a:rPr lang="en-US" altLang="en-US" sz="4400" dirty="0">
                <a:latin typeface="Helvetica" pitchFamily="2" charset="0"/>
              </a:rPr>
            </a:br>
            <a:r>
              <a:rPr lang="en-US" altLang="en-US" sz="3200" i="1" dirty="0">
                <a:latin typeface="Helvetica" pitchFamily="2" charset="0"/>
              </a:rPr>
              <a:t>An Example</a:t>
            </a:r>
            <a:endParaRPr lang="en-US" altLang="en-US" sz="4400" dirty="0">
              <a:latin typeface="Helvetica" pitchFamily="2" charset="0"/>
            </a:endParaRP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D43697DC-A739-41D3-90BE-17337933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38400"/>
            <a:ext cx="533400" cy="533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bg1"/>
                </a:solidFill>
                <a:latin typeface="Helvetica" pitchFamily="2" charset="0"/>
              </a:rPr>
              <a:t>Sally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0921DA10-47E1-43E5-AF94-D69960862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  <a:latin typeface="Helvetica" pitchFamily="2" charset="0"/>
              </a:rPr>
              <a:t>Jeff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4BB4B7AF-71CC-4915-88EB-B50255CFB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3046414"/>
            <a:ext cx="1806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Two keys:</a:t>
            </a: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pub,sally</a:t>
            </a:r>
            <a:endParaRPr lang="en-US" altLang="en-US" sz="1800">
              <a:solidFill>
                <a:srgbClr val="7D0013"/>
              </a:solidFill>
              <a:latin typeface="Helvetica" pitchFamily="2" charset="0"/>
            </a:endParaRP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priv,sally</a:t>
            </a:r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EB88A008-6C78-4FE0-82B7-3A481D2F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3046414"/>
            <a:ext cx="1806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Two keys:</a:t>
            </a: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pub,jeff</a:t>
            </a:r>
            <a:endParaRPr lang="en-US" altLang="en-US" sz="1800">
              <a:solidFill>
                <a:srgbClr val="7D0013"/>
              </a:solidFill>
              <a:latin typeface="Helvetica" pitchFamily="2" charset="0"/>
            </a:endParaRP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priv,jeff</a:t>
            </a:r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65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6761FAA1-C1E8-4A4D-BA1C-FB9B57F09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4572000"/>
            <a:ext cx="70880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Sally uses her </a:t>
            </a:r>
            <a:r>
              <a:rPr lang="en-US" altLang="en-US" sz="2400" i="1" dirty="0">
                <a:solidFill>
                  <a:srgbClr val="7D0013"/>
                </a:solidFill>
                <a:latin typeface="Helvetica" pitchFamily="2" charset="0"/>
              </a:rPr>
              <a:t>private</a:t>
            </a:r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 key to decrypt the message</a:t>
            </a: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C from Jeff.  Only Sally can decrypt messages that</a:t>
            </a: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are encrypted using her public key.  A message to</a:t>
            </a:r>
          </a:p>
          <a:p>
            <a:pPr eaLnBrk="1" hangingPunct="1"/>
            <a:r>
              <a:rPr lang="en-US" altLang="en-US" sz="2400" dirty="0">
                <a:solidFill>
                  <a:srgbClr val="7D0013"/>
                </a:solidFill>
                <a:latin typeface="Helvetica" pitchFamily="2" charset="0"/>
              </a:rPr>
              <a:t>Sally cannot be decrypted using Sally’s public key.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A507162B-4A15-4C8E-B7BB-55133475D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389188"/>
            <a:ext cx="19850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P = </a:t>
            </a:r>
            <a:r>
              <a:rPr lang="en-US" altLang="en-US" sz="2000" dirty="0" err="1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K</a:t>
            </a:r>
            <a:r>
              <a:rPr lang="en-US" altLang="en-US" sz="2000" i="1" baseline="-25000" dirty="0" err="1">
                <a:solidFill>
                  <a:srgbClr val="C00000"/>
                </a:solidFill>
                <a:latin typeface="Helvetica" pitchFamily="2" charset="0"/>
              </a:rPr>
              <a:t>priv</a:t>
            </a:r>
            <a:r>
              <a:rPr lang="en-US" altLang="en-US" sz="2000" baseline="-25000" dirty="0" err="1">
                <a:solidFill>
                  <a:srgbClr val="C00000"/>
                </a:solidFill>
                <a:latin typeface="Helvetica" pitchFamily="2" charset="0"/>
              </a:rPr>
              <a:t>,</a:t>
            </a:r>
            <a:r>
              <a:rPr lang="en-US" altLang="en-US" sz="2000" i="1" baseline="-25000" dirty="0" err="1">
                <a:solidFill>
                  <a:srgbClr val="C00000"/>
                </a:solidFill>
                <a:latin typeface="Helvetica" pitchFamily="2" charset="0"/>
              </a:rPr>
              <a:t>sally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(C)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62BE38AE-4F1A-4182-8E43-04A8D7D4C8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743200"/>
            <a:ext cx="2286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29F754BD-0637-4C31-ADA4-95974D68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22860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C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2A26F24F-6B60-4EEA-BD5E-DD0DC968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"/>
            <a:ext cx="784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55663" indent="-284163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4125" indent="-225425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8138" indent="-122238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5338" indent="-122238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225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97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69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4138" indent="-122238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latin typeface="Helvetica" pitchFamily="2" charset="0"/>
              </a:rPr>
              <a:t>Public Key Cryptography</a:t>
            </a:r>
            <a:br>
              <a:rPr lang="en-US" altLang="en-US" sz="4400" dirty="0">
                <a:latin typeface="Helvetica" pitchFamily="2" charset="0"/>
              </a:rPr>
            </a:br>
            <a:r>
              <a:rPr lang="en-US" altLang="en-US" sz="3200" i="1" dirty="0">
                <a:latin typeface="Helvetica" pitchFamily="2" charset="0"/>
              </a:rPr>
              <a:t>An Example</a:t>
            </a:r>
            <a:endParaRPr lang="en-US" altLang="en-US" sz="4400" dirty="0">
              <a:latin typeface="Helvetica" pitchFamily="2" charset="0"/>
            </a:endParaRP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ADAF12E3-0725-4601-AE62-47534C41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38400"/>
            <a:ext cx="533400" cy="533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Helvetica" pitchFamily="2" charset="0"/>
              </a:rPr>
              <a:t>Sally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83834BAA-F870-4B88-9643-DFF72CEEB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  <a:latin typeface="Helvetica" pitchFamily="2" charset="0"/>
              </a:rPr>
              <a:t>Jeff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976C0DBC-DD00-453C-9182-88EBA1877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3046414"/>
            <a:ext cx="1806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Two keys:</a:t>
            </a: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pub,sally</a:t>
            </a:r>
            <a:endParaRPr lang="en-US" altLang="en-US" sz="1800">
              <a:solidFill>
                <a:srgbClr val="7D0013"/>
              </a:solidFill>
              <a:latin typeface="Helvetica" pitchFamily="2" charset="0"/>
            </a:endParaRP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priv,sally</a:t>
            </a:r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B479D66E-4A94-4C2A-BDE1-11BA99F01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3046414"/>
            <a:ext cx="18065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Two keys:</a:t>
            </a: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pub,jeff</a:t>
            </a:r>
            <a:endParaRPr lang="en-US" altLang="en-US" sz="1800">
              <a:solidFill>
                <a:srgbClr val="7D0013"/>
              </a:solidFill>
              <a:latin typeface="Helvetica" pitchFamily="2" charset="0"/>
            </a:endParaRPr>
          </a:p>
          <a:p>
            <a:pPr eaLnBrk="1" hangingPunct="1"/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  <a:latin typeface="Helvetica" pitchFamily="2" charset="0"/>
              </a:rPr>
              <a:t>priv,jeff</a:t>
            </a:r>
            <a:r>
              <a:rPr lang="en-US" altLang="en-US" sz="1800">
                <a:solidFill>
                  <a:srgbClr val="7D0013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8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97F2-610D-8D40-B10B-33AC0290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ciphers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D19A-0532-A941-82A1-19C5248BB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</p:spTree>
    <p:extLst>
      <p:ext uri="{BB962C8B-B14F-4D97-AF65-F5344CB8AC3E}">
        <p14:creationId xmlns:p14="http://schemas.microsoft.com/office/powerpoint/2010/main" val="307387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338" y="16351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0" y="2298701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4732339" y="2522539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334125" y="2560639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043488" y="1958976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Helvetica" pitchFamily="2" charset="0"/>
                <a:cs typeface="Arial" charset="0"/>
              </a:rPr>
              <a:t>.</a:t>
            </a:r>
            <a:endParaRPr lang="en-US" sz="2400" dirty="0">
              <a:latin typeface="Helvetica" pitchFamily="2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627813" y="1997076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Helvetica" pitchFamily="2" charset="0"/>
                <a:cs typeface="Arial" charset="0"/>
              </a:rPr>
              <a:t>.</a:t>
            </a:r>
            <a:endParaRPr lang="en-US" sz="2400" dirty="0">
              <a:latin typeface="Helvetica" pitchFamily="2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641725" y="3857626"/>
            <a:ext cx="54689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800" dirty="0">
                <a:latin typeface="Helvetica" pitchFamily="2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4933951" y="4962526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519864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134607" y="1535114"/>
            <a:ext cx="2385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Helvetica" pitchFamily="2" charset="0"/>
                <a:cs typeface="Arial" charset="0"/>
              </a:rPr>
              <a:t>requirements:</a:t>
            </a:r>
            <a:endParaRPr lang="en-US" sz="2400" dirty="0">
              <a:latin typeface="Helvetica" pitchFamily="2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3014663" y="2308226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3100389" y="2308226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Helvetica" pitchFamily="2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3048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Helvetica" pitchFamily="2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2492268" y="5638800"/>
            <a:ext cx="66343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Helvetica" pitchFamily="2" charset="0"/>
              </a:rPr>
              <a:t>RSA: </a:t>
            </a:r>
            <a:r>
              <a:rPr lang="en-US" sz="2800" dirty="0">
                <a:latin typeface="Helvetica" pitchFamily="2" charset="0"/>
              </a:rPr>
              <a:t>Rivest, Shamir, Adelson algorithm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4737101" y="2147889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6362700" y="2187576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4762501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6577014" y="3708401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4932363" y="4557714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31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5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7225" y="14128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0844" y="1600200"/>
            <a:ext cx="10126134" cy="4648200"/>
          </a:xfrm>
        </p:spPr>
        <p:txBody>
          <a:bodyPr/>
          <a:lstStyle/>
          <a:p>
            <a:pPr marL="277813" indent="-277813"/>
            <a:r>
              <a:rPr lang="en-US" dirty="0"/>
              <a:t>x mod n = remainder of x when divide by n</a:t>
            </a:r>
          </a:p>
          <a:p>
            <a:pPr marL="277813" indent="-277813"/>
            <a:r>
              <a:rPr lang="en-US" dirty="0"/>
              <a:t>facts:</a:t>
            </a:r>
          </a:p>
          <a:p>
            <a:pPr marL="277813" lvl="1" indent="60325">
              <a:buNone/>
            </a:pPr>
            <a:r>
              <a:rPr lang="en-US" dirty="0">
                <a:solidFill>
                  <a:srgbClr val="000099"/>
                </a:solidFill>
              </a:rPr>
              <a:t>[(a mod n) + (b mod n)] mod n = (a+b) mod n</a:t>
            </a:r>
          </a:p>
          <a:p>
            <a:pPr marL="277813" lvl="1" indent="60325">
              <a:buNone/>
            </a:pPr>
            <a:r>
              <a:rPr lang="en-US" dirty="0">
                <a:solidFill>
                  <a:srgbClr val="000099"/>
                </a:solidFill>
              </a:rPr>
              <a:t>[(a mod n) - (b mod n)] mod n = (a-b) mod n</a:t>
            </a:r>
          </a:p>
          <a:p>
            <a:pPr marL="277813" lvl="1" indent="60325">
              <a:buNone/>
            </a:pPr>
            <a:r>
              <a:rPr lang="en-US" dirty="0">
                <a:solidFill>
                  <a:srgbClr val="000099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dirty="0"/>
              <a:t>thus</a:t>
            </a:r>
          </a:p>
          <a:p>
            <a:pPr marL="277813" indent="-277813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99"/>
                </a:solidFill>
              </a:rPr>
              <a:t>(a mod n)</a:t>
            </a:r>
            <a:r>
              <a:rPr lang="en-US" baseline="30000" dirty="0">
                <a:solidFill>
                  <a:srgbClr val="000099"/>
                </a:solidFill>
              </a:rPr>
              <a:t>d</a:t>
            </a:r>
            <a:r>
              <a:rPr lang="en-US" dirty="0">
                <a:solidFill>
                  <a:srgbClr val="000099"/>
                </a:solidFill>
              </a:rPr>
              <a:t> mod n = a</a:t>
            </a:r>
            <a:r>
              <a:rPr lang="en-US" baseline="30000" dirty="0">
                <a:solidFill>
                  <a:srgbClr val="000099"/>
                </a:solidFill>
              </a:rPr>
              <a:t>d</a:t>
            </a:r>
            <a:r>
              <a:rPr lang="en-US" dirty="0">
                <a:solidFill>
                  <a:srgbClr val="000099"/>
                </a:solidFill>
              </a:rPr>
              <a:t> mod n</a:t>
            </a:r>
          </a:p>
          <a:p>
            <a:pPr marL="277813" indent="-277813"/>
            <a:r>
              <a:rPr lang="en-US" dirty="0"/>
              <a:t>example: x=14, n=10, d=2:</a:t>
            </a:r>
            <a:br>
              <a:rPr lang="en-US" dirty="0"/>
            </a:br>
            <a:r>
              <a:rPr lang="en-US" dirty="0"/>
              <a:t>  (x mod n)</a:t>
            </a:r>
            <a:r>
              <a:rPr lang="en-US" baseline="30000" dirty="0"/>
              <a:t>d</a:t>
            </a:r>
            <a:r>
              <a:rPr lang="en-US" dirty="0"/>
              <a:t> mod n = 4</a:t>
            </a:r>
            <a:r>
              <a:rPr lang="en-US" baseline="30000" dirty="0"/>
              <a:t>2</a:t>
            </a:r>
            <a:r>
              <a:rPr lang="en-US" dirty="0"/>
              <a:t> mod 10 = 6</a:t>
            </a:r>
            <a:br>
              <a:rPr lang="en-US" dirty="0"/>
            </a:br>
            <a:r>
              <a:rPr lang="en-US" dirty="0"/>
              <a:t>  x</a:t>
            </a:r>
            <a:r>
              <a:rPr lang="en-US" baseline="30000" dirty="0"/>
              <a:t>d</a:t>
            </a:r>
            <a:r>
              <a:rPr lang="en-US" dirty="0"/>
              <a:t> = 14</a:t>
            </a:r>
            <a:r>
              <a:rPr lang="en-US" baseline="30000" dirty="0"/>
              <a:t>2</a:t>
            </a:r>
            <a:r>
              <a:rPr lang="en-US" dirty="0"/>
              <a:t> = 196   x</a:t>
            </a:r>
            <a:r>
              <a:rPr lang="en-US" baseline="30000" dirty="0"/>
              <a:t>d</a:t>
            </a:r>
            <a:r>
              <a:rPr lang="en-US" dirty="0"/>
              <a:t> mod 10  = 6 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/>
              <a:t>message: just a bit pattern</a:t>
            </a:r>
          </a:p>
          <a:p>
            <a:pPr marL="277813" indent="-277813"/>
            <a:r>
              <a:rPr lang="en-US" dirty="0"/>
              <a:t>bit pattern can be uniquely represented by an integer number </a:t>
            </a:r>
          </a:p>
          <a:p>
            <a:pPr marL="277813" indent="-277813"/>
            <a:r>
              <a:rPr lang="en-US" dirty="0"/>
              <a:t>thus, encrypting a message is equivalent to encrypting a number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</a:rPr>
              <a:t>example:</a:t>
            </a:r>
          </a:p>
          <a:p>
            <a:r>
              <a:rPr lang="en-US" sz="2400" dirty="0"/>
              <a:t>m= 10010001 . This message is uniquely represented by the decimal number 145. </a:t>
            </a:r>
          </a:p>
          <a:p>
            <a:r>
              <a:rPr lang="en-US" sz="2400" dirty="0"/>
              <a:t>to encrypt m, we encrypt the corresponding number, which gives a new number (the ciphertext).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621" y="98425"/>
            <a:ext cx="10780889" cy="1143000"/>
          </a:xfrm>
        </p:spPr>
        <p:txBody>
          <a:bodyPr>
            <a:normAutofit/>
          </a:bodyPr>
          <a:lstStyle/>
          <a:p>
            <a:r>
              <a:rPr lang="en-US" sz="4000" dirty="0"/>
              <a:t>RSA step 1: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149476" y="1400175"/>
            <a:ext cx="67024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1.</a:t>
            </a:r>
            <a:r>
              <a:rPr lang="en-US" sz="2800" dirty="0">
                <a:latin typeface="Helvetica" pitchFamily="2" charset="0"/>
              </a:rPr>
              <a:t> choose two large prime numbers </a:t>
            </a:r>
            <a:r>
              <a:rPr lang="en-US" sz="2800" i="1" dirty="0">
                <a:latin typeface="Helvetica" pitchFamily="2" charset="0"/>
              </a:rPr>
              <a:t>p, q.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r>
              <a:rPr lang="en-US" sz="2800" dirty="0">
                <a:latin typeface="Helvetica" pitchFamily="2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2135188" y="2386014"/>
            <a:ext cx="54825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2.</a:t>
            </a:r>
            <a:r>
              <a:rPr lang="en-US" sz="2800" dirty="0">
                <a:latin typeface="Helvetica" pitchFamily="2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n </a:t>
            </a:r>
            <a:r>
              <a:rPr lang="en-US" sz="2800" i="1" dirty="0">
                <a:latin typeface="Helvetica" pitchFamily="2" charset="0"/>
              </a:rPr>
              <a:t>= pq,  z = (p-1)(q-1</a:t>
            </a:r>
            <a:r>
              <a:rPr lang="en-US" sz="2800" dirty="0">
                <a:latin typeface="Helvetica" pitchFamily="2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133601" y="3055939"/>
            <a:ext cx="82702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3.</a:t>
            </a:r>
            <a:r>
              <a:rPr lang="en-US" sz="2800" dirty="0">
                <a:latin typeface="Helvetica" pitchFamily="2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e</a:t>
            </a:r>
            <a:r>
              <a:rPr lang="en-US" sz="2800" i="1" dirty="0">
                <a:latin typeface="Helvetica" pitchFamily="2" charset="0"/>
              </a:rPr>
              <a:t> (</a:t>
            </a:r>
            <a:r>
              <a:rPr lang="en-US" sz="2800" dirty="0">
                <a:latin typeface="Helvetica" pitchFamily="2" charset="0"/>
              </a:rPr>
              <a:t>with</a:t>
            </a:r>
            <a:r>
              <a:rPr lang="en-US" sz="2800" i="1" dirty="0">
                <a:latin typeface="Helvetica" pitchFamily="2" charset="0"/>
              </a:rPr>
              <a:t> e&lt;n)</a:t>
            </a:r>
            <a:r>
              <a:rPr lang="en-US" sz="2800" dirty="0">
                <a:latin typeface="Helvetica" pitchFamily="2" charset="0"/>
              </a:rPr>
              <a:t> that has no common factors</a:t>
            </a:r>
          </a:p>
          <a:p>
            <a:r>
              <a:rPr lang="en-US" sz="2800" dirty="0">
                <a:latin typeface="Helvetica" pitchFamily="2" charset="0"/>
              </a:rPr>
              <a:t>    with z (</a:t>
            </a:r>
            <a:r>
              <a:rPr lang="en-US" sz="2800" i="1" dirty="0">
                <a:latin typeface="Helvetica" pitchFamily="2" charset="0"/>
              </a:rPr>
              <a:t>e, z</a:t>
            </a:r>
            <a:r>
              <a:rPr lang="en-US" sz="2800" dirty="0">
                <a:latin typeface="Helvetica" pitchFamily="2" charset="0"/>
              </a:rPr>
              <a:t> are </a:t>
            </a:r>
            <a:r>
              <a:rPr lang="ja-JP" altLang="en-US" sz="280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relatively prime</a:t>
            </a:r>
            <a:r>
              <a:rPr lang="ja-JP" altLang="en-US" sz="2800">
                <a:latin typeface="Helvetica" pitchFamily="2" charset="0"/>
              </a:rPr>
              <a:t>”</a:t>
            </a:r>
            <a:r>
              <a:rPr lang="en-US" altLang="ja-JP" sz="2800" dirty="0">
                <a:latin typeface="Helvetica" pitchFamily="2" charset="0"/>
              </a:rPr>
              <a:t>).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149476" y="4044950"/>
            <a:ext cx="83375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4.</a:t>
            </a:r>
            <a:r>
              <a:rPr lang="en-US" sz="2800" dirty="0">
                <a:latin typeface="Helvetica" pitchFamily="2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sz="2800" dirty="0">
                <a:latin typeface="Helvetica" pitchFamily="2" charset="0"/>
              </a:rPr>
              <a:t> such that </a:t>
            </a:r>
            <a:r>
              <a:rPr lang="en-US" sz="2800" i="1" dirty="0">
                <a:latin typeface="Helvetica" pitchFamily="2" charset="0"/>
              </a:rPr>
              <a:t>ed-1</a:t>
            </a:r>
            <a:r>
              <a:rPr lang="en-US" sz="2800" dirty="0">
                <a:latin typeface="Helvetica" pitchFamily="2" charset="0"/>
              </a:rPr>
              <a:t> is  exactly divisible by </a:t>
            </a:r>
            <a:r>
              <a:rPr lang="en-US" sz="2800" i="1" dirty="0">
                <a:latin typeface="Helvetica" pitchFamily="2" charset="0"/>
              </a:rPr>
              <a:t>z</a:t>
            </a:r>
            <a:r>
              <a:rPr lang="en-US" sz="2800" dirty="0">
                <a:latin typeface="Helvetica" pitchFamily="2" charset="0"/>
              </a:rPr>
              <a:t>.</a:t>
            </a:r>
          </a:p>
          <a:p>
            <a:r>
              <a:rPr lang="en-US" sz="2800" dirty="0">
                <a:latin typeface="Helvetica" pitchFamily="2" charset="0"/>
              </a:rPr>
              <a:t>    (in other words: </a:t>
            </a:r>
            <a:r>
              <a:rPr lang="en-US" sz="2800" i="1" dirty="0">
                <a:latin typeface="Helvetica" pitchFamily="2" charset="0"/>
              </a:rPr>
              <a:t>ed</a:t>
            </a:r>
            <a:r>
              <a:rPr lang="en-US" sz="2800" dirty="0">
                <a:latin typeface="Helvetica" pitchFamily="2" charset="0"/>
              </a:rPr>
              <a:t> mod </a:t>
            </a:r>
            <a:r>
              <a:rPr lang="en-US" sz="2800" i="1" dirty="0">
                <a:latin typeface="Helvetica" pitchFamily="2" charset="0"/>
              </a:rPr>
              <a:t>z  = 1 </a:t>
            </a:r>
            <a:r>
              <a:rPr lang="en-US" sz="2800" dirty="0">
                <a:latin typeface="Helvetica" pitchFamily="2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160589" y="5156200"/>
            <a:ext cx="67185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5.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i="1" dirty="0">
                <a:latin typeface="Helvetica" pitchFamily="2" charset="0"/>
              </a:rPr>
              <a:t>public</a:t>
            </a:r>
            <a:r>
              <a:rPr lang="en-US" sz="2800" dirty="0">
                <a:latin typeface="Helvetica" pitchFamily="2" charset="0"/>
              </a:rPr>
              <a:t> key is </a:t>
            </a:r>
            <a:r>
              <a:rPr lang="en-US" sz="2800" i="1" dirty="0">
                <a:latin typeface="Helvetica" pitchFamily="2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n,e</a:t>
            </a:r>
            <a:r>
              <a:rPr lang="en-US" sz="2800" i="1" dirty="0">
                <a:latin typeface="Helvetica" pitchFamily="2" charset="0"/>
              </a:rPr>
              <a:t>).</a:t>
            </a:r>
            <a:r>
              <a:rPr lang="en-US" sz="2800" dirty="0">
                <a:latin typeface="Helvetica" pitchFamily="2" charset="0"/>
              </a:rPr>
              <a:t>  </a:t>
            </a:r>
            <a:r>
              <a:rPr lang="en-US" sz="2800" i="1" dirty="0">
                <a:latin typeface="Helvetica" pitchFamily="2" charset="0"/>
              </a:rPr>
              <a:t>private</a:t>
            </a:r>
            <a:r>
              <a:rPr lang="en-US" sz="2800" dirty="0">
                <a:latin typeface="Helvetica" pitchFamily="2" charset="0"/>
              </a:rPr>
              <a:t> key is </a:t>
            </a:r>
            <a:r>
              <a:rPr lang="en-US" sz="2800" i="1" dirty="0">
                <a:latin typeface="Helvetica" pitchFamily="2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n,d</a:t>
            </a:r>
            <a:r>
              <a:rPr lang="en-US" sz="2800" i="1" dirty="0">
                <a:latin typeface="Helvetica" pitchFamily="2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4814888" y="57229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8045447" y="5722938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4941093" y="5385593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8184353" y="5363369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8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50186" grpId="0" animBg="1"/>
      <p:bldP spid="501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step 2: encryption and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136775" y="1500189"/>
            <a:ext cx="71641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0.</a:t>
            </a:r>
            <a:r>
              <a:rPr lang="en-US" sz="2800" dirty="0">
                <a:latin typeface="Helvetica" pitchFamily="2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n,e</a:t>
            </a:r>
            <a:r>
              <a:rPr lang="en-US" sz="2800" dirty="0">
                <a:latin typeface="Helvetica" pitchFamily="2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n,d</a:t>
            </a:r>
            <a:r>
              <a:rPr lang="en-US" sz="2800" dirty="0">
                <a:latin typeface="Helvetica" pitchFamily="2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193926" y="2179639"/>
            <a:ext cx="6450013" cy="1031875"/>
            <a:chOff x="407" y="1521"/>
            <a:chExt cx="4063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40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Helvetica" pitchFamily="2" charset="0"/>
                </a:rPr>
                <a:t>1.</a:t>
              </a:r>
              <a:r>
                <a:rPr lang="en-US" sz="2800" dirty="0">
                  <a:latin typeface="Helvetica" pitchFamily="2" charset="0"/>
                </a:rPr>
                <a:t> to encrypt message </a:t>
              </a:r>
              <a:r>
                <a:rPr lang="en-US" sz="2800" i="1" dirty="0">
                  <a:latin typeface="Helvetica" pitchFamily="2" charset="0"/>
                </a:rPr>
                <a:t>m (&lt;n)</a:t>
              </a:r>
              <a:r>
                <a:rPr lang="en-US" sz="2800" dirty="0">
                  <a:latin typeface="Helvetica" pitchFamily="2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40"/>
              <a:ext cx="1904" cy="431"/>
              <a:chOff x="1688" y="1784"/>
              <a:chExt cx="1904" cy="431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90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Helvetica" pitchFamily="2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Helvetica" pitchFamily="2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Helvetica" pitchFamily="2" charset="0"/>
                  </a:rPr>
                  <a:t>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463" y="1784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Helvetica" pitchFamily="2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Helvetica" pitchFamily="2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2193925" y="3449639"/>
            <a:ext cx="7279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2.</a:t>
            </a:r>
            <a:r>
              <a:rPr lang="en-US" sz="2800" dirty="0">
                <a:latin typeface="Helvetica" pitchFamily="2" charset="0"/>
              </a:rPr>
              <a:t> to decrypt received bit pattern, </a:t>
            </a:r>
            <a:r>
              <a:rPr lang="en-US" sz="2800" i="1" dirty="0">
                <a:latin typeface="Helvetica" pitchFamily="2" charset="0"/>
              </a:rPr>
              <a:t>c</a:t>
            </a:r>
            <a:r>
              <a:rPr lang="en-US" sz="2800" dirty="0">
                <a:latin typeface="Helvetica" pitchFamily="2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2441576" y="3806826"/>
            <a:ext cx="3022600" cy="674688"/>
            <a:chOff x="1688" y="1790"/>
            <a:chExt cx="1451" cy="425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Helvetica" pitchFamily="2" charset="0"/>
                </a:rPr>
                <a:t>m = c    </a:t>
              </a:r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Helvetica" pitchFamily="2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1" y="1790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Helvetica" pitchFamily="2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4489451" y="4922839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Helvetica" pitchFamily="2" charset="0"/>
                  <a:cs typeface="Arial" charset="0"/>
                </a:rPr>
                <a:t>m  =  (m   </a:t>
              </a:r>
              <a:r>
                <a:rPr lang="en-US" sz="2400" dirty="0">
                  <a:latin typeface="Helvetica" pitchFamily="2" charset="0"/>
                  <a:cs typeface="Arial" charset="0"/>
                </a:rPr>
                <a:t>mod</a:t>
              </a:r>
              <a:r>
                <a:rPr lang="en-US" sz="2400" i="1" dirty="0">
                  <a:latin typeface="Helvetica" pitchFamily="2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Helvetica" pitchFamily="2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Helvetica" pitchFamily="2" charset="0"/>
                  <a:cs typeface="Arial" charset="0"/>
                </a:rPr>
                <a:t> </a:t>
              </a:r>
              <a:r>
                <a:rPr lang="en-US" sz="2400" dirty="0">
                  <a:latin typeface="Helvetica" pitchFamily="2" charset="0"/>
                  <a:cs typeface="Arial" charset="0"/>
                </a:rPr>
                <a:t>mod</a:t>
              </a:r>
              <a:r>
                <a:rPr lang="en-US" sz="2400" i="1" dirty="0">
                  <a:latin typeface="Helvetica" pitchFamily="2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Helvetica" pitchFamily="2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2785509" y="4910139"/>
            <a:ext cx="16658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Helvetica" pitchFamily="2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2722564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6212682" y="4985544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6180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Helvetica" pitchFamily="2" charset="0"/>
                <a:cs typeface="Arial" charset="0"/>
              </a:rPr>
              <a:t>c</a:t>
            </a:r>
          </a:p>
        </p:txBody>
      </p:sp>
      <p:sp>
        <p:nvSpPr>
          <p:cNvPr id="27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5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/>
      <p:bldP spid="51209" grpId="0" animBg="1"/>
      <p:bldP spid="51210" grpId="0" animBg="1"/>
      <p:bldP spid="512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152400"/>
            <a:ext cx="7772400" cy="1143000"/>
          </a:xfrm>
        </p:spPr>
        <p:txBody>
          <a:bodyPr/>
          <a:lstStyle/>
          <a:p>
            <a:r>
              <a:rPr lang="en-US" dirty="0"/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057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Bob chooses </a:t>
            </a:r>
            <a:r>
              <a:rPr lang="en-US" sz="2400" i="1" dirty="0">
                <a:latin typeface="Helvetica" pitchFamily="2" charset="0"/>
                <a:cs typeface="Arial" charset="0"/>
              </a:rPr>
              <a:t>p=5, q=7</a:t>
            </a:r>
            <a:r>
              <a:rPr lang="en-US" sz="2400" dirty="0">
                <a:latin typeface="Helvetica" pitchFamily="2" charset="0"/>
                <a:cs typeface="Arial" charset="0"/>
              </a:rPr>
              <a:t>.  Then </a:t>
            </a:r>
            <a:r>
              <a:rPr lang="en-US" sz="2400" i="1" dirty="0">
                <a:latin typeface="Helvetica" pitchFamily="2" charset="0"/>
                <a:cs typeface="Arial" charset="0"/>
              </a:rPr>
              <a:t>n=35, z=24</a:t>
            </a:r>
            <a:r>
              <a:rPr lang="en-US" sz="2400" dirty="0">
                <a:latin typeface="Helvetica" pitchFamily="2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836989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Helvetica" pitchFamily="2" charset="0"/>
                <a:cs typeface="Arial" charset="0"/>
              </a:rPr>
              <a:t>e=5</a:t>
            </a:r>
            <a:r>
              <a:rPr lang="en-US" sz="2400" dirty="0">
                <a:latin typeface="Helvetica" pitchFamily="2" charset="0"/>
                <a:cs typeface="Arial" charset="0"/>
              </a:rPr>
              <a:t>  (so </a:t>
            </a:r>
            <a:r>
              <a:rPr lang="en-US" sz="2400" i="1" dirty="0">
                <a:latin typeface="Helvetica" pitchFamily="2" charset="0"/>
                <a:cs typeface="Arial" charset="0"/>
              </a:rPr>
              <a:t>e, z</a:t>
            </a:r>
            <a:r>
              <a:rPr lang="en-US" sz="2400" dirty="0">
                <a:latin typeface="Helvetica" pitchFamily="2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Helvetica" pitchFamily="2" charset="0"/>
                <a:cs typeface="Arial" charset="0"/>
              </a:rPr>
              <a:t>d=29</a:t>
            </a:r>
            <a:r>
              <a:rPr lang="en-US" sz="2400" dirty="0">
                <a:latin typeface="Helvetica" pitchFamily="2" charset="0"/>
                <a:cs typeface="Arial" charset="0"/>
              </a:rPr>
              <a:t> (so </a:t>
            </a:r>
            <a:r>
              <a:rPr lang="en-US" sz="2400" i="1" dirty="0">
                <a:latin typeface="Helvetica" pitchFamily="2" charset="0"/>
                <a:cs typeface="Arial" charset="0"/>
              </a:rPr>
              <a:t>ed-1</a:t>
            </a:r>
            <a:r>
              <a:rPr lang="en-US" sz="2400" dirty="0">
                <a:latin typeface="Helvetica" pitchFamily="2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478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334001" y="3441701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602414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831014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8228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3530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0000l000</a:t>
            </a: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5265739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6307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24832</a:t>
            </a: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9161464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17</a:t>
            </a: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2011364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Helvetica" pitchFamily="2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2027238" y="2667001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encrypting 8-bit messages.</a:t>
            </a:r>
          </a:p>
        </p:txBody>
      </p:sp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4149726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5472113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6719095" y="3682207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9261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68514" y="4729164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Helvetica" pitchFamily="2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Helvetica" pitchFamily="2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Helvetica" pitchFamily="2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Helvetica" pitchFamily="2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Helvetica" pitchFamily="2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5637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6113" y="141288"/>
            <a:ext cx="7772400" cy="1143000"/>
          </a:xfrm>
        </p:spPr>
        <p:txBody>
          <a:bodyPr/>
          <a:lstStyle/>
          <a:p>
            <a:r>
              <a:rPr lang="en-US" dirty="0"/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38656"/>
            <a:ext cx="10515600" cy="5169407"/>
          </a:xfrm>
        </p:spPr>
        <p:txBody>
          <a:bodyPr>
            <a:normAutofit/>
          </a:bodyPr>
          <a:lstStyle/>
          <a:p>
            <a:r>
              <a:rPr lang="en-US" dirty="0"/>
              <a:t>must show that c</a:t>
            </a:r>
            <a:r>
              <a:rPr lang="en-US" baseline="30000" dirty="0"/>
              <a:t>d</a:t>
            </a:r>
            <a:r>
              <a:rPr lang="en-US" dirty="0"/>
              <a:t> mod n = m where c = m</a:t>
            </a:r>
            <a:r>
              <a:rPr lang="en-US" baseline="30000" dirty="0"/>
              <a:t>e</a:t>
            </a:r>
            <a:r>
              <a:rPr lang="en-US" dirty="0"/>
              <a:t> mod n</a:t>
            </a:r>
          </a:p>
          <a:p>
            <a:r>
              <a:rPr lang="en-US" dirty="0"/>
              <a:t>fact: for any x and y: x</a:t>
            </a:r>
            <a:r>
              <a:rPr lang="en-US" baseline="30000" dirty="0"/>
              <a:t>y</a:t>
            </a:r>
            <a:r>
              <a:rPr lang="en-US" dirty="0"/>
              <a:t> mod n = x</a:t>
            </a:r>
            <a:r>
              <a:rPr lang="en-US" baseline="30000" dirty="0"/>
              <a:t>(y mod z)</a:t>
            </a:r>
            <a:r>
              <a:rPr lang="en-US" dirty="0"/>
              <a:t> mod n</a:t>
            </a:r>
          </a:p>
          <a:p>
            <a:pPr lvl="1"/>
            <a:r>
              <a:rPr lang="en-US" dirty="0"/>
              <a:t>where n= pq and z = (p-1)(q-1)</a:t>
            </a:r>
          </a:p>
          <a:p>
            <a:r>
              <a:rPr lang="en-US" dirty="0"/>
              <a:t>thus, </a:t>
            </a:r>
            <a:br>
              <a:rPr lang="en-US" dirty="0"/>
            </a:br>
            <a:r>
              <a:rPr lang="en-US" dirty="0"/>
              <a:t> c</a:t>
            </a:r>
            <a:r>
              <a:rPr lang="en-US" baseline="30000" dirty="0"/>
              <a:t>d</a:t>
            </a:r>
            <a:r>
              <a:rPr lang="en-US" dirty="0"/>
              <a:t> mod n = (m</a:t>
            </a:r>
            <a:r>
              <a:rPr lang="en-US" baseline="30000" dirty="0"/>
              <a:t>e</a:t>
            </a:r>
            <a:r>
              <a:rPr lang="en-US" dirty="0"/>
              <a:t> mod n)</a:t>
            </a:r>
            <a:r>
              <a:rPr lang="en-US" baseline="30000" dirty="0"/>
              <a:t>d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= m</a:t>
            </a:r>
            <a:r>
              <a:rPr lang="en-US" baseline="30000" dirty="0"/>
              <a:t>ed</a:t>
            </a:r>
            <a:r>
              <a:rPr lang="en-US" dirty="0"/>
              <a:t> mod n 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= m</a:t>
            </a:r>
            <a:r>
              <a:rPr lang="en-US" baseline="30000" dirty="0"/>
              <a:t>(ed mod z)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= m</a:t>
            </a:r>
            <a:r>
              <a:rPr lang="en-US" baseline="30000" dirty="0"/>
              <a:t>1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5418519" y="1862456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68CA7E3-B822-4397-AD29-580851E9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Encryption using symmetric keys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DB0E1B4-2E46-4914-91D7-1328DD73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0104" cy="4895850"/>
          </a:xfrm>
        </p:spPr>
        <p:txBody>
          <a:bodyPr>
            <a:normAutofit/>
          </a:bodyPr>
          <a:lstStyle/>
          <a:p>
            <a:r>
              <a:rPr lang="en-US" altLang="en-US" dirty="0"/>
              <a:t>Same key for encryption and decryption</a:t>
            </a:r>
          </a:p>
          <a:p>
            <a:r>
              <a:rPr lang="en-US" altLang="en-US" dirty="0"/>
              <a:t>Efficient to implement: Often the same or very similar algorithm for encryption and decryption</a:t>
            </a:r>
          </a:p>
          <a:p>
            <a:r>
              <a:rPr lang="en-US" altLang="en-US" dirty="0"/>
              <a:t>Achieves confidentiality</a:t>
            </a:r>
          </a:p>
          <a:p>
            <a:r>
              <a:rPr lang="en-US" altLang="en-US" dirty="0"/>
              <a:t>No integrity: message vulnerable to tampering</a:t>
            </a:r>
          </a:p>
          <a:p>
            <a:r>
              <a:rPr lang="en-US" altLang="en-US" dirty="0"/>
              <a:t>No authentication by itself</a:t>
            </a:r>
          </a:p>
          <a:p>
            <a:r>
              <a:rPr lang="en-US" altLang="en-US" dirty="0"/>
              <a:t>Vulnerable to replay attacks</a:t>
            </a:r>
          </a:p>
          <a:p>
            <a:pPr lvl="1"/>
            <a:r>
              <a:rPr lang="en-US" altLang="en-US" dirty="0"/>
              <a:t>Bad guy can steal the encrypted message and later present it on behalf of a legitimate user</a:t>
            </a:r>
          </a:p>
          <a:p>
            <a:r>
              <a:rPr lang="en-US" altLang="en-US" dirty="0"/>
              <a:t>How to agree on keys?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813FE79-9698-4671-8F60-1F9026A3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fld id="{3293BBC8-E990-40F6-89D2-04D94796028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50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243720" y="1422401"/>
            <a:ext cx="75632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Helvetica" pitchFamily="2" charset="0"/>
              </a:rPr>
              <a:t>The following property will be very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2800" dirty="0">
                <a:latin typeface="Helvetica" pitchFamily="2" charset="0"/>
              </a:rPr>
              <a:t>useful later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(for authentication and integrity):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3160714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2687639" y="3487739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Helvetica" pitchFamily="2" charset="0"/>
              </a:rPr>
              <a:t>use public key first, followed by private key 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6018214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Helvetica" pitchFamily="2" charset="0"/>
              </a:rPr>
              <a:t>use private key first, followed by public key 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4005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7277101" y="2501901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4232275" y="5200650"/>
            <a:ext cx="34671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Helvetica" pitchFamily="2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25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73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(m</a:t>
            </a:r>
            <a:r>
              <a:rPr lang="en-US" baseline="30000" dirty="0"/>
              <a:t>e</a:t>
            </a:r>
            <a:r>
              <a:rPr lang="en-US" dirty="0"/>
              <a:t> mod n)</a:t>
            </a:r>
            <a:r>
              <a:rPr lang="en-US" baseline="30000" dirty="0"/>
              <a:t>d</a:t>
            </a:r>
            <a:r>
              <a:rPr lang="en-US" dirty="0"/>
              <a:t> mod n = m</a:t>
            </a:r>
            <a:r>
              <a:rPr lang="en-US" baseline="30000" dirty="0"/>
              <a:t>ed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= m</a:t>
            </a:r>
            <a:r>
              <a:rPr lang="en-US" baseline="30000" dirty="0"/>
              <a:t>de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= (m</a:t>
            </a:r>
            <a:r>
              <a:rPr lang="en-US" baseline="30000" dirty="0"/>
              <a:t>d</a:t>
            </a:r>
            <a:r>
              <a:rPr lang="en-US" dirty="0"/>
              <a:t> mod n)</a:t>
            </a:r>
            <a:r>
              <a:rPr lang="en-US" baseline="30000" dirty="0"/>
              <a:t>e</a:t>
            </a:r>
            <a:r>
              <a:rPr lang="en-US" dirty="0"/>
              <a:t> mod n 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1947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Helvetica" pitchFamily="2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Helvetica" pitchFamily="2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Helvetica" pitchFamily="2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Helvetica" pitchFamily="2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Helvetica" pitchFamily="2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Helvetica" pitchFamily="2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Helvetica" pitchFamily="2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312999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latin typeface="Helvetica" pitchFamily="2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?</a:t>
              </a:r>
            </a:p>
          </p:txBody>
        </p:sp>
      </p:grpSp>
      <p:sp>
        <p:nvSpPr>
          <p:cNvPr id="22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07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392" y="2365022"/>
            <a:ext cx="10122408" cy="412785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Suppose you know Bob</a:t>
            </a:r>
            <a:r>
              <a:rPr lang="ja-JP" altLang="en-US" sz="3200" dirty="0"/>
              <a:t>’</a:t>
            </a:r>
            <a:r>
              <a:rPr lang="en-US" altLang="ja-JP" sz="3200" dirty="0"/>
              <a:t>s public key (n,e). How hard is it to determine d?</a:t>
            </a:r>
          </a:p>
          <a:p>
            <a:endParaRPr lang="en-US" sz="3200" dirty="0"/>
          </a:p>
          <a:p>
            <a:r>
              <a:rPr lang="en-US" sz="3200" dirty="0"/>
              <a:t>Essentially need to find factors of n without knowing the two factors p and q </a:t>
            </a:r>
          </a:p>
          <a:p>
            <a:pPr lvl="1"/>
            <a:endParaRPr lang="en-US" sz="2800" dirty="0"/>
          </a:p>
          <a:p>
            <a:r>
              <a:rPr lang="en-US" sz="3200" dirty="0"/>
              <a:t>Turns out that no one knows efficient algorithms to factor big numbers, especially a product of two large primes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890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2244" y="1529292"/>
            <a:ext cx="9307512" cy="4648200"/>
          </a:xfrm>
        </p:spPr>
        <p:txBody>
          <a:bodyPr>
            <a:normAutofit/>
          </a:bodyPr>
          <a:lstStyle/>
          <a:p>
            <a:r>
              <a:rPr lang="en-US" dirty="0"/>
              <a:t>exponentiation in RSA is computationally intensive</a:t>
            </a:r>
          </a:p>
          <a:p>
            <a:r>
              <a:rPr lang="en-US" dirty="0"/>
              <a:t>DES is at least 100 times faster than RSA</a:t>
            </a:r>
          </a:p>
          <a:p>
            <a:r>
              <a:rPr lang="en-US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</a:rPr>
              <a:t>S</a:t>
            </a:r>
          </a:p>
          <a:p>
            <a:r>
              <a:rPr lang="en-US" sz="2400" dirty="0"/>
              <a:t>Bob and Alice use RSA to exchange a symmetric key K</a:t>
            </a:r>
            <a:r>
              <a:rPr lang="en-US" sz="2400" baseline="-25000" dirty="0"/>
              <a:t>S</a:t>
            </a:r>
          </a:p>
          <a:p>
            <a:r>
              <a:rPr lang="en-US" sz="2400" dirty="0"/>
              <a:t>once both have K</a:t>
            </a:r>
            <a:r>
              <a:rPr lang="en-US" sz="2400" baseline="-25000" dirty="0"/>
              <a:t>S</a:t>
            </a:r>
            <a:r>
              <a:rPr lang="en-US" sz="2400" dirty="0"/>
              <a:t>, they use symmetric key cryptography</a:t>
            </a:r>
          </a:p>
          <a:p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9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60B260E-638D-4186-BF84-349224616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222" y="457200"/>
            <a:ext cx="10239022" cy="869950"/>
          </a:xfrm>
        </p:spPr>
        <p:txBody>
          <a:bodyPr>
            <a:normAutofit/>
          </a:bodyPr>
          <a:lstStyle/>
          <a:p>
            <a:r>
              <a:rPr lang="en-US" altLang="en-US" dirty="0"/>
              <a:t>RSA in practice: session keys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835335AB-8A91-429A-A228-ADA1361E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848" y="2206752"/>
            <a:ext cx="381000" cy="2971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7D0013"/>
              </a:solidFill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52443949-49E7-488C-925A-7DE6D1BB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248" y="2206752"/>
            <a:ext cx="381000" cy="2971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solidFill>
                <a:srgbClr val="7D0013"/>
              </a:solidFill>
            </a:endParaRP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9D9F39B5-49EA-4808-B827-C008EF3D3E9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564031" y="3521172"/>
            <a:ext cx="742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</a:rPr>
              <a:t>Sally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E98DCBFD-E3FB-4C81-BD72-8F5B0C40803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219087" y="3521966"/>
            <a:ext cx="592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bg1"/>
                </a:solidFill>
              </a:rPr>
              <a:t>Jeff</a:t>
            </a:r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509795CA-F99B-4BB6-ABD4-9D35A390E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7848" y="270046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Rectangle 9">
            <a:extLst>
              <a:ext uri="{FF2B5EF4-FFF2-40B4-BE49-F238E27FC236}">
                <a16:creationId xmlns:a16="http://schemas.microsoft.com/office/drawing/2014/main" id="{73D53FEF-D4AB-4192-8657-0815159C5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836" y="2206752"/>
            <a:ext cx="267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7D0013"/>
                </a:solidFill>
              </a:rPr>
              <a:t>E</a:t>
            </a:r>
            <a:r>
              <a:rPr lang="en-US" altLang="en-US" sz="2400" baseline="-25000">
                <a:solidFill>
                  <a:srgbClr val="7D0013"/>
                </a:solidFill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</a:rPr>
              <a:t>pub,Jeff</a:t>
            </a:r>
            <a:r>
              <a:rPr lang="en-US" altLang="en-US" sz="2400">
                <a:solidFill>
                  <a:srgbClr val="7D0013"/>
                </a:solidFill>
              </a:rPr>
              <a:t>(Sally,R</a:t>
            </a:r>
            <a:r>
              <a:rPr lang="en-US" altLang="en-US" sz="2400" baseline="-25000">
                <a:solidFill>
                  <a:srgbClr val="7D0013"/>
                </a:solidFill>
              </a:rPr>
              <a:t>Sally</a:t>
            </a:r>
            <a:r>
              <a:rPr lang="en-US" altLang="en-US" sz="2400">
                <a:solidFill>
                  <a:srgbClr val="7D0013"/>
                </a:solidFill>
              </a:rPr>
              <a:t>)</a:t>
            </a:r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06ECE174-7332-407A-857D-EF8C86B65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7848" y="365455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1E830045-62C2-4548-A0DB-85F765409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7848" y="464515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67030F02-7065-42DD-AA4E-7821BD2E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848" y="3197352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7D0013"/>
                </a:solidFill>
              </a:rPr>
              <a:t>E</a:t>
            </a:r>
            <a:r>
              <a:rPr lang="en-US" altLang="en-US" sz="2400" baseline="-25000">
                <a:solidFill>
                  <a:srgbClr val="7D0013"/>
                </a:solidFill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</a:rPr>
              <a:t>pub,Sally</a:t>
            </a:r>
            <a:r>
              <a:rPr lang="en-US" altLang="en-US" sz="2400">
                <a:solidFill>
                  <a:srgbClr val="7D0013"/>
                </a:solidFill>
              </a:rPr>
              <a:t>(R</a:t>
            </a:r>
            <a:r>
              <a:rPr lang="en-US" altLang="en-US" sz="2400" baseline="-25000">
                <a:solidFill>
                  <a:srgbClr val="7D0013"/>
                </a:solidFill>
              </a:rPr>
              <a:t>Sally</a:t>
            </a:r>
            <a:r>
              <a:rPr lang="en-US" altLang="en-US" sz="2400">
                <a:solidFill>
                  <a:srgbClr val="7D0013"/>
                </a:solidFill>
              </a:rPr>
              <a:t>, R</a:t>
            </a:r>
            <a:r>
              <a:rPr lang="en-US" altLang="en-US" sz="2400" baseline="-25000">
                <a:solidFill>
                  <a:srgbClr val="7D0013"/>
                </a:solidFill>
              </a:rPr>
              <a:t>Jeff</a:t>
            </a:r>
            <a:r>
              <a:rPr lang="en-US" altLang="en-US" sz="2400">
                <a:solidFill>
                  <a:srgbClr val="7D0013"/>
                </a:solidFill>
              </a:rPr>
              <a:t>, K</a:t>
            </a:r>
            <a:r>
              <a:rPr lang="en-US" altLang="en-US" sz="2400" baseline="-25000">
                <a:solidFill>
                  <a:srgbClr val="7D0013"/>
                </a:solidFill>
              </a:rPr>
              <a:t>S</a:t>
            </a:r>
            <a:r>
              <a:rPr lang="en-US" altLang="en-US" sz="2400">
                <a:solidFill>
                  <a:srgbClr val="7D0013"/>
                </a:solidFill>
              </a:rPr>
              <a:t>)</a:t>
            </a:r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C57E6CA8-5A79-4BE7-B8EA-4452D821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536" y="4187952"/>
            <a:ext cx="1376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90000"/>
              </a:lnSpc>
              <a:buSzPct val="90000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90000"/>
              </a:lnSpc>
              <a:buSzPct val="90000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7D0013"/>
                </a:solidFill>
              </a:rPr>
              <a:t>E</a:t>
            </a:r>
            <a:r>
              <a:rPr lang="en-US" altLang="en-US" sz="2400" baseline="-25000">
                <a:solidFill>
                  <a:srgbClr val="7D0013"/>
                </a:solidFill>
              </a:rPr>
              <a:t>K</a:t>
            </a:r>
            <a:r>
              <a:rPr lang="en-US" altLang="en-US" sz="1800" i="1" baseline="-25000">
                <a:solidFill>
                  <a:srgbClr val="7D0013"/>
                </a:solidFill>
              </a:rPr>
              <a:t>S</a:t>
            </a:r>
            <a:r>
              <a:rPr lang="en-US" altLang="en-US" sz="2400">
                <a:solidFill>
                  <a:srgbClr val="7D0013"/>
                </a:solidFill>
              </a:rPr>
              <a:t>(R</a:t>
            </a:r>
            <a:r>
              <a:rPr lang="en-US" altLang="en-US" sz="2400" baseline="-25000">
                <a:solidFill>
                  <a:srgbClr val="7D0013"/>
                </a:solidFill>
              </a:rPr>
              <a:t>Jeff</a:t>
            </a:r>
            <a:r>
              <a:rPr lang="en-US" altLang="en-US" sz="2400">
                <a:solidFill>
                  <a:srgbClr val="7D001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435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3F3A75B-7C3B-40C5-86C4-1CA0E494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 Key Cryptography: Summary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E335E56-C7B7-4D14-AEDB-5584C0F83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69978" cy="4351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Why public key cryptography is so powerful:</a:t>
            </a:r>
          </a:p>
          <a:p>
            <a:pPr lvl="1"/>
            <a:r>
              <a:rPr lang="en-US" altLang="en-US" sz="2800" dirty="0"/>
              <a:t>No need to exchange secret keys securely</a:t>
            </a:r>
          </a:p>
          <a:p>
            <a:pPr lvl="1"/>
            <a:r>
              <a:rPr lang="en-US" altLang="en-US" sz="2800" dirty="0"/>
              <a:t>Only the receiver of encrypted information holds the secret key</a:t>
            </a:r>
          </a:p>
          <a:p>
            <a:pPr lvl="1"/>
            <a:r>
              <a:rPr lang="en-US" altLang="en-US" sz="2800" dirty="0"/>
              <a:t>Public keys are exactly that: </a:t>
            </a:r>
            <a:r>
              <a:rPr lang="en-US" altLang="en-US" sz="2800" dirty="0">
                <a:solidFill>
                  <a:srgbClr val="C00000"/>
                </a:solidFill>
              </a:rPr>
              <a:t>public!</a:t>
            </a:r>
          </a:p>
          <a:p>
            <a:r>
              <a:rPr lang="en-US" altLang="en-US" sz="3200" dirty="0"/>
              <a:t>Examples of public key algorithms:</a:t>
            </a:r>
          </a:p>
          <a:p>
            <a:pPr lvl="1"/>
            <a:r>
              <a:rPr lang="en-US" altLang="en-US" sz="2800" dirty="0"/>
              <a:t>Merkle-</a:t>
            </a:r>
            <a:r>
              <a:rPr lang="en-US" altLang="en-US" sz="2800" dirty="0" err="1"/>
              <a:t>Helman</a:t>
            </a:r>
            <a:r>
              <a:rPr lang="en-US" altLang="en-US" sz="2800" dirty="0"/>
              <a:t> knapsack</a:t>
            </a:r>
          </a:p>
          <a:p>
            <a:pPr lvl="1"/>
            <a:r>
              <a:rPr lang="en-US" altLang="en-US" sz="2800" dirty="0" err="1"/>
              <a:t>Rivest</a:t>
            </a:r>
            <a:r>
              <a:rPr lang="en-US" altLang="en-US" sz="2800" dirty="0"/>
              <a:t>-Shamir-</a:t>
            </a:r>
            <a:r>
              <a:rPr lang="en-US" altLang="en-US" sz="2800" dirty="0" err="1"/>
              <a:t>Adleman</a:t>
            </a:r>
            <a:r>
              <a:rPr lang="en-US" altLang="en-US" sz="2800" dirty="0"/>
              <a:t> (RSA)</a:t>
            </a:r>
          </a:p>
          <a:p>
            <a:pPr lvl="1"/>
            <a:r>
              <a:rPr lang="en-US" altLang="en-US" sz="2800" dirty="0"/>
              <a:t>Pretty Good Privacy (PGP)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7375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FA0-FB9D-FD48-B75F-94290F37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76F4-EC21-FE40-91A0-6C6B3F95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/>
          </a:bodyPr>
          <a:lstStyle/>
          <a:p>
            <a:r>
              <a:rPr lang="en-US" dirty="0"/>
              <a:t>Algorithms underlying secure communication over the Internet</a:t>
            </a:r>
          </a:p>
          <a:p>
            <a:pPr lvl="1"/>
            <a:r>
              <a:rPr lang="en-US" dirty="0"/>
              <a:t>Pervades almost everything we use</a:t>
            </a:r>
          </a:p>
          <a:p>
            <a:pPr lvl="1"/>
            <a:r>
              <a:rPr lang="en-US" dirty="0"/>
              <a:t>Example: HTTPS? (we’ll see more about that soon…)</a:t>
            </a:r>
          </a:p>
          <a:p>
            <a:r>
              <a:rPr lang="en-US" dirty="0"/>
              <a:t>Specific algorithms like AES and RSA are widely implemented on host and server systems</a:t>
            </a:r>
          </a:p>
          <a:p>
            <a:endParaRPr lang="en-US" dirty="0"/>
          </a:p>
          <a:p>
            <a:r>
              <a:rPr lang="en-US" dirty="0"/>
              <a:t>So far: mainly confidential communication</a:t>
            </a:r>
          </a:p>
          <a:p>
            <a:endParaRPr lang="en-US" dirty="0"/>
          </a:p>
          <a:p>
            <a:r>
              <a:rPr lang="en-US" dirty="0"/>
              <a:t>Next lectures: We’ll see how cryptography is a building block for integrity and authenticity of communication as well</a:t>
            </a:r>
          </a:p>
        </p:txBody>
      </p:sp>
    </p:spTree>
    <p:extLst>
      <p:ext uri="{BB962C8B-B14F-4D97-AF65-F5344CB8AC3E}">
        <p14:creationId xmlns:p14="http://schemas.microsoft.com/office/powerpoint/2010/main" val="91505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744D-1066-2146-93D4-9EF4F3DC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Block Ciphers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23A4E-1EE5-EE47-8EFB-90A57C153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also problems with symmetric key cryptography</a:t>
            </a:r>
          </a:p>
        </p:txBody>
      </p:sp>
    </p:spTree>
    <p:extLst>
      <p:ext uri="{BB962C8B-B14F-4D97-AF65-F5344CB8AC3E}">
        <p14:creationId xmlns:p14="http://schemas.microsoft.com/office/powerpoint/2010/main" val="386267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CB0-FE56-8942-B9BF-BDE253B4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Login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30BB-533B-9E45-872D-FB0B70BC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runs a login server to provide access to protected resources</a:t>
            </a:r>
          </a:p>
          <a:p>
            <a:endParaRPr lang="en-US" dirty="0"/>
          </a:p>
          <a:p>
            <a:r>
              <a:rPr lang="en-US" dirty="0"/>
              <a:t>Alice must present a password to login</a:t>
            </a:r>
          </a:p>
          <a:p>
            <a:endParaRPr lang="en-US" dirty="0"/>
          </a:p>
          <a:p>
            <a:r>
              <a:rPr lang="en-US" dirty="0"/>
              <a:t>Exchange of password implemented using symmetric key cryptography on top of block ciphers</a:t>
            </a:r>
          </a:p>
        </p:txBody>
      </p:sp>
    </p:spTree>
    <p:extLst>
      <p:ext uri="{BB962C8B-B14F-4D97-AF65-F5344CB8AC3E}">
        <p14:creationId xmlns:p14="http://schemas.microsoft.com/office/powerpoint/2010/main" val="87998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ED5A12F-E895-4ECC-A04D-01D7A29A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Replay attack</a:t>
            </a:r>
          </a:p>
        </p:txBody>
      </p:sp>
      <p:sp>
        <p:nvSpPr>
          <p:cNvPr id="143365" name="Line 5">
            <a:extLst>
              <a:ext uri="{FF2B5EF4-FFF2-40B4-BE49-F238E27FC236}">
                <a16:creationId xmlns:a16="http://schemas.microsoft.com/office/drawing/2014/main" id="{972C6929-B741-4504-A3D1-D59A2DA5D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Line 6">
            <a:extLst>
              <a:ext uri="{FF2B5EF4-FFF2-40B4-BE49-F238E27FC236}">
                <a16:creationId xmlns:a16="http://schemas.microsoft.com/office/drawing/2014/main" id="{DBE3CADD-9156-4DD2-9E97-D339EBACD9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045C2CA9-3CF7-45E3-A006-DD4E134B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636964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1990" name="Rectangle 8">
            <a:extLst>
              <a:ext uri="{FF2B5EF4-FFF2-40B4-BE49-F238E27FC236}">
                <a16:creationId xmlns:a16="http://schemas.microsoft.com/office/drawing/2014/main" id="{E15F6ABA-0024-46DA-AFC0-563FEC5F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597276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43369" name="Line 9">
            <a:extLst>
              <a:ext uri="{FF2B5EF4-FFF2-40B4-BE49-F238E27FC236}">
                <a16:creationId xmlns:a16="http://schemas.microsoft.com/office/drawing/2014/main" id="{A9128F2B-80F5-4EE5-97E8-E5CAB797A7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0" name="Rectangle 10">
            <a:extLst>
              <a:ext uri="{FF2B5EF4-FFF2-40B4-BE49-F238E27FC236}">
                <a16:creationId xmlns:a16="http://schemas.microsoft.com/office/drawing/2014/main" id="{ECF0A057-D6D9-4C7D-B0D4-B7F76F46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1"/>
            <a:ext cx="207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“Login:  Alice”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71" name="Rectangle 11">
            <a:extLst>
              <a:ext uri="{FF2B5EF4-FFF2-40B4-BE49-F238E27FC236}">
                <a16:creationId xmlns:a16="http://schemas.microsoft.com/office/drawing/2014/main" id="{8AF86D25-5DB5-4148-9604-208405FC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1"/>
            <a:ext cx="2210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Password please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72" name="Rectangle 12">
            <a:extLst>
              <a:ext uri="{FF2B5EF4-FFF2-40B4-BE49-F238E27FC236}">
                <a16:creationId xmlns:a16="http://schemas.microsoft.com/office/drawing/2014/main" id="{00EF7850-08DC-4548-95DA-13FB8D44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40076"/>
            <a:ext cx="283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03337E85-14CE-4267-9F5A-C002C9F3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2149" y="4343399"/>
            <a:ext cx="9382538" cy="21494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Alice’s password is encrypted</a:t>
            </a:r>
          </a:p>
          <a:p>
            <a:pPr lvl="1">
              <a:defRPr/>
            </a:pPr>
            <a:r>
              <a:rPr lang="en-US" altLang="en-US" dirty="0"/>
              <a:t>From both Bob and attackers</a:t>
            </a:r>
          </a:p>
          <a:p>
            <a:pPr lvl="1">
              <a:defRPr/>
            </a:pPr>
            <a:r>
              <a:rPr lang="en-US" altLang="en-US" dirty="0"/>
              <a:t>If Bob is trusted, he can decrypt using the shared secret key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But subject to </a:t>
            </a:r>
            <a:r>
              <a:rPr lang="en-US" altLang="en-US" dirty="0">
                <a:solidFill>
                  <a:srgbClr val="C00000"/>
                </a:solidFill>
              </a:rPr>
              <a:t>replay attack</a:t>
            </a:r>
          </a:p>
        </p:txBody>
      </p:sp>
      <p:pic>
        <p:nvPicPr>
          <p:cNvPr id="41996" name="Picture 15" descr="alice3Rev.tiff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8B1DE4CC-45C8-46F0-8CCB-3F66EAA3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33588"/>
            <a:ext cx="946150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Picture 16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A0F3A116-F71E-4CBC-968B-A853A056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916114"/>
            <a:ext cx="1076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5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43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43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utoUpdateAnimBg="0"/>
      <p:bldP spid="143371" grpId="0" autoUpdateAnimBg="0"/>
      <p:bldP spid="143372" grpId="0" autoUpdateAnimBg="0"/>
      <p:bldP spid="14337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Line 5">
            <a:extLst>
              <a:ext uri="{FF2B5EF4-FFF2-40B4-BE49-F238E27FC236}">
                <a16:creationId xmlns:a16="http://schemas.microsoft.com/office/drawing/2014/main" id="{1A62F8F7-4B51-456F-8A3B-9B1E7A0F5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0" name="Line 6">
            <a:extLst>
              <a:ext uri="{FF2B5EF4-FFF2-40B4-BE49-F238E27FC236}">
                <a16:creationId xmlns:a16="http://schemas.microsoft.com/office/drawing/2014/main" id="{1ACD3633-308A-4A0C-BA0F-2DDF5B8CF4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7">
            <a:extLst>
              <a:ext uri="{FF2B5EF4-FFF2-40B4-BE49-F238E27FC236}">
                <a16:creationId xmlns:a16="http://schemas.microsoft.com/office/drawing/2014/main" id="{9FBF28B8-306E-4F10-AA04-E85B501F6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636964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43014" name="Rectangle 8">
            <a:extLst>
              <a:ext uri="{FF2B5EF4-FFF2-40B4-BE49-F238E27FC236}">
                <a16:creationId xmlns:a16="http://schemas.microsoft.com/office/drawing/2014/main" id="{FBE522B9-317D-4208-B2DB-FB128A941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597276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297993" name="Line 9">
            <a:extLst>
              <a:ext uri="{FF2B5EF4-FFF2-40B4-BE49-F238E27FC236}">
                <a16:creationId xmlns:a16="http://schemas.microsoft.com/office/drawing/2014/main" id="{A97AFA11-1C01-4317-BFEC-2AD07C1B21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4" name="Rectangle 10">
            <a:extLst>
              <a:ext uri="{FF2B5EF4-FFF2-40B4-BE49-F238E27FC236}">
                <a16:creationId xmlns:a16="http://schemas.microsoft.com/office/drawing/2014/main" id="{804BD869-4999-48FB-8C64-4CED8A4A0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1"/>
            <a:ext cx="2078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“Login:  Alice”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7995" name="Rectangle 11">
            <a:extLst>
              <a:ext uri="{FF2B5EF4-FFF2-40B4-BE49-F238E27FC236}">
                <a16:creationId xmlns:a16="http://schemas.microsoft.com/office/drawing/2014/main" id="{0C52FDD3-D8ED-4A8F-B907-D3FDCBC2B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30476"/>
            <a:ext cx="2210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Password please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3018" name="Rectangle 14">
            <a:extLst>
              <a:ext uri="{FF2B5EF4-FFF2-40B4-BE49-F238E27FC236}">
                <a16:creationId xmlns:a16="http://schemas.microsoft.com/office/drawing/2014/main" id="{5E8597BA-8AF7-43AF-8D98-C82F5CDC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8" y="5715001"/>
            <a:ext cx="10002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297999" name="Line 15">
            <a:extLst>
              <a:ext uri="{FF2B5EF4-FFF2-40B4-BE49-F238E27FC236}">
                <a16:creationId xmlns:a16="http://schemas.microsoft.com/office/drawing/2014/main" id="{168952C6-D970-4D5F-AC12-D63B121EB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3020" name="Picture 16" descr="alice3Rev.tiff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BAD71BE4-4C79-4378-81DD-76E6971C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2033588"/>
            <a:ext cx="946150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7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E7AD76CC-0AD3-4D1B-8AC0-06C715B81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6" y="1992314"/>
            <a:ext cx="1076325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18" descr="deedum2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90E4EA9E-6610-4A50-880C-0CCE58BAA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3400"/>
            <a:ext cx="11128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57FE07E6-ED69-4F3D-BD93-18AE66CA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140076"/>
            <a:ext cx="283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C61FE9E-CDD5-4018-8D62-727F310B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9" y="4567239"/>
            <a:ext cx="3649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Store: 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EACD3A68-7DF6-B947-B824-7ABD17184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Replay attack</a:t>
            </a:r>
          </a:p>
        </p:txBody>
      </p:sp>
    </p:spTree>
    <p:extLst>
      <p:ext uri="{BB962C8B-B14F-4D97-AF65-F5344CB8AC3E}">
        <p14:creationId xmlns:p14="http://schemas.microsoft.com/office/powerpoint/2010/main" val="22939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35295232" presetClass="entr" presetSubtype="4130266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35295232" presetClass="entr" presetSubtype="41302570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6" dur="500"/>
                                        <p:tgtEl>
                                          <p:spTgt spid="29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4" grpId="0" autoUpdateAnimBg="0"/>
      <p:bldP spid="297995" grpId="0" autoUpdateAnimBg="0"/>
      <p:bldP spid="17" grpId="0" autoUpdateAnimBg="0"/>
      <p:bldP spid="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86110D1-BCD4-4C82-9A49-D3F657322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01000" cy="838200"/>
          </a:xfrm>
        </p:spPr>
        <p:txBody>
          <a:bodyPr/>
          <a:lstStyle/>
          <a:p>
            <a:r>
              <a:rPr lang="en-US" altLang="en-US" dirty="0"/>
              <a:t>Replay attack</a:t>
            </a:r>
          </a:p>
        </p:txBody>
      </p:sp>
      <p:sp>
        <p:nvSpPr>
          <p:cNvPr id="299013" name="Line 5">
            <a:extLst>
              <a:ext uri="{FF2B5EF4-FFF2-40B4-BE49-F238E27FC236}">
                <a16:creationId xmlns:a16="http://schemas.microsoft.com/office/drawing/2014/main" id="{6B0E6C39-D8A9-4388-A178-86DD81FEA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54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4" name="Line 6">
            <a:extLst>
              <a:ext uri="{FF2B5EF4-FFF2-40B4-BE49-F238E27FC236}">
                <a16:creationId xmlns:a16="http://schemas.microsoft.com/office/drawing/2014/main" id="{AAEB6AC2-13BA-492E-A051-9BD669F734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163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8">
            <a:extLst>
              <a:ext uri="{FF2B5EF4-FFF2-40B4-BE49-F238E27FC236}">
                <a16:creationId xmlns:a16="http://schemas.microsoft.com/office/drawing/2014/main" id="{215C2C4A-E6E0-4B8D-B677-22B6EB5F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810001"/>
            <a:ext cx="7152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299017" name="Line 9">
            <a:extLst>
              <a:ext uri="{FF2B5EF4-FFF2-40B4-BE49-F238E27FC236}">
                <a16:creationId xmlns:a16="http://schemas.microsoft.com/office/drawing/2014/main" id="{DDBF0FF7-9DA7-4C6D-9AFC-E246633D5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849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8" name="Rectangle 10">
            <a:extLst>
              <a:ext uri="{FF2B5EF4-FFF2-40B4-BE49-F238E27FC236}">
                <a16:creationId xmlns:a16="http://schemas.microsoft.com/office/drawing/2014/main" id="{E49D901E-F535-4CAF-BB95-D6B934D8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1"/>
            <a:ext cx="1760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Login: Alice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99019" name="Rectangle 11">
            <a:extLst>
              <a:ext uri="{FF2B5EF4-FFF2-40B4-BE49-F238E27FC236}">
                <a16:creationId xmlns:a16="http://schemas.microsoft.com/office/drawing/2014/main" id="{FAE4B6BA-967C-4D84-9066-D7CDD7E1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759076"/>
            <a:ext cx="2210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Password please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4041" name="Rectangle 14">
            <a:extLst>
              <a:ext uri="{FF2B5EF4-FFF2-40B4-BE49-F238E27FC236}">
                <a16:creationId xmlns:a16="http://schemas.microsoft.com/office/drawing/2014/main" id="{C541B34B-10DF-4249-98D9-6BA06771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938" y="3810001"/>
            <a:ext cx="10002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299025" name="Rectangle 17">
            <a:extLst>
              <a:ext uri="{FF2B5EF4-FFF2-40B4-BE49-F238E27FC236}">
                <a16:creationId xmlns:a16="http://schemas.microsoft.com/office/drawing/2014/main" id="{65A5A3D1-44AC-4C45-839A-8EB0B63DE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0" y="4418426"/>
            <a:ext cx="8763000" cy="16652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This is a replay attack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How can we prevent a replay?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adding a </a:t>
            </a:r>
            <a:r>
              <a:rPr lang="en-US" altLang="en-US" dirty="0">
                <a:solidFill>
                  <a:srgbClr val="C00000"/>
                </a:solidFill>
              </a:rPr>
              <a:t>NONCE </a:t>
            </a:r>
            <a:r>
              <a:rPr lang="en-US" altLang="en-US" dirty="0"/>
              <a:t>value; Number used once only</a:t>
            </a:r>
          </a:p>
          <a:p>
            <a:pPr lvl="1">
              <a:defRPr/>
            </a:pPr>
            <a:r>
              <a:rPr lang="en-US" altLang="en-US" dirty="0"/>
              <a:t>Use a temporary random number</a:t>
            </a:r>
          </a:p>
        </p:txBody>
      </p:sp>
      <p:pic>
        <p:nvPicPr>
          <p:cNvPr id="44043" name="Picture 19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ADF68C6C-2799-407E-89BB-F82C45B6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2133600"/>
            <a:ext cx="10763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4" name="Picture 21" descr="deedum2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FF178ED4-C7D0-4C7E-BB0A-26C4D6570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11128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2CB90CB1-4F9E-40F6-930C-B2A138A5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375026"/>
            <a:ext cx="2838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K</a:t>
            </a:r>
            <a:r>
              <a:rPr lang="en-US" altLang="en-US" sz="2400">
                <a:solidFill>
                  <a:schemeClr val="tx1"/>
                </a:solidFill>
                <a:latin typeface="Times-Roman" charset="0"/>
                <a:ea typeface="MS PGothic" panose="020B0600070205080204" pitchFamily="34" charset="-128"/>
              </a:rPr>
              <a:t>(Alice’s password)</a:t>
            </a: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9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35295616" presetClass="entr" presetSubtype="41306935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9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9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9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99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8" grpId="0" autoUpdateAnimBg="0"/>
      <p:bldP spid="299019" grpId="0" autoUpdateAnimBg="0"/>
      <p:bldP spid="299025" grpId="0" build="p" autoUpdateAnimBg="0"/>
      <p:bldP spid="1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A68707C-35EF-4CEA-91FF-C7090B3A5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8001000" cy="1219200"/>
          </a:xfrm>
        </p:spPr>
        <p:txBody>
          <a:bodyPr/>
          <a:lstStyle/>
          <a:p>
            <a:r>
              <a:rPr lang="en-US" altLang="en-US"/>
              <a:t>Challenge-Response</a:t>
            </a:r>
          </a:p>
        </p:txBody>
      </p:sp>
      <p:sp>
        <p:nvSpPr>
          <p:cNvPr id="165892" name="Line 4">
            <a:extLst>
              <a:ext uri="{FF2B5EF4-FFF2-40B4-BE49-F238E27FC236}">
                <a16:creationId xmlns:a16="http://schemas.microsoft.com/office/drawing/2014/main" id="{6721426B-015B-40F7-8F92-ADED02B81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5893" name="Line 5">
            <a:extLst>
              <a:ext uri="{FF2B5EF4-FFF2-40B4-BE49-F238E27FC236}">
                <a16:creationId xmlns:a16="http://schemas.microsoft.com/office/drawing/2014/main" id="{D00C998D-380A-4215-83F7-2B58FBF2C3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82AEA985-57A8-44E3-A914-EDE04F8C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3444876"/>
            <a:ext cx="782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65895" name="Line 7">
            <a:extLst>
              <a:ext uri="{FF2B5EF4-FFF2-40B4-BE49-F238E27FC236}">
                <a16:creationId xmlns:a16="http://schemas.microsoft.com/office/drawing/2014/main" id="{33A21997-0E49-4BB1-9277-3806E7441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5896" name="Rectangle 8">
            <a:extLst>
              <a:ext uri="{FF2B5EF4-FFF2-40B4-BE49-F238E27FC236}">
                <a16:creationId xmlns:a16="http://schemas.microsoft.com/office/drawing/2014/main" id="{8C802597-8153-42C3-9CE2-C174461F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1"/>
            <a:ext cx="19318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Login: Alice</a:t>
            </a:r>
          </a:p>
        </p:txBody>
      </p:sp>
      <p:sp>
        <p:nvSpPr>
          <p:cNvPr id="165897" name="Rectangle 9">
            <a:extLst>
              <a:ext uri="{FF2B5EF4-FFF2-40B4-BE49-F238E27FC236}">
                <a16:creationId xmlns:a16="http://schemas.microsoft.com/office/drawing/2014/main" id="{6B0F59E0-334B-4B59-AFB0-10FF04CB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30" y="2425850"/>
            <a:ext cx="4280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“Password please” + Nonce</a:t>
            </a:r>
          </a:p>
        </p:txBody>
      </p:sp>
      <p:sp>
        <p:nvSpPr>
          <p:cNvPr id="165898" name="Rectangle 10">
            <a:extLst>
              <a:ext uri="{FF2B5EF4-FFF2-40B4-BE49-F238E27FC236}">
                <a16:creationId xmlns:a16="http://schemas.microsoft.com/office/drawing/2014/main" id="{2AA7D0BA-C598-4F36-A29B-FAA737A79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063876"/>
            <a:ext cx="43556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E</a:t>
            </a:r>
            <a:r>
              <a:rPr lang="en-US" altLang="en-US" sz="240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(Alice’s password, Nonce)</a:t>
            </a:r>
          </a:p>
        </p:txBody>
      </p:sp>
      <p:sp>
        <p:nvSpPr>
          <p:cNvPr id="165901" name="Rectangle 13">
            <a:extLst>
              <a:ext uri="{FF2B5EF4-FFF2-40B4-BE49-F238E27FC236}">
                <a16:creationId xmlns:a16="http://schemas.microsoft.com/office/drawing/2014/main" id="{7E4FA337-175D-4759-9E88-77C98D5D9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02262"/>
            <a:ext cx="11274246" cy="229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Nonce is a </a:t>
            </a:r>
            <a:r>
              <a:rPr lang="en-US" altLang="en-US" sz="28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challenge </a:t>
            </a: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that is changed every time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800" b="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The encrypted message is the </a:t>
            </a:r>
            <a:r>
              <a:rPr lang="en-US" altLang="en-US" sz="28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response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800" b="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Critically, the </a:t>
            </a:r>
            <a:r>
              <a:rPr lang="en-US" altLang="en-US" sz="28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ciphertext depends on the nonce</a:t>
            </a:r>
          </a:p>
          <a:p>
            <a:pPr marL="457200" indent="-457200" eaLnBrk="1" hangingPunct="1">
              <a:lnSpc>
                <a:spcPct val="85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endParaRPr lang="en-US" altLang="en-US" sz="2800" b="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45067" name="Rectangle 15">
            <a:extLst>
              <a:ext uri="{FF2B5EF4-FFF2-40B4-BE49-F238E27FC236}">
                <a16:creationId xmlns:a16="http://schemas.microsoft.com/office/drawing/2014/main" id="{1C3A62F1-9029-4801-BE18-1E988FFCD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3471864"/>
            <a:ext cx="920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pic>
        <p:nvPicPr>
          <p:cNvPr id="45068" name="Picture 19" descr="alice3Rev.tiff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7EC7A3D3-C99B-4E39-BFCA-979A3FB3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5001"/>
            <a:ext cx="9461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9" name="Picture 20" descr="rabbit3.tiff                                                   0010273EMacintosh HD                   BC93A1CC:">
            <a:extLst>
              <a:ext uri="{FF2B5EF4-FFF2-40B4-BE49-F238E27FC236}">
                <a16:creationId xmlns:a16="http://schemas.microsoft.com/office/drawing/2014/main" id="{1AA3FAC1-9E34-4E6A-9A50-9FB4FD5A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752600"/>
            <a:ext cx="10763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85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1958</Words>
  <Application>Microsoft Macintosh PowerPoint</Application>
  <PresentationFormat>Widescreen</PresentationFormat>
  <Paragraphs>387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Helvetica</vt:lpstr>
      <vt:lpstr>Tahoma</vt:lpstr>
      <vt:lpstr>Times New Roman</vt:lpstr>
      <vt:lpstr>Times-Roman</vt:lpstr>
      <vt:lpstr>Wingdings</vt:lpstr>
      <vt:lpstr>Office Theme</vt:lpstr>
      <vt:lpstr>Security:  Public Key Cryptography</vt:lpstr>
      <vt:lpstr>Review: Security</vt:lpstr>
      <vt:lpstr>Encryption using symmetric keys</vt:lpstr>
      <vt:lpstr>Problems with Block Ciphers</vt:lpstr>
      <vt:lpstr>An example: Login system</vt:lpstr>
      <vt:lpstr>Replay attack</vt:lpstr>
      <vt:lpstr>Replay attack</vt:lpstr>
      <vt:lpstr>Replay attack</vt:lpstr>
      <vt:lpstr>Challenge-Response</vt:lpstr>
      <vt:lpstr>How do nonces help?</vt:lpstr>
      <vt:lpstr>General problems with repeated ciphertext</vt:lpstr>
      <vt:lpstr>Can we use nonces for all messages?</vt:lpstr>
      <vt:lpstr>Cipher block chaining: Encryption</vt:lpstr>
      <vt:lpstr>How to agree on a shared secret key?</vt:lpstr>
      <vt:lpstr>Public key cryptography</vt:lpstr>
      <vt:lpstr>Public Key Cryptography</vt:lpstr>
      <vt:lpstr>Public key cryptography</vt:lpstr>
      <vt:lpstr>Public Key Cryptography An Example</vt:lpstr>
      <vt:lpstr>PowerPoint Presentation</vt:lpstr>
      <vt:lpstr>PowerPoint Presentation</vt:lpstr>
      <vt:lpstr>PowerPoint Presentation</vt:lpstr>
      <vt:lpstr>Public key ciphers</vt:lpstr>
      <vt:lpstr>Public key encryption algorithms</vt:lpstr>
      <vt:lpstr>Prerequisite: modular arithmetic</vt:lpstr>
      <vt:lpstr>RSA: getting ready</vt:lpstr>
      <vt:lpstr>RSA step 1: Creating public/private key pair</vt:lpstr>
      <vt:lpstr>RSA step 2: encryption and decryption</vt:lpstr>
      <vt:lpstr>RSA example:</vt:lpstr>
      <vt:lpstr>Why does RSA work?</vt:lpstr>
      <vt:lpstr>RSA: another important property</vt:lpstr>
      <vt:lpstr>PowerPoint Presentation</vt:lpstr>
      <vt:lpstr>Why is RSA secure?</vt:lpstr>
      <vt:lpstr>RSA in practice: session keys</vt:lpstr>
      <vt:lpstr>RSA in practice: session keys</vt:lpstr>
      <vt:lpstr>Public Key Cryptography: Summary</vt:lpstr>
      <vt:lpstr>Cryptography: the 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2653</cp:revision>
  <cp:lastPrinted>2019-04-10T14:07:25Z</cp:lastPrinted>
  <dcterms:created xsi:type="dcterms:W3CDTF">2019-01-23T03:40:12Z</dcterms:created>
  <dcterms:modified xsi:type="dcterms:W3CDTF">2019-04-10T14:08:04Z</dcterms:modified>
</cp:coreProperties>
</file>