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349" r:id="rId4"/>
    <p:sldId id="350" r:id="rId5"/>
    <p:sldId id="824" r:id="rId6"/>
    <p:sldId id="311" r:id="rId7"/>
    <p:sldId id="320" r:id="rId8"/>
    <p:sldId id="1201" r:id="rId9"/>
    <p:sldId id="1202" r:id="rId10"/>
    <p:sldId id="1203" r:id="rId11"/>
    <p:sldId id="1204" r:id="rId12"/>
    <p:sldId id="1205" r:id="rId13"/>
    <p:sldId id="12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036842-F4B2-CA4A-A041-1B02751853C8}" type="slidenum">
              <a:rPr lang="en-US" altLang="x-none" sz="1300" b="0">
                <a:latin typeface="Times New Roman" charset="0"/>
              </a:rPr>
              <a:pPr eaLnBrk="1" hangingPunct="1"/>
              <a:t>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9171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13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96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8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00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gaia.cs.umass.edu/kurose_ross/ppt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Directories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Helvetica" pitchFamily="2" charset="0"/>
                <a:ea typeface="ＭＳ Ｐゴシック" charset="0"/>
              </a:rPr>
              <a:t>ARP protocol in action</a:t>
            </a:r>
            <a:endParaRPr lang="en-US" sz="4400" b="0" dirty="0">
              <a:latin typeface="Helvetica" pitchFamily="2" charset="0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Helvetica" pitchFamily="2" charset="0"/>
              </a:rPr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>
                <a:latin typeface="Helvetica" pitchFamily="2" charset="0"/>
              </a:rPr>
              <a:t>B</a:t>
            </a:r>
            <a:r>
              <a:rPr lang="ja-JP" altLang="en-US" sz="200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MAC address not in A</a:t>
            </a:r>
            <a:r>
              <a:rPr lang="en-US" altLang="ja-JP" sz="2000" dirty="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ARP table, so A uses ARP to find B’s MAC address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1077218"/>
            <a:chOff x="689113" y="2308977"/>
            <a:chExt cx="4222474" cy="10772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  <a:latin typeface="Helvetica" pitchFamily="2" charset="0"/>
                </a:rPr>
                <a:t>B</a:t>
              </a:r>
              <a:r>
                <a:rPr lang="en-US" sz="2000" dirty="0">
                  <a:latin typeface="Helvetica" pitchFamily="2" charset="0"/>
                </a:rPr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5114200" cy="1554072"/>
            <a:chOff x="7269663" y="106017"/>
            <a:chExt cx="511420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2" y="117460"/>
              <a:ext cx="37729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Target IP address: 137.196.7.14</a:t>
              </a:r>
            </a:p>
            <a:p>
              <a:r>
                <a:rPr lang="en-US" sz="1400" dirty="0">
                  <a:latin typeface="Helvetica" pitchFamily="2" charset="0"/>
                </a:rPr>
                <a:t>Target MAC address: 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</a:rPr>
                <a:t>                    58-23-D7-FA-20-B0</a:t>
              </a:r>
              <a:endParaRPr lang="en-US" sz="1400" dirty="0">
                <a:latin typeface="Helvetica" pitchFamily="2" charset="0"/>
              </a:endParaRPr>
            </a:p>
            <a:p>
              <a:r>
                <a:rPr lang="en-US" sz="1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405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  <a:cs typeface="Courier New" panose="02070309020205020404" pitchFamily="49" charset="0"/>
              </a:rPr>
              <a:t>ARP message into Ethernet frame (sent to </a:t>
            </a:r>
            <a:r>
              <a:rPr lang="en-US" sz="1600" dirty="0">
                <a:solidFill>
                  <a:srgbClr val="000000"/>
                </a:solidFill>
                <a:latin typeface="Helvetica" pitchFamily="2" charset="0"/>
              </a:rPr>
              <a:t>71-65-F7-2B-08-53</a:t>
            </a:r>
            <a:r>
              <a:rPr lang="en-US" sz="1600" dirty="0">
                <a:latin typeface="Helvetica" pitchFamily="2" charset="0"/>
              </a:rPr>
              <a:t>)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3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Helvetica" pitchFamily="2" charset="0"/>
                <a:ea typeface="ＭＳ Ｐゴシック" charset="0"/>
              </a:rPr>
              <a:t>ARP protocol in action</a:t>
            </a:r>
            <a:endParaRPr lang="en-US" sz="4400" b="0" dirty="0">
              <a:latin typeface="Helvetica" pitchFamily="2" charset="0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Helvetica" pitchFamily="2" charset="0"/>
              </a:rPr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>
                <a:latin typeface="Helvetica" pitchFamily="2" charset="0"/>
              </a:rPr>
              <a:t>B</a:t>
            </a:r>
            <a:r>
              <a:rPr lang="ja-JP" altLang="en-US" sz="200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MAC address not in A</a:t>
            </a:r>
            <a:r>
              <a:rPr lang="en-US" altLang="ja-JP" sz="2000" dirty="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ARP table, so A uses ARP to find B’s MAC address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  <a:latin typeface="Helvetica" pitchFamily="2" charset="0"/>
                </a:rPr>
                <a:t>A</a:t>
              </a:r>
              <a:r>
                <a:rPr lang="en-US" sz="2000" dirty="0">
                  <a:latin typeface="Helvetica" pitchFamily="2" charset="0"/>
                </a:rPr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137.196.</a:t>
              </a:r>
            </a:p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       </a:t>
              </a:r>
              <a:r>
                <a:rPr lang="en-US" sz="1400" i="0" dirty="0">
                  <a:latin typeface="Arial" charset="0"/>
                  <a:cs typeface="+mn-cs"/>
                </a:rPr>
                <a:t>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500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80EF92-066B-F845-9615-F9B06E39F2DB}"/>
              </a:ext>
            </a:extLst>
          </p:cNvPr>
          <p:cNvSpPr txBox="1"/>
          <p:nvPr/>
        </p:nvSpPr>
        <p:spPr>
          <a:xfrm>
            <a:off x="9639468" y="2282808"/>
            <a:ext cx="2046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ARP uses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broadcasting </a:t>
            </a:r>
            <a:r>
              <a:rPr lang="en-US" sz="2400" dirty="0">
                <a:latin typeface="Helvetica" pitchFamily="2" charset="0"/>
              </a:rPr>
              <a:t>as a method to implement a directory service</a:t>
            </a:r>
          </a:p>
        </p:txBody>
      </p:sp>
    </p:spTree>
    <p:extLst>
      <p:ext uri="{BB962C8B-B14F-4D97-AF65-F5344CB8AC3E}">
        <p14:creationId xmlns:p14="http://schemas.microsoft.com/office/powerpoint/2010/main" val="16567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C756-6D2C-5042-9F4E-282BA03A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DNS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C8061521-870E-4D4B-97BA-88D922142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3915" y="1752900"/>
            <a:ext cx="2506417" cy="5465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51E30-B538-C344-9F89-F61AC56B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32" y="2908137"/>
            <a:ext cx="5760896" cy="3483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56FD27-432F-3448-94E7-64EF028C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808" y="1752899"/>
            <a:ext cx="3298584" cy="5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0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BB94-B0F6-1E44-900B-A26EECD1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ARP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C8861-E138-704A-881A-2883A5BD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63" y="2091011"/>
            <a:ext cx="2381474" cy="722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1F9D6-492F-2A43-BEA2-83A7A4BB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98" y="3941956"/>
            <a:ext cx="9785725" cy="9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8B34-3E0B-2B4A-B142-5A23DE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83" y="2268537"/>
            <a:ext cx="8547651" cy="16337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Where do all the addresses come from? Who assigns them, and how?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5D11C-D6D5-EF48-A555-AC0D4D89A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C80-0F61-1246-9DC8-CA357BA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all the addresses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D6D3-FBB2-B64D-99D3-24447DB6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You, as the user, only know the application address of your destination (</a:t>
            </a:r>
            <a:r>
              <a:rPr lang="en-US" b="1" dirty="0" err="1"/>
              <a:t>google.com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7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7388-3FBA-3F4B-9246-25B69278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and what they correspond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36B3-2F2A-934F-9028-07516BCB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address (</a:t>
            </a:r>
            <a:r>
              <a:rPr lang="en-US" dirty="0">
                <a:solidFill>
                  <a:srgbClr val="C00000"/>
                </a:solidFill>
              </a:rPr>
              <a:t>TCP/UDP port</a:t>
            </a:r>
            <a:r>
              <a:rPr lang="en-US" dirty="0"/>
              <a:t>): app-level conversation</a:t>
            </a:r>
          </a:p>
          <a:p>
            <a:endParaRPr lang="en-US" dirty="0"/>
          </a:p>
          <a:p>
            <a:r>
              <a:rPr lang="en-US" dirty="0"/>
              <a:t>Network-level address (</a:t>
            </a:r>
            <a:r>
              <a:rPr lang="en-US" dirty="0">
                <a:solidFill>
                  <a:srgbClr val="C00000"/>
                </a:solidFill>
              </a:rPr>
              <a:t>IP address</a:t>
            </a:r>
            <a:r>
              <a:rPr lang="en-US" dirty="0"/>
              <a:t>): point of attachment</a:t>
            </a:r>
          </a:p>
          <a:p>
            <a:endParaRPr lang="en-US" dirty="0"/>
          </a:p>
          <a:p>
            <a:r>
              <a:rPr lang="en-US" dirty="0"/>
              <a:t>Link-level address (</a:t>
            </a:r>
            <a:r>
              <a:rPr lang="en-US" dirty="0">
                <a:solidFill>
                  <a:srgbClr val="C00000"/>
                </a:solidFill>
              </a:rPr>
              <a:t>MAC address</a:t>
            </a:r>
            <a:r>
              <a:rPr lang="en-US" dirty="0"/>
              <a:t>): device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1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Directory Services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Centralized directory</a:t>
            </a:r>
          </a:p>
          <a:p>
            <a:pPr lvl="1"/>
            <a:r>
              <a:rPr lang="en-US" altLang="en-US" dirty="0"/>
              <a:t>Ask everyone (e.g., flooding in ARP)</a:t>
            </a:r>
          </a:p>
          <a:p>
            <a:pPr lvl="1"/>
            <a:r>
              <a:rPr lang="en-US" altLang="en-US" dirty="0"/>
              <a:t>Tell everyone (e.g., pushing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pPr lvl="1"/>
            <a:r>
              <a:rPr lang="en-US" altLang="en-US" dirty="0"/>
              <a:t>Fix a value a priori (e.g., </a:t>
            </a:r>
            <a:r>
              <a:rPr lang="en-US" altLang="en-US" dirty="0" err="1"/>
              <a:t>dst</a:t>
            </a:r>
            <a:r>
              <a:rPr lang="en-US" altLang="en-US" dirty="0"/>
              <a:t> port 80 is typically HTTP)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</a:t>
            </a:r>
            <a:r>
              <a:rPr lang="en-US" altLang="en-US" dirty="0">
                <a:solidFill>
                  <a:srgbClr val="C00000"/>
                </a:solidFill>
              </a:rPr>
              <a:t>Domain Name System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60" y="896144"/>
            <a:ext cx="3506928" cy="26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262689" y="510063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Clip" r:id="rId4" imgW="24269700" imgH="20129500" progId="MS_ClipArt_Gallery.2">
                  <p:embed/>
                </p:oleObj>
              </mc:Choice>
              <mc:Fallback>
                <p:oleObj name="Clip" r:id="rId4" imgW="24269700" imgH="20129500" progId="MS_ClipArt_Gallery.2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9" y="5100639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430839" y="5678489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1800" b="0">
                <a:latin typeface="Helvetica" pitchFamily="2" charset="0"/>
              </a:rPr>
              <a:t>requesting host</a:t>
            </a:r>
            <a:endParaRPr lang="en-US" altLang="x-none" sz="2400" b="0">
              <a:latin typeface="Helvetica" pitchFamily="2" charset="0"/>
            </a:endParaRPr>
          </a:p>
          <a:p>
            <a:pPr algn="ctr"/>
            <a:r>
              <a:rPr lang="en-US" altLang="x-none" sz="1600">
                <a:latin typeface="Helvetica" pitchFamily="2" charset="0"/>
              </a:rPr>
              <a:t>cis.poly.edu</a:t>
            </a:r>
            <a:endParaRPr lang="en-US" altLang="x-none" sz="1600" b="0">
              <a:latin typeface="Helvetica" pitchFamily="2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656821" y="6291073"/>
            <a:ext cx="2008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 dirty="0" err="1">
                <a:latin typeface="Helvetica" pitchFamily="2" charset="0"/>
              </a:rPr>
              <a:t>gaia.cs.umass.edu</a:t>
            </a:r>
            <a:endParaRPr lang="en-US" altLang="x-none" sz="1600" b="0" dirty="0">
              <a:latin typeface="Helvetica" pitchFamily="2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240270" y="5605410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270" y="5605410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6"/>
          <p:cNvGrpSpPr>
            <a:grpSpLocks/>
          </p:cNvGrpSpPr>
          <p:nvPr/>
        </p:nvGrpSpPr>
        <p:grpSpPr bwMode="auto">
          <a:xfrm>
            <a:off x="6510339" y="3025776"/>
            <a:ext cx="369887" cy="657225"/>
            <a:chOff x="4180" y="783"/>
            <a:chExt cx="150" cy="307"/>
          </a:xfrm>
        </p:grpSpPr>
        <p:sp>
          <p:nvSpPr>
            <p:cNvPr id="3180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7064376" y="12779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 dirty="0">
                <a:latin typeface="Helvetica" pitchFamily="2" charset="0"/>
              </a:rPr>
              <a:t>root DNS server</a:t>
            </a:r>
            <a:endParaRPr lang="en-US" altLang="x-none" sz="1600" b="0" dirty="0">
              <a:latin typeface="Helvetica" pitchFamily="2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6559550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6673850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6959600" y="3179764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6959601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6883401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6750051" y="3741739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9" name="Group 22"/>
          <p:cNvGrpSpPr>
            <a:grpSpLocks/>
          </p:cNvGrpSpPr>
          <p:nvPr/>
        </p:nvGrpSpPr>
        <p:grpSpPr bwMode="auto">
          <a:xfrm>
            <a:off x="4365625" y="3116261"/>
            <a:ext cx="1936750" cy="615949"/>
            <a:chOff x="2800" y="2132"/>
            <a:chExt cx="1220" cy="388"/>
          </a:xfrm>
        </p:grpSpPr>
        <p:sp>
          <p:nvSpPr>
            <p:cNvPr id="31802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Helvetica" pitchFamily="2" charset="0"/>
              </a:endParaRPr>
            </a:p>
          </p:txBody>
        </p:sp>
        <p:sp>
          <p:nvSpPr>
            <p:cNvPr id="31803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x-none" sz="1800" b="0" dirty="0">
                  <a:latin typeface="Helvetica" pitchFamily="2" charset="0"/>
                </a:rPr>
                <a:t>local DNS server</a:t>
              </a:r>
              <a:endParaRPr lang="en-US" altLang="x-none" sz="2400" b="0" dirty="0">
                <a:latin typeface="Helvetica" pitchFamily="2" charset="0"/>
              </a:endParaRPr>
            </a:p>
            <a:p>
              <a:pPr algn="ctr"/>
              <a:r>
                <a:rPr lang="en-US" altLang="x-none" sz="1600" dirty="0" err="1">
                  <a:latin typeface="Helvetica" pitchFamily="2" charset="0"/>
                </a:rPr>
                <a:t>dns.poly.edu</a:t>
              </a:r>
              <a:endParaRPr lang="en-US" altLang="x-none" sz="1600" b="0" dirty="0">
                <a:latin typeface="Helvetica" pitchFamily="2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6270625" y="4568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1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6813550" y="223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2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7251700" y="24733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3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7566025" y="2882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4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7596188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5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8193088" y="4410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6</a:t>
            </a:r>
            <a:endParaRPr lang="en-US" altLang="x-none" sz="2400" b="0">
              <a:latin typeface="Helvetica" pitchFamily="2" charset="0"/>
            </a:endParaRPr>
          </a:p>
        </p:txBody>
      </p:sp>
      <p:grpSp>
        <p:nvGrpSpPr>
          <p:cNvPr id="31766" name="Group 31"/>
          <p:cNvGrpSpPr>
            <a:grpSpLocks/>
          </p:cNvGrpSpPr>
          <p:nvPr/>
        </p:nvGrpSpPr>
        <p:grpSpPr bwMode="auto">
          <a:xfrm>
            <a:off x="7624764" y="1606551"/>
            <a:ext cx="369887" cy="657225"/>
            <a:chOff x="4180" y="783"/>
            <a:chExt cx="150" cy="307"/>
          </a:xfrm>
        </p:grpSpPr>
        <p:sp>
          <p:nvSpPr>
            <p:cNvPr id="31794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5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6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7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8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1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7" name="Group 40"/>
          <p:cNvGrpSpPr>
            <a:grpSpLocks/>
          </p:cNvGrpSpPr>
          <p:nvPr/>
        </p:nvGrpSpPr>
        <p:grpSpPr bwMode="auto">
          <a:xfrm>
            <a:off x="8453439" y="3035301"/>
            <a:ext cx="369887" cy="657225"/>
            <a:chOff x="4180" y="783"/>
            <a:chExt cx="150" cy="307"/>
          </a:xfrm>
        </p:grpSpPr>
        <p:sp>
          <p:nvSpPr>
            <p:cNvPr id="31786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9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0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8" name="Group 49"/>
          <p:cNvGrpSpPr>
            <a:grpSpLocks/>
          </p:cNvGrpSpPr>
          <p:nvPr/>
        </p:nvGrpSpPr>
        <p:grpSpPr bwMode="auto">
          <a:xfrm>
            <a:off x="8434389" y="4654551"/>
            <a:ext cx="369887" cy="657225"/>
            <a:chOff x="4180" y="783"/>
            <a:chExt cx="150" cy="307"/>
          </a:xfrm>
        </p:grpSpPr>
        <p:sp>
          <p:nvSpPr>
            <p:cNvPr id="31778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79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0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1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5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69" name="Text Box 58"/>
          <p:cNvSpPr txBox="1">
            <a:spLocks noChangeArrowheads="1"/>
          </p:cNvSpPr>
          <p:nvPr/>
        </p:nvSpPr>
        <p:spPr bwMode="auto">
          <a:xfrm>
            <a:off x="8932913" y="4711126"/>
            <a:ext cx="24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1600" b="0" dirty="0">
                <a:latin typeface="Helvetica" pitchFamily="2" charset="0"/>
              </a:rPr>
              <a:t>authoritative DNS server</a:t>
            </a:r>
            <a:endParaRPr lang="en-US" altLang="x-none" sz="2400" b="0" dirty="0">
              <a:latin typeface="Helvetica" pitchFamily="2" charset="0"/>
            </a:endParaRPr>
          </a:p>
          <a:p>
            <a:pPr algn="ctr"/>
            <a:r>
              <a:rPr lang="en-US" altLang="x-none" sz="1600" dirty="0" err="1">
                <a:latin typeface="Helvetica" pitchFamily="2" charset="0"/>
              </a:rPr>
              <a:t>dns.cs.umass.edu</a:t>
            </a:r>
            <a:endParaRPr lang="en-US" altLang="x-none" sz="1600" b="0" dirty="0">
              <a:latin typeface="Helvetica" pitchFamily="2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7566025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7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6823075" y="45878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8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6892925" y="3511550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6853239" y="3627438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Text Box 63"/>
          <p:cNvSpPr txBox="1">
            <a:spLocks noChangeArrowheads="1"/>
          </p:cNvSpPr>
          <p:nvPr/>
        </p:nvSpPr>
        <p:spPr bwMode="auto">
          <a:xfrm>
            <a:off x="7824788" y="26495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Helvetica" pitchFamily="2" charset="0"/>
              </a:rPr>
              <a:t>TLD DNS server</a:t>
            </a:r>
            <a:endParaRPr lang="en-US" altLang="x-none" sz="1600" b="0">
              <a:latin typeface="Helvetica" pitchFamily="2" charset="0"/>
            </a:endParaRPr>
          </a:p>
        </p:txBody>
      </p:sp>
      <p:sp>
        <p:nvSpPr>
          <p:cNvPr id="31775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Domain Name System</a:t>
            </a:r>
          </a:p>
        </p:txBody>
      </p:sp>
      <p:sp>
        <p:nvSpPr>
          <p:cNvPr id="3177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690688"/>
            <a:ext cx="3406777" cy="1381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x-none" sz="2400" dirty="0"/>
              <a:t>Host at </a:t>
            </a:r>
            <a:r>
              <a:rPr lang="en-US" altLang="x-none" sz="2400" dirty="0" err="1"/>
              <a:t>cis.poly.edu</a:t>
            </a:r>
            <a:r>
              <a:rPr lang="en-US" altLang="x-none" sz="2400" dirty="0"/>
              <a:t> wants IP address for </a:t>
            </a:r>
            <a:r>
              <a:rPr lang="en-US" altLang="x-none" sz="2400" b="1" dirty="0" err="1"/>
              <a:t>gaia.cs.umass.edu</a:t>
            </a:r>
            <a:endParaRPr lang="en-US" altLang="x-none" sz="2400" b="1" dirty="0"/>
          </a:p>
        </p:txBody>
      </p:sp>
      <p:sp>
        <p:nvSpPr>
          <p:cNvPr id="31777" name="TextBox 66"/>
          <p:cNvSpPr txBox="1">
            <a:spLocks noChangeArrowheads="1"/>
          </p:cNvSpPr>
          <p:nvPr/>
        </p:nvSpPr>
        <p:spPr bwMode="auto">
          <a:xfrm>
            <a:off x="1874839" y="5867401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Recursive query: #1</a:t>
            </a:r>
          </a:p>
          <a:p>
            <a:pPr eaLnBrk="1" hangingPunct="1"/>
            <a:r>
              <a:rPr lang="en-US" altLang="x-none"/>
              <a:t>Iterative queries: #2, 4,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D046D-088B-6745-B93F-63F8001C3998}"/>
              </a:ext>
            </a:extLst>
          </p:cNvPr>
          <p:cNvSpPr txBox="1"/>
          <p:nvPr/>
        </p:nvSpPr>
        <p:spPr>
          <a:xfrm>
            <a:off x="416438" y="3400199"/>
            <a:ext cx="35587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 your home, your Wi-Fi router typically runs the local DNS resolver.</a:t>
            </a:r>
          </a:p>
        </p:txBody>
      </p:sp>
      <p:pic>
        <p:nvPicPr>
          <p:cNvPr id="68" name="Picture 67" descr="A close up of a device&#10;&#10;Description automatically generated">
            <a:extLst>
              <a:ext uri="{FF2B5EF4-FFF2-40B4-BE49-F238E27FC236}">
                <a16:creationId xmlns:a16="http://schemas.microsoft.com/office/drawing/2014/main" id="{BCAA7397-312B-F542-A9CF-A35D5EB2F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62" y="4781255"/>
            <a:ext cx="1237147" cy="12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Helvetica" pitchFamily="2" charset="0"/>
                <a:ea typeface="ＭＳ Ｐゴシック" charset="0"/>
              </a:rPr>
              <a:t>ARP: address resolution protocol</a:t>
            </a:r>
            <a:endParaRPr lang="en-US" sz="4400" b="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785073" cy="953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A8"/>
                </a:solidFill>
                <a:latin typeface="Helvetica" pitchFamily="2" charset="0"/>
              </a:rPr>
              <a:t>ARP table: </a:t>
            </a:r>
            <a:r>
              <a:rPr lang="en-US" dirty="0">
                <a:latin typeface="Helvetica" pitchFamily="2" charset="0"/>
              </a:rPr>
              <a:t>each IP node (host, router) on the local network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A8"/>
                </a:solidFill>
                <a:latin typeface="Helvetica" pitchFamily="2" charset="0"/>
              </a:rPr>
              <a:t>Question:</a:t>
            </a:r>
            <a:r>
              <a:rPr lang="en-US" sz="2800" i="0" dirty="0">
                <a:solidFill>
                  <a:srgbClr val="0000A8"/>
                </a:solidFill>
                <a:latin typeface="Helvetica" pitchFamily="2" charset="0"/>
              </a:rPr>
              <a:t> </a:t>
            </a:r>
            <a:r>
              <a:rPr lang="en-US" sz="2800" i="0" dirty="0">
                <a:latin typeface="Helvetica" pitchFamily="2" charset="0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5022683" cy="2799867"/>
            <a:chOff x="3970059" y="2973174"/>
            <a:chExt cx="6271354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8" y="3460537"/>
              <a:ext cx="2244104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Helvetica" pitchFamily="2" charset="0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2179816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Helvetica" pitchFamily="2" charset="0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2187581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Helvetica" pitchFamily="2" charset="0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2128016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Helvetica" pitchFamily="2" charset="0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Helvetica" pitchFamily="2" charset="0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7" y="3246090"/>
              <a:ext cx="1533565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Helvetica" pitchFamily="2" charset="0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8" y="5130248"/>
              <a:ext cx="1533565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Helvetica" pitchFamily="2" charset="0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533565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Helvetica" pitchFamily="2" charset="0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533565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Helvetica" pitchFamily="2" charset="0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728854" cy="2923999"/>
            <a:chOff x="1446381" y="2663687"/>
            <a:chExt cx="3728854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554960" cy="437323"/>
              <a:chOff x="2317237" y="2601212"/>
              <a:chExt cx="554960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554960" cy="437323"/>
              <a:chOff x="2317237" y="2601212"/>
              <a:chExt cx="554960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554960" cy="437323"/>
              <a:chOff x="2317237" y="2601212"/>
              <a:chExt cx="554960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554960" cy="437323"/>
              <a:chOff x="2317237" y="2601212"/>
              <a:chExt cx="554960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2" y="3298343"/>
            <a:ext cx="6182775" cy="321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Contain IP </a:t>
            </a:r>
            <a:r>
              <a:rPr lang="en-US" sz="28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2800" dirty="0">
                <a:latin typeface="Helvetica" pitchFamily="2" charset="0"/>
              </a:rPr>
              <a:t>MAC address mappings for some nodes: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Helvetica" pitchFamily="2" charset="0"/>
              </a:rPr>
              <a:t>          </a:t>
            </a:r>
            <a:r>
              <a:rPr lang="en-US" sz="2000" dirty="0">
                <a:solidFill>
                  <a:srgbClr val="0000A8"/>
                </a:solidFill>
                <a:latin typeface="Helvetica" pitchFamily="2" charset="0"/>
              </a:rPr>
              <a:t>&lt; IP address; MAC address; TTL&gt;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solidFill>
                <a:srgbClr val="0000A8"/>
              </a:solidFill>
              <a:latin typeface="Helvetica" pitchFamily="2" charset="0"/>
            </a:endParaRP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TTL (Time To Live): time after which address mapping will be forgotten (typically 20 min)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EE37A-29A2-3344-AF7D-6DB1F962CB36}"/>
              </a:ext>
            </a:extLst>
          </p:cNvPr>
          <p:cNvSpPr txBox="1"/>
          <p:nvPr/>
        </p:nvSpPr>
        <p:spPr>
          <a:xfrm>
            <a:off x="1859056" y="6386968"/>
            <a:ext cx="682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Credit: </a:t>
            </a:r>
            <a:r>
              <a:rPr lang="en-US" dirty="0">
                <a:latin typeface="Helvetica" pitchFamily="2" charset="0"/>
                <a:hlinkClick r:id="rId4"/>
              </a:rPr>
              <a:t>http://gaia.cs.umass.edu/kurose_ross/ppt.htm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Helvetica" pitchFamily="2" charset="0"/>
                <a:ea typeface="ＭＳ Ｐゴシック" charset="0"/>
              </a:rPr>
              <a:t>ARP protocol in action</a:t>
            </a:r>
            <a:endParaRPr lang="en-US" sz="4400" b="0" dirty="0">
              <a:latin typeface="Helvetica" pitchFamily="2" charset="0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534859" y="4634479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Helvetica" pitchFamily="2" charset="0"/>
              </a:rPr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>
                <a:latin typeface="Helvetica" pitchFamily="2" charset="0"/>
              </a:rPr>
              <a:t>B</a:t>
            </a:r>
            <a:r>
              <a:rPr lang="ja-JP" altLang="en-US" sz="200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MAC address not in A</a:t>
            </a:r>
            <a:r>
              <a:rPr lang="en-US" altLang="ja-JP" sz="2000" dirty="0">
                <a:latin typeface="Helvetica" pitchFamily="2" charset="0"/>
              </a:rPr>
              <a:t>’</a:t>
            </a:r>
            <a:r>
              <a:rPr lang="en-US" sz="2000" dirty="0">
                <a:latin typeface="Helvetica" pitchFamily="2" charset="0"/>
              </a:rPr>
              <a:t>s ARP table, so A uses ARP to find B’s MAC address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601913"/>
            <a:chOff x="689113" y="2070437"/>
            <a:chExt cx="5579166" cy="16019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6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defRPr/>
              </a:pPr>
              <a:r>
                <a:rPr lang="en-US" sz="2400" dirty="0">
                  <a:solidFill>
                    <a:srgbClr val="0000A8"/>
                  </a:solidFill>
                  <a:latin typeface="Helvetica" pitchFamily="2" charset="0"/>
                </a:rPr>
                <a:t>A</a:t>
              </a:r>
              <a:r>
                <a:rPr lang="en-US" sz="2000" dirty="0">
                  <a:latin typeface="Helvetica" pitchFamily="2" charset="0"/>
                </a:rPr>
                <a:t> broadcasts ARP query, containing B's IP </a:t>
              </a:r>
              <a:r>
                <a:rPr lang="en-US" sz="2000" dirty="0" err="1">
                  <a:latin typeface="Helvetica" pitchFamily="2" charset="0"/>
                </a:rPr>
                <a:t>addr</a:t>
              </a:r>
              <a:endParaRPr lang="en-US" sz="2000" dirty="0">
                <a:latin typeface="Helvetica" pitchFamily="2" charset="0"/>
              </a:endParaRP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latin typeface="Helvetica" pitchFamily="2" charset="0"/>
                </a:rPr>
                <a:t>destination MAC address = FF-FF-FF-FF-FF-FF</a:t>
              </a: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latin typeface="Helvetica" pitchFamily="2" charset="0"/>
                </a:rPr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674540" cy="1554072"/>
            <a:chOff x="7269663" y="106017"/>
            <a:chExt cx="467454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586759" y="204565"/>
              <a:ext cx="33574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  <a:cs typeface="Courier New" panose="02070309020205020404" pitchFamily="49" charset="0"/>
                </a:rPr>
                <a:t>Source MAC:  </a:t>
              </a: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</a:rPr>
                <a:t>71-65-F7-2B-08-53</a:t>
              </a:r>
            </a:p>
            <a:p>
              <a:r>
                <a:rPr lang="en-US" sz="1400" dirty="0">
                  <a:latin typeface="Helvetica" pitchFamily="2" charset="0"/>
                  <a:cs typeface="Courier New" panose="02070309020205020404" pitchFamily="49" charset="0"/>
                </a:rPr>
                <a:t>Source IP: </a:t>
              </a:r>
              <a:r>
                <a:rPr lang="en-US" sz="1400" dirty="0">
                  <a:latin typeface="Helvetica" pitchFamily="2" charset="0"/>
                </a:rPr>
                <a:t>137.196.7.23</a:t>
              </a:r>
              <a:r>
                <a:rPr lang="en-US" sz="14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dirty="0">
                  <a:latin typeface="Helvetica" pitchFamily="2" charset="0"/>
                </a:rPr>
                <a:t>Target IP address: 137.196.7.14</a:t>
              </a:r>
            </a:p>
            <a:p>
              <a:r>
                <a:rPr lang="en-US" sz="1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04452" y="2305133"/>
            <a:ext cx="437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  <a:cs typeface="Courier New" panose="02070309020205020404" pitchFamily="49" charset="0"/>
              </a:rPr>
              <a:t>Ethernet frame (sent to </a:t>
            </a:r>
            <a:r>
              <a:rPr lang="en-US" sz="1600" dirty="0">
                <a:latin typeface="Helvetica" pitchFamily="2" charset="0"/>
              </a:rPr>
              <a:t>FF-FF-FF-FF-FF-FF)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10898</TotalTime>
  <Words>681</Words>
  <Application>Microsoft Macintosh PowerPoint</Application>
  <PresentationFormat>Widescreen</PresentationFormat>
  <Paragraphs>158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Comic Sans MS</vt:lpstr>
      <vt:lpstr>Helvetica</vt:lpstr>
      <vt:lpstr>Times New Roman</vt:lpstr>
      <vt:lpstr>Wingdings</vt:lpstr>
      <vt:lpstr>Office Theme</vt:lpstr>
      <vt:lpstr>Clip</vt:lpstr>
      <vt:lpstr>552: Directories</vt:lpstr>
      <vt:lpstr>PowerPoint Presentation</vt:lpstr>
      <vt:lpstr>Where do all the addresses come from? Who assigns them, and how?</vt:lpstr>
      <vt:lpstr>Where do all the addresses come from?</vt:lpstr>
      <vt:lpstr>Addresses and what they correspond to</vt:lpstr>
      <vt:lpstr>Directory Services</vt:lpstr>
      <vt:lpstr>Domain Name System</vt:lpstr>
      <vt:lpstr>ARP: address resolution protocol</vt:lpstr>
      <vt:lpstr>ARP protocol in action</vt:lpstr>
      <vt:lpstr>ARP protocol in action</vt:lpstr>
      <vt:lpstr>ARP protocol in action</vt:lpstr>
      <vt:lpstr>Playing with DNS</vt:lpstr>
      <vt:lpstr>Playing with ARP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1096</cp:revision>
  <dcterms:created xsi:type="dcterms:W3CDTF">2018-09-05T17:47:04Z</dcterms:created>
  <dcterms:modified xsi:type="dcterms:W3CDTF">2020-09-16T02:09:59Z</dcterms:modified>
</cp:coreProperties>
</file>