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1207" r:id="rId3"/>
    <p:sldId id="315" r:id="rId4"/>
    <p:sldId id="1208" r:id="rId5"/>
    <p:sldId id="318" r:id="rId6"/>
    <p:sldId id="323" r:id="rId7"/>
    <p:sldId id="324" r:id="rId8"/>
    <p:sldId id="1209" r:id="rId9"/>
    <p:sldId id="325" r:id="rId10"/>
    <p:sldId id="328" r:id="rId11"/>
    <p:sldId id="329" r:id="rId12"/>
    <p:sldId id="330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1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3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9010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156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89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molsarma.in/post/dcc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</a:t>
            </a:r>
            <a:r>
              <a:rPr lang="en-US">
                <a:latin typeface="Helvetica" charset="0"/>
                <a:ea typeface="Helvetica" charset="0"/>
                <a:cs typeface="Helvetica" charset="0"/>
              </a:rPr>
              <a:t>Endpoint Responsibilities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(3) Distributed sharing of the network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669926" y="1690268"/>
            <a:ext cx="11245769" cy="4351338"/>
          </a:xfrm>
        </p:spPr>
        <p:txBody>
          <a:bodyPr/>
          <a:lstStyle/>
          <a:p>
            <a:r>
              <a:rPr lang="en-US" altLang="x-none" dirty="0"/>
              <a:t>A best-effort network can easily get overloaded</a:t>
            </a:r>
          </a:p>
          <a:p>
            <a:pPr lvl="1"/>
            <a:r>
              <a:rPr lang="en-US" altLang="x-none" dirty="0"/>
              <a:t>No mechanism to “block” excess data</a:t>
            </a:r>
          </a:p>
          <a:p>
            <a:pPr lvl="1"/>
            <a:r>
              <a:rPr lang="en-US" altLang="x-none" dirty="0"/>
              <a:t>Instead, excess packets are simply </a:t>
            </a:r>
            <a:r>
              <a:rPr lang="en-US" altLang="x-none" dirty="0">
                <a:solidFill>
                  <a:srgbClr val="C00000"/>
                </a:solidFill>
              </a:rPr>
              <a:t>dropped</a:t>
            </a:r>
            <a:r>
              <a:rPr lang="en-US" altLang="x-none" dirty="0"/>
              <a:t> (more later)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Can quickly lead to </a:t>
            </a:r>
            <a:r>
              <a:rPr lang="en-US" altLang="x-none" dirty="0">
                <a:solidFill>
                  <a:srgbClr val="C00000"/>
                </a:solidFill>
              </a:rPr>
              <a:t>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424" y="63119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10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330368" y="4761006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343069" y="6461219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130468" y="6453281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636910" y="5327743"/>
            <a:ext cx="1516467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dirty="0">
                <a:latin typeface="Times New Roman" charset="0"/>
              </a:rPr>
              <a:t>Useful work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343068" y="5303931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291599" y="5339650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240131" y="5215032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987937" y="5006886"/>
            <a:ext cx="4534137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0" dirty="0">
                <a:latin typeface="Helvetica" pitchFamily="2" charset="0"/>
              </a:rPr>
              <a:t>Increase in load that results in a </a:t>
            </a:r>
            <a:r>
              <a:rPr lang="en-US" altLang="x-none" sz="2400" b="0" i="1" dirty="0">
                <a:latin typeface="Helvetica" pitchFamily="2" charset="0"/>
              </a:rPr>
              <a:t>decrease</a:t>
            </a:r>
            <a:r>
              <a:rPr lang="en-US" altLang="x-none" sz="2400" b="0" dirty="0">
                <a:latin typeface="Helvetica" pitchFamily="2" charset="0"/>
              </a:rPr>
              <a:t> in useful work done.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DE444-1EA4-0045-AA3E-3746AE25F50E}"/>
              </a:ext>
            </a:extLst>
          </p:cNvPr>
          <p:cNvSpPr txBox="1"/>
          <p:nvPr/>
        </p:nvSpPr>
        <p:spPr>
          <a:xfrm>
            <a:off x="6096000" y="6053512"/>
            <a:ext cx="512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https://tools.ietf.org/html/rfc896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Endpoints adjust to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 lnSpcReduction="10000"/>
          </a:bodyPr>
          <a:lstStyle/>
          <a:p>
            <a:r>
              <a:rPr lang="en-US" altLang="x-none" dirty="0"/>
              <a:t>End hosts adapt their sending rates in response to network conditions</a:t>
            </a:r>
          </a:p>
          <a:p>
            <a:r>
              <a:rPr lang="en-US" altLang="x-none" dirty="0"/>
              <a:t>Learning that the network is congested</a:t>
            </a:r>
          </a:p>
          <a:p>
            <a:pPr lvl="1"/>
            <a:r>
              <a:rPr lang="en-US" altLang="x-none" dirty="0"/>
              <a:t>Shared Ethernet: carrier sense multiple access </a:t>
            </a:r>
          </a:p>
          <a:p>
            <a:pPr lvl="2"/>
            <a:r>
              <a:rPr lang="en-US" altLang="x-none" dirty="0">
                <a:solidFill>
                  <a:srgbClr val="C00000"/>
                </a:solidFill>
              </a:rPr>
              <a:t>Medium access control</a:t>
            </a:r>
          </a:p>
          <a:p>
            <a:pPr lvl="1"/>
            <a:r>
              <a:rPr lang="en-US" altLang="x-none" dirty="0"/>
              <a:t>IP network: observing end-to-end performance and back off</a:t>
            </a:r>
          </a:p>
          <a:p>
            <a:pPr lvl="2"/>
            <a:r>
              <a:rPr lang="en-US" altLang="x-none" dirty="0">
                <a:solidFill>
                  <a:srgbClr val="C00000"/>
                </a:solidFill>
              </a:rPr>
              <a:t>Congestion control</a:t>
            </a:r>
          </a:p>
          <a:p>
            <a:r>
              <a:rPr lang="en-US" altLang="x-none" dirty="0"/>
              <a:t>Adapting to network contention</a:t>
            </a:r>
          </a:p>
          <a:p>
            <a:pPr lvl="1"/>
            <a:r>
              <a:rPr lang="en-US" altLang="x-none" dirty="0"/>
              <a:t>Slowing down the sending rate/holding off transmitting for the greater good</a:t>
            </a:r>
          </a:p>
          <a:p>
            <a:pPr lvl="1"/>
            <a:r>
              <a:rPr lang="en-US" altLang="x-none" dirty="0"/>
              <a:t>React too conservatively &amp; reduce too little </a:t>
            </a:r>
            <a:r>
              <a:rPr lang="en-US" altLang="x-none" dirty="0">
                <a:sym typeface="Wingdings" pitchFamily="2" charset="2"/>
              </a:rPr>
              <a:t> still congested</a:t>
            </a:r>
            <a:endParaRPr lang="en-US" altLang="x-none" dirty="0"/>
          </a:p>
          <a:p>
            <a:pPr lvl="1"/>
            <a:r>
              <a:rPr lang="en-US" altLang="x-none" dirty="0"/>
              <a:t>React too aggressively &amp; reduce too much </a:t>
            </a:r>
            <a:r>
              <a:rPr lang="en-US" altLang="x-none" dirty="0">
                <a:sym typeface="Wingdings" pitchFamily="2" charset="2"/>
              </a:rPr>
              <a:t> </a:t>
            </a:r>
            <a:r>
              <a:rPr lang="en-US" altLang="x-none" dirty="0"/>
              <a:t>degrade app performance needlessly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11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5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back-off mechanism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615603"/>
            <a:ext cx="10991850" cy="312420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>
                <a:solidFill>
                  <a:srgbClr val="C00000"/>
                </a:solidFill>
              </a:rPr>
              <a:t>Exponential back-off: </a:t>
            </a:r>
            <a:r>
              <a:rPr lang="en-US" altLang="x-none" dirty="0"/>
              <a:t>Wait random time, exponentially larger on each retry, before retransmitting</a:t>
            </a:r>
          </a:p>
          <a:p>
            <a:pPr lvl="1"/>
            <a:r>
              <a:rPr lang="en-US" altLang="x-none" dirty="0"/>
              <a:t>Handle contention without knowing how many others are contending</a:t>
            </a:r>
          </a:p>
          <a:p>
            <a:pPr lvl="1"/>
            <a:r>
              <a:rPr lang="en-US" altLang="x-none" dirty="0"/>
              <a:t>IMHO, one of the most powerful ideas in computer science</a:t>
            </a: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727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altLang="x-none" dirty="0"/>
              <a:t>TCP congestion control (much more later)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decrease</a:t>
            </a:r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  <a:p>
            <a:pPr marL="457200" lvl="1" indent="0">
              <a:buNone/>
            </a:pPr>
            <a:endParaRPr lang="en-US" altLang="x-non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13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9112563" y="5719763"/>
            <a:ext cx="1182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1377154" y="387444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7778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80859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6C8717-0C25-5945-80FE-FF82DE10FD4B}"/>
              </a:ext>
            </a:extLst>
          </p:cNvPr>
          <p:cNvSpPr txBox="1"/>
          <p:nvPr/>
        </p:nvSpPr>
        <p:spPr>
          <a:xfrm>
            <a:off x="2541283" y="2070562"/>
            <a:ext cx="6771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Network Attachment, Application Interfacing, and 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271913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Three roles of endpoint network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6247" cy="5032376"/>
          </a:xfrm>
        </p:spPr>
        <p:txBody>
          <a:bodyPr>
            <a:normAutofit/>
          </a:bodyPr>
          <a:lstStyle/>
          <a:p>
            <a:r>
              <a:rPr lang="en-US" altLang="x-none" sz="3200" dirty="0">
                <a:solidFill>
                  <a:srgbClr val="C00000"/>
                </a:solidFill>
              </a:rPr>
              <a:t>Bootstrapping the host into the network</a:t>
            </a:r>
          </a:p>
          <a:p>
            <a:pPr lvl="1"/>
            <a:r>
              <a:rPr lang="en-US" altLang="x-none" sz="2800" dirty="0"/>
              <a:t>How does the endpoint get an address?</a:t>
            </a:r>
          </a:p>
          <a:p>
            <a:pPr lvl="1"/>
            <a:r>
              <a:rPr lang="en-US" altLang="x-none" sz="2800" dirty="0"/>
              <a:t>How does the endpoint make itself known to others?</a:t>
            </a:r>
          </a:p>
          <a:p>
            <a:r>
              <a:rPr lang="en-US" altLang="x-none" sz="3200" dirty="0">
                <a:solidFill>
                  <a:srgbClr val="C00000"/>
                </a:solidFill>
              </a:rPr>
              <a:t>Providing an interface to networked applications</a:t>
            </a:r>
          </a:p>
          <a:p>
            <a:pPr lvl="1"/>
            <a:r>
              <a:rPr lang="en-US" altLang="x-none" sz="2800" dirty="0"/>
              <a:t>How do higher-level applications access the network?</a:t>
            </a:r>
          </a:p>
          <a:p>
            <a:pPr lvl="1"/>
            <a:r>
              <a:rPr lang="en-US" altLang="x-none" sz="2800" dirty="0"/>
              <a:t>What network abstractions are provided to apps?</a:t>
            </a:r>
          </a:p>
          <a:p>
            <a:r>
              <a:rPr lang="en-US" altLang="x-none" sz="3200" dirty="0">
                <a:solidFill>
                  <a:srgbClr val="C00000"/>
                </a:solidFill>
              </a:rPr>
              <a:t>Distributed resource sharing</a:t>
            </a:r>
          </a:p>
          <a:p>
            <a:pPr lvl="1"/>
            <a:r>
              <a:rPr lang="en-US" altLang="x-none" sz="2800" dirty="0"/>
              <a:t>How do endpoints participate in network resource allocation?</a:t>
            </a:r>
          </a:p>
          <a:p>
            <a:pPr lvl="1"/>
            <a:r>
              <a:rPr lang="en-US" altLang="x-none" sz="2800" dirty="0"/>
              <a:t>Related to congestion control and medium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145001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94-F0F7-C240-A7EB-BC8D97E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12" y="365125"/>
            <a:ext cx="8859207" cy="1325563"/>
          </a:xfrm>
        </p:spPr>
        <p:txBody>
          <a:bodyPr/>
          <a:lstStyle/>
          <a:p>
            <a:r>
              <a:rPr lang="en-US" dirty="0"/>
              <a:t>(1) Bootstrapping host into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7E7-CC23-2948-B3CB-C7CBA828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11" y="1825625"/>
            <a:ext cx="8859208" cy="4919732"/>
          </a:xfrm>
        </p:spPr>
        <p:txBody>
          <a:bodyPr>
            <a:normAutofit/>
          </a:bodyPr>
          <a:lstStyle/>
          <a:p>
            <a:r>
              <a:rPr lang="en-US" dirty="0"/>
              <a:t>The lowest level address is hard-wired</a:t>
            </a:r>
          </a:p>
          <a:p>
            <a:pPr lvl="1"/>
            <a:r>
              <a:rPr lang="en-US" dirty="0"/>
              <a:t>The network adapter (NIC) comes with MAC address</a:t>
            </a:r>
          </a:p>
          <a:p>
            <a:r>
              <a:rPr lang="en-US" dirty="0"/>
              <a:t>Higher-level addresses can be statically or dynamically configured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Statically configured, or dynamically with </a:t>
            </a:r>
            <a:r>
              <a:rPr lang="en-US" dirty="0">
                <a:solidFill>
                  <a:srgbClr val="C00000"/>
                </a:solidFill>
              </a:rPr>
              <a:t>DHCP</a:t>
            </a:r>
          </a:p>
          <a:p>
            <a:r>
              <a:rPr lang="en-US" dirty="0"/>
              <a:t>TCP port</a:t>
            </a:r>
          </a:p>
          <a:p>
            <a:pPr lvl="1"/>
            <a:r>
              <a:rPr lang="en-US" dirty="0"/>
              <a:t>Pick a transient value, ex. HTTP </a:t>
            </a: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… or a value agreed upon a priori, ex. HTTP </a:t>
            </a:r>
            <a:r>
              <a:rPr lang="en-US" dirty="0" err="1"/>
              <a:t>dst</a:t>
            </a:r>
            <a:r>
              <a:rPr lang="en-US" dirty="0"/>
              <a:t> port such as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545AF-AC91-4747-B52B-01A30AC531C5}"/>
              </a:ext>
            </a:extLst>
          </p:cNvPr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D8B72-5490-D14D-AB40-706A66D0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A9A78-A3F8-4542-AA7B-4A1B5DF4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1D2E-48EE-3D4D-99BB-B721E5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8D102-EEEB-A040-8969-4FB6818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9E1228-B0B1-A64F-83CD-B7EBD22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1" name="Text Box 21">
            <a:extLst>
              <a:ext uri="{FF2B5EF4-FFF2-40B4-BE49-F238E27FC236}">
                <a16:creationId xmlns:a16="http://schemas.microsoft.com/office/drawing/2014/main" id="{57D52E88-BA9E-0F4B-83B7-45FE0074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67" y="152649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dirty="0"/>
              <a:t>adapter</a:t>
            </a:r>
          </a:p>
        </p:txBody>
      </p:sp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2CE78212-0209-444C-A903-7E5CD835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667" y="884811"/>
            <a:ext cx="1111202" cy="6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arriving</a:t>
            </a:r>
            <a:br>
              <a:rPr lang="en-US" altLang="x-none" dirty="0"/>
            </a:br>
            <a:r>
              <a:rPr lang="en-US" altLang="x-none" dirty="0"/>
              <a:t>endpoint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7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(2) Socket: the interface to applications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interface with the network using </a:t>
            </a:r>
            <a:r>
              <a:rPr lang="en-US" altLang="x-none" dirty="0">
                <a:solidFill>
                  <a:srgbClr val="C00000"/>
                </a:solidFill>
              </a:rPr>
              <a:t>sockets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2367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32240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454388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Operating</a:t>
            </a:r>
          </a:p>
          <a:p>
            <a:pPr eaLnBrk="1" hangingPunct="1"/>
            <a:r>
              <a:rPr lang="en-US" altLang="x-none" dirty="0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467088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467085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849673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74407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 animBg="1"/>
      <p:bldP spid="35848" grpId="0" animBg="1"/>
      <p:bldP spid="35849" grpId="0"/>
      <p:bldP spid="35850" grpId="0"/>
      <p:bldP spid="35851" grpId="0" animBg="1"/>
      <p:bldP spid="35852" grpId="0" animBg="1"/>
      <p:bldP spid="13" grpId="0" animBg="1"/>
      <p:bldP spid="358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>
                <a:solidFill>
                  <a:srgbClr val="C00000"/>
                </a:solidFill>
              </a:rPr>
              <a:t>Demultiplexing</a:t>
            </a:r>
            <a:r>
              <a:rPr lang="en-US" altLang="x-none" b="1" dirty="0">
                <a:solidFill>
                  <a:srgbClr val="C00000"/>
                </a:solidFill>
              </a:rPr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>
                <a:solidFill>
                  <a:srgbClr val="C00000"/>
                </a:solidFill>
              </a:rPr>
              <a:t>Error detection:</a:t>
            </a:r>
            <a:r>
              <a:rPr lang="en-US" altLang="x-none" dirty="0">
                <a:solidFill>
                  <a:srgbClr val="C00000"/>
                </a:solidFill>
              </a:rPr>
              <a:t> </a:t>
            </a:r>
            <a:r>
              <a:rPr lang="en-US" altLang="x-none" dirty="0"/>
              <a:t>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245258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FD9-1452-FE4C-89E6-FADF62C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using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8D2F-3226-C84B-AAA4-6DF9450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5851" cy="484139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socket is associated with five pieces of information: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Source and destination port</a:t>
            </a:r>
          </a:p>
          <a:p>
            <a:pPr lvl="1"/>
            <a:r>
              <a:rPr lang="en-US" dirty="0"/>
              <a:t>Kind of transport protocol (e.g., TCP/UDP)</a:t>
            </a:r>
          </a:p>
          <a:p>
            <a:r>
              <a:rPr lang="en-US" dirty="0"/>
              <a:t>Together referred to as the </a:t>
            </a:r>
            <a:r>
              <a:rPr lang="en-US" dirty="0">
                <a:solidFill>
                  <a:srgbClr val="C00000"/>
                </a:solidFill>
              </a:rPr>
              <a:t>connection five-tuple</a:t>
            </a:r>
          </a:p>
          <a:p>
            <a:r>
              <a:rPr lang="en-US" dirty="0"/>
              <a:t>Operating system performs a connection </a:t>
            </a:r>
            <a:r>
              <a:rPr lang="en-US" dirty="0">
                <a:solidFill>
                  <a:srgbClr val="C00000"/>
                </a:solidFill>
              </a:rPr>
              <a:t>lookup </a:t>
            </a:r>
            <a:r>
              <a:rPr lang="en-US" dirty="0"/>
              <a:t>using the 5-tuple to send incoming data to the right application</a:t>
            </a:r>
          </a:p>
          <a:p>
            <a:endParaRPr 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234BFF6-3743-4847-BD31-331B12E9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29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9BE5AC-6023-8246-98E7-0DFAC1F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04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8811DC0-846D-514C-B9A7-3DF9EFE9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04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8664BF-55F2-5446-A75F-CD0D37C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79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3AC0863-F204-E647-9AA5-CB7E0573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17" y="16335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0946131-8E23-DE4B-9DCB-A0A8A2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92" y="16208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26D560E-144B-9D49-BD4A-5AD8CBD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54" y="28511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873DBBA-3F63-5047-A188-73BEFDE3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179" y="28638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2" name="Cloud">
            <a:extLst>
              <a:ext uri="{FF2B5EF4-FFF2-40B4-BE49-F238E27FC236}">
                <a16:creationId xmlns:a16="http://schemas.microsoft.com/office/drawing/2014/main" id="{ABA0741B-C199-5442-9102-50053C075F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98380" y="286385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C87729-11E9-584B-A7B1-28EB34131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005" y="324643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6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763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b="1" dirty="0">
                <a:solidFill>
                  <a:srgbClr val="C00000"/>
                </a:solidFill>
              </a:rPr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b="1" dirty="0">
                <a:solidFill>
                  <a:srgbClr val="C00000"/>
                </a:solidFill>
              </a:rPr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 (</a:t>
            </a:r>
            <a:r>
              <a:rPr lang="en-US" altLang="x-none" dirty="0">
                <a:solidFill>
                  <a:srgbClr val="C00000"/>
                </a:solidFill>
              </a:rPr>
              <a:t>reassembly</a:t>
            </a:r>
            <a:r>
              <a:rPr lang="en-US" altLang="x-none" dirty="0"/>
              <a:t>)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 than UDP; good for most stateful applications</a:t>
            </a:r>
          </a:p>
          <a:p>
            <a:r>
              <a:rPr lang="en-US" altLang="x-none" dirty="0"/>
              <a:t>There are other (less popular) transports, too, e.g., DCCP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1546C-5B81-884A-BEB2-086E6AFE7A88}"/>
              </a:ext>
            </a:extLst>
          </p:cNvPr>
          <p:cNvSpPr txBox="1"/>
          <p:nvPr/>
        </p:nvSpPr>
        <p:spPr>
          <a:xfrm>
            <a:off x="5397661" y="6308209"/>
            <a:ext cx="679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https://www.anmolsarma.in/post/dccp/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D4C59-EF84-1048-A1F9-9ADAB45169CE}"/>
              </a:ext>
            </a:extLst>
          </p:cNvPr>
          <p:cNvSpPr txBox="1"/>
          <p:nvPr/>
        </p:nvSpPr>
        <p:spPr>
          <a:xfrm>
            <a:off x="9248172" y="762987"/>
            <a:ext cx="27200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Reliable delivery, and other guarantees, are ultimately the endpoint’s responsibility, not the network’s.</a:t>
            </a:r>
          </a:p>
        </p:txBody>
      </p:sp>
    </p:spTree>
    <p:extLst>
      <p:ext uri="{BB962C8B-B14F-4D97-AF65-F5344CB8AC3E}">
        <p14:creationId xmlns:p14="http://schemas.microsoft.com/office/powerpoint/2010/main" val="15767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10935</TotalTime>
  <Words>822</Words>
  <Application>Microsoft Macintosh PowerPoint</Application>
  <PresentationFormat>Widescreen</PresentationFormat>
  <Paragraphs>161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Helvetica</vt:lpstr>
      <vt:lpstr>Times New Roman</vt:lpstr>
      <vt:lpstr>Office Theme</vt:lpstr>
      <vt:lpstr>552: Endpoint Responsibilities</vt:lpstr>
      <vt:lpstr>PowerPoint Presentation</vt:lpstr>
      <vt:lpstr>Three roles of endpoint network software</vt:lpstr>
      <vt:lpstr>(1) Bootstrapping host into network</vt:lpstr>
      <vt:lpstr>Dynamic Host Configuration Protocol</vt:lpstr>
      <vt:lpstr>(2) Socket: the interface to applications</vt:lpstr>
      <vt:lpstr>Two Basic Transport Features</vt:lpstr>
      <vt:lpstr>Demultiplexing using sockets</vt:lpstr>
      <vt:lpstr>Two Main Transport Layers</vt:lpstr>
      <vt:lpstr>(3) Distributed sharing of the network</vt:lpstr>
      <vt:lpstr>Endpoints adjust to congestion</vt:lpstr>
      <vt:lpstr>Ethernet back-off mechanism</vt:lpstr>
      <vt:lpstr>TCP congestion control (much more later)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1149</cp:revision>
  <dcterms:created xsi:type="dcterms:W3CDTF">2018-09-05T17:47:04Z</dcterms:created>
  <dcterms:modified xsi:type="dcterms:W3CDTF">2020-09-16T14:21:16Z</dcterms:modified>
</cp:coreProperties>
</file>