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830" r:id="rId3"/>
    <p:sldId id="814" r:id="rId4"/>
    <p:sldId id="344" r:id="rId5"/>
    <p:sldId id="824" r:id="rId6"/>
    <p:sldId id="348" r:id="rId7"/>
    <p:sldId id="823" r:id="rId8"/>
    <p:sldId id="644" r:id="rId9"/>
    <p:sldId id="645" r:id="rId10"/>
    <p:sldId id="646" r:id="rId11"/>
    <p:sldId id="727" r:id="rId12"/>
    <p:sldId id="832" r:id="rId13"/>
    <p:sldId id="833" r:id="rId14"/>
    <p:sldId id="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eepingcomputer.com/news/technology/centurylink-routing-issue-led-to-outages-on-hulu-steam-discord-mor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232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Distributed Control Planes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235987-6175-4508-BB9A-587ACCE5F86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8" name="Group 16"/>
          <p:cNvGrpSpPr>
            <a:grpSpLocks/>
          </p:cNvGrpSpPr>
          <p:nvPr/>
        </p:nvGrpSpPr>
        <p:grpSpPr bwMode="auto">
          <a:xfrm>
            <a:off x="3748089" y="4043364"/>
            <a:ext cx="3571875" cy="2236787"/>
            <a:chOff x="3162" y="1071"/>
            <a:chExt cx="2250" cy="1409"/>
          </a:xfrm>
        </p:grpSpPr>
        <p:sp>
          <p:nvSpPr>
            <p:cNvPr id="2357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15" name="Group 58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2364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2" name="Text Box 60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6" name="Group 61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2363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0" name="Text Box 63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7" name="Group 64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2363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8" name="Text Box 66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23618" name="Group 67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363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9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363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4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20" name="Group 73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2363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2" name="Text Box 75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23621" name="Text Box 76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2" name="Text Box 77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3" name="Text Box 78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4" name="Text Box 79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5" name="Text Box 80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6" name="Text Box 81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7" name="Text Box 82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8" name="Text Box 83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9" name="Text Box 84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30" name="Text Box 85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3722688" y="2036764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u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y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Helvetica" pitchFamily="2" charset="0"/>
                  </a:rPr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w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v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Helvetica" pitchFamily="2" charset="0"/>
                  </a:rPr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3113098" y="1612404"/>
            <a:ext cx="4889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3792539" y="4224339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</a:rPr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3312206" y="3768875"/>
            <a:ext cx="4294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resulting forwarding table in u:</a:t>
            </a:r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>
                <a:latin typeface="Helvetica" pitchFamily="2" charset="0"/>
              </a:rPr>
              <a:pPr/>
              <a:t>11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71446-5D0D-FE49-8DBF-FF26A715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7361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49E-7256-0540-9002-D08632F5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5B79-14DA-E548-9969-DF640E6E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8635" cy="4823653"/>
          </a:xfrm>
        </p:spPr>
        <p:txBody>
          <a:bodyPr>
            <a:normAutofit/>
          </a:bodyPr>
          <a:lstStyle/>
          <a:p>
            <a:r>
              <a:rPr lang="en-US" dirty="0"/>
              <a:t>Distance Vector Protocols</a:t>
            </a:r>
          </a:p>
          <a:p>
            <a:pPr lvl="1"/>
            <a:r>
              <a:rPr lang="en-US" dirty="0"/>
              <a:t>Don’t flood link state throughout the network: more scalable</a:t>
            </a:r>
          </a:p>
          <a:p>
            <a:pPr lvl="1"/>
            <a:r>
              <a:rPr lang="en-US" dirty="0"/>
              <a:t>Exchange </a:t>
            </a:r>
            <a:r>
              <a:rPr lang="en-US" dirty="0">
                <a:solidFill>
                  <a:srgbClr val="C00000"/>
                </a:solidFill>
              </a:rPr>
              <a:t>local </a:t>
            </a:r>
            <a:r>
              <a:rPr lang="en-US" dirty="0"/>
              <a:t>vector of </a:t>
            </a:r>
            <a:r>
              <a:rPr lang="en-US" dirty="0">
                <a:solidFill>
                  <a:srgbClr val="C00000"/>
                </a:solidFill>
              </a:rPr>
              <a:t>distances</a:t>
            </a:r>
            <a:r>
              <a:rPr lang="en-US" dirty="0"/>
              <a:t> to other nodes </a:t>
            </a:r>
            <a:r>
              <a:rPr lang="en-US" dirty="0">
                <a:solidFill>
                  <a:srgbClr val="C00000"/>
                </a:solidFill>
              </a:rPr>
              <a:t>with neighbors</a:t>
            </a:r>
          </a:p>
          <a:p>
            <a:pPr lvl="1"/>
            <a:r>
              <a:rPr lang="en-US" dirty="0"/>
              <a:t>RIP, IS-IS</a:t>
            </a:r>
          </a:p>
          <a:p>
            <a:pPr lvl="1"/>
            <a:r>
              <a:rPr lang="en-US" dirty="0"/>
              <a:t>Instability: a buggy router can propagate buggy info to many routers</a:t>
            </a:r>
          </a:p>
          <a:p>
            <a:r>
              <a:rPr lang="en-US" dirty="0"/>
              <a:t>Path Vector Protocols</a:t>
            </a:r>
          </a:p>
          <a:p>
            <a:pPr lvl="1"/>
            <a:r>
              <a:rPr lang="en-US" dirty="0"/>
              <a:t>Exchange local vector of </a:t>
            </a:r>
            <a:r>
              <a:rPr lang="en-US" dirty="0">
                <a:solidFill>
                  <a:srgbClr val="C00000"/>
                </a:solidFill>
              </a:rPr>
              <a:t>paths</a:t>
            </a:r>
            <a:r>
              <a:rPr lang="en-US" dirty="0"/>
              <a:t> to other nodes </a:t>
            </a:r>
            <a:r>
              <a:rPr lang="en-US" dirty="0">
                <a:solidFill>
                  <a:srgbClr val="C00000"/>
                </a:solidFill>
              </a:rPr>
              <a:t>with neighbors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BGP: </a:t>
            </a:r>
            <a:r>
              <a:rPr lang="en-US" dirty="0"/>
              <a:t>Border Gateway Protocol, the glue of the Internet</a:t>
            </a:r>
          </a:p>
          <a:p>
            <a:pPr lvl="1"/>
            <a:r>
              <a:rPr lang="en-US" dirty="0"/>
              <a:t>Stability issues still exist! Route hijacks, blackholing, …</a:t>
            </a:r>
          </a:p>
          <a:p>
            <a:pPr lvl="1"/>
            <a:r>
              <a:rPr lang="en-US" dirty="0"/>
              <a:t>Complex and prone to misconfiguration (recent CenturyLink outage)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253F7-5D37-5942-8994-8095B5E8E5D0}"/>
              </a:ext>
            </a:extLst>
          </p:cNvPr>
          <p:cNvSpPr txBox="1"/>
          <p:nvPr/>
        </p:nvSpPr>
        <p:spPr>
          <a:xfrm>
            <a:off x="566837" y="6310723"/>
            <a:ext cx="10693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https://www.bleepingcomputer.com/news/technology/centurylink-routing-issue-led-to-outages-on-hulu-steam-discord-more/</a:t>
            </a: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3300-8323-774B-AFDB-4765435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essential is distributed route computation?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0059-701A-C445-A9EC-8003B4F6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8270" cy="5032375"/>
          </a:xfrm>
        </p:spPr>
        <p:txBody>
          <a:bodyPr>
            <a:normAutofit/>
          </a:bodyPr>
          <a:lstStyle/>
          <a:p>
            <a:r>
              <a:rPr lang="en-US" dirty="0"/>
              <a:t>Internet-scale: </a:t>
            </a:r>
            <a:r>
              <a:rPr lang="en-US" dirty="0" err="1"/>
              <a:t>ASes</a:t>
            </a:r>
            <a:r>
              <a:rPr lang="en-US" dirty="0"/>
              <a:t> are managed by different entities</a:t>
            </a:r>
          </a:p>
          <a:p>
            <a:pPr lvl="1"/>
            <a:r>
              <a:rPr lang="en-US" dirty="0"/>
              <a:t>E.g., AT&amp;T and </a:t>
            </a:r>
            <a:r>
              <a:rPr lang="en-US" dirty="0" err="1"/>
              <a:t>Verzon</a:t>
            </a:r>
            <a:endParaRPr lang="en-US" dirty="0"/>
          </a:p>
          <a:p>
            <a:pPr lvl="2"/>
            <a:r>
              <a:rPr lang="en-US" dirty="0"/>
              <a:t>Each AS with their own policies, business arrangements, etc.</a:t>
            </a:r>
          </a:p>
          <a:p>
            <a:pPr lvl="1"/>
            <a:r>
              <a:rPr lang="en-US" dirty="0"/>
              <a:t>Commercial interests: </a:t>
            </a:r>
            <a:r>
              <a:rPr lang="en-US" dirty="0" err="1"/>
              <a:t>ASes</a:t>
            </a:r>
            <a:r>
              <a:rPr lang="en-US" dirty="0"/>
              <a:t> not willing to open proprietary details about their connectivity, topology, capabilities, …</a:t>
            </a:r>
          </a:p>
          <a:p>
            <a:pPr lvl="1"/>
            <a:r>
              <a:rPr lang="en-US" dirty="0"/>
              <a:t>Very hard to get operators (or equivalently, code) from 50,000+ ISPs  of the Internet to compute routes together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inter-AS protocol like BGP is fundamentally necessary for the Internet’s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9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6EA1-A015-7D4F-B766-47A2187F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essential is distributed route computation?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A29B-81A7-E34A-A095-B29250BA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an AS: e.g., Rutgers, </a:t>
            </a:r>
          </a:p>
          <a:p>
            <a:pPr lvl="1"/>
            <a:r>
              <a:rPr lang="en-US" dirty="0"/>
              <a:t>It’s conceptually possible to compute all paths centrally</a:t>
            </a:r>
          </a:p>
          <a:p>
            <a:pPr lvl="2"/>
            <a:r>
              <a:rPr lang="en-US" dirty="0"/>
              <a:t>Rutgers NOC observes the entire network from one place</a:t>
            </a:r>
          </a:p>
          <a:p>
            <a:pPr lvl="2"/>
            <a:r>
              <a:rPr lang="en-US" dirty="0"/>
              <a:t>Teams within Rutgers are open and willing to collaborate</a:t>
            </a:r>
          </a:p>
          <a:p>
            <a:pPr lvl="1"/>
            <a:r>
              <a:rPr lang="en-US" dirty="0"/>
              <a:t>A Significant fraction of the OSPF spec is dedicated to maintenance of the distributed link state database</a:t>
            </a:r>
          </a:p>
          <a:p>
            <a:pPr lvl="2"/>
            <a:r>
              <a:rPr lang="en-US" dirty="0"/>
              <a:t>Path computation is just a small part of OSPF!</a:t>
            </a:r>
          </a:p>
          <a:p>
            <a:pPr lvl="2"/>
            <a:r>
              <a:rPr lang="en-US" dirty="0">
                <a:hlinkClick r:id="rId2"/>
              </a:rPr>
              <a:t>https://tools.ietf.org/html/rfc2328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why not compute routes in a centralized fashion?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10325910" y="3717042"/>
            <a:ext cx="348060" cy="5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9EC549-0E1E-A445-811F-5C0C153486A1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35B1047D-75C8-8647-83D1-26E6EE94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412" y="2187602"/>
            <a:ext cx="1237147" cy="123714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62F453-8451-B949-AE9E-2E25C2C8E5DA}"/>
              </a:ext>
            </a:extLst>
          </p:cNvPr>
          <p:cNvGrpSpPr/>
          <p:nvPr/>
        </p:nvGrpSpPr>
        <p:grpSpPr>
          <a:xfrm>
            <a:off x="2962960" y="3694030"/>
            <a:ext cx="2169197" cy="1935669"/>
            <a:chOff x="1901772" y="4480988"/>
            <a:chExt cx="3974373" cy="2231085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DD07D501-654B-FA4F-BA89-FC79187CC2CE}"/>
                </a:ext>
              </a:extLst>
            </p:cNvPr>
            <p:cNvSpPr/>
            <p:nvPr/>
          </p:nvSpPr>
          <p:spPr>
            <a:xfrm>
              <a:off x="1901772" y="4480988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DBB5-133B-1241-8245-6CB30ED32647}"/>
                </a:ext>
              </a:extLst>
            </p:cNvPr>
            <p:cNvSpPr txBox="1"/>
            <p:nvPr/>
          </p:nvSpPr>
          <p:spPr>
            <a:xfrm>
              <a:off x="2203319" y="5211731"/>
              <a:ext cx="3371278" cy="60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Rutgers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09024" y="4526865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Sprint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302777A8-CBB9-F740-A487-12B0E311E633}"/>
              </a:ext>
            </a:extLst>
          </p:cNvPr>
          <p:cNvSpPr/>
          <p:nvPr/>
        </p:nvSpPr>
        <p:spPr>
          <a:xfrm>
            <a:off x="8416487" y="302374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C83E95-B2DB-694C-9F7B-6A61424E3E8F}"/>
              </a:ext>
            </a:extLst>
          </p:cNvPr>
          <p:cNvSpPr txBox="1"/>
          <p:nvPr/>
        </p:nvSpPr>
        <p:spPr>
          <a:xfrm>
            <a:off x="8581070" y="98801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15DC8C-3F41-834B-91DA-C2ED4D075E8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325910" y="1772417"/>
            <a:ext cx="331367" cy="5128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B28C25-A2D7-2D47-B7ED-204E6ACBD8F3}"/>
              </a:ext>
            </a:extLst>
          </p:cNvPr>
          <p:cNvCxnSpPr>
            <a:cxnSpLocks/>
          </p:cNvCxnSpPr>
          <p:nvPr/>
        </p:nvCxnSpPr>
        <p:spPr>
          <a:xfrm flipH="1">
            <a:off x="7347833" y="1762077"/>
            <a:ext cx="1068654" cy="6551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42A2FA-870E-8D43-BAB4-CDCCF5D56033}"/>
              </a:ext>
            </a:extLst>
          </p:cNvPr>
          <p:cNvSpPr txBox="1"/>
          <p:nvPr/>
        </p:nvSpPr>
        <p:spPr>
          <a:xfrm>
            <a:off x="3581864" y="320909"/>
            <a:ext cx="4752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Internet composed of many autonomously administered entities (</a:t>
            </a:r>
            <a:r>
              <a:rPr lang="en-US" sz="2800" dirty="0" err="1">
                <a:latin typeface="Helvetica" pitchFamily="2" charset="0"/>
              </a:rPr>
              <a:t>ASes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</a:t>
            </a:r>
            <a:r>
              <a:rPr lang="en-US" sz="2800" dirty="0">
                <a:latin typeface="Helvetica" pitchFamily="2" charset="0"/>
              </a:rPr>
              <a:t> computes paths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5DB444CC-3F01-0D4E-BF46-6E663AD5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0" y="5323074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1F89751B-7CD8-064D-BB2F-70CE9E63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31" y="4842781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02D5FF68-79BD-4E40-AE81-8C4CEAE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12" y="6135017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99D77810-401F-FB48-90AB-F270B5B5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26" y="5860552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E4C60FF6-39AF-464E-B91B-43565479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13" y="5166846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BC463D-5829-BA4F-8218-44BA0019606A}"/>
              </a:ext>
            </a:extLst>
          </p:cNvPr>
          <p:cNvCxnSpPr>
            <a:cxnSpLocks/>
          </p:cNvCxnSpPr>
          <p:nvPr/>
        </p:nvCxnSpPr>
        <p:spPr>
          <a:xfrm flipH="1">
            <a:off x="5982058" y="5115192"/>
            <a:ext cx="303702" cy="239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0D3219-C152-CD4C-938C-5994313D9033}"/>
              </a:ext>
            </a:extLst>
          </p:cNvPr>
          <p:cNvCxnSpPr>
            <a:cxnSpLocks/>
          </p:cNvCxnSpPr>
          <p:nvPr/>
        </p:nvCxnSpPr>
        <p:spPr>
          <a:xfrm flipH="1">
            <a:off x="6675443" y="6146410"/>
            <a:ext cx="226336" cy="15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402027-F60E-DB42-94D2-2678951AC558}"/>
              </a:ext>
            </a:extLst>
          </p:cNvPr>
          <p:cNvCxnSpPr>
            <a:cxnSpLocks/>
          </p:cNvCxnSpPr>
          <p:nvPr/>
        </p:nvCxnSpPr>
        <p:spPr>
          <a:xfrm>
            <a:off x="5975747" y="5867896"/>
            <a:ext cx="177115" cy="2367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591D85-DCC1-7944-8FB2-90559BED1814}"/>
              </a:ext>
            </a:extLst>
          </p:cNvPr>
          <p:cNvCxnSpPr>
            <a:cxnSpLocks/>
          </p:cNvCxnSpPr>
          <p:nvPr/>
        </p:nvCxnSpPr>
        <p:spPr>
          <a:xfrm flipH="1">
            <a:off x="7347833" y="5656593"/>
            <a:ext cx="121024" cy="2039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399DE8-E9E9-7D4D-B3A9-7654524D4D5D}"/>
              </a:ext>
            </a:extLst>
          </p:cNvPr>
          <p:cNvCxnSpPr>
            <a:cxnSpLocks/>
          </p:cNvCxnSpPr>
          <p:nvPr/>
        </p:nvCxnSpPr>
        <p:spPr>
          <a:xfrm>
            <a:off x="7024415" y="5143365"/>
            <a:ext cx="323418" cy="1312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7CB84-3DE5-5B4B-82F1-389D158968F0}"/>
              </a:ext>
            </a:extLst>
          </p:cNvPr>
          <p:cNvCxnSpPr>
            <a:cxnSpLocks/>
          </p:cNvCxnSpPr>
          <p:nvPr/>
        </p:nvCxnSpPr>
        <p:spPr>
          <a:xfrm flipH="1" flipV="1">
            <a:off x="6224550" y="5648718"/>
            <a:ext cx="704123" cy="2958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9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116389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4746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4635501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4648201" y="588168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5665789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6326189" y="562133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5610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6937376" y="580390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080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6015039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6543676" y="5927725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3281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686051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2" name="TextBox 257">
            <a:extLst>
              <a:ext uri="{FF2B5EF4-FFF2-40B4-BE49-F238E27FC236}">
                <a16:creationId xmlns:a16="http://schemas.microsoft.com/office/drawing/2014/main" id="{BAF18AD1-8B2E-DE44-80D3-68A9D1D0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55" y="1439843"/>
            <a:ext cx="244952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Traditionally:</a:t>
            </a:r>
          </a:p>
          <a:p>
            <a:endParaRPr lang="en-US" altLang="en-US" dirty="0"/>
          </a:p>
          <a:p>
            <a:r>
              <a:rPr lang="en-US" altLang="en-US" dirty="0"/>
              <a:t>Individual routing algorithm components </a:t>
            </a:r>
            <a:r>
              <a:rPr lang="en-US" altLang="en-US" i="1" dirty="0"/>
              <a:t>in each and every router</a:t>
            </a:r>
            <a:r>
              <a:rPr lang="en-US" altLang="en-US" i="1" dirty="0">
                <a:solidFill>
                  <a:srgbClr val="000090"/>
                </a:solidFill>
              </a:rPr>
              <a:t> </a:t>
            </a:r>
            <a:r>
              <a:rPr lang="en-US" altLang="en-US" dirty="0"/>
              <a:t>interact in the control plane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3074988"/>
            <a:ext cx="6382224" cy="1053316"/>
            <a:chOff x="1557338" y="3074988"/>
            <a:chExt cx="6382224" cy="1053316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02051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3806826" y="2882901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6" name="Slide Number Placeholder 5">
            <a:extLst>
              <a:ext uri="{FF2B5EF4-FFF2-40B4-BE49-F238E27FC236}">
                <a16:creationId xmlns:a16="http://schemas.microsoft.com/office/drawing/2014/main" id="{DE0627F0-55A0-8440-B0C8-7B97E87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B9485E-FD49-C948-AD0D-B11D3D5D6AC2}" type="slidenum">
              <a:rPr lang="en-US" altLang="en-US" sz="1200" smtClean="0">
                <a:latin typeface="Tahoma" panose="020B0604030504040204" pitchFamily="34" charset="0"/>
              </a:rPr>
              <a:pPr/>
              <a:t>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58D001E-E764-2D45-B9CA-F30E14CF4B86}"/>
              </a:ext>
            </a:extLst>
          </p:cNvPr>
          <p:cNvCxnSpPr/>
          <p:nvPr/>
        </p:nvCxnSpPr>
        <p:spPr>
          <a:xfrm flipH="1">
            <a:off x="2806701" y="580231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54737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57610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47131" name="Group 5">
            <a:extLst>
              <a:ext uri="{FF2B5EF4-FFF2-40B4-BE49-F238E27FC236}">
                <a16:creationId xmlns:a16="http://schemas.microsoft.com/office/drawing/2014/main" id="{00CFDA45-9A9C-8140-AC1A-1E195924100E}"/>
              </a:ext>
            </a:extLst>
          </p:cNvPr>
          <p:cNvGrpSpPr>
            <a:grpSpLocks/>
          </p:cNvGrpSpPr>
          <p:nvPr/>
        </p:nvGrpSpPr>
        <p:grpSpPr bwMode="auto">
          <a:xfrm>
            <a:off x="2462214" y="5484316"/>
            <a:ext cx="1616075" cy="551356"/>
            <a:chOff x="-4079003" y="2965119"/>
            <a:chExt cx="1616718" cy="552615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7" name="Line 99">
              <a:extLst>
                <a:ext uri="{FF2B5EF4-FFF2-40B4-BE49-F238E27FC236}">
                  <a16:creationId xmlns:a16="http://schemas.microsoft.com/office/drawing/2014/main" id="{36EFD9D4-3093-A743-B485-D1D72E34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0111</a:t>
              </a:r>
            </a:p>
          </p:txBody>
        </p:sp>
        <p:sp>
          <p:nvSpPr>
            <p:cNvPr id="47150" name="Line 119">
              <a:extLst>
                <a:ext uri="{FF2B5EF4-FFF2-40B4-BE49-F238E27FC236}">
                  <a16:creationId xmlns:a16="http://schemas.microsoft.com/office/drawing/2014/main" id="{05154368-2727-084D-ACFE-5648AF1D5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737135" y="3205965"/>
              <a:ext cx="476861" cy="31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017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659439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506" y="598169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values in arriving </a:t>
            </a:r>
          </a:p>
          <a:p>
            <a:r>
              <a:rPr lang="en-US" altLang="en-US" sz="1400" dirty="0"/>
              <a:t>packet header</a:t>
            </a:r>
            <a:endParaRPr lang="en-US" altLang="en-US" sz="18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58626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" y="4044581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Data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474" y="4093491"/>
            <a:ext cx="1036571" cy="17480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7" y="2218926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Control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a few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556" y="2535345"/>
            <a:ext cx="776227" cy="37453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Control &amp; Data Planes inside a router</a:t>
            </a:r>
          </a:p>
        </p:txBody>
      </p:sp>
    </p:spTree>
    <p:extLst>
      <p:ext uri="{BB962C8B-B14F-4D97-AF65-F5344CB8AC3E}">
        <p14:creationId xmlns:p14="http://schemas.microsoft.com/office/powerpoint/2010/main" val="41389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Routing enables forwarding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71500" y="1597025"/>
            <a:ext cx="110490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Each router creates &amp; looks packets up in its own forwarding table</a:t>
            </a:r>
          </a:p>
          <a:p>
            <a:pPr lvl="1"/>
            <a:r>
              <a:rPr lang="en-US" altLang="x-none" dirty="0"/>
              <a:t>But the computation of the table is itself distributed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So, how is a forwarding table computed?</a:t>
            </a:r>
          </a:p>
          <a:p>
            <a:r>
              <a:rPr lang="en-US" altLang="x-none" dirty="0"/>
              <a:t>Typically, by routers running a distributed computation: the </a:t>
            </a:r>
            <a:r>
              <a:rPr lang="en-US" altLang="x-none" dirty="0">
                <a:solidFill>
                  <a:srgbClr val="C00000"/>
                </a:solidFill>
              </a:rPr>
              <a:t>routing protocol</a:t>
            </a:r>
            <a:r>
              <a:rPr lang="en-US" altLang="x-none" dirty="0"/>
              <a:t>. </a:t>
            </a:r>
          </a:p>
          <a:p>
            <a:r>
              <a:rPr lang="en-US" altLang="x-none" dirty="0"/>
              <a:t>Three aspects of a routing protocol:</a:t>
            </a:r>
          </a:p>
          <a:p>
            <a:pPr lvl="1"/>
            <a:r>
              <a:rPr lang="en-US" altLang="x-none" dirty="0"/>
              <a:t>What </a:t>
            </a:r>
            <a:r>
              <a:rPr lang="en-US" altLang="x-none" dirty="0">
                <a:solidFill>
                  <a:srgbClr val="C00000"/>
                </a:solidFill>
              </a:rPr>
              <a:t>outcome</a:t>
            </a:r>
            <a:r>
              <a:rPr lang="en-US" altLang="x-none" dirty="0"/>
              <a:t> it computes</a:t>
            </a:r>
          </a:p>
          <a:p>
            <a:pPr lvl="1"/>
            <a:r>
              <a:rPr lang="en-US" altLang="x-none" dirty="0"/>
              <a:t>What </a:t>
            </a:r>
            <a:r>
              <a:rPr lang="en-US" altLang="x-none" dirty="0">
                <a:solidFill>
                  <a:srgbClr val="C00000"/>
                </a:solidFill>
              </a:rPr>
              <a:t>algorithm</a:t>
            </a:r>
            <a:r>
              <a:rPr lang="en-US" altLang="x-none" dirty="0"/>
              <a:t> it runs</a:t>
            </a:r>
          </a:p>
          <a:p>
            <a:pPr lvl="1"/>
            <a:r>
              <a:rPr lang="en-US" altLang="x-none" dirty="0"/>
              <a:t>How routers </a:t>
            </a:r>
            <a:r>
              <a:rPr lang="en-US" altLang="x-none" dirty="0">
                <a:solidFill>
                  <a:srgbClr val="C00000"/>
                </a:solidFill>
              </a:rPr>
              <a:t>discover</a:t>
            </a:r>
            <a:r>
              <a:rPr lang="en-US" altLang="x-none" dirty="0"/>
              <a:t> each other</a:t>
            </a:r>
          </a:p>
        </p:txBody>
      </p:sp>
    </p:spTree>
    <p:extLst>
      <p:ext uri="{BB962C8B-B14F-4D97-AF65-F5344CB8AC3E}">
        <p14:creationId xmlns:p14="http://schemas.microsoft.com/office/powerpoint/2010/main" val="780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E.g.: Open Shortest Path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10325910" y="3717042"/>
            <a:ext cx="348060" cy="5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9EC549-0E1E-A445-811F-5C0C153486A1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35B1047D-75C8-8647-83D1-26E6EE94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412" y="2187602"/>
            <a:ext cx="1237147" cy="123714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62F453-8451-B949-AE9E-2E25C2C8E5DA}"/>
              </a:ext>
            </a:extLst>
          </p:cNvPr>
          <p:cNvGrpSpPr/>
          <p:nvPr/>
        </p:nvGrpSpPr>
        <p:grpSpPr>
          <a:xfrm>
            <a:off x="2962960" y="3694030"/>
            <a:ext cx="2169197" cy="1935669"/>
            <a:chOff x="1901772" y="4480988"/>
            <a:chExt cx="3974373" cy="2231085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DD07D501-654B-FA4F-BA89-FC79187CC2CE}"/>
                </a:ext>
              </a:extLst>
            </p:cNvPr>
            <p:cNvSpPr/>
            <p:nvPr/>
          </p:nvSpPr>
          <p:spPr>
            <a:xfrm>
              <a:off x="1901772" y="4480988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DBB5-133B-1241-8245-6CB30ED32647}"/>
                </a:ext>
              </a:extLst>
            </p:cNvPr>
            <p:cNvSpPr txBox="1"/>
            <p:nvPr/>
          </p:nvSpPr>
          <p:spPr>
            <a:xfrm>
              <a:off x="2203319" y="5211731"/>
              <a:ext cx="3371278" cy="60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Rutgers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09024" y="4526865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Sprint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302777A8-CBB9-F740-A487-12B0E311E633}"/>
              </a:ext>
            </a:extLst>
          </p:cNvPr>
          <p:cNvSpPr/>
          <p:nvPr/>
        </p:nvSpPr>
        <p:spPr>
          <a:xfrm>
            <a:off x="8416487" y="302374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C83E95-B2DB-694C-9F7B-6A61424E3E8F}"/>
              </a:ext>
            </a:extLst>
          </p:cNvPr>
          <p:cNvSpPr txBox="1"/>
          <p:nvPr/>
        </p:nvSpPr>
        <p:spPr>
          <a:xfrm>
            <a:off x="8581070" y="98801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15DC8C-3F41-834B-91DA-C2ED4D075E8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325910" y="1772417"/>
            <a:ext cx="331367" cy="5128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B28C25-A2D7-2D47-B7ED-204E6ACBD8F3}"/>
              </a:ext>
            </a:extLst>
          </p:cNvPr>
          <p:cNvCxnSpPr>
            <a:cxnSpLocks/>
          </p:cNvCxnSpPr>
          <p:nvPr/>
        </p:nvCxnSpPr>
        <p:spPr>
          <a:xfrm flipH="1">
            <a:off x="7347833" y="1762077"/>
            <a:ext cx="1068654" cy="6551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42A2FA-870E-8D43-BAB4-CDCCF5D56033}"/>
              </a:ext>
            </a:extLst>
          </p:cNvPr>
          <p:cNvSpPr txBox="1"/>
          <p:nvPr/>
        </p:nvSpPr>
        <p:spPr>
          <a:xfrm>
            <a:off x="278709" y="5234101"/>
            <a:ext cx="3603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OSPF: an intra-domain routing protocol</a:t>
            </a:r>
            <a:endParaRPr lang="en-US" sz="2400" dirty="0">
              <a:latin typeface="Helvetica" pitchFamily="2" charset="0"/>
            </a:endParaRP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5DB444CC-3F01-0D4E-BF46-6E663AD5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0" y="5323074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1F89751B-7CD8-064D-BB2F-70CE9E63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31" y="4842781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02D5FF68-79BD-4E40-AE81-8C4CEAE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12" y="6135017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99D77810-401F-FB48-90AB-F270B5B5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26" y="5860552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E4C60FF6-39AF-464E-B91B-43565479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13" y="5166846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BC463D-5829-BA4F-8218-44BA0019606A}"/>
              </a:ext>
            </a:extLst>
          </p:cNvPr>
          <p:cNvCxnSpPr>
            <a:cxnSpLocks/>
          </p:cNvCxnSpPr>
          <p:nvPr/>
        </p:nvCxnSpPr>
        <p:spPr>
          <a:xfrm flipH="1">
            <a:off x="5982058" y="5115192"/>
            <a:ext cx="303702" cy="239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0D3219-C152-CD4C-938C-5994313D9033}"/>
              </a:ext>
            </a:extLst>
          </p:cNvPr>
          <p:cNvCxnSpPr>
            <a:cxnSpLocks/>
          </p:cNvCxnSpPr>
          <p:nvPr/>
        </p:nvCxnSpPr>
        <p:spPr>
          <a:xfrm flipH="1">
            <a:off x="6675443" y="6146410"/>
            <a:ext cx="226336" cy="15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402027-F60E-DB42-94D2-2678951AC558}"/>
              </a:ext>
            </a:extLst>
          </p:cNvPr>
          <p:cNvCxnSpPr>
            <a:cxnSpLocks/>
          </p:cNvCxnSpPr>
          <p:nvPr/>
        </p:nvCxnSpPr>
        <p:spPr>
          <a:xfrm>
            <a:off x="5975747" y="5867896"/>
            <a:ext cx="177115" cy="2367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591D85-DCC1-7944-8FB2-90559BED1814}"/>
              </a:ext>
            </a:extLst>
          </p:cNvPr>
          <p:cNvCxnSpPr>
            <a:cxnSpLocks/>
          </p:cNvCxnSpPr>
          <p:nvPr/>
        </p:nvCxnSpPr>
        <p:spPr>
          <a:xfrm flipH="1">
            <a:off x="7347833" y="5656593"/>
            <a:ext cx="121024" cy="2039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399DE8-E9E9-7D4D-B3A9-7654524D4D5D}"/>
              </a:ext>
            </a:extLst>
          </p:cNvPr>
          <p:cNvCxnSpPr>
            <a:cxnSpLocks/>
          </p:cNvCxnSpPr>
          <p:nvPr/>
        </p:nvCxnSpPr>
        <p:spPr>
          <a:xfrm>
            <a:off x="7024415" y="5143365"/>
            <a:ext cx="323418" cy="1312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7CB84-3DE5-5B4B-82F1-389D158968F0}"/>
              </a:ext>
            </a:extLst>
          </p:cNvPr>
          <p:cNvCxnSpPr>
            <a:cxnSpLocks/>
          </p:cNvCxnSpPr>
          <p:nvPr/>
        </p:nvCxnSpPr>
        <p:spPr>
          <a:xfrm flipH="1" flipV="1">
            <a:off x="6224550" y="5648718"/>
            <a:ext cx="704123" cy="2958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8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OSPF computes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Shortest path(s) between each pair of nodes</a:t>
            </a:r>
          </a:p>
          <a:p>
            <a:pPr lvl="1"/>
            <a:r>
              <a:rPr lang="en-US" altLang="x-none" dirty="0"/>
              <a:t>Separate shortest-path tree rooted at each node</a:t>
            </a:r>
          </a:p>
          <a:p>
            <a:pPr lvl="1"/>
            <a:r>
              <a:rPr lang="en-US" altLang="x-none" dirty="0"/>
              <a:t>Path(s) with minimum sum of </a:t>
            </a:r>
            <a:r>
              <a:rPr lang="en-US" altLang="x-none" dirty="0">
                <a:solidFill>
                  <a:srgbClr val="C00000"/>
                </a:solidFill>
              </a:rPr>
              <a:t>link metrics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All nodes need to agree on the link metrics</a:t>
            </a:r>
          </a:p>
          <a:p>
            <a:pPr lvl="1"/>
            <a:r>
              <a:rPr lang="en-US" altLang="x-none" dirty="0"/>
              <a:t>Multipath routing is limited to “equal cost multipath”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2342C2-660C-2848-9FCB-2E4A96C835E4}"/>
              </a:ext>
            </a:extLst>
          </p:cNvPr>
          <p:cNvGrpSpPr/>
          <p:nvPr/>
        </p:nvGrpSpPr>
        <p:grpSpPr>
          <a:xfrm>
            <a:off x="9219372" y="317500"/>
            <a:ext cx="2459037" cy="2647950"/>
            <a:chOff x="2370139" y="4095751"/>
            <a:chExt cx="2459037" cy="2647950"/>
          </a:xfrm>
        </p:grpSpPr>
        <p:sp>
          <p:nvSpPr>
            <p:cNvPr id="27654" name="Oval 5"/>
            <p:cNvSpPr>
              <a:spLocks noChangeArrowheads="1"/>
            </p:cNvSpPr>
            <p:nvPr/>
          </p:nvSpPr>
          <p:spPr bwMode="auto">
            <a:xfrm>
              <a:off x="3484564" y="4095751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5" name="Oval 6"/>
            <p:cNvSpPr>
              <a:spLocks noChangeArrowheads="1"/>
            </p:cNvSpPr>
            <p:nvPr/>
          </p:nvSpPr>
          <p:spPr bwMode="auto">
            <a:xfrm>
              <a:off x="2678114" y="4940301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6" name="Oval 7"/>
            <p:cNvSpPr>
              <a:spLocks noChangeArrowheads="1"/>
            </p:cNvSpPr>
            <p:nvPr/>
          </p:nvSpPr>
          <p:spPr bwMode="auto">
            <a:xfrm>
              <a:off x="4291014" y="4940301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7" name="Oval 8"/>
            <p:cNvSpPr>
              <a:spLocks noChangeArrowheads="1"/>
            </p:cNvSpPr>
            <p:nvPr/>
          </p:nvSpPr>
          <p:spPr bwMode="auto">
            <a:xfrm>
              <a:off x="3408364" y="5516564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4406901" y="6169026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9" name="Oval 10"/>
            <p:cNvSpPr>
              <a:spLocks noChangeArrowheads="1"/>
            </p:cNvSpPr>
            <p:nvPr/>
          </p:nvSpPr>
          <p:spPr bwMode="auto">
            <a:xfrm>
              <a:off x="2370139" y="5938839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0" name="Oval 11"/>
            <p:cNvSpPr>
              <a:spLocks noChangeArrowheads="1"/>
            </p:cNvSpPr>
            <p:nvPr/>
          </p:nvSpPr>
          <p:spPr bwMode="auto">
            <a:xfrm>
              <a:off x="3176589" y="6361114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H="1">
              <a:off x="3024189" y="4440238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>
              <a:off x="3868739" y="4402138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>
              <a:off x="3024189" y="5246689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>
              <a:off x="3752850" y="5822951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>
              <a:off x="4521200" y="5324475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6"/>
            <p:cNvSpPr>
              <a:spLocks noChangeShapeType="1"/>
            </p:cNvSpPr>
            <p:nvPr/>
          </p:nvSpPr>
          <p:spPr bwMode="auto">
            <a:xfrm>
              <a:off x="3714750" y="4478339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7"/>
            <p:cNvSpPr>
              <a:spLocks noChangeShapeType="1"/>
            </p:cNvSpPr>
            <p:nvPr/>
          </p:nvSpPr>
          <p:spPr bwMode="auto">
            <a:xfrm flipV="1">
              <a:off x="2754313" y="5822950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 flipV="1">
              <a:off x="3408363" y="5861051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 flipH="1" flipV="1">
              <a:off x="2714625" y="6245226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0" name="AutoShape 20"/>
          <p:cNvSpPr>
            <a:spLocks noChangeArrowheads="1"/>
          </p:cNvSpPr>
          <p:nvPr/>
        </p:nvSpPr>
        <p:spPr bwMode="auto">
          <a:xfrm rot="5400000">
            <a:off x="10197823" y="3081336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53BB05-0337-4F4B-AD6B-1D10EE315A9C}"/>
              </a:ext>
            </a:extLst>
          </p:cNvPr>
          <p:cNvGrpSpPr/>
          <p:nvPr/>
        </p:nvGrpSpPr>
        <p:grpSpPr>
          <a:xfrm>
            <a:off x="9509125" y="4095750"/>
            <a:ext cx="2459038" cy="2647950"/>
            <a:chOff x="9509125" y="4095750"/>
            <a:chExt cx="2459038" cy="2647950"/>
          </a:xfrm>
        </p:grpSpPr>
        <p:sp>
          <p:nvSpPr>
            <p:cNvPr id="27671" name="Oval 22"/>
            <p:cNvSpPr>
              <a:spLocks noChangeArrowheads="1"/>
            </p:cNvSpPr>
            <p:nvPr/>
          </p:nvSpPr>
          <p:spPr bwMode="auto">
            <a:xfrm>
              <a:off x="10623550" y="40957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2" name="Oval 23"/>
            <p:cNvSpPr>
              <a:spLocks noChangeArrowheads="1"/>
            </p:cNvSpPr>
            <p:nvPr/>
          </p:nvSpPr>
          <p:spPr bwMode="auto">
            <a:xfrm>
              <a:off x="9817100" y="494030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3" name="Oval 24"/>
            <p:cNvSpPr>
              <a:spLocks noChangeArrowheads="1"/>
            </p:cNvSpPr>
            <p:nvPr/>
          </p:nvSpPr>
          <p:spPr bwMode="auto">
            <a:xfrm>
              <a:off x="11430000" y="494030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4" name="Oval 25"/>
            <p:cNvSpPr>
              <a:spLocks noChangeArrowheads="1"/>
            </p:cNvSpPr>
            <p:nvPr/>
          </p:nvSpPr>
          <p:spPr bwMode="auto">
            <a:xfrm>
              <a:off x="10547350" y="5516563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5" name="Oval 26"/>
            <p:cNvSpPr>
              <a:spLocks noChangeArrowheads="1"/>
            </p:cNvSpPr>
            <p:nvPr/>
          </p:nvSpPr>
          <p:spPr bwMode="auto">
            <a:xfrm>
              <a:off x="11545888" y="61690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6" name="Oval 27"/>
            <p:cNvSpPr>
              <a:spLocks noChangeArrowheads="1"/>
            </p:cNvSpPr>
            <p:nvPr/>
          </p:nvSpPr>
          <p:spPr bwMode="auto">
            <a:xfrm>
              <a:off x="9509125" y="593883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7" name="Oval 28"/>
            <p:cNvSpPr>
              <a:spLocks noChangeArrowheads="1"/>
            </p:cNvSpPr>
            <p:nvPr/>
          </p:nvSpPr>
          <p:spPr bwMode="auto">
            <a:xfrm>
              <a:off x="10315575" y="636111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8" name="Line 28"/>
            <p:cNvSpPr>
              <a:spLocks noChangeShapeType="1"/>
            </p:cNvSpPr>
            <p:nvPr/>
          </p:nvSpPr>
          <p:spPr bwMode="auto">
            <a:xfrm flipH="1">
              <a:off x="10163175" y="4440237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29"/>
            <p:cNvSpPr>
              <a:spLocks noChangeShapeType="1"/>
            </p:cNvSpPr>
            <p:nvPr/>
          </p:nvSpPr>
          <p:spPr bwMode="auto">
            <a:xfrm>
              <a:off x="11007725" y="4402137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0"/>
            <p:cNvSpPr>
              <a:spLocks noChangeShapeType="1"/>
            </p:cNvSpPr>
            <p:nvPr/>
          </p:nvSpPr>
          <p:spPr bwMode="auto">
            <a:xfrm>
              <a:off x="10163175" y="5246688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31"/>
            <p:cNvSpPr>
              <a:spLocks noChangeShapeType="1"/>
            </p:cNvSpPr>
            <p:nvPr/>
          </p:nvSpPr>
          <p:spPr bwMode="auto">
            <a:xfrm>
              <a:off x="10891837" y="5822950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32"/>
            <p:cNvSpPr>
              <a:spLocks noChangeShapeType="1"/>
            </p:cNvSpPr>
            <p:nvPr/>
          </p:nvSpPr>
          <p:spPr bwMode="auto">
            <a:xfrm>
              <a:off x="11660188" y="5324474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33"/>
            <p:cNvSpPr>
              <a:spLocks noChangeShapeType="1"/>
            </p:cNvSpPr>
            <p:nvPr/>
          </p:nvSpPr>
          <p:spPr bwMode="auto">
            <a:xfrm>
              <a:off x="10853737" y="4478338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34"/>
            <p:cNvSpPr>
              <a:spLocks noChangeShapeType="1"/>
            </p:cNvSpPr>
            <p:nvPr/>
          </p:nvSpPr>
          <p:spPr bwMode="auto">
            <a:xfrm flipV="1">
              <a:off x="9893299" y="5822949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35"/>
            <p:cNvSpPr>
              <a:spLocks noChangeShapeType="1"/>
            </p:cNvSpPr>
            <p:nvPr/>
          </p:nvSpPr>
          <p:spPr bwMode="auto">
            <a:xfrm flipV="1">
              <a:off x="10547349" y="5861050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6"/>
            <p:cNvSpPr>
              <a:spLocks noChangeShapeType="1"/>
            </p:cNvSpPr>
            <p:nvPr/>
          </p:nvSpPr>
          <p:spPr bwMode="auto">
            <a:xfrm flipH="1" flipV="1">
              <a:off x="9853612" y="624522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33461" y="5354891"/>
            <a:ext cx="38421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Edge weights set by the network administrator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676354" y="3266680"/>
            <a:ext cx="1584322" cy="19274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5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B037-BF22-D64B-9E83-DDC5E1E3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other routers: Link State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A4EF-E344-B34D-A093-093C5BA8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Each router sends out its own address and neighborhood link costs over all of its links: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</a:p>
          <a:p>
            <a:pPr lvl="1"/>
            <a:r>
              <a:rPr lang="en-US" dirty="0"/>
              <a:t>Each router forwards advertisements from others</a:t>
            </a:r>
          </a:p>
          <a:p>
            <a:pPr lvl="1"/>
            <a:r>
              <a:rPr lang="en-US" dirty="0"/>
              <a:t>A process known as </a:t>
            </a:r>
            <a:r>
              <a:rPr lang="en-US" dirty="0">
                <a:solidFill>
                  <a:srgbClr val="C00000"/>
                </a:solidFill>
              </a:rPr>
              <a:t>link state flooding</a:t>
            </a:r>
          </a:p>
          <a:p>
            <a:endParaRPr lang="en-US" dirty="0"/>
          </a:p>
          <a:p>
            <a:r>
              <a:rPr lang="en-US" dirty="0"/>
              <a:t>As long as the neighboring router and the link to it are alive, the link cost is included in the flooded message</a:t>
            </a:r>
          </a:p>
          <a:p>
            <a:endParaRPr lang="en-US" dirty="0"/>
          </a:p>
          <a:p>
            <a:r>
              <a:rPr lang="en-US" dirty="0"/>
              <a:t>OSPF is a </a:t>
            </a:r>
            <a:r>
              <a:rPr lang="en-US" dirty="0">
                <a:solidFill>
                  <a:srgbClr val="C00000"/>
                </a:solidFill>
              </a:rPr>
              <a:t>link state</a:t>
            </a:r>
            <a:r>
              <a:rPr lang="en-US" dirty="0"/>
              <a:t> protocol: if the state of a link changes (up/down/cost change), the entire network will know</a:t>
            </a:r>
          </a:p>
        </p:txBody>
      </p:sp>
    </p:spTree>
    <p:extLst>
      <p:ext uri="{BB962C8B-B14F-4D97-AF65-F5344CB8AC3E}">
        <p14:creationId xmlns:p14="http://schemas.microsoft.com/office/powerpoint/2010/main" val="5807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B4E42-1571-4A35-8CDC-74C0FAD1F7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OSPF link-state routing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>
              <a:buFont typeface="ZapfDingbats"/>
              <a:buNone/>
            </a:pPr>
            <a:r>
              <a:rPr lang="en-US" sz="24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net topology, link costs known to all nodes due to link state broadcast</a:t>
            </a:r>
          </a:p>
          <a:p>
            <a:pPr lvl="1"/>
            <a:r>
              <a:rPr lang="en-US" sz="2400" dirty="0"/>
              <a:t>all nodes have same info</a:t>
            </a:r>
          </a:p>
          <a:p>
            <a:r>
              <a:rPr lang="en-US" sz="2400" dirty="0"/>
              <a:t>Compute least cost paths from one node (‘source”) to all other nodes</a:t>
            </a:r>
          </a:p>
          <a:p>
            <a:r>
              <a:rPr lang="en-US" sz="2400" dirty="0"/>
              <a:t>Extract </a:t>
            </a:r>
            <a:r>
              <a:rPr lang="en-US" sz="2400" dirty="0">
                <a:solidFill>
                  <a:srgbClr val="C00000"/>
                </a:solidFill>
              </a:rPr>
              <a:t>forwarding table </a:t>
            </a:r>
            <a:r>
              <a:rPr lang="en-US" sz="2400" dirty="0"/>
              <a:t>for that (source) node</a:t>
            </a:r>
          </a:p>
          <a:p>
            <a:r>
              <a:rPr lang="en-US" sz="2400" dirty="0"/>
              <a:t>iterative: after k iterations, know least cost path to k </a:t>
            </a:r>
            <a:r>
              <a:rPr lang="en-US" sz="2400" dirty="0" err="1"/>
              <a:t>dest</a:t>
            </a:r>
            <a:r>
              <a:rPr lang="en-US" sz="2400" dirty="0"/>
              <a:t>.’s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2400" dirty="0">
                <a:solidFill>
                  <a:srgbClr val="C00000"/>
                </a:solidFill>
              </a:rPr>
              <a:t>Notation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c(</a:t>
            </a:r>
            <a:r>
              <a:rPr lang="en-US" sz="2400" dirty="0" err="1">
                <a:solidFill>
                  <a:schemeClr val="accent2"/>
                </a:solidFill>
                <a:latin typeface="Arial" charset="0"/>
              </a:rPr>
              <a:t>x,y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D(v):</a:t>
            </a:r>
            <a:r>
              <a:rPr lang="en-US" sz="2400" dirty="0"/>
              <a:t> current value of cost of path from source to </a:t>
            </a:r>
            <a:r>
              <a:rPr lang="en-US" sz="2400" dirty="0" err="1"/>
              <a:t>dest</a:t>
            </a:r>
            <a:r>
              <a:rPr lang="en-US" sz="2400" dirty="0"/>
              <a:t>. v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p(v):</a:t>
            </a:r>
            <a:r>
              <a:rPr lang="en-US" sz="2400" dirty="0"/>
              <a:t> predecessor node along path from source to v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N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cs typeface="Arial" charset="0"/>
              </a:rPr>
              <a:t>'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definitively known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17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0A9928-F6FE-45E4-A2AD-EB1EA857C4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 From Source Node </a:t>
            </a:r>
            <a:r>
              <a:rPr lang="en-US" dirty="0">
                <a:latin typeface="Courier" pitchFamily="2" charset="0"/>
              </a:rPr>
              <a:t>u</a:t>
            </a:r>
            <a:endParaRPr lang="en-US" sz="5400" dirty="0">
              <a:latin typeface="Courier" pitchFamily="2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12      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D(v) = min( D(v), D(w) + c(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AE35B6-DEAF-E84C-B91D-6E09C862E7A2}"/>
              </a:ext>
            </a:extLst>
          </p:cNvPr>
          <p:cNvGrpSpPr/>
          <p:nvPr/>
        </p:nvGrpSpPr>
        <p:grpSpPr>
          <a:xfrm>
            <a:off x="8276930" y="3010213"/>
            <a:ext cx="870572" cy="837573"/>
            <a:chOff x="8886825" y="3271823"/>
            <a:chExt cx="870572" cy="837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EB10063-5622-6441-8934-92EE803A2258}"/>
                </a:ext>
              </a:extLst>
            </p:cNvPr>
            <p:cNvSpPr/>
            <p:nvPr/>
          </p:nvSpPr>
          <p:spPr>
            <a:xfrm>
              <a:off x="8886825" y="3271823"/>
              <a:ext cx="870572" cy="837573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862168-3C7E-D24B-BC64-1E21E371DF1D}"/>
                </a:ext>
              </a:extLst>
            </p:cNvPr>
            <p:cNvSpPr txBox="1"/>
            <p:nvPr/>
          </p:nvSpPr>
          <p:spPr>
            <a:xfrm>
              <a:off x="9057503" y="3429000"/>
              <a:ext cx="469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urier" pitchFamily="2" charset="0"/>
                </a:rPr>
                <a:t>u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212AC5-C56E-FB4F-9EC5-76CBA2EC8FBB}"/>
              </a:ext>
            </a:extLst>
          </p:cNvPr>
          <p:cNvGrpSpPr/>
          <p:nvPr/>
        </p:nvGrpSpPr>
        <p:grpSpPr>
          <a:xfrm>
            <a:off x="9428163" y="1611313"/>
            <a:ext cx="870572" cy="837573"/>
            <a:chOff x="8886825" y="3271823"/>
            <a:chExt cx="870572" cy="8375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6A0720-AC29-D840-AC14-D6E58F677F34}"/>
                </a:ext>
              </a:extLst>
            </p:cNvPr>
            <p:cNvSpPr/>
            <p:nvPr/>
          </p:nvSpPr>
          <p:spPr>
            <a:xfrm>
              <a:off x="8886825" y="3271823"/>
              <a:ext cx="870572" cy="837573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2D8404-5278-FF43-8664-C3E8F9F3A25D}"/>
                </a:ext>
              </a:extLst>
            </p:cNvPr>
            <p:cNvSpPr txBox="1"/>
            <p:nvPr/>
          </p:nvSpPr>
          <p:spPr>
            <a:xfrm>
              <a:off x="8985249" y="3375117"/>
              <a:ext cx="699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urier" pitchFamily="2" charset="0"/>
                </a:rPr>
                <a:t>v</a:t>
              </a:r>
              <a:endParaRPr lang="en-US" sz="2800" baseline="-25000" dirty="0">
                <a:latin typeface="Courier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C6C475-5C65-0741-B230-FA47C7C1EDCB}"/>
              </a:ext>
            </a:extLst>
          </p:cNvPr>
          <p:cNvGrpSpPr/>
          <p:nvPr/>
        </p:nvGrpSpPr>
        <p:grpSpPr>
          <a:xfrm>
            <a:off x="10529576" y="3010213"/>
            <a:ext cx="870572" cy="837573"/>
            <a:chOff x="8886825" y="3271823"/>
            <a:chExt cx="870572" cy="83757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298785-7136-304B-8D54-9EAEF9F1784A}"/>
                </a:ext>
              </a:extLst>
            </p:cNvPr>
            <p:cNvSpPr/>
            <p:nvPr/>
          </p:nvSpPr>
          <p:spPr>
            <a:xfrm>
              <a:off x="8886825" y="3271823"/>
              <a:ext cx="870572" cy="837573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0F130-9D5A-9848-92D6-F696ED194A53}"/>
                </a:ext>
              </a:extLst>
            </p:cNvPr>
            <p:cNvSpPr txBox="1"/>
            <p:nvPr/>
          </p:nvSpPr>
          <p:spPr>
            <a:xfrm>
              <a:off x="9057503" y="3429000"/>
              <a:ext cx="469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urier" pitchFamily="2" charset="0"/>
                </a:rPr>
                <a:t>w</a:t>
              </a:r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CFA15E5E-274D-D44A-B533-B406704B9187}"/>
              </a:ext>
            </a:extLst>
          </p:cNvPr>
          <p:cNvSpPr/>
          <p:nvPr/>
        </p:nvSpPr>
        <p:spPr>
          <a:xfrm rot="2408932">
            <a:off x="9193436" y="2202298"/>
            <a:ext cx="152330" cy="1002574"/>
          </a:xfrm>
          <a:custGeom>
            <a:avLst/>
            <a:gdLst>
              <a:gd name="connsiteX0" fmla="*/ 74141 w 222422"/>
              <a:gd name="connsiteY0" fmla="*/ 0 h 1692876"/>
              <a:gd name="connsiteX1" fmla="*/ 37070 w 222422"/>
              <a:gd name="connsiteY1" fmla="*/ 86497 h 1692876"/>
              <a:gd name="connsiteX2" fmla="*/ 86497 w 222422"/>
              <a:gd name="connsiteY2" fmla="*/ 172995 h 1692876"/>
              <a:gd name="connsiteX3" fmla="*/ 123568 w 222422"/>
              <a:gd name="connsiteY3" fmla="*/ 185351 h 1692876"/>
              <a:gd name="connsiteX4" fmla="*/ 160638 w 222422"/>
              <a:gd name="connsiteY4" fmla="*/ 222422 h 1692876"/>
              <a:gd name="connsiteX5" fmla="*/ 160638 w 222422"/>
              <a:gd name="connsiteY5" fmla="*/ 308919 h 1692876"/>
              <a:gd name="connsiteX6" fmla="*/ 148281 w 222422"/>
              <a:gd name="connsiteY6" fmla="*/ 407773 h 1692876"/>
              <a:gd name="connsiteX7" fmla="*/ 111211 w 222422"/>
              <a:gd name="connsiteY7" fmla="*/ 494270 h 1692876"/>
              <a:gd name="connsiteX8" fmla="*/ 74141 w 222422"/>
              <a:gd name="connsiteY8" fmla="*/ 531341 h 1692876"/>
              <a:gd name="connsiteX9" fmla="*/ 24714 w 222422"/>
              <a:gd name="connsiteY9" fmla="*/ 605481 h 1692876"/>
              <a:gd name="connsiteX10" fmla="*/ 37070 w 222422"/>
              <a:gd name="connsiteY10" fmla="*/ 642551 h 1692876"/>
              <a:gd name="connsiteX11" fmla="*/ 135924 w 222422"/>
              <a:gd name="connsiteY11" fmla="*/ 753762 h 1692876"/>
              <a:gd name="connsiteX12" fmla="*/ 160638 w 222422"/>
              <a:gd name="connsiteY12" fmla="*/ 827903 h 1692876"/>
              <a:gd name="connsiteX13" fmla="*/ 123568 w 222422"/>
              <a:gd name="connsiteY13" fmla="*/ 939114 h 1692876"/>
              <a:gd name="connsiteX14" fmla="*/ 86497 w 222422"/>
              <a:gd name="connsiteY14" fmla="*/ 963827 h 1692876"/>
              <a:gd name="connsiteX15" fmla="*/ 61784 w 222422"/>
              <a:gd name="connsiteY15" fmla="*/ 1000897 h 1692876"/>
              <a:gd name="connsiteX16" fmla="*/ 0 w 222422"/>
              <a:gd name="connsiteY16" fmla="*/ 1062681 h 1692876"/>
              <a:gd name="connsiteX17" fmla="*/ 12357 w 222422"/>
              <a:gd name="connsiteY17" fmla="*/ 1149178 h 1692876"/>
              <a:gd name="connsiteX18" fmla="*/ 49427 w 222422"/>
              <a:gd name="connsiteY18" fmla="*/ 1186249 h 1692876"/>
              <a:gd name="connsiteX19" fmla="*/ 111211 w 222422"/>
              <a:gd name="connsiteY19" fmla="*/ 1260389 h 1692876"/>
              <a:gd name="connsiteX20" fmla="*/ 123568 w 222422"/>
              <a:gd name="connsiteY20" fmla="*/ 1297459 h 1692876"/>
              <a:gd name="connsiteX21" fmla="*/ 210065 w 222422"/>
              <a:gd name="connsiteY21" fmla="*/ 1421027 h 1692876"/>
              <a:gd name="connsiteX22" fmla="*/ 222422 w 222422"/>
              <a:gd name="connsiteY22" fmla="*/ 1458097 h 1692876"/>
              <a:gd name="connsiteX23" fmla="*/ 197708 w 222422"/>
              <a:gd name="connsiteY23" fmla="*/ 1532238 h 1692876"/>
              <a:gd name="connsiteX24" fmla="*/ 123568 w 222422"/>
              <a:gd name="connsiteY24" fmla="*/ 1581665 h 1692876"/>
              <a:gd name="connsiteX25" fmla="*/ 61784 w 222422"/>
              <a:gd name="connsiteY25" fmla="*/ 1655805 h 1692876"/>
              <a:gd name="connsiteX26" fmla="*/ 37070 w 222422"/>
              <a:gd name="connsiteY26" fmla="*/ 1692876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2422" h="1692876">
                <a:moveTo>
                  <a:pt x="74141" y="0"/>
                </a:moveTo>
                <a:cubicBezTo>
                  <a:pt x="61784" y="28832"/>
                  <a:pt x="42682" y="55634"/>
                  <a:pt x="37070" y="86497"/>
                </a:cubicBezTo>
                <a:cubicBezTo>
                  <a:pt x="30678" y="121653"/>
                  <a:pt x="61073" y="156046"/>
                  <a:pt x="86497" y="172995"/>
                </a:cubicBezTo>
                <a:cubicBezTo>
                  <a:pt x="97335" y="180220"/>
                  <a:pt x="111211" y="181232"/>
                  <a:pt x="123568" y="185351"/>
                </a:cubicBezTo>
                <a:cubicBezTo>
                  <a:pt x="135925" y="197708"/>
                  <a:pt x="150945" y="207882"/>
                  <a:pt x="160638" y="222422"/>
                </a:cubicBezTo>
                <a:cubicBezTo>
                  <a:pt x="185084" y="259092"/>
                  <a:pt x="167394" y="268384"/>
                  <a:pt x="160638" y="308919"/>
                </a:cubicBezTo>
                <a:cubicBezTo>
                  <a:pt x="155179" y="341675"/>
                  <a:pt x="154222" y="375101"/>
                  <a:pt x="148281" y="407773"/>
                </a:cubicBezTo>
                <a:cubicBezTo>
                  <a:pt x="144346" y="429415"/>
                  <a:pt x="121600" y="479724"/>
                  <a:pt x="111211" y="494270"/>
                </a:cubicBezTo>
                <a:cubicBezTo>
                  <a:pt x="101054" y="508490"/>
                  <a:pt x="84870" y="517547"/>
                  <a:pt x="74141" y="531341"/>
                </a:cubicBezTo>
                <a:cubicBezTo>
                  <a:pt x="55906" y="554786"/>
                  <a:pt x="24714" y="605481"/>
                  <a:pt x="24714" y="605481"/>
                </a:cubicBezTo>
                <a:cubicBezTo>
                  <a:pt x="28833" y="617838"/>
                  <a:pt x="29073" y="632270"/>
                  <a:pt x="37070" y="642551"/>
                </a:cubicBezTo>
                <a:cubicBezTo>
                  <a:pt x="66071" y="679838"/>
                  <a:pt x="115467" y="707733"/>
                  <a:pt x="135924" y="753762"/>
                </a:cubicBezTo>
                <a:cubicBezTo>
                  <a:pt x="146504" y="777567"/>
                  <a:pt x="160638" y="827903"/>
                  <a:pt x="160638" y="827903"/>
                </a:cubicBezTo>
                <a:cubicBezTo>
                  <a:pt x="152354" y="877605"/>
                  <a:pt x="158317" y="904365"/>
                  <a:pt x="123568" y="939114"/>
                </a:cubicBezTo>
                <a:cubicBezTo>
                  <a:pt x="113067" y="949615"/>
                  <a:pt x="98854" y="955589"/>
                  <a:pt x="86497" y="963827"/>
                </a:cubicBezTo>
                <a:cubicBezTo>
                  <a:pt x="78259" y="976184"/>
                  <a:pt x="72285" y="990396"/>
                  <a:pt x="61784" y="1000897"/>
                </a:cubicBezTo>
                <a:cubicBezTo>
                  <a:pt x="-20597" y="1083280"/>
                  <a:pt x="65907" y="963824"/>
                  <a:pt x="0" y="1062681"/>
                </a:cubicBezTo>
                <a:cubicBezTo>
                  <a:pt x="4119" y="1091513"/>
                  <a:pt x="1540" y="1122136"/>
                  <a:pt x="12357" y="1149178"/>
                </a:cubicBezTo>
                <a:cubicBezTo>
                  <a:pt x="18847" y="1165403"/>
                  <a:pt x="38240" y="1172824"/>
                  <a:pt x="49427" y="1186249"/>
                </a:cubicBezTo>
                <a:cubicBezTo>
                  <a:pt x="135438" y="1289462"/>
                  <a:pt x="2919" y="1152097"/>
                  <a:pt x="111211" y="1260389"/>
                </a:cubicBezTo>
                <a:cubicBezTo>
                  <a:pt x="115330" y="1272746"/>
                  <a:pt x="117106" y="1286150"/>
                  <a:pt x="123568" y="1297459"/>
                </a:cubicBezTo>
                <a:cubicBezTo>
                  <a:pt x="146123" y="1336930"/>
                  <a:pt x="195849" y="1378380"/>
                  <a:pt x="210065" y="1421027"/>
                </a:cubicBezTo>
                <a:lnTo>
                  <a:pt x="222422" y="1458097"/>
                </a:lnTo>
                <a:cubicBezTo>
                  <a:pt x="214184" y="1482811"/>
                  <a:pt x="219383" y="1517788"/>
                  <a:pt x="197708" y="1532238"/>
                </a:cubicBezTo>
                <a:lnTo>
                  <a:pt x="123568" y="1581665"/>
                </a:lnTo>
                <a:cubicBezTo>
                  <a:pt x="62204" y="1673708"/>
                  <a:pt x="141075" y="1560656"/>
                  <a:pt x="61784" y="1655805"/>
                </a:cubicBezTo>
                <a:cubicBezTo>
                  <a:pt x="52276" y="1667214"/>
                  <a:pt x="37070" y="1692876"/>
                  <a:pt x="37070" y="1692876"/>
                </a:cubicBezTo>
              </a:path>
            </a:pathLst>
          </a:cu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F6A5B-2C8E-FB49-A866-93DFA65E2958}"/>
              </a:ext>
            </a:extLst>
          </p:cNvPr>
          <p:cNvSpPr txBox="1"/>
          <p:nvPr/>
        </p:nvSpPr>
        <p:spPr>
          <a:xfrm>
            <a:off x="8995921" y="2767280"/>
            <a:ext cx="100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D(v)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D5BE31F-CE28-9642-8A2C-A04C289FF4E2}"/>
              </a:ext>
            </a:extLst>
          </p:cNvPr>
          <p:cNvSpPr/>
          <p:nvPr/>
        </p:nvSpPr>
        <p:spPr>
          <a:xfrm rot="5400000">
            <a:off x="9741016" y="2736871"/>
            <a:ext cx="205229" cy="1371861"/>
          </a:xfrm>
          <a:custGeom>
            <a:avLst/>
            <a:gdLst>
              <a:gd name="connsiteX0" fmla="*/ 74141 w 222422"/>
              <a:gd name="connsiteY0" fmla="*/ 0 h 1692876"/>
              <a:gd name="connsiteX1" fmla="*/ 37070 w 222422"/>
              <a:gd name="connsiteY1" fmla="*/ 86497 h 1692876"/>
              <a:gd name="connsiteX2" fmla="*/ 86497 w 222422"/>
              <a:gd name="connsiteY2" fmla="*/ 172995 h 1692876"/>
              <a:gd name="connsiteX3" fmla="*/ 123568 w 222422"/>
              <a:gd name="connsiteY3" fmla="*/ 185351 h 1692876"/>
              <a:gd name="connsiteX4" fmla="*/ 160638 w 222422"/>
              <a:gd name="connsiteY4" fmla="*/ 222422 h 1692876"/>
              <a:gd name="connsiteX5" fmla="*/ 160638 w 222422"/>
              <a:gd name="connsiteY5" fmla="*/ 308919 h 1692876"/>
              <a:gd name="connsiteX6" fmla="*/ 148281 w 222422"/>
              <a:gd name="connsiteY6" fmla="*/ 407773 h 1692876"/>
              <a:gd name="connsiteX7" fmla="*/ 111211 w 222422"/>
              <a:gd name="connsiteY7" fmla="*/ 494270 h 1692876"/>
              <a:gd name="connsiteX8" fmla="*/ 74141 w 222422"/>
              <a:gd name="connsiteY8" fmla="*/ 531341 h 1692876"/>
              <a:gd name="connsiteX9" fmla="*/ 24714 w 222422"/>
              <a:gd name="connsiteY9" fmla="*/ 605481 h 1692876"/>
              <a:gd name="connsiteX10" fmla="*/ 37070 w 222422"/>
              <a:gd name="connsiteY10" fmla="*/ 642551 h 1692876"/>
              <a:gd name="connsiteX11" fmla="*/ 135924 w 222422"/>
              <a:gd name="connsiteY11" fmla="*/ 753762 h 1692876"/>
              <a:gd name="connsiteX12" fmla="*/ 160638 w 222422"/>
              <a:gd name="connsiteY12" fmla="*/ 827903 h 1692876"/>
              <a:gd name="connsiteX13" fmla="*/ 123568 w 222422"/>
              <a:gd name="connsiteY13" fmla="*/ 939114 h 1692876"/>
              <a:gd name="connsiteX14" fmla="*/ 86497 w 222422"/>
              <a:gd name="connsiteY14" fmla="*/ 963827 h 1692876"/>
              <a:gd name="connsiteX15" fmla="*/ 61784 w 222422"/>
              <a:gd name="connsiteY15" fmla="*/ 1000897 h 1692876"/>
              <a:gd name="connsiteX16" fmla="*/ 0 w 222422"/>
              <a:gd name="connsiteY16" fmla="*/ 1062681 h 1692876"/>
              <a:gd name="connsiteX17" fmla="*/ 12357 w 222422"/>
              <a:gd name="connsiteY17" fmla="*/ 1149178 h 1692876"/>
              <a:gd name="connsiteX18" fmla="*/ 49427 w 222422"/>
              <a:gd name="connsiteY18" fmla="*/ 1186249 h 1692876"/>
              <a:gd name="connsiteX19" fmla="*/ 111211 w 222422"/>
              <a:gd name="connsiteY19" fmla="*/ 1260389 h 1692876"/>
              <a:gd name="connsiteX20" fmla="*/ 123568 w 222422"/>
              <a:gd name="connsiteY20" fmla="*/ 1297459 h 1692876"/>
              <a:gd name="connsiteX21" fmla="*/ 210065 w 222422"/>
              <a:gd name="connsiteY21" fmla="*/ 1421027 h 1692876"/>
              <a:gd name="connsiteX22" fmla="*/ 222422 w 222422"/>
              <a:gd name="connsiteY22" fmla="*/ 1458097 h 1692876"/>
              <a:gd name="connsiteX23" fmla="*/ 197708 w 222422"/>
              <a:gd name="connsiteY23" fmla="*/ 1532238 h 1692876"/>
              <a:gd name="connsiteX24" fmla="*/ 123568 w 222422"/>
              <a:gd name="connsiteY24" fmla="*/ 1581665 h 1692876"/>
              <a:gd name="connsiteX25" fmla="*/ 61784 w 222422"/>
              <a:gd name="connsiteY25" fmla="*/ 1655805 h 1692876"/>
              <a:gd name="connsiteX26" fmla="*/ 37070 w 222422"/>
              <a:gd name="connsiteY26" fmla="*/ 1692876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2422" h="1692876">
                <a:moveTo>
                  <a:pt x="74141" y="0"/>
                </a:moveTo>
                <a:cubicBezTo>
                  <a:pt x="61784" y="28832"/>
                  <a:pt x="42682" y="55634"/>
                  <a:pt x="37070" y="86497"/>
                </a:cubicBezTo>
                <a:cubicBezTo>
                  <a:pt x="30678" y="121653"/>
                  <a:pt x="61073" y="156046"/>
                  <a:pt x="86497" y="172995"/>
                </a:cubicBezTo>
                <a:cubicBezTo>
                  <a:pt x="97335" y="180220"/>
                  <a:pt x="111211" y="181232"/>
                  <a:pt x="123568" y="185351"/>
                </a:cubicBezTo>
                <a:cubicBezTo>
                  <a:pt x="135925" y="197708"/>
                  <a:pt x="150945" y="207882"/>
                  <a:pt x="160638" y="222422"/>
                </a:cubicBezTo>
                <a:cubicBezTo>
                  <a:pt x="185084" y="259092"/>
                  <a:pt x="167394" y="268384"/>
                  <a:pt x="160638" y="308919"/>
                </a:cubicBezTo>
                <a:cubicBezTo>
                  <a:pt x="155179" y="341675"/>
                  <a:pt x="154222" y="375101"/>
                  <a:pt x="148281" y="407773"/>
                </a:cubicBezTo>
                <a:cubicBezTo>
                  <a:pt x="144346" y="429415"/>
                  <a:pt x="121600" y="479724"/>
                  <a:pt x="111211" y="494270"/>
                </a:cubicBezTo>
                <a:cubicBezTo>
                  <a:pt x="101054" y="508490"/>
                  <a:pt x="84870" y="517547"/>
                  <a:pt x="74141" y="531341"/>
                </a:cubicBezTo>
                <a:cubicBezTo>
                  <a:pt x="55906" y="554786"/>
                  <a:pt x="24714" y="605481"/>
                  <a:pt x="24714" y="605481"/>
                </a:cubicBezTo>
                <a:cubicBezTo>
                  <a:pt x="28833" y="617838"/>
                  <a:pt x="29073" y="632270"/>
                  <a:pt x="37070" y="642551"/>
                </a:cubicBezTo>
                <a:cubicBezTo>
                  <a:pt x="66071" y="679838"/>
                  <a:pt x="115467" y="707733"/>
                  <a:pt x="135924" y="753762"/>
                </a:cubicBezTo>
                <a:cubicBezTo>
                  <a:pt x="146504" y="777567"/>
                  <a:pt x="160638" y="827903"/>
                  <a:pt x="160638" y="827903"/>
                </a:cubicBezTo>
                <a:cubicBezTo>
                  <a:pt x="152354" y="877605"/>
                  <a:pt x="158317" y="904365"/>
                  <a:pt x="123568" y="939114"/>
                </a:cubicBezTo>
                <a:cubicBezTo>
                  <a:pt x="113067" y="949615"/>
                  <a:pt x="98854" y="955589"/>
                  <a:pt x="86497" y="963827"/>
                </a:cubicBezTo>
                <a:cubicBezTo>
                  <a:pt x="78259" y="976184"/>
                  <a:pt x="72285" y="990396"/>
                  <a:pt x="61784" y="1000897"/>
                </a:cubicBezTo>
                <a:cubicBezTo>
                  <a:pt x="-20597" y="1083280"/>
                  <a:pt x="65907" y="963824"/>
                  <a:pt x="0" y="1062681"/>
                </a:cubicBezTo>
                <a:cubicBezTo>
                  <a:pt x="4119" y="1091513"/>
                  <a:pt x="1540" y="1122136"/>
                  <a:pt x="12357" y="1149178"/>
                </a:cubicBezTo>
                <a:cubicBezTo>
                  <a:pt x="18847" y="1165403"/>
                  <a:pt x="38240" y="1172824"/>
                  <a:pt x="49427" y="1186249"/>
                </a:cubicBezTo>
                <a:cubicBezTo>
                  <a:pt x="135438" y="1289462"/>
                  <a:pt x="2919" y="1152097"/>
                  <a:pt x="111211" y="1260389"/>
                </a:cubicBezTo>
                <a:cubicBezTo>
                  <a:pt x="115330" y="1272746"/>
                  <a:pt x="117106" y="1286150"/>
                  <a:pt x="123568" y="1297459"/>
                </a:cubicBezTo>
                <a:cubicBezTo>
                  <a:pt x="146123" y="1336930"/>
                  <a:pt x="195849" y="1378380"/>
                  <a:pt x="210065" y="1421027"/>
                </a:cubicBezTo>
                <a:lnTo>
                  <a:pt x="222422" y="1458097"/>
                </a:lnTo>
                <a:cubicBezTo>
                  <a:pt x="214184" y="1482811"/>
                  <a:pt x="219383" y="1517788"/>
                  <a:pt x="197708" y="1532238"/>
                </a:cubicBezTo>
                <a:lnTo>
                  <a:pt x="123568" y="1581665"/>
                </a:lnTo>
                <a:cubicBezTo>
                  <a:pt x="62204" y="1673708"/>
                  <a:pt x="141075" y="1560656"/>
                  <a:pt x="61784" y="1655805"/>
                </a:cubicBezTo>
                <a:cubicBezTo>
                  <a:pt x="52276" y="1667214"/>
                  <a:pt x="37070" y="1692876"/>
                  <a:pt x="37070" y="1692876"/>
                </a:cubicBezTo>
              </a:path>
            </a:pathLst>
          </a:cu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4D1D7D-15DC-B043-97B4-528701D3B3D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0043342" y="2443217"/>
            <a:ext cx="613726" cy="6896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0FA016-1187-964D-95FE-4E084316AFDF}"/>
              </a:ext>
            </a:extLst>
          </p:cNvPr>
          <p:cNvSpPr txBox="1"/>
          <p:nvPr/>
        </p:nvSpPr>
        <p:spPr>
          <a:xfrm>
            <a:off x="9269601" y="3489350"/>
            <a:ext cx="100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D(w)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14D3D2-01F7-1B48-9312-B0AEE325FA0E}"/>
              </a:ext>
            </a:extLst>
          </p:cNvPr>
          <p:cNvSpPr txBox="1"/>
          <p:nvPr/>
        </p:nvSpPr>
        <p:spPr>
          <a:xfrm>
            <a:off x="10290205" y="2538729"/>
            <a:ext cx="100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c(</a:t>
            </a:r>
            <a:r>
              <a:rPr lang="en-US" sz="2000" dirty="0" err="1">
                <a:latin typeface="Helvetica" pitchFamily="2" charset="0"/>
              </a:rPr>
              <a:t>w,v</a:t>
            </a:r>
            <a:r>
              <a:rPr lang="en-US" sz="2000" dirty="0">
                <a:latin typeface="Helvetica" pitchFamily="2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3414A0-09B5-4F47-921F-C55AA669DF8B}"/>
              </a:ext>
            </a:extLst>
          </p:cNvPr>
          <p:cNvSpPr txBox="1"/>
          <p:nvPr/>
        </p:nvSpPr>
        <p:spPr>
          <a:xfrm>
            <a:off x="8511287" y="1766939"/>
            <a:ext cx="88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EBF7A-A131-C347-A49C-07CD480E9D91}"/>
              </a:ext>
            </a:extLst>
          </p:cNvPr>
          <p:cNvSpPr txBox="1"/>
          <p:nvPr/>
        </p:nvSpPr>
        <p:spPr>
          <a:xfrm>
            <a:off x="10226481" y="1751694"/>
            <a:ext cx="88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387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11011</TotalTime>
  <Words>1067</Words>
  <Application>Microsoft Macintosh PowerPoint</Application>
  <PresentationFormat>Widescreen</PresentationFormat>
  <Paragraphs>208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</vt:lpstr>
      <vt:lpstr>Helvetica</vt:lpstr>
      <vt:lpstr>Tahoma</vt:lpstr>
      <vt:lpstr>Times New Roman</vt:lpstr>
      <vt:lpstr>ZapfDingbats</vt:lpstr>
      <vt:lpstr>Office Theme</vt:lpstr>
      <vt:lpstr>552: Distributed Control Planes</vt:lpstr>
      <vt:lpstr>Recall…</vt:lpstr>
      <vt:lpstr>PowerPoint Presentation</vt:lpstr>
      <vt:lpstr>Routing enables forwarding</vt:lpstr>
      <vt:lpstr>E.g.: Open Shortest Path First</vt:lpstr>
      <vt:lpstr>What OSPF computes</vt:lpstr>
      <vt:lpstr>Discovering other routers: Link State ads</vt:lpstr>
      <vt:lpstr>OSPF link-state routing algorithm</vt:lpstr>
      <vt:lpstr>Dijsktra’s Algorithm From Source Node u</vt:lpstr>
      <vt:lpstr>Dijkstra’s algorithm: example</vt:lpstr>
      <vt:lpstr>Constructing a forwarding table</vt:lpstr>
      <vt:lpstr>Other Kinds of Routing Protocols</vt:lpstr>
      <vt:lpstr>How essential is distributed route computation?</vt:lpstr>
      <vt:lpstr>How essential is distributed route computation?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1221</cp:revision>
  <dcterms:created xsi:type="dcterms:W3CDTF">2018-09-05T17:47:04Z</dcterms:created>
  <dcterms:modified xsi:type="dcterms:W3CDTF">2020-09-18T02:09:23Z</dcterms:modified>
</cp:coreProperties>
</file>