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384" r:id="rId2"/>
    <p:sldId id="440" r:id="rId3"/>
    <p:sldId id="425" r:id="rId4"/>
    <p:sldId id="424" r:id="rId5"/>
    <p:sldId id="427" r:id="rId6"/>
    <p:sldId id="428" r:id="rId7"/>
    <p:sldId id="429" r:id="rId8"/>
    <p:sldId id="430" r:id="rId9"/>
    <p:sldId id="431" r:id="rId10"/>
    <p:sldId id="454" r:id="rId11"/>
    <p:sldId id="455" r:id="rId12"/>
    <p:sldId id="426" r:id="rId13"/>
    <p:sldId id="433" r:id="rId14"/>
    <p:sldId id="446" r:id="rId15"/>
    <p:sldId id="434" r:id="rId16"/>
    <p:sldId id="451" r:id="rId17"/>
    <p:sldId id="355" r:id="rId18"/>
    <p:sldId id="453" r:id="rId19"/>
    <p:sldId id="450" r:id="rId20"/>
    <p:sldId id="457" r:id="rId21"/>
    <p:sldId id="45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52"/>
    <p:restoredTop sz="94655"/>
  </p:normalViewPr>
  <p:slideViewPr>
    <p:cSldViewPr snapToGrid="0" snapToObjects="1">
      <p:cViewPr varScale="1">
        <p:scale>
          <a:sx n="135" d="100"/>
          <a:sy n="135" d="100"/>
        </p:scale>
        <p:origin x="20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Srinivas Narayana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Transport: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9354-B4A8-E540-8F9D-E8B74005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8EC80-3C9F-7144-94F9-0311EFC4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5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I think of a positive integer. It can be arbitrarily large</a:t>
            </a:r>
          </a:p>
          <a:p>
            <a:endParaRPr lang="en-US" dirty="0"/>
          </a:p>
          <a:p>
            <a:r>
              <a:rPr lang="en-US" dirty="0"/>
              <a:t>Your objective: Guess the number I’m thinking of</a:t>
            </a:r>
          </a:p>
          <a:p>
            <a:endParaRPr lang="en-US" dirty="0"/>
          </a:p>
          <a:p>
            <a:r>
              <a:rPr lang="en-US" dirty="0"/>
              <a:t>I’ll tell you whether your guess is correct, </a:t>
            </a:r>
            <a:r>
              <a:rPr lang="en-US" dirty="0">
                <a:solidFill>
                  <a:srgbClr val="C00000"/>
                </a:solidFill>
              </a:rPr>
              <a:t>higher,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lower </a:t>
            </a:r>
            <a:r>
              <a:rPr lang="en-US" dirty="0"/>
              <a:t>than the number I’m thinking of</a:t>
            </a:r>
          </a:p>
          <a:p>
            <a:endParaRPr lang="en-US" dirty="0"/>
          </a:p>
          <a:p>
            <a:r>
              <a:rPr lang="en-US" dirty="0"/>
              <a:t>You must guess the correct number as quickly as possible</a:t>
            </a:r>
          </a:p>
          <a:p>
            <a:endParaRPr lang="en-US" dirty="0"/>
          </a:p>
          <a:p>
            <a:r>
              <a:rPr lang="en-US" dirty="0"/>
              <a:t>How would you go about it?</a:t>
            </a:r>
          </a:p>
        </p:txBody>
      </p:sp>
    </p:spTree>
    <p:extLst>
      <p:ext uri="{BB962C8B-B14F-4D97-AF65-F5344CB8AC3E}">
        <p14:creationId xmlns:p14="http://schemas.microsoft.com/office/powerpoint/2010/main" val="5670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7B55-968F-7B42-B271-2AD5ACEC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ECB2-20EC-1540-ACFA-E1B1B619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6B9C1-4A94-5849-AE93-365AEF871456}"/>
              </a:ext>
            </a:extLst>
          </p:cNvPr>
          <p:cNvSpPr/>
          <p:nvPr/>
        </p:nvSpPr>
        <p:spPr>
          <a:xfrm>
            <a:off x="4138863" y="2233061"/>
            <a:ext cx="4379495" cy="972152"/>
          </a:xfrm>
          <a:prstGeom prst="rect">
            <a:avLst/>
          </a:prstGeom>
          <a:noFill/>
          <a:ln w="508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F34034-3AD8-304D-A9FF-97635394FE5B}"/>
              </a:ext>
            </a:extLst>
          </p:cNvPr>
          <p:cNvSpPr txBox="1"/>
          <p:nvPr/>
        </p:nvSpPr>
        <p:spPr>
          <a:xfrm>
            <a:off x="4966635" y="2457527"/>
            <a:ext cx="272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Sender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E2157D-BBBA-0F49-B5D0-81AB12BC5397}"/>
              </a:ext>
            </a:extLst>
          </p:cNvPr>
          <p:cNvSpPr/>
          <p:nvPr/>
        </p:nvSpPr>
        <p:spPr>
          <a:xfrm>
            <a:off x="4138863" y="4665198"/>
            <a:ext cx="4379495" cy="972152"/>
          </a:xfrm>
          <a:prstGeom prst="rect">
            <a:avLst/>
          </a:prstGeom>
          <a:noFill/>
          <a:ln w="508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10E0A-EAE7-E845-BCC0-BBCB7B4AE2A4}"/>
              </a:ext>
            </a:extLst>
          </p:cNvPr>
          <p:cNvSpPr txBox="1"/>
          <p:nvPr/>
        </p:nvSpPr>
        <p:spPr>
          <a:xfrm>
            <a:off x="4966635" y="4889664"/>
            <a:ext cx="272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Network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26930BB-B152-AD4E-AF12-9409DB67AFB2}"/>
              </a:ext>
            </a:extLst>
          </p:cNvPr>
          <p:cNvSpPr/>
          <p:nvPr/>
        </p:nvSpPr>
        <p:spPr>
          <a:xfrm rot="11424891">
            <a:off x="4371582" y="3390903"/>
            <a:ext cx="657682" cy="1055318"/>
          </a:xfrm>
          <a:prstGeom prst="downArrow">
            <a:avLst/>
          </a:prstGeom>
          <a:noFill/>
          <a:ln w="508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4E79D3-4695-4245-8313-88292236C633}"/>
              </a:ext>
            </a:extLst>
          </p:cNvPr>
          <p:cNvSpPr/>
          <p:nvPr/>
        </p:nvSpPr>
        <p:spPr>
          <a:xfrm rot="20818858">
            <a:off x="7626652" y="3437131"/>
            <a:ext cx="657682" cy="1055318"/>
          </a:xfrm>
          <a:prstGeom prst="downArrow">
            <a:avLst/>
          </a:prstGeom>
          <a:noFill/>
          <a:ln w="508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5D3689-564B-E546-B7A3-49E8366C4626}"/>
              </a:ext>
            </a:extLst>
          </p:cNvPr>
          <p:cNvSpPr txBox="1"/>
          <p:nvPr/>
        </p:nvSpPr>
        <p:spPr>
          <a:xfrm>
            <a:off x="2074766" y="3503063"/>
            <a:ext cx="201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Feedback signals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E798E9-ACC8-634C-9F96-566C7FB6E243}"/>
              </a:ext>
            </a:extLst>
          </p:cNvPr>
          <p:cNvSpPr txBox="1"/>
          <p:nvPr/>
        </p:nvSpPr>
        <p:spPr>
          <a:xfrm>
            <a:off x="8767810" y="3503063"/>
            <a:ext cx="201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Control actions</a:t>
            </a:r>
          </a:p>
        </p:txBody>
      </p:sp>
    </p:spTree>
    <p:extLst>
      <p:ext uri="{BB962C8B-B14F-4D97-AF65-F5344CB8AC3E}">
        <p14:creationId xmlns:p14="http://schemas.microsoft.com/office/powerpoint/2010/main" val="146599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feedback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(ex, RTO fires)</a:t>
            </a:r>
          </a:p>
          <a:p>
            <a:pPr lvl="1"/>
            <a:r>
              <a:rPr lang="en-US" dirty="0"/>
              <a:t>Packets being delayed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Actions</a:t>
            </a:r>
          </a:p>
          <a:p>
            <a:pPr lvl="1"/>
            <a:r>
              <a:rPr lang="en-US" dirty="0"/>
              <a:t>Suppose receiver buffer is large (flow control window is infinite)</a:t>
            </a:r>
          </a:p>
          <a:p>
            <a:pPr lvl="1"/>
            <a:r>
              <a:rPr lang="en-US" dirty="0"/>
              <a:t>Let’s call the amount of in-flight data per RTT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pPr lvl="1"/>
            <a:r>
              <a:rPr lang="en-US" dirty="0"/>
              <a:t>Every packet and ACK is a way to get network feedback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Increase</a:t>
            </a:r>
            <a:r>
              <a:rPr lang="en-US" dirty="0"/>
              <a:t> congestion window: e.g., by x or by a factor of x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Decrease</a:t>
            </a:r>
            <a:r>
              <a:rPr lang="en-US" dirty="0"/>
              <a:t> congestion window: e.g., by x or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315200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832034" y="2400588"/>
            <a:ext cx="37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“Implicit” feedback signals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(more on explicit signals later)</a:t>
            </a:r>
          </a:p>
        </p:txBody>
      </p:sp>
    </p:spTree>
    <p:extLst>
      <p:ext uri="{BB962C8B-B14F-4D97-AF65-F5344CB8AC3E}">
        <p14:creationId xmlns:p14="http://schemas.microsoft.com/office/powerpoint/2010/main" val="35121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A49-0214-8043-89BE-6984E58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</a:t>
            </a:r>
            <a:r>
              <a:rPr lang="en-US" dirty="0">
                <a:solidFill>
                  <a:srgbClr val="C00000"/>
                </a:solidFill>
              </a:rPr>
              <a:t>ACK clocking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A02D2A-9136-BC41-BD05-E19AE903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91" y="1563805"/>
            <a:ext cx="9094818" cy="470592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0B2ACA-8083-764F-9546-FB15902203BA}"/>
              </a:ext>
            </a:extLst>
          </p:cNvPr>
          <p:cNvSpPr txBox="1"/>
          <p:nvPr/>
        </p:nvSpPr>
        <p:spPr>
          <a:xfrm>
            <a:off x="2877272" y="6315368"/>
            <a:ext cx="7665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Jacobson &amp; </a:t>
            </a:r>
            <a:r>
              <a:rPr lang="en-US" sz="2000" dirty="0" err="1">
                <a:latin typeface="Helvetica" pitchFamily="2" charset="0"/>
              </a:rPr>
              <a:t>Karels</a:t>
            </a:r>
            <a:r>
              <a:rPr lang="en-US" sz="2000" dirty="0">
                <a:latin typeface="Helvetica" pitchFamily="2" charset="0"/>
              </a:rPr>
              <a:t>, congestion avoidance &amp; control</a:t>
            </a:r>
          </a:p>
        </p:txBody>
      </p:sp>
    </p:spTree>
    <p:extLst>
      <p:ext uri="{BB962C8B-B14F-4D97-AF65-F5344CB8AC3E}">
        <p14:creationId xmlns:p14="http://schemas.microsoft.com/office/powerpoint/2010/main" val="4164367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94F39-9602-FD4B-83DE-B260511B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Receiver buffer at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4C36-9EDB-AE4C-8128-F2518E23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80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Bandwidth-delay product: </a:t>
            </a:r>
            <a:r>
              <a:rPr lang="en-US" dirty="0"/>
              <a:t>enough data to fill the pipe</a:t>
            </a:r>
          </a:p>
          <a:p>
            <a:endParaRPr lang="en-US" dirty="0"/>
          </a:p>
          <a:p>
            <a:r>
              <a:rPr lang="en-US" dirty="0"/>
              <a:t>Implications to achieve high throughput:</a:t>
            </a:r>
          </a:p>
          <a:p>
            <a:pPr lvl="1"/>
            <a:r>
              <a:rPr lang="en-US" dirty="0"/>
              <a:t>More memory required at high bandwidth</a:t>
            </a:r>
          </a:p>
          <a:p>
            <a:pPr lvl="1"/>
            <a:r>
              <a:rPr lang="en-US" dirty="0"/>
              <a:t>More memory required at high RTT</a:t>
            </a:r>
          </a:p>
          <a:p>
            <a:pPr lvl="1"/>
            <a:r>
              <a:rPr lang="en-US" dirty="0"/>
              <a:t>Consider 100 Gbit/s connection at 100 </a:t>
            </a:r>
            <a:r>
              <a:rPr lang="en-US" dirty="0" err="1"/>
              <a:t>ms</a:t>
            </a:r>
            <a:r>
              <a:rPr lang="en-US" dirty="0"/>
              <a:t> RTT</a:t>
            </a:r>
          </a:p>
          <a:p>
            <a:pPr lvl="1"/>
            <a:endParaRPr lang="en-US" dirty="0"/>
          </a:p>
          <a:p>
            <a:r>
              <a:rPr lang="en-US" dirty="0"/>
              <a:t>With this window size, can you guarantee that you will never “block” the connection due to a filled-up receiver buffer?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 can’t!</a:t>
            </a:r>
            <a:r>
              <a:rPr lang="en-US" dirty="0"/>
              <a:t>  If app never reads from receiver buffer, it will fill up and not allow any more data to come in.</a:t>
            </a:r>
          </a:p>
        </p:txBody>
      </p:sp>
    </p:spTree>
    <p:extLst>
      <p:ext uri="{BB962C8B-B14F-4D97-AF65-F5344CB8AC3E}">
        <p14:creationId xmlns:p14="http://schemas.microsoft.com/office/powerpoint/2010/main" val="257478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Slow start </a:t>
            </a:r>
            <a:r>
              <a:rPr lang="en-US" dirty="0"/>
              <a:t>up to a threshold: exponential increase</a:t>
            </a:r>
          </a:p>
          <a:p>
            <a:r>
              <a:rPr lang="en-US" dirty="0">
                <a:solidFill>
                  <a:srgbClr val="C00000"/>
                </a:solidFill>
              </a:rPr>
              <a:t>Congestion avoidance</a:t>
            </a:r>
            <a:r>
              <a:rPr lang="en-US" dirty="0"/>
              <a:t>: Additive increase, multiplicative decrease (AIMD) beyond the threshold</a:t>
            </a:r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9CD92-B775-684C-AEF1-80EBE7124D28}"/>
              </a:ext>
            </a:extLst>
          </p:cNvPr>
          <p:cNvSpPr txBox="1"/>
          <p:nvPr/>
        </p:nvSpPr>
        <p:spPr>
          <a:xfrm>
            <a:off x="10248378" y="4313780"/>
            <a:ext cx="11816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Figure depicts AIMD only.</a:t>
            </a:r>
          </a:p>
        </p:txBody>
      </p:sp>
    </p:spTree>
    <p:extLst>
      <p:ext uri="{BB962C8B-B14F-4D97-AF65-F5344CB8AC3E}">
        <p14:creationId xmlns:p14="http://schemas.microsoft.com/office/powerpoint/2010/main" val="3625470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Upon a </a:t>
            </a:r>
            <a:r>
              <a:rPr lang="en-US" dirty="0">
                <a:solidFill>
                  <a:srgbClr val="C00000"/>
                </a:solidFill>
              </a:rPr>
              <a:t>timeout</a:t>
            </a:r>
            <a:r>
              <a:rPr lang="en-US" dirty="0"/>
              <a:t>, drop the window to a small fixed value (IW)</a:t>
            </a:r>
          </a:p>
          <a:p>
            <a:r>
              <a:rPr lang="en-US" dirty="0"/>
              <a:t>Upon </a:t>
            </a:r>
            <a:r>
              <a:rPr lang="en-US" dirty="0">
                <a:solidFill>
                  <a:srgbClr val="C00000"/>
                </a:solidFill>
              </a:rPr>
              <a:t>idling</a:t>
            </a:r>
            <a:r>
              <a:rPr lang="en-US" dirty="0"/>
              <a:t>, drop the window to a small fixed value (RW)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86868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757" y="6224892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14F2D7-CAF6-604E-828F-03A672298E86}"/>
              </a:ext>
            </a:extLst>
          </p:cNvPr>
          <p:cNvCxnSpPr/>
          <p:nvPr/>
        </p:nvCxnSpPr>
        <p:spPr>
          <a:xfrm>
            <a:off x="9829800" y="5079389"/>
            <a:ext cx="665328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54883D-5E29-2D4F-9082-E6F3B37A5461}"/>
              </a:ext>
            </a:extLst>
          </p:cNvPr>
          <p:cNvCxnSpPr/>
          <p:nvPr/>
        </p:nvCxnSpPr>
        <p:spPr>
          <a:xfrm>
            <a:off x="10467832" y="5079389"/>
            <a:ext cx="0" cy="843738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8BE03A-7AD1-5946-B492-1CE5D7C24B35}"/>
              </a:ext>
            </a:extLst>
          </p:cNvPr>
          <p:cNvCxnSpPr>
            <a:cxnSpLocks/>
          </p:cNvCxnSpPr>
          <p:nvPr/>
        </p:nvCxnSpPr>
        <p:spPr>
          <a:xfrm flipV="1">
            <a:off x="10454184" y="5324481"/>
            <a:ext cx="734136" cy="598646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ine 11">
            <a:extLst>
              <a:ext uri="{FF2B5EF4-FFF2-40B4-BE49-F238E27FC236}">
                <a16:creationId xmlns:a16="http://schemas.microsoft.com/office/drawing/2014/main" id="{789F51E0-E9ED-3A48-88FC-CCFC62A3FC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17797" y="405194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E86A5DFA-8A5F-464A-82CC-FC35B0EC6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4722" y="3664591"/>
            <a:ext cx="11945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solidFill>
                  <a:srgbClr val="C00000"/>
                </a:solidFill>
                <a:latin typeface="Helvetica" pitchFamily="2" charset="0"/>
              </a:rPr>
              <a:t>timeout</a:t>
            </a:r>
          </a:p>
        </p:txBody>
      </p:sp>
      <p:sp>
        <p:nvSpPr>
          <p:cNvPr id="27" name="Text Box 16">
            <a:extLst>
              <a:ext uri="{FF2B5EF4-FFF2-40B4-BE49-F238E27FC236}">
                <a16:creationId xmlns:a16="http://schemas.microsoft.com/office/drawing/2014/main" id="{553F26D2-1285-CA47-BBB9-7D1FFD3C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4415" y="5643646"/>
            <a:ext cx="5597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solidFill>
                  <a:srgbClr val="C00000"/>
                </a:solidFill>
                <a:latin typeface="Helvetica" pitchFamily="2" charset="0"/>
              </a:rPr>
              <a:t>IW</a:t>
            </a:r>
          </a:p>
        </p:txBody>
      </p:sp>
    </p:spTree>
    <p:extLst>
      <p:ext uri="{BB962C8B-B14F-4D97-AF65-F5344CB8AC3E}">
        <p14:creationId xmlns:p14="http://schemas.microsoft.com/office/powerpoint/2010/main" val="18338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2" y="1371600"/>
            <a:ext cx="2043113" cy="2057400"/>
            <a:chOff x="3024" y="864"/>
            <a:chExt cx="1287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576" y="1346"/>
              <a:ext cx="73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,</a:t>
              </a:r>
              <a:br>
                <a:rPr lang="en-US" altLang="x-none" sz="2000" dirty="0">
                  <a:latin typeface="Helvetica" pitchFamily="2" charset="0"/>
                </a:rPr>
              </a:br>
              <a:r>
                <a:rPr lang="en-US" altLang="x-none" sz="2000" dirty="0">
                  <a:latin typeface="Helvetica" pitchFamily="2" charset="0"/>
                </a:rPr>
                <a:t>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Times New Roman" charset="0"/>
              </a:rPr>
              <a:t>User 1: x</a:t>
            </a:r>
            <a:r>
              <a:rPr lang="en-US" altLang="x-none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233619" y="3339151"/>
            <a:ext cx="1527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User 2: x</a:t>
            </a:r>
            <a:r>
              <a:rPr lang="en-US" altLang="x-none" sz="24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126156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fairness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14613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efficiency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8688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000" dirty="0">
                <a:latin typeface="Helvetica" pitchFamily="2" charset="0"/>
              </a:rPr>
              <a:t>(x</a:t>
            </a:r>
            <a:r>
              <a:rPr lang="en-US" altLang="x-none" sz="2000" baseline="-25000" dirty="0">
                <a:latin typeface="Helvetica" pitchFamily="2" charset="0"/>
              </a:rPr>
              <a:t>1</a:t>
            </a:r>
            <a:r>
              <a:rPr lang="en-US" altLang="x-none" sz="2000" dirty="0">
                <a:latin typeface="Helvetica" pitchFamily="2" charset="0"/>
              </a:rPr>
              <a:t>,x</a:t>
            </a:r>
            <a:r>
              <a:rPr lang="en-US" altLang="x-none" sz="2000" baseline="-25000" dirty="0">
                <a:latin typeface="Helvetica" pitchFamily="2" charset="0"/>
              </a:rPr>
              <a:t>2</a:t>
            </a:r>
            <a:r>
              <a:rPr lang="en-US" altLang="x-none" sz="2000" dirty="0">
                <a:latin typeface="Helvetica" pitchFamily="2" charset="0"/>
              </a:rPr>
              <a:t>)</a:t>
            </a:r>
            <a:endParaRPr lang="en-US" altLang="x-none" sz="2000" baseline="-25000" dirty="0">
              <a:latin typeface="Helvetica" pitchFamily="2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2" y="2286000"/>
            <a:ext cx="1665288" cy="3429000"/>
            <a:chOff x="2400" y="1440"/>
            <a:chExt cx="1049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,b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  <a:endParaRPr lang="en-US" altLang="x-none" sz="2000" baseline="-25000" dirty="0">
                <a:latin typeface="Helvetica" pitchFamily="2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r>
              <a:rPr lang="en-US" altLang="x-none" dirty="0"/>
              <a:t>Converges to efficiency</a:t>
            </a:r>
          </a:p>
          <a:p>
            <a:r>
              <a:rPr lang="en-US" altLang="x-none" dirty="0"/>
              <a:t>Increments to rate smaller as fairness increases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99EB9-F5CA-CE46-8841-DE4134923FD6}"/>
              </a:ext>
            </a:extLst>
          </p:cNvPr>
          <p:cNvSpPr txBox="1"/>
          <p:nvPr/>
        </p:nvSpPr>
        <p:spPr>
          <a:xfrm>
            <a:off x="627867" y="6386513"/>
            <a:ext cx="1093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Chiu and Jain, Analysis of the increase and decrease algorithms for congestion avoidance in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1972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E62D4-8A25-5044-BBA3-AE6944D43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steady state is not static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290CD-2E95-6C4C-A155-75D70007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probes network capacity iteratively</a:t>
            </a:r>
          </a:p>
          <a:p>
            <a:r>
              <a:rPr lang="en-US" dirty="0"/>
              <a:t>… Until it induces a loss</a:t>
            </a:r>
          </a:p>
          <a:p>
            <a:r>
              <a:rPr lang="en-US" dirty="0"/>
              <a:t>… and then probes for network capacity again</a:t>
            </a:r>
          </a:p>
          <a:p>
            <a:endParaRPr lang="en-US" dirty="0"/>
          </a:p>
          <a:p>
            <a:r>
              <a:rPr lang="en-US" dirty="0"/>
              <a:t>It is important to have efficient mechanisms to detect and recover from packet loss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5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AAEF-47E7-C74A-90D1-D1B4762C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detection &amp; recovery in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BB8A-EE45-6E48-A942-62F27499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Detecting loss before timeouts occur through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/>
              <a:t>Basic idea:  </a:t>
            </a:r>
          </a:p>
          <a:p>
            <a:pPr lvl="1"/>
            <a:r>
              <a:rPr lang="en-US" dirty="0"/>
              <a:t>if the receiver did not receive a packet</a:t>
            </a:r>
          </a:p>
          <a:p>
            <a:pPr lvl="1"/>
            <a:r>
              <a:rPr lang="en-US" dirty="0"/>
              <a:t>but did receive a subsequent few packets (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… the unreceived packet must have been dropped.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Fast recovery:</a:t>
            </a:r>
            <a:r>
              <a:rPr lang="en-US" dirty="0"/>
              <a:t> Don’t drop the window too much</a:t>
            </a:r>
          </a:p>
          <a:p>
            <a:pPr lvl="1"/>
            <a:r>
              <a:rPr lang="en-US" dirty="0"/>
              <a:t>If you’re receiving dup ACKs, packets are being delivered</a:t>
            </a:r>
          </a:p>
          <a:p>
            <a:pPr lvl="1"/>
            <a:r>
              <a:rPr lang="en-US" dirty="0"/>
              <a:t>Do congestion avoidance instead of slow start from slow start threshold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0CA6D-4692-BB4E-BC26-D411DA098493}"/>
              </a:ext>
            </a:extLst>
          </p:cNvPr>
          <p:cNvSpPr txBox="1"/>
          <p:nvPr/>
        </p:nvSpPr>
        <p:spPr>
          <a:xfrm>
            <a:off x="5263019" y="6197693"/>
            <a:ext cx="16659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RFC 2581</a:t>
            </a:r>
          </a:p>
        </p:txBody>
      </p:sp>
    </p:spTree>
    <p:extLst>
      <p:ext uri="{BB962C8B-B14F-4D97-AF65-F5344CB8AC3E}">
        <p14:creationId xmlns:p14="http://schemas.microsoft.com/office/powerpoint/2010/main" val="118378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an unreliable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775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45B0-409C-D944-A059-C6CB5190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top-down view: TCP maximizes “social utility” over rates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C2C23-BC82-1E4E-A828-AB20BFC5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53" y="2085421"/>
            <a:ext cx="5260149" cy="38244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BAD72F-539F-E245-ACE7-1C91527F5A95}"/>
              </a:ext>
            </a:extLst>
          </p:cNvPr>
          <p:cNvSpPr txBox="1"/>
          <p:nvPr/>
        </p:nvSpPr>
        <p:spPr>
          <a:xfrm>
            <a:off x="250520" y="5981481"/>
            <a:ext cx="661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Kelly, </a:t>
            </a:r>
            <a:r>
              <a:rPr lang="en-US" dirty="0" err="1">
                <a:latin typeface="Helvetica" pitchFamily="2" charset="0"/>
              </a:rPr>
              <a:t>Maulloo</a:t>
            </a:r>
            <a:r>
              <a:rPr lang="en-US" dirty="0">
                <a:latin typeface="Helvetica" pitchFamily="2" charset="0"/>
              </a:rPr>
              <a:t>, Tan: Rate control for communication networks: shadow prices, proportional fairness and stability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7DA3F3-CE5C-FC46-9D86-4D602D51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4646" y="1528175"/>
            <a:ext cx="4044731" cy="2134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D56B5-46FD-444E-8E74-8D0E1DE74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3657" y="3786589"/>
            <a:ext cx="4230143" cy="306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062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FC31-3D7B-CE4D-994E-CEFBFB11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Still, lots of problems!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AFF88-0873-6B4E-AA44-0BFBF963C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RTT unfairness</a:t>
            </a:r>
          </a:p>
          <a:p>
            <a:r>
              <a:rPr lang="en-US" dirty="0"/>
              <a:t>Utilization in high bandwidth-delay product networks</a:t>
            </a:r>
          </a:p>
          <a:p>
            <a:r>
              <a:rPr lang="en-US" dirty="0"/>
              <a:t>Conflating congestion with random packet drop (e.g. wireless)</a:t>
            </a:r>
          </a:p>
          <a:p>
            <a:r>
              <a:rPr lang="en-US" dirty="0"/>
              <a:t>Buffer-bloat</a:t>
            </a:r>
          </a:p>
          <a:p>
            <a:r>
              <a:rPr lang="en-US" dirty="0"/>
              <a:t>Tradeoff between smoothness and responsiveness</a:t>
            </a:r>
          </a:p>
          <a:p>
            <a:r>
              <a:rPr lang="en-US" dirty="0"/>
              <a:t>Connection startup delay</a:t>
            </a:r>
          </a:p>
          <a:p>
            <a:r>
              <a:rPr lang="en-US"/>
              <a:t>Retransmitting too </a:t>
            </a:r>
            <a:r>
              <a:rPr lang="en-US" dirty="0"/>
              <a:t>late or too early</a:t>
            </a:r>
          </a:p>
        </p:txBody>
      </p:sp>
    </p:spTree>
    <p:extLst>
      <p:ext uri="{BB962C8B-B14F-4D97-AF65-F5344CB8AC3E}">
        <p14:creationId xmlns:p14="http://schemas.microsoft.com/office/powerpoint/2010/main" val="1792413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2889-EBEF-7C4F-88CA-761CE52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0FAD-CFC1-8740-9425-08EE02289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351527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84224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705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9607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endpoints should be allowed to use it.</a:t>
            </a:r>
          </a:p>
        </p:txBody>
      </p:sp>
    </p:spTree>
    <p:extLst>
      <p:ext uri="{BB962C8B-B14F-4D97-AF65-F5344CB8AC3E}">
        <p14:creationId xmlns:p14="http://schemas.microsoft.com/office/powerpoint/2010/main" val="399433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</p:txBody>
      </p:sp>
    </p:spTree>
    <p:extLst>
      <p:ext uri="{BB962C8B-B14F-4D97-AF65-F5344CB8AC3E}">
        <p14:creationId xmlns:p14="http://schemas.microsoft.com/office/powerpoint/2010/main" val="105270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364974" y="3896139"/>
            <a:ext cx="881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So, how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196909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932</Words>
  <Application>Microsoft Macintosh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</vt:lpstr>
      <vt:lpstr>Times New Roman</vt:lpstr>
      <vt:lpstr>Office Theme</vt:lpstr>
      <vt:lpstr>PowerPoint Presentation</vt:lpstr>
      <vt:lpstr>How do apps get perf guarantees?</vt:lpstr>
      <vt:lpstr>Congestion control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guessing game</vt:lpstr>
      <vt:lpstr>TCP feedback loop</vt:lpstr>
      <vt:lpstr>TCP feedback loop</vt:lpstr>
      <vt:lpstr>Steady state: ACK clocking</vt:lpstr>
      <vt:lpstr>Aside: Receiver buffer at steady state</vt:lpstr>
      <vt:lpstr>How to get to steady state?</vt:lpstr>
      <vt:lpstr>How to get to steady state?</vt:lpstr>
      <vt:lpstr>Why AIMD?</vt:lpstr>
      <vt:lpstr>TCP’s steady state is not static</vt:lpstr>
      <vt:lpstr>Loss detection &amp; recovery in TCP</vt:lpstr>
      <vt:lpstr>A top-down view: TCP maximizes “social utility” over rates</vt:lpstr>
      <vt:lpstr>Still, lots of problems!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2190</cp:revision>
  <dcterms:created xsi:type="dcterms:W3CDTF">2018-09-05T17:47:04Z</dcterms:created>
  <dcterms:modified xsi:type="dcterms:W3CDTF">2020-10-08T02:43:00Z</dcterms:modified>
</cp:coreProperties>
</file>