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384" r:id="rId2"/>
    <p:sldId id="428" r:id="rId3"/>
    <p:sldId id="437" r:id="rId4"/>
    <p:sldId id="399" r:id="rId5"/>
    <p:sldId id="400" r:id="rId6"/>
    <p:sldId id="401" r:id="rId7"/>
    <p:sldId id="407" r:id="rId8"/>
    <p:sldId id="414" r:id="rId9"/>
    <p:sldId id="408" r:id="rId10"/>
    <p:sldId id="903" r:id="rId11"/>
    <p:sldId id="402" r:id="rId12"/>
    <p:sldId id="405" r:id="rId13"/>
    <p:sldId id="409" r:id="rId14"/>
    <p:sldId id="410" r:id="rId15"/>
    <p:sldId id="412" r:id="rId16"/>
    <p:sldId id="415" r:id="rId17"/>
    <p:sldId id="854" r:id="rId18"/>
    <p:sldId id="894" r:id="rId19"/>
    <p:sldId id="855" r:id="rId20"/>
    <p:sldId id="518" r:id="rId21"/>
    <p:sldId id="904" r:id="rId22"/>
    <p:sldId id="906" r:id="rId23"/>
    <p:sldId id="899" r:id="rId24"/>
    <p:sldId id="900" r:id="rId25"/>
    <p:sldId id="901" r:id="rId26"/>
    <p:sldId id="90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88"/>
    <p:restoredTop sz="94640"/>
  </p:normalViewPr>
  <p:slideViewPr>
    <p:cSldViewPr snapToGrid="0" snapToObjects="1">
      <p:cViewPr varScale="1">
        <p:scale>
          <a:sx n="102" d="100"/>
          <a:sy n="102" d="100"/>
        </p:scale>
        <p:origin x="208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42666-03D5-5341-A833-B4D3FAA577B7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CFC95-A4B1-B94A-8100-0CEEF7FB3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00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0AB464D-6E4A-F246-912F-CB6DB1B35241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552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665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83173F2-A9E7-EA43-B6FA-07184E300AD1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553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018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4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5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2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117600" y="1905000"/>
            <a:ext cx="90424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834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95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3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64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7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5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162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CB3B3-0381-6043-97A3-E72CD5022D9A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31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B3B3-0381-6043-97A3-E72CD5022D9A}" type="datetimeFigureOut">
              <a:rPr lang="en-US" smtClean="0"/>
              <a:t>10/22/20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F8E25-1A81-D24D-87C2-F143DAD6C4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4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6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1524000" y="3568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Srinivas Narayana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Fall 2020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79141" y="1895706"/>
            <a:ext cx="11285035" cy="15809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algn="ctr"/>
            <a:r>
              <a:rPr lang="en-US" dirty="0"/>
              <a:t>Packet Scheduling Algorithms</a:t>
            </a:r>
          </a:p>
        </p:txBody>
      </p:sp>
    </p:spTree>
    <p:extLst>
      <p:ext uri="{BB962C8B-B14F-4D97-AF65-F5344CB8AC3E}">
        <p14:creationId xmlns:p14="http://schemas.microsoft.com/office/powerpoint/2010/main" val="4369393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229D-13BF-FF41-8857-5FFB3765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There’s no one optimal scheduling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3E4BDD-921A-E54A-BCF0-E93CE20B0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067" y="1452962"/>
            <a:ext cx="2441722" cy="1920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2F4389-45B7-7144-9C73-82A5D8CBA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07" y="3484103"/>
            <a:ext cx="4664528" cy="292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5C6E8C-4BF6-554B-9528-876C9BBBE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026" y="3572475"/>
            <a:ext cx="4359839" cy="292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4B882F-A92E-AC4E-9AA5-954CA2F95A19}"/>
              </a:ext>
            </a:extLst>
          </p:cNvPr>
          <p:cNvSpPr txBox="1"/>
          <p:nvPr/>
        </p:nvSpPr>
        <p:spPr>
          <a:xfrm>
            <a:off x="1415441" y="6470836"/>
            <a:ext cx="1013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Workload adaptive flow scheduling, Faisal et al. </a:t>
            </a:r>
            <a:r>
              <a:rPr lang="en-US" dirty="0" err="1">
                <a:latin typeface="Helvetica" pitchFamily="2" charset="0"/>
              </a:rPr>
              <a:t>CoNEXT</a:t>
            </a:r>
            <a:r>
              <a:rPr lang="en-US" dirty="0">
                <a:latin typeface="Helvetica" pitchFamily="2" charset="0"/>
              </a:rPr>
              <a:t> 2018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B2D0E08-E0EB-0C45-823A-FE8B4D4660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8743" y="1295562"/>
            <a:ext cx="4471468" cy="22357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1F6E82-CC8C-954D-A8BD-AC9B8ED0722B}"/>
              </a:ext>
            </a:extLst>
          </p:cNvPr>
          <p:cNvSpPr txBox="1"/>
          <p:nvPr/>
        </p:nvSpPr>
        <p:spPr>
          <a:xfrm>
            <a:off x="3883068" y="1690688"/>
            <a:ext cx="2041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Multiplexing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Avoids HOL blocking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2BF1AE-9A3F-F942-A208-ABE0A17A4325}"/>
              </a:ext>
            </a:extLst>
          </p:cNvPr>
          <p:cNvSpPr txBox="1"/>
          <p:nvPr/>
        </p:nvSpPr>
        <p:spPr>
          <a:xfrm>
            <a:off x="10200806" y="1655522"/>
            <a:ext cx="20411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Serialization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Reduces flow completion time</a:t>
            </a:r>
          </a:p>
        </p:txBody>
      </p:sp>
    </p:spTree>
    <p:extLst>
      <p:ext uri="{BB962C8B-B14F-4D97-AF65-F5344CB8AC3E}">
        <p14:creationId xmlns:p14="http://schemas.microsoft.com/office/powerpoint/2010/main" val="306351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When does a flow finish?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46444"/>
            <a:ext cx="11196484" cy="5167312"/>
          </a:xfrm>
        </p:spPr>
        <p:txBody>
          <a:bodyPr>
            <a:normAutofit/>
          </a:bodyPr>
          <a:lstStyle/>
          <a:p>
            <a:r>
              <a:rPr lang="en-US" sz="3000" dirty="0"/>
              <a:t>Consider a mix of “long” and “short” flows arriving at a Q</a:t>
            </a:r>
          </a:p>
          <a:p>
            <a:pPr lvl="1"/>
            <a:r>
              <a:rPr lang="en-US" dirty="0"/>
              <a:t>Ex: A flow may have as few as 2 packets or as many as 10</a:t>
            </a:r>
            <a:r>
              <a:rPr lang="en-US" baseline="30000" dirty="0"/>
              <a:t>5</a:t>
            </a:r>
          </a:p>
          <a:p>
            <a:pPr lvl="1"/>
            <a:endParaRPr lang="en-US" dirty="0"/>
          </a:p>
          <a:p>
            <a:r>
              <a:rPr lang="en-US" sz="3000" dirty="0"/>
              <a:t>Suppose a scheduling algorithm provides each flow:</a:t>
            </a:r>
          </a:p>
          <a:p>
            <a:pPr lvl="1"/>
            <a:r>
              <a:rPr lang="en-US" dirty="0"/>
              <a:t>An average </a:t>
            </a:r>
            <a:r>
              <a:rPr lang="en-US" dirty="0">
                <a:solidFill>
                  <a:srgbClr val="C00000"/>
                </a:solidFill>
              </a:rPr>
              <a:t>per-packet delay d</a:t>
            </a:r>
            <a:r>
              <a:rPr lang="en-US" dirty="0"/>
              <a:t> (e.g., 50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 average </a:t>
            </a:r>
            <a:r>
              <a:rPr lang="en-US" dirty="0">
                <a:solidFill>
                  <a:srgbClr val="C00000"/>
                </a:solidFill>
              </a:rPr>
              <a:t>link bandwidth share t</a:t>
            </a:r>
            <a:r>
              <a:rPr lang="en-US" dirty="0"/>
              <a:t> (e.g., 10 Mbit/s)</a:t>
            </a:r>
          </a:p>
          <a:p>
            <a:pPr lvl="1"/>
            <a:endParaRPr lang="en-US" dirty="0"/>
          </a:p>
          <a:p>
            <a:r>
              <a:rPr lang="en-US" sz="3000" dirty="0"/>
              <a:t>Which among d &amp; t determines</a:t>
            </a:r>
          </a:p>
          <a:p>
            <a:pPr lvl="1"/>
            <a:r>
              <a:rPr lang="en-US" dirty="0"/>
              <a:t>when a short flow finishes?</a:t>
            </a:r>
          </a:p>
          <a:p>
            <a:pPr lvl="1"/>
            <a:r>
              <a:rPr lang="en-US" dirty="0"/>
              <a:t>when a long flow finishes?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6823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Fair Queueing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25170"/>
            <a:ext cx="10515600" cy="1500187"/>
          </a:xfrm>
        </p:spPr>
        <p:txBody>
          <a:bodyPr/>
          <a:lstStyle/>
          <a:p>
            <a:r>
              <a:rPr lang="en-US" i="1" dirty="0"/>
              <a:t>ACM SIGCOMM </a:t>
            </a:r>
            <a:r>
              <a:rPr lang="uk-UA" i="1" dirty="0"/>
              <a:t>’</a:t>
            </a:r>
            <a:r>
              <a:rPr lang="en-US" i="1" dirty="0"/>
              <a:t>89</a:t>
            </a:r>
          </a:p>
          <a:p>
            <a:r>
              <a:rPr lang="en-US" dirty="0"/>
              <a:t>Alan Demers, Srinivasan </a:t>
            </a:r>
            <a:r>
              <a:rPr lang="en-US" dirty="0" err="1"/>
              <a:t>Keshav</a:t>
            </a:r>
            <a:r>
              <a:rPr lang="en-US" dirty="0"/>
              <a:t>, and Scott </a:t>
            </a:r>
            <a:r>
              <a:rPr lang="en-US" dirty="0" err="1"/>
              <a:t>Shenker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25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ideal to emulate: Processor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3898"/>
            <a:ext cx="10515600" cy="4351338"/>
          </a:xfrm>
        </p:spPr>
        <p:txBody>
          <a:bodyPr/>
          <a:lstStyle/>
          <a:p>
            <a:r>
              <a:rPr lang="en-US" dirty="0"/>
              <a:t>Fair-share bandwidth in the most fine-grained fashion possible</a:t>
            </a:r>
          </a:p>
          <a:p>
            <a:pPr lvl="1"/>
            <a:r>
              <a:rPr lang="en-US" dirty="0"/>
              <a:t>If there are N active flows, each flow gets 1/N</a:t>
            </a:r>
            <a:r>
              <a:rPr lang="en-US" baseline="30000" dirty="0"/>
              <a:t>th</a:t>
            </a:r>
            <a:r>
              <a:rPr lang="en-US" dirty="0"/>
              <a:t> of the link rate</a:t>
            </a:r>
          </a:p>
          <a:p>
            <a:pPr lvl="2"/>
            <a:r>
              <a:rPr lang="en-US" dirty="0"/>
              <a:t>N varies as flows arrive and leave</a:t>
            </a:r>
          </a:p>
          <a:p>
            <a:pPr lvl="1"/>
            <a:r>
              <a:rPr lang="en-US" dirty="0"/>
              <a:t>“Bit by bit round robin” (BR), also called </a:t>
            </a:r>
            <a:r>
              <a:rPr lang="en-US" dirty="0">
                <a:solidFill>
                  <a:srgbClr val="C00000"/>
                </a:solidFill>
              </a:rPr>
              <a:t>processor-sharing</a:t>
            </a:r>
          </a:p>
          <a:p>
            <a:pPr lvl="1"/>
            <a:endParaRPr lang="en-US" dirty="0"/>
          </a:p>
          <a:p>
            <a:r>
              <a:rPr lang="en-US" dirty="0"/>
              <a:t>Implementing BR directly on routers is unrealistic.</a:t>
            </a:r>
          </a:p>
          <a:p>
            <a:pPr lvl="1"/>
            <a:r>
              <a:rPr lang="en-US" dirty="0"/>
              <a:t>Reason: downstream router has no metadata to route the bit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1855840" y="4896466"/>
            <a:ext cx="2979214" cy="1843551"/>
            <a:chOff x="1855840" y="4896466"/>
            <a:chExt cx="2979214" cy="184355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55840" y="4896466"/>
              <a:ext cx="2349950" cy="141584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0472" y="5102943"/>
              <a:ext cx="2349950" cy="141584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85104" y="5324172"/>
              <a:ext cx="2349950" cy="1415845"/>
            </a:xfrm>
            <a:prstGeom prst="rect">
              <a:avLst/>
            </a:prstGeom>
          </p:spPr>
        </p:pic>
      </p:grpSp>
      <p:sp>
        <p:nvSpPr>
          <p:cNvPr id="25" name="Right Arrow 24"/>
          <p:cNvSpPr/>
          <p:nvPr/>
        </p:nvSpPr>
        <p:spPr>
          <a:xfrm>
            <a:off x="5383161" y="5545394"/>
            <a:ext cx="1017639" cy="50144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893663" y="4874345"/>
            <a:ext cx="4637419" cy="1906408"/>
            <a:chOff x="6893663" y="4874345"/>
            <a:chExt cx="4637419" cy="1906408"/>
          </a:xfrm>
        </p:grpSpPr>
        <p:grpSp>
          <p:nvGrpSpPr>
            <p:cNvPr id="9" name="Group 8"/>
            <p:cNvGrpSpPr/>
            <p:nvPr/>
          </p:nvGrpSpPr>
          <p:grpSpPr>
            <a:xfrm>
              <a:off x="6893663" y="4874345"/>
              <a:ext cx="2524432" cy="1584145"/>
              <a:chOff x="7814188" y="4831402"/>
              <a:chExt cx="2524432" cy="1584145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8" name="Rectangle 7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7046063" y="5026745"/>
              <a:ext cx="2524432" cy="1584145"/>
              <a:chOff x="7814188" y="4831402"/>
              <a:chExt cx="2524432" cy="1584145"/>
            </a:xfrm>
          </p:grpSpPr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7198463" y="5179145"/>
              <a:ext cx="2524432" cy="1584145"/>
              <a:chOff x="7814188" y="4831402"/>
              <a:chExt cx="2524432" cy="1584145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15" name="Rectangle 14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7737427" y="4891808"/>
              <a:ext cx="2524432" cy="1584145"/>
              <a:chOff x="7814188" y="4831402"/>
              <a:chExt cx="2524432" cy="1584145"/>
            </a:xfrm>
          </p:grpSpPr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18" name="Rectangle 17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7889827" y="5044208"/>
              <a:ext cx="2524432" cy="1584145"/>
              <a:chOff x="7814188" y="4831402"/>
              <a:chExt cx="2524432" cy="1584145"/>
            </a:xfrm>
          </p:grpSpPr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21" name="Rectangle 20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8042227" y="5196608"/>
              <a:ext cx="2524432" cy="1584145"/>
              <a:chOff x="7814188" y="4831402"/>
              <a:chExt cx="2524432" cy="1584145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24" name="Rectangle 23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8701850" y="4891808"/>
              <a:ext cx="2524432" cy="1584145"/>
              <a:chOff x="7814188" y="4831402"/>
              <a:chExt cx="2524432" cy="1584145"/>
            </a:xfrm>
          </p:grpSpPr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28" name="Rectangle 27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8854250" y="5044208"/>
              <a:ext cx="2524432" cy="1584145"/>
              <a:chOff x="7814188" y="4831402"/>
              <a:chExt cx="2524432" cy="1584145"/>
            </a:xfrm>
          </p:grpSpPr>
          <p:pic>
            <p:nvPicPr>
              <p:cNvPr id="30" name="Picture 29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31" name="Rectangle 30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9006650" y="5196608"/>
              <a:ext cx="2524432" cy="1584145"/>
              <a:chOff x="7814188" y="4831402"/>
              <a:chExt cx="2524432" cy="1584145"/>
            </a:xfrm>
          </p:grpSpPr>
          <p:pic>
            <p:nvPicPr>
              <p:cNvPr id="33" name="Picture 32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4188" y="4896466"/>
                <a:ext cx="2349950" cy="1415845"/>
              </a:xfrm>
              <a:prstGeom prst="rect">
                <a:avLst/>
              </a:prstGeom>
            </p:spPr>
          </p:pic>
          <p:sp>
            <p:nvSpPr>
              <p:cNvPr id="34" name="Rectangle 33"/>
              <p:cNvSpPr/>
              <p:nvPr/>
            </p:nvSpPr>
            <p:spPr>
              <a:xfrm>
                <a:off x="7993628" y="4831402"/>
                <a:ext cx="2344992" cy="158414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9630027" y="5414313"/>
              <a:ext cx="6738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s-IS" sz="2800" dirty="0">
                  <a:latin typeface="Helvetica" charset="0"/>
                  <a:ea typeface="Helvetica" charset="0"/>
                  <a:cs typeface="Helvetica" charset="0"/>
                </a:rPr>
                <a:t>…</a:t>
              </a:r>
              <a:endParaRPr lang="en-US" sz="2800" dirty="0">
                <a:latin typeface="Helvetica" charset="0"/>
                <a:ea typeface="Helvetica" charset="0"/>
                <a:cs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821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Emulate processor sharing?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6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about emulating PS with round robin over packets?</a:t>
            </a:r>
          </a:p>
          <a:p>
            <a:endParaRPr lang="en-US" dirty="0"/>
          </a:p>
          <a:p>
            <a:r>
              <a:rPr lang="en-US" dirty="0"/>
              <a:t>Unfair! A flow can use larger packets and gain larger bandwidth</a:t>
            </a:r>
          </a:p>
          <a:p>
            <a:endParaRPr lang="en-US" dirty="0"/>
          </a:p>
          <a:p>
            <a:r>
              <a:rPr lang="en-US" dirty="0"/>
              <a:t>Instead, determine when a packet would finish with BR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Depends only on packet arrival time &amp; # of active flows</a:t>
            </a:r>
          </a:p>
          <a:p>
            <a:pPr marL="685800" lvl="2">
              <a:spcBef>
                <a:spcPts val="1000"/>
              </a:spcBef>
            </a:pPr>
            <a:r>
              <a:rPr lang="en-US" dirty="0"/>
              <a:t>Let’s call this the </a:t>
            </a:r>
            <a:r>
              <a:rPr lang="en-US" dirty="0">
                <a:solidFill>
                  <a:srgbClr val="C00000"/>
                </a:solidFill>
              </a:rPr>
              <a:t>virtual finish time</a:t>
            </a:r>
          </a:p>
          <a:p>
            <a:endParaRPr lang="en-US" dirty="0"/>
          </a:p>
          <a:p>
            <a:r>
              <a:rPr lang="en-US" dirty="0"/>
              <a:t>FQ: Transmit packets in the order of the virtual finish times</a:t>
            </a:r>
          </a:p>
          <a:p>
            <a:pPr lvl="1"/>
            <a:r>
              <a:rPr lang="en-US" dirty="0"/>
              <a:t>Buffer management: drop packet of flow with the largest backlog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6DF890-C6D4-0349-AD9A-F99F014785BA}"/>
              </a:ext>
            </a:extLst>
          </p:cNvPr>
          <p:cNvSpPr txBox="1"/>
          <p:nvPr/>
        </p:nvSpPr>
        <p:spPr>
          <a:xfrm>
            <a:off x="136477" y="6537200"/>
            <a:ext cx="1079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Analysis and simulation of a fair queueing algorithm. Demers, Keshav, and </a:t>
            </a:r>
            <a:r>
              <a:rPr lang="en-US" dirty="0" err="1">
                <a:latin typeface="Helvetica" pitchFamily="2" charset="0"/>
              </a:rPr>
              <a:t>Shenker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40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CA129-1FBA-3A40-B004-01D592ED5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Hardware-friendly: Deficit Round Robin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4A6C7-D37F-5B43-B8A4-604EE8F65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Router-friendly implementation of a WFQ scheme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473D1B-4CE8-D842-8632-87B17CA3D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735" y="2272071"/>
            <a:ext cx="5871712" cy="41649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85A0EB-3C4B-3C49-8332-AF24927F1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447" y="2447435"/>
            <a:ext cx="5777358" cy="4164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7316A5-8AF9-6D41-845C-E639BE094CC1}"/>
              </a:ext>
            </a:extLst>
          </p:cNvPr>
          <p:cNvSpPr txBox="1"/>
          <p:nvPr/>
        </p:nvSpPr>
        <p:spPr>
          <a:xfrm>
            <a:off x="136477" y="6537200"/>
            <a:ext cx="10795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Efficient fair queueing using deficit round robin, </a:t>
            </a:r>
            <a:r>
              <a:rPr lang="en-US" dirty="0" err="1">
                <a:latin typeface="Helvetica" pitchFamily="2" charset="0"/>
              </a:rPr>
              <a:t>Shreedhar</a:t>
            </a:r>
            <a:r>
              <a:rPr lang="en-US" dirty="0">
                <a:latin typeface="Helvetica" pitchFamily="2" charset="0"/>
              </a:rPr>
              <a:t> and Varghese ‘95</a:t>
            </a:r>
          </a:p>
        </p:txBody>
      </p:sp>
    </p:spTree>
    <p:extLst>
      <p:ext uri="{BB962C8B-B14F-4D97-AF65-F5344CB8AC3E}">
        <p14:creationId xmlns:p14="http://schemas.microsoft.com/office/powerpoint/2010/main" val="441535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Rate Limiting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25170"/>
            <a:ext cx="10515600" cy="15001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943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6332" y="1339848"/>
            <a:ext cx="10314582" cy="5518151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dirty="0"/>
              <a:t>Used to isolate flows from each other by giving each a fixed data rate through a link</a:t>
            </a:r>
          </a:p>
          <a:p>
            <a:pPr>
              <a:buFont typeface="Wingdings" charset="0"/>
              <a:buNone/>
              <a:defRPr/>
            </a:pPr>
            <a:endParaRPr lang="en-US" dirty="0"/>
          </a:p>
          <a:p>
            <a:pPr>
              <a:buFont typeface="Wingdings" charset="0"/>
              <a:buNone/>
              <a:defRPr/>
            </a:pPr>
            <a:r>
              <a:rPr lang="en-US" dirty="0"/>
              <a:t>Three commonly used terms: 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</a:rPr>
              <a:t>(long term) average rate:</a:t>
            </a:r>
            <a:r>
              <a:rPr lang="en-US" b="1" dirty="0"/>
              <a:t> </a:t>
            </a:r>
            <a:r>
              <a:rPr lang="en-US" dirty="0"/>
              <a:t>how many pkts can be sent per unit time (in the long run)</a:t>
            </a:r>
          </a:p>
          <a:p>
            <a:pPr lvl="1">
              <a:defRPr/>
            </a:pPr>
            <a:r>
              <a:rPr lang="en-US" sz="2000" dirty="0"/>
              <a:t>crucial question: </a:t>
            </a:r>
            <a:r>
              <a:rPr lang="en-US" sz="2000" dirty="0">
                <a:solidFill>
                  <a:srgbClr val="C00000"/>
                </a:solidFill>
              </a:rPr>
              <a:t>what is the interval length?</a:t>
            </a:r>
            <a:r>
              <a:rPr lang="en-US" sz="2000" dirty="0"/>
              <a:t> 100 packets per sec or 6000 packets per min have same average, but instantaneous behaviors can be very different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</a:rPr>
              <a:t>peak rate:</a:t>
            </a:r>
            <a:r>
              <a:rPr lang="en-US" dirty="0"/>
              <a:t> e.g., 6000 pkts per min (ppm) avg.; 1500 ppm peak rate</a:t>
            </a:r>
          </a:p>
          <a:p>
            <a:pPr>
              <a:defRPr/>
            </a:pPr>
            <a:r>
              <a:rPr lang="en-US" i="1" dirty="0">
                <a:solidFill>
                  <a:srgbClr val="C00000"/>
                </a:solidFill>
              </a:rPr>
              <a:t>(max.) burst size:</a:t>
            </a:r>
            <a:r>
              <a:rPr lang="en-US" dirty="0"/>
              <a:t> max number of pkts sent consecutively (with no intervening idle)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64D658-7621-A740-BA1A-574493426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Providing Isolation through Rate Limiting</a:t>
            </a:r>
          </a:p>
        </p:txBody>
      </p:sp>
    </p:spTree>
    <p:extLst>
      <p:ext uri="{BB962C8B-B14F-4D97-AF65-F5344CB8AC3E}">
        <p14:creationId xmlns:p14="http://schemas.microsoft.com/office/powerpoint/2010/main" val="2392050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DB1BD-D086-5E48-B6CB-D6BE94045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Shaping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Policing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CC68A-8939-8C44-8708-1D351605B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D595A4-D8D4-D24D-BFF5-CA9818622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62" y="1825625"/>
            <a:ext cx="11359057" cy="3777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1761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1185741" cy="5167312"/>
          </a:xfrm>
        </p:spPr>
        <p:txBody>
          <a:bodyPr>
            <a:normAutofit/>
          </a:bodyPr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token bucket: </a:t>
            </a:r>
            <a:r>
              <a:rPr lang="en-US" dirty="0"/>
              <a:t>limit input flow to specified </a:t>
            </a:r>
            <a:r>
              <a:rPr lang="en-US" i="1" dirty="0">
                <a:solidFill>
                  <a:srgbClr val="000099"/>
                </a:solidFill>
              </a:rPr>
              <a:t>burst size </a:t>
            </a:r>
            <a:r>
              <a:rPr lang="en-US" dirty="0"/>
              <a:t>and </a:t>
            </a:r>
            <a:r>
              <a:rPr lang="en-US" i="1" dirty="0">
                <a:solidFill>
                  <a:srgbClr val="000099"/>
                </a:solidFill>
              </a:rPr>
              <a:t>average rate </a:t>
            </a:r>
          </a:p>
          <a:p>
            <a:pPr>
              <a:defRPr/>
            </a:pPr>
            <a:r>
              <a:rPr lang="en-US" dirty="0"/>
              <a:t>Tokens generated at rate </a:t>
            </a:r>
            <a:r>
              <a:rPr lang="en-US" i="1" dirty="0"/>
              <a:t>r tokens/sec, </a:t>
            </a:r>
            <a:r>
              <a:rPr lang="en-US" dirty="0"/>
              <a:t>put into bucket</a:t>
            </a:r>
          </a:p>
          <a:p>
            <a:pPr>
              <a:defRPr/>
            </a:pPr>
            <a:r>
              <a:rPr lang="en-US" dirty="0"/>
              <a:t>Bucket can hold b tokens. </a:t>
            </a:r>
            <a:r>
              <a:rPr lang="en-US" dirty="0">
                <a:solidFill>
                  <a:srgbClr val="C00000"/>
                </a:solidFill>
              </a:rPr>
              <a:t>Tokens are not added if bucket is full</a:t>
            </a:r>
          </a:p>
          <a:p>
            <a:pPr>
              <a:defRPr/>
            </a:pPr>
            <a:r>
              <a:rPr lang="en-US" dirty="0"/>
              <a:t>A packet can be transmitted successfully if a token is available</a:t>
            </a:r>
          </a:p>
          <a:p>
            <a:pPr lvl="1">
              <a:defRPr/>
            </a:pPr>
            <a:r>
              <a:rPr lang="en-US" dirty="0"/>
              <a:t>Packet “picks up” the token as it leaves the router</a:t>
            </a:r>
          </a:p>
          <a:p>
            <a:pPr>
              <a:defRPr/>
            </a:pPr>
            <a:r>
              <a:rPr lang="en-US" dirty="0"/>
              <a:t>Over interval of time t: </a:t>
            </a:r>
          </a:p>
          <a:p>
            <a:pPr marL="0" indent="0">
              <a:buNone/>
              <a:defRPr/>
            </a:pPr>
            <a:r>
              <a:rPr lang="en-US" dirty="0"/>
              <a:t>number of packets that leave the token </a:t>
            </a:r>
          </a:p>
          <a:p>
            <a:pPr marL="0" indent="0">
              <a:buNone/>
              <a:defRPr/>
            </a:pPr>
            <a:r>
              <a:rPr lang="en-US" dirty="0"/>
              <a:t>bucket is less than or equal to </a:t>
            </a:r>
            <a:r>
              <a:rPr lang="en-US" dirty="0">
                <a:solidFill>
                  <a:srgbClr val="CC0000"/>
                </a:solidFill>
              </a:rPr>
              <a:t>(r * t + b)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CC0000"/>
                </a:solidFill>
              </a:rPr>
              <a:t>Average rate r</a:t>
            </a:r>
          </a:p>
          <a:p>
            <a:pPr marL="0" indent="0">
              <a:buNone/>
              <a:defRPr/>
            </a:pPr>
            <a:r>
              <a:rPr lang="en-US" dirty="0">
                <a:solidFill>
                  <a:srgbClr val="CC0000"/>
                </a:solidFill>
              </a:rPr>
              <a:t>Burst size b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pic>
        <p:nvPicPr>
          <p:cNvPr id="167939" name="Picture 4" descr="667 Token bucke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627" y="4412420"/>
            <a:ext cx="4191752" cy="2080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19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8BC670-1077-054F-B0A0-19658FC4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Bucket</a:t>
            </a:r>
          </a:p>
        </p:txBody>
      </p:sp>
    </p:spTree>
    <p:extLst>
      <p:ext uri="{BB962C8B-B14F-4D97-AF65-F5344CB8AC3E}">
        <p14:creationId xmlns:p14="http://schemas.microsoft.com/office/powerpoint/2010/main" val="1479171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F08FD-88C4-744B-B878-EC57D261BEB9}"/>
              </a:ext>
            </a:extLst>
          </p:cNvPr>
          <p:cNvSpPr txBox="1"/>
          <p:nvPr/>
        </p:nvSpPr>
        <p:spPr>
          <a:xfrm>
            <a:off x="1179443" y="1709530"/>
            <a:ext cx="970059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approach that the Internet takes to allocate resources in the network core is to use a </a:t>
            </a:r>
          </a:p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distributed algorithm (congestion control)</a:t>
            </a:r>
            <a:r>
              <a:rPr lang="en-US" sz="3200" dirty="0">
                <a:latin typeface="Helvetica" pitchFamily="2" charset="0"/>
              </a:rPr>
              <a:t> </a:t>
            </a:r>
          </a:p>
          <a:p>
            <a:pPr algn="l"/>
            <a:r>
              <a:rPr lang="en-US" sz="3200" dirty="0">
                <a:latin typeface="Helvetica" pitchFamily="2" charset="0"/>
              </a:rPr>
              <a:t>running at endpoints.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857212-B2F9-AF4F-B782-91C5DA6D604A}"/>
              </a:ext>
            </a:extLst>
          </p:cNvPr>
          <p:cNvSpPr txBox="1"/>
          <p:nvPr/>
        </p:nvSpPr>
        <p:spPr>
          <a:xfrm>
            <a:off x="1179443" y="5148470"/>
            <a:ext cx="871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However, it also places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trust in endpoints</a:t>
            </a:r>
            <a:r>
              <a:rPr lang="en-US" sz="2400" dirty="0">
                <a:latin typeface="Helvetica" pitchFamily="2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5D161-AE38-3348-91A7-83A7C8737FD1}"/>
              </a:ext>
            </a:extLst>
          </p:cNvPr>
          <p:cNvSpPr txBox="1"/>
          <p:nvPr/>
        </p:nvSpPr>
        <p:spPr>
          <a:xfrm>
            <a:off x="1179443" y="4148583"/>
            <a:ext cx="8719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This allows the Internet to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scale</a:t>
            </a:r>
            <a:r>
              <a:rPr lang="en-US" sz="2400" dirty="0">
                <a:latin typeface="Helvetica" pitchFamily="2" charset="0"/>
              </a:rPr>
              <a:t> to a large # of endpoints.</a:t>
            </a:r>
          </a:p>
        </p:txBody>
      </p:sp>
    </p:spTree>
    <p:extLst>
      <p:ext uri="{BB962C8B-B14F-4D97-AF65-F5344CB8AC3E}">
        <p14:creationId xmlns:p14="http://schemas.microsoft.com/office/powerpoint/2010/main" val="275288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AB3589DE-7290-4D01-ADF4-3596CDB137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 Token Bucket Shaper vs. Policer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9311687B-6AAE-463D-A973-A0107C7FF2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5625"/>
            <a:ext cx="11021704" cy="4813170"/>
          </a:xfrm>
          <a:noFill/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Shaper</a:t>
            </a:r>
            <a:r>
              <a:rPr lang="en-US" altLang="en-US" dirty="0"/>
              <a:t>: there is a bucket for tokens and a </a:t>
            </a:r>
            <a:r>
              <a:rPr lang="en-US" altLang="en-US" dirty="0">
                <a:solidFill>
                  <a:srgbClr val="C00000"/>
                </a:solidFill>
              </a:rPr>
              <a:t>packet buffer to </a:t>
            </a:r>
            <a:r>
              <a:rPr lang="en-US" altLang="en-US" dirty="0"/>
              <a:t>hold packets waiting for tokens</a:t>
            </a:r>
          </a:p>
          <a:p>
            <a:pPr lvl="1"/>
            <a:r>
              <a:rPr lang="en-US" altLang="en-US" dirty="0"/>
              <a:t>Packets will be </a:t>
            </a:r>
            <a:r>
              <a:rPr lang="en-US" altLang="en-US" dirty="0">
                <a:solidFill>
                  <a:srgbClr val="C00000"/>
                </a:solidFill>
              </a:rPr>
              <a:t>dropped </a:t>
            </a:r>
            <a:r>
              <a:rPr lang="en-US" altLang="en-US" dirty="0"/>
              <a:t>if the buffer is full</a:t>
            </a:r>
          </a:p>
          <a:p>
            <a:r>
              <a:rPr lang="en-US" altLang="en-US" dirty="0"/>
              <a:t>A token bucket </a:t>
            </a:r>
            <a:r>
              <a:rPr lang="en-US" altLang="en-US" dirty="0">
                <a:solidFill>
                  <a:srgbClr val="C00000"/>
                </a:solidFill>
              </a:rPr>
              <a:t>policer</a:t>
            </a:r>
            <a:r>
              <a:rPr lang="en-US" altLang="en-US" dirty="0"/>
              <a:t> doesn’t contain the packet buffer: </a:t>
            </a:r>
          </a:p>
          <a:p>
            <a:pPr lvl="1"/>
            <a:r>
              <a:rPr lang="en-US" altLang="en-US" dirty="0"/>
              <a:t>a packet arriving while the bucket is empty is dropped right away</a:t>
            </a:r>
          </a:p>
          <a:p>
            <a:r>
              <a:rPr lang="en-US" altLang="en-US" dirty="0"/>
              <a:t>Bucket of tokens enables small bursts to go through unscathed</a:t>
            </a:r>
          </a:p>
          <a:p>
            <a:pPr lvl="1"/>
            <a:r>
              <a:rPr lang="en-US" altLang="en-US" dirty="0"/>
              <a:t>Short flows can exceed rate limit r, since they use up the reserve in the bucket</a:t>
            </a:r>
          </a:p>
          <a:p>
            <a:pPr lvl="1"/>
            <a:r>
              <a:rPr lang="en-US" altLang="en-US" dirty="0"/>
              <a:t>Long flows will fit into the rate limit r over longer periods of time, since once they use up the reserve, they are limited by the token-fill rate r</a:t>
            </a:r>
          </a:p>
        </p:txBody>
      </p:sp>
    </p:spTree>
    <p:extLst>
      <p:ext uri="{BB962C8B-B14F-4D97-AF65-F5344CB8AC3E}">
        <p14:creationId xmlns:p14="http://schemas.microsoft.com/office/powerpoint/2010/main" val="230719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AB3589DE-7290-4D01-ADF4-3596CDB137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Purpose of the bucket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9311687B-6AAE-463D-A973-A0107C7FF26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5625"/>
            <a:ext cx="11021704" cy="4813170"/>
          </a:xfrm>
          <a:noFill/>
        </p:spPr>
        <p:txBody>
          <a:bodyPr>
            <a:normAutofit/>
          </a:bodyPr>
          <a:lstStyle/>
          <a:p>
            <a:r>
              <a:rPr lang="en-US" altLang="en-US" dirty="0"/>
              <a:t>Suppose each flow starts with a “full” bucket (b tokens)</a:t>
            </a:r>
          </a:p>
          <a:p>
            <a:endParaRPr lang="en-US" altLang="en-US" dirty="0"/>
          </a:p>
          <a:p>
            <a:r>
              <a:rPr lang="en-US" altLang="en-US" dirty="0"/>
              <a:t>Bucket of tokens enables small bursts to go through unscathed</a:t>
            </a:r>
          </a:p>
          <a:p>
            <a:endParaRPr lang="en-US" altLang="en-US" dirty="0"/>
          </a:p>
          <a:p>
            <a:r>
              <a:rPr lang="en-US" altLang="en-US" dirty="0">
                <a:solidFill>
                  <a:srgbClr val="C00000"/>
                </a:solidFill>
              </a:rPr>
              <a:t>Short flows can exceed rate limit r</a:t>
            </a:r>
            <a:r>
              <a:rPr lang="en-US" altLang="en-US" dirty="0"/>
              <a:t>, since they can use up the reserve in the bucket</a:t>
            </a:r>
          </a:p>
          <a:p>
            <a:endParaRPr lang="en-US" altLang="en-US" dirty="0"/>
          </a:p>
          <a:p>
            <a:r>
              <a:rPr lang="en-US" altLang="en-US" dirty="0">
                <a:solidFill>
                  <a:srgbClr val="C00000"/>
                </a:solidFill>
              </a:rPr>
              <a:t>Long flows will fit into the rate limit r</a:t>
            </a:r>
            <a:r>
              <a:rPr lang="en-US" altLang="en-US" dirty="0"/>
              <a:t> over their lifetime, since they cannot exceed the average token-filling rate r after using up the reserve</a:t>
            </a:r>
          </a:p>
        </p:txBody>
      </p:sp>
    </p:spTree>
    <p:extLst>
      <p:ext uri="{BB962C8B-B14F-4D97-AF65-F5344CB8AC3E}">
        <p14:creationId xmlns:p14="http://schemas.microsoft.com/office/powerpoint/2010/main" val="320910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287E0-BE81-FE43-87A1-BEC5559F5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Buckets are simple to implement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7E9F7-A64B-6149-B465-10B82A841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2792"/>
            <a:ext cx="10515600" cy="5257564"/>
          </a:xfrm>
        </p:spPr>
        <p:txBody>
          <a:bodyPr>
            <a:normAutofit/>
          </a:bodyPr>
          <a:lstStyle/>
          <a:p>
            <a:r>
              <a:rPr lang="en-US" dirty="0"/>
              <a:t>Each time a packet from a flow arrives, refill tokens according to gap in time and bucket size</a:t>
            </a:r>
          </a:p>
          <a:p>
            <a:pPr marL="914400" lvl="2" indent="0">
              <a:buNone/>
            </a:pPr>
            <a:endParaRPr lang="en-US" sz="2000" dirty="0">
              <a:latin typeface="Ayuthaya" pitchFamily="2" charset="-34"/>
              <a:ea typeface="Ayuthaya" pitchFamily="2" charset="-34"/>
              <a:cs typeface="Ayuthaya" pitchFamily="2" charset="-34"/>
            </a:endParaRPr>
          </a:p>
          <a:p>
            <a:pPr marL="914400" lvl="2" indent="0">
              <a:buNone/>
            </a:pPr>
            <a:r>
              <a:rPr lang="en-US" sz="2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tokens += r * time since last packet of flow</a:t>
            </a:r>
          </a:p>
          <a:p>
            <a:pPr marL="914400" lvl="2" indent="0">
              <a:buNone/>
            </a:pPr>
            <a:r>
              <a:rPr lang="en-US" sz="2000" dirty="0">
                <a:latin typeface="Ayuthaya" pitchFamily="2" charset="-34"/>
                <a:ea typeface="Ayuthaya" pitchFamily="2" charset="-34"/>
                <a:cs typeface="Ayuthaya" pitchFamily="2" charset="-34"/>
              </a:rPr>
              <a:t>tokens = min(tokens, b)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Small per-flow state: r, b, timestamp, current # of tokens</a:t>
            </a:r>
          </a:p>
          <a:p>
            <a:pPr lvl="1"/>
            <a:r>
              <a:rPr lang="en-US" dirty="0"/>
              <a:t>Used to build more complex metering schemes, e.g., </a:t>
            </a:r>
            <a:r>
              <a:rPr lang="en-US" dirty="0" err="1"/>
              <a:t>trTCM</a:t>
            </a:r>
            <a:r>
              <a:rPr lang="en-US" dirty="0"/>
              <a:t> (RFC 2698)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You can even remove the shaping packet buffer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A659F4-A309-1645-A29A-2CD35ED5D2BF}"/>
              </a:ext>
            </a:extLst>
          </p:cNvPr>
          <p:cNvSpPr txBox="1"/>
          <p:nvPr/>
        </p:nvSpPr>
        <p:spPr>
          <a:xfrm>
            <a:off x="8734565" y="5868538"/>
            <a:ext cx="2156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  <a:sym typeface="Wingdings" pitchFamily="2" charset="2"/>
              </a:rPr>
              <a:t>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 policer</a:t>
            </a:r>
          </a:p>
        </p:txBody>
      </p:sp>
    </p:spTree>
    <p:extLst>
      <p:ext uri="{BB962C8B-B14F-4D97-AF65-F5344CB8AC3E}">
        <p14:creationId xmlns:p14="http://schemas.microsoft.com/office/powerpoint/2010/main" val="2337093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C746-7E0F-BD46-80B8-558D9DD03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6216"/>
            <a:ext cx="10515600" cy="2852737"/>
          </a:xfrm>
        </p:spPr>
        <p:txBody>
          <a:bodyPr/>
          <a:lstStyle/>
          <a:p>
            <a:r>
              <a:rPr lang="en-US" dirty="0"/>
              <a:t>The Internet uses token bucket policers at many bottleneck links and routers.</a:t>
            </a:r>
          </a:p>
        </p:txBody>
      </p:sp>
    </p:spTree>
    <p:extLst>
      <p:ext uri="{BB962C8B-B14F-4D97-AF65-F5344CB8AC3E}">
        <p14:creationId xmlns:p14="http://schemas.microsoft.com/office/powerpoint/2010/main" val="2083926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4414-7DEF-3548-9719-DDCF338C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Token Bucket Policers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764A-539E-BD4F-923E-5533B50E8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02FD60-5E8B-7A42-B19A-06F1695D1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425" y="1635419"/>
            <a:ext cx="8508267" cy="42960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B7734E-76BD-A74F-A2B1-E56C2172BB4B}"/>
              </a:ext>
            </a:extLst>
          </p:cNvPr>
          <p:cNvSpPr txBox="1"/>
          <p:nvPr/>
        </p:nvSpPr>
        <p:spPr>
          <a:xfrm>
            <a:off x="838200" y="6305771"/>
            <a:ext cx="1083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Helvetica" pitchFamily="2" charset="0"/>
              </a:rPr>
              <a:t>Flach</a:t>
            </a:r>
            <a:r>
              <a:rPr lang="en-US" dirty="0">
                <a:latin typeface="Helvetica" pitchFamily="2" charset="0"/>
              </a:rPr>
              <a:t> et al., An Internet-Wide Analysis of Traffic Policing, SIGCOMM 2016</a:t>
            </a:r>
          </a:p>
        </p:txBody>
      </p:sp>
    </p:spTree>
    <p:extLst>
      <p:ext uri="{BB962C8B-B14F-4D97-AF65-F5344CB8AC3E}">
        <p14:creationId xmlns:p14="http://schemas.microsoft.com/office/powerpoint/2010/main" val="611515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9C89-7C43-924D-9107-063BCBC1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68BCB-784B-E647-9DD3-9434BD312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A7D12-5193-1844-BCBD-5ACCC1320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939" y="1498735"/>
            <a:ext cx="8134795" cy="5242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600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E35B-71FF-8D49-B847-D7C5D174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Policing losses impact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6E7CF-8DE4-734D-BAF8-ACA7B8512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</a:t>
            </a:r>
            <a:r>
              <a:rPr lang="en-US" dirty="0" err="1"/>
              <a:t>rebuffer</a:t>
            </a:r>
            <a:r>
              <a:rPr lang="en-US" dirty="0"/>
              <a:t> rate: </a:t>
            </a:r>
            <a:r>
              <a:rPr lang="en-US" dirty="0" err="1"/>
              <a:t>rebuffer</a:t>
            </a:r>
            <a:r>
              <a:rPr lang="en-US" dirty="0"/>
              <a:t> time / overall watch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BF4AA-ED3D-664F-A4E6-0D7B96265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61" y="2929834"/>
            <a:ext cx="10961077" cy="28545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7DEAEC-D59D-FB4B-BD19-51AADD04A58E}"/>
              </a:ext>
            </a:extLst>
          </p:cNvPr>
          <p:cNvSpPr txBox="1"/>
          <p:nvPr/>
        </p:nvSpPr>
        <p:spPr>
          <a:xfrm>
            <a:off x="838200" y="6305771"/>
            <a:ext cx="1083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Helvetica" pitchFamily="2" charset="0"/>
              </a:rPr>
              <a:t>Flach</a:t>
            </a:r>
            <a:r>
              <a:rPr lang="en-US" dirty="0">
                <a:latin typeface="Helvetica" pitchFamily="2" charset="0"/>
              </a:rPr>
              <a:t> et al., An Internet-Wide Analysis of Traffic Policing, SIGCOMM 2016</a:t>
            </a:r>
          </a:p>
        </p:txBody>
      </p:sp>
    </p:spTree>
    <p:extLst>
      <p:ext uri="{BB962C8B-B14F-4D97-AF65-F5344CB8AC3E}">
        <p14:creationId xmlns:p14="http://schemas.microsoft.com/office/powerpoint/2010/main" val="2428675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02DED-2137-A14D-B9FD-95C72246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35748" cy="1325563"/>
          </a:xfrm>
        </p:spPr>
        <p:txBody>
          <a:bodyPr/>
          <a:lstStyle/>
          <a:p>
            <a:r>
              <a:rPr lang="en-US" dirty="0"/>
              <a:t>Endpoint algorithms are not enough!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88458-3E35-A04C-A103-3E9DA3DB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81522" cy="4932985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if an endpoint is buggy, or malicious?</a:t>
            </a:r>
          </a:p>
          <a:p>
            <a:endParaRPr lang="en-US" dirty="0"/>
          </a:p>
          <a:p>
            <a:r>
              <a:rPr lang="en-US" dirty="0"/>
              <a:t>We’d like the network core to do something better than best-effort</a:t>
            </a:r>
          </a:p>
        </p:txBody>
      </p:sp>
      <p:pic>
        <p:nvPicPr>
          <p:cNvPr id="4" name="Picture 5" descr="ANd9GcTXHm9XcH9T0I0EOJrLBOGANosV-xO3mlldiVZue4LYNHmLIOt0">
            <a:extLst>
              <a:ext uri="{FF2B5EF4-FFF2-40B4-BE49-F238E27FC236}">
                <a16:creationId xmlns:a16="http://schemas.microsoft.com/office/drawing/2014/main" id="{760BDC0F-6EAC-7C4D-980F-A6CC80B3E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1135" y="2042021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Nd9GcTXHm9XcH9T0I0EOJrLBOGANosV-xO3mlldiVZue4LYNHmLIOt0">
            <a:extLst>
              <a:ext uri="{FF2B5EF4-FFF2-40B4-BE49-F238E27FC236}">
                <a16:creationId xmlns:a16="http://schemas.microsoft.com/office/drawing/2014/main" id="{AFFDBB75-4D8A-764D-803E-CDCEC4668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167" y="1434802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945D0E4-EEF1-0A42-B591-309F5663FCC8}"/>
              </a:ext>
            </a:extLst>
          </p:cNvPr>
          <p:cNvCxnSpPr>
            <a:cxnSpLocks/>
          </p:cNvCxnSpPr>
          <p:nvPr/>
        </p:nvCxnSpPr>
        <p:spPr>
          <a:xfrm>
            <a:off x="4992678" y="1800080"/>
            <a:ext cx="2135401" cy="42701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3A2565-047C-ED47-90F8-9D8F53A6803D}"/>
              </a:ext>
            </a:extLst>
          </p:cNvPr>
          <p:cNvCxnSpPr>
            <a:cxnSpLocks/>
          </p:cNvCxnSpPr>
          <p:nvPr/>
        </p:nvCxnSpPr>
        <p:spPr>
          <a:xfrm flipV="1">
            <a:off x="3281503" y="2705976"/>
            <a:ext cx="3724286" cy="14059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252E45E9-B006-3B4A-90C3-29A8FB5CF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6342" y="2011308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E1C4F42-C6B2-0242-ADCD-7E3DFF9AEAD1}"/>
              </a:ext>
            </a:extLst>
          </p:cNvPr>
          <p:cNvCxnSpPr>
            <a:cxnSpLocks/>
          </p:cNvCxnSpPr>
          <p:nvPr/>
        </p:nvCxnSpPr>
        <p:spPr>
          <a:xfrm>
            <a:off x="9061943" y="2614398"/>
            <a:ext cx="139432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A close up of a flower&#10;&#10;Description automatically generated">
            <a:extLst>
              <a:ext uri="{FF2B5EF4-FFF2-40B4-BE49-F238E27FC236}">
                <a16:creationId xmlns:a16="http://schemas.microsoft.com/office/drawing/2014/main" id="{55B3D04D-0ED5-664A-BCC8-235E97E5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204" y="2011308"/>
            <a:ext cx="939800" cy="10160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6FAB97-D82B-884E-BF8A-1CF5B3E6B881}"/>
              </a:ext>
            </a:extLst>
          </p:cNvPr>
          <p:cNvCxnSpPr>
            <a:cxnSpLocks/>
          </p:cNvCxnSpPr>
          <p:nvPr/>
        </p:nvCxnSpPr>
        <p:spPr>
          <a:xfrm flipV="1">
            <a:off x="5985910" y="3027308"/>
            <a:ext cx="1019879" cy="2436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5" descr="ANd9GcTXHm9XcH9T0I0EOJrLBOGANosV-xO3mlldiVZue4LYNHmLIOt0">
            <a:extLst>
              <a:ext uri="{FF2B5EF4-FFF2-40B4-BE49-F238E27FC236}">
                <a16:creationId xmlns:a16="http://schemas.microsoft.com/office/drawing/2014/main" id="{276BBA23-5566-C949-9017-4E0D968C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710" y="2855178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80A9AF-7807-FC49-860D-768F1AD1BF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90711" y="3030627"/>
            <a:ext cx="1319922" cy="163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52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95640"/>
            <a:ext cx="10515600" cy="1147762"/>
          </a:xfrm>
        </p:spPr>
        <p:txBody>
          <a:bodyPr/>
          <a:lstStyle/>
          <a:p>
            <a:r>
              <a:rPr lang="en-US" dirty="0"/>
              <a:t>Packet Scheduling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073270"/>
            <a:ext cx="10515600" cy="1103414"/>
          </a:xfrm>
        </p:spPr>
        <p:txBody>
          <a:bodyPr>
            <a:normAutofit/>
          </a:bodyPr>
          <a:lstStyle/>
          <a:p>
            <a:r>
              <a:rPr lang="en-US" sz="2800" dirty="0"/>
              <a:t>Which packet to send next? (order)</a:t>
            </a:r>
          </a:p>
          <a:p>
            <a:r>
              <a:rPr lang="en-US" sz="2800" dirty="0"/>
              <a:t>When to send the next packet? (timing)</a:t>
            </a:r>
          </a:p>
        </p:txBody>
      </p:sp>
    </p:spTree>
    <p:extLst>
      <p:ext uri="{BB962C8B-B14F-4D97-AF65-F5344CB8AC3E}">
        <p14:creationId xmlns:p14="http://schemas.microsoft.com/office/powerpoint/2010/main" val="228301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taxonomy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dirty="0"/>
              <a:t>Granularity of allocation</a:t>
            </a:r>
          </a:p>
          <a:p>
            <a:pPr lvl="1"/>
            <a:r>
              <a:rPr lang="en-US" dirty="0"/>
              <a:t>Per-packet vs. per-flow vs bit-by-bit</a:t>
            </a:r>
          </a:p>
          <a:p>
            <a:r>
              <a:rPr lang="en-US" dirty="0"/>
              <a:t>Pre-emptive vs. non-pre-emptive</a:t>
            </a:r>
          </a:p>
          <a:p>
            <a:pPr lvl="1"/>
            <a:r>
              <a:rPr lang="en-US" dirty="0"/>
              <a:t>Do you interrupt the current packet/flow if another shows up?</a:t>
            </a:r>
          </a:p>
          <a:p>
            <a:r>
              <a:rPr lang="en-US" dirty="0"/>
              <a:t>Size-aware vs. unaware</a:t>
            </a:r>
          </a:p>
          <a:p>
            <a:pPr lvl="1"/>
            <a:r>
              <a:rPr lang="en-US" dirty="0"/>
              <a:t>Do you consider flow or packet sizes in scheduling?</a:t>
            </a:r>
          </a:p>
          <a:p>
            <a:r>
              <a:rPr lang="en-US" dirty="0"/>
              <a:t>Class-based (strict priority) vs. shared</a:t>
            </a:r>
          </a:p>
          <a:p>
            <a:pPr lvl="1"/>
            <a:r>
              <a:rPr lang="en-US" dirty="0"/>
              <a:t>Are some flows strictly higher priority than others?</a:t>
            </a:r>
          </a:p>
          <a:p>
            <a:r>
              <a:rPr lang="en-US" dirty="0"/>
              <a:t>Work-conserving vs. non-work-conserving</a:t>
            </a:r>
          </a:p>
          <a:p>
            <a:pPr lvl="1"/>
            <a:r>
              <a:rPr lang="en-US" dirty="0"/>
              <a:t>Do you always use spare link capacity when there is demand?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5393370" y="230189"/>
            <a:ext cx="5960430" cy="1547212"/>
            <a:chOff x="6231570" y="4456304"/>
            <a:chExt cx="5960430" cy="1547212"/>
          </a:xfrm>
        </p:grpSpPr>
        <p:grpSp>
          <p:nvGrpSpPr>
            <p:cNvPr id="5" name="Group 4"/>
            <p:cNvGrpSpPr/>
            <p:nvPr/>
          </p:nvGrpSpPr>
          <p:grpSpPr>
            <a:xfrm>
              <a:off x="11488911" y="4456304"/>
              <a:ext cx="701517" cy="1534847"/>
              <a:chOff x="8457745" y="2870413"/>
              <a:chExt cx="701517" cy="1534847"/>
            </a:xfrm>
          </p:grpSpPr>
          <p:sp>
            <p:nvSpPr>
              <p:cNvPr id="34" name="Rectangle 33"/>
              <p:cNvSpPr/>
              <p:nvPr/>
            </p:nvSpPr>
            <p:spPr>
              <a:xfrm>
                <a:off x="8457745" y="2870413"/>
                <a:ext cx="685199" cy="153484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613572" y="3407003"/>
                <a:ext cx="5456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4</a:t>
                </a:r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10787394" y="4463790"/>
              <a:ext cx="731017" cy="1534847"/>
              <a:chOff x="7726728" y="2877899"/>
              <a:chExt cx="731017" cy="1534847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7726728" y="2877899"/>
                <a:ext cx="685199" cy="1534847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912055" y="3414489"/>
                <a:ext cx="5456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b</a:t>
                </a: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10091227" y="4456430"/>
              <a:ext cx="701517" cy="1534847"/>
              <a:chOff x="8457745" y="2870413"/>
              <a:chExt cx="701517" cy="1534847"/>
            </a:xfrm>
          </p:grpSpPr>
          <p:sp>
            <p:nvSpPr>
              <p:cNvPr id="30" name="Rectangle 29"/>
              <p:cNvSpPr/>
              <p:nvPr/>
            </p:nvSpPr>
            <p:spPr>
              <a:xfrm>
                <a:off x="8457745" y="2870413"/>
                <a:ext cx="685199" cy="153484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8613572" y="3407003"/>
                <a:ext cx="5456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4</a:t>
                </a: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6231570" y="4458218"/>
              <a:ext cx="5960430" cy="1545298"/>
              <a:chOff x="5633885" y="2872327"/>
              <a:chExt cx="5960430" cy="1545298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 flipV="1">
                <a:off x="11594315" y="2877899"/>
                <a:ext cx="0" cy="15397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633886" y="2872327"/>
                <a:ext cx="5943600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633885" y="4407173"/>
                <a:ext cx="5943600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404462" y="4485121"/>
              <a:ext cx="701517" cy="1482193"/>
              <a:chOff x="8457745" y="2929534"/>
              <a:chExt cx="701517" cy="1475726"/>
            </a:xfrm>
          </p:grpSpPr>
          <p:sp>
            <p:nvSpPr>
              <p:cNvPr id="25" name="Rectangle 24"/>
              <p:cNvSpPr/>
              <p:nvPr/>
            </p:nvSpPr>
            <p:spPr>
              <a:xfrm>
                <a:off x="8457745" y="2929534"/>
                <a:ext cx="685199" cy="147572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8613572" y="3451054"/>
                <a:ext cx="545690" cy="476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=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8037844" y="4482624"/>
              <a:ext cx="685199" cy="1488268"/>
              <a:chOff x="8457745" y="2870413"/>
              <a:chExt cx="685199" cy="1534847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8457745" y="2870413"/>
                <a:ext cx="685199" cy="1534847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569328" y="3407003"/>
                <a:ext cx="545690" cy="476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=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7349503" y="4485122"/>
              <a:ext cx="685199" cy="1488268"/>
              <a:chOff x="8457745" y="2870413"/>
              <a:chExt cx="685199" cy="1534847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8457745" y="2870413"/>
                <a:ext cx="685199" cy="1534847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8554580" y="3407003"/>
                <a:ext cx="545690" cy="476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b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8726185" y="4483967"/>
              <a:ext cx="685199" cy="1495886"/>
              <a:chOff x="8457745" y="2862555"/>
              <a:chExt cx="685199" cy="1542705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8457745" y="2862555"/>
                <a:ext cx="685199" cy="154270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554580" y="3407003"/>
                <a:ext cx="545690" cy="476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9221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scheduling algorithms (1/N)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78498" cy="5032376"/>
          </a:xfrm>
        </p:spPr>
        <p:txBody>
          <a:bodyPr>
            <a:normAutofit/>
          </a:bodyPr>
          <a:lstStyle/>
          <a:p>
            <a:r>
              <a:rPr lang="en-US" dirty="0"/>
              <a:t>First-In-First-Out (FIFO) over packets</a:t>
            </a:r>
          </a:p>
          <a:p>
            <a:endParaRPr lang="en-US" dirty="0"/>
          </a:p>
          <a:p>
            <a:r>
              <a:rPr lang="en-US" dirty="0"/>
              <a:t>Round-robin over packets of different flows</a:t>
            </a:r>
          </a:p>
          <a:p>
            <a:pPr lvl="1"/>
            <a:r>
              <a:rPr lang="en-US" dirty="0"/>
              <a:t>G, B, Y, G, B, Y, etc. regardless of arrival order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Shortest Remaining Processing Time (SRPT)</a:t>
            </a:r>
          </a:p>
          <a:p>
            <a:pPr lvl="1"/>
            <a:r>
              <a:rPr lang="en-US" dirty="0"/>
              <a:t>Flow-size-aware allocation which strictly prioritizes short flows</a:t>
            </a:r>
          </a:p>
          <a:p>
            <a:pPr lvl="1"/>
            <a:r>
              <a:rPr lang="en-US" dirty="0"/>
              <a:t>Variant: </a:t>
            </a:r>
            <a:r>
              <a:rPr lang="en-US" dirty="0">
                <a:solidFill>
                  <a:srgbClr val="C00000"/>
                </a:solidFill>
              </a:rPr>
              <a:t>shortest flow first</a:t>
            </a:r>
            <a:r>
              <a:rPr lang="en-US" dirty="0"/>
              <a:t> i.e., only consider (initial) remaining processing time</a:t>
            </a:r>
          </a:p>
          <a:p>
            <a:pPr lvl="1"/>
            <a:r>
              <a:rPr lang="en-US" dirty="0"/>
              <a:t>A flow-size-unaware variant may predict remaining processing time using a known flow size </a:t>
            </a:r>
            <a:r>
              <a:rPr lang="en-US" i="1" dirty="0"/>
              <a:t>distribution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AF4BFE-F15A-9F40-B3C0-8BCF04239701}"/>
              </a:ext>
            </a:extLst>
          </p:cNvPr>
          <p:cNvGrpSpPr/>
          <p:nvPr/>
        </p:nvGrpSpPr>
        <p:grpSpPr>
          <a:xfrm>
            <a:off x="6096000" y="162233"/>
            <a:ext cx="5960430" cy="1547212"/>
            <a:chOff x="6231570" y="4456304"/>
            <a:chExt cx="5960430" cy="154721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677E4B4-3303-4340-A206-C82D153E1048}"/>
                </a:ext>
              </a:extLst>
            </p:cNvPr>
            <p:cNvGrpSpPr/>
            <p:nvPr/>
          </p:nvGrpSpPr>
          <p:grpSpPr>
            <a:xfrm>
              <a:off x="11488911" y="4456304"/>
              <a:ext cx="701517" cy="1534847"/>
              <a:chOff x="8457745" y="2870413"/>
              <a:chExt cx="701517" cy="1534847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6B50123-C1D0-4641-A3E3-427E57101468}"/>
                  </a:ext>
                </a:extLst>
              </p:cNvPr>
              <p:cNvSpPr/>
              <p:nvPr/>
            </p:nvSpPr>
            <p:spPr>
              <a:xfrm>
                <a:off x="8457745" y="2870413"/>
                <a:ext cx="685199" cy="153484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D3BBA8D-8A5E-644E-A3A2-FD6E2A36F037}"/>
                  </a:ext>
                </a:extLst>
              </p:cNvPr>
              <p:cNvSpPr txBox="1"/>
              <p:nvPr/>
            </p:nvSpPr>
            <p:spPr>
              <a:xfrm>
                <a:off x="8613572" y="3407003"/>
                <a:ext cx="5456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G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BB7FEC3-02D3-3C45-BFB5-4ED194619A3A}"/>
                </a:ext>
              </a:extLst>
            </p:cNvPr>
            <p:cNvGrpSpPr/>
            <p:nvPr/>
          </p:nvGrpSpPr>
          <p:grpSpPr>
            <a:xfrm>
              <a:off x="10787394" y="4463790"/>
              <a:ext cx="731017" cy="1534847"/>
              <a:chOff x="7726728" y="2877899"/>
              <a:chExt cx="731017" cy="153484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4900E1F-9254-FD41-B451-2A4015E9FD38}"/>
                  </a:ext>
                </a:extLst>
              </p:cNvPr>
              <p:cNvSpPr/>
              <p:nvPr/>
            </p:nvSpPr>
            <p:spPr>
              <a:xfrm>
                <a:off x="7726728" y="2877899"/>
                <a:ext cx="685199" cy="1534847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2106D0-BB0E-874B-9CBD-8B5897BB4663}"/>
                  </a:ext>
                </a:extLst>
              </p:cNvPr>
              <p:cNvSpPr txBox="1"/>
              <p:nvPr/>
            </p:nvSpPr>
            <p:spPr>
              <a:xfrm>
                <a:off x="7912055" y="3414489"/>
                <a:ext cx="5456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B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70FEBF2-0D65-6F46-B29F-016E895CA40E}"/>
                </a:ext>
              </a:extLst>
            </p:cNvPr>
            <p:cNvGrpSpPr/>
            <p:nvPr/>
          </p:nvGrpSpPr>
          <p:grpSpPr>
            <a:xfrm>
              <a:off x="10091227" y="4456430"/>
              <a:ext cx="701517" cy="1534847"/>
              <a:chOff x="8457745" y="2870413"/>
              <a:chExt cx="701517" cy="1534847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4B07ABE-721E-E64E-A3E8-E9517516AB5B}"/>
                  </a:ext>
                </a:extLst>
              </p:cNvPr>
              <p:cNvSpPr/>
              <p:nvPr/>
            </p:nvSpPr>
            <p:spPr>
              <a:xfrm>
                <a:off x="8457745" y="2870413"/>
                <a:ext cx="685199" cy="1534847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ED27BD9-F14A-1548-BE8F-55C1BF9DF6FC}"/>
                  </a:ext>
                </a:extLst>
              </p:cNvPr>
              <p:cNvSpPr txBox="1"/>
              <p:nvPr/>
            </p:nvSpPr>
            <p:spPr>
              <a:xfrm>
                <a:off x="8613572" y="3407003"/>
                <a:ext cx="5456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G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7AEE7D3-1EF2-5B40-8CDA-8E14BA7408A0}"/>
                </a:ext>
              </a:extLst>
            </p:cNvPr>
            <p:cNvGrpSpPr/>
            <p:nvPr/>
          </p:nvGrpSpPr>
          <p:grpSpPr>
            <a:xfrm>
              <a:off x="6231570" y="4458218"/>
              <a:ext cx="5960430" cy="1545298"/>
              <a:chOff x="5633885" y="2872327"/>
              <a:chExt cx="5960430" cy="1545298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8F84C63-ED27-444E-818F-A97239A5DE59}"/>
                  </a:ext>
                </a:extLst>
              </p:cNvPr>
              <p:cNvCxnSpPr/>
              <p:nvPr/>
            </p:nvCxnSpPr>
            <p:spPr>
              <a:xfrm flipV="1">
                <a:off x="11594315" y="2877899"/>
                <a:ext cx="0" cy="153972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E5FEAFD-38F5-6E40-8878-E5A544A9C692}"/>
                  </a:ext>
                </a:extLst>
              </p:cNvPr>
              <p:cNvCxnSpPr/>
              <p:nvPr/>
            </p:nvCxnSpPr>
            <p:spPr>
              <a:xfrm>
                <a:off x="5633886" y="2872327"/>
                <a:ext cx="5943600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0F1D9CD-0347-2441-A3A3-557BCF4649E4}"/>
                  </a:ext>
                </a:extLst>
              </p:cNvPr>
              <p:cNvCxnSpPr/>
              <p:nvPr/>
            </p:nvCxnSpPr>
            <p:spPr>
              <a:xfrm>
                <a:off x="5633885" y="4407173"/>
                <a:ext cx="5943600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443DE5E-7821-7047-AE86-7C8FE81385C8}"/>
                </a:ext>
              </a:extLst>
            </p:cNvPr>
            <p:cNvGrpSpPr/>
            <p:nvPr/>
          </p:nvGrpSpPr>
          <p:grpSpPr>
            <a:xfrm>
              <a:off x="9404462" y="4485121"/>
              <a:ext cx="701517" cy="1482193"/>
              <a:chOff x="8457745" y="2929534"/>
              <a:chExt cx="701517" cy="1475726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28493C4-31AC-6946-861D-A18ABD3AFAD7}"/>
                  </a:ext>
                </a:extLst>
              </p:cNvPr>
              <p:cNvSpPr/>
              <p:nvPr/>
            </p:nvSpPr>
            <p:spPr>
              <a:xfrm>
                <a:off x="8457745" y="2929534"/>
                <a:ext cx="685199" cy="1475726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5A15D65-0A45-AE42-9A2C-4C060FAFEE42}"/>
                  </a:ext>
                </a:extLst>
              </p:cNvPr>
              <p:cNvSpPr txBox="1"/>
              <p:nvPr/>
            </p:nvSpPr>
            <p:spPr>
              <a:xfrm>
                <a:off x="8613572" y="3451054"/>
                <a:ext cx="545690" cy="476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Y</a:t>
                </a:r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8CE4BD6-1A11-4941-9590-2705EA0DD01B}"/>
                </a:ext>
              </a:extLst>
            </p:cNvPr>
            <p:cNvGrpSpPr/>
            <p:nvPr/>
          </p:nvGrpSpPr>
          <p:grpSpPr>
            <a:xfrm>
              <a:off x="8037844" y="4482624"/>
              <a:ext cx="685199" cy="1488268"/>
              <a:chOff x="8457745" y="2870413"/>
              <a:chExt cx="685199" cy="1534847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7FB4393-BC44-AD4F-9482-3DCDFD868E96}"/>
                  </a:ext>
                </a:extLst>
              </p:cNvPr>
              <p:cNvSpPr/>
              <p:nvPr/>
            </p:nvSpPr>
            <p:spPr>
              <a:xfrm>
                <a:off x="8457745" y="2870413"/>
                <a:ext cx="685199" cy="1534847"/>
              </a:xfrm>
              <a:prstGeom prst="rect">
                <a:avLst/>
              </a:prstGeom>
              <a:solidFill>
                <a:schemeClr val="accent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881AAB-34E0-8341-98D3-1C3DB3974C30}"/>
                  </a:ext>
                </a:extLst>
              </p:cNvPr>
              <p:cNvSpPr txBox="1"/>
              <p:nvPr/>
            </p:nvSpPr>
            <p:spPr>
              <a:xfrm>
                <a:off x="8569328" y="3407003"/>
                <a:ext cx="545690" cy="476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Y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7867A37-5D9B-7C4C-B3C4-8CDEF008E009}"/>
                </a:ext>
              </a:extLst>
            </p:cNvPr>
            <p:cNvGrpSpPr/>
            <p:nvPr/>
          </p:nvGrpSpPr>
          <p:grpSpPr>
            <a:xfrm>
              <a:off x="7349503" y="4485122"/>
              <a:ext cx="685199" cy="1488268"/>
              <a:chOff x="8457745" y="2870413"/>
              <a:chExt cx="685199" cy="1534847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DDB3AC4-4667-2F47-AD41-9EF039446B73}"/>
                  </a:ext>
                </a:extLst>
              </p:cNvPr>
              <p:cNvSpPr/>
              <p:nvPr/>
            </p:nvSpPr>
            <p:spPr>
              <a:xfrm>
                <a:off x="8457745" y="2870413"/>
                <a:ext cx="685199" cy="1534847"/>
              </a:xfrm>
              <a:prstGeom prst="rect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8E5CB3-29C9-0E45-B665-16512C09C84F}"/>
                  </a:ext>
                </a:extLst>
              </p:cNvPr>
              <p:cNvSpPr txBox="1"/>
              <p:nvPr/>
            </p:nvSpPr>
            <p:spPr>
              <a:xfrm>
                <a:off x="8554580" y="3407003"/>
                <a:ext cx="545690" cy="476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B</a:t>
                </a:r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1F9E5D2-5FC0-9749-AEF0-CA8294D739F3}"/>
                </a:ext>
              </a:extLst>
            </p:cNvPr>
            <p:cNvGrpSpPr/>
            <p:nvPr/>
          </p:nvGrpSpPr>
          <p:grpSpPr>
            <a:xfrm>
              <a:off x="8726185" y="4483967"/>
              <a:ext cx="685199" cy="1495886"/>
              <a:chOff x="8457745" y="2862555"/>
              <a:chExt cx="685199" cy="1542705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68387DB-A762-8D4E-BE65-1EAA4752F70E}"/>
                  </a:ext>
                </a:extLst>
              </p:cNvPr>
              <p:cNvSpPr/>
              <p:nvPr/>
            </p:nvSpPr>
            <p:spPr>
              <a:xfrm>
                <a:off x="8457745" y="2862555"/>
                <a:ext cx="685199" cy="1542705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4FCB3B-D41A-694C-90D2-15CD011A8C85}"/>
                  </a:ext>
                </a:extLst>
              </p:cNvPr>
              <p:cNvSpPr txBox="1"/>
              <p:nvPr/>
            </p:nvSpPr>
            <p:spPr>
              <a:xfrm>
                <a:off x="8554580" y="3407003"/>
                <a:ext cx="545690" cy="476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Helvetica" charset="0"/>
                    <a:ea typeface="Helvetica" charset="0"/>
                    <a:cs typeface="Helvetica" charset="0"/>
                  </a:rPr>
                  <a:t>G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169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scheduling algorithms (2/N)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78498" cy="5032376"/>
          </a:xfrm>
        </p:spPr>
        <p:txBody>
          <a:bodyPr>
            <a:normAutofit fontScale="92500"/>
          </a:bodyPr>
          <a:lstStyle/>
          <a:p>
            <a:r>
              <a:rPr lang="en-US" sz="3000" dirty="0">
                <a:solidFill>
                  <a:srgbClr val="C00000"/>
                </a:solidFill>
              </a:rPr>
              <a:t>Processor sharing</a:t>
            </a:r>
          </a:p>
          <a:p>
            <a:pPr lvl="1"/>
            <a:r>
              <a:rPr lang="en-US" sz="2800" dirty="0"/>
              <a:t>Assume each flow gets a fair share of the link every unit of time</a:t>
            </a:r>
          </a:p>
          <a:p>
            <a:pPr lvl="1"/>
            <a:r>
              <a:rPr lang="en-US" sz="2800" dirty="0"/>
              <a:t>Ideal: each flow starts receiving service </a:t>
            </a:r>
            <a:r>
              <a:rPr lang="en-US" sz="2800" dirty="0">
                <a:solidFill>
                  <a:srgbClr val="C00000"/>
                </a:solidFill>
              </a:rPr>
              <a:t>immediately upon arrival</a:t>
            </a:r>
          </a:p>
          <a:p>
            <a:endParaRPr lang="en-US" dirty="0"/>
          </a:p>
          <a:p>
            <a:r>
              <a:rPr lang="en-US" sz="3000" dirty="0">
                <a:solidFill>
                  <a:srgbClr val="C00000"/>
                </a:solidFill>
              </a:rPr>
              <a:t>Rate limiting</a:t>
            </a:r>
          </a:p>
          <a:p>
            <a:pPr lvl="1"/>
            <a:r>
              <a:rPr lang="en-US" sz="2800" dirty="0"/>
              <a:t>Non-work-conserving: flow can’t send even if more demand than limit</a:t>
            </a:r>
          </a:p>
          <a:p>
            <a:endParaRPr lang="en-US" dirty="0"/>
          </a:p>
          <a:p>
            <a:r>
              <a:rPr lang="en-US" sz="3000" dirty="0">
                <a:solidFill>
                  <a:srgbClr val="C00000"/>
                </a:solidFill>
              </a:rPr>
              <a:t>Class-based strict prioritization</a:t>
            </a:r>
          </a:p>
          <a:p>
            <a:pPr lvl="1"/>
            <a:r>
              <a:rPr lang="en-US" sz="2800" dirty="0"/>
              <a:t>Pre-determined flow classes with strict priorities over each other</a:t>
            </a:r>
          </a:p>
          <a:p>
            <a:pPr lvl="1"/>
            <a:r>
              <a:rPr lang="en-US" sz="2800" dirty="0"/>
              <a:t>Starve low priority flows if higher priority flows are always sending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798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2647-AC62-4144-BCFD-9B64B8FB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scheduling algorithms (3/N)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0F7D8-7CD0-D54F-B43B-E1C8869FB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617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Hierarchical policies</a:t>
            </a:r>
          </a:p>
          <a:p>
            <a:pPr lvl="1"/>
            <a:r>
              <a:rPr lang="en-US" dirty="0"/>
              <a:t>Arrange scheduling policies in a tree-hierarchy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Rate-limit A + B</a:t>
            </a:r>
          </a:p>
          <a:p>
            <a:pPr lvl="1"/>
            <a:r>
              <a:rPr lang="en-US" dirty="0"/>
              <a:t>Fair-share among A and B within limit</a:t>
            </a:r>
          </a:p>
          <a:p>
            <a:pPr lvl="1"/>
            <a:r>
              <a:rPr lang="en-US" dirty="0"/>
              <a:t>Fair-share among A+B and C</a:t>
            </a:r>
          </a:p>
          <a:p>
            <a:pPr lvl="1"/>
            <a:endParaRPr lang="en-US" dirty="0"/>
          </a:p>
          <a:p>
            <a:r>
              <a:rPr lang="en-US" dirty="0"/>
              <a:t>Complex multi-tenant isolation policies</a:t>
            </a:r>
          </a:p>
          <a:p>
            <a:pPr lvl="1"/>
            <a:r>
              <a:rPr lang="en-US" dirty="0"/>
              <a:t>E.g., amazon AWS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9C2BB74-7947-B043-AC1D-86B87315FE23}"/>
              </a:ext>
            </a:extLst>
          </p:cNvPr>
          <p:cNvSpPr/>
          <p:nvPr/>
        </p:nvSpPr>
        <p:spPr>
          <a:xfrm>
            <a:off x="9588137" y="2129246"/>
            <a:ext cx="731520" cy="718457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CDA50F9-2AE8-B343-BFEC-05068CED0366}"/>
              </a:ext>
            </a:extLst>
          </p:cNvPr>
          <p:cNvSpPr/>
          <p:nvPr/>
        </p:nvSpPr>
        <p:spPr>
          <a:xfrm>
            <a:off x="8355875" y="3291546"/>
            <a:ext cx="731520" cy="718457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F693AD3-F9D7-A34A-96DC-D585117F5A70}"/>
              </a:ext>
            </a:extLst>
          </p:cNvPr>
          <p:cNvSpPr/>
          <p:nvPr/>
        </p:nvSpPr>
        <p:spPr>
          <a:xfrm>
            <a:off x="10702835" y="3291546"/>
            <a:ext cx="731520" cy="718457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645C09-CDD2-CF49-8625-5276AE801AC2}"/>
              </a:ext>
            </a:extLst>
          </p:cNvPr>
          <p:cNvSpPr/>
          <p:nvPr/>
        </p:nvSpPr>
        <p:spPr>
          <a:xfrm>
            <a:off x="7249887" y="4488974"/>
            <a:ext cx="731520" cy="718457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CC46F6-6D06-CD40-82C5-552740F2DEC4}"/>
              </a:ext>
            </a:extLst>
          </p:cNvPr>
          <p:cNvSpPr/>
          <p:nvPr/>
        </p:nvSpPr>
        <p:spPr>
          <a:xfrm>
            <a:off x="9432473" y="4488974"/>
            <a:ext cx="731520" cy="718457"/>
          </a:xfrm>
          <a:prstGeom prst="ellipse">
            <a:avLst/>
          </a:prstGeom>
          <a:noFill/>
          <a:ln w="63500">
            <a:solidFill>
              <a:schemeClr val="tx1"/>
            </a:solidFill>
            <a:prstDash val="soli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461777-D204-0E4A-A471-74BED8782332}"/>
              </a:ext>
            </a:extLst>
          </p:cNvPr>
          <p:cNvSpPr txBox="1"/>
          <p:nvPr/>
        </p:nvSpPr>
        <p:spPr>
          <a:xfrm>
            <a:off x="7301050" y="5461364"/>
            <a:ext cx="629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1AA623-E8B2-EC46-87B4-2D81F6565F8D}"/>
              </a:ext>
            </a:extLst>
          </p:cNvPr>
          <p:cNvSpPr txBox="1"/>
          <p:nvPr/>
        </p:nvSpPr>
        <p:spPr>
          <a:xfrm>
            <a:off x="9353006" y="5430598"/>
            <a:ext cx="629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6EB719-8FD3-5044-B16D-F2DB6C3E7E81}"/>
              </a:ext>
            </a:extLst>
          </p:cNvPr>
          <p:cNvSpPr txBox="1"/>
          <p:nvPr/>
        </p:nvSpPr>
        <p:spPr>
          <a:xfrm>
            <a:off x="10794275" y="4258141"/>
            <a:ext cx="629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5CDACC-8E3D-644F-AECC-57958FCAE322}"/>
              </a:ext>
            </a:extLst>
          </p:cNvPr>
          <p:cNvCxnSpPr>
            <a:endCxn id="5" idx="7"/>
          </p:cNvCxnSpPr>
          <p:nvPr/>
        </p:nvCxnSpPr>
        <p:spPr>
          <a:xfrm flipH="1">
            <a:off x="8980266" y="2756263"/>
            <a:ext cx="687337" cy="64049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BA39131-9108-4047-A57F-410E1EFD8F3A}"/>
              </a:ext>
            </a:extLst>
          </p:cNvPr>
          <p:cNvCxnSpPr/>
          <p:nvPr/>
        </p:nvCxnSpPr>
        <p:spPr>
          <a:xfrm flipH="1">
            <a:off x="7775667" y="3894900"/>
            <a:ext cx="687337" cy="64049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83D3E3-848C-B745-9D1C-774E770991E8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8980266" y="3904787"/>
            <a:ext cx="687337" cy="63061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1B1B1FA-6C3E-7045-94A0-DEE65DA51471}"/>
              </a:ext>
            </a:extLst>
          </p:cNvPr>
          <p:cNvCxnSpPr>
            <a:cxnSpLocks/>
          </p:cNvCxnSpPr>
          <p:nvPr/>
        </p:nvCxnSpPr>
        <p:spPr>
          <a:xfrm>
            <a:off x="10240191" y="2676584"/>
            <a:ext cx="687337" cy="63061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71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229D-13BF-FF41-8857-5FFB3765D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There’s no one optimal scheduling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3E4BDD-921A-E54A-BCF0-E93CE20B01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067" y="1452962"/>
            <a:ext cx="2441722" cy="1920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2F4389-45B7-7144-9C73-82A5D8CBA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907" y="3484103"/>
            <a:ext cx="4664528" cy="292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5C6E8C-4BF6-554B-9528-876C9BBBE3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026" y="3572475"/>
            <a:ext cx="4359839" cy="2920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4B882F-A92E-AC4E-9AA5-954CA2F95A19}"/>
              </a:ext>
            </a:extLst>
          </p:cNvPr>
          <p:cNvSpPr txBox="1"/>
          <p:nvPr/>
        </p:nvSpPr>
        <p:spPr>
          <a:xfrm>
            <a:off x="1415441" y="6470836"/>
            <a:ext cx="10138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Workload adaptive flow scheduling, Faisal et al. </a:t>
            </a:r>
            <a:r>
              <a:rPr lang="en-US" dirty="0" err="1">
                <a:latin typeface="Helvetica" pitchFamily="2" charset="0"/>
              </a:rPr>
              <a:t>CoNEXT</a:t>
            </a:r>
            <a:r>
              <a:rPr lang="en-US" dirty="0">
                <a:latin typeface="Helvetica" pitchFamily="2" charset="0"/>
              </a:rPr>
              <a:t> 2018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2BF1AE-9A3F-F942-A208-ABE0A17A4325}"/>
              </a:ext>
            </a:extLst>
          </p:cNvPr>
          <p:cNvSpPr txBox="1"/>
          <p:nvPr/>
        </p:nvSpPr>
        <p:spPr>
          <a:xfrm>
            <a:off x="4457447" y="1452962"/>
            <a:ext cx="68963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The best policy depends on the distribution of flows in the workload.</a:t>
            </a:r>
          </a:p>
          <a:p>
            <a:pPr algn="l"/>
            <a:r>
              <a:rPr lang="en-US" sz="3200" dirty="0">
                <a:latin typeface="Helvetica" pitchFamily="2" charset="0"/>
              </a:rPr>
              <a:t>Suppose we consider the metric of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average completion time of flows.</a:t>
            </a:r>
            <a:endParaRPr lang="en-US" sz="3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49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prstDash val="sysDot"/>
          <a:tailEnd type="triangle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4141</TotalTime>
  <Words>1317</Words>
  <Application>Microsoft Macintosh PowerPoint</Application>
  <PresentationFormat>Widescreen</PresentationFormat>
  <Paragraphs>190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Ayuthaya</vt:lpstr>
      <vt:lpstr>Calibri</vt:lpstr>
      <vt:lpstr>Helvetica</vt:lpstr>
      <vt:lpstr>Tahoma</vt:lpstr>
      <vt:lpstr>Times New Roman</vt:lpstr>
      <vt:lpstr>Wingdings</vt:lpstr>
      <vt:lpstr>Office Theme</vt:lpstr>
      <vt:lpstr>PowerPoint Presentation</vt:lpstr>
      <vt:lpstr>PowerPoint Presentation</vt:lpstr>
      <vt:lpstr>Endpoint algorithms are not enough!</vt:lpstr>
      <vt:lpstr>Packet Scheduling Algorithms</vt:lpstr>
      <vt:lpstr>A taxonomy</vt:lpstr>
      <vt:lpstr>Examples of scheduling algorithms (1/N)</vt:lpstr>
      <vt:lpstr>Examples of scheduling algorithms (2/N)</vt:lpstr>
      <vt:lpstr>Examples of scheduling algorithms (3/N)</vt:lpstr>
      <vt:lpstr>There’s no one optimal scheduling</vt:lpstr>
      <vt:lpstr>There’s no one optimal scheduling</vt:lpstr>
      <vt:lpstr>Exercise: When does a flow finish?</vt:lpstr>
      <vt:lpstr>Fair Queueing</vt:lpstr>
      <vt:lpstr>An ideal to emulate: Processor sharing</vt:lpstr>
      <vt:lpstr>Emulate processor sharing?</vt:lpstr>
      <vt:lpstr>Hardware-friendly: Deficit Round Robin</vt:lpstr>
      <vt:lpstr>Rate Limiting</vt:lpstr>
      <vt:lpstr>Providing Isolation through Rate Limiting</vt:lpstr>
      <vt:lpstr>Shaping and Policing</vt:lpstr>
      <vt:lpstr>Token Bucket</vt:lpstr>
      <vt:lpstr> Token Bucket Shaper vs. Policer</vt:lpstr>
      <vt:lpstr>Purpose of the bucket</vt:lpstr>
      <vt:lpstr>Token Buckets are simple to implement</vt:lpstr>
      <vt:lpstr>The Internet uses token bucket policers at many bottleneck links and routers.</vt:lpstr>
      <vt:lpstr>Impact of Token Bucket Policers</vt:lpstr>
      <vt:lpstr>Impact on TCP</vt:lpstr>
      <vt:lpstr>Policing losses impact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552: Computer Networks</dc:title>
  <dc:creator>Srinivas NG</dc:creator>
  <cp:lastModifiedBy>Srinivas Narayana Ganapathy</cp:lastModifiedBy>
  <cp:revision>2349</cp:revision>
  <dcterms:created xsi:type="dcterms:W3CDTF">2018-09-05T17:47:04Z</dcterms:created>
  <dcterms:modified xsi:type="dcterms:W3CDTF">2020-10-22T21:39:52Z</dcterms:modified>
</cp:coreProperties>
</file>