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84" r:id="rId2"/>
    <p:sldId id="297" r:id="rId3"/>
    <p:sldId id="303" r:id="rId4"/>
    <p:sldId id="305" r:id="rId5"/>
    <p:sldId id="416" r:id="rId6"/>
    <p:sldId id="392" r:id="rId7"/>
    <p:sldId id="395" r:id="rId8"/>
    <p:sldId id="417" r:id="rId9"/>
    <p:sldId id="418" r:id="rId10"/>
    <p:sldId id="396" r:id="rId11"/>
    <p:sldId id="397" r:id="rId12"/>
    <p:sldId id="398" r:id="rId13"/>
    <p:sldId id="402" r:id="rId14"/>
    <p:sldId id="403" r:id="rId15"/>
    <p:sldId id="404" r:id="rId16"/>
    <p:sldId id="405" r:id="rId17"/>
    <p:sldId id="407" r:id="rId18"/>
    <p:sldId id="409" r:id="rId19"/>
    <p:sldId id="406" r:id="rId20"/>
    <p:sldId id="408" r:id="rId21"/>
    <p:sldId id="411" r:id="rId22"/>
    <p:sldId id="410" r:id="rId23"/>
    <p:sldId id="412" r:id="rId24"/>
    <p:sldId id="413" r:id="rId25"/>
    <p:sldId id="394" r:id="rId26"/>
    <p:sldId id="414" r:id="rId27"/>
    <p:sldId id="41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/>
    <p:restoredTop sz="96868"/>
  </p:normalViewPr>
  <p:slideViewPr>
    <p:cSldViewPr snapToGrid="0" snapToObjects="1">
      <p:cViewPr varScale="1">
        <p:scale>
          <a:sx n="138" d="100"/>
          <a:sy n="138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e.ohio-state.edu/icdcs2009/Keynote_files/greenberg-keynote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Source: http://web.cse.ohio-state.edu/icdcs2009/Keynote_files/greenberg-keynote.pdf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1691A-0BE3-AD47-9744-C0A743F7AF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animation,</a:t>
            </a:r>
            <a:r>
              <a:rPr lang="en-US" baseline="0" dirty="0"/>
              <a:t> say “this follows what we call the partition/aggregate application structure. </a:t>
            </a:r>
          </a:p>
          <a:p>
            <a:r>
              <a:rPr lang="en-US" baseline="0" dirty="0"/>
              <a:t>I’ve described this in the context of search, but it’s actually quite general</a:t>
            </a:r>
          </a:p>
          <a:p>
            <a:r>
              <a:rPr lang="en-US" baseline="0" dirty="0"/>
              <a:t>- “the foundation of many large-scale web applications.”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FA87D-4A36-4D96-80E2-F587745F739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921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6388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43013"/>
            <a:ext cx="11277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10013"/>
            <a:ext cx="11277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499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Srinivas Narayana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2020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Fast Interconnects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AF2F-69A7-6540-85FF-3455B519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(n X m)-port switching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FF26-9823-0740-9D8B-3201E6A3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825625"/>
            <a:ext cx="6391156" cy="4875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Nonblocking:</a:t>
            </a:r>
            <a:r>
              <a:rPr lang="en-US" dirty="0"/>
              <a:t> if input port x and output port y are both free, they should be able to connect,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…regardless of which other ports are currently connected.</a:t>
            </a:r>
          </a:p>
          <a:p>
            <a:pPr lvl="1"/>
            <a:endParaRPr lang="en-US" dirty="0"/>
          </a:p>
          <a:p>
            <a:r>
              <a:rPr lang="en-US" dirty="0"/>
              <a:t>If not, switch is </a:t>
            </a:r>
            <a:r>
              <a:rPr lang="en-US" dirty="0">
                <a:solidFill>
                  <a:srgbClr val="C00000"/>
                </a:solidFill>
              </a:rPr>
              <a:t>blocking</a:t>
            </a:r>
            <a:r>
              <a:rPr lang="en-US" i="1" dirty="0"/>
              <a:t>. </a:t>
            </a:r>
            <a:r>
              <a:rPr lang="en-US" dirty="0"/>
              <a:t>Many “fabrics” we encounter in real life are blocking.</a:t>
            </a:r>
          </a:p>
          <a:p>
            <a:pPr lvl="1"/>
            <a:r>
              <a:rPr lang="en-US" dirty="0"/>
              <a:t>Ex: Street intersections, roundabouts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DE327-73DD-1C4E-B6EE-A44E1510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76" y="2531559"/>
            <a:ext cx="4806266" cy="403145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FA2EF2-4060-3A4B-AEB5-899282579D11}"/>
              </a:ext>
            </a:extLst>
          </p:cNvPr>
          <p:cNvCxnSpPr/>
          <p:nvPr/>
        </p:nvCxnSpPr>
        <p:spPr>
          <a:xfrm>
            <a:off x="10549288" y="2117558"/>
            <a:ext cx="462013" cy="6641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DD7ADD-F7C2-C848-B987-52FA3E97435F}"/>
              </a:ext>
            </a:extLst>
          </p:cNvPr>
          <p:cNvSpPr txBox="1"/>
          <p:nvPr/>
        </p:nvSpPr>
        <p:spPr>
          <a:xfrm>
            <a:off x="8393228" y="1347595"/>
            <a:ext cx="3234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Electrical/mechanical/electronic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14462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41DB-090A-D347-AF4B-5E610452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challenge: Many ports + Nonblocking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6624-CC71-D348-B036-101CF193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7426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Low-cost nonblocking crossbars are feasible for a small # ports</a:t>
            </a:r>
          </a:p>
          <a:p>
            <a:endParaRPr lang="en-US" dirty="0"/>
          </a:p>
          <a:p>
            <a:r>
              <a:rPr lang="en-US" dirty="0"/>
              <a:t>However, it is </a:t>
            </a:r>
            <a:r>
              <a:rPr lang="en-US" dirty="0">
                <a:solidFill>
                  <a:srgbClr val="C00000"/>
                </a:solidFill>
              </a:rPr>
              <a:t>costly</a:t>
            </a:r>
            <a:r>
              <a:rPr lang="en-US" dirty="0"/>
              <a:t> to be nonblocking with larger # ports</a:t>
            </a:r>
          </a:p>
          <a:p>
            <a:endParaRPr lang="en-US" dirty="0"/>
          </a:p>
          <a:p>
            <a:r>
              <a:rPr lang="en-US" dirty="0"/>
              <a:t>Suppose each crossover is as fast as each input port (rate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need n * m crossover points. </a:t>
            </a:r>
          </a:p>
          <a:p>
            <a:pPr lvl="1"/>
            <a:r>
              <a:rPr lang="en-US" dirty="0"/>
              <a:t>It is often the case that n = m. The cost grows </a:t>
            </a:r>
            <a:r>
              <a:rPr lang="en-US" dirty="0">
                <a:solidFill>
                  <a:srgbClr val="C00000"/>
                </a:solidFill>
              </a:rPr>
              <a:t>quadratically </a:t>
            </a:r>
            <a:r>
              <a:rPr lang="en-US" dirty="0"/>
              <a:t>on the number of input ports</a:t>
            </a:r>
          </a:p>
          <a:p>
            <a:pPr lvl="1"/>
            <a:endParaRPr lang="en-US" dirty="0"/>
          </a:p>
          <a:p>
            <a:r>
              <a:rPr lang="en-US" dirty="0"/>
              <a:t>Other possibility: crossover must transition </a:t>
            </a:r>
            <a:r>
              <a:rPr lang="en-US" dirty="0">
                <a:solidFill>
                  <a:srgbClr val="C00000"/>
                </a:solidFill>
              </a:rPr>
              <a:t>faster </a:t>
            </a:r>
            <a:r>
              <a:rPr lang="en-US" dirty="0"/>
              <a:t>than the port</a:t>
            </a:r>
          </a:p>
          <a:p>
            <a:pPr lvl="1"/>
            <a:r>
              <a:rPr lang="en-US" dirty="0"/>
              <a:t>… so that you can keep the number of crossovers small</a:t>
            </a:r>
          </a:p>
          <a:p>
            <a:pPr lvl="1"/>
            <a:r>
              <a:rPr lang="en-US" dirty="0"/>
              <a:t>Fabric/crossover must run at aggregate rate of n*R</a:t>
            </a:r>
          </a:p>
        </p:txBody>
      </p:sp>
    </p:spTree>
    <p:extLst>
      <p:ext uri="{BB962C8B-B14F-4D97-AF65-F5344CB8AC3E}">
        <p14:creationId xmlns:p14="http://schemas.microsoft.com/office/powerpoint/2010/main" val="420627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27F3-E173-3F48-A13D-BCF90A14D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3656" cy="1325563"/>
          </a:xfrm>
        </p:spPr>
        <p:txBody>
          <a:bodyPr/>
          <a:lstStyle/>
          <a:p>
            <a:r>
              <a:rPr lang="en-US" dirty="0"/>
              <a:t>Key principle to scale nonblocking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FCAA-5FD0-7241-BCF7-EA52EAD8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nonblocking switch with large # ports is built out of </a:t>
            </a:r>
            <a:r>
              <a:rPr lang="en-US" dirty="0">
                <a:solidFill>
                  <a:srgbClr val="C00000"/>
                </a:solidFill>
              </a:rPr>
              <a:t>many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nonblocking </a:t>
            </a:r>
            <a:r>
              <a:rPr lang="en-US" dirty="0"/>
              <a:t>switches with a </a:t>
            </a:r>
            <a:r>
              <a:rPr lang="en-US" dirty="0">
                <a:solidFill>
                  <a:srgbClr val="C00000"/>
                </a:solidFill>
              </a:rPr>
              <a:t>smaller # ports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So, how do we put together many small nonblocking switches to build one large nonblocking switch?</a:t>
            </a:r>
          </a:p>
          <a:p>
            <a:endParaRPr lang="en-US" dirty="0"/>
          </a:p>
          <a:p>
            <a:r>
              <a:rPr lang="en-US" dirty="0"/>
              <a:t>The subject of </a:t>
            </a:r>
            <a:r>
              <a:rPr lang="en-US" dirty="0">
                <a:solidFill>
                  <a:srgbClr val="C00000"/>
                </a:solidFill>
              </a:rPr>
              <a:t>interconnection networks</a:t>
            </a:r>
          </a:p>
        </p:txBody>
      </p:sp>
    </p:spTree>
    <p:extLst>
      <p:ext uri="{BB962C8B-B14F-4D97-AF65-F5344CB8AC3E}">
        <p14:creationId xmlns:p14="http://schemas.microsoft.com/office/powerpoint/2010/main" val="291892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67BA-1600-4446-A00D-2E942556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3-stage Clos network (r*n X r*n ports)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7D645-582B-E447-BA48-DB195E253A8B}"/>
              </a:ext>
            </a:extLst>
          </p:cNvPr>
          <p:cNvSpPr txBox="1"/>
          <p:nvPr/>
        </p:nvSpPr>
        <p:spPr>
          <a:xfrm>
            <a:off x="3432131" y="2541920"/>
            <a:ext cx="9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41F851-9BB9-9D43-A7B6-DF60ABBA08EE}"/>
              </a:ext>
            </a:extLst>
          </p:cNvPr>
          <p:cNvGrpSpPr/>
          <p:nvPr/>
        </p:nvGrpSpPr>
        <p:grpSpPr>
          <a:xfrm>
            <a:off x="1344460" y="1499666"/>
            <a:ext cx="2478066" cy="1390715"/>
            <a:chOff x="1344460" y="1837868"/>
            <a:chExt cx="2478066" cy="1390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B9585C-69BD-304F-B11F-0B145152124C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CAEAAC-CA6D-4B49-BDB7-4E977B38B053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869A20-3998-8648-9E12-703C3D142765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95112A-7336-5649-83F1-6751C60E4D61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56940A-D000-3442-B03A-F9DAF274BFB8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C7A674-B57F-DD40-A5EB-D363D2288B4B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6FC042-54A7-094D-95AD-199CAAFDE29A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9236AB-43B0-3A4A-A2F3-8BFECF1DA234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C37641-F161-BE42-BBFD-F26E7A5297E1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5733DC-2ED0-3B4E-93F1-126EAE5BB61C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ED88B9-8B96-9D4B-A487-058A4C27B6D5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1172ECD-A6E8-0C4F-9075-F1C4719DC907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21F76A-75C7-D744-8F99-25F4E743B1FB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F3BAE-84A4-1A4B-8E3B-F9FD1917FEA8}"/>
              </a:ext>
            </a:extLst>
          </p:cNvPr>
          <p:cNvGrpSpPr/>
          <p:nvPr/>
        </p:nvGrpSpPr>
        <p:grpSpPr>
          <a:xfrm>
            <a:off x="1356986" y="3066071"/>
            <a:ext cx="2478066" cy="1390715"/>
            <a:chOff x="1344460" y="1837868"/>
            <a:chExt cx="2478066" cy="13907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DE3057-DD80-0041-B29B-571F632D0354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451D0F-49AC-CC4B-A220-C2200E25EADC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m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48C152-7209-9544-A4A8-6B453692FFD4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9F9D2B-0936-AD42-A243-40075152CE56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980F30-34CA-5E40-BB48-BD7D9B4601B7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841199-7537-C14E-BE5E-742785704829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18F43D-DE98-4F4B-96D1-FD29F0BF6C0A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FDEF9E-8383-4448-A53B-F6ACB6B6F1A2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E86DD4-563E-2A45-A9EA-99765214DF25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225A43-CA63-5246-9280-2974E07C7FF0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710AEC3-C7A6-7544-B4B4-8D7327425455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C770FE-C932-2E40-A2AC-CFAF3A585E18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D9178-E8CB-0149-8829-DB97E009E640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21FFBF-9F3E-8145-9375-213A9E34954F}"/>
              </a:ext>
            </a:extLst>
          </p:cNvPr>
          <p:cNvGrpSpPr/>
          <p:nvPr/>
        </p:nvGrpSpPr>
        <p:grpSpPr>
          <a:xfrm>
            <a:off x="1382038" y="4870468"/>
            <a:ext cx="2478066" cy="1390715"/>
            <a:chOff x="1344460" y="1837868"/>
            <a:chExt cx="2478066" cy="13907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41DFC9-7EE7-764A-BAAE-D76C3C9B9A9C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9797BB-D88D-714F-BFA6-405B924837EC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m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01B621-FD4C-3E4E-92CB-6F495579E9F4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B0F13C-77F9-D941-AE9F-A0914B4BB8DB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BF12D8-CDE3-174C-80A4-728386DC13CF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D6B74C-0340-6845-804B-677D1D23A311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7A7995B-0A9C-9448-A2EC-AA47FB8AE6A4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D84FEC-6468-0142-AA44-F31016A93FDB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745481-8792-8E4A-915D-4DFE4E577FD6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5FB45-2B3B-754C-AE85-0D5D11E7908C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86858C-C3DA-FA43-A2DA-285389C07560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36FA43-D33A-2941-AE0E-3E1458C79712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615838-7944-384D-B294-3C115FAB6534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50B35E-0BA8-0C4B-9A9F-929AFF20FF1E}"/>
              </a:ext>
            </a:extLst>
          </p:cNvPr>
          <p:cNvSpPr txBox="1"/>
          <p:nvPr/>
        </p:nvSpPr>
        <p:spPr>
          <a:xfrm>
            <a:off x="2091847" y="4112448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Helvetica" pitchFamily="2" charset="0"/>
              </a:rPr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B57804-F079-7345-BC9D-4D72BCBFB77B}"/>
              </a:ext>
            </a:extLst>
          </p:cNvPr>
          <p:cNvSpPr txBox="1"/>
          <p:nvPr/>
        </p:nvSpPr>
        <p:spPr>
          <a:xfrm>
            <a:off x="494778" y="6364663"/>
            <a:ext cx="447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 switches n X 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998199-1AED-4348-8A7A-EAE9D627D155}"/>
              </a:ext>
            </a:extLst>
          </p:cNvPr>
          <p:cNvSpPr txBox="1"/>
          <p:nvPr/>
        </p:nvSpPr>
        <p:spPr>
          <a:xfrm>
            <a:off x="10990545" y="2541920"/>
            <a:ext cx="9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…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837C99-70EF-554E-B4C3-027A9B0B9CDC}"/>
              </a:ext>
            </a:extLst>
          </p:cNvPr>
          <p:cNvGrpSpPr/>
          <p:nvPr/>
        </p:nvGrpSpPr>
        <p:grpSpPr>
          <a:xfrm>
            <a:off x="8902874" y="1499666"/>
            <a:ext cx="2478066" cy="1390715"/>
            <a:chOff x="1344460" y="1837868"/>
            <a:chExt cx="2478066" cy="139071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5D990-C00A-DB47-92D8-01EB19DC41E3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5471E7-E10D-EA45-AB68-AD76DCA80C7A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m X n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8BAAE3B-9F9A-1C47-8D6F-987FB658F7D9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EB7357-B606-F64F-8E0D-A15B80AFA4B7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2433ED-84C8-184C-9BFE-F54A51A6DE41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83BCEA8-0FAA-E049-8287-7FA96CB40898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8AAFBE-4AB6-B040-827F-0CA6F9F2F741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EC10B64-AF2A-3143-BF1B-055D6981DDB2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54EE51-652B-2B4C-81DD-6D6D17C4AE79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2EA801-84F7-EC45-9914-580560C52D4B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DBF80C3-197B-A64C-BB64-99A623961DB9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5C593C-BFDF-3C4D-88E1-05383E45F989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0FC684-1752-AC45-B80E-548978B254E5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05E63B-F03E-2C4B-86CB-488E8D1CC427}"/>
              </a:ext>
            </a:extLst>
          </p:cNvPr>
          <p:cNvGrpSpPr/>
          <p:nvPr/>
        </p:nvGrpSpPr>
        <p:grpSpPr>
          <a:xfrm>
            <a:off x="8915400" y="3066071"/>
            <a:ext cx="2478066" cy="1390715"/>
            <a:chOff x="1344460" y="1837868"/>
            <a:chExt cx="2478066" cy="139071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58517F8-F427-D141-AE05-946B8F78D045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FBBA51C-4631-2543-8E7A-1345BF143505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m X n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96AEDF-4CC1-4F45-8BAF-493CF2581BEC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7560A9F-1577-244B-A97F-BD98F14E6FF7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986F56-AF88-5B4C-86D8-65F400463DEC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94D161-0612-A046-975F-25784763E0C2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D35CD2-6A16-E44B-B956-B5458958F594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101387-05F2-CF49-98DE-E6C865617CC2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73072F-B614-EA42-83C8-A3A2757A253A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C84D90-C542-CA48-982A-AB6734313887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874D70-31E6-A941-99B7-E1EFBCCA6E66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343470-FA04-CF48-B281-6C243BFF7F33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DA24B9C-4AA0-F643-8A40-105D5172677D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72E8A5-6083-CA44-B1BB-75C75E62CA84}"/>
              </a:ext>
            </a:extLst>
          </p:cNvPr>
          <p:cNvGrpSpPr/>
          <p:nvPr/>
        </p:nvGrpSpPr>
        <p:grpSpPr>
          <a:xfrm>
            <a:off x="8940452" y="4870468"/>
            <a:ext cx="2478066" cy="1390715"/>
            <a:chOff x="1344460" y="1837868"/>
            <a:chExt cx="2478066" cy="13907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5AE588-42A3-2640-B22D-A4332A5F0B83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88F197-4A93-CD4E-8060-BC4BBAEC7541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m X n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6851FE3-7A5A-B646-8A42-0AC470C3AB83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1955BB-CDFA-A548-B6FE-165B5CEFE290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E8EC04-98A3-F44D-A63D-7EE1CF6330D3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7E9C01-9793-904A-B4A5-2D41B98053CF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7CAC171-6D76-7343-BD3F-92823E0E609A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52F02B-6E8A-DC4A-B1A9-874D46BFC17B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601D67-1982-664B-81B7-145167B7A8D9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605A7A-7D67-2C4E-ACC5-FD3FC358B381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FD13D91-0CCA-5D4C-A382-95726116B6C7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705725-AEE1-D64C-BD5E-9DEA5ABF9115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7473EC0-D49C-8346-B80A-20DE64238FF5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5800A09-1925-FE44-95B5-9D02514BEEEB}"/>
              </a:ext>
            </a:extLst>
          </p:cNvPr>
          <p:cNvSpPr txBox="1"/>
          <p:nvPr/>
        </p:nvSpPr>
        <p:spPr>
          <a:xfrm>
            <a:off x="9650261" y="4112448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Helvetica" pitchFamily="2" charset="0"/>
              </a:rPr>
              <a:t>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BBB17D-6C7A-9544-9E2F-C94615202731}"/>
              </a:ext>
            </a:extLst>
          </p:cNvPr>
          <p:cNvSpPr txBox="1"/>
          <p:nvPr/>
        </p:nvSpPr>
        <p:spPr>
          <a:xfrm>
            <a:off x="8053192" y="6364663"/>
            <a:ext cx="447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 switches m X 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5176FB5-46A8-6440-BE08-26096AD80C8F}"/>
              </a:ext>
            </a:extLst>
          </p:cNvPr>
          <p:cNvSpPr txBox="1"/>
          <p:nvPr/>
        </p:nvSpPr>
        <p:spPr>
          <a:xfrm>
            <a:off x="7161756" y="2541920"/>
            <a:ext cx="9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…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0FD1990-B94F-AB43-AE80-9573C0493BC5}"/>
              </a:ext>
            </a:extLst>
          </p:cNvPr>
          <p:cNvGrpSpPr/>
          <p:nvPr/>
        </p:nvGrpSpPr>
        <p:grpSpPr>
          <a:xfrm>
            <a:off x="5074085" y="1499666"/>
            <a:ext cx="2478066" cy="1390715"/>
            <a:chOff x="1344460" y="1837868"/>
            <a:chExt cx="2478066" cy="139071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489E550-4768-AC44-81D9-9AB584481B85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9D111E5-68B7-D547-9560-CBEA305E55AC}"/>
                </a:ext>
              </a:extLst>
            </p:cNvPr>
            <p:cNvSpPr txBox="1"/>
            <p:nvPr/>
          </p:nvSpPr>
          <p:spPr>
            <a:xfrm>
              <a:off x="2179529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 X r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545F5A-48F9-F14C-A648-170E5C1DE198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9434B50-902C-9044-8CD1-06DB8563467C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F27DF6D-0215-CD4F-8598-1D14C36267E7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A50A099-A36E-454E-99C7-AC92F5AE068E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B711795-DF16-594D-AB2D-84CB3DD46E00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BE75968-9B36-DA49-A4AD-8545C0C1EB80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C665826-A226-FD48-B199-6847D2821997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280F953-2897-144E-A270-A7D4C9B2D4A9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D8F3C29-4504-C94F-AEC2-2255DEBF3FAC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FB540C2-BA00-3B46-987D-BA981D0C162C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1657CA5-C43E-B24C-B269-5DC29211B738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74C89E7-A8F4-3E4B-B388-643755396E76}"/>
              </a:ext>
            </a:extLst>
          </p:cNvPr>
          <p:cNvGrpSpPr/>
          <p:nvPr/>
        </p:nvGrpSpPr>
        <p:grpSpPr>
          <a:xfrm>
            <a:off x="5086611" y="3066071"/>
            <a:ext cx="2478066" cy="1390715"/>
            <a:chOff x="1344460" y="1837868"/>
            <a:chExt cx="2478066" cy="139071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188B577-FDDB-8E42-B5CB-7473DF00C658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86C4E71-FCB0-9C4E-94C0-6881831152AA}"/>
                </a:ext>
              </a:extLst>
            </p:cNvPr>
            <p:cNvSpPr txBox="1"/>
            <p:nvPr/>
          </p:nvSpPr>
          <p:spPr>
            <a:xfrm>
              <a:off x="2154477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 X r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8604911-E935-9845-8BC8-707C5275C63F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17F5D3D-79E6-6E4F-AFCA-40DC19AD1F7D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7E77086-924B-E54B-9A37-17E46D649DE7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86E1C2-3B70-FE41-A7A8-6CEFC5F4E36C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7082CAC-8F53-3243-9E81-50A8A8711052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C4D96E-3169-244D-B27B-48415B7775AC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0D8DB50-59EB-614F-A310-B9A682DB3284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4EA6CFF-5291-914E-9FE6-6E125E0F8561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B0C88A3-14EF-4A44-B361-4C07073CC4D3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0BFF5D8-1956-6A4B-B826-CC6A132FCFA5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F43DAB8-787C-AE4C-BEE0-DD55CB350177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AF52C37-921B-BF4F-981B-BC6751A3DB40}"/>
              </a:ext>
            </a:extLst>
          </p:cNvPr>
          <p:cNvGrpSpPr/>
          <p:nvPr/>
        </p:nvGrpSpPr>
        <p:grpSpPr>
          <a:xfrm>
            <a:off x="5111663" y="4870468"/>
            <a:ext cx="2478066" cy="1390715"/>
            <a:chOff x="1344460" y="1837868"/>
            <a:chExt cx="2478066" cy="139071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16B7357-99D6-254B-8A19-506A05B5A750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27C0089-9695-B34D-AE83-1AC43E365341}"/>
                </a:ext>
              </a:extLst>
            </p:cNvPr>
            <p:cNvSpPr txBox="1"/>
            <p:nvPr/>
          </p:nvSpPr>
          <p:spPr>
            <a:xfrm>
              <a:off x="2154477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 X r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91555B2-C64E-724D-AF9C-44377E8F80ED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E4DA9B3-9991-8544-AFB4-CB575EFA214E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3BEA205-EFF0-9E41-8DB7-BB3A0DFCC04A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D21C097-29B3-B447-AF28-B7350F5C4824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31A79C9-F6F6-004C-86A8-69E9EFE2C8BD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231B1C4-BC93-2846-8AD8-C9C0E3EF4A53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34517A4-BF75-AA4C-B59F-F19F379E7170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51496AE-D90E-2B4E-B842-D8DF377D7B0A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982027C-FC43-6145-AE7C-7DEC08C5BBCC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56BBC6B-F0B4-F54E-8A5F-AF6607C7CFCA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9C4B5D2-FF1F-994A-BBA5-C15EB049828F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1D7AE370-E401-574D-A6BC-2880193F812D}"/>
              </a:ext>
            </a:extLst>
          </p:cNvPr>
          <p:cNvSpPr txBox="1"/>
          <p:nvPr/>
        </p:nvSpPr>
        <p:spPr>
          <a:xfrm>
            <a:off x="5821472" y="4112448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Helvetica" pitchFamily="2" charset="0"/>
              </a:rPr>
              <a:t>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15E0078-AA86-8E45-8CE3-C35603D6E87E}"/>
              </a:ext>
            </a:extLst>
          </p:cNvPr>
          <p:cNvSpPr txBox="1"/>
          <p:nvPr/>
        </p:nvSpPr>
        <p:spPr>
          <a:xfrm>
            <a:off x="4224403" y="6364663"/>
            <a:ext cx="447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m switches r X 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F4E55-DA7F-544C-B957-8A5E8A809C42}"/>
              </a:ext>
            </a:extLst>
          </p:cNvPr>
          <p:cNvCxnSpPr/>
          <p:nvPr/>
        </p:nvCxnSpPr>
        <p:spPr>
          <a:xfrm>
            <a:off x="3908120" y="1682318"/>
            <a:ext cx="1121080" cy="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759DC8E-30A0-914C-9FFA-3BAA12EBD712}"/>
              </a:ext>
            </a:extLst>
          </p:cNvPr>
          <p:cNvCxnSpPr>
            <a:cxnSpLocks/>
          </p:cNvCxnSpPr>
          <p:nvPr/>
        </p:nvCxnSpPr>
        <p:spPr>
          <a:xfrm>
            <a:off x="3908120" y="1884822"/>
            <a:ext cx="1165965" cy="1271737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15965F5-FCBA-7A43-9B29-DE37214A4EEF}"/>
              </a:ext>
            </a:extLst>
          </p:cNvPr>
          <p:cNvCxnSpPr>
            <a:cxnSpLocks/>
          </p:cNvCxnSpPr>
          <p:nvPr/>
        </p:nvCxnSpPr>
        <p:spPr>
          <a:xfrm>
            <a:off x="3874719" y="2764726"/>
            <a:ext cx="1199366" cy="2178719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6A7522D-BBFF-964F-A399-8472C36EC5DF}"/>
              </a:ext>
            </a:extLst>
          </p:cNvPr>
          <p:cNvCxnSpPr>
            <a:cxnSpLocks/>
          </p:cNvCxnSpPr>
          <p:nvPr/>
        </p:nvCxnSpPr>
        <p:spPr>
          <a:xfrm flipV="1">
            <a:off x="3908120" y="1884822"/>
            <a:ext cx="1165965" cy="1390389"/>
          </a:xfrm>
          <a:prstGeom prst="line">
            <a:avLst/>
          </a:prstGeom>
          <a:ln w="508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06D1FF7-3B8D-E14E-BD7B-531D2D1D1FAA}"/>
              </a:ext>
            </a:extLst>
          </p:cNvPr>
          <p:cNvCxnSpPr>
            <a:cxnSpLocks/>
          </p:cNvCxnSpPr>
          <p:nvPr/>
        </p:nvCxnSpPr>
        <p:spPr>
          <a:xfrm flipV="1">
            <a:off x="3908120" y="3429000"/>
            <a:ext cx="1121080" cy="38947"/>
          </a:xfrm>
          <a:prstGeom prst="line">
            <a:avLst/>
          </a:prstGeom>
          <a:ln w="508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C2973C0-56FF-5648-BEF1-4C090F5B2890}"/>
              </a:ext>
            </a:extLst>
          </p:cNvPr>
          <p:cNvCxnSpPr>
            <a:cxnSpLocks/>
          </p:cNvCxnSpPr>
          <p:nvPr/>
        </p:nvCxnSpPr>
        <p:spPr>
          <a:xfrm>
            <a:off x="3861147" y="4299914"/>
            <a:ext cx="1212938" cy="946308"/>
          </a:xfrm>
          <a:prstGeom prst="line">
            <a:avLst/>
          </a:prstGeom>
          <a:ln w="508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CB9BF00-9D38-C44D-A059-A7228E79323E}"/>
              </a:ext>
            </a:extLst>
          </p:cNvPr>
          <p:cNvCxnSpPr>
            <a:cxnSpLocks/>
          </p:cNvCxnSpPr>
          <p:nvPr/>
        </p:nvCxnSpPr>
        <p:spPr>
          <a:xfrm>
            <a:off x="3897159" y="6103241"/>
            <a:ext cx="1144567" cy="0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01FAE76-0D2C-C94D-B7D3-4EB3787C57B2}"/>
              </a:ext>
            </a:extLst>
          </p:cNvPr>
          <p:cNvCxnSpPr>
            <a:cxnSpLocks/>
          </p:cNvCxnSpPr>
          <p:nvPr/>
        </p:nvCxnSpPr>
        <p:spPr>
          <a:xfrm>
            <a:off x="7590772" y="1682318"/>
            <a:ext cx="1277655" cy="837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2FD45C7-5ED2-CB42-A87A-49DE727F0F03}"/>
              </a:ext>
            </a:extLst>
          </p:cNvPr>
          <p:cNvCxnSpPr>
            <a:cxnSpLocks/>
          </p:cNvCxnSpPr>
          <p:nvPr/>
        </p:nvCxnSpPr>
        <p:spPr>
          <a:xfrm>
            <a:off x="7646616" y="1884822"/>
            <a:ext cx="1221811" cy="1271737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AA7844A-0237-794B-A5D1-A07335E6EFF4}"/>
              </a:ext>
            </a:extLst>
          </p:cNvPr>
          <p:cNvCxnSpPr>
            <a:cxnSpLocks/>
          </p:cNvCxnSpPr>
          <p:nvPr/>
        </p:nvCxnSpPr>
        <p:spPr>
          <a:xfrm>
            <a:off x="7601731" y="2745552"/>
            <a:ext cx="1354379" cy="2306214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EC88E74-11E0-2D4E-8F5B-5FBD88520977}"/>
              </a:ext>
            </a:extLst>
          </p:cNvPr>
          <p:cNvCxnSpPr>
            <a:cxnSpLocks/>
          </p:cNvCxnSpPr>
          <p:nvPr/>
        </p:nvCxnSpPr>
        <p:spPr>
          <a:xfrm flipV="1">
            <a:off x="7646616" y="1872528"/>
            <a:ext cx="1221811" cy="1403030"/>
          </a:xfrm>
          <a:prstGeom prst="line">
            <a:avLst/>
          </a:prstGeom>
          <a:ln w="508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88D8597-ADFA-B040-8593-E08F7F15B223}"/>
              </a:ext>
            </a:extLst>
          </p:cNvPr>
          <p:cNvCxnSpPr>
            <a:cxnSpLocks/>
          </p:cNvCxnSpPr>
          <p:nvPr/>
        </p:nvCxnSpPr>
        <p:spPr>
          <a:xfrm flipV="1">
            <a:off x="7646616" y="3436526"/>
            <a:ext cx="1221811" cy="31768"/>
          </a:xfrm>
          <a:prstGeom prst="line">
            <a:avLst/>
          </a:prstGeom>
          <a:ln w="508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B60A0B7-6DBC-FD48-A4E9-099014365472}"/>
              </a:ext>
            </a:extLst>
          </p:cNvPr>
          <p:cNvCxnSpPr>
            <a:cxnSpLocks/>
          </p:cNvCxnSpPr>
          <p:nvPr/>
        </p:nvCxnSpPr>
        <p:spPr>
          <a:xfrm>
            <a:off x="7599643" y="4300260"/>
            <a:ext cx="1268784" cy="934800"/>
          </a:xfrm>
          <a:prstGeom prst="line">
            <a:avLst/>
          </a:prstGeom>
          <a:ln w="508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475B2F4-ED19-364E-95D7-93A40516445C}"/>
              </a:ext>
            </a:extLst>
          </p:cNvPr>
          <p:cNvCxnSpPr>
            <a:cxnSpLocks/>
          </p:cNvCxnSpPr>
          <p:nvPr/>
        </p:nvCxnSpPr>
        <p:spPr>
          <a:xfrm flipV="1">
            <a:off x="7646616" y="6103241"/>
            <a:ext cx="1221811" cy="17679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4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62CB-5E34-4046-840C-94313FB2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Clos networks become nonblocking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38ED-D1DE-634B-AF2F-9FBC158F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m &gt; 2n – 2</a:t>
            </a:r>
            <a:r>
              <a:rPr lang="en-US" dirty="0"/>
              <a:t>, then the Clos network is </a:t>
            </a:r>
            <a:r>
              <a:rPr lang="en-US" dirty="0">
                <a:solidFill>
                  <a:srgbClr val="C00000"/>
                </a:solidFill>
              </a:rPr>
              <a:t>strict-sense nonblocking. </a:t>
            </a:r>
          </a:p>
          <a:p>
            <a:endParaRPr lang="en-US" dirty="0"/>
          </a:p>
          <a:p>
            <a:r>
              <a:rPr lang="en-US" dirty="0"/>
              <a:t>That is, any new demand between any pair of free (input, output) ports can be satisfied </a:t>
            </a:r>
            <a:r>
              <a:rPr lang="en-US" dirty="0">
                <a:solidFill>
                  <a:srgbClr val="C00000"/>
                </a:solidFill>
              </a:rPr>
              <a:t>without re-routing any of the existing demands.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How?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38E27-0A0A-C84B-B80E-40EA891E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847" y="3696030"/>
            <a:ext cx="5879281" cy="30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67BA-1600-4446-A00D-2E942556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Need at most </a:t>
            </a:r>
            <a:r>
              <a:rPr lang="en-US" dirty="0">
                <a:solidFill>
                  <a:srgbClr val="C00000"/>
                </a:solidFill>
              </a:rPr>
              <a:t>(n-1)+(n-1)</a:t>
            </a:r>
            <a:r>
              <a:rPr lang="en-US" dirty="0"/>
              <a:t> middle stage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7D645-582B-E447-BA48-DB195E253A8B}"/>
              </a:ext>
            </a:extLst>
          </p:cNvPr>
          <p:cNvSpPr txBox="1"/>
          <p:nvPr/>
        </p:nvSpPr>
        <p:spPr>
          <a:xfrm>
            <a:off x="3432131" y="2541920"/>
            <a:ext cx="9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41F851-9BB9-9D43-A7B6-DF60ABBA08EE}"/>
              </a:ext>
            </a:extLst>
          </p:cNvPr>
          <p:cNvGrpSpPr/>
          <p:nvPr/>
        </p:nvGrpSpPr>
        <p:grpSpPr>
          <a:xfrm>
            <a:off x="1344460" y="1499666"/>
            <a:ext cx="2478066" cy="1390715"/>
            <a:chOff x="1344460" y="1837868"/>
            <a:chExt cx="2478066" cy="1390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B9585C-69BD-304F-B11F-0B145152124C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CAEAAC-CA6D-4B49-BDB7-4E977B38B053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869A20-3998-8648-9E12-703C3D142765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95112A-7336-5649-83F1-6751C60E4D61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56940A-D000-3442-B03A-F9DAF274BFB8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C7A674-B57F-DD40-A5EB-D363D2288B4B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6FC042-54A7-094D-95AD-199CAAFDE29A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9236AB-43B0-3A4A-A2F3-8BFECF1DA234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C37641-F161-BE42-BBFD-F26E7A5297E1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5733DC-2ED0-3B4E-93F1-126EAE5BB61C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ED88B9-8B96-9D4B-A487-058A4C27B6D5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1172ECD-A6E8-0C4F-9075-F1C4719DC907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21F76A-75C7-D744-8F99-25F4E743B1FB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F3BAE-84A4-1A4B-8E3B-F9FD1917FEA8}"/>
              </a:ext>
            </a:extLst>
          </p:cNvPr>
          <p:cNvGrpSpPr/>
          <p:nvPr/>
        </p:nvGrpSpPr>
        <p:grpSpPr>
          <a:xfrm>
            <a:off x="1356986" y="3066071"/>
            <a:ext cx="2478066" cy="1390715"/>
            <a:chOff x="1344460" y="1837868"/>
            <a:chExt cx="2478066" cy="13907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DE3057-DD80-0041-B29B-571F632D0354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451D0F-49AC-CC4B-A220-C2200E25EADC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m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48C152-7209-9544-A4A8-6B453692FFD4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9F9D2B-0936-AD42-A243-40075152CE56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980F30-34CA-5E40-BB48-BD7D9B4601B7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841199-7537-C14E-BE5E-742785704829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18F43D-DE98-4F4B-96D1-FD29F0BF6C0A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FDEF9E-8383-4448-A53B-F6ACB6B6F1A2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E86DD4-563E-2A45-A9EA-99765214DF25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225A43-CA63-5246-9280-2974E07C7FF0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710AEC3-C7A6-7544-B4B4-8D7327425455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C770FE-C932-2E40-A2AC-CFAF3A585E18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D9178-E8CB-0149-8829-DB97E009E640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21FFBF-9F3E-8145-9375-213A9E34954F}"/>
              </a:ext>
            </a:extLst>
          </p:cNvPr>
          <p:cNvGrpSpPr/>
          <p:nvPr/>
        </p:nvGrpSpPr>
        <p:grpSpPr>
          <a:xfrm>
            <a:off x="1382038" y="4870468"/>
            <a:ext cx="2478066" cy="1390715"/>
            <a:chOff x="1344460" y="1837868"/>
            <a:chExt cx="2478066" cy="13907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41DFC9-7EE7-764A-BAAE-D76C3C9B9A9C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9797BB-D88D-714F-BFA6-405B924837EC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m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01B621-FD4C-3E4E-92CB-6F495579E9F4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B0F13C-77F9-D941-AE9F-A0914B4BB8DB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BF12D8-CDE3-174C-80A4-728386DC13CF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D6B74C-0340-6845-804B-677D1D23A311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7A7995B-0A9C-9448-A2EC-AA47FB8AE6A4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D84FEC-6468-0142-AA44-F31016A93FDB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745481-8792-8E4A-915D-4DFE4E577FD6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5FB45-2B3B-754C-AE85-0D5D11E7908C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86858C-C3DA-FA43-A2DA-285389C07560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36FA43-D33A-2941-AE0E-3E1458C79712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615838-7944-384D-B294-3C115FAB6534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50B35E-0BA8-0C4B-9A9F-929AFF20FF1E}"/>
              </a:ext>
            </a:extLst>
          </p:cNvPr>
          <p:cNvSpPr txBox="1"/>
          <p:nvPr/>
        </p:nvSpPr>
        <p:spPr>
          <a:xfrm>
            <a:off x="2091847" y="4112448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Helvetica" pitchFamily="2" charset="0"/>
              </a:rPr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B57804-F079-7345-BC9D-4D72BCBFB77B}"/>
              </a:ext>
            </a:extLst>
          </p:cNvPr>
          <p:cNvSpPr txBox="1"/>
          <p:nvPr/>
        </p:nvSpPr>
        <p:spPr>
          <a:xfrm>
            <a:off x="494778" y="6364663"/>
            <a:ext cx="447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 switches n X 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998199-1AED-4348-8A7A-EAE9D627D155}"/>
              </a:ext>
            </a:extLst>
          </p:cNvPr>
          <p:cNvSpPr txBox="1"/>
          <p:nvPr/>
        </p:nvSpPr>
        <p:spPr>
          <a:xfrm>
            <a:off x="10990545" y="2541920"/>
            <a:ext cx="9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…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837C99-70EF-554E-B4C3-027A9B0B9CDC}"/>
              </a:ext>
            </a:extLst>
          </p:cNvPr>
          <p:cNvGrpSpPr/>
          <p:nvPr/>
        </p:nvGrpSpPr>
        <p:grpSpPr>
          <a:xfrm>
            <a:off x="8902874" y="1499666"/>
            <a:ext cx="2478066" cy="1390715"/>
            <a:chOff x="1344460" y="1837868"/>
            <a:chExt cx="2478066" cy="139071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5D990-C00A-DB47-92D8-01EB19DC41E3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5471E7-E10D-EA45-AB68-AD76DCA80C7A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m X n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8BAAE3B-9F9A-1C47-8D6F-987FB658F7D9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EB7357-B606-F64F-8E0D-A15B80AFA4B7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2433ED-84C8-184C-9BFE-F54A51A6DE41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83BCEA8-0FAA-E049-8287-7FA96CB40898}"/>
                </a:ext>
              </a:extLst>
            </p:cNvPr>
            <p:cNvCxnSpPr/>
            <p:nvPr/>
          </p:nvCxnSpPr>
          <p:spPr>
            <a:xfrm>
              <a:off x="3446745" y="2634641"/>
              <a:ext cx="350729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8AAFBE-4AB6-B040-827F-0CA6F9F2F741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EC10B64-AF2A-3143-BF1B-055D6981DDB2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54EE51-652B-2B4C-81DD-6D6D17C4AE79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2EA801-84F7-EC45-9914-580560C52D4B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DBF80C3-197B-A64C-BB64-99A623961DB9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5C593C-BFDF-3C4D-88E1-05383E45F989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0FC684-1752-AC45-B80E-548978B254E5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05E63B-F03E-2C4B-86CB-488E8D1CC427}"/>
              </a:ext>
            </a:extLst>
          </p:cNvPr>
          <p:cNvGrpSpPr/>
          <p:nvPr/>
        </p:nvGrpSpPr>
        <p:grpSpPr>
          <a:xfrm>
            <a:off x="8915400" y="3066071"/>
            <a:ext cx="2478066" cy="1390715"/>
            <a:chOff x="1344460" y="1837868"/>
            <a:chExt cx="2478066" cy="139071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58517F8-F427-D141-AE05-946B8F78D045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FBBA51C-4631-2543-8E7A-1345BF143505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m X n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96AEDF-4CC1-4F45-8BAF-493CF2581BEC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7560A9F-1577-244B-A97F-BD98F14E6FF7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986F56-AF88-5B4C-86D8-65F400463DEC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94D161-0612-A046-975F-25784763E0C2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D35CD2-6A16-E44B-B956-B5458958F594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101387-05F2-CF49-98DE-E6C865617CC2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73072F-B614-EA42-83C8-A3A2757A253A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C84D90-C542-CA48-982A-AB6734313887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874D70-31E6-A941-99B7-E1EFBCCA6E66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343470-FA04-CF48-B281-6C243BFF7F33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DA24B9C-4AA0-F643-8A40-105D5172677D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72E8A5-6083-CA44-B1BB-75C75E62CA84}"/>
              </a:ext>
            </a:extLst>
          </p:cNvPr>
          <p:cNvGrpSpPr/>
          <p:nvPr/>
        </p:nvGrpSpPr>
        <p:grpSpPr>
          <a:xfrm>
            <a:off x="8940452" y="4870468"/>
            <a:ext cx="2478066" cy="1390715"/>
            <a:chOff x="1344460" y="1837868"/>
            <a:chExt cx="2478066" cy="13907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5AE588-42A3-2640-B22D-A4332A5F0B83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88F197-4A93-CD4E-8060-BC4BBAEC7541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m X n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6851FE3-7A5A-B646-8A42-0AC470C3AB83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1955BB-CDFA-A548-B6FE-165B5CEFE290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E8EC04-98A3-F44D-A63D-7EE1CF6330D3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7E9C01-9793-904A-B4A5-2D41B98053CF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7CAC171-6D76-7343-BD3F-92823E0E609A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52F02B-6E8A-DC4A-B1A9-874D46BFC17B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601D67-1982-664B-81B7-145167B7A8D9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605A7A-7D67-2C4E-ACC5-FD3FC358B381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FD13D91-0CCA-5D4C-A382-95726116B6C7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705725-AEE1-D64C-BD5E-9DEA5ABF9115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7473EC0-D49C-8346-B80A-20DE64238FF5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5800A09-1925-FE44-95B5-9D02514BEEEB}"/>
              </a:ext>
            </a:extLst>
          </p:cNvPr>
          <p:cNvSpPr txBox="1"/>
          <p:nvPr/>
        </p:nvSpPr>
        <p:spPr>
          <a:xfrm>
            <a:off x="9650261" y="4112448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Helvetica" pitchFamily="2" charset="0"/>
              </a:rPr>
              <a:t>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BBB17D-6C7A-9544-9E2F-C94615202731}"/>
              </a:ext>
            </a:extLst>
          </p:cNvPr>
          <p:cNvSpPr txBox="1"/>
          <p:nvPr/>
        </p:nvSpPr>
        <p:spPr>
          <a:xfrm>
            <a:off x="8053192" y="6364663"/>
            <a:ext cx="447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 switches m X 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5176FB5-46A8-6440-BE08-26096AD80C8F}"/>
              </a:ext>
            </a:extLst>
          </p:cNvPr>
          <p:cNvSpPr txBox="1"/>
          <p:nvPr/>
        </p:nvSpPr>
        <p:spPr>
          <a:xfrm>
            <a:off x="7161756" y="2541920"/>
            <a:ext cx="9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…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0FD1990-B94F-AB43-AE80-9573C0493BC5}"/>
              </a:ext>
            </a:extLst>
          </p:cNvPr>
          <p:cNvGrpSpPr/>
          <p:nvPr/>
        </p:nvGrpSpPr>
        <p:grpSpPr>
          <a:xfrm>
            <a:off x="5074085" y="1499666"/>
            <a:ext cx="2478066" cy="1390715"/>
            <a:chOff x="1344460" y="1837868"/>
            <a:chExt cx="2478066" cy="139071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489E550-4768-AC44-81D9-9AB584481B85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9D111E5-68B7-D547-9560-CBEA305E55AC}"/>
                </a:ext>
              </a:extLst>
            </p:cNvPr>
            <p:cNvSpPr txBox="1"/>
            <p:nvPr/>
          </p:nvSpPr>
          <p:spPr>
            <a:xfrm>
              <a:off x="2179529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 X r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545F5A-48F9-F14C-A648-170E5C1DE198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9434B50-902C-9044-8CD1-06DB8563467C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F27DF6D-0215-CD4F-8598-1D14C36267E7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A50A099-A36E-454E-99C7-AC92F5AE068E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B711795-DF16-594D-AB2D-84CB3DD46E00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BE75968-9B36-DA49-A4AD-8545C0C1EB80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C665826-A226-FD48-B199-6847D2821997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280F953-2897-144E-A270-A7D4C9B2D4A9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D8F3C29-4504-C94F-AEC2-2255DEBF3FAC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FB540C2-BA00-3B46-987D-BA981D0C162C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1657CA5-C43E-B24C-B269-5DC29211B738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74C89E7-A8F4-3E4B-B388-643755396E76}"/>
              </a:ext>
            </a:extLst>
          </p:cNvPr>
          <p:cNvGrpSpPr/>
          <p:nvPr/>
        </p:nvGrpSpPr>
        <p:grpSpPr>
          <a:xfrm>
            <a:off x="5086611" y="3066071"/>
            <a:ext cx="2478066" cy="1390715"/>
            <a:chOff x="1344460" y="1837868"/>
            <a:chExt cx="2478066" cy="139071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188B577-FDDB-8E42-B5CB-7473DF00C658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86C4E71-FCB0-9C4E-94C0-6881831152AA}"/>
                </a:ext>
              </a:extLst>
            </p:cNvPr>
            <p:cNvSpPr txBox="1"/>
            <p:nvPr/>
          </p:nvSpPr>
          <p:spPr>
            <a:xfrm>
              <a:off x="2154477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 X r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8604911-E935-9845-8BC8-707C5275C63F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17F5D3D-79E6-6E4F-AFCA-40DC19AD1F7D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7E77086-924B-E54B-9A37-17E46D649DE7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86E1C2-3B70-FE41-A7A8-6CEFC5F4E36C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7082CAC-8F53-3243-9E81-50A8A8711052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C4D96E-3169-244D-B27B-48415B7775AC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0D8DB50-59EB-614F-A310-B9A682DB3284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4EA6CFF-5291-914E-9FE6-6E125E0F8561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B0C88A3-14EF-4A44-B361-4C07073CC4D3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0BFF5D8-1956-6A4B-B826-CC6A132FCFA5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F43DAB8-787C-AE4C-BEE0-DD55CB350177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AF52C37-921B-BF4F-981B-BC6751A3DB40}"/>
              </a:ext>
            </a:extLst>
          </p:cNvPr>
          <p:cNvGrpSpPr/>
          <p:nvPr/>
        </p:nvGrpSpPr>
        <p:grpSpPr>
          <a:xfrm>
            <a:off x="5111663" y="4870468"/>
            <a:ext cx="2478066" cy="1390715"/>
            <a:chOff x="1344460" y="1837868"/>
            <a:chExt cx="2478066" cy="139071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16B7357-99D6-254B-8A19-506A05B5A750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27C0089-9695-B34D-AE83-1AC43E365341}"/>
                </a:ext>
              </a:extLst>
            </p:cNvPr>
            <p:cNvSpPr txBox="1"/>
            <p:nvPr/>
          </p:nvSpPr>
          <p:spPr>
            <a:xfrm>
              <a:off x="2154477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 X r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91555B2-C64E-724D-AF9C-44377E8F80ED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E4DA9B3-9991-8544-AFB4-CB575EFA214E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3BEA205-EFF0-9E41-8DB7-BB3A0DFCC04A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D21C097-29B3-B447-AF28-B7350F5C4824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31A79C9-F6F6-004C-86A8-69E9EFE2C8BD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231B1C4-BC93-2846-8AD8-C9C0E3EF4A53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34517A4-BF75-AA4C-B59F-F19F379E7170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51496AE-D90E-2B4E-B842-D8DF377D7B0A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982027C-FC43-6145-AE7C-7DEC08C5BBCC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56BBC6B-F0B4-F54E-8A5F-AF6607C7CFCA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9C4B5D2-FF1F-994A-BBA5-C15EB049828F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1D7AE370-E401-574D-A6BC-2880193F812D}"/>
              </a:ext>
            </a:extLst>
          </p:cNvPr>
          <p:cNvSpPr txBox="1"/>
          <p:nvPr/>
        </p:nvSpPr>
        <p:spPr>
          <a:xfrm>
            <a:off x="5821472" y="4112448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Helvetica" pitchFamily="2" charset="0"/>
              </a:rPr>
              <a:t>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15E0078-AA86-8E45-8CE3-C35603D6E87E}"/>
              </a:ext>
            </a:extLst>
          </p:cNvPr>
          <p:cNvSpPr txBox="1"/>
          <p:nvPr/>
        </p:nvSpPr>
        <p:spPr>
          <a:xfrm>
            <a:off x="4224403" y="6364663"/>
            <a:ext cx="447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m switches r X 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F4E55-DA7F-544C-B957-8A5E8A809C42}"/>
              </a:ext>
            </a:extLst>
          </p:cNvPr>
          <p:cNvCxnSpPr/>
          <p:nvPr/>
        </p:nvCxnSpPr>
        <p:spPr>
          <a:xfrm>
            <a:off x="3908120" y="1682318"/>
            <a:ext cx="1121080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759DC8E-30A0-914C-9FFA-3BAA12EBD712}"/>
              </a:ext>
            </a:extLst>
          </p:cNvPr>
          <p:cNvCxnSpPr>
            <a:cxnSpLocks/>
          </p:cNvCxnSpPr>
          <p:nvPr/>
        </p:nvCxnSpPr>
        <p:spPr>
          <a:xfrm>
            <a:off x="3908120" y="1884822"/>
            <a:ext cx="1165965" cy="127173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15965F5-FCBA-7A43-9B29-DE37214A4EEF}"/>
              </a:ext>
            </a:extLst>
          </p:cNvPr>
          <p:cNvCxnSpPr>
            <a:cxnSpLocks/>
          </p:cNvCxnSpPr>
          <p:nvPr/>
        </p:nvCxnSpPr>
        <p:spPr>
          <a:xfrm>
            <a:off x="3874719" y="2764726"/>
            <a:ext cx="1199366" cy="217871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6A7522D-BBFF-964F-A399-8472C36EC5DF}"/>
              </a:ext>
            </a:extLst>
          </p:cNvPr>
          <p:cNvCxnSpPr>
            <a:cxnSpLocks/>
          </p:cNvCxnSpPr>
          <p:nvPr/>
        </p:nvCxnSpPr>
        <p:spPr>
          <a:xfrm flipV="1">
            <a:off x="3908120" y="1884822"/>
            <a:ext cx="1165965" cy="139038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06D1FF7-3B8D-E14E-BD7B-531D2D1D1FAA}"/>
              </a:ext>
            </a:extLst>
          </p:cNvPr>
          <p:cNvCxnSpPr>
            <a:cxnSpLocks/>
          </p:cNvCxnSpPr>
          <p:nvPr/>
        </p:nvCxnSpPr>
        <p:spPr>
          <a:xfrm flipV="1">
            <a:off x="3908120" y="3429000"/>
            <a:ext cx="1121080" cy="3894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C2973C0-56FF-5648-BEF1-4C090F5B2890}"/>
              </a:ext>
            </a:extLst>
          </p:cNvPr>
          <p:cNvCxnSpPr>
            <a:cxnSpLocks/>
          </p:cNvCxnSpPr>
          <p:nvPr/>
        </p:nvCxnSpPr>
        <p:spPr>
          <a:xfrm>
            <a:off x="3861147" y="4299914"/>
            <a:ext cx="1212938" cy="946308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CB9BF00-9D38-C44D-A059-A7228E79323E}"/>
              </a:ext>
            </a:extLst>
          </p:cNvPr>
          <p:cNvCxnSpPr>
            <a:cxnSpLocks/>
          </p:cNvCxnSpPr>
          <p:nvPr/>
        </p:nvCxnSpPr>
        <p:spPr>
          <a:xfrm>
            <a:off x="3897159" y="6103241"/>
            <a:ext cx="1144567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01FAE76-0D2C-C94D-B7D3-4EB3787C57B2}"/>
              </a:ext>
            </a:extLst>
          </p:cNvPr>
          <p:cNvCxnSpPr>
            <a:cxnSpLocks/>
          </p:cNvCxnSpPr>
          <p:nvPr/>
        </p:nvCxnSpPr>
        <p:spPr>
          <a:xfrm>
            <a:off x="7590772" y="1682318"/>
            <a:ext cx="1277655" cy="837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2FD45C7-5ED2-CB42-A87A-49DE727F0F03}"/>
              </a:ext>
            </a:extLst>
          </p:cNvPr>
          <p:cNvCxnSpPr>
            <a:cxnSpLocks/>
          </p:cNvCxnSpPr>
          <p:nvPr/>
        </p:nvCxnSpPr>
        <p:spPr>
          <a:xfrm>
            <a:off x="7646616" y="1884822"/>
            <a:ext cx="1221811" cy="127173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AA7844A-0237-794B-A5D1-A07335E6EFF4}"/>
              </a:ext>
            </a:extLst>
          </p:cNvPr>
          <p:cNvCxnSpPr>
            <a:cxnSpLocks/>
          </p:cNvCxnSpPr>
          <p:nvPr/>
        </p:nvCxnSpPr>
        <p:spPr>
          <a:xfrm>
            <a:off x="7601731" y="2745552"/>
            <a:ext cx="1354379" cy="2306214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EC88E74-11E0-2D4E-8F5B-5FBD88520977}"/>
              </a:ext>
            </a:extLst>
          </p:cNvPr>
          <p:cNvCxnSpPr>
            <a:cxnSpLocks/>
          </p:cNvCxnSpPr>
          <p:nvPr/>
        </p:nvCxnSpPr>
        <p:spPr>
          <a:xfrm flipV="1">
            <a:off x="7646616" y="1872528"/>
            <a:ext cx="1221811" cy="140303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88D8597-ADFA-B040-8593-E08F7F15B223}"/>
              </a:ext>
            </a:extLst>
          </p:cNvPr>
          <p:cNvCxnSpPr>
            <a:cxnSpLocks/>
          </p:cNvCxnSpPr>
          <p:nvPr/>
        </p:nvCxnSpPr>
        <p:spPr>
          <a:xfrm flipV="1">
            <a:off x="7646616" y="3436526"/>
            <a:ext cx="1221811" cy="31768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B60A0B7-6DBC-FD48-A4E9-099014365472}"/>
              </a:ext>
            </a:extLst>
          </p:cNvPr>
          <p:cNvCxnSpPr>
            <a:cxnSpLocks/>
          </p:cNvCxnSpPr>
          <p:nvPr/>
        </p:nvCxnSpPr>
        <p:spPr>
          <a:xfrm>
            <a:off x="7599643" y="4300260"/>
            <a:ext cx="1268784" cy="93480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475B2F4-ED19-364E-95D7-93A40516445C}"/>
              </a:ext>
            </a:extLst>
          </p:cNvPr>
          <p:cNvCxnSpPr>
            <a:cxnSpLocks/>
          </p:cNvCxnSpPr>
          <p:nvPr/>
        </p:nvCxnSpPr>
        <p:spPr>
          <a:xfrm flipV="1">
            <a:off x="7646616" y="6103241"/>
            <a:ext cx="1221811" cy="1767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Left Brace 197">
            <a:extLst>
              <a:ext uri="{FF2B5EF4-FFF2-40B4-BE49-F238E27FC236}">
                <a16:creationId xmlns:a16="http://schemas.microsoft.com/office/drawing/2014/main" id="{477007D2-4FAF-1D44-BE5E-A24B9A72D8D5}"/>
              </a:ext>
            </a:extLst>
          </p:cNvPr>
          <p:cNvSpPr/>
          <p:nvPr/>
        </p:nvSpPr>
        <p:spPr>
          <a:xfrm>
            <a:off x="775049" y="3156559"/>
            <a:ext cx="513567" cy="1254996"/>
          </a:xfrm>
          <a:prstGeom prst="leftBrace">
            <a:avLst>
              <a:gd name="adj1" fmla="val 57114"/>
              <a:gd name="adj2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Left Brace 198">
            <a:extLst>
              <a:ext uri="{FF2B5EF4-FFF2-40B4-BE49-F238E27FC236}">
                <a16:creationId xmlns:a16="http://schemas.microsoft.com/office/drawing/2014/main" id="{58607894-94AB-F44D-98AC-1AC3F77A85C6}"/>
              </a:ext>
            </a:extLst>
          </p:cNvPr>
          <p:cNvSpPr/>
          <p:nvPr/>
        </p:nvSpPr>
        <p:spPr>
          <a:xfrm rot="10800000">
            <a:off x="11496280" y="1573506"/>
            <a:ext cx="513567" cy="1254996"/>
          </a:xfrm>
          <a:prstGeom prst="leftBrace">
            <a:avLst>
              <a:gd name="adj1" fmla="val 57114"/>
              <a:gd name="adj2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94005-A940-5C46-8DFA-91D8EB6E7A99}"/>
              </a:ext>
            </a:extLst>
          </p:cNvPr>
          <p:cNvSpPr txBox="1"/>
          <p:nvPr/>
        </p:nvSpPr>
        <p:spPr>
          <a:xfrm rot="16200000">
            <a:off x="-1894705" y="3237114"/>
            <a:ext cx="4788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At most n-1 existing demands</a:t>
            </a:r>
          </a:p>
        </p:txBody>
      </p:sp>
    </p:spTree>
    <p:extLst>
      <p:ext uri="{BB962C8B-B14F-4D97-AF65-F5344CB8AC3E}">
        <p14:creationId xmlns:p14="http://schemas.microsoft.com/office/powerpoint/2010/main" val="13646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1B1A-2673-8247-A1EC-262386D1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Surprising result about Clos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D5F3-3DBE-F74B-A562-17AE43A1D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m &gt;= n</a:t>
            </a:r>
            <a:r>
              <a:rPr lang="en-US" dirty="0"/>
              <a:t>, then the Clos network is </a:t>
            </a:r>
            <a:r>
              <a:rPr lang="en-US" dirty="0">
                <a:solidFill>
                  <a:srgbClr val="C00000"/>
                </a:solidFill>
              </a:rPr>
              <a:t>rearrangeably nonblocking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That is, any new demand between any pair of free (input, output) ports can be satisfied by </a:t>
            </a:r>
            <a:r>
              <a:rPr lang="en-US" dirty="0">
                <a:solidFill>
                  <a:srgbClr val="C00000"/>
                </a:solidFill>
              </a:rPr>
              <a:t>suitably re-routing existing demands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is easy to see that m &gt;= n is necessary</a:t>
            </a:r>
          </a:p>
          <a:p>
            <a:pPr lvl="1"/>
            <a:r>
              <a:rPr lang="en-US" dirty="0"/>
              <a:t>The surprising part is that </a:t>
            </a:r>
            <a:r>
              <a:rPr lang="en-US" dirty="0">
                <a:solidFill>
                  <a:srgbClr val="C00000"/>
                </a:solidFill>
              </a:rPr>
              <a:t>m &gt;= n is sufficient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B527A-F770-1747-B095-AD60B9BE0543}"/>
              </a:ext>
            </a:extLst>
          </p:cNvPr>
          <p:cNvSpPr txBox="1"/>
          <p:nvPr/>
        </p:nvSpPr>
        <p:spPr>
          <a:xfrm>
            <a:off x="502920" y="5992297"/>
            <a:ext cx="1144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en.wikipedia.org</a:t>
            </a:r>
            <a:r>
              <a:rPr lang="en-US" dirty="0">
                <a:latin typeface="Helvetica" pitchFamily="2" charset="0"/>
              </a:rPr>
              <a:t>/wiki/</a:t>
            </a:r>
            <a:r>
              <a:rPr lang="en-US" dirty="0" err="1">
                <a:latin typeface="Helvetica" pitchFamily="2" charset="0"/>
              </a:rPr>
              <a:t>Clos_network#Rearrangeably_nonblocking_Clos_networks</a:t>
            </a:r>
            <a:r>
              <a:rPr lang="en-US" dirty="0">
                <a:latin typeface="Helvetica" pitchFamily="2" charset="0"/>
              </a:rPr>
              <a:t>_(m_%E2%89%A5_n)</a:t>
            </a:r>
          </a:p>
        </p:txBody>
      </p:sp>
    </p:spTree>
    <p:extLst>
      <p:ext uri="{BB962C8B-B14F-4D97-AF65-F5344CB8AC3E}">
        <p14:creationId xmlns:p14="http://schemas.microsoft.com/office/powerpoint/2010/main" val="186259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67BA-1600-4446-A00D-2E942556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82" y="177246"/>
            <a:ext cx="10873636" cy="1325563"/>
          </a:xfrm>
        </p:spPr>
        <p:txBody>
          <a:bodyPr/>
          <a:lstStyle/>
          <a:p>
            <a:r>
              <a:rPr lang="en-US" dirty="0"/>
              <a:t>Rearrangeably nonblocking Clos built with </a:t>
            </a:r>
            <a:r>
              <a:rPr lang="en-US" dirty="0">
                <a:solidFill>
                  <a:srgbClr val="C00000"/>
                </a:solidFill>
              </a:rPr>
              <a:t>identical</a:t>
            </a:r>
            <a:r>
              <a:rPr lang="en-US" dirty="0"/>
              <a:t> switches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7D645-582B-E447-BA48-DB195E253A8B}"/>
              </a:ext>
            </a:extLst>
          </p:cNvPr>
          <p:cNvSpPr txBox="1"/>
          <p:nvPr/>
        </p:nvSpPr>
        <p:spPr>
          <a:xfrm>
            <a:off x="3432131" y="2541920"/>
            <a:ext cx="9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41F851-9BB9-9D43-A7B6-DF60ABBA08EE}"/>
              </a:ext>
            </a:extLst>
          </p:cNvPr>
          <p:cNvGrpSpPr/>
          <p:nvPr/>
        </p:nvGrpSpPr>
        <p:grpSpPr>
          <a:xfrm>
            <a:off x="1344460" y="1499666"/>
            <a:ext cx="2478066" cy="1390715"/>
            <a:chOff x="1344460" y="1837868"/>
            <a:chExt cx="2478066" cy="1390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B9585C-69BD-304F-B11F-0B145152124C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CAEAAC-CA6D-4B49-BDB7-4E977B38B053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869A20-3998-8648-9E12-703C3D142765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95112A-7336-5649-83F1-6751C60E4D61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56940A-D000-3442-B03A-F9DAF274BFB8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C7A674-B57F-DD40-A5EB-D363D2288B4B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6FC042-54A7-094D-95AD-199CAAFDE29A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9236AB-43B0-3A4A-A2F3-8BFECF1DA234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C37641-F161-BE42-BBFD-F26E7A5297E1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5733DC-2ED0-3B4E-93F1-126EAE5BB61C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ED88B9-8B96-9D4B-A487-058A4C27B6D5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1172ECD-A6E8-0C4F-9075-F1C4719DC907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21F76A-75C7-D744-8F99-25F4E743B1FB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F3BAE-84A4-1A4B-8E3B-F9FD1917FEA8}"/>
              </a:ext>
            </a:extLst>
          </p:cNvPr>
          <p:cNvGrpSpPr/>
          <p:nvPr/>
        </p:nvGrpSpPr>
        <p:grpSpPr>
          <a:xfrm>
            <a:off x="1356986" y="3066071"/>
            <a:ext cx="2478066" cy="1390715"/>
            <a:chOff x="1344460" y="1837868"/>
            <a:chExt cx="2478066" cy="13907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DE3057-DD80-0041-B29B-571F632D0354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451D0F-49AC-CC4B-A220-C2200E25EADC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n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48C152-7209-9544-A4A8-6B453692FFD4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9F9D2B-0936-AD42-A243-40075152CE56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980F30-34CA-5E40-BB48-BD7D9B4601B7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841199-7537-C14E-BE5E-742785704829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18F43D-DE98-4F4B-96D1-FD29F0BF6C0A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FDEF9E-8383-4448-A53B-F6ACB6B6F1A2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E86DD4-563E-2A45-A9EA-99765214DF25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225A43-CA63-5246-9280-2974E07C7FF0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710AEC3-C7A6-7544-B4B4-8D7327425455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C770FE-C932-2E40-A2AC-CFAF3A585E18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D9178-E8CB-0149-8829-DB97E009E640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21FFBF-9F3E-8145-9375-213A9E34954F}"/>
              </a:ext>
            </a:extLst>
          </p:cNvPr>
          <p:cNvGrpSpPr/>
          <p:nvPr/>
        </p:nvGrpSpPr>
        <p:grpSpPr>
          <a:xfrm>
            <a:off x="1382038" y="4870468"/>
            <a:ext cx="2478066" cy="1390715"/>
            <a:chOff x="1344460" y="1837868"/>
            <a:chExt cx="2478066" cy="13907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41DFC9-7EE7-764A-BAAE-D76C3C9B9A9C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9797BB-D88D-714F-BFA6-405B924837EC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01B621-FD4C-3E4E-92CB-6F495579E9F4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B0F13C-77F9-D941-AE9F-A0914B4BB8DB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BF12D8-CDE3-174C-80A4-728386DC13CF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D6B74C-0340-6845-804B-677D1D23A311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7A7995B-0A9C-9448-A2EC-AA47FB8AE6A4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D84FEC-6468-0142-AA44-F31016A93FDB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745481-8792-8E4A-915D-4DFE4E577FD6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5FB45-2B3B-754C-AE85-0D5D11E7908C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86858C-C3DA-FA43-A2DA-285389C07560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36FA43-D33A-2941-AE0E-3E1458C79712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615838-7944-384D-B294-3C115FAB6534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50B35E-0BA8-0C4B-9A9F-929AFF20FF1E}"/>
              </a:ext>
            </a:extLst>
          </p:cNvPr>
          <p:cNvSpPr txBox="1"/>
          <p:nvPr/>
        </p:nvSpPr>
        <p:spPr>
          <a:xfrm>
            <a:off x="2091847" y="4112448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Helvetica" pitchFamily="2" charset="0"/>
              </a:rPr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B57804-F079-7345-BC9D-4D72BCBFB77B}"/>
              </a:ext>
            </a:extLst>
          </p:cNvPr>
          <p:cNvSpPr txBox="1"/>
          <p:nvPr/>
        </p:nvSpPr>
        <p:spPr>
          <a:xfrm>
            <a:off x="494778" y="6364663"/>
            <a:ext cx="447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 switches n X 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998199-1AED-4348-8A7A-EAE9D627D155}"/>
              </a:ext>
            </a:extLst>
          </p:cNvPr>
          <p:cNvSpPr txBox="1"/>
          <p:nvPr/>
        </p:nvSpPr>
        <p:spPr>
          <a:xfrm>
            <a:off x="10990545" y="2541920"/>
            <a:ext cx="9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…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837C99-70EF-554E-B4C3-027A9B0B9CDC}"/>
              </a:ext>
            </a:extLst>
          </p:cNvPr>
          <p:cNvGrpSpPr/>
          <p:nvPr/>
        </p:nvGrpSpPr>
        <p:grpSpPr>
          <a:xfrm>
            <a:off x="8902874" y="1499666"/>
            <a:ext cx="2478066" cy="1390715"/>
            <a:chOff x="1344460" y="1837868"/>
            <a:chExt cx="2478066" cy="139071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5D990-C00A-DB47-92D8-01EB19DC41E3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5471E7-E10D-EA45-AB68-AD76DCA80C7A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n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8BAAE3B-9F9A-1C47-8D6F-987FB658F7D9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EB7357-B606-F64F-8E0D-A15B80AFA4B7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2433ED-84C8-184C-9BFE-F54A51A6DE41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83BCEA8-0FAA-E049-8287-7FA96CB40898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8AAFBE-4AB6-B040-827F-0CA6F9F2F741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EC10B64-AF2A-3143-BF1B-055D6981DDB2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54EE51-652B-2B4C-81DD-6D6D17C4AE79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2EA801-84F7-EC45-9914-580560C52D4B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DBF80C3-197B-A64C-BB64-99A623961DB9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5C593C-BFDF-3C4D-88E1-05383E45F989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0FC684-1752-AC45-B80E-548978B254E5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05E63B-F03E-2C4B-86CB-488E8D1CC427}"/>
              </a:ext>
            </a:extLst>
          </p:cNvPr>
          <p:cNvGrpSpPr/>
          <p:nvPr/>
        </p:nvGrpSpPr>
        <p:grpSpPr>
          <a:xfrm>
            <a:off x="8915400" y="3066071"/>
            <a:ext cx="2478066" cy="1390715"/>
            <a:chOff x="1344460" y="1837868"/>
            <a:chExt cx="2478066" cy="139071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58517F8-F427-D141-AE05-946B8F78D045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FBBA51C-4631-2543-8E7A-1345BF143505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n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96AEDF-4CC1-4F45-8BAF-493CF2581BEC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7560A9F-1577-244B-A97F-BD98F14E6FF7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986F56-AF88-5B4C-86D8-65F400463DEC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94D161-0612-A046-975F-25784763E0C2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D35CD2-6A16-E44B-B956-B5458958F594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101387-05F2-CF49-98DE-E6C865617CC2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73072F-B614-EA42-83C8-A3A2757A253A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C84D90-C542-CA48-982A-AB6734313887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874D70-31E6-A941-99B7-E1EFBCCA6E66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343470-FA04-CF48-B281-6C243BFF7F33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DA24B9C-4AA0-F643-8A40-105D5172677D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72E8A5-6083-CA44-B1BB-75C75E62CA84}"/>
              </a:ext>
            </a:extLst>
          </p:cNvPr>
          <p:cNvGrpSpPr/>
          <p:nvPr/>
        </p:nvGrpSpPr>
        <p:grpSpPr>
          <a:xfrm>
            <a:off x="8940452" y="4870468"/>
            <a:ext cx="2478066" cy="1390715"/>
            <a:chOff x="1344460" y="1837868"/>
            <a:chExt cx="2478066" cy="13907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5AE588-42A3-2640-B22D-A4332A5F0B83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88F197-4A93-CD4E-8060-BC4BBAEC7541}"/>
                </a:ext>
              </a:extLst>
            </p:cNvPr>
            <p:cNvSpPr txBox="1"/>
            <p:nvPr/>
          </p:nvSpPr>
          <p:spPr>
            <a:xfrm>
              <a:off x="2079321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n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6851FE3-7A5A-B646-8A42-0AC470C3AB83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1955BB-CDFA-A548-B6FE-165B5CEFE290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E8EC04-98A3-F44D-A63D-7EE1CF6330D3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7E9C01-9793-904A-B4A5-2D41B98053CF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7CAC171-6D76-7343-BD3F-92823E0E609A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52F02B-6E8A-DC4A-B1A9-874D46BFC17B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601D67-1982-664B-81B7-145167B7A8D9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605A7A-7D67-2C4E-ACC5-FD3FC358B381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FD13D91-0CCA-5D4C-A382-95726116B6C7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705725-AEE1-D64C-BD5E-9DEA5ABF9115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7473EC0-D49C-8346-B80A-20DE64238FF5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5800A09-1925-FE44-95B5-9D02514BEEEB}"/>
              </a:ext>
            </a:extLst>
          </p:cNvPr>
          <p:cNvSpPr txBox="1"/>
          <p:nvPr/>
        </p:nvSpPr>
        <p:spPr>
          <a:xfrm>
            <a:off x="9650261" y="4112448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Helvetica" pitchFamily="2" charset="0"/>
              </a:rPr>
              <a:t>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BBB17D-6C7A-9544-9E2F-C94615202731}"/>
              </a:ext>
            </a:extLst>
          </p:cNvPr>
          <p:cNvSpPr txBox="1"/>
          <p:nvPr/>
        </p:nvSpPr>
        <p:spPr>
          <a:xfrm>
            <a:off x="8053192" y="6364663"/>
            <a:ext cx="447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 switches n X 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5176FB5-46A8-6440-BE08-26096AD80C8F}"/>
              </a:ext>
            </a:extLst>
          </p:cNvPr>
          <p:cNvSpPr txBox="1"/>
          <p:nvPr/>
        </p:nvSpPr>
        <p:spPr>
          <a:xfrm>
            <a:off x="7161756" y="2541920"/>
            <a:ext cx="9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…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0FD1990-B94F-AB43-AE80-9573C0493BC5}"/>
              </a:ext>
            </a:extLst>
          </p:cNvPr>
          <p:cNvGrpSpPr/>
          <p:nvPr/>
        </p:nvGrpSpPr>
        <p:grpSpPr>
          <a:xfrm>
            <a:off x="5074085" y="1499666"/>
            <a:ext cx="2478066" cy="1390715"/>
            <a:chOff x="1344460" y="1837868"/>
            <a:chExt cx="2478066" cy="139071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489E550-4768-AC44-81D9-9AB584481B85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9D111E5-68B7-D547-9560-CBEA305E55AC}"/>
                </a:ext>
              </a:extLst>
            </p:cNvPr>
            <p:cNvSpPr txBox="1"/>
            <p:nvPr/>
          </p:nvSpPr>
          <p:spPr>
            <a:xfrm>
              <a:off x="2179529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n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545F5A-48F9-F14C-A648-170E5C1DE198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9434B50-902C-9044-8CD1-06DB8563467C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F27DF6D-0215-CD4F-8598-1D14C36267E7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A50A099-A36E-454E-99C7-AC92F5AE068E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B711795-DF16-594D-AB2D-84CB3DD46E00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BE75968-9B36-DA49-A4AD-8545C0C1EB80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C665826-A226-FD48-B199-6847D2821997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280F953-2897-144E-A270-A7D4C9B2D4A9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D8F3C29-4504-C94F-AEC2-2255DEBF3FAC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FB540C2-BA00-3B46-987D-BA981D0C162C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1657CA5-C43E-B24C-B269-5DC29211B738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74C89E7-A8F4-3E4B-B388-643755396E76}"/>
              </a:ext>
            </a:extLst>
          </p:cNvPr>
          <p:cNvGrpSpPr/>
          <p:nvPr/>
        </p:nvGrpSpPr>
        <p:grpSpPr>
          <a:xfrm>
            <a:off x="5086611" y="3066071"/>
            <a:ext cx="2478066" cy="1390715"/>
            <a:chOff x="1344460" y="1837868"/>
            <a:chExt cx="2478066" cy="139071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188B577-FDDB-8E42-B5CB-7473DF00C658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86C4E71-FCB0-9C4E-94C0-6881831152AA}"/>
                </a:ext>
              </a:extLst>
            </p:cNvPr>
            <p:cNvSpPr txBox="1"/>
            <p:nvPr/>
          </p:nvSpPr>
          <p:spPr>
            <a:xfrm>
              <a:off x="2154477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n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8604911-E935-9845-8BC8-707C5275C63F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17F5D3D-79E6-6E4F-AFCA-40DC19AD1F7D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7E77086-924B-E54B-9A37-17E46D649DE7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86E1C2-3B70-FE41-A7A8-6CEFC5F4E36C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7082CAC-8F53-3243-9E81-50A8A8711052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C4D96E-3169-244D-B27B-48415B7775AC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0D8DB50-59EB-614F-A310-B9A682DB3284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4EA6CFF-5291-914E-9FE6-6E125E0F8561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B0C88A3-14EF-4A44-B361-4C07073CC4D3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0BFF5D8-1956-6A4B-B826-CC6A132FCFA5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F43DAB8-787C-AE4C-BEE0-DD55CB350177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AF52C37-921B-BF4F-981B-BC6751A3DB40}"/>
              </a:ext>
            </a:extLst>
          </p:cNvPr>
          <p:cNvGrpSpPr/>
          <p:nvPr/>
        </p:nvGrpSpPr>
        <p:grpSpPr>
          <a:xfrm>
            <a:off x="5111663" y="4870468"/>
            <a:ext cx="2478066" cy="1390715"/>
            <a:chOff x="1344460" y="1837868"/>
            <a:chExt cx="2478066" cy="139071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16B7357-99D6-254B-8A19-506A05B5A750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27C0089-9695-B34D-AE83-1AC43E365341}"/>
                </a:ext>
              </a:extLst>
            </p:cNvPr>
            <p:cNvSpPr txBox="1"/>
            <p:nvPr/>
          </p:nvSpPr>
          <p:spPr>
            <a:xfrm>
              <a:off x="2154477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n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91555B2-C64E-724D-AF9C-44377E8F80ED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E4DA9B3-9991-8544-AFB4-CB575EFA214E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3BEA205-EFF0-9E41-8DB7-BB3A0DFCC04A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D21C097-29B3-B447-AF28-B7350F5C4824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31A79C9-F6F6-004C-86A8-69E9EFE2C8BD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231B1C4-BC93-2846-8AD8-C9C0E3EF4A53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34517A4-BF75-AA4C-B59F-F19F379E7170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51496AE-D90E-2B4E-B842-D8DF377D7B0A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982027C-FC43-6145-AE7C-7DEC08C5BBCC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56BBC6B-F0B4-F54E-8A5F-AF6607C7CFCA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9C4B5D2-FF1F-994A-BBA5-C15EB049828F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1D7AE370-E401-574D-A6BC-2880193F812D}"/>
              </a:ext>
            </a:extLst>
          </p:cNvPr>
          <p:cNvSpPr txBox="1"/>
          <p:nvPr/>
        </p:nvSpPr>
        <p:spPr>
          <a:xfrm>
            <a:off x="5821472" y="4112448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Helvetica" pitchFamily="2" charset="0"/>
              </a:rPr>
              <a:t>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15E0078-AA86-8E45-8CE3-C35603D6E87E}"/>
              </a:ext>
            </a:extLst>
          </p:cNvPr>
          <p:cNvSpPr txBox="1"/>
          <p:nvPr/>
        </p:nvSpPr>
        <p:spPr>
          <a:xfrm>
            <a:off x="4224403" y="6364663"/>
            <a:ext cx="447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 switches n X 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F4E55-DA7F-544C-B957-8A5E8A809C42}"/>
              </a:ext>
            </a:extLst>
          </p:cNvPr>
          <p:cNvCxnSpPr/>
          <p:nvPr/>
        </p:nvCxnSpPr>
        <p:spPr>
          <a:xfrm>
            <a:off x="3908120" y="1682318"/>
            <a:ext cx="1121080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759DC8E-30A0-914C-9FFA-3BAA12EBD712}"/>
              </a:ext>
            </a:extLst>
          </p:cNvPr>
          <p:cNvCxnSpPr>
            <a:cxnSpLocks/>
          </p:cNvCxnSpPr>
          <p:nvPr/>
        </p:nvCxnSpPr>
        <p:spPr>
          <a:xfrm>
            <a:off x="3908120" y="1884822"/>
            <a:ext cx="1165965" cy="127173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15965F5-FCBA-7A43-9B29-DE37214A4EEF}"/>
              </a:ext>
            </a:extLst>
          </p:cNvPr>
          <p:cNvCxnSpPr>
            <a:cxnSpLocks/>
          </p:cNvCxnSpPr>
          <p:nvPr/>
        </p:nvCxnSpPr>
        <p:spPr>
          <a:xfrm>
            <a:off x="3874719" y="2764726"/>
            <a:ext cx="1199366" cy="217871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6A7522D-BBFF-964F-A399-8472C36EC5DF}"/>
              </a:ext>
            </a:extLst>
          </p:cNvPr>
          <p:cNvCxnSpPr>
            <a:cxnSpLocks/>
          </p:cNvCxnSpPr>
          <p:nvPr/>
        </p:nvCxnSpPr>
        <p:spPr>
          <a:xfrm flipV="1">
            <a:off x="3908120" y="1884822"/>
            <a:ext cx="1165965" cy="139038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06D1FF7-3B8D-E14E-BD7B-531D2D1D1FAA}"/>
              </a:ext>
            </a:extLst>
          </p:cNvPr>
          <p:cNvCxnSpPr>
            <a:cxnSpLocks/>
          </p:cNvCxnSpPr>
          <p:nvPr/>
        </p:nvCxnSpPr>
        <p:spPr>
          <a:xfrm flipV="1">
            <a:off x="3908120" y="3429000"/>
            <a:ext cx="1121080" cy="3894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C2973C0-56FF-5648-BEF1-4C090F5B2890}"/>
              </a:ext>
            </a:extLst>
          </p:cNvPr>
          <p:cNvCxnSpPr>
            <a:cxnSpLocks/>
          </p:cNvCxnSpPr>
          <p:nvPr/>
        </p:nvCxnSpPr>
        <p:spPr>
          <a:xfrm>
            <a:off x="3861147" y="4299914"/>
            <a:ext cx="1212938" cy="946308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CB9BF00-9D38-C44D-A059-A7228E79323E}"/>
              </a:ext>
            </a:extLst>
          </p:cNvPr>
          <p:cNvCxnSpPr>
            <a:cxnSpLocks/>
          </p:cNvCxnSpPr>
          <p:nvPr/>
        </p:nvCxnSpPr>
        <p:spPr>
          <a:xfrm>
            <a:off x="3897159" y="6103241"/>
            <a:ext cx="1144567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01FAE76-0D2C-C94D-B7D3-4EB3787C57B2}"/>
              </a:ext>
            </a:extLst>
          </p:cNvPr>
          <p:cNvCxnSpPr>
            <a:cxnSpLocks/>
          </p:cNvCxnSpPr>
          <p:nvPr/>
        </p:nvCxnSpPr>
        <p:spPr>
          <a:xfrm>
            <a:off x="7590772" y="1682318"/>
            <a:ext cx="1277655" cy="837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2FD45C7-5ED2-CB42-A87A-49DE727F0F03}"/>
              </a:ext>
            </a:extLst>
          </p:cNvPr>
          <p:cNvCxnSpPr>
            <a:cxnSpLocks/>
          </p:cNvCxnSpPr>
          <p:nvPr/>
        </p:nvCxnSpPr>
        <p:spPr>
          <a:xfrm>
            <a:off x="7646616" y="1884822"/>
            <a:ext cx="1221811" cy="127173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AA7844A-0237-794B-A5D1-A07335E6EFF4}"/>
              </a:ext>
            </a:extLst>
          </p:cNvPr>
          <p:cNvCxnSpPr>
            <a:cxnSpLocks/>
          </p:cNvCxnSpPr>
          <p:nvPr/>
        </p:nvCxnSpPr>
        <p:spPr>
          <a:xfrm>
            <a:off x="7601731" y="2745552"/>
            <a:ext cx="1354379" cy="2306214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EC88E74-11E0-2D4E-8F5B-5FBD88520977}"/>
              </a:ext>
            </a:extLst>
          </p:cNvPr>
          <p:cNvCxnSpPr>
            <a:cxnSpLocks/>
          </p:cNvCxnSpPr>
          <p:nvPr/>
        </p:nvCxnSpPr>
        <p:spPr>
          <a:xfrm flipV="1">
            <a:off x="7646616" y="1872528"/>
            <a:ext cx="1221811" cy="140303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88D8597-ADFA-B040-8593-E08F7F15B223}"/>
              </a:ext>
            </a:extLst>
          </p:cNvPr>
          <p:cNvCxnSpPr>
            <a:cxnSpLocks/>
          </p:cNvCxnSpPr>
          <p:nvPr/>
        </p:nvCxnSpPr>
        <p:spPr>
          <a:xfrm flipV="1">
            <a:off x="7646616" y="3436526"/>
            <a:ext cx="1221811" cy="31768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B60A0B7-6DBC-FD48-A4E9-099014365472}"/>
              </a:ext>
            </a:extLst>
          </p:cNvPr>
          <p:cNvCxnSpPr>
            <a:cxnSpLocks/>
          </p:cNvCxnSpPr>
          <p:nvPr/>
        </p:nvCxnSpPr>
        <p:spPr>
          <a:xfrm>
            <a:off x="7599643" y="4300260"/>
            <a:ext cx="1268784" cy="93480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475B2F4-ED19-364E-95D7-93A40516445C}"/>
              </a:ext>
            </a:extLst>
          </p:cNvPr>
          <p:cNvCxnSpPr>
            <a:cxnSpLocks/>
          </p:cNvCxnSpPr>
          <p:nvPr/>
        </p:nvCxnSpPr>
        <p:spPr>
          <a:xfrm flipV="1">
            <a:off x="7646616" y="6103241"/>
            <a:ext cx="1221811" cy="1767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38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C2FDC-B7A2-014A-90AA-813289D9B9DE}"/>
              </a:ext>
            </a:extLst>
          </p:cNvPr>
          <p:cNvSpPr txBox="1"/>
          <p:nvPr/>
        </p:nvSpPr>
        <p:spPr>
          <a:xfrm>
            <a:off x="676405" y="1853852"/>
            <a:ext cx="105594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itchFamily="2" charset="0"/>
              </a:rPr>
              <a:t>Modern data center network topologies are just folded Clos topologies.</a:t>
            </a:r>
          </a:p>
        </p:txBody>
      </p:sp>
    </p:spTree>
    <p:extLst>
      <p:ext uri="{BB962C8B-B14F-4D97-AF65-F5344CB8AC3E}">
        <p14:creationId xmlns:p14="http://schemas.microsoft.com/office/powerpoint/2010/main" val="403758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8151-ADA7-894E-B835-C1F021B2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one design a Clos DCN?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0BCC-F5BB-F04E-BE50-53412A3D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are usually n X n with </a:t>
            </a:r>
            <a:r>
              <a:rPr lang="en-US" dirty="0">
                <a:solidFill>
                  <a:srgbClr val="C00000"/>
                </a:solidFill>
              </a:rPr>
              <a:t>full-duplex links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Fold </a:t>
            </a:r>
            <a:r>
              <a:rPr lang="en-US" dirty="0">
                <a:sym typeface="Wingdings" pitchFamily="2" charset="2"/>
              </a:rPr>
              <a:t>the 3-stage Clos into 2-stages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Share physical resources between ingress and egress stages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Share ports and links across the two “sides” of the middle stage</a:t>
            </a:r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561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loud 136"/>
          <p:cNvSpPr/>
          <p:nvPr/>
        </p:nvSpPr>
        <p:spPr>
          <a:xfrm>
            <a:off x="3048000" y="1080346"/>
            <a:ext cx="6096000" cy="1053255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alibri"/>
              </a:rPr>
              <a:t>     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INTERNET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4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2068"/>
            <a:ext cx="9144000" cy="419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752600" y="1801492"/>
            <a:ext cx="8686800" cy="4599309"/>
            <a:chOff x="228600" y="1801491"/>
            <a:chExt cx="8686800" cy="4599309"/>
          </a:xfrm>
        </p:grpSpPr>
        <p:grpSp>
          <p:nvGrpSpPr>
            <p:cNvPr id="183" name="Group 182"/>
            <p:cNvGrpSpPr/>
            <p:nvPr/>
          </p:nvGrpSpPr>
          <p:grpSpPr>
            <a:xfrm>
              <a:off x="228600" y="2116456"/>
              <a:ext cx="8686800" cy="4284344"/>
              <a:chOff x="228600" y="2116456"/>
              <a:chExt cx="8686800" cy="4284344"/>
            </a:xfrm>
          </p:grpSpPr>
          <p:sp>
            <p:nvSpPr>
              <p:cNvPr id="536" name="Rounded Rectangle 535"/>
              <p:cNvSpPr/>
              <p:nvPr/>
            </p:nvSpPr>
            <p:spPr>
              <a:xfrm>
                <a:off x="228600" y="5486400"/>
                <a:ext cx="8686800" cy="91440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prstClr val="black"/>
                  </a:solidFill>
                  <a:latin typeface="Calibri"/>
                </a:endParaRPr>
              </a:p>
              <a:p>
                <a:pPr algn="ctr"/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pPr algn="ctr"/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pPr algn="ctr"/>
                <a:endParaRPr lang="en-US" sz="600" dirty="0">
                  <a:solidFill>
                    <a:prstClr val="black"/>
                  </a:solidFill>
                  <a:latin typeface="Calibri"/>
                </a:endParaRPr>
              </a:p>
              <a:p>
                <a:r>
                  <a:rPr lang="en-US" sz="2000" b="1" dirty="0">
                    <a:solidFill>
                      <a:prstClr val="black"/>
                    </a:solidFill>
                    <a:latin typeface="Calibri"/>
                  </a:rPr>
                  <a:t>Servers</a:t>
                </a:r>
              </a:p>
            </p:txBody>
          </p:sp>
          <p:sp>
            <p:nvSpPr>
              <p:cNvPr id="535" name="Rounded Rectangle 534"/>
              <p:cNvSpPr/>
              <p:nvPr/>
            </p:nvSpPr>
            <p:spPr>
              <a:xfrm>
                <a:off x="228600" y="2514600"/>
                <a:ext cx="8686800" cy="2832503"/>
              </a:xfrm>
              <a:prstGeom prst="roundRect">
                <a:avLst>
                  <a:gd name="adj" fmla="val 9902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prstClr val="black"/>
                    </a:solidFill>
                    <a:latin typeface="Calibri"/>
                  </a:rPr>
                  <a:t>Fabric</a:t>
                </a:r>
                <a:endParaRPr lang="en-US" sz="1600" b="1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  <a:p>
                <a:endParaRPr lang="en-US" sz="12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3659648" y="2157420"/>
                <a:ext cx="235020" cy="622470"/>
              </a:xfrm>
              <a:prstGeom prst="line">
                <a:avLst/>
              </a:prstGeom>
              <a:ln w="635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3741581" y="2171074"/>
                <a:ext cx="1338421" cy="690660"/>
              </a:xfrm>
              <a:prstGeom prst="line">
                <a:avLst/>
              </a:prstGeom>
              <a:ln w="635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>
                <a:stCxn id="483" idx="0"/>
              </p:cNvCxnSpPr>
              <p:nvPr/>
            </p:nvCxnSpPr>
            <p:spPr>
              <a:xfrm flipH="1" flipV="1">
                <a:off x="2438400" y="3048000"/>
                <a:ext cx="584024" cy="92366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>
                <a:stCxn id="484" idx="1"/>
              </p:cNvCxnSpPr>
              <p:nvPr/>
            </p:nvCxnSpPr>
            <p:spPr>
              <a:xfrm flipV="1">
                <a:off x="4030808" y="3076222"/>
                <a:ext cx="2192192" cy="90660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>
                <a:stCxn id="483" idx="7"/>
              </p:cNvCxnSpPr>
              <p:nvPr/>
            </p:nvCxnSpPr>
            <p:spPr>
              <a:xfrm flipV="1">
                <a:off x="3049365" y="3022600"/>
                <a:ext cx="650568" cy="9602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>
                <a:stCxn id="484" idx="0"/>
              </p:cNvCxnSpPr>
              <p:nvPr/>
            </p:nvCxnSpPr>
            <p:spPr>
              <a:xfrm flipV="1">
                <a:off x="4057749" y="3062111"/>
                <a:ext cx="824695" cy="90955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>
                <a:stCxn id="502" idx="0"/>
              </p:cNvCxnSpPr>
              <p:nvPr/>
            </p:nvCxnSpPr>
            <p:spPr>
              <a:xfrm flipH="1" flipV="1">
                <a:off x="2497667" y="3014133"/>
                <a:ext cx="2591682" cy="95753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>
                <a:stCxn id="503" idx="1"/>
              </p:cNvCxnSpPr>
              <p:nvPr/>
            </p:nvCxnSpPr>
            <p:spPr>
              <a:xfrm flipH="1" flipV="1">
                <a:off x="5029200" y="3048000"/>
                <a:ext cx="1064805" cy="934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>
                <a:stCxn id="502" idx="7"/>
              </p:cNvCxnSpPr>
              <p:nvPr/>
            </p:nvCxnSpPr>
            <p:spPr>
              <a:xfrm flipH="1" flipV="1">
                <a:off x="3793067" y="2988733"/>
                <a:ext cx="1323223" cy="994094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>
                <a:stCxn id="503" idx="0"/>
              </p:cNvCxnSpPr>
              <p:nvPr/>
            </p:nvCxnSpPr>
            <p:spPr>
              <a:xfrm flipV="1">
                <a:off x="6120946" y="2963333"/>
                <a:ext cx="313721" cy="100833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>
                <a:stCxn id="485" idx="0"/>
                <a:endCxn id="483" idx="4"/>
              </p:cNvCxnSpPr>
              <p:nvPr/>
            </p:nvCxnSpPr>
            <p:spPr>
              <a:xfrm flipV="1">
                <a:off x="3022424" y="4047868"/>
                <a:ext cx="0" cy="837172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>
                <a:stCxn id="486" idx="0"/>
                <a:endCxn id="484" idx="4"/>
              </p:cNvCxnSpPr>
              <p:nvPr/>
            </p:nvCxnSpPr>
            <p:spPr>
              <a:xfrm flipV="1">
                <a:off x="4057749" y="4047868"/>
                <a:ext cx="0" cy="8382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>
                <a:stCxn id="504" idx="0"/>
                <a:endCxn id="502" idx="4"/>
              </p:cNvCxnSpPr>
              <p:nvPr/>
            </p:nvCxnSpPr>
            <p:spPr>
              <a:xfrm flipV="1">
                <a:off x="5089349" y="4047868"/>
                <a:ext cx="0" cy="83864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>
                <a:stCxn id="505" idx="0"/>
                <a:endCxn id="503" idx="4"/>
              </p:cNvCxnSpPr>
              <p:nvPr/>
            </p:nvCxnSpPr>
            <p:spPr>
              <a:xfrm flipV="1">
                <a:off x="6120946" y="4047868"/>
                <a:ext cx="0" cy="837686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>
                <a:stCxn id="529" idx="0"/>
                <a:endCxn id="527" idx="4"/>
              </p:cNvCxnSpPr>
              <p:nvPr/>
            </p:nvCxnSpPr>
            <p:spPr>
              <a:xfrm flipV="1">
                <a:off x="7154245" y="4047868"/>
                <a:ext cx="0" cy="8382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>
                <a:stCxn id="530" idx="0"/>
                <a:endCxn id="528" idx="4"/>
              </p:cNvCxnSpPr>
              <p:nvPr/>
            </p:nvCxnSpPr>
            <p:spPr>
              <a:xfrm flipV="1">
                <a:off x="8199534" y="4047868"/>
                <a:ext cx="722" cy="837172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>
                <a:stCxn id="485" idx="7"/>
              </p:cNvCxnSpPr>
              <p:nvPr/>
            </p:nvCxnSpPr>
            <p:spPr>
              <a:xfrm flipV="1">
                <a:off x="3049365" y="4046841"/>
                <a:ext cx="981443" cy="84935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>
                <a:stCxn id="486" idx="1"/>
                <a:endCxn id="483" idx="5"/>
              </p:cNvCxnSpPr>
              <p:nvPr/>
            </p:nvCxnSpPr>
            <p:spPr>
              <a:xfrm flipH="1" flipV="1">
                <a:off x="3049365" y="4036709"/>
                <a:ext cx="981443" cy="86051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>
                <a:stCxn id="502" idx="5"/>
                <a:endCxn id="505" idx="1"/>
              </p:cNvCxnSpPr>
              <p:nvPr/>
            </p:nvCxnSpPr>
            <p:spPr>
              <a:xfrm>
                <a:off x="5116290" y="4036709"/>
                <a:ext cx="977715" cy="860004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>
                <a:stCxn id="504" idx="7"/>
                <a:endCxn id="503" idx="3"/>
              </p:cNvCxnSpPr>
              <p:nvPr/>
            </p:nvCxnSpPr>
            <p:spPr>
              <a:xfrm flipV="1">
                <a:off x="5116290" y="4036709"/>
                <a:ext cx="977715" cy="860959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>
                <a:stCxn id="527" idx="5"/>
                <a:endCxn id="530" idx="1"/>
              </p:cNvCxnSpPr>
              <p:nvPr/>
            </p:nvCxnSpPr>
            <p:spPr>
              <a:xfrm>
                <a:off x="7181186" y="4036709"/>
                <a:ext cx="991407" cy="85949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>
                <a:stCxn id="529" idx="7"/>
                <a:endCxn id="528" idx="3"/>
              </p:cNvCxnSpPr>
              <p:nvPr/>
            </p:nvCxnSpPr>
            <p:spPr>
              <a:xfrm flipV="1">
                <a:off x="7181186" y="4036709"/>
                <a:ext cx="992129" cy="86051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>
                <a:stCxn id="464" idx="3"/>
                <a:endCxn id="342" idx="0"/>
              </p:cNvCxnSpPr>
              <p:nvPr/>
            </p:nvCxnSpPr>
            <p:spPr>
              <a:xfrm flipH="1">
                <a:off x="555826" y="4951109"/>
                <a:ext cx="331633" cy="79301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>
                <a:stCxn id="464" idx="5"/>
              </p:cNvCxnSpPr>
              <p:nvPr/>
            </p:nvCxnSpPr>
            <p:spPr>
              <a:xfrm>
                <a:off x="941341" y="4951109"/>
                <a:ext cx="151911" cy="79301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>
                <a:stCxn id="466" idx="3"/>
                <a:endCxn id="344" idx="0"/>
              </p:cNvCxnSpPr>
              <p:nvPr/>
            </p:nvCxnSpPr>
            <p:spPr>
              <a:xfrm flipH="1">
                <a:off x="1620540" y="4950081"/>
                <a:ext cx="302244" cy="7940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>
                <a:stCxn id="466" idx="5"/>
              </p:cNvCxnSpPr>
              <p:nvPr/>
            </p:nvCxnSpPr>
            <p:spPr>
              <a:xfrm>
                <a:off x="1976666" y="4950081"/>
                <a:ext cx="165229" cy="7940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>
                <a:stCxn id="485" idx="3"/>
                <a:endCxn id="346" idx="0"/>
              </p:cNvCxnSpPr>
              <p:nvPr/>
            </p:nvCxnSpPr>
            <p:spPr>
              <a:xfrm flipH="1">
                <a:off x="2679306" y="4950081"/>
                <a:ext cx="316177" cy="7940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/>
              <p:cNvCxnSpPr>
                <a:stCxn id="485" idx="5"/>
                <a:endCxn id="347" idx="0"/>
              </p:cNvCxnSpPr>
              <p:nvPr/>
            </p:nvCxnSpPr>
            <p:spPr>
              <a:xfrm>
                <a:off x="3049365" y="4950081"/>
                <a:ext cx="172130" cy="7940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/>
              <p:cNvCxnSpPr>
                <a:stCxn id="486" idx="3"/>
                <a:endCxn id="348" idx="0"/>
              </p:cNvCxnSpPr>
              <p:nvPr/>
            </p:nvCxnSpPr>
            <p:spPr>
              <a:xfrm flipH="1">
                <a:off x="3744020" y="4951109"/>
                <a:ext cx="286788" cy="79301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>
                <a:stCxn id="486" idx="5"/>
                <a:endCxn id="349" idx="0"/>
              </p:cNvCxnSpPr>
              <p:nvPr/>
            </p:nvCxnSpPr>
            <p:spPr>
              <a:xfrm>
                <a:off x="4084690" y="4951109"/>
                <a:ext cx="186584" cy="79301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>
                <a:stCxn id="504" idx="3"/>
                <a:endCxn id="350" idx="0"/>
              </p:cNvCxnSpPr>
              <p:nvPr/>
            </p:nvCxnSpPr>
            <p:spPr>
              <a:xfrm flipH="1">
                <a:off x="4814045" y="4951550"/>
                <a:ext cx="248363" cy="792576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>
                <a:stCxn id="504" idx="5"/>
                <a:endCxn id="351" idx="0"/>
              </p:cNvCxnSpPr>
              <p:nvPr/>
            </p:nvCxnSpPr>
            <p:spPr>
              <a:xfrm>
                <a:off x="5116290" y="4951550"/>
                <a:ext cx="239944" cy="792576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>
                <a:stCxn id="505" idx="3"/>
                <a:endCxn id="352" idx="0"/>
              </p:cNvCxnSpPr>
              <p:nvPr/>
            </p:nvCxnSpPr>
            <p:spPr>
              <a:xfrm flipH="1">
                <a:off x="5878759" y="4950595"/>
                <a:ext cx="215246" cy="79353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>
                <a:stCxn id="505" idx="5"/>
                <a:endCxn id="353" idx="0"/>
              </p:cNvCxnSpPr>
              <p:nvPr/>
            </p:nvCxnSpPr>
            <p:spPr>
              <a:xfrm>
                <a:off x="6147887" y="4950595"/>
                <a:ext cx="258126" cy="79353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>
                <a:stCxn id="529" idx="3"/>
                <a:endCxn id="354" idx="0"/>
              </p:cNvCxnSpPr>
              <p:nvPr/>
            </p:nvCxnSpPr>
            <p:spPr>
              <a:xfrm flipH="1">
                <a:off x="6946578" y="4951109"/>
                <a:ext cx="180726" cy="79301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>
                <a:stCxn id="529" idx="5"/>
                <a:endCxn id="355" idx="0"/>
              </p:cNvCxnSpPr>
              <p:nvPr/>
            </p:nvCxnSpPr>
            <p:spPr>
              <a:xfrm>
                <a:off x="7181186" y="4951109"/>
                <a:ext cx="307581" cy="79301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>
                <a:stCxn id="530" idx="3"/>
                <a:endCxn id="356" idx="0"/>
              </p:cNvCxnSpPr>
              <p:nvPr/>
            </p:nvCxnSpPr>
            <p:spPr>
              <a:xfrm flipH="1">
                <a:off x="8011292" y="4950081"/>
                <a:ext cx="161301" cy="7940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>
                <a:stCxn id="530" idx="5"/>
                <a:endCxn id="357" idx="0"/>
              </p:cNvCxnSpPr>
              <p:nvPr/>
            </p:nvCxnSpPr>
            <p:spPr>
              <a:xfrm>
                <a:off x="8226475" y="4950081"/>
                <a:ext cx="312071" cy="7940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>
                <a:stCxn id="464" idx="0"/>
                <a:endCxn id="413" idx="4"/>
              </p:cNvCxnSpPr>
              <p:nvPr/>
            </p:nvCxnSpPr>
            <p:spPr>
              <a:xfrm flipV="1">
                <a:off x="914400" y="4046840"/>
                <a:ext cx="0" cy="83922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>
                <a:stCxn id="466" idx="0"/>
                <a:endCxn id="465" idx="4"/>
              </p:cNvCxnSpPr>
              <p:nvPr/>
            </p:nvCxnSpPr>
            <p:spPr>
              <a:xfrm flipV="1">
                <a:off x="1949725" y="4046840"/>
                <a:ext cx="0" cy="8382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>
                <a:stCxn id="464" idx="7"/>
                <a:endCxn id="465" idx="3"/>
              </p:cNvCxnSpPr>
              <p:nvPr/>
            </p:nvCxnSpPr>
            <p:spPr>
              <a:xfrm flipV="1">
                <a:off x="941341" y="4035681"/>
                <a:ext cx="981443" cy="861546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>
                <a:stCxn id="466" idx="1"/>
                <a:endCxn id="413" idx="5"/>
              </p:cNvCxnSpPr>
              <p:nvPr/>
            </p:nvCxnSpPr>
            <p:spPr>
              <a:xfrm flipH="1" flipV="1">
                <a:off x="941341" y="4035681"/>
                <a:ext cx="981443" cy="86051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3" name="Oval 412"/>
              <p:cNvSpPr/>
              <p:nvPr/>
            </p:nvSpPr>
            <p:spPr>
              <a:xfrm>
                <a:off x="876300" y="3970640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876300" y="48860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1911625" y="3970640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1911625" y="4885040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>
              <a:xfrm>
                <a:off x="2984324" y="39716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4019649" y="39716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5" name="Oval 484"/>
              <p:cNvSpPr/>
              <p:nvPr/>
            </p:nvSpPr>
            <p:spPr>
              <a:xfrm>
                <a:off x="2984324" y="4885040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4019649" y="48860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5051249" y="39716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6082846" y="39716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4" name="Oval 503"/>
              <p:cNvSpPr/>
              <p:nvPr/>
            </p:nvSpPr>
            <p:spPr>
              <a:xfrm>
                <a:off x="5051249" y="4886509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5" name="Oval 504"/>
              <p:cNvSpPr/>
              <p:nvPr/>
            </p:nvSpPr>
            <p:spPr>
              <a:xfrm>
                <a:off x="6082846" y="4885554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7116145" y="39716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8162156" y="39716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7116145" y="4886068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8161434" y="4885040"/>
                <a:ext cx="76200" cy="762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  <a:latin typeface="Calibri"/>
                </a:endParaRPr>
              </a:p>
            </p:txBody>
          </p:sp>
          <p:pic>
            <p:nvPicPr>
              <p:cNvPr id="342" name="Picture 341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67583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43" name="Picture 342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09772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44" name="Picture 343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32297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45" name="Picture 344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59551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46" name="Picture 345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491063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47" name="Picture 346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33252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48" name="Picture 347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55777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49" name="Picture 348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83031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50" name="Picture 349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625802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51" name="Picture 350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67991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52" name="Picture 351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690516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53" name="Picture 352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17770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54" name="Picture 353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758335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55" name="Picture 354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300524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56" name="Picture 355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823049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357" name="Picture 356" descr="server-gra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350303" y="5744126"/>
                <a:ext cx="376485" cy="400774"/>
              </a:xfrm>
              <a:prstGeom prst="rect">
                <a:avLst/>
              </a:prstGeom>
            </p:spPr>
          </p:pic>
          <p:pic>
            <p:nvPicPr>
              <p:cNvPr id="620" name="Picture 61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163" y="47435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621" name="Picture 6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3488" y="4743965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624" name="Picture 62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187" y="4742496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625" name="Picture 62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1512" y="47435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627" name="Picture 6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3112" y="47435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629" name="Picture 6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4709" y="47435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632" name="Picture 63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8008" y="4743965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633" name="Picture 63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3049" y="4743965"/>
                <a:ext cx="752474" cy="361288"/>
              </a:xfrm>
              <a:prstGeom prst="rect">
                <a:avLst/>
              </a:prstGeom>
            </p:spPr>
          </p:pic>
          <p:cxnSp>
            <p:nvCxnSpPr>
              <p:cNvPr id="143" name="Straight Connector 142"/>
              <p:cNvCxnSpPr/>
              <p:nvPr/>
            </p:nvCxnSpPr>
            <p:spPr>
              <a:xfrm flipV="1">
                <a:off x="2565400" y="2171074"/>
                <a:ext cx="1094248" cy="691470"/>
              </a:xfrm>
              <a:prstGeom prst="line">
                <a:avLst/>
              </a:prstGeom>
              <a:ln w="635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>
                <a:endCxn id="413" idx="0"/>
              </p:cNvCxnSpPr>
              <p:nvPr/>
            </p:nvCxnSpPr>
            <p:spPr>
              <a:xfrm flipH="1">
                <a:off x="914400" y="2954867"/>
                <a:ext cx="1481667" cy="1015773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endCxn id="465" idx="1"/>
              </p:cNvCxnSpPr>
              <p:nvPr/>
            </p:nvCxnSpPr>
            <p:spPr>
              <a:xfrm flipH="1">
                <a:off x="1922784" y="2991556"/>
                <a:ext cx="4342549" cy="990243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endCxn id="465" idx="0"/>
              </p:cNvCxnSpPr>
              <p:nvPr/>
            </p:nvCxnSpPr>
            <p:spPr>
              <a:xfrm flipH="1">
                <a:off x="1949725" y="2971800"/>
                <a:ext cx="2927075" cy="99884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>
                <a:stCxn id="413" idx="7"/>
              </p:cNvCxnSpPr>
              <p:nvPr/>
            </p:nvCxnSpPr>
            <p:spPr>
              <a:xfrm flipV="1">
                <a:off x="941341" y="2980267"/>
                <a:ext cx="2690859" cy="1001532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H="1" flipV="1">
                <a:off x="3891790" y="2116456"/>
                <a:ext cx="2509010" cy="779144"/>
              </a:xfrm>
              <a:prstGeom prst="line">
                <a:avLst/>
              </a:prstGeom>
              <a:ln w="635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>
                <a:stCxn id="527" idx="0"/>
              </p:cNvCxnSpPr>
              <p:nvPr/>
            </p:nvCxnSpPr>
            <p:spPr>
              <a:xfrm flipH="1" flipV="1">
                <a:off x="2633133" y="2971800"/>
                <a:ext cx="4521112" cy="99986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>
                <a:stCxn id="528" idx="0"/>
              </p:cNvCxnSpPr>
              <p:nvPr/>
            </p:nvCxnSpPr>
            <p:spPr>
              <a:xfrm flipH="1" flipV="1">
                <a:off x="6491111" y="3005667"/>
                <a:ext cx="1709145" cy="96600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>
                <a:stCxn id="528" idx="1"/>
              </p:cNvCxnSpPr>
              <p:nvPr/>
            </p:nvCxnSpPr>
            <p:spPr>
              <a:xfrm flipH="1" flipV="1">
                <a:off x="5105400" y="2963333"/>
                <a:ext cx="3067915" cy="1019494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527" idx="7"/>
              </p:cNvCxnSpPr>
              <p:nvPr/>
            </p:nvCxnSpPr>
            <p:spPr>
              <a:xfrm flipH="1" flipV="1">
                <a:off x="3886200" y="2971800"/>
                <a:ext cx="3294986" cy="10110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3" name="Picture 1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163" y="38291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94" name="Picture 19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3488" y="38291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95" name="Picture 19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187" y="38291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96" name="Picture 19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1512" y="38291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97" name="Picture 19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3112" y="38291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98" name="Picture 19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4709" y="3828096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8008" y="3829124"/>
                <a:ext cx="752474" cy="361288"/>
              </a:xfrm>
              <a:prstGeom prst="rect">
                <a:avLst/>
              </a:prstGeom>
            </p:spPr>
          </p:pic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24019" y="3829124"/>
                <a:ext cx="752474" cy="361288"/>
              </a:xfrm>
              <a:prstGeom prst="rect">
                <a:avLst/>
              </a:prstGeom>
            </p:spPr>
          </p:pic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4308" y="1801491"/>
              <a:ext cx="916692" cy="609600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2667000" y="2133600"/>
              <a:ext cx="3810000" cy="762000"/>
              <a:chOff x="2667000" y="2133600"/>
              <a:chExt cx="3810000" cy="762000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 flipV="1">
                <a:off x="2667000" y="2133600"/>
                <a:ext cx="2362200" cy="762000"/>
              </a:xfrm>
              <a:prstGeom prst="line">
                <a:avLst/>
              </a:prstGeom>
              <a:ln w="635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3962400" y="2133600"/>
                <a:ext cx="1295400" cy="685800"/>
              </a:xfrm>
              <a:prstGeom prst="line">
                <a:avLst/>
              </a:prstGeom>
              <a:ln w="635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V="1">
                <a:off x="5105400" y="2133600"/>
                <a:ext cx="228600" cy="685800"/>
              </a:xfrm>
              <a:prstGeom prst="line">
                <a:avLst/>
              </a:prstGeom>
              <a:ln w="635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5410200" y="2133600"/>
                <a:ext cx="1066800" cy="762000"/>
              </a:xfrm>
              <a:prstGeom prst="line">
                <a:avLst/>
              </a:prstGeom>
              <a:ln w="635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0" name="Picture 12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8308" y="1809750"/>
              <a:ext cx="916692" cy="609600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726" y="2743200"/>
              <a:ext cx="752474" cy="361288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8526" y="2743200"/>
              <a:ext cx="752474" cy="361288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326" y="2743200"/>
              <a:ext cx="752474" cy="361288"/>
            </a:xfrm>
            <a:prstGeom prst="rect">
              <a:avLst/>
            </a:prstGeom>
          </p:spPr>
        </p:pic>
        <p:pic>
          <p:nvPicPr>
            <p:cNvPr id="132" name="Picture 1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26" y="2743200"/>
              <a:ext cx="752474" cy="36128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4F293F-3002-9944-9172-D157163C1A59}"/>
              </a:ext>
            </a:extLst>
          </p:cNvPr>
          <p:cNvSpPr txBox="1"/>
          <p:nvPr/>
        </p:nvSpPr>
        <p:spPr>
          <a:xfrm>
            <a:off x="583685" y="263280"/>
            <a:ext cx="10702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Application 1: Data center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47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830"/>
    </mc:Choice>
    <mc:Fallback xmlns="">
      <p:transition xmlns:p14="http://schemas.microsoft.com/office/powerpoint/2010/main" spd="slow" advTm="73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8B7D645-582B-E447-BA48-DB195E253A8B}"/>
              </a:ext>
            </a:extLst>
          </p:cNvPr>
          <p:cNvSpPr txBox="1"/>
          <p:nvPr/>
        </p:nvSpPr>
        <p:spPr>
          <a:xfrm>
            <a:off x="3432131" y="2541920"/>
            <a:ext cx="9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41F851-9BB9-9D43-A7B6-DF60ABBA08EE}"/>
              </a:ext>
            </a:extLst>
          </p:cNvPr>
          <p:cNvGrpSpPr/>
          <p:nvPr/>
        </p:nvGrpSpPr>
        <p:grpSpPr>
          <a:xfrm>
            <a:off x="1344460" y="1499666"/>
            <a:ext cx="2478066" cy="1390715"/>
            <a:chOff x="1344460" y="1837868"/>
            <a:chExt cx="2478066" cy="1390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B9585C-69BD-304F-B11F-0B145152124C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CAEAAC-CA6D-4B49-BDB7-4E977B38B053}"/>
                </a:ext>
              </a:extLst>
            </p:cNvPr>
            <p:cNvSpPr txBox="1"/>
            <p:nvPr/>
          </p:nvSpPr>
          <p:spPr>
            <a:xfrm>
              <a:off x="1873685" y="2302392"/>
              <a:ext cx="1433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n/2 X n/2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B869A20-3998-8648-9E12-703C3D142765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95112A-7336-5649-83F1-6751C60E4D61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56940A-D000-3442-B03A-F9DAF274BFB8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C7A674-B57F-DD40-A5EB-D363D2288B4B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D6FC042-54A7-094D-95AD-199CAAFDE29A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9236AB-43B0-3A4A-A2F3-8BFECF1DA234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C37641-F161-BE42-BBFD-F26E7A5297E1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5733DC-2ED0-3B4E-93F1-126EAE5BB61C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ED88B9-8B96-9D4B-A487-058A4C27B6D5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1172ECD-A6E8-0C4F-9075-F1C4719DC907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21F76A-75C7-D744-8F99-25F4E743B1FB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F3BAE-84A4-1A4B-8E3B-F9FD1917FEA8}"/>
              </a:ext>
            </a:extLst>
          </p:cNvPr>
          <p:cNvGrpSpPr/>
          <p:nvPr/>
        </p:nvGrpSpPr>
        <p:grpSpPr>
          <a:xfrm>
            <a:off x="1356986" y="3066071"/>
            <a:ext cx="2478066" cy="1390715"/>
            <a:chOff x="1344460" y="1837868"/>
            <a:chExt cx="2478066" cy="13907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DE3057-DD80-0041-B29B-571F632D0354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451D0F-49AC-CC4B-A220-C2200E25EADC}"/>
                </a:ext>
              </a:extLst>
            </p:cNvPr>
            <p:cNvSpPr txBox="1"/>
            <p:nvPr/>
          </p:nvSpPr>
          <p:spPr>
            <a:xfrm>
              <a:off x="1904743" y="2291869"/>
              <a:ext cx="1479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n/2 X n/2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48C152-7209-9544-A4A8-6B453692FFD4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9F9D2B-0936-AD42-A243-40075152CE56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980F30-34CA-5E40-BB48-BD7D9B4601B7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841199-7537-C14E-BE5E-742785704829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18F43D-DE98-4F4B-96D1-FD29F0BF6C0A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FDEF9E-8383-4448-A53B-F6ACB6B6F1A2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E86DD4-563E-2A45-A9EA-99765214DF25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225A43-CA63-5246-9280-2974E07C7FF0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710AEC3-C7A6-7544-B4B4-8D7327425455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C770FE-C932-2E40-A2AC-CFAF3A585E18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D9178-E8CB-0149-8829-DB97E009E640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21FFBF-9F3E-8145-9375-213A9E34954F}"/>
              </a:ext>
            </a:extLst>
          </p:cNvPr>
          <p:cNvGrpSpPr/>
          <p:nvPr/>
        </p:nvGrpSpPr>
        <p:grpSpPr>
          <a:xfrm>
            <a:off x="1382038" y="4870468"/>
            <a:ext cx="2478066" cy="1390715"/>
            <a:chOff x="1344460" y="1837868"/>
            <a:chExt cx="2478066" cy="13907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41DFC9-7EE7-764A-BAAE-D76C3C9B9A9C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9797BB-D88D-714F-BFA6-405B924837EC}"/>
                </a:ext>
              </a:extLst>
            </p:cNvPr>
            <p:cNvSpPr txBox="1"/>
            <p:nvPr/>
          </p:nvSpPr>
          <p:spPr>
            <a:xfrm>
              <a:off x="1853853" y="2302392"/>
              <a:ext cx="1453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n/2 X n/2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01B621-FD4C-3E4E-92CB-6F495579E9F4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B0F13C-77F9-D941-AE9F-A0914B4BB8DB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BF12D8-CDE3-174C-80A4-728386DC13CF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4D6B74C-0340-6845-804B-677D1D23A311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7A7995B-0A9C-9448-A2EC-AA47FB8AE6A4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0D84FEC-6468-0142-AA44-F31016A93FDB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D745481-8792-8E4A-915D-4DFE4E577FD6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5FB45-2B3B-754C-AE85-0D5D11E7908C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86858C-C3DA-FA43-A2DA-285389C07560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E36FA43-D33A-2941-AE0E-3E1458C79712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3615838-7944-384D-B294-3C115FAB6534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850B35E-0BA8-0C4B-9A9F-929AFF20FF1E}"/>
              </a:ext>
            </a:extLst>
          </p:cNvPr>
          <p:cNvSpPr txBox="1"/>
          <p:nvPr/>
        </p:nvSpPr>
        <p:spPr>
          <a:xfrm>
            <a:off x="2091847" y="4112448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Helvetica" pitchFamily="2" charset="0"/>
              </a:rPr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B57804-F079-7345-BC9D-4D72BCBFB77B}"/>
              </a:ext>
            </a:extLst>
          </p:cNvPr>
          <p:cNvSpPr txBox="1"/>
          <p:nvPr/>
        </p:nvSpPr>
        <p:spPr>
          <a:xfrm>
            <a:off x="494778" y="6364663"/>
            <a:ext cx="447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 X 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full duplex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998199-1AED-4348-8A7A-EAE9D627D155}"/>
              </a:ext>
            </a:extLst>
          </p:cNvPr>
          <p:cNvSpPr txBox="1"/>
          <p:nvPr/>
        </p:nvSpPr>
        <p:spPr>
          <a:xfrm>
            <a:off x="10990545" y="2541920"/>
            <a:ext cx="9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…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837C99-70EF-554E-B4C3-027A9B0B9CDC}"/>
              </a:ext>
            </a:extLst>
          </p:cNvPr>
          <p:cNvGrpSpPr/>
          <p:nvPr/>
        </p:nvGrpSpPr>
        <p:grpSpPr>
          <a:xfrm>
            <a:off x="8902874" y="1499666"/>
            <a:ext cx="2478066" cy="1390715"/>
            <a:chOff x="1344460" y="1837868"/>
            <a:chExt cx="2478066" cy="139071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B5D990-C00A-DB47-92D8-01EB19DC41E3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5471E7-E10D-EA45-AB68-AD76DCA80C7A}"/>
                </a:ext>
              </a:extLst>
            </p:cNvPr>
            <p:cNvSpPr txBox="1"/>
            <p:nvPr/>
          </p:nvSpPr>
          <p:spPr>
            <a:xfrm>
              <a:off x="1882557" y="2302392"/>
              <a:ext cx="1424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n/2 X n/2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8BAAE3B-9F9A-1C47-8D6F-987FB658F7D9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EB7357-B606-F64F-8E0D-A15B80AFA4B7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2433ED-84C8-184C-9BFE-F54A51A6DE41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83BCEA8-0FAA-E049-8287-7FA96CB40898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8AAFBE-4AB6-B040-827F-0CA6F9F2F741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EC10B64-AF2A-3143-BF1B-055D6981DDB2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54EE51-652B-2B4C-81DD-6D6D17C4AE79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2EA801-84F7-EC45-9914-580560C52D4B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DBF80C3-197B-A64C-BB64-99A623961DB9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D5C593C-BFDF-3C4D-88E1-05383E45F989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0FC684-1752-AC45-B80E-548978B254E5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405E63B-F03E-2C4B-86CB-488E8D1CC427}"/>
              </a:ext>
            </a:extLst>
          </p:cNvPr>
          <p:cNvGrpSpPr/>
          <p:nvPr/>
        </p:nvGrpSpPr>
        <p:grpSpPr>
          <a:xfrm>
            <a:off x="8915400" y="3066071"/>
            <a:ext cx="2478066" cy="1390715"/>
            <a:chOff x="1344460" y="1837868"/>
            <a:chExt cx="2478066" cy="139071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58517F8-F427-D141-AE05-946B8F78D045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FBBA51C-4631-2543-8E7A-1345BF143505}"/>
                </a:ext>
              </a:extLst>
            </p:cNvPr>
            <p:cNvSpPr txBox="1"/>
            <p:nvPr/>
          </p:nvSpPr>
          <p:spPr>
            <a:xfrm>
              <a:off x="1882555" y="2302392"/>
              <a:ext cx="1424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n/2 X n/2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96AEDF-4CC1-4F45-8BAF-493CF2581BEC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7560A9F-1577-244B-A97F-BD98F14E6FF7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986F56-AF88-5B4C-86D8-65F400463DEC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94D161-0612-A046-975F-25784763E0C2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AD35CD2-6A16-E44B-B956-B5458958F594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101387-05F2-CF49-98DE-E6C865617CC2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73072F-B614-EA42-83C8-A3A2757A253A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C84D90-C542-CA48-982A-AB6734313887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874D70-31E6-A941-99B7-E1EFBCCA6E66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8343470-FA04-CF48-B281-6C243BFF7F33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DA24B9C-4AA0-F643-8A40-105D5172677D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72E8A5-6083-CA44-B1BB-75C75E62CA84}"/>
              </a:ext>
            </a:extLst>
          </p:cNvPr>
          <p:cNvGrpSpPr/>
          <p:nvPr/>
        </p:nvGrpSpPr>
        <p:grpSpPr>
          <a:xfrm>
            <a:off x="8940452" y="4870468"/>
            <a:ext cx="2478066" cy="1390715"/>
            <a:chOff x="1344460" y="1837868"/>
            <a:chExt cx="2478066" cy="13907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5AE588-42A3-2640-B22D-A4332A5F0B83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88F197-4A93-CD4E-8060-BC4BBAEC7541}"/>
                </a:ext>
              </a:extLst>
            </p:cNvPr>
            <p:cNvSpPr txBox="1"/>
            <p:nvPr/>
          </p:nvSpPr>
          <p:spPr>
            <a:xfrm>
              <a:off x="1873685" y="2302392"/>
              <a:ext cx="1433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n/2 X n/2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6851FE3-7A5A-B646-8A42-0AC470C3AB83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1955BB-CDFA-A548-B6FE-165B5CEFE290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E8EC04-98A3-F44D-A63D-7EE1CF6330D3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7E9C01-9793-904A-B4A5-2D41B98053CF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7CAC171-6D76-7343-BD3F-92823E0E609A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52F02B-6E8A-DC4A-B1A9-874D46BFC17B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601D67-1982-664B-81B7-145167B7A8D9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605A7A-7D67-2C4E-ACC5-FD3FC358B381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FD13D91-0CCA-5D4C-A382-95726116B6C7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705725-AEE1-D64C-BD5E-9DEA5ABF9115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7473EC0-D49C-8346-B80A-20DE64238FF5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5800A09-1925-FE44-95B5-9D02514BEEEB}"/>
              </a:ext>
            </a:extLst>
          </p:cNvPr>
          <p:cNvSpPr txBox="1"/>
          <p:nvPr/>
        </p:nvSpPr>
        <p:spPr>
          <a:xfrm>
            <a:off x="9650261" y="4112448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Helvetica" pitchFamily="2" charset="0"/>
              </a:rPr>
              <a:t>…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BBB17D-6C7A-9544-9E2F-C94615202731}"/>
              </a:ext>
            </a:extLst>
          </p:cNvPr>
          <p:cNvSpPr txBox="1"/>
          <p:nvPr/>
        </p:nvSpPr>
        <p:spPr>
          <a:xfrm>
            <a:off x="8053192" y="6364663"/>
            <a:ext cx="447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 X 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full duplex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5176FB5-46A8-6440-BE08-26096AD80C8F}"/>
              </a:ext>
            </a:extLst>
          </p:cNvPr>
          <p:cNvSpPr txBox="1"/>
          <p:nvPr/>
        </p:nvSpPr>
        <p:spPr>
          <a:xfrm>
            <a:off x="7161756" y="2541920"/>
            <a:ext cx="989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…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0FD1990-B94F-AB43-AE80-9573C0493BC5}"/>
              </a:ext>
            </a:extLst>
          </p:cNvPr>
          <p:cNvGrpSpPr/>
          <p:nvPr/>
        </p:nvGrpSpPr>
        <p:grpSpPr>
          <a:xfrm>
            <a:off x="5074085" y="1499666"/>
            <a:ext cx="2478066" cy="1390715"/>
            <a:chOff x="1344460" y="1837868"/>
            <a:chExt cx="2478066" cy="139071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489E550-4768-AC44-81D9-9AB584481B85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9D111E5-68B7-D547-9560-CBEA305E55AC}"/>
                </a:ext>
              </a:extLst>
            </p:cNvPr>
            <p:cNvSpPr txBox="1"/>
            <p:nvPr/>
          </p:nvSpPr>
          <p:spPr>
            <a:xfrm>
              <a:off x="2179529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n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545F5A-48F9-F14C-A648-170E5C1DE198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9434B50-902C-9044-8CD1-06DB8563467C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F27DF6D-0215-CD4F-8598-1D14C36267E7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A50A099-A36E-454E-99C7-AC92F5AE068E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B711795-DF16-594D-AB2D-84CB3DD46E00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BE75968-9B36-DA49-A4AD-8545C0C1EB80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C665826-A226-FD48-B199-6847D2821997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280F953-2897-144E-A270-A7D4C9B2D4A9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D8F3C29-4504-C94F-AEC2-2255DEBF3FAC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FB540C2-BA00-3B46-987D-BA981D0C162C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1657CA5-C43E-B24C-B269-5DC29211B738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74C89E7-A8F4-3E4B-B388-643755396E76}"/>
              </a:ext>
            </a:extLst>
          </p:cNvPr>
          <p:cNvGrpSpPr/>
          <p:nvPr/>
        </p:nvGrpSpPr>
        <p:grpSpPr>
          <a:xfrm>
            <a:off x="5086611" y="3066071"/>
            <a:ext cx="2478066" cy="1390715"/>
            <a:chOff x="1344460" y="1837868"/>
            <a:chExt cx="2478066" cy="1390715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188B577-FDDB-8E42-B5CB-7473DF00C658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86C4E71-FCB0-9C4E-94C0-6881831152AA}"/>
                </a:ext>
              </a:extLst>
            </p:cNvPr>
            <p:cNvSpPr txBox="1"/>
            <p:nvPr/>
          </p:nvSpPr>
          <p:spPr>
            <a:xfrm>
              <a:off x="2154477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n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8604911-E935-9845-8BC8-707C5275C63F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17F5D3D-79E6-6E4F-AFCA-40DC19AD1F7D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7E77086-924B-E54B-9A37-17E46D649DE7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B86E1C2-3B70-FE41-A7A8-6CEFC5F4E36C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7082CAC-8F53-3243-9E81-50A8A8711052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C4D96E-3169-244D-B27B-48415B7775AC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0D8DB50-59EB-614F-A310-B9A682DB3284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4EA6CFF-5291-914E-9FE6-6E125E0F8561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B0C88A3-14EF-4A44-B361-4C07073CC4D3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0BFF5D8-1956-6A4B-B826-CC6A132FCFA5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F43DAB8-787C-AE4C-BEE0-DD55CB350177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AF52C37-921B-BF4F-981B-BC6751A3DB40}"/>
              </a:ext>
            </a:extLst>
          </p:cNvPr>
          <p:cNvGrpSpPr/>
          <p:nvPr/>
        </p:nvGrpSpPr>
        <p:grpSpPr>
          <a:xfrm>
            <a:off x="5111663" y="4870468"/>
            <a:ext cx="2478066" cy="1390715"/>
            <a:chOff x="1344460" y="1837868"/>
            <a:chExt cx="2478066" cy="139071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16B7357-99D6-254B-8A19-506A05B5A750}"/>
                </a:ext>
              </a:extLst>
            </p:cNvPr>
            <p:cNvSpPr/>
            <p:nvPr/>
          </p:nvSpPr>
          <p:spPr>
            <a:xfrm>
              <a:off x="1766169" y="1837868"/>
              <a:ext cx="1665962" cy="1390715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27C0089-9695-B34D-AE83-1AC43E365341}"/>
                </a:ext>
              </a:extLst>
            </p:cNvPr>
            <p:cNvSpPr txBox="1"/>
            <p:nvPr/>
          </p:nvSpPr>
          <p:spPr>
            <a:xfrm>
              <a:off x="2154477" y="2302392"/>
              <a:ext cx="1227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n X n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91555B2-C64E-724D-AF9C-44377E8F80ED}"/>
                </a:ext>
              </a:extLst>
            </p:cNvPr>
            <p:cNvCxnSpPr/>
            <p:nvPr/>
          </p:nvCxnSpPr>
          <p:spPr>
            <a:xfrm>
              <a:off x="3457183" y="2029216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E4DA9B3-9991-8544-AFB4-CB575EFA214E}"/>
                </a:ext>
              </a:extLst>
            </p:cNvPr>
            <p:cNvCxnSpPr/>
            <p:nvPr/>
          </p:nvCxnSpPr>
          <p:spPr>
            <a:xfrm>
              <a:off x="3471797" y="22317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3BEA205-EFF0-9E41-8DB7-BB3A0DFCC04A}"/>
                </a:ext>
              </a:extLst>
            </p:cNvPr>
            <p:cNvCxnSpPr/>
            <p:nvPr/>
          </p:nvCxnSpPr>
          <p:spPr>
            <a:xfrm>
              <a:off x="3457183" y="2432137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D21C097-29B3-B447-AF28-B7350F5C4824}"/>
                </a:ext>
              </a:extLst>
            </p:cNvPr>
            <p:cNvCxnSpPr/>
            <p:nvPr/>
          </p:nvCxnSpPr>
          <p:spPr>
            <a:xfrm>
              <a:off x="3471797" y="26346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31A79C9-F6F6-004C-86A8-69E9EFE2C8BD}"/>
                </a:ext>
              </a:extLst>
            </p:cNvPr>
            <p:cNvCxnSpPr/>
            <p:nvPr/>
          </p:nvCxnSpPr>
          <p:spPr>
            <a:xfrm>
              <a:off x="3434218" y="3063658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231B1C4-BC93-2846-8AD8-C9C0E3EF4A53}"/>
                </a:ext>
              </a:extLst>
            </p:cNvPr>
            <p:cNvCxnSpPr/>
            <p:nvPr/>
          </p:nvCxnSpPr>
          <p:spPr>
            <a:xfrm>
              <a:off x="1394564" y="2020520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34517A4-BF75-AA4C-B59F-F19F379E7170}"/>
                </a:ext>
              </a:extLst>
            </p:cNvPr>
            <p:cNvCxnSpPr/>
            <p:nvPr/>
          </p:nvCxnSpPr>
          <p:spPr>
            <a:xfrm>
              <a:off x="1384126" y="2223024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51496AE-D90E-2B4E-B842-D8DF377D7B0A}"/>
                </a:ext>
              </a:extLst>
            </p:cNvPr>
            <p:cNvCxnSpPr/>
            <p:nvPr/>
          </p:nvCxnSpPr>
          <p:spPr>
            <a:xfrm>
              <a:off x="1382038" y="2423441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982027C-FC43-6145-AE7C-7DEC08C5BBCC}"/>
                </a:ext>
              </a:extLst>
            </p:cNvPr>
            <p:cNvCxnSpPr/>
            <p:nvPr/>
          </p:nvCxnSpPr>
          <p:spPr>
            <a:xfrm>
              <a:off x="1384126" y="2625945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56BBC6B-F0B4-F54E-8A5F-AF6607C7CFCA}"/>
                </a:ext>
              </a:extLst>
            </p:cNvPr>
            <p:cNvCxnSpPr/>
            <p:nvPr/>
          </p:nvCxnSpPr>
          <p:spPr>
            <a:xfrm>
              <a:off x="1384125" y="3054962"/>
              <a:ext cx="35072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9C4B5D2-FF1F-994A-BBA5-C15EB049828F}"/>
                </a:ext>
              </a:extLst>
            </p:cNvPr>
            <p:cNvSpPr txBox="1"/>
            <p:nvPr/>
          </p:nvSpPr>
          <p:spPr>
            <a:xfrm>
              <a:off x="1344460" y="2533224"/>
              <a:ext cx="989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1D7AE370-E401-574D-A6BC-2880193F812D}"/>
              </a:ext>
            </a:extLst>
          </p:cNvPr>
          <p:cNvSpPr txBox="1"/>
          <p:nvPr/>
        </p:nvSpPr>
        <p:spPr>
          <a:xfrm>
            <a:off x="5821472" y="4112448"/>
            <a:ext cx="1853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latin typeface="Helvetica" pitchFamily="2" charset="0"/>
              </a:rPr>
              <a:t>…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15E0078-AA86-8E45-8CE3-C35603D6E87E}"/>
              </a:ext>
            </a:extLst>
          </p:cNvPr>
          <p:cNvSpPr txBox="1"/>
          <p:nvPr/>
        </p:nvSpPr>
        <p:spPr>
          <a:xfrm>
            <a:off x="4224403" y="6364663"/>
            <a:ext cx="447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n/2</a:t>
            </a:r>
            <a:r>
              <a:rPr lang="en-US" sz="2400" dirty="0">
                <a:latin typeface="Helvetica" pitchFamily="2" charset="0"/>
              </a:rPr>
              <a:t> switches n X 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full duplex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F4E55-DA7F-544C-B957-8A5E8A809C42}"/>
              </a:ext>
            </a:extLst>
          </p:cNvPr>
          <p:cNvCxnSpPr/>
          <p:nvPr/>
        </p:nvCxnSpPr>
        <p:spPr>
          <a:xfrm>
            <a:off x="3908120" y="1682318"/>
            <a:ext cx="1121080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759DC8E-30A0-914C-9FFA-3BAA12EBD712}"/>
              </a:ext>
            </a:extLst>
          </p:cNvPr>
          <p:cNvCxnSpPr>
            <a:cxnSpLocks/>
          </p:cNvCxnSpPr>
          <p:nvPr/>
        </p:nvCxnSpPr>
        <p:spPr>
          <a:xfrm>
            <a:off x="3908120" y="1884822"/>
            <a:ext cx="1165965" cy="127173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15965F5-FCBA-7A43-9B29-DE37214A4EEF}"/>
              </a:ext>
            </a:extLst>
          </p:cNvPr>
          <p:cNvCxnSpPr>
            <a:cxnSpLocks/>
          </p:cNvCxnSpPr>
          <p:nvPr/>
        </p:nvCxnSpPr>
        <p:spPr>
          <a:xfrm>
            <a:off x="3874719" y="2764726"/>
            <a:ext cx="1199366" cy="217871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6A7522D-BBFF-964F-A399-8472C36EC5DF}"/>
              </a:ext>
            </a:extLst>
          </p:cNvPr>
          <p:cNvCxnSpPr>
            <a:cxnSpLocks/>
          </p:cNvCxnSpPr>
          <p:nvPr/>
        </p:nvCxnSpPr>
        <p:spPr>
          <a:xfrm flipV="1">
            <a:off x="3908120" y="1884822"/>
            <a:ext cx="1165965" cy="139038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06D1FF7-3B8D-E14E-BD7B-531D2D1D1FAA}"/>
              </a:ext>
            </a:extLst>
          </p:cNvPr>
          <p:cNvCxnSpPr>
            <a:cxnSpLocks/>
          </p:cNvCxnSpPr>
          <p:nvPr/>
        </p:nvCxnSpPr>
        <p:spPr>
          <a:xfrm flipV="1">
            <a:off x="3908120" y="3429000"/>
            <a:ext cx="1121080" cy="3894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C2973C0-56FF-5648-BEF1-4C090F5B2890}"/>
              </a:ext>
            </a:extLst>
          </p:cNvPr>
          <p:cNvCxnSpPr>
            <a:cxnSpLocks/>
          </p:cNvCxnSpPr>
          <p:nvPr/>
        </p:nvCxnSpPr>
        <p:spPr>
          <a:xfrm>
            <a:off x="3861147" y="4299914"/>
            <a:ext cx="1212938" cy="946308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CB9BF00-9D38-C44D-A059-A7228E79323E}"/>
              </a:ext>
            </a:extLst>
          </p:cNvPr>
          <p:cNvCxnSpPr>
            <a:cxnSpLocks/>
          </p:cNvCxnSpPr>
          <p:nvPr/>
        </p:nvCxnSpPr>
        <p:spPr>
          <a:xfrm>
            <a:off x="3897159" y="6103241"/>
            <a:ext cx="1144567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01FAE76-0D2C-C94D-B7D3-4EB3787C57B2}"/>
              </a:ext>
            </a:extLst>
          </p:cNvPr>
          <p:cNvCxnSpPr>
            <a:cxnSpLocks/>
          </p:cNvCxnSpPr>
          <p:nvPr/>
        </p:nvCxnSpPr>
        <p:spPr>
          <a:xfrm>
            <a:off x="7590772" y="1682318"/>
            <a:ext cx="1277655" cy="837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2FD45C7-5ED2-CB42-A87A-49DE727F0F03}"/>
              </a:ext>
            </a:extLst>
          </p:cNvPr>
          <p:cNvCxnSpPr>
            <a:cxnSpLocks/>
          </p:cNvCxnSpPr>
          <p:nvPr/>
        </p:nvCxnSpPr>
        <p:spPr>
          <a:xfrm>
            <a:off x="7646616" y="1884822"/>
            <a:ext cx="1221811" cy="127173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AA7844A-0237-794B-A5D1-A07335E6EFF4}"/>
              </a:ext>
            </a:extLst>
          </p:cNvPr>
          <p:cNvCxnSpPr>
            <a:cxnSpLocks/>
          </p:cNvCxnSpPr>
          <p:nvPr/>
        </p:nvCxnSpPr>
        <p:spPr>
          <a:xfrm>
            <a:off x="7601731" y="2745552"/>
            <a:ext cx="1354379" cy="2306214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EC88E74-11E0-2D4E-8F5B-5FBD88520977}"/>
              </a:ext>
            </a:extLst>
          </p:cNvPr>
          <p:cNvCxnSpPr>
            <a:cxnSpLocks/>
          </p:cNvCxnSpPr>
          <p:nvPr/>
        </p:nvCxnSpPr>
        <p:spPr>
          <a:xfrm flipV="1">
            <a:off x="7646616" y="1872528"/>
            <a:ext cx="1221811" cy="140303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88D8597-ADFA-B040-8593-E08F7F15B223}"/>
              </a:ext>
            </a:extLst>
          </p:cNvPr>
          <p:cNvCxnSpPr>
            <a:cxnSpLocks/>
          </p:cNvCxnSpPr>
          <p:nvPr/>
        </p:nvCxnSpPr>
        <p:spPr>
          <a:xfrm flipV="1">
            <a:off x="7646616" y="3436526"/>
            <a:ext cx="1221811" cy="31768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B60A0B7-6DBC-FD48-A4E9-099014365472}"/>
              </a:ext>
            </a:extLst>
          </p:cNvPr>
          <p:cNvCxnSpPr>
            <a:cxnSpLocks/>
          </p:cNvCxnSpPr>
          <p:nvPr/>
        </p:nvCxnSpPr>
        <p:spPr>
          <a:xfrm>
            <a:off x="7599643" y="4300260"/>
            <a:ext cx="1268784" cy="93480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475B2F4-ED19-364E-95D7-93A40516445C}"/>
              </a:ext>
            </a:extLst>
          </p:cNvPr>
          <p:cNvCxnSpPr>
            <a:cxnSpLocks/>
          </p:cNvCxnSpPr>
          <p:nvPr/>
        </p:nvCxnSpPr>
        <p:spPr>
          <a:xfrm flipV="1">
            <a:off x="7646616" y="6103241"/>
            <a:ext cx="1221811" cy="1767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rved Up Arrow 2">
            <a:extLst>
              <a:ext uri="{FF2B5EF4-FFF2-40B4-BE49-F238E27FC236}">
                <a16:creationId xmlns:a16="http://schemas.microsoft.com/office/drawing/2014/main" id="{881D916B-23A5-B941-8F2B-06E8C4DF1D41}"/>
              </a:ext>
            </a:extLst>
          </p:cNvPr>
          <p:cNvSpPr/>
          <p:nvPr/>
        </p:nvSpPr>
        <p:spPr>
          <a:xfrm rot="10800000">
            <a:off x="3874719" y="142813"/>
            <a:ext cx="4522788" cy="1235774"/>
          </a:xfrm>
          <a:prstGeom prst="curvedUpArrow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63500">
            <a:solidFill>
              <a:schemeClr val="accent2">
                <a:lumMod val="60000"/>
                <a:lumOff val="40000"/>
                <a:alpha val="37000"/>
              </a:schemeClr>
            </a:solidFill>
            <a:prstDash val="solid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E8768E-7E0B-564E-BE66-2CDEFC5F96FF}"/>
              </a:ext>
            </a:extLst>
          </p:cNvPr>
          <p:cNvSpPr/>
          <p:nvPr/>
        </p:nvSpPr>
        <p:spPr>
          <a:xfrm>
            <a:off x="876822" y="1378588"/>
            <a:ext cx="1215025" cy="506234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1D8CE047-33AC-3543-8D67-8549324580D3}"/>
              </a:ext>
            </a:extLst>
          </p:cNvPr>
          <p:cNvSpPr/>
          <p:nvPr/>
        </p:nvSpPr>
        <p:spPr>
          <a:xfrm>
            <a:off x="10628854" y="1378588"/>
            <a:ext cx="1215025" cy="506234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BD445AD3-47E7-7648-A7BF-4249236B140C}"/>
              </a:ext>
            </a:extLst>
          </p:cNvPr>
          <p:cNvSpPr/>
          <p:nvPr/>
        </p:nvSpPr>
        <p:spPr>
          <a:xfrm>
            <a:off x="3009378" y="1862647"/>
            <a:ext cx="1215025" cy="398252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7812B00-F6D4-AF4F-8FAE-6046D21D945A}"/>
              </a:ext>
            </a:extLst>
          </p:cNvPr>
          <p:cNvSpPr/>
          <p:nvPr/>
        </p:nvSpPr>
        <p:spPr>
          <a:xfrm>
            <a:off x="8435236" y="1851656"/>
            <a:ext cx="1215025" cy="398252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7922359D-60A9-164A-A705-0F02ED0B2C8A}"/>
              </a:ext>
            </a:extLst>
          </p:cNvPr>
          <p:cNvSpPr/>
          <p:nvPr/>
        </p:nvSpPr>
        <p:spPr>
          <a:xfrm>
            <a:off x="4448435" y="1884822"/>
            <a:ext cx="3677694" cy="330656"/>
          </a:xfrm>
          <a:prstGeom prst="leftRightArrow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63500">
            <a:solidFill>
              <a:schemeClr val="accent2">
                <a:lumMod val="60000"/>
                <a:lumOff val="40000"/>
                <a:alpha val="37000"/>
              </a:schemeClr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1" name="Left-Right Arrow 200">
            <a:extLst>
              <a:ext uri="{FF2B5EF4-FFF2-40B4-BE49-F238E27FC236}">
                <a16:creationId xmlns:a16="http://schemas.microsoft.com/office/drawing/2014/main" id="{652F7D8E-F8A4-8E40-A032-4E7E9EA633A5}"/>
              </a:ext>
            </a:extLst>
          </p:cNvPr>
          <p:cNvSpPr/>
          <p:nvPr/>
        </p:nvSpPr>
        <p:spPr>
          <a:xfrm>
            <a:off x="2327885" y="1485585"/>
            <a:ext cx="8093769" cy="330656"/>
          </a:xfrm>
          <a:prstGeom prst="leftRightArrow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63500">
            <a:solidFill>
              <a:schemeClr val="accent2">
                <a:lumMod val="60000"/>
                <a:lumOff val="40000"/>
                <a:alpha val="37000"/>
              </a:schemeClr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DB9F58C-4ACA-6D44-8A2A-B67F39F5915D}"/>
              </a:ext>
            </a:extLst>
          </p:cNvPr>
          <p:cNvCxnSpPr>
            <a:cxnSpLocks/>
          </p:cNvCxnSpPr>
          <p:nvPr/>
        </p:nvCxnSpPr>
        <p:spPr>
          <a:xfrm flipV="1">
            <a:off x="7672451" y="4316482"/>
            <a:ext cx="1195976" cy="938916"/>
          </a:xfrm>
          <a:prstGeom prst="line">
            <a:avLst/>
          </a:prstGeom>
          <a:ln w="508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1A0FF7E-ACA8-FF4C-9677-3F33370EDF5D}"/>
              </a:ext>
            </a:extLst>
          </p:cNvPr>
          <p:cNvCxnSpPr>
            <a:cxnSpLocks/>
          </p:cNvCxnSpPr>
          <p:nvPr/>
        </p:nvCxnSpPr>
        <p:spPr>
          <a:xfrm>
            <a:off x="3875890" y="4299914"/>
            <a:ext cx="1212938" cy="946308"/>
          </a:xfrm>
          <a:prstGeom prst="line">
            <a:avLst/>
          </a:prstGeom>
          <a:ln w="508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Left-Right Arrow 203">
            <a:extLst>
              <a:ext uri="{FF2B5EF4-FFF2-40B4-BE49-F238E27FC236}">
                <a16:creationId xmlns:a16="http://schemas.microsoft.com/office/drawing/2014/main" id="{CDBF1913-FBD0-134B-A460-4A88D0E71738}"/>
              </a:ext>
            </a:extLst>
          </p:cNvPr>
          <p:cNvSpPr/>
          <p:nvPr/>
        </p:nvSpPr>
        <p:spPr>
          <a:xfrm>
            <a:off x="4527050" y="4384074"/>
            <a:ext cx="3677694" cy="330656"/>
          </a:xfrm>
          <a:prstGeom prst="leftRightArrow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 w="63500">
            <a:solidFill>
              <a:schemeClr val="accent2">
                <a:lumMod val="60000"/>
                <a:lumOff val="40000"/>
                <a:alpha val="37000"/>
              </a:schemeClr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09A7C4D-9A16-2E46-BD8A-766B6EC60356}"/>
              </a:ext>
            </a:extLst>
          </p:cNvPr>
          <p:cNvSpPr/>
          <p:nvPr/>
        </p:nvSpPr>
        <p:spPr>
          <a:xfrm>
            <a:off x="4742798" y="5110289"/>
            <a:ext cx="1215025" cy="398252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7E682C5-6DD9-0F48-BF7E-FF0185A670AE}"/>
              </a:ext>
            </a:extLst>
          </p:cNvPr>
          <p:cNvSpPr/>
          <p:nvPr/>
        </p:nvSpPr>
        <p:spPr>
          <a:xfrm>
            <a:off x="6866999" y="5119748"/>
            <a:ext cx="1215025" cy="398252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0417F7-728F-F647-94DB-622E64D469C0}"/>
              </a:ext>
            </a:extLst>
          </p:cNvPr>
          <p:cNvSpPr txBox="1"/>
          <p:nvPr/>
        </p:nvSpPr>
        <p:spPr>
          <a:xfrm rot="16200000">
            <a:off x="-665444" y="2995371"/>
            <a:ext cx="232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From/to hosts</a:t>
            </a:r>
          </a:p>
        </p:txBody>
      </p:sp>
      <p:sp>
        <p:nvSpPr>
          <p:cNvPr id="207" name="Left Brace 206">
            <a:extLst>
              <a:ext uri="{FF2B5EF4-FFF2-40B4-BE49-F238E27FC236}">
                <a16:creationId xmlns:a16="http://schemas.microsoft.com/office/drawing/2014/main" id="{0A597687-7876-2344-A1F5-64A06530C6E4}"/>
              </a:ext>
            </a:extLst>
          </p:cNvPr>
          <p:cNvSpPr/>
          <p:nvPr/>
        </p:nvSpPr>
        <p:spPr>
          <a:xfrm>
            <a:off x="775049" y="1064712"/>
            <a:ext cx="513567" cy="5486399"/>
          </a:xfrm>
          <a:prstGeom prst="leftBrace">
            <a:avLst>
              <a:gd name="adj1" fmla="val 57114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EDD7920-22A7-DF4C-A6FF-FCC81DF927E8}"/>
              </a:ext>
            </a:extLst>
          </p:cNvPr>
          <p:cNvSpPr txBox="1"/>
          <p:nvPr/>
        </p:nvSpPr>
        <p:spPr>
          <a:xfrm>
            <a:off x="1191408" y="432702"/>
            <a:ext cx="2669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itchFamily="2" charset="0"/>
              </a:rPr>
              <a:t>ToR</a:t>
            </a:r>
            <a:r>
              <a:rPr lang="en-US" sz="2400" dirty="0">
                <a:latin typeface="Helvetica" pitchFamily="2" charset="0"/>
              </a:rPr>
              <a:t>/aggregation layer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E6688EE-4FD5-8E41-AFF6-6CAE5B3D5BC8}"/>
              </a:ext>
            </a:extLst>
          </p:cNvPr>
          <p:cNvSpPr txBox="1"/>
          <p:nvPr/>
        </p:nvSpPr>
        <p:spPr>
          <a:xfrm>
            <a:off x="8902883" y="432908"/>
            <a:ext cx="2669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itchFamily="2" charset="0"/>
              </a:rPr>
              <a:t>ToR</a:t>
            </a:r>
            <a:r>
              <a:rPr lang="en-US" sz="2400" dirty="0">
                <a:latin typeface="Helvetica" pitchFamily="2" charset="0"/>
              </a:rPr>
              <a:t>/aggregation layer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51E8B20-4AA6-224B-9161-E228157C3B80}"/>
              </a:ext>
            </a:extLst>
          </p:cNvPr>
          <p:cNvSpPr txBox="1"/>
          <p:nvPr/>
        </p:nvSpPr>
        <p:spPr>
          <a:xfrm>
            <a:off x="4952412" y="434990"/>
            <a:ext cx="2669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Spine layer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F610E-1747-AC44-9FFC-BBD6678E43EE}"/>
              </a:ext>
            </a:extLst>
          </p:cNvPr>
          <p:cNvCxnSpPr/>
          <p:nvPr/>
        </p:nvCxnSpPr>
        <p:spPr>
          <a:xfrm>
            <a:off x="6347637" y="614762"/>
            <a:ext cx="0" cy="6103241"/>
          </a:xfrm>
          <a:prstGeom prst="line">
            <a:avLst/>
          </a:prstGeom>
          <a:ln w="50800">
            <a:solidFill>
              <a:srgbClr val="C00000">
                <a:alpha val="62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5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98" grpId="0" animBg="1"/>
      <p:bldP spid="199" grpId="0" animBg="1"/>
      <p:bldP spid="200" grpId="0" animBg="1"/>
      <p:bldP spid="12" grpId="0" animBg="1"/>
      <p:bldP spid="201" grpId="0" animBg="1"/>
      <p:bldP spid="204" grpId="0" animBg="1"/>
      <p:bldP spid="205" grpId="0" animBg="1"/>
      <p:bldP spid="206" grpId="0" animBg="1"/>
      <p:bldP spid="98" grpId="0"/>
      <p:bldP spid="207" grpId="0" animBg="1"/>
      <p:bldP spid="99" grpId="0"/>
      <p:bldP spid="208" grpId="0"/>
      <p:bldP spid="2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54E4-57E8-EC45-9A3C-128B8610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using folded Clos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C965-CA5D-8246-B75D-211F1222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2-stage high throughput data center topology</a:t>
            </a:r>
          </a:p>
          <a:p>
            <a:r>
              <a:rPr lang="en-US" dirty="0">
                <a:solidFill>
                  <a:srgbClr val="C00000"/>
                </a:solidFill>
              </a:rPr>
              <a:t>Every switch is identical in terms of # ports and link rate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05E35-F053-E446-9B1C-8DE0AA3C6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48" y="2919820"/>
            <a:ext cx="7682630" cy="3678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831002-CD8A-DE46-B0F4-834B64025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990" y="3240636"/>
            <a:ext cx="4699521" cy="3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9F6-E26E-C74C-96F1-7CAA1604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routing?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4B13-D4B9-A74D-A89C-0C8DD8AF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said that the Clos topology above is rearrangeably nonblocking.</a:t>
            </a:r>
          </a:p>
          <a:p>
            <a:endParaRPr lang="en-US" dirty="0"/>
          </a:p>
          <a:p>
            <a:r>
              <a:rPr lang="en-US" dirty="0"/>
              <a:t>So, how to rearrange existing demands when a new packet arrives, so that it can get across as quickly as possible?</a:t>
            </a:r>
          </a:p>
          <a:p>
            <a:pPr lvl="1"/>
            <a:endParaRPr lang="en-US" dirty="0"/>
          </a:p>
          <a:p>
            <a:r>
              <a:rPr lang="en-US" dirty="0"/>
              <a:t>How to do it without “interference” to (</a:t>
            </a:r>
            <a:r>
              <a:rPr lang="en-US" dirty="0" err="1"/>
              <a:t>ie</a:t>
            </a:r>
            <a:r>
              <a:rPr lang="en-US" dirty="0"/>
              <a:t>: rerouting) other pkts?</a:t>
            </a:r>
          </a:p>
          <a:p>
            <a:endParaRPr lang="en-US" dirty="0"/>
          </a:p>
          <a:p>
            <a:r>
              <a:rPr lang="en-US" dirty="0"/>
              <a:t>VL2: </a:t>
            </a:r>
            <a:r>
              <a:rPr lang="en-US" dirty="0">
                <a:solidFill>
                  <a:srgbClr val="C00000"/>
                </a:solidFill>
              </a:rPr>
              <a:t>We don’t need to rearrange anything.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14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05E9-4BF6-8848-B313-C1B4F4B3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Valiant Load Balancing (VLB)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EB85-A92E-8940-A470-1CC56414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948" cy="48382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Designed to move data quickly for shuffling in parallel computing</a:t>
            </a:r>
          </a:p>
          <a:p>
            <a:endParaRPr lang="en-US" dirty="0"/>
          </a:p>
          <a:p>
            <a:r>
              <a:rPr lang="en-US" dirty="0"/>
              <a:t>Setting: Connectivity is sparse (“hypercube” topology): log n links  per node in a network with n nodes</a:t>
            </a:r>
          </a:p>
          <a:p>
            <a:endParaRPr lang="en-US" dirty="0"/>
          </a:p>
          <a:p>
            <a:r>
              <a:rPr lang="en-US" dirty="0"/>
              <a:t>Key idea: pick a </a:t>
            </a:r>
            <a:r>
              <a:rPr lang="en-US" dirty="0">
                <a:solidFill>
                  <a:srgbClr val="C00000"/>
                </a:solidFill>
              </a:rPr>
              <a:t>random node </a:t>
            </a:r>
            <a:r>
              <a:rPr lang="en-US" dirty="0"/>
              <a:t>to redirect a message from the source, then follow the shortest path to the destination from there</a:t>
            </a:r>
          </a:p>
          <a:p>
            <a:endParaRPr lang="en-US" dirty="0"/>
          </a:p>
          <a:p>
            <a:r>
              <a:rPr lang="en-US" dirty="0"/>
              <a:t>Guarantee: With high probability, the message reaches its destination very quickly (log n steps)</a:t>
            </a:r>
          </a:p>
          <a:p>
            <a:pPr lvl="1"/>
            <a:r>
              <a:rPr lang="en-US" dirty="0"/>
              <a:t>Practically, this means there is </a:t>
            </a:r>
            <a:r>
              <a:rPr lang="en-US" dirty="0">
                <a:solidFill>
                  <a:srgbClr val="C00000"/>
                </a:solidFill>
              </a:rPr>
              <a:t>very less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queueing </a:t>
            </a:r>
            <a:r>
              <a:rPr lang="en-US" dirty="0"/>
              <a:t>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8386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7420-9DC3-FC4F-B6E0-A4BE0B6B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VLB in data center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9C9F-0449-E242-B45C-EEC67933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280"/>
            <a:ext cx="10923740" cy="52797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VLB is more general than data center networks or Clos</a:t>
            </a:r>
          </a:p>
          <a:p>
            <a:pPr lvl="1"/>
            <a:r>
              <a:rPr lang="en-US" dirty="0"/>
              <a:t>It is a form of </a:t>
            </a:r>
            <a:r>
              <a:rPr lang="en-US" dirty="0">
                <a:solidFill>
                  <a:srgbClr val="C00000"/>
                </a:solidFill>
              </a:rPr>
              <a:t>oblivious routing</a:t>
            </a:r>
          </a:p>
          <a:p>
            <a:pPr lvl="1"/>
            <a:r>
              <a:rPr lang="en-US" dirty="0"/>
              <a:t>No need to measure DCN traffic patterns before deciding on routing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Extremely simple to implement: no global state</a:t>
            </a:r>
          </a:p>
          <a:p>
            <a:endParaRPr lang="en-US" dirty="0"/>
          </a:p>
          <a:p>
            <a:r>
              <a:rPr lang="en-US" dirty="0"/>
              <a:t>VLB is very handy in folded Clos topologies due to the </a:t>
            </a:r>
            <a:r>
              <a:rPr lang="en-US" dirty="0">
                <a:solidFill>
                  <a:srgbClr val="C00000"/>
                </a:solidFill>
              </a:rPr>
              <a:t>numerous options to pick the first-hop </a:t>
            </a:r>
            <a:r>
              <a:rPr lang="en-US" dirty="0"/>
              <a:t>from the </a:t>
            </a:r>
            <a:r>
              <a:rPr lang="en-US" dirty="0" err="1"/>
              <a:t>ToR</a:t>
            </a:r>
            <a:r>
              <a:rPr lang="en-US" dirty="0"/>
              <a:t> switch.</a:t>
            </a:r>
          </a:p>
          <a:p>
            <a:pPr lvl="1"/>
            <a:r>
              <a:rPr lang="en-US" dirty="0"/>
              <a:t>Balance load across many paths</a:t>
            </a:r>
          </a:p>
          <a:p>
            <a:pPr lvl="1"/>
            <a:r>
              <a:rPr lang="en-US" dirty="0"/>
              <a:t>Path from spine to destination </a:t>
            </a:r>
            <a:r>
              <a:rPr lang="en-US" dirty="0" err="1"/>
              <a:t>ToR</a:t>
            </a:r>
            <a:r>
              <a:rPr lang="en-US" dirty="0"/>
              <a:t> is deterministic</a:t>
            </a:r>
          </a:p>
          <a:p>
            <a:endParaRPr lang="en-US" dirty="0"/>
          </a:p>
          <a:p>
            <a:r>
              <a:rPr lang="en-US" dirty="0"/>
              <a:t>Very beneficial in practice</a:t>
            </a:r>
          </a:p>
          <a:p>
            <a:pPr lvl="1"/>
            <a:r>
              <a:rPr lang="en-US" dirty="0"/>
              <a:t>Performance isolation: other flows don’t matter</a:t>
            </a:r>
          </a:p>
          <a:p>
            <a:pPr lvl="1"/>
            <a:r>
              <a:rPr lang="en-US" dirty="0"/>
              <a:t>High capacity (“bisection bandwidth”) between any two </a:t>
            </a:r>
            <a:r>
              <a:rPr lang="en-US" dirty="0" err="1"/>
              <a:t>ToR</a:t>
            </a:r>
            <a:r>
              <a:rPr lang="en-US" dirty="0"/>
              <a:t> ports</a:t>
            </a:r>
          </a:p>
        </p:txBody>
      </p:sp>
    </p:spTree>
    <p:extLst>
      <p:ext uri="{BB962C8B-B14F-4D97-AF65-F5344CB8AC3E}">
        <p14:creationId xmlns:p14="http://schemas.microsoft.com/office/powerpoint/2010/main" val="3626553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6A80-7127-5D47-BF0C-2631953C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ToR</a:t>
            </a:r>
            <a:r>
              <a:rPr lang="en-US" dirty="0"/>
              <a:t>-port to </a:t>
            </a:r>
            <a:r>
              <a:rPr lang="en-US" dirty="0" err="1"/>
              <a:t>ToR</a:t>
            </a:r>
            <a:r>
              <a:rPr lang="en-US" dirty="0"/>
              <a:t>-port high capacity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354D-A3D3-0448-A316-B76C1893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VLB + Clos provides high capacity if no </a:t>
            </a:r>
            <a:r>
              <a:rPr lang="en-US" dirty="0" err="1"/>
              <a:t>ToR</a:t>
            </a:r>
            <a:r>
              <a:rPr lang="en-US" dirty="0"/>
              <a:t> port demands more than its bandwidth.</a:t>
            </a:r>
          </a:p>
          <a:p>
            <a:endParaRPr lang="en-US" dirty="0"/>
          </a:p>
          <a:p>
            <a:r>
              <a:rPr lang="en-US" dirty="0"/>
              <a:t>When might a </a:t>
            </a:r>
            <a:r>
              <a:rPr lang="en-US" dirty="0" err="1"/>
              <a:t>ToR</a:t>
            </a:r>
            <a:r>
              <a:rPr lang="en-US" dirty="0"/>
              <a:t> port need to service more than its port rate?</a:t>
            </a:r>
          </a:p>
          <a:p>
            <a:endParaRPr lang="en-US" dirty="0"/>
          </a:p>
          <a:p>
            <a:r>
              <a:rPr lang="en-US" dirty="0"/>
              <a:t>Hint: this won’t happen for traffic going from a server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ToR</a:t>
            </a:r>
            <a:endParaRPr lang="en-US" dirty="0"/>
          </a:p>
          <a:p>
            <a:pPr lvl="1"/>
            <a:r>
              <a:rPr lang="en-US" dirty="0"/>
              <a:t>Typically, server NIC rates are &lt;= </a:t>
            </a:r>
            <a:r>
              <a:rPr lang="en-US" dirty="0" err="1"/>
              <a:t>ToR</a:t>
            </a:r>
            <a:r>
              <a:rPr lang="en-US" dirty="0"/>
              <a:t> port rates</a:t>
            </a:r>
          </a:p>
        </p:txBody>
      </p:sp>
    </p:spTree>
    <p:extLst>
      <p:ext uri="{BB962C8B-B14F-4D97-AF65-F5344CB8AC3E}">
        <p14:creationId xmlns:p14="http://schemas.microsoft.com/office/powerpoint/2010/main" val="102695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4570244" y="954556"/>
            <a:ext cx="5869156" cy="5693955"/>
            <a:chOff x="3122444" y="954555"/>
            <a:chExt cx="5869156" cy="5693955"/>
          </a:xfrm>
        </p:grpSpPr>
        <p:grpSp>
          <p:nvGrpSpPr>
            <p:cNvPr id="122" name="Group 121"/>
            <p:cNvGrpSpPr/>
            <p:nvPr/>
          </p:nvGrpSpPr>
          <p:grpSpPr>
            <a:xfrm>
              <a:off x="3122444" y="954555"/>
              <a:ext cx="5869156" cy="5253691"/>
              <a:chOff x="3123322" y="954555"/>
              <a:chExt cx="5869156" cy="5253691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3123322" y="954555"/>
                <a:ext cx="5869156" cy="5253691"/>
                <a:chOff x="3123322" y="954555"/>
                <a:chExt cx="5869156" cy="5253691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3123322" y="954555"/>
                  <a:ext cx="5869156" cy="5253691"/>
                  <a:chOff x="3123322" y="954555"/>
                  <a:chExt cx="5869156" cy="5253691"/>
                </a:xfrm>
              </p:grpSpPr>
              <p:grpSp>
                <p:nvGrpSpPr>
                  <p:cNvPr id="2" name="Group 19"/>
                  <p:cNvGrpSpPr/>
                  <p:nvPr/>
                </p:nvGrpSpPr>
                <p:grpSpPr>
                  <a:xfrm>
                    <a:off x="5360341" y="954555"/>
                    <a:ext cx="1758392" cy="1102845"/>
                    <a:chOff x="3733801" y="1408176"/>
                    <a:chExt cx="2128577" cy="1335024"/>
                  </a:xfrm>
                </p:grpSpPr>
                <p:pic>
                  <p:nvPicPr>
                    <p:cNvPr id="17" name="Picture 16" descr="server2.jp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3733801" y="1408176"/>
                      <a:ext cx="1390650" cy="13350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939958" y="1408176"/>
                      <a:ext cx="922420" cy="4843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rgbClr val="BD081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TLA</a:t>
                      </a:r>
                    </a:p>
                  </p:txBody>
                </p:sp>
              </p:grpSp>
              <p:grpSp>
                <p:nvGrpSpPr>
                  <p:cNvPr id="3" name="Group 38"/>
                  <p:cNvGrpSpPr/>
                  <p:nvPr/>
                </p:nvGrpSpPr>
                <p:grpSpPr>
                  <a:xfrm>
                    <a:off x="6073662" y="2971800"/>
                    <a:ext cx="1927342" cy="1143000"/>
                    <a:chOff x="2791354" y="1359567"/>
                    <a:chExt cx="2333096" cy="1383633"/>
                  </a:xfrm>
                </p:grpSpPr>
                <p:pic>
                  <p:nvPicPr>
                    <p:cNvPr id="40" name="Picture 39" descr="server2.jp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3733800" y="1408176"/>
                      <a:ext cx="1390650" cy="13350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2791354" y="1359567"/>
                      <a:ext cx="1002556" cy="4843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rgbClr val="BD081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MLA</a:t>
                      </a:r>
                    </a:p>
                  </p:txBody>
                </p:sp>
              </p:grpSp>
              <p:pic>
                <p:nvPicPr>
                  <p:cNvPr id="48" name="Picture 47" descr="server-gray.png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3123322" y="5217646"/>
                    <a:ext cx="915278" cy="974328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 descr="server-gray.png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4114800" y="5217646"/>
                    <a:ext cx="915278" cy="974328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 descr="server-gray.png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5104522" y="5217646"/>
                    <a:ext cx="915278" cy="974328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 descr="server-gray.png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6095122" y="5233918"/>
                    <a:ext cx="915278" cy="974328"/>
                  </a:xfrm>
                  <a:prstGeom prst="rect">
                    <a:avLst/>
                  </a:prstGeom>
                </p:spPr>
              </p:pic>
              <p:pic>
                <p:nvPicPr>
                  <p:cNvPr id="52" name="Picture 51" descr="server-gray.png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7085722" y="5217646"/>
                    <a:ext cx="915278" cy="974328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 descr="server-gray.png"/>
                  <p:cNvPicPr>
                    <a:picLocks noChangeAspect="1"/>
                  </p:cNvPicPr>
                  <p:nvPr/>
                </p:nvPicPr>
                <p:blipFill>
                  <a:blip r:embed="rId5" cstate="print"/>
                  <a:stretch>
                    <a:fillRect/>
                  </a:stretch>
                </p:blipFill>
                <p:spPr>
                  <a:xfrm>
                    <a:off x="8077200" y="5217646"/>
                    <a:ext cx="915278" cy="974328"/>
                  </a:xfrm>
                  <a:prstGeom prst="rect">
                    <a:avLst/>
                  </a:prstGeom>
                </p:spPr>
              </p:pic>
              <p:grpSp>
                <p:nvGrpSpPr>
                  <p:cNvPr id="6" name="Group 68"/>
                  <p:cNvGrpSpPr/>
                  <p:nvPr/>
                </p:nvGrpSpPr>
                <p:grpSpPr>
                  <a:xfrm>
                    <a:off x="3962400" y="2971800"/>
                    <a:ext cx="1864608" cy="1138891"/>
                    <a:chOff x="3733800" y="1364542"/>
                    <a:chExt cx="2257157" cy="1378659"/>
                  </a:xfrm>
                </p:grpSpPr>
                <p:pic>
                  <p:nvPicPr>
                    <p:cNvPr id="70" name="Picture 69" descr="server2.jp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tretch>
                      <a:fillRect/>
                    </a:stretch>
                  </p:blipFill>
                  <p:spPr>
                    <a:xfrm>
                      <a:off x="3733800" y="1408177"/>
                      <a:ext cx="1390650" cy="133502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4980130" y="1364542"/>
                      <a:ext cx="1010827" cy="4843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rgbClr val="BD0811"/>
                          </a:solidFill>
                          <a:latin typeface="Helvetica" charset="0"/>
                          <a:ea typeface="Helvetica" charset="0"/>
                          <a:cs typeface="Helvetica" charset="0"/>
                        </a:rPr>
                        <a:t>MLA</a:t>
                      </a:r>
                    </a:p>
                  </p:txBody>
                </p:sp>
              </p:grpSp>
            </p:grpSp>
            <p:grpSp>
              <p:nvGrpSpPr>
                <p:cNvPr id="7" name="Group 93"/>
                <p:cNvGrpSpPr/>
                <p:nvPr/>
              </p:nvGrpSpPr>
              <p:grpSpPr>
                <a:xfrm>
                  <a:off x="3669537" y="3998446"/>
                  <a:ext cx="1740663" cy="1294485"/>
                  <a:chOff x="838200" y="4169885"/>
                  <a:chExt cx="1740663" cy="1294485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rot="5400000">
                    <a:off x="590319" y="4423275"/>
                    <a:ext cx="1288976" cy="79321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rot="5400000">
                    <a:off x="1096415" y="4805871"/>
                    <a:ext cx="1273365" cy="139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/>
                  <p:nvPr/>
                </p:nvCxnSpPr>
                <p:spPr>
                  <a:xfrm rot="16200000" flipH="1">
                    <a:off x="1559806" y="4434291"/>
                    <a:ext cx="1277953" cy="76016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" name="Group 97"/>
                <p:cNvGrpSpPr/>
                <p:nvPr/>
              </p:nvGrpSpPr>
              <p:grpSpPr>
                <a:xfrm>
                  <a:off x="6565137" y="3998446"/>
                  <a:ext cx="1740663" cy="1294485"/>
                  <a:chOff x="838200" y="4169885"/>
                  <a:chExt cx="1740663" cy="1294485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rot="5400000">
                    <a:off x="590319" y="4423275"/>
                    <a:ext cx="1288976" cy="79321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rot="5400000">
                    <a:off x="1096415" y="4805871"/>
                    <a:ext cx="1273365" cy="139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/>
                  <p:cNvCxnSpPr/>
                  <p:nvPr/>
                </p:nvCxnSpPr>
                <p:spPr>
                  <a:xfrm rot="16200000" flipH="1">
                    <a:off x="1559806" y="4434291"/>
                    <a:ext cx="1277953" cy="76016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5" name="Straight Connector 64"/>
              <p:cNvCxnSpPr/>
              <p:nvPr/>
            </p:nvCxnSpPr>
            <p:spPr>
              <a:xfrm rot="16200000" flipH="1">
                <a:off x="5961043" y="2116156"/>
                <a:ext cx="1092506" cy="82259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rot="5400000">
                <a:off x="4803357" y="2014252"/>
                <a:ext cx="1112702" cy="104659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/>
            <p:cNvSpPr txBox="1"/>
            <p:nvPr/>
          </p:nvSpPr>
          <p:spPr>
            <a:xfrm>
              <a:off x="5067300" y="6248400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BD0811"/>
                  </a:solidFill>
                  <a:latin typeface="Helvetica" charset="0"/>
                  <a:ea typeface="Helvetica" charset="0"/>
                  <a:cs typeface="Helvetica" charset="0"/>
                </a:rPr>
                <a:t>Worker Nodes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585704" y="2895600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BD0811"/>
                  </a:solidFill>
                  <a:latin typeface="Helvetica" charset="0"/>
                  <a:ea typeface="Helvetica" charset="0"/>
                  <a:cs typeface="Helvetica" charset="0"/>
                </a:rPr>
                <a:t>………</a:t>
              </a:r>
              <a:endParaRPr lang="en-US" b="1" dirty="0">
                <a:solidFill>
                  <a:srgbClr val="BD0811"/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78338" y="-302528"/>
            <a:ext cx="7772400" cy="1470025"/>
          </a:xfrm>
        </p:spPr>
        <p:txBody>
          <a:bodyPr wrap="square">
            <a:normAutofit/>
          </a:bodyPr>
          <a:lstStyle/>
          <a:p>
            <a:r>
              <a:rPr lang="en-US" sz="4000" dirty="0"/>
              <a:t>Example: Web 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25000"/>
              </a:spcBef>
              <a:buClr>
                <a:srgbClr val="000000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134" name="Rectangle 169"/>
          <p:cNvSpPr>
            <a:spLocks noChangeArrowheads="1"/>
          </p:cNvSpPr>
          <p:nvPr/>
        </p:nvSpPr>
        <p:spPr bwMode="auto">
          <a:xfrm rot="2565780">
            <a:off x="7108215" y="1879040"/>
            <a:ext cx="235470" cy="45720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blurRad="63500"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5" name="Rectangle 169"/>
          <p:cNvSpPr>
            <a:spLocks noChangeAspect="1" noChangeArrowheads="1"/>
          </p:cNvSpPr>
          <p:nvPr/>
        </p:nvSpPr>
        <p:spPr bwMode="auto">
          <a:xfrm rot="19365942">
            <a:off x="7506423" y="1882435"/>
            <a:ext cx="228600" cy="45720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5" name="Rectangle 169"/>
          <p:cNvSpPr>
            <a:spLocks noChangeAspect="1" noChangeArrowheads="1"/>
          </p:cNvSpPr>
          <p:nvPr/>
        </p:nvSpPr>
        <p:spPr bwMode="auto">
          <a:xfrm rot="1907847">
            <a:off x="5687901" y="3912490"/>
            <a:ext cx="228600" cy="45720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7" name="Rectangle 169"/>
          <p:cNvSpPr>
            <a:spLocks noChangeAspect="1" noChangeArrowheads="1"/>
          </p:cNvSpPr>
          <p:nvPr/>
        </p:nvSpPr>
        <p:spPr bwMode="auto">
          <a:xfrm rot="19720810">
            <a:off x="6070026" y="3912304"/>
            <a:ext cx="228600" cy="45720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9" name="Rectangle 169"/>
          <p:cNvSpPr>
            <a:spLocks noChangeAspect="1" noChangeArrowheads="1"/>
          </p:cNvSpPr>
          <p:nvPr/>
        </p:nvSpPr>
        <p:spPr bwMode="auto">
          <a:xfrm>
            <a:off x="5889434" y="3927392"/>
            <a:ext cx="228600" cy="45720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2" name="Rectangle 169"/>
          <p:cNvSpPr>
            <a:spLocks noChangeAspect="1" noChangeArrowheads="1"/>
          </p:cNvSpPr>
          <p:nvPr/>
        </p:nvSpPr>
        <p:spPr bwMode="auto">
          <a:xfrm rot="1907847">
            <a:off x="8583501" y="3936482"/>
            <a:ext cx="228600" cy="45720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3" name="Rectangle 169"/>
          <p:cNvSpPr>
            <a:spLocks noChangeAspect="1" noChangeArrowheads="1"/>
          </p:cNvSpPr>
          <p:nvPr/>
        </p:nvSpPr>
        <p:spPr bwMode="auto">
          <a:xfrm rot="19720810">
            <a:off x="8965626" y="3936296"/>
            <a:ext cx="228600" cy="45720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4" name="Rectangle 169"/>
          <p:cNvSpPr>
            <a:spLocks noChangeAspect="1" noChangeArrowheads="1"/>
          </p:cNvSpPr>
          <p:nvPr/>
        </p:nvSpPr>
        <p:spPr bwMode="auto">
          <a:xfrm>
            <a:off x="8785034" y="3951384"/>
            <a:ext cx="228600" cy="45720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0" name="Rectangle 167"/>
          <p:cNvSpPr>
            <a:spLocks noChangeAspect="1" noChangeArrowheads="1"/>
          </p:cNvSpPr>
          <p:nvPr/>
        </p:nvSpPr>
        <p:spPr bwMode="auto">
          <a:xfrm rot="1979433">
            <a:off x="5135244" y="4851422"/>
            <a:ext cx="228600" cy="457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1" name="Rectangle 167"/>
          <p:cNvSpPr>
            <a:spLocks noChangeAspect="1" noChangeArrowheads="1"/>
          </p:cNvSpPr>
          <p:nvPr/>
        </p:nvSpPr>
        <p:spPr bwMode="auto">
          <a:xfrm rot="19624742">
            <a:off x="6633580" y="4851387"/>
            <a:ext cx="228600" cy="457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2" name="Rectangle 167"/>
          <p:cNvSpPr>
            <a:spLocks noChangeAspect="1" noChangeArrowheads="1"/>
          </p:cNvSpPr>
          <p:nvPr/>
        </p:nvSpPr>
        <p:spPr bwMode="auto">
          <a:xfrm>
            <a:off x="5898444" y="4854222"/>
            <a:ext cx="228600" cy="457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3" name="Rectangle 167"/>
          <p:cNvSpPr>
            <a:spLocks noChangeAspect="1" noChangeArrowheads="1"/>
          </p:cNvSpPr>
          <p:nvPr/>
        </p:nvSpPr>
        <p:spPr bwMode="auto">
          <a:xfrm rot="1979433">
            <a:off x="8030844" y="4851422"/>
            <a:ext cx="228600" cy="457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4" name="Rectangle 167"/>
          <p:cNvSpPr>
            <a:spLocks noChangeAspect="1" noChangeArrowheads="1"/>
          </p:cNvSpPr>
          <p:nvPr/>
        </p:nvSpPr>
        <p:spPr bwMode="auto">
          <a:xfrm rot="19624742">
            <a:off x="9529180" y="4851387"/>
            <a:ext cx="228600" cy="457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5" name="Rectangle 167"/>
          <p:cNvSpPr>
            <a:spLocks noChangeAspect="1" noChangeArrowheads="1"/>
          </p:cNvSpPr>
          <p:nvPr/>
        </p:nvSpPr>
        <p:spPr bwMode="auto">
          <a:xfrm>
            <a:off x="8794044" y="4854222"/>
            <a:ext cx="228600" cy="457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5" name="Rectangle 167"/>
          <p:cNvSpPr>
            <a:spLocks noChangeAspect="1" noChangeArrowheads="1"/>
          </p:cNvSpPr>
          <p:nvPr/>
        </p:nvSpPr>
        <p:spPr bwMode="auto">
          <a:xfrm rot="2584639">
            <a:off x="6373719" y="2726757"/>
            <a:ext cx="228600" cy="457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46" name="Rectangle 167"/>
          <p:cNvSpPr>
            <a:spLocks noChangeAspect="1" noChangeArrowheads="1"/>
          </p:cNvSpPr>
          <p:nvPr/>
        </p:nvSpPr>
        <p:spPr bwMode="auto">
          <a:xfrm rot="19296511">
            <a:off x="8140293" y="2688756"/>
            <a:ext cx="228600" cy="457200"/>
          </a:xfrm>
          <a:prstGeom prst="rect">
            <a:avLst/>
          </a:prstGeom>
          <a:gradFill rotWithShape="1">
            <a:gsLst>
              <a:gs pos="0">
                <a:srgbClr val="0099FF">
                  <a:gamma/>
                  <a:shade val="46275"/>
                  <a:invGamma/>
                </a:srgbClr>
              </a:gs>
              <a:gs pos="50000">
                <a:srgbClr val="0099FF"/>
              </a:gs>
              <a:gs pos="100000">
                <a:srgbClr val="00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6248400" y="1295400"/>
            <a:ext cx="3810000" cy="4648200"/>
            <a:chOff x="4800600" y="1295400"/>
            <a:chExt cx="3810000" cy="4648200"/>
          </a:xfrm>
        </p:grpSpPr>
        <p:sp>
          <p:nvSpPr>
            <p:cNvPr id="131" name="TextBox 130"/>
            <p:cNvSpPr txBox="1"/>
            <p:nvPr/>
          </p:nvSpPr>
          <p:spPr>
            <a:xfrm>
              <a:off x="6400800" y="129540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CC"/>
                  </a:solidFill>
                  <a:latin typeface="Helvetica" charset="0"/>
                  <a:ea typeface="Helvetica" charset="0"/>
                  <a:cs typeface="Helvetica" charset="0"/>
                </a:rPr>
                <a:t>Deadline = 250ms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00600" y="3288268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CC"/>
                  </a:solidFill>
                  <a:latin typeface="Helvetica" charset="0"/>
                  <a:ea typeface="Helvetica" charset="0"/>
                  <a:cs typeface="Helvetica" charset="0"/>
                </a:rPr>
                <a:t>Deadline = 50ms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876800" y="5574268"/>
              <a:ext cx="2209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CC"/>
                  </a:solidFill>
                  <a:latin typeface="Helvetica" charset="0"/>
                  <a:ea typeface="Helvetica" charset="0"/>
                  <a:cs typeface="Helvetica" charset="0"/>
                </a:rPr>
                <a:t>Deadline = 10ms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04DB5EE-0413-CC41-91FC-D900D483BA6F}"/>
              </a:ext>
            </a:extLst>
          </p:cNvPr>
          <p:cNvSpPr txBox="1"/>
          <p:nvPr/>
        </p:nvSpPr>
        <p:spPr>
          <a:xfrm>
            <a:off x="605770" y="2318524"/>
            <a:ext cx="3690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bunch of results arrive at MLAs and TLAs in a short period.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Incoming demand to a server may exceed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ToR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port bandwidth!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284540"/>
      </p:ext>
    </p:extLst>
  </p:cSld>
  <p:clrMapOvr>
    <a:masterClrMapping/>
  </p:clrMapOvr>
  <p:transition spd="slow" advTm="1257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33865E-6 L -0.08194 0.11936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0303E-7 L 0.06667 0.118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1057E-6 L -0.0665 0.14203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7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99E-6 L 0.00174 0.1348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11057E-6 L 0.06284 0.13902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6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11057E-6 L -0.0665 0.14203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7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99E-6 L 0.00174 0.1348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6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11057E-6 L 0.06284 0.13902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579 L -0.0618 -0.13483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7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878 L 0.06753 -0.14062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75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324 L 0.00139 -0.12673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00579 L -0.0618 -0.13483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7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878 L 0.06753 -0.14062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-7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324 L 0.00139 -0.12673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323 L -0.06736 -0.11564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-59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63737E-6 L 0.08333 -0.12211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-6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45" grpId="0" animBg="1"/>
      <p:bldP spid="145" grpId="1" animBg="1"/>
      <p:bldP spid="145" grpId="2" animBg="1"/>
      <p:bldP spid="147" grpId="0" animBg="1"/>
      <p:bldP spid="147" grpId="1" animBg="1"/>
      <p:bldP spid="147" grpId="2" animBg="1"/>
      <p:bldP spid="149" grpId="0" animBg="1"/>
      <p:bldP spid="149" grpId="1" animBg="1"/>
      <p:bldP spid="149" grpId="2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220" grpId="0" animBg="1"/>
      <p:bldP spid="220" grpId="1" animBg="1"/>
      <p:bldP spid="220" grpId="2" animBg="1"/>
      <p:bldP spid="221" grpId="0" animBg="1"/>
      <p:bldP spid="221" grpId="1" animBg="1"/>
      <p:bldP spid="221" grpId="2" animBg="1"/>
      <p:bldP spid="222" grpId="0" animBg="1"/>
      <p:bldP spid="222" grpId="1" animBg="1"/>
      <p:bldP spid="222" grpId="2" animBg="1"/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5" grpId="0" animBg="1"/>
      <p:bldP spid="225" grpId="1" animBg="1"/>
      <p:bldP spid="225" grpId="2" animBg="1"/>
      <p:bldP spid="245" grpId="0" animBg="1"/>
      <p:bldP spid="245" grpId="1" animBg="1"/>
      <p:bldP spid="245" grpId="2" animBg="1"/>
      <p:bldP spid="246" grpId="0" animBg="1"/>
      <p:bldP spid="246" grpId="1" animBg="1"/>
      <p:bldP spid="246" grpId="2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2BE5-C219-1142-BCE1-D34B822F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Hose traffic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A92D-2E70-DD41-8572-2990429C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748"/>
          </a:xfrm>
        </p:spPr>
        <p:txBody>
          <a:bodyPr>
            <a:normAutofit/>
          </a:bodyPr>
          <a:lstStyle/>
          <a:p>
            <a:r>
              <a:rPr lang="en-US" dirty="0"/>
              <a:t>The guarantees of VLB + Clos only hold under the </a:t>
            </a:r>
            <a:r>
              <a:rPr lang="en-US" dirty="0">
                <a:solidFill>
                  <a:srgbClr val="C00000"/>
                </a:solidFill>
              </a:rPr>
              <a:t>hose model:</a:t>
            </a:r>
          </a:p>
          <a:p>
            <a:pPr lvl="1"/>
            <a:r>
              <a:rPr lang="en-US" dirty="0"/>
              <a:t>Demands for any one </a:t>
            </a:r>
            <a:r>
              <a:rPr lang="en-US" dirty="0" err="1"/>
              <a:t>ToR</a:t>
            </a:r>
            <a:r>
              <a:rPr lang="en-US" dirty="0"/>
              <a:t> port (send or receive) must not exceed its bandwidth.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Very hard to enforce especially on the receiver side without sender-side rate limits.</a:t>
            </a:r>
          </a:p>
          <a:p>
            <a:endParaRPr lang="en-US" dirty="0"/>
          </a:p>
          <a:p>
            <a:r>
              <a:rPr lang="en-US" dirty="0"/>
              <a:t>VL2 uses </a:t>
            </a:r>
            <a:r>
              <a:rPr lang="en-US" dirty="0">
                <a:solidFill>
                  <a:srgbClr val="C00000"/>
                </a:solidFill>
              </a:rPr>
              <a:t>TCP convergence</a:t>
            </a:r>
            <a:r>
              <a:rPr lang="en-US" dirty="0"/>
              <a:t> as a way of ensuring that aggregate </a:t>
            </a:r>
            <a:r>
              <a:rPr lang="en-US" dirty="0" err="1"/>
              <a:t>ToR</a:t>
            </a:r>
            <a:r>
              <a:rPr lang="en-US" dirty="0"/>
              <a:t> port demand is within its bandwidth.</a:t>
            </a:r>
          </a:p>
          <a:p>
            <a:pPr lvl="1"/>
            <a:r>
              <a:rPr lang="en-US" dirty="0"/>
              <a:t>Q: think about the problems this might cause…</a:t>
            </a:r>
          </a:p>
        </p:txBody>
      </p:sp>
    </p:spTree>
    <p:extLst>
      <p:ext uri="{BB962C8B-B14F-4D97-AF65-F5344CB8AC3E}">
        <p14:creationId xmlns:p14="http://schemas.microsoft.com/office/powerpoint/2010/main" val="186332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center costs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1113817" y="1317311"/>
          <a:ext cx="9097784" cy="377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8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Amortized</a:t>
                      </a:r>
                      <a:r>
                        <a:rPr lang="en-US" sz="2400" baseline="0" dirty="0">
                          <a:latin typeface="Helvetica" pitchFamily="2" charset="0"/>
                        </a:rPr>
                        <a:t> Cost*</a:t>
                      </a:r>
                      <a:endParaRPr lang="en-US" sz="24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Sub-Components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8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~45%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CPU, memory,</a:t>
                      </a:r>
                      <a:r>
                        <a:rPr lang="en-US" sz="2400" baseline="0" dirty="0">
                          <a:latin typeface="Helvetica" pitchFamily="2" charset="0"/>
                        </a:rPr>
                        <a:t> disk</a:t>
                      </a:r>
                      <a:endParaRPr lang="en-US" sz="24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9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~25%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Power</a:t>
                      </a:r>
                      <a:r>
                        <a:rPr lang="en-US" sz="2400" baseline="0" dirty="0">
                          <a:latin typeface="Helvetica" pitchFamily="2" charset="0"/>
                        </a:rPr>
                        <a:t> i</a:t>
                      </a:r>
                      <a:r>
                        <a:rPr lang="en-US" sz="2400" dirty="0">
                          <a:latin typeface="Helvetica" pitchFamily="2" charset="0"/>
                        </a:rPr>
                        <a:t>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UPS, cooling, power</a:t>
                      </a:r>
                      <a:r>
                        <a:rPr lang="en-US" sz="2400" baseline="0" dirty="0">
                          <a:latin typeface="Helvetica" pitchFamily="2" charset="0"/>
                        </a:rPr>
                        <a:t> distribution</a:t>
                      </a:r>
                      <a:endParaRPr lang="en-US" sz="24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8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~15%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Power draw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Electrical utility costs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8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~15%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latin typeface="Helvetica" pitchFamily="2" charset="0"/>
                        </a:rPr>
                        <a:t>Switches, l</a:t>
                      </a:r>
                      <a:r>
                        <a:rPr lang="en-US" sz="2400" dirty="0">
                          <a:latin typeface="Helvetica" pitchFamily="2" charset="0"/>
                        </a:rPr>
                        <a:t>inks,</a:t>
                      </a:r>
                      <a:r>
                        <a:rPr lang="en-US" sz="2400" baseline="0" dirty="0">
                          <a:latin typeface="Helvetica" pitchFamily="2" charset="0"/>
                        </a:rPr>
                        <a:t> transit</a:t>
                      </a:r>
                      <a:endParaRPr lang="en-US" sz="240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2941" y="6071890"/>
            <a:ext cx="792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latin typeface="Helvetica" pitchFamily="2" charset="0"/>
              </a:rPr>
              <a:t>*3 yr amortization for servers, 15 yr for infrastructure</a:t>
            </a:r>
            <a:r>
              <a:rPr lang="en-US" sz="1050" dirty="0">
                <a:latin typeface="Helvetica" pitchFamily="2" charset="0"/>
              </a:rPr>
              <a:t>; </a:t>
            </a:r>
            <a:r>
              <a:rPr lang="en-US" dirty="0">
                <a:latin typeface="Helvetica" pitchFamily="2" charset="0"/>
              </a:rPr>
              <a:t>5% cost of money</a:t>
            </a:r>
            <a:endParaRPr lang="en-US" sz="1600" dirty="0">
              <a:latin typeface="Helvetica" pitchFamily="2" charset="0"/>
            </a:endParaRPr>
          </a:p>
          <a:p>
            <a:pPr marL="0" lvl="1"/>
            <a:endParaRPr lang="en-US" dirty="0">
              <a:latin typeface="Helvetica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2941" y="5259570"/>
            <a:ext cx="773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accent6"/>
                </a:solidFill>
                <a:latin typeface="Helvetica" pitchFamily="2" charset="0"/>
              </a:rPr>
              <a:t>The Cost of a Cloud: Research Problems in Data Center Networks.  </a:t>
            </a:r>
            <a:r>
              <a:rPr lang="en-US" dirty="0">
                <a:solidFill>
                  <a:schemeClr val="accent6"/>
                </a:solidFill>
                <a:latin typeface="Helvetica" pitchFamily="2" charset="0"/>
              </a:rPr>
              <a:t>Sigcomm</a:t>
            </a:r>
            <a:r>
              <a:rPr lang="en-US" b="1" dirty="0">
                <a:solidFill>
                  <a:schemeClr val="accent6"/>
                </a:solidFill>
                <a:latin typeface="Helvetica" pitchFamily="2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Helvetica" pitchFamily="2" charset="0"/>
              </a:rPr>
              <a:t>CCR 2009.  Greenberg, Hamilton, Maltz, Patel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3817" y="2101399"/>
            <a:ext cx="9097784" cy="673652"/>
          </a:xfrm>
          <a:prstGeom prst="rect">
            <a:avLst/>
          </a:prstGeom>
          <a:solidFill>
            <a:schemeClr val="accent2">
              <a:lumMod val="40000"/>
              <a:lumOff val="60000"/>
              <a:alpha val="33000"/>
            </a:schemeClr>
          </a:solidFill>
          <a:ln w="1016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</a:t>
            </a:r>
            <a:r>
              <a:rPr lang="en-US" i="1" dirty="0"/>
              <a:t>Agility</a:t>
            </a:r>
            <a:r>
              <a:rPr lang="en-US" dirty="0"/>
              <a:t> -- any service, any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8688" cy="4863274"/>
          </a:xfrm>
        </p:spPr>
        <p:txBody>
          <a:bodyPr>
            <a:normAutofit/>
          </a:bodyPr>
          <a:lstStyle/>
          <a:p>
            <a:r>
              <a:rPr lang="en-US" dirty="0"/>
              <a:t>Ideal: Want to place workloads where server resources are available</a:t>
            </a:r>
          </a:p>
          <a:p>
            <a:pPr lvl="1"/>
            <a:endParaRPr lang="en-US" dirty="0"/>
          </a:p>
          <a:p>
            <a:r>
              <a:rPr lang="en-US" dirty="0"/>
              <a:t>…regardless of which services they belong to</a:t>
            </a:r>
          </a:p>
          <a:p>
            <a:r>
              <a:rPr lang="en-US" dirty="0"/>
              <a:t>…regardless of how they communicate with each other</a:t>
            </a:r>
          </a:p>
          <a:p>
            <a:endParaRPr lang="en-US" dirty="0"/>
          </a:p>
          <a:p>
            <a:r>
              <a:rPr lang="en-US" dirty="0"/>
              <a:t>Want to view DCN as a </a:t>
            </a:r>
            <a:r>
              <a:rPr lang="en-US" dirty="0">
                <a:solidFill>
                  <a:srgbClr val="C00000"/>
                </a:solidFill>
              </a:rPr>
              <a:t>pool of compute connected by one big high-speed interconnec</a:t>
            </a:r>
            <a:r>
              <a:rPr lang="en-US" dirty="0"/>
              <a:t>t (“one big switch”)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9DB4A-D954-E74C-A87D-F72FFDFCB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90" y="5993072"/>
            <a:ext cx="4699521" cy="3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C291-D253-1C43-8609-09EBB087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2: High-speed routers!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35CA131-7D8C-874B-9B4C-4FBFC313B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9706" y="1857800"/>
            <a:ext cx="6025781" cy="2525511"/>
          </a:xfrm>
        </p:spPr>
      </p:pic>
      <p:pic>
        <p:nvPicPr>
          <p:cNvPr id="6" name="Content Placeholder 4" descr="A close up of a computer&#10;&#10;Description automatically generated">
            <a:extLst>
              <a:ext uri="{FF2B5EF4-FFF2-40B4-BE49-F238E27FC236}">
                <a16:creationId xmlns:a16="http://schemas.microsoft.com/office/drawing/2014/main" id="{B6BFC088-AE60-354F-A3D9-1FEA5B519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05" r="13857"/>
          <a:stretch/>
        </p:blipFill>
        <p:spPr>
          <a:xfrm>
            <a:off x="204331" y="1550686"/>
            <a:ext cx="5501525" cy="4995324"/>
          </a:xfrm>
          <a:prstGeom prst="rect">
            <a:avLst/>
          </a:prstGeom>
          <a:effectLst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29056B-0793-0E46-AFF2-313812AF2F82}"/>
              </a:ext>
            </a:extLst>
          </p:cNvPr>
          <p:cNvCxnSpPr>
            <a:cxnSpLocks/>
          </p:cNvCxnSpPr>
          <p:nvPr/>
        </p:nvCxnSpPr>
        <p:spPr>
          <a:xfrm flipV="1">
            <a:off x="5571746" y="1522837"/>
            <a:ext cx="1104307" cy="1500209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462535-563A-814C-A236-79F0A62C8BE3}"/>
              </a:ext>
            </a:extLst>
          </p:cNvPr>
          <p:cNvCxnSpPr>
            <a:cxnSpLocks/>
          </p:cNvCxnSpPr>
          <p:nvPr/>
        </p:nvCxnSpPr>
        <p:spPr>
          <a:xfrm>
            <a:off x="5579706" y="3340359"/>
            <a:ext cx="1175657" cy="1042952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442C49-B68C-7D4C-B5EC-7921A64AED1A}"/>
              </a:ext>
            </a:extLst>
          </p:cNvPr>
          <p:cNvSpPr txBox="1"/>
          <p:nvPr/>
        </p:nvSpPr>
        <p:spPr>
          <a:xfrm>
            <a:off x="6303264" y="4607018"/>
            <a:ext cx="51694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Example: to interconnect servers together in a data center rack.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(Dense deployments can have 64-100 ports per switch.)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Also applicable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core routers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62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C677C-2979-F240-959F-7C997B8225D0}"/>
              </a:ext>
            </a:extLst>
          </p:cNvPr>
          <p:cNvSpPr txBox="1"/>
          <p:nvPr/>
        </p:nvSpPr>
        <p:spPr>
          <a:xfrm>
            <a:off x="910224" y="2267211"/>
            <a:ext cx="103715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itchFamily="2" charset="0"/>
              </a:rPr>
              <a:t>Building a high-speed </a:t>
            </a:r>
          </a:p>
          <a:p>
            <a:pPr algn="ctr"/>
            <a:r>
              <a:rPr lang="en-US" sz="6000" dirty="0">
                <a:latin typeface="Helvetica" pitchFamily="2" charset="0"/>
              </a:rPr>
              <a:t>switching fabric</a:t>
            </a:r>
          </a:p>
        </p:txBody>
      </p:sp>
    </p:spTree>
    <p:extLst>
      <p:ext uri="{BB962C8B-B14F-4D97-AF65-F5344CB8AC3E}">
        <p14:creationId xmlns:p14="http://schemas.microsoft.com/office/powerpoint/2010/main" val="261260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AF2F-69A7-6540-85FF-3455B519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(n X m)-port switching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FF26-9823-0740-9D8B-3201E6A3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designs of switching fabric possible</a:t>
            </a:r>
          </a:p>
          <a:p>
            <a:r>
              <a:rPr lang="en-US" dirty="0"/>
              <a:t>Assume n ingress ports and m egress ports, </a:t>
            </a:r>
            <a:r>
              <a:rPr lang="en-US" dirty="0">
                <a:solidFill>
                  <a:srgbClr val="C00000"/>
                </a:solidFill>
              </a:rPr>
              <a:t>half duplex </a:t>
            </a:r>
            <a:r>
              <a:rPr lang="en-US" dirty="0"/>
              <a:t>links</a:t>
            </a:r>
          </a:p>
          <a:p>
            <a:r>
              <a:rPr lang="en-US" dirty="0"/>
              <a:t>Any ingress port may wish to communicate with any egress port</a:t>
            </a:r>
          </a:p>
        </p:txBody>
      </p:sp>
    </p:spTree>
    <p:extLst>
      <p:ext uri="{BB962C8B-B14F-4D97-AF65-F5344CB8AC3E}">
        <p14:creationId xmlns:p14="http://schemas.microsoft.com/office/powerpoint/2010/main" val="21705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AF2F-69A7-6540-85FF-3455B519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(n X m)-port switching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FF26-9823-0740-9D8B-3201E6A3E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764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Circuit switch</a:t>
            </a:r>
            <a:r>
              <a:rPr lang="en-US" dirty="0"/>
              <a:t>, used in telephony network switches and modern optical switches</a:t>
            </a:r>
          </a:p>
          <a:p>
            <a:r>
              <a:rPr lang="en-US" dirty="0"/>
              <a:t>Connect one input and output port at a time</a:t>
            </a:r>
          </a:p>
          <a:p>
            <a:r>
              <a:rPr lang="en-US" dirty="0"/>
              <a:t>Typically “slow”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change.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F7D52B3-8963-DA42-93C9-C711D804A173}"/>
              </a:ext>
            </a:extLst>
          </p:cNvPr>
          <p:cNvGrpSpPr/>
          <p:nvPr/>
        </p:nvGrpSpPr>
        <p:grpSpPr>
          <a:xfrm>
            <a:off x="2173421" y="3818445"/>
            <a:ext cx="7845158" cy="2971801"/>
            <a:chOff x="2164080" y="2904743"/>
            <a:chExt cx="7845158" cy="29718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7649368-4D64-5342-8046-3F163DDBBEE6}"/>
                </a:ext>
              </a:extLst>
            </p:cNvPr>
            <p:cNvGrpSpPr/>
            <p:nvPr/>
          </p:nvGrpSpPr>
          <p:grpSpPr>
            <a:xfrm>
              <a:off x="2164080" y="4009580"/>
              <a:ext cx="2840736" cy="694944"/>
              <a:chOff x="5669280" y="2572512"/>
              <a:chExt cx="2840736" cy="69494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07249A1-299D-434C-A7B5-2CF04B919F0A}"/>
                  </a:ext>
                </a:extLst>
              </p:cNvPr>
              <p:cNvGrpSpPr/>
              <p:nvPr/>
            </p:nvGrpSpPr>
            <p:grpSpPr>
              <a:xfrm>
                <a:off x="6096000" y="2572512"/>
                <a:ext cx="1804416" cy="694944"/>
                <a:chOff x="6096000" y="2572512"/>
                <a:chExt cx="1804416" cy="69494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DE9C3B7-4F3D-804B-A5EC-5CD2F9CA5489}"/>
                    </a:ext>
                  </a:extLst>
                </p:cNvPr>
                <p:cNvSpPr/>
                <p:nvPr/>
              </p:nvSpPr>
              <p:spPr>
                <a:xfrm>
                  <a:off x="6096000" y="2572512"/>
                  <a:ext cx="1804416" cy="6949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DD92F17-EF06-ED43-9D5D-8C212BF1F513}"/>
                    </a:ext>
                  </a:extLst>
                </p:cNvPr>
                <p:cNvSpPr/>
                <p:nvPr/>
              </p:nvSpPr>
              <p:spPr>
                <a:xfrm>
                  <a:off x="6180569" y="2773487"/>
                  <a:ext cx="445008" cy="249936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B4C1A2C-F741-BA44-8269-3534C8AF9B20}"/>
                    </a:ext>
                  </a:extLst>
                </p:cNvPr>
                <p:cNvSpPr/>
                <p:nvPr/>
              </p:nvSpPr>
              <p:spPr>
                <a:xfrm>
                  <a:off x="7291605" y="2700529"/>
                  <a:ext cx="445008" cy="40233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F907EB7-4EE9-DD4D-9578-2BDC1327A32C}"/>
                    </a:ext>
                  </a:extLst>
                </p:cNvPr>
                <p:cNvSpPr/>
                <p:nvPr/>
              </p:nvSpPr>
              <p:spPr>
                <a:xfrm>
                  <a:off x="6703314" y="2648712"/>
                  <a:ext cx="505968" cy="499486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75000"/>
                    </a:schemeClr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4CDF728-3988-A344-947B-5B166DF816F2}"/>
                  </a:ext>
                </a:extLst>
              </p:cNvPr>
              <p:cNvCxnSpPr/>
              <p:nvPr/>
            </p:nvCxnSpPr>
            <p:spPr>
              <a:xfrm>
                <a:off x="5669280" y="2865120"/>
                <a:ext cx="2840736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E2CDADC-F598-1640-87AD-1637C63FCCA9}"/>
                </a:ext>
              </a:extLst>
            </p:cNvPr>
            <p:cNvGrpSpPr/>
            <p:nvPr/>
          </p:nvGrpSpPr>
          <p:grpSpPr>
            <a:xfrm>
              <a:off x="2164080" y="3013012"/>
              <a:ext cx="2840736" cy="694944"/>
              <a:chOff x="5669280" y="2572512"/>
              <a:chExt cx="2840736" cy="69494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EDA4E1F-9B59-6E4F-8D6B-CA66329C732F}"/>
                  </a:ext>
                </a:extLst>
              </p:cNvPr>
              <p:cNvGrpSpPr/>
              <p:nvPr/>
            </p:nvGrpSpPr>
            <p:grpSpPr>
              <a:xfrm>
                <a:off x="6096000" y="2572512"/>
                <a:ext cx="1804416" cy="694944"/>
                <a:chOff x="6096000" y="2572512"/>
                <a:chExt cx="1804416" cy="69494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25D151B-50F2-324C-93FA-71BA1D0679A4}"/>
                    </a:ext>
                  </a:extLst>
                </p:cNvPr>
                <p:cNvSpPr/>
                <p:nvPr/>
              </p:nvSpPr>
              <p:spPr>
                <a:xfrm>
                  <a:off x="6096000" y="2572512"/>
                  <a:ext cx="1804416" cy="6949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088B06B-7BBC-404F-BA5F-C6EEEB0335FC}"/>
                    </a:ext>
                  </a:extLst>
                </p:cNvPr>
                <p:cNvSpPr/>
                <p:nvPr/>
              </p:nvSpPr>
              <p:spPr>
                <a:xfrm>
                  <a:off x="6180569" y="2773487"/>
                  <a:ext cx="445008" cy="249936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7FFCE03-F6E5-9945-A380-4BBC39A7D7D2}"/>
                    </a:ext>
                  </a:extLst>
                </p:cNvPr>
                <p:cNvSpPr/>
                <p:nvPr/>
              </p:nvSpPr>
              <p:spPr>
                <a:xfrm>
                  <a:off x="7291605" y="2700529"/>
                  <a:ext cx="445008" cy="40233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CA4B900-9AD2-5B43-B653-2C0F880EDBB4}"/>
                    </a:ext>
                  </a:extLst>
                </p:cNvPr>
                <p:cNvSpPr/>
                <p:nvPr/>
              </p:nvSpPr>
              <p:spPr>
                <a:xfrm>
                  <a:off x="6703314" y="2648712"/>
                  <a:ext cx="505968" cy="499486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75000"/>
                    </a:schemeClr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9DDED4C-280D-CD49-9B7D-2FA6383C6C8C}"/>
                  </a:ext>
                </a:extLst>
              </p:cNvPr>
              <p:cNvCxnSpPr/>
              <p:nvPr/>
            </p:nvCxnSpPr>
            <p:spPr>
              <a:xfrm>
                <a:off x="5669280" y="2865120"/>
                <a:ext cx="2840736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C67C81-1696-2F48-8721-F9D09459B655}"/>
                </a:ext>
              </a:extLst>
            </p:cNvPr>
            <p:cNvGrpSpPr/>
            <p:nvPr/>
          </p:nvGrpSpPr>
          <p:grpSpPr>
            <a:xfrm>
              <a:off x="2164080" y="5006148"/>
              <a:ext cx="2840736" cy="694944"/>
              <a:chOff x="5669280" y="2572512"/>
              <a:chExt cx="2840736" cy="69494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771E1AB-17DE-4140-ACDC-163DEFED354B}"/>
                  </a:ext>
                </a:extLst>
              </p:cNvPr>
              <p:cNvGrpSpPr/>
              <p:nvPr/>
            </p:nvGrpSpPr>
            <p:grpSpPr>
              <a:xfrm>
                <a:off x="6096000" y="2572512"/>
                <a:ext cx="1804416" cy="694944"/>
                <a:chOff x="6096000" y="2572512"/>
                <a:chExt cx="1804416" cy="69494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94B1355-CEC5-0F48-B0A3-67C269F423FB}"/>
                    </a:ext>
                  </a:extLst>
                </p:cNvPr>
                <p:cNvSpPr/>
                <p:nvPr/>
              </p:nvSpPr>
              <p:spPr>
                <a:xfrm>
                  <a:off x="6096000" y="2572512"/>
                  <a:ext cx="1804416" cy="69494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7F4BFFB-DEEA-324F-8694-E0914360C6FD}"/>
                    </a:ext>
                  </a:extLst>
                </p:cNvPr>
                <p:cNvSpPr/>
                <p:nvPr/>
              </p:nvSpPr>
              <p:spPr>
                <a:xfrm>
                  <a:off x="6180569" y="2773487"/>
                  <a:ext cx="445008" cy="249936"/>
                </a:xfrm>
                <a:prstGeom prst="rect">
                  <a:avLst/>
                </a:prstGeom>
                <a:noFill/>
                <a:ln w="38100">
                  <a:solidFill>
                    <a:schemeClr val="accent6">
                      <a:lumMod val="75000"/>
                    </a:schemeClr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1DE30A5-8353-B340-B67A-C84AFA8E2DEA}"/>
                    </a:ext>
                  </a:extLst>
                </p:cNvPr>
                <p:cNvSpPr/>
                <p:nvPr/>
              </p:nvSpPr>
              <p:spPr>
                <a:xfrm>
                  <a:off x="7291605" y="2700529"/>
                  <a:ext cx="445008" cy="402335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734F1F-CD5D-474B-9375-5C323D0D271C}"/>
                    </a:ext>
                  </a:extLst>
                </p:cNvPr>
                <p:cNvSpPr/>
                <p:nvPr/>
              </p:nvSpPr>
              <p:spPr>
                <a:xfrm>
                  <a:off x="6703314" y="2648712"/>
                  <a:ext cx="505968" cy="499486"/>
                </a:xfrm>
                <a:prstGeom prst="rect">
                  <a:avLst/>
                </a:prstGeom>
                <a:noFill/>
                <a:ln w="38100">
                  <a:solidFill>
                    <a:schemeClr val="accent5">
                      <a:lumMod val="75000"/>
                    </a:schemeClr>
                  </a:solidFill>
                  <a:prstDash val="solid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20F4030-8197-C84A-9476-408F7FDE73ED}"/>
                  </a:ext>
                </a:extLst>
              </p:cNvPr>
              <p:cNvCxnSpPr/>
              <p:nvPr/>
            </p:nvCxnSpPr>
            <p:spPr>
              <a:xfrm>
                <a:off x="5669280" y="2865120"/>
                <a:ext cx="2840736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ABF1BDE-26ED-EF4F-B7DB-20186C1600A3}"/>
                </a:ext>
              </a:extLst>
            </p:cNvPr>
            <p:cNvGrpSpPr/>
            <p:nvPr/>
          </p:nvGrpSpPr>
          <p:grpSpPr>
            <a:xfrm>
              <a:off x="7168502" y="3013012"/>
              <a:ext cx="2840736" cy="694944"/>
              <a:chOff x="7168502" y="3013012"/>
              <a:chExt cx="2840736" cy="69494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00C11D1-8332-C340-B318-FE9A0BCDCB36}"/>
                  </a:ext>
                </a:extLst>
              </p:cNvPr>
              <p:cNvSpPr/>
              <p:nvPr/>
            </p:nvSpPr>
            <p:spPr>
              <a:xfrm>
                <a:off x="7595222" y="3013012"/>
                <a:ext cx="1804416" cy="6949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AC32954-036F-2F46-A83D-51F45669F8B3}"/>
                  </a:ext>
                </a:extLst>
              </p:cNvPr>
              <p:cNvSpPr/>
              <p:nvPr/>
            </p:nvSpPr>
            <p:spPr>
              <a:xfrm>
                <a:off x="8790800" y="3204209"/>
                <a:ext cx="445008" cy="249936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FD7806-4C63-3048-BCF0-8A8177BD5369}"/>
                  </a:ext>
                </a:extLst>
              </p:cNvPr>
              <p:cNvSpPr/>
              <p:nvPr/>
            </p:nvSpPr>
            <p:spPr>
              <a:xfrm>
                <a:off x="7676375" y="3141029"/>
                <a:ext cx="445008" cy="40233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F58D4F0-668A-DC49-AD77-1ECF6D5E3BDC}"/>
                  </a:ext>
                </a:extLst>
              </p:cNvPr>
              <p:cNvSpPr/>
              <p:nvPr/>
            </p:nvSpPr>
            <p:spPr>
              <a:xfrm>
                <a:off x="8202536" y="3089212"/>
                <a:ext cx="505968" cy="499486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FCFCDDA-A089-4A4D-9D72-E0EC24EB4871}"/>
                  </a:ext>
                </a:extLst>
              </p:cNvPr>
              <p:cNvCxnSpPr/>
              <p:nvPr/>
            </p:nvCxnSpPr>
            <p:spPr>
              <a:xfrm>
                <a:off x="7168502" y="3305620"/>
                <a:ext cx="2840736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F424E1F-6FFC-874F-9DE7-79872FA8903E}"/>
                </a:ext>
              </a:extLst>
            </p:cNvPr>
            <p:cNvGrpSpPr/>
            <p:nvPr/>
          </p:nvGrpSpPr>
          <p:grpSpPr>
            <a:xfrm>
              <a:off x="7168502" y="4009580"/>
              <a:ext cx="2840736" cy="694944"/>
              <a:chOff x="7168502" y="3013012"/>
              <a:chExt cx="2840736" cy="69494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242F1BE-5034-A14D-BF1F-EF21ABA2575D}"/>
                  </a:ext>
                </a:extLst>
              </p:cNvPr>
              <p:cNvSpPr/>
              <p:nvPr/>
            </p:nvSpPr>
            <p:spPr>
              <a:xfrm>
                <a:off x="7595222" y="3013012"/>
                <a:ext cx="1804416" cy="6949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17AAD7F-0F07-414C-B69E-E6C50DB86114}"/>
                  </a:ext>
                </a:extLst>
              </p:cNvPr>
              <p:cNvSpPr/>
              <p:nvPr/>
            </p:nvSpPr>
            <p:spPr>
              <a:xfrm>
                <a:off x="8790800" y="3204209"/>
                <a:ext cx="445008" cy="249936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29BD92-1F70-1E43-B1B9-5A1918FA3200}"/>
                  </a:ext>
                </a:extLst>
              </p:cNvPr>
              <p:cNvSpPr/>
              <p:nvPr/>
            </p:nvSpPr>
            <p:spPr>
              <a:xfrm>
                <a:off x="7676375" y="3141029"/>
                <a:ext cx="445008" cy="40233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B649BDD-B3C9-4B4A-8597-927AA258C699}"/>
                  </a:ext>
                </a:extLst>
              </p:cNvPr>
              <p:cNvSpPr/>
              <p:nvPr/>
            </p:nvSpPr>
            <p:spPr>
              <a:xfrm>
                <a:off x="8202536" y="3089212"/>
                <a:ext cx="505968" cy="499486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C89A236-0FC0-7347-8411-493CCC3794D5}"/>
                  </a:ext>
                </a:extLst>
              </p:cNvPr>
              <p:cNvCxnSpPr/>
              <p:nvPr/>
            </p:nvCxnSpPr>
            <p:spPr>
              <a:xfrm>
                <a:off x="7168502" y="3305620"/>
                <a:ext cx="2840736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DD737CD-742F-7243-86C9-9C88A19C59EE}"/>
                </a:ext>
              </a:extLst>
            </p:cNvPr>
            <p:cNvGrpSpPr/>
            <p:nvPr/>
          </p:nvGrpSpPr>
          <p:grpSpPr>
            <a:xfrm>
              <a:off x="7168502" y="5006148"/>
              <a:ext cx="2840736" cy="694944"/>
              <a:chOff x="7168502" y="3013012"/>
              <a:chExt cx="2840736" cy="694944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0711235-0F73-2744-8757-8FC6494360D8}"/>
                  </a:ext>
                </a:extLst>
              </p:cNvPr>
              <p:cNvSpPr/>
              <p:nvPr/>
            </p:nvSpPr>
            <p:spPr>
              <a:xfrm>
                <a:off x="7595222" y="3013012"/>
                <a:ext cx="1804416" cy="69494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BB3D11B-D6EC-4A46-9D7E-D2455B46557B}"/>
                  </a:ext>
                </a:extLst>
              </p:cNvPr>
              <p:cNvSpPr/>
              <p:nvPr/>
            </p:nvSpPr>
            <p:spPr>
              <a:xfrm>
                <a:off x="8790800" y="3204209"/>
                <a:ext cx="445008" cy="249936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F1A50F7-B76A-174A-8CCC-257E06E8C584}"/>
                  </a:ext>
                </a:extLst>
              </p:cNvPr>
              <p:cNvSpPr/>
              <p:nvPr/>
            </p:nvSpPr>
            <p:spPr>
              <a:xfrm>
                <a:off x="7676375" y="3141029"/>
                <a:ext cx="445008" cy="40233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8CF608-511F-1146-9F56-9C4AB93651CB}"/>
                  </a:ext>
                </a:extLst>
              </p:cNvPr>
              <p:cNvSpPr/>
              <p:nvPr/>
            </p:nvSpPr>
            <p:spPr>
              <a:xfrm>
                <a:off x="8202536" y="3089212"/>
                <a:ext cx="505968" cy="499486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94A2C3F-8CB3-8B4A-86C2-8E98D6DA4527}"/>
                  </a:ext>
                </a:extLst>
              </p:cNvPr>
              <p:cNvCxnSpPr/>
              <p:nvPr/>
            </p:nvCxnSpPr>
            <p:spPr>
              <a:xfrm>
                <a:off x="7168502" y="3305620"/>
                <a:ext cx="2840736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7E0316-1F59-9F41-A9DE-D4F0C92A7DAC}"/>
                </a:ext>
              </a:extLst>
            </p:cNvPr>
            <p:cNvSpPr/>
            <p:nvPr/>
          </p:nvSpPr>
          <p:spPr>
            <a:xfrm>
              <a:off x="5145024" y="2904743"/>
              <a:ext cx="1828800" cy="2971801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9A45A82-BA44-CD46-B376-931F9ED41502}"/>
                </a:ext>
              </a:extLst>
            </p:cNvPr>
            <p:cNvCxnSpPr/>
            <p:nvPr/>
          </p:nvCxnSpPr>
          <p:spPr>
            <a:xfrm>
              <a:off x="5242560" y="3305620"/>
              <a:ext cx="1524000" cy="996568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296AC32-6018-AB41-A00C-378ABD46A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7800" y="3354388"/>
              <a:ext cx="1670672" cy="1942715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E4237F1-9F9A-0947-91CB-7B38A7C85F91}"/>
                </a:ext>
              </a:extLst>
            </p:cNvPr>
            <p:cNvCxnSpPr/>
            <p:nvPr/>
          </p:nvCxnSpPr>
          <p:spPr>
            <a:xfrm>
              <a:off x="5279136" y="4302188"/>
              <a:ext cx="1524000" cy="1029903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78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AF2F-69A7-6540-85FF-3455B519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(n X m)-port switching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FF26-9823-0740-9D8B-3201E6A3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Packet-switched networks require faster change in the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input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</a:rPr>
              <a:t>output port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36CC7-172E-3842-8240-F0474778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64" y="3295414"/>
            <a:ext cx="5294915" cy="3388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BBDF6-8CED-6349-867A-D4BD8165E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43" y="3523714"/>
            <a:ext cx="3666878" cy="31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56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1|15.5|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3.1|0.8|4.4|10.8|2.7|3.2|9.2|2.9|2.2|1.3|1.9|23.5|2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1554</Words>
  <Application>Microsoft Macintosh PowerPoint</Application>
  <PresentationFormat>Widescreen</PresentationFormat>
  <Paragraphs>297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Data center costs</vt:lpstr>
      <vt:lpstr>Goal: Agility -- any service, any server</vt:lpstr>
      <vt:lpstr>Application 2: High-speed routers!</vt:lpstr>
      <vt:lpstr>PowerPoint Presentation</vt:lpstr>
      <vt:lpstr>A single (n X m)-port switching fabric</vt:lpstr>
      <vt:lpstr>A single (n X m)-port switching fabric</vt:lpstr>
      <vt:lpstr>A single (n X m)-port switching fabric</vt:lpstr>
      <vt:lpstr>A single (n X m)-port switching fabric</vt:lpstr>
      <vt:lpstr>Key challenge: Many ports + Nonblocking</vt:lpstr>
      <vt:lpstr>Key principle to scale nonblocking switches</vt:lpstr>
      <vt:lpstr>3-stage Clos network (r*n X r*n ports)</vt:lpstr>
      <vt:lpstr>How Clos networks become nonblocking</vt:lpstr>
      <vt:lpstr>Need at most (n-1)+(n-1) middle stage</vt:lpstr>
      <vt:lpstr>Surprising result about Clos networks</vt:lpstr>
      <vt:lpstr>Rearrangeably nonblocking Clos built with identical switches</vt:lpstr>
      <vt:lpstr>PowerPoint Presentation</vt:lpstr>
      <vt:lpstr>How does one design a Clos DCN?</vt:lpstr>
      <vt:lpstr>PowerPoint Presentation</vt:lpstr>
      <vt:lpstr>Consequences of using folded Clos</vt:lpstr>
      <vt:lpstr>What about routing?</vt:lpstr>
      <vt:lpstr>Valiant Load Balancing (VLB)</vt:lpstr>
      <vt:lpstr>VLB in data center networks</vt:lpstr>
      <vt:lpstr>Is ToR-port to ToR-port high capacity enough?</vt:lpstr>
      <vt:lpstr>Example: Web Search</vt:lpstr>
      <vt:lpstr>Hose traffic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425</cp:revision>
  <dcterms:created xsi:type="dcterms:W3CDTF">2020-10-23T01:59:36Z</dcterms:created>
  <dcterms:modified xsi:type="dcterms:W3CDTF">2020-11-06T18:55:13Z</dcterms:modified>
</cp:coreProperties>
</file>