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9" r:id="rId2"/>
    <p:sldId id="292" r:id="rId3"/>
    <p:sldId id="294" r:id="rId4"/>
    <p:sldId id="345" r:id="rId5"/>
    <p:sldId id="346" r:id="rId6"/>
    <p:sldId id="342" r:id="rId7"/>
    <p:sldId id="297" r:id="rId8"/>
    <p:sldId id="299" r:id="rId9"/>
    <p:sldId id="343" r:id="rId10"/>
    <p:sldId id="298" r:id="rId11"/>
    <p:sldId id="303" r:id="rId12"/>
    <p:sldId id="302" r:id="rId13"/>
    <p:sldId id="304" r:id="rId14"/>
    <p:sldId id="344" r:id="rId15"/>
    <p:sldId id="347" r:id="rId16"/>
    <p:sldId id="824" r:id="rId17"/>
    <p:sldId id="311" r:id="rId18"/>
    <p:sldId id="320" r:id="rId19"/>
    <p:sldId id="309" r:id="rId20"/>
    <p:sldId id="312" r:id="rId21"/>
    <p:sldId id="822" r:id="rId22"/>
    <p:sldId id="823" r:id="rId23"/>
    <p:sldId id="348" r:id="rId24"/>
    <p:sldId id="321" r:id="rId25"/>
    <p:sldId id="315" r:id="rId26"/>
    <p:sldId id="349" r:id="rId27"/>
    <p:sldId id="318" r:id="rId28"/>
    <p:sldId id="323" r:id="rId29"/>
    <p:sldId id="324" r:id="rId30"/>
    <p:sldId id="325" r:id="rId31"/>
    <p:sldId id="350" r:id="rId32"/>
    <p:sldId id="326" r:id="rId33"/>
    <p:sldId id="328" r:id="rId34"/>
    <p:sldId id="329" r:id="rId35"/>
    <p:sldId id="330" r:id="rId36"/>
    <p:sldId id="331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96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20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65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06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2341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7545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Internet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2061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31446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info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later)</a:t>
            </a:r>
          </a:p>
        </p:txBody>
      </p:sp>
    </p:spTree>
    <p:extLst>
      <p:ext uri="{BB962C8B-B14F-4D97-AF65-F5344CB8AC3E}">
        <p14:creationId xmlns:p14="http://schemas.microsoft.com/office/powerpoint/2010/main" val="6328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534237" y="2598003"/>
            <a:ext cx="1112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2363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Do we need all these addresses, or can we get rid of some?</a:t>
            </a:r>
          </a:p>
          <a:p>
            <a:pPr lvl="1"/>
            <a:r>
              <a:rPr lang="en-US" dirty="0"/>
              <a:t>Should addresses correspond to the endpoint, or point of attachment, or to the application?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your laptop find all the other addresses?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388-3FBA-3F4B-9246-25B6927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what they correspond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6B3-2F2A-934F-9028-07516BC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address (</a:t>
            </a:r>
            <a:r>
              <a:rPr lang="en-US" dirty="0">
                <a:solidFill>
                  <a:srgbClr val="C00000"/>
                </a:solidFill>
              </a:rPr>
              <a:t>TCP/UDP port</a:t>
            </a:r>
            <a:r>
              <a:rPr lang="en-US" dirty="0"/>
              <a:t>): app-level conversation</a:t>
            </a:r>
          </a:p>
          <a:p>
            <a:endParaRPr lang="en-US" dirty="0"/>
          </a:p>
          <a:p>
            <a:r>
              <a:rPr lang="en-US" dirty="0"/>
              <a:t>Network-level address (</a:t>
            </a:r>
            <a:r>
              <a:rPr lang="en-US" dirty="0">
                <a:solidFill>
                  <a:srgbClr val="C00000"/>
                </a:solidFill>
              </a:rPr>
              <a:t>IP address</a:t>
            </a:r>
            <a:r>
              <a:rPr lang="en-US" dirty="0"/>
              <a:t>): point of attachment</a:t>
            </a:r>
          </a:p>
          <a:p>
            <a:endParaRPr lang="en-US" dirty="0"/>
          </a:p>
          <a:p>
            <a:r>
              <a:rPr lang="en-US" dirty="0"/>
              <a:t>Link-level address (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  <a:r>
              <a:rPr lang="en-US" dirty="0"/>
              <a:t>):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Domain Name System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60" y="896144"/>
            <a:ext cx="3506928" cy="26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5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800" b="0">
                <a:latin typeface="Helvetica" pitchFamily="2" charset="0"/>
              </a:rPr>
              <a:t>requesting host</a:t>
            </a:r>
            <a:endParaRPr lang="en-US" altLang="x-none" sz="2400" b="0">
              <a:latin typeface="Helvetica" pitchFamily="2" charset="0"/>
            </a:endParaRPr>
          </a:p>
          <a:p>
            <a:pPr algn="ctr"/>
            <a:r>
              <a:rPr lang="en-US" altLang="x-none" sz="1600">
                <a:latin typeface="Helvetica" pitchFamily="2" charset="0"/>
              </a:rPr>
              <a:t>cis.poly.edu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6821" y="6291073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dirty="0" err="1">
                <a:latin typeface="Helvetica" pitchFamily="2" charset="0"/>
              </a:rPr>
              <a:t>gaia.cs.umass.edu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1446"/>
              </p:ext>
            </p:extLst>
          </p:nvPr>
        </p:nvGraphicFramePr>
        <p:xfrm>
          <a:off x="8240270" y="560541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6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270" y="560541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 dirty="0">
                <a:latin typeface="Helvetica" pitchFamily="2" charset="0"/>
              </a:rPr>
              <a:t>root DNS server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5" y="3116261"/>
            <a:ext cx="1936750" cy="615949"/>
            <a:chOff x="2800" y="2132"/>
            <a:chExt cx="1220" cy="388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Helvetica" pitchFamily="2" charset="0"/>
              </a:endParaRPr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x-none" sz="1800" b="0" dirty="0">
                  <a:latin typeface="Helvetica" pitchFamily="2" charset="0"/>
                </a:rPr>
                <a:t>local DNS server</a:t>
              </a:r>
              <a:endParaRPr lang="en-US" altLang="x-none" sz="2400" b="0" dirty="0">
                <a:latin typeface="Helvetica" pitchFamily="2" charset="0"/>
              </a:endParaRPr>
            </a:p>
            <a:p>
              <a:pPr algn="ctr"/>
              <a:r>
                <a:rPr lang="en-US" altLang="x-none" sz="1600" dirty="0" err="1">
                  <a:latin typeface="Helvetica" pitchFamily="2" charset="0"/>
                </a:rPr>
                <a:t>dns.poly.edu</a:t>
              </a:r>
              <a:endParaRPr lang="en-US" altLang="x-none" sz="1600" b="0" dirty="0">
                <a:latin typeface="Helvetica" pitchFamily="2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2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3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4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5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6</a:t>
            </a:r>
            <a:endParaRPr lang="en-US" altLang="x-none" sz="2400" b="0">
              <a:latin typeface="Helvetica" pitchFamily="2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8932913" y="4711126"/>
            <a:ext cx="24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600" b="0" dirty="0">
                <a:latin typeface="Helvetica" pitchFamily="2" charset="0"/>
              </a:rPr>
              <a:t>authoritative DNS server</a:t>
            </a:r>
            <a:endParaRPr lang="en-US" altLang="x-none" sz="2400" b="0" dirty="0">
              <a:latin typeface="Helvetica" pitchFamily="2" charset="0"/>
            </a:endParaRPr>
          </a:p>
          <a:p>
            <a:pPr algn="ctr"/>
            <a:r>
              <a:rPr lang="en-US" altLang="x-none" sz="1600" dirty="0" err="1">
                <a:latin typeface="Helvetica" pitchFamily="2" charset="0"/>
              </a:rPr>
              <a:t>dns.cs.umass.edu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7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8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Helvetica" pitchFamily="2" charset="0"/>
              </a:rPr>
              <a:t>TLD DNS server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690688"/>
            <a:ext cx="3406777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 dirty="0"/>
              <a:t>Host at </a:t>
            </a:r>
            <a:r>
              <a:rPr lang="en-US" altLang="x-none" sz="2400" dirty="0" err="1"/>
              <a:t>cis.poly.edu</a:t>
            </a:r>
            <a:r>
              <a:rPr lang="en-US" altLang="x-none" sz="2400" dirty="0"/>
              <a:t> wants IP address for </a:t>
            </a:r>
            <a:r>
              <a:rPr lang="en-US" altLang="x-none" sz="2400" b="1" dirty="0" err="1"/>
              <a:t>gaia.cs.umass.edu</a:t>
            </a:r>
            <a:endParaRPr lang="en-US" altLang="x-none" sz="2400" b="1" dirty="0"/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25563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Routing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computation: Routing</a:t>
            </a:r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“I know where you are, but how do I get there?”</a:t>
            </a:r>
          </a:p>
          <a:p>
            <a:r>
              <a:rPr lang="en-US" altLang="en-US" dirty="0">
                <a:ea typeface="ＭＳ Ｐゴシック" charset="-128"/>
              </a:rPr>
              <a:t>End-to-end paths (e.g., source routing)</a:t>
            </a:r>
          </a:p>
          <a:p>
            <a:pPr lvl="1"/>
            <a:r>
              <a:rPr lang="en-US" altLang="en-US" dirty="0"/>
              <a:t>Each node picks the best end-to-end path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Spanning tree (e.g., Ethernet)</a:t>
            </a:r>
          </a:p>
          <a:p>
            <a:pPr lvl="1"/>
            <a:r>
              <a:rPr lang="en-US" altLang="en-US" dirty="0"/>
              <a:t>One tree that connects every pair of nodes</a:t>
            </a:r>
          </a:p>
          <a:p>
            <a:r>
              <a:rPr lang="en-US" altLang="en-US" dirty="0">
                <a:ea typeface="ＭＳ Ｐゴシック" charset="-128"/>
              </a:rPr>
              <a:t>Shortest paths (e.g., OSPF, IS-IS, RIP)</a:t>
            </a:r>
          </a:p>
          <a:p>
            <a:pPr lvl="1"/>
            <a:r>
              <a:rPr lang="en-US" altLang="en-US" dirty="0"/>
              <a:t>Shortest-path tree rooted at each node</a:t>
            </a:r>
          </a:p>
          <a:p>
            <a:r>
              <a:rPr lang="en-US" altLang="en-US" dirty="0">
                <a:ea typeface="ＭＳ Ｐゴシック" charset="-128"/>
              </a:rPr>
              <a:t>Locally optimal paths (e.g., BGP)</a:t>
            </a:r>
          </a:p>
          <a:p>
            <a:pPr lvl="1"/>
            <a:r>
              <a:rPr lang="en-US" altLang="en-US" dirty="0"/>
              <a:t>Each node selects the best among its neighbors</a:t>
            </a:r>
          </a:p>
          <a:p>
            <a:r>
              <a:rPr lang="en-US" altLang="en-US" dirty="0"/>
              <a:t>More on this in the next lecture…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2627-B6FB-E74D-A7FC-B724B4CF780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34" y="1690688"/>
            <a:ext cx="229257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The Internet’s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356520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Intra-AS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Helvetica" pitchFamily="2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638924" y="3082150"/>
            <a:ext cx="5198033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Paths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45194-4F71-1540-BE64-81A4E59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Interconnected </a:t>
            </a:r>
            <a:r>
              <a:rPr lang="en-US" dirty="0" err="1"/>
              <a:t>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7E855-0745-B746-B72F-5961A8C85484}"/>
              </a:ext>
            </a:extLst>
          </p:cNvPr>
          <p:cNvSpPr txBox="1"/>
          <p:nvPr/>
        </p:nvSpPr>
        <p:spPr>
          <a:xfrm>
            <a:off x="125461" y="5359307"/>
            <a:ext cx="771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But how did the Google server and your laptop attach to the network in the first place? How did they get assigned their addresses?</a:t>
            </a:r>
          </a:p>
        </p:txBody>
      </p:sp>
    </p:spTree>
    <p:extLst>
      <p:ext uri="{BB962C8B-B14F-4D97-AF65-F5344CB8AC3E}">
        <p14:creationId xmlns:p14="http://schemas.microsoft.com/office/powerpoint/2010/main" val="12877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roles of the endpoint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1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sz="3200" dirty="0"/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/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abstractions does the host provide to apps?</a:t>
            </a:r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  <a:p>
            <a:r>
              <a:rPr lang="en-US" altLang="x-none" sz="3000" dirty="0"/>
              <a:t>… apart from other things.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25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C371598-0BA7-0443-BCCA-A73D0E1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68" y="116572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9380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8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1BD2-BD0B-3544-AA91-FE545F7D28F3}" type="slidenum">
              <a:rPr lang="en-US" altLang="x-none" sz="1400" b="0">
                <a:latin typeface="Times New Roman" charset="0"/>
              </a:rPr>
              <a:pPr eaLnBrk="1" hangingPunct="1"/>
              <a:t>28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63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29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5918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91473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30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2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Socket: the interface 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Is a socket between two IP addresses the right abstraction?</a:t>
            </a:r>
          </a:p>
          <a:p>
            <a:pPr lvl="1"/>
            <a:r>
              <a:rPr lang="en-US" altLang="x-none" dirty="0"/>
              <a:t>Mobile hosts?</a:t>
            </a:r>
          </a:p>
          <a:p>
            <a:pPr lvl="1"/>
            <a:r>
              <a:rPr lang="en-US" altLang="x-none" dirty="0"/>
              <a:t>Replicated services?</a:t>
            </a:r>
          </a:p>
          <a:p>
            <a:endParaRPr lang="en-US" altLang="x-none" dirty="0"/>
          </a:p>
          <a:p>
            <a:r>
              <a:rPr lang="en-US" altLang="x-none" dirty="0"/>
              <a:t>Is end-to-end error detection and correction the right model?</a:t>
            </a:r>
          </a:p>
          <a:p>
            <a:pPr lvl="1"/>
            <a:r>
              <a:rPr lang="en-US" altLang="x-none" dirty="0"/>
              <a:t>High loss environments?</a:t>
            </a:r>
          </a:p>
          <a:p>
            <a:pPr lvl="1"/>
            <a:r>
              <a:rPr lang="en-US" altLang="x-none" dirty="0"/>
              <a:t>Expense of retransmitting over the entire path?</a:t>
            </a:r>
          </a:p>
          <a:p>
            <a:pPr marL="0" indent="0">
              <a:buNone/>
            </a:pP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E7AE8-C8CD-F54F-87BD-81FF96C6656C}" type="slidenum">
              <a:rPr lang="en-US" altLang="x-none" sz="1400" b="0">
                <a:latin typeface="Times New Roman" charset="0"/>
              </a:rPr>
              <a:pPr eaLnBrk="1" hangingPunct="1"/>
              <a:t>32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Quickly leads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33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83656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End hosts adapt their sending rates: </a:t>
            </a:r>
            <a:r>
              <a:rPr lang="en-US" altLang="x-none" i="1" dirty="0">
                <a:solidFill>
                  <a:srgbClr val="C00000"/>
                </a:solidFill>
              </a:rPr>
              <a:t>congestion control</a:t>
            </a:r>
          </a:p>
          <a:p>
            <a:pPr lvl="1"/>
            <a:r>
              <a:rPr lang="en-US" altLang="x-none" dirty="0"/>
              <a:t>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/>
              <a:t>Seeing your own frame collide with others</a:t>
            </a:r>
          </a:p>
          <a:p>
            <a:pPr lvl="1"/>
            <a:r>
              <a:rPr lang="en-US" altLang="x-none" dirty="0"/>
              <a:t>IP network: observing your end-to-end performance</a:t>
            </a:r>
          </a:p>
          <a:p>
            <a:pPr lvl="2"/>
            <a:r>
              <a:rPr lang="en-US" altLang="x-none" dirty="0"/>
              <a:t>Packet delay or loss over the end-to-end path</a:t>
            </a:r>
          </a:p>
          <a:p>
            <a:r>
              <a:rPr lang="en-US" altLang="x-none" dirty="0"/>
              <a:t>Adapting to congestion</a:t>
            </a:r>
          </a:p>
          <a:p>
            <a:pPr lvl="1"/>
            <a:r>
              <a:rPr lang="en-US" altLang="x-none" dirty="0"/>
              <a:t>Slowing down the sending rate for the greater good</a:t>
            </a:r>
          </a:p>
          <a:p>
            <a:pPr lvl="1"/>
            <a:r>
              <a:rPr lang="en-US" altLang="x-none" dirty="0"/>
              <a:t>Slow down too little: don’t effectively relieve congestion</a:t>
            </a:r>
          </a:p>
          <a:p>
            <a:pPr lvl="1"/>
            <a:r>
              <a:rPr lang="en-US" altLang="x-none" dirty="0"/>
              <a:t>Slow down too much: lose application performance</a:t>
            </a:r>
          </a:p>
          <a:p>
            <a:pPr lvl="1"/>
            <a:endParaRPr lang="en-US" altLang="x-non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3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35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36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9662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What role should the network play in resource allocation? </a:t>
            </a:r>
          </a:p>
          <a:p>
            <a:pPr lvl="1"/>
            <a:r>
              <a:rPr lang="en-US" altLang="x-none" dirty="0"/>
              <a:t>Explicit feedback to the endpoints?</a:t>
            </a:r>
          </a:p>
          <a:p>
            <a:pPr lvl="1"/>
            <a:r>
              <a:rPr lang="en-US" altLang="x-none" dirty="0"/>
              <a:t>Enforcing an explicit rate allocation?</a:t>
            </a:r>
          </a:p>
          <a:p>
            <a:endParaRPr lang="en-US" altLang="x-none" dirty="0"/>
          </a:p>
          <a:p>
            <a:r>
              <a:rPr lang="en-US" altLang="x-none" dirty="0"/>
              <a:t>What is a good definition of fairness?</a:t>
            </a:r>
          </a:p>
          <a:p>
            <a:endParaRPr lang="en-US" altLang="x-none" dirty="0"/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37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14386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stitch together the path</a:t>
            </a:r>
          </a:p>
        </p:txBody>
      </p:sp>
    </p:spTree>
    <p:extLst>
      <p:ext uri="{BB962C8B-B14F-4D97-AF65-F5344CB8AC3E}">
        <p14:creationId xmlns:p14="http://schemas.microsoft.com/office/powerpoint/2010/main" val="15028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modularity: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4" name="Picture 3" descr="A picture containing appliance, dryer, indoor, sitting&#10;&#10;Description automatically generated">
            <a:extLst>
              <a:ext uri="{FF2B5EF4-FFF2-40B4-BE49-F238E27FC236}">
                <a16:creationId xmlns:a16="http://schemas.microsoft.com/office/drawing/2014/main" id="{CA96F597-64B8-B942-8477-F5A9248D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40" y="1095269"/>
            <a:ext cx="2248725" cy="30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9419</TotalTime>
  <Words>1798</Words>
  <Application>Microsoft Macintosh PowerPoint</Application>
  <PresentationFormat>Widescreen</PresentationFormat>
  <Paragraphs>384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Clip</vt:lpstr>
      <vt:lpstr>PowerPoint Presentation</vt:lpstr>
      <vt:lpstr>What happens when you browse?</vt:lpstr>
      <vt:lpstr>But how does your laptop know  where the google.com server is, and how to reach it?</vt:lpstr>
      <vt:lpstr>But how does your laptop know  where the google.com server is, and how to reach it?</vt:lpstr>
      <vt:lpstr>But 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PowerPoint Presentation</vt:lpstr>
      <vt:lpstr>Where do all the addresses come from?</vt:lpstr>
      <vt:lpstr>Addresses and what they correspond to</vt:lpstr>
      <vt:lpstr>Directories</vt:lpstr>
      <vt:lpstr>Domain Name System</vt:lpstr>
      <vt:lpstr>Routing</vt:lpstr>
      <vt:lpstr>Path computation: Routing</vt:lpstr>
      <vt:lpstr>The Internet’s approach to routing</vt:lpstr>
      <vt:lpstr>Interconnected ASes</vt:lpstr>
      <vt:lpstr>What happens when you browse?</vt:lpstr>
      <vt:lpstr>The roles of the endpoint</vt:lpstr>
      <vt:lpstr>The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Two Main Transport Layers</vt:lpstr>
      <vt:lpstr>Socket: the interface to applications</vt:lpstr>
      <vt:lpstr>Discussion</vt:lpstr>
      <vt:lpstr>(3) Distributed sharing of the network</vt:lpstr>
      <vt:lpstr>Endpoints adjust to congestion</vt:lpstr>
      <vt:lpstr>Ethernet back-off mechanism</vt:lpstr>
      <vt:lpstr>TCP congestion control (much more later)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1098</cp:revision>
  <cp:lastPrinted>2019-09-09T02:35:22Z</cp:lastPrinted>
  <dcterms:created xsi:type="dcterms:W3CDTF">2018-09-05T17:47:04Z</dcterms:created>
  <dcterms:modified xsi:type="dcterms:W3CDTF">2020-09-15T02:43:46Z</dcterms:modified>
</cp:coreProperties>
</file>