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7" r:id="rId2"/>
    <p:sldId id="398" r:id="rId3"/>
    <p:sldId id="266" r:id="rId4"/>
    <p:sldId id="397" r:id="rId5"/>
    <p:sldId id="267" r:id="rId6"/>
    <p:sldId id="268" r:id="rId7"/>
    <p:sldId id="399" r:id="rId8"/>
    <p:sldId id="275" r:id="rId9"/>
    <p:sldId id="276" r:id="rId10"/>
    <p:sldId id="277" r:id="rId11"/>
    <p:sldId id="278" r:id="rId12"/>
    <p:sldId id="279" r:id="rId13"/>
    <p:sldId id="396" r:id="rId14"/>
    <p:sldId id="280" r:id="rId15"/>
    <p:sldId id="281" r:id="rId16"/>
    <p:sldId id="282" r:id="rId17"/>
    <p:sldId id="388" r:id="rId18"/>
    <p:sldId id="283" r:id="rId19"/>
    <p:sldId id="357" r:id="rId20"/>
    <p:sldId id="400" r:id="rId21"/>
    <p:sldId id="394" r:id="rId22"/>
    <p:sldId id="379" r:id="rId23"/>
    <p:sldId id="395" r:id="rId24"/>
    <p:sldId id="313" r:id="rId25"/>
    <p:sldId id="337" r:id="rId26"/>
    <p:sldId id="297" r:id="rId27"/>
    <p:sldId id="299" r:id="rId28"/>
    <p:sldId id="401" r:id="rId29"/>
    <p:sldId id="298" r:id="rId30"/>
    <p:sldId id="303" r:id="rId31"/>
    <p:sldId id="302" r:id="rId32"/>
    <p:sldId id="304" r:id="rId33"/>
    <p:sldId id="319" r:id="rId34"/>
    <p:sldId id="33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1052482-D170-764C-82FF-722FC975F3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A63B0F4-F036-8546-A219-FC4338FA1E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86019" name="Text Box 2">
            <a:extLst>
              <a:ext uri="{FF2B5EF4-FFF2-40B4-BE49-F238E27FC236}">
                <a16:creationId xmlns:a16="http://schemas.microsoft.com/office/drawing/2014/main" id="{8F598BAC-E3AC-6349-8D0F-CE02F4F2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B39534F-1B30-8E42-8F0B-EA7A15E8FCF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54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7" y="181381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Technology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message bits to arrive on incoming link before sending the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Header Overhead </a:t>
            </a:r>
            <a:r>
              <a:rPr lang="en-US" sz="2400" dirty="0">
                <a:ea typeface="ＭＳ Ｐゴシック" charset="0"/>
              </a:rPr>
              <a:t>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Circuit &lt; Message &lt; Packet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ＭＳ Ｐゴシック" charset="0"/>
              </a:rPr>
              <a:t>… assuming typical messages are larger than typical packets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</a:t>
            </a:r>
            <a:r>
              <a:rPr lang="en-US" sz="2400" b="1" dirty="0">
                <a:ea typeface="ＭＳ Ｐゴシック" charset="0"/>
              </a:rPr>
              <a:t>Total Delay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Some comparisons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9DBD7993-28D9-0A42-A92E-E689DFE5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547C9-9392-3D40-9DD1-AAAC564F1F0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A23B53B9-6602-784B-B1EE-505E27D300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1130147" y="800100"/>
            <a:ext cx="3810000" cy="5257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Autofit/>
          </a:bodyPr>
          <a:lstStyle/>
          <a:p>
            <a:pPr marL="338138" indent="-338138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Telephone Network</a:t>
            </a:r>
          </a:p>
          <a:p>
            <a:pPr marL="338138" indent="-338138" defTabSz="457200"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b="1" dirty="0">
              <a:solidFill>
                <a:schemeClr val="tx1">
                  <a:lumMod val="65000"/>
                  <a:lumOff val="35000"/>
                </a:schemeClr>
              </a:solidFill>
              <a:ea typeface="MS PGothic" pitchFamily="34" charset="-128"/>
            </a:endParaRP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Connection-based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Admission control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Intelligence is</a:t>
            </a:r>
            <a:b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</a:b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“in the core network”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Every service provided by the telephone company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MS PGothic" pitchFamily="34" charset="-128"/>
              </a:rPr>
              <a:t>Traffic carried by relatively few,  “well-known” communications companies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A5FD0CA4-7188-A94A-8DB4-C754F2497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6559" y="806986"/>
            <a:ext cx="3657600" cy="518477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57200"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b="1" dirty="0">
                <a:ea typeface="MS PGothic" pitchFamily="34" charset="-128"/>
              </a:rPr>
              <a:t>       Internet</a:t>
            </a:r>
          </a:p>
          <a:p>
            <a:pPr marL="338138" indent="-338138" defTabSz="457200">
              <a:spcBef>
                <a:spcPts val="7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altLang="en-US" sz="2400" b="1" dirty="0">
              <a:ea typeface="MS PGothic" pitchFamily="34" charset="-128"/>
            </a:endParaRP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Packet-based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Best effort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Intelligence is</a:t>
            </a:r>
            <a:br>
              <a:rPr lang="en-GB" altLang="en-US" sz="2400" dirty="0">
                <a:ea typeface="MS PGothic" pitchFamily="34" charset="-128"/>
              </a:rPr>
            </a:br>
            <a:r>
              <a:rPr lang="en-GB" altLang="en-US" sz="2400" dirty="0">
                <a:ea typeface="MS PGothic" pitchFamily="34" charset="-128"/>
              </a:rPr>
              <a:t>“at the endpoints”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Services provided by anyone</a:t>
            </a:r>
          </a:p>
          <a:p>
            <a:pPr marL="338138" indent="-338138" defTabSz="457200">
              <a:spcBef>
                <a:spcPts val="700"/>
              </a:spcBef>
              <a:buClr>
                <a:schemeClr val="tx1"/>
              </a:buClr>
              <a:buFont typeface="Comic Sans MS" pitchFamily="66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sz="2400" dirty="0">
                <a:ea typeface="MS PGothic" pitchFamily="34" charset="-128"/>
              </a:rPr>
              <a:t>Traffic carried by many routers, operated by many service  providers</a:t>
            </a:r>
          </a:p>
        </p:txBody>
      </p:sp>
    </p:spTree>
    <p:extLst>
      <p:ext uri="{BB962C8B-B14F-4D97-AF65-F5344CB8AC3E}">
        <p14:creationId xmlns:p14="http://schemas.microsoft.com/office/powerpoint/2010/main" val="1415612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2D0-B284-0044-856E-353B5D9D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5586-1F6A-7042-8D48-1DB10631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r>
              <a:rPr lang="en-US" dirty="0"/>
              <a:t>If you have a laptop, bring it to lecture</a:t>
            </a:r>
          </a:p>
          <a:p>
            <a:pPr lvl="1"/>
            <a:r>
              <a:rPr lang="en-US" dirty="0"/>
              <a:t>We will do in-class exercises</a:t>
            </a:r>
          </a:p>
          <a:p>
            <a:pPr lvl="1"/>
            <a:r>
              <a:rPr lang="en-US" dirty="0"/>
              <a:t>Linux or Mac operating system preferred</a:t>
            </a:r>
          </a:p>
          <a:p>
            <a:endParaRPr lang="en-US" dirty="0"/>
          </a:p>
          <a:p>
            <a:r>
              <a:rPr lang="en-US" dirty="0"/>
              <a:t>Meet me after lecture today, or write email to me if:</a:t>
            </a:r>
          </a:p>
          <a:p>
            <a:pPr lvl="1"/>
            <a:r>
              <a:rPr lang="en-US" dirty="0"/>
              <a:t>you’re waiting for an SPN for sections 5,6,7</a:t>
            </a:r>
          </a:p>
          <a:p>
            <a:pPr lvl="1"/>
            <a:r>
              <a:rPr lang="en-US" dirty="0"/>
              <a:t>you feel under-confident about your CS + programming abilities</a:t>
            </a:r>
          </a:p>
          <a:p>
            <a:pPr lvl="1"/>
            <a:r>
              <a:rPr lang="en-US" dirty="0"/>
              <a:t>you might need accommodations of any sort</a:t>
            </a:r>
          </a:p>
          <a:p>
            <a:pPr lvl="1"/>
            <a:endParaRPr lang="en-US" dirty="0"/>
          </a:p>
          <a:p>
            <a:r>
              <a:rPr lang="en-US" dirty="0"/>
              <a:t>Sakai, course web page, Piazza will be up later today</a:t>
            </a:r>
          </a:p>
          <a:p>
            <a:pPr lvl="1"/>
            <a:r>
              <a:rPr lang="en-US" dirty="0"/>
              <a:t>TAs allocated to sections soon</a:t>
            </a:r>
          </a:p>
        </p:txBody>
      </p:sp>
    </p:spTree>
    <p:extLst>
      <p:ext uri="{BB962C8B-B14F-4D97-AF65-F5344CB8AC3E}">
        <p14:creationId xmlns:p14="http://schemas.microsoft.com/office/powerpoint/2010/main" val="1714208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99B1-38C1-8441-9E35-E447180B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47A0D-1A02-AA44-9BBC-4448554DA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important metrics</a:t>
            </a:r>
          </a:p>
        </p:txBody>
      </p:sp>
    </p:spTree>
    <p:extLst>
      <p:ext uri="{BB962C8B-B14F-4D97-AF65-F5344CB8AC3E}">
        <p14:creationId xmlns:p14="http://schemas.microsoft.com/office/powerpoint/2010/main" val="2001745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Protocols and Layering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2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 communicating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Skype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“are you there?”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Defined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2474845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7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957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5244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0108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3" y="3735250"/>
            <a:ext cx="3763617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05" y="1126686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365839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will talk about TCP/IP Layering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84" name="Image" r:id="rId3" imgW="4445000" imgH="4660900" progId="Photoshop.Image.4">
                  <p:embed/>
                </p:oleObj>
              </mc:Choice>
              <mc:Fallback>
                <p:oleObj name="Image" r:id="rId3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1426</Words>
  <Application>Microsoft Macintosh PowerPoint</Application>
  <PresentationFormat>Widescreen</PresentationFormat>
  <Paragraphs>339</Paragraphs>
  <Slides>34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Narrow</vt:lpstr>
      <vt:lpstr>Calibri</vt:lpstr>
      <vt:lpstr>Comic Sans MS</vt:lpstr>
      <vt:lpstr>Helvetica</vt:lpstr>
      <vt:lpstr>Times New Roman</vt:lpstr>
      <vt:lpstr>Office Theme</vt:lpstr>
      <vt:lpstr>Image</vt:lpstr>
      <vt:lpstr>CS 352 Internet Technology</vt:lpstr>
      <vt:lpstr>Course announcements</vt:lpstr>
      <vt:lpstr>Review of definitions</vt:lpstr>
      <vt:lpstr>How do machines talk?</vt:lpstr>
      <vt:lpstr>How do machines communicate?</vt:lpstr>
      <vt:lpstr>Physical transmission on a single link</vt:lpstr>
      <vt:lpstr>Multi-link networks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Some comparisons</vt:lpstr>
      <vt:lpstr>PowerPoint Presentation</vt:lpstr>
      <vt:lpstr>Measuring networks</vt:lpstr>
      <vt:lpstr>Some definitions</vt:lpstr>
      <vt:lpstr>PowerPoint Presentation</vt:lpstr>
      <vt:lpstr>Protocols and Layering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Layering</vt:lpstr>
      <vt:lpstr>This course will talk about TCP/IP Layering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797</cp:revision>
  <dcterms:created xsi:type="dcterms:W3CDTF">2019-01-23T03:40:12Z</dcterms:created>
  <dcterms:modified xsi:type="dcterms:W3CDTF">2020-01-24T19:47:54Z</dcterms:modified>
</cp:coreProperties>
</file>