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607" r:id="rId2"/>
    <p:sldId id="611" r:id="rId3"/>
    <p:sldId id="612" r:id="rId4"/>
    <p:sldId id="600" r:id="rId5"/>
    <p:sldId id="421" r:id="rId6"/>
    <p:sldId id="601" r:id="rId7"/>
    <p:sldId id="604" r:id="rId8"/>
    <p:sldId id="605" r:id="rId9"/>
    <p:sldId id="445" r:id="rId10"/>
    <p:sldId id="606" r:id="rId11"/>
    <p:sldId id="608" r:id="rId12"/>
    <p:sldId id="609" r:id="rId13"/>
    <p:sldId id="610" r:id="rId14"/>
    <p:sldId id="424" r:id="rId15"/>
    <p:sldId id="427" r:id="rId16"/>
    <p:sldId id="428" r:id="rId17"/>
    <p:sldId id="429" r:id="rId18"/>
    <p:sldId id="430" r:id="rId19"/>
    <p:sldId id="613" r:id="rId20"/>
    <p:sldId id="614" r:id="rId21"/>
    <p:sldId id="431" r:id="rId22"/>
    <p:sldId id="426" r:id="rId23"/>
    <p:sldId id="553" r:id="rId24"/>
    <p:sldId id="452" r:id="rId25"/>
    <p:sldId id="615" r:id="rId26"/>
    <p:sldId id="61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4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people guess a random number that you have in mind. See what strategies they come up with.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3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Flow Control, Congestion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9,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socket, there is a default size for the memory allocated to the receiving socket buffer</a:t>
            </a:r>
          </a:p>
          <a:p>
            <a:pPr lvl="1"/>
            <a:r>
              <a:rPr lang="en-US" dirty="0"/>
              <a:t>Unimaginatively called the </a:t>
            </a:r>
            <a:r>
              <a:rPr lang="en-US" dirty="0">
                <a:solidFill>
                  <a:srgbClr val="C00000"/>
                </a:solidFill>
              </a:rPr>
              <a:t>receiver socket buffer size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this number is too small, sender can’t keep too many packets in flight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lower throughput</a:t>
            </a: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the number is too large, consumes too much memory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1435631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B4D1B-86E5-D14C-B30D-44F9F059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903F-2C3E-D04A-8843-F65F47862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1127" cy="4667250"/>
          </a:xfrm>
        </p:spPr>
        <p:txBody>
          <a:bodyPr>
            <a:normAutofit/>
          </a:bodyPr>
          <a:lstStyle/>
          <a:p>
            <a:r>
              <a:rPr lang="en-US" dirty="0"/>
              <a:t>Assume that, </a:t>
            </a:r>
            <a:r>
              <a:rPr lang="en-US" dirty="0">
                <a:solidFill>
                  <a:srgbClr val="C00000"/>
                </a:solidFill>
              </a:rPr>
              <a:t>on average</a:t>
            </a:r>
            <a:r>
              <a:rPr lang="en-US" dirty="0"/>
              <a:t>, receiver can read data as fast as sender sends</a:t>
            </a:r>
          </a:p>
          <a:p>
            <a:r>
              <a:rPr lang="en-US" dirty="0"/>
              <a:t>Further, suppose data is received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Receiver still needs to buffer data: why?</a:t>
            </a:r>
          </a:p>
          <a:p>
            <a:pPr lvl="1"/>
            <a:r>
              <a:rPr lang="en-US" dirty="0"/>
              <a:t>Sender can send data </a:t>
            </a:r>
            <a:r>
              <a:rPr lang="en-US" dirty="0">
                <a:solidFill>
                  <a:srgbClr val="C00000"/>
                </a:solidFill>
              </a:rPr>
              <a:t>in bursts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Buffer needed is the size of the largest possible burst</a:t>
            </a:r>
          </a:p>
          <a:p>
            <a:pPr lvl="1"/>
            <a:r>
              <a:rPr lang="en-US" dirty="0"/>
              <a:t>What is this value?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6BE481-F635-4B44-AD6F-AC7B084659A3}"/>
              </a:ext>
            </a:extLst>
          </p:cNvPr>
          <p:cNvGrpSpPr/>
          <p:nvPr/>
        </p:nvGrpSpPr>
        <p:grpSpPr>
          <a:xfrm>
            <a:off x="8589327" y="1422285"/>
            <a:ext cx="3289366" cy="4444575"/>
            <a:chOff x="8602001" y="2172562"/>
            <a:chExt cx="3289366" cy="4444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97B4717-2C54-694F-B235-A27E79A9CAB6}"/>
                </a:ext>
              </a:extLst>
            </p:cNvPr>
            <p:cNvCxnSpPr/>
            <p:nvPr/>
          </p:nvCxnSpPr>
          <p:spPr>
            <a:xfrm>
              <a:off x="8717127" y="2707746"/>
              <a:ext cx="0" cy="39093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3207D8-231F-574C-9328-1DE66DDB7965}"/>
                </a:ext>
              </a:extLst>
            </p:cNvPr>
            <p:cNvCxnSpPr/>
            <p:nvPr/>
          </p:nvCxnSpPr>
          <p:spPr>
            <a:xfrm>
              <a:off x="11625979" y="2707746"/>
              <a:ext cx="0" cy="390939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AED9EBB-7A0B-624F-BF6B-94945C944369}"/>
                </a:ext>
              </a:extLst>
            </p:cNvPr>
            <p:cNvCxnSpPr>
              <a:cxnSpLocks/>
            </p:cNvCxnSpPr>
            <p:nvPr/>
          </p:nvCxnSpPr>
          <p:spPr>
            <a:xfrm>
              <a:off x="8889406" y="2946285"/>
              <a:ext cx="2580859" cy="554467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8D8D7-9F4B-AF4C-9F01-B3DDC21642F9}"/>
                </a:ext>
              </a:extLst>
            </p:cNvPr>
            <p:cNvSpPr txBox="1"/>
            <p:nvPr/>
          </p:nvSpPr>
          <p:spPr>
            <a:xfrm>
              <a:off x="8602001" y="2208192"/>
              <a:ext cx="1378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Sender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88A0B5-69C7-4B4A-8894-8BCE8521D033}"/>
                </a:ext>
              </a:extLst>
            </p:cNvPr>
            <p:cNvSpPr txBox="1"/>
            <p:nvPr/>
          </p:nvSpPr>
          <p:spPr>
            <a:xfrm>
              <a:off x="10359085" y="2172562"/>
              <a:ext cx="153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Receiver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8080185-1624-634C-9CF6-E8F3AD000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4268" y="3681635"/>
              <a:ext cx="2604646" cy="1539364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F205A07-1F77-FE46-A6F1-A43D01C92E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1803" y="5015178"/>
              <a:ext cx="2602145" cy="1161785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20D5ADE-DD7F-0544-AA01-A3AFCFADA576}"/>
                </a:ext>
              </a:extLst>
            </p:cNvPr>
            <p:cNvCxnSpPr>
              <a:cxnSpLocks/>
            </p:cNvCxnSpPr>
            <p:nvPr/>
          </p:nvCxnSpPr>
          <p:spPr>
            <a:xfrm>
              <a:off x="8872271" y="3151800"/>
              <a:ext cx="2580859" cy="554467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FA16A01-ECA1-AE46-921A-A54A08487E73}"/>
                </a:ext>
              </a:extLst>
            </p:cNvPr>
            <p:cNvCxnSpPr>
              <a:cxnSpLocks/>
            </p:cNvCxnSpPr>
            <p:nvPr/>
          </p:nvCxnSpPr>
          <p:spPr>
            <a:xfrm>
              <a:off x="8840056" y="3396975"/>
              <a:ext cx="2580859" cy="554467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6BEA5F-9182-FD49-B218-D4A4921E81AE}"/>
                </a:ext>
              </a:extLst>
            </p:cNvPr>
            <p:cNvCxnSpPr>
              <a:cxnSpLocks/>
            </p:cNvCxnSpPr>
            <p:nvPr/>
          </p:nvCxnSpPr>
          <p:spPr>
            <a:xfrm>
              <a:off x="8872271" y="3642859"/>
              <a:ext cx="2580859" cy="554467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67850DB-9EE8-D746-8FFB-EF1D8CF2C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6046" y="3475814"/>
              <a:ext cx="2604646" cy="1539364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892EE59-E965-ED4D-9A56-B98C51EA76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6269" y="3934198"/>
              <a:ext cx="2604646" cy="1539364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3B1A66-04EF-8A49-9240-01B31F92B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6658" y="4218967"/>
              <a:ext cx="2604646" cy="1539364"/>
            </a:xfrm>
            <a:prstGeom prst="straightConnector1">
              <a:avLst/>
            </a:prstGeom>
            <a:ln w="508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6174D5-3855-814D-AF0A-B301745C8E5C}"/>
                </a:ext>
              </a:extLst>
            </p:cNvPr>
            <p:cNvSpPr txBox="1"/>
            <p:nvPr/>
          </p:nvSpPr>
          <p:spPr>
            <a:xfrm>
              <a:off x="9542421" y="2686819"/>
              <a:ext cx="675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657EB3-15A3-EC44-8891-0477D8116D9C}"/>
                </a:ext>
              </a:extLst>
            </p:cNvPr>
            <p:cNvSpPr txBox="1"/>
            <p:nvPr/>
          </p:nvSpPr>
          <p:spPr>
            <a:xfrm>
              <a:off x="9747485" y="2986855"/>
              <a:ext cx="675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8FAC31-EA75-644C-A030-0941CD0AD692}"/>
                </a:ext>
              </a:extLst>
            </p:cNvPr>
            <p:cNvSpPr txBox="1"/>
            <p:nvPr/>
          </p:nvSpPr>
          <p:spPr>
            <a:xfrm>
              <a:off x="9961920" y="3269823"/>
              <a:ext cx="675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0E0449-94B4-EE4C-9912-967E0CEE8EE4}"/>
                </a:ext>
              </a:extLst>
            </p:cNvPr>
            <p:cNvSpPr txBox="1"/>
            <p:nvPr/>
          </p:nvSpPr>
          <p:spPr>
            <a:xfrm>
              <a:off x="10188518" y="3567985"/>
              <a:ext cx="675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7BEC969-0C8F-8142-A03E-63DB6904A599}"/>
                </a:ext>
              </a:extLst>
            </p:cNvPr>
            <p:cNvSpPr txBox="1"/>
            <p:nvPr/>
          </p:nvSpPr>
          <p:spPr>
            <a:xfrm>
              <a:off x="10289054" y="5197224"/>
              <a:ext cx="675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</a:rPr>
                <a:t>5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73DDE0-1FF5-8D4A-A751-E0BF95A4B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36658" y="4218967"/>
              <a:ext cx="2604646" cy="1539364"/>
            </a:xfrm>
            <a:prstGeom prst="straightConnector1">
              <a:avLst/>
            </a:prstGeom>
            <a:ln w="5080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3A4ECF-A4F7-6F4B-9CD5-3060313ED1BF}"/>
                </a:ext>
              </a:extLst>
            </p:cNvPr>
            <p:cNvGrpSpPr/>
            <p:nvPr/>
          </p:nvGrpSpPr>
          <p:grpSpPr>
            <a:xfrm>
              <a:off x="10216765" y="4433385"/>
              <a:ext cx="453882" cy="281889"/>
              <a:chOff x="9342783" y="1192696"/>
              <a:chExt cx="2011017" cy="1019419"/>
            </a:xfrm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46C46E13-CD2E-B141-A571-C61F3C14F8F3}"/>
                  </a:ext>
                </a:extLst>
              </p:cNvPr>
              <p:cNvSpPr/>
              <p:nvPr/>
            </p:nvSpPr>
            <p:spPr>
              <a:xfrm>
                <a:off x="9342783" y="1192696"/>
                <a:ext cx="2011017" cy="1019419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D7A0A11-A45E-014C-95BA-8E757EB9F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783" y="1285461"/>
                <a:ext cx="1005508" cy="405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0F1F5DA-516F-D548-8CB0-4CFCCB712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48291" y="1285461"/>
                <a:ext cx="1005509" cy="41288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231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EA85-5C30-9F4F-A540-FD0B6C8E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BB853-BFDF-B84A-85F9-7DE6855C4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maximum amount of in-flight data the sender can have</a:t>
            </a:r>
          </a:p>
          <a:p>
            <a:r>
              <a:rPr lang="en-US" dirty="0">
                <a:solidFill>
                  <a:srgbClr val="C00000"/>
                </a:solidFill>
              </a:rPr>
              <a:t>Bandwidth between the sender and receiver * round-trip time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Sender can send data at 1 Mbit/s</a:t>
            </a:r>
          </a:p>
          <a:p>
            <a:pPr lvl="1"/>
            <a:r>
              <a:rPr lang="en-US" dirty="0"/>
              <a:t>Round-trip time is 100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Maximum amount of in-flight data == maximum burst == 100 Kbit</a:t>
            </a:r>
          </a:p>
          <a:p>
            <a:pPr lvl="1"/>
            <a:endParaRPr lang="en-US" dirty="0"/>
          </a:p>
          <a:p>
            <a:r>
              <a:rPr lang="en-US" dirty="0"/>
              <a:t>What if bandwidth was 100 Gbit/s and RTT was 500 </a:t>
            </a:r>
            <a:r>
              <a:rPr lang="en-US" dirty="0" err="1"/>
              <a:t>ms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Need a large socket buffer to capture the burst</a:t>
            </a:r>
          </a:p>
          <a:p>
            <a:pPr lvl="1"/>
            <a:r>
              <a:rPr lang="en-US" dirty="0"/>
              <a:t>Smaller socket buffer would degrade throughput to well below 100G</a:t>
            </a:r>
          </a:p>
        </p:txBody>
      </p:sp>
    </p:spTree>
    <p:extLst>
      <p:ext uri="{BB962C8B-B14F-4D97-AF65-F5344CB8AC3E}">
        <p14:creationId xmlns:p14="http://schemas.microsoft.com/office/powerpoint/2010/main" val="4092387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BC55-6C72-BC4F-9841-743CDB50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25846-25C1-2849-B83A-C2CCC2312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9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63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119842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583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205608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146866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0567-072F-B94A-AE83-99EF1190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and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DD67-78B6-314D-B351-B8B8C599B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tries not to overwhelm the </a:t>
            </a:r>
            <a:r>
              <a:rPr lang="en-US" dirty="0">
                <a:solidFill>
                  <a:srgbClr val="C00000"/>
                </a:solidFill>
              </a:rPr>
              <a:t>receiver</a:t>
            </a:r>
          </a:p>
          <a:p>
            <a:r>
              <a:rPr lang="en-US" dirty="0"/>
              <a:t>Congestion control tries not to overwhelm </a:t>
            </a:r>
            <a:r>
              <a:rPr lang="en-US" dirty="0">
                <a:solidFill>
                  <a:srgbClr val="C00000"/>
                </a:solidFill>
              </a:rPr>
              <a:t>routers</a:t>
            </a:r>
          </a:p>
          <a:p>
            <a:endParaRPr lang="en-US" dirty="0"/>
          </a:p>
          <a:p>
            <a:r>
              <a:rPr lang="en-US" dirty="0"/>
              <a:t>Flow control manages the </a:t>
            </a:r>
            <a:r>
              <a:rPr lang="en-US" dirty="0">
                <a:solidFill>
                  <a:srgbClr val="C00000"/>
                </a:solidFill>
              </a:rPr>
              <a:t>receiver’s buffers</a:t>
            </a:r>
          </a:p>
          <a:p>
            <a:r>
              <a:rPr lang="en-US" dirty="0"/>
              <a:t>Congestion control manages the </a:t>
            </a:r>
            <a:r>
              <a:rPr lang="en-US" dirty="0">
                <a:solidFill>
                  <a:srgbClr val="C00000"/>
                </a:solidFill>
              </a:rPr>
              <a:t>bottleneck link’s capacity </a:t>
            </a:r>
            <a:r>
              <a:rPr lang="en-US" dirty="0"/>
              <a:t>and the bottleneck </a:t>
            </a:r>
            <a:r>
              <a:rPr lang="en-US" dirty="0">
                <a:solidFill>
                  <a:srgbClr val="C00000"/>
                </a:solidFill>
              </a:rPr>
              <a:t>router’s buffers</a:t>
            </a:r>
          </a:p>
        </p:txBody>
      </p:sp>
    </p:spTree>
    <p:extLst>
      <p:ext uri="{BB962C8B-B14F-4D97-AF65-F5344CB8AC3E}">
        <p14:creationId xmlns:p14="http://schemas.microsoft.com/office/powerpoint/2010/main" val="420919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292B-EAF7-2244-A5F0-5EDB1B5C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3684-4E9F-764D-8469-B2A5047FC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Quiz 3 will go online later today: covers this lecture only</a:t>
            </a:r>
          </a:p>
          <a:p>
            <a:pPr lvl="1"/>
            <a:r>
              <a:rPr lang="en-US" dirty="0"/>
              <a:t>Due Tuesday 03/03</a:t>
            </a:r>
          </a:p>
          <a:p>
            <a:r>
              <a:rPr lang="en-US" dirty="0"/>
              <a:t>Project 1 due today</a:t>
            </a:r>
          </a:p>
          <a:p>
            <a:pPr lvl="1"/>
            <a:r>
              <a:rPr lang="en-US" dirty="0"/>
              <a:t>Project 2 will go online this weekend</a:t>
            </a:r>
          </a:p>
          <a:p>
            <a:endParaRPr lang="en-US" dirty="0"/>
          </a:p>
          <a:p>
            <a:r>
              <a:rPr lang="en-US" dirty="0"/>
              <a:t>I hear you:</a:t>
            </a:r>
          </a:p>
          <a:p>
            <a:pPr lvl="1"/>
            <a:r>
              <a:rPr lang="en-US" dirty="0"/>
              <a:t>More practice on calculation-style questions in recitations</a:t>
            </a:r>
          </a:p>
          <a:p>
            <a:pPr lvl="1"/>
            <a:r>
              <a:rPr lang="en-US" dirty="0"/>
              <a:t>More time for project questions during recitations</a:t>
            </a:r>
          </a:p>
          <a:p>
            <a:pPr lvl="1"/>
            <a:r>
              <a:rPr lang="en-US" dirty="0"/>
              <a:t>Suggested textbook problems close to exams</a:t>
            </a:r>
          </a:p>
          <a:p>
            <a:pPr lvl="1"/>
            <a:r>
              <a:rPr lang="en-US" dirty="0"/>
              <a:t>More time for class activities and demonstrations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8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410A-4D1E-FE43-9B44-E5F07D0A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and 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1866E-8054-EC4E-879B-F9F196AAB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signals and knobs of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833728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299665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Let’s call the amount of in-flight data per RTT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941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3C87-9F3E-CB45-8887-07891389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Self clocking/ACK clocking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A90A9-5F6B-0947-8560-E3727404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04" y="1555546"/>
            <a:ext cx="8952095" cy="51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7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2982B-D8CD-FD43-98F0-C7624E34B7AA}"/>
              </a:ext>
            </a:extLst>
          </p:cNvPr>
          <p:cNvSpPr txBox="1"/>
          <p:nvPr/>
        </p:nvSpPr>
        <p:spPr>
          <a:xfrm>
            <a:off x="1787856" y="2838734"/>
            <a:ext cx="8843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65198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E2640-8A86-A745-B07C-A599C11D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31D5-A69B-0441-95DA-DDD86B23C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5554" cy="4667250"/>
          </a:xfrm>
        </p:spPr>
        <p:txBody>
          <a:bodyPr>
            <a:normAutofit/>
          </a:bodyPr>
          <a:lstStyle/>
          <a:p>
            <a:r>
              <a:rPr lang="en-US" dirty="0"/>
              <a:t>Congestion window (</a:t>
            </a:r>
            <a:r>
              <a:rPr lang="en-US" dirty="0" err="1"/>
              <a:t>cwnd</a:t>
            </a:r>
            <a:r>
              <a:rPr lang="en-US" dirty="0"/>
              <a:t>): an estimate of in-flight data needed to </a:t>
            </a:r>
            <a:r>
              <a:rPr lang="en-US" dirty="0">
                <a:solidFill>
                  <a:srgbClr val="C00000"/>
                </a:solidFill>
              </a:rPr>
              <a:t>keep the pipe full </a:t>
            </a:r>
            <a:r>
              <a:rPr lang="en-US" dirty="0"/>
              <a:t>and achieve </a:t>
            </a:r>
            <a:r>
              <a:rPr lang="en-US" dirty="0">
                <a:solidFill>
                  <a:srgbClr val="C00000"/>
                </a:solidFill>
              </a:rPr>
              <a:t>self-clocking</a:t>
            </a:r>
          </a:p>
          <a:p>
            <a:pPr lvl="1"/>
            <a:endParaRPr lang="en-US" dirty="0"/>
          </a:p>
          <a:p>
            <a:r>
              <a:rPr lang="en-US" dirty="0"/>
              <a:t>Sending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window). Why min?</a:t>
            </a:r>
          </a:p>
          <a:p>
            <a:pPr lvl="1"/>
            <a:r>
              <a:rPr lang="en-US" dirty="0"/>
              <a:t>Overwhelm neither the receiver nor network routers</a:t>
            </a:r>
          </a:p>
          <a:p>
            <a:endParaRPr lang="en-US" dirty="0"/>
          </a:p>
          <a:p>
            <a:r>
              <a:rPr lang="en-US" dirty="0"/>
              <a:t>Use sliding window concept </a:t>
            </a:r>
          </a:p>
          <a:p>
            <a:pPr lvl="1"/>
            <a:r>
              <a:rPr lang="en-US" dirty="0"/>
              <a:t>Window size is adjusted by congestion control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3A147B-392D-3046-A556-041CC9D5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04" y="4419599"/>
            <a:ext cx="5108658" cy="18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/>
              <a:t>When connection begins, increase rate exponentially until first loss event: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double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every RTT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done by incrementing </a:t>
            </a:r>
            <a:r>
              <a:rPr lang="en-US" b="1" dirty="0" err="1">
                <a:latin typeface="Courier New" charset="0"/>
              </a:rPr>
              <a:t>cwnd</a:t>
            </a:r>
            <a:r>
              <a:rPr lang="en-US" dirty="0"/>
              <a:t> for every ACK received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loss, restart from </a:t>
            </a:r>
            <a:r>
              <a:rPr lang="en-US" dirty="0" err="1"/>
              <a:t>cwnd</a:t>
            </a:r>
            <a:r>
              <a:rPr lang="en-US" dirty="0"/>
              <a:t> := 1 MSS</a:t>
            </a:r>
          </a:p>
          <a:p>
            <a:pPr>
              <a:buFont typeface="Wingdings" charset="2"/>
              <a:buChar char="§"/>
              <a:defRPr/>
            </a:pPr>
            <a:endParaRPr lang="en-US" dirty="0"/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Is this good enough?</a:t>
            </a:r>
          </a:p>
          <a:p>
            <a:endParaRPr lang="en-US" dirty="0"/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27464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136407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241306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247863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12211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088906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127006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238132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2844556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2679457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421069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05569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141420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3665294"/>
            <a:ext cx="2528888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392564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027119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two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041531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060582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76640" y="4441581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1460257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1474545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53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FFFC-F80E-1D46-B990-23306BD8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450D-BCF2-094F-A25B-1A75A8DB0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Stop-and-wait reliability: ACK, RTO, sequence numbers</a:t>
            </a:r>
          </a:p>
          <a:p>
            <a:r>
              <a:rPr lang="en-US" dirty="0"/>
              <a:t>Pipelined reliability: selective repeat vs. go-back-N</a:t>
            </a:r>
          </a:p>
          <a:p>
            <a:pPr lvl="1"/>
            <a:r>
              <a:rPr lang="en-US" dirty="0"/>
              <a:t>Sequence numbers even more important in pipelined reliability</a:t>
            </a:r>
          </a:p>
          <a:p>
            <a:pPr lvl="1"/>
            <a:r>
              <a:rPr lang="en-US" dirty="0"/>
              <a:t>Cumulative versus selective ACKs</a:t>
            </a:r>
          </a:p>
          <a:p>
            <a:r>
              <a:rPr lang="en-US" dirty="0"/>
              <a:t>Sliding window, window sizes</a:t>
            </a:r>
          </a:p>
          <a:p>
            <a:r>
              <a:rPr lang="en-US" dirty="0"/>
              <a:t>Need buffers on the receiver side: why?</a:t>
            </a:r>
          </a:p>
          <a:p>
            <a:pPr lvl="1"/>
            <a:r>
              <a:rPr lang="en-US" dirty="0"/>
              <a:t>Avoid needless sender retransmission</a:t>
            </a:r>
          </a:p>
          <a:p>
            <a:pPr lvl="1"/>
            <a:r>
              <a:rPr lang="en-US" dirty="0"/>
              <a:t>Keep data in order to deliver to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4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95DF-28EC-AD4B-8BEC-5DE5FDA5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B999-3DC2-F04C-BADF-0DCFEB1A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Ordering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35CE3-2DD3-7A46-869D-27D062510165}"/>
              </a:ext>
            </a:extLst>
          </p:cNvPr>
          <p:cNvSpPr txBox="1"/>
          <p:nvPr/>
        </p:nvSpPr>
        <p:spPr>
          <a:xfrm>
            <a:off x="9345335" y="4371439"/>
            <a:ext cx="26686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TCP receiver won’t deliver data to app until data is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re-assembled in order</a:t>
            </a:r>
          </a:p>
        </p:txBody>
      </p:sp>
    </p:spTree>
    <p:extLst>
      <p:ext uri="{BB962C8B-B14F-4D97-AF65-F5344CB8AC3E}">
        <p14:creationId xmlns:p14="http://schemas.microsoft.com/office/powerpoint/2010/main" val="33595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0AC5-0945-324C-9BD8-1B5B23EF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5690-EDF4-5045-8C87-4D09D031B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8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8000" cy="4351338"/>
          </a:xfrm>
        </p:spPr>
        <p:txBody>
          <a:bodyPr>
            <a:normAutofit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e.g., what if you never called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the permissible window size may vary over time.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2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80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available, before packets are dropped at the receiver</a:t>
            </a:r>
          </a:p>
          <a:p>
            <a:endParaRPr lang="en-US" dirty="0"/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advertised window size</a:t>
            </a:r>
          </a:p>
          <a:p>
            <a:endParaRPr lang="en-US" dirty="0"/>
          </a:p>
          <a:p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Sender’s window size is bounded by the advertised window size.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136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1106</Words>
  <Application>Microsoft Macintosh PowerPoint</Application>
  <PresentationFormat>Widescreen</PresentationFormat>
  <Paragraphs>191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Helvetica</vt:lpstr>
      <vt:lpstr>Tahoma</vt:lpstr>
      <vt:lpstr>Times New Roman</vt:lpstr>
      <vt:lpstr>Wingdings</vt:lpstr>
      <vt:lpstr>Office Theme</vt:lpstr>
      <vt:lpstr>The Transport Layer: Flow Control, Congestion Control</vt:lpstr>
      <vt:lpstr>Course announcements</vt:lpstr>
      <vt:lpstr>Review of concepts</vt:lpstr>
      <vt:lpstr>Ordered Delivery</vt:lpstr>
      <vt:lpstr>Ordering at the receiver side</vt:lpstr>
      <vt:lpstr>Flow control</vt:lpstr>
      <vt:lpstr>Implications of buffering at the receiver</vt:lpstr>
      <vt:lpstr>Implications of buffering at the receiver</vt:lpstr>
      <vt:lpstr>TCP headers</vt:lpstr>
      <vt:lpstr>Sizing the receiver socket buffer</vt:lpstr>
      <vt:lpstr>Sizing the receiver socket buffer</vt:lpstr>
      <vt:lpstr>Bandwidth-delay product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and Congestion control</vt:lpstr>
      <vt:lpstr>Feedback and Actions</vt:lpstr>
      <vt:lpstr>PowerPoint Presentation</vt:lpstr>
      <vt:lpstr>Feedback from network offers clues…</vt:lpstr>
      <vt:lpstr>Steady state: Self clocking/ACK clocking</vt:lpstr>
      <vt:lpstr>PowerPoint Presentation</vt:lpstr>
      <vt:lpstr>TCP congestion window</vt:lpstr>
      <vt:lpstr>TCP slow start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1694</cp:revision>
  <cp:lastPrinted>2019-02-15T23:29:10Z</cp:lastPrinted>
  <dcterms:created xsi:type="dcterms:W3CDTF">2019-01-23T03:40:12Z</dcterms:created>
  <dcterms:modified xsi:type="dcterms:W3CDTF">2020-02-28T20:11:00Z</dcterms:modified>
</cp:coreProperties>
</file>