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607" r:id="rId2"/>
    <p:sldId id="611" r:id="rId3"/>
    <p:sldId id="791" r:id="rId4"/>
    <p:sldId id="612" r:id="rId5"/>
    <p:sldId id="823" r:id="rId6"/>
    <p:sldId id="824" r:id="rId7"/>
    <p:sldId id="825" r:id="rId8"/>
    <p:sldId id="826" r:id="rId9"/>
    <p:sldId id="816" r:id="rId10"/>
    <p:sldId id="362" r:id="rId11"/>
    <p:sldId id="814" r:id="rId12"/>
    <p:sldId id="820" r:id="rId13"/>
    <p:sldId id="821" r:id="rId14"/>
    <p:sldId id="337" r:id="rId15"/>
    <p:sldId id="827" r:id="rId16"/>
    <p:sldId id="822" r:id="rId17"/>
    <p:sldId id="399" r:id="rId18"/>
    <p:sldId id="828" r:id="rId19"/>
    <p:sldId id="830" r:id="rId20"/>
    <p:sldId id="817" r:id="rId21"/>
    <p:sldId id="338" r:id="rId22"/>
    <p:sldId id="339" r:id="rId23"/>
    <p:sldId id="299" r:id="rId24"/>
    <p:sldId id="335" r:id="rId25"/>
    <p:sldId id="395" r:id="rId26"/>
    <p:sldId id="831" r:id="rId27"/>
    <p:sldId id="8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7"/>
    <p:restoredTop sz="94664"/>
  </p:normalViewPr>
  <p:slideViewPr>
    <p:cSldViewPr snapToGrid="0" snapToObjects="1">
      <p:cViewPr varScale="1">
        <p:scale>
          <a:sx n="113" d="100"/>
          <a:sy n="113" d="100"/>
        </p:scale>
        <p:origin x="21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5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45212AD-2056-0440-A134-898A3CE32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E2A2E8-DDA0-434F-8A1F-BA934CBD215B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931526A-4430-5B4C-98AF-532B42CAF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88075" cy="348138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26BE83B-DEF3-6343-9433-7D822A4E8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F6AB64E-7AAA-9B47-899A-B9ACC4FDE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966C86-DFE6-1D47-9859-FBE1837DCECE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107B10D-FD50-A94F-BE38-F83492A28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9981761-2FA4-8545-A43B-88C37D728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2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495495E-30CF-B946-8688-5B8694CD1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09343-E524-6A43-B24E-854738A0F5ED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FDC86BA-3B38-3846-93E1-40E3F5A25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88075" cy="348138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330AB51-544C-AD41-88A0-70A1EDC58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2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F7082B6-A9E2-5A49-8E8C-AFDE17301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AE0478-08F9-1C4D-8E31-1E9A20E42F05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585C20F-9884-B944-AEC8-05BD6BDA5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88075" cy="348138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EA39F40-FA16-B745-8FA2-28E2A9BAE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4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E6774DC-73EF-3745-81A1-DC0FC2157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2A47D3-E219-1245-8F58-93A0E2C9AFB9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419FC7D-80B0-9042-86E2-6A71694BB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A0DCB84-3CA4-874D-B08D-9297ADC2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33975" cy="4178300"/>
          </a:xfrm>
          <a:noFill/>
        </p:spPr>
        <p:txBody>
          <a:bodyPr/>
          <a:lstStyle/>
          <a:p>
            <a:endParaRPr lang="en-US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377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0E828AA-BBFD-7840-B447-9E07C496F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3DB5BB-A274-9644-BB06-FD65434B54F5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A5C4E59-0C46-0544-96F5-E22B8EDBD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3C23765-1AED-1640-9BD4-29B047A0A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4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Router Design, Forwarding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4996E78-1359-DE49-9EB2-5F7C024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498600"/>
            <a:ext cx="1460500" cy="438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2774" name="Picture 8" descr="chuck888_1572_768815">
            <a:extLst>
              <a:ext uri="{FF2B5EF4-FFF2-40B4-BE49-F238E27FC236}">
                <a16:creationId xmlns:a16="http://schemas.microsoft.com/office/drawing/2014/main" id="{646CA674-33A5-0446-A045-52780371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3126581"/>
            <a:ext cx="13843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9">
            <a:extLst>
              <a:ext uri="{FF2B5EF4-FFF2-40B4-BE49-F238E27FC236}">
                <a16:creationId xmlns:a16="http://schemas.microsoft.com/office/drawing/2014/main" id="{676A04DB-6428-5F4C-86CA-E93B67AC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183064"/>
            <a:ext cx="2220459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Access routers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C087BEC6-B588-CE47-BC81-6CE9569C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124" y="5638801"/>
            <a:ext cx="174276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Core router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1358966-0DBA-4C4C-AC21-9A0E8D14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637" y="5953887"/>
            <a:ext cx="4273907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center top-of-rack switch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B95EE1C5-3D68-5541-B78D-5317A9C2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85" y="2734963"/>
            <a:ext cx="1921565" cy="1275361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595" y="1779998"/>
            <a:ext cx="2860505" cy="3818704"/>
          </a:xfrm>
          <a:prstGeom prst="rect">
            <a:avLst/>
          </a:prstGeom>
        </p:spPr>
      </p:pic>
      <p:pic>
        <p:nvPicPr>
          <p:cNvPr id="7" name="Picture 6" descr="A picture containing living, indoor, room, shelf&#10;&#10;Description automatically generated">
            <a:extLst>
              <a:ext uri="{FF2B5EF4-FFF2-40B4-BE49-F238E27FC236}">
                <a16:creationId xmlns:a16="http://schemas.microsoft.com/office/drawing/2014/main" id="{B201F28B-EE11-8749-8592-F59D78FB7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441" y="1611252"/>
            <a:ext cx="2658300" cy="3987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4EF6-B817-984C-B12D-0197925AB62F}"/>
              </a:ext>
            </a:extLst>
          </p:cNvPr>
          <p:cNvCxnSpPr/>
          <p:nvPr/>
        </p:nvCxnSpPr>
        <p:spPr>
          <a:xfrm flipV="1">
            <a:off x="7880350" y="2049137"/>
            <a:ext cx="1109414" cy="37408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 routers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>
            <a:extLst>
              <a:ext uri="{FF2B5EF4-FFF2-40B4-BE49-F238E27FC236}">
                <a16:creationId xmlns:a16="http://schemas.microsoft.com/office/drawing/2014/main" id="{BAF18AD1-8B2E-DE44-80D3-68A9D1D0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946" y="2040721"/>
            <a:ext cx="244952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Traditionally:</a:t>
            </a:r>
          </a:p>
          <a:p>
            <a:endParaRPr lang="en-US" altLang="en-US" dirty="0"/>
          </a:p>
          <a:p>
            <a:r>
              <a:rPr lang="en-US" altLang="en-US" dirty="0"/>
              <a:t>Individual routing algorithm components </a:t>
            </a:r>
            <a:r>
              <a:rPr lang="en-US" altLang="en-US" i="1" dirty="0"/>
              <a:t>in each and every router</a:t>
            </a:r>
            <a:r>
              <a:rPr lang="en-US" altLang="en-US" i="1" dirty="0">
                <a:solidFill>
                  <a:srgbClr val="000090"/>
                </a:solidFill>
              </a:rPr>
              <a:t> </a:t>
            </a:r>
            <a:r>
              <a:rPr lang="en-US" altLang="en-US" dirty="0"/>
              <a:t>interact in the control plane</a:t>
            </a:r>
          </a:p>
          <a:p>
            <a:r>
              <a:rPr lang="en-US" altLang="en-US" dirty="0"/>
              <a:t>(</a:t>
            </a:r>
            <a:r>
              <a:rPr lang="en-US" altLang="en-US" dirty="0">
                <a:solidFill>
                  <a:srgbClr val="C00000"/>
                </a:solidFill>
              </a:rPr>
              <a:t>Distributed control plane</a:t>
            </a:r>
            <a:r>
              <a:rPr lang="en-US" altLang="en-US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3074988"/>
            <a:ext cx="6382224" cy="1053316"/>
            <a:chOff x="1557338" y="3074988"/>
            <a:chExt cx="6382224" cy="1053316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6" name="Slide Number Placeholder 5">
            <a:extLst>
              <a:ext uri="{FF2B5EF4-FFF2-40B4-BE49-F238E27FC236}">
                <a16:creationId xmlns:a16="http://schemas.microsoft.com/office/drawing/2014/main" id="{DE0627F0-55A0-8440-B0C8-7B97E87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B9485E-FD49-C948-AD0D-B11D3D5D6AC2}" type="slidenum">
              <a:rPr lang="en-US" altLang="en-US" sz="1200" smtClean="0">
                <a:latin typeface="Tahoma" panose="020B0604030504040204" pitchFamily="34" charset="0"/>
              </a:rPr>
              <a:pPr/>
              <a:t>11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58D001E-E764-2D45-B9CA-F30E14CF4B86}"/>
              </a:ext>
            </a:extLst>
          </p:cNvPr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>
            <a:extLst>
              <a:ext uri="{FF2B5EF4-FFF2-40B4-BE49-F238E27FC236}">
                <a16:creationId xmlns:a16="http://schemas.microsoft.com/office/drawing/2014/main" id="{00CFDA45-9A9C-8140-AC1A-1E195924100E}"/>
              </a:ext>
            </a:extLst>
          </p:cNvPr>
          <p:cNvGrpSpPr>
            <a:grpSpLocks/>
          </p:cNvGrpSpPr>
          <p:nvPr/>
        </p:nvGrpSpPr>
        <p:grpSpPr bwMode="auto">
          <a:xfrm>
            <a:off x="2462214" y="5484316"/>
            <a:ext cx="1616075" cy="551356"/>
            <a:chOff x="-4079003" y="2965119"/>
            <a:chExt cx="1616718" cy="552615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>
              <a:extLst>
                <a:ext uri="{FF2B5EF4-FFF2-40B4-BE49-F238E27FC236}">
                  <a16:creationId xmlns:a16="http://schemas.microsoft.com/office/drawing/2014/main" id="{36EFD9D4-3093-A743-B485-D1D72E34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>
              <a:extLst>
                <a:ext uri="{FF2B5EF4-FFF2-40B4-BE49-F238E27FC236}">
                  <a16:creationId xmlns:a16="http://schemas.microsoft.com/office/drawing/2014/main" id="{05154368-2727-084D-ACFE-5648AF1D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737135" y="3205965"/>
              <a:ext cx="476861" cy="31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506" y="598169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values in arriving </a:t>
            </a:r>
          </a:p>
          <a:p>
            <a:r>
              <a:rPr lang="en-US" altLang="en-US" sz="1400" dirty="0"/>
              <a:t>packet header</a:t>
            </a:r>
            <a:endParaRPr lang="en-US" altLang="en-US" sz="18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" y="4044581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4" y="4093491"/>
            <a:ext cx="1036571" cy="17480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7" y="2218926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a few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556" y="2535345"/>
            <a:ext cx="776227" cy="37453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Basic components: Control &amp; Data Planes</a:t>
            </a:r>
          </a:p>
        </p:txBody>
      </p:sp>
    </p:spTree>
    <p:extLst>
      <p:ext uri="{BB962C8B-B14F-4D97-AF65-F5344CB8AC3E}">
        <p14:creationId xmlns:p14="http://schemas.microsoft.com/office/powerpoint/2010/main" val="20173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A21-318D-4A41-8490-27A9AAC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 overview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BBFA559C-B47C-8949-A1CE-E357610C9E4D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E6C08AC3-2B74-B142-BADA-ED99FF90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EEA4D471-E84E-9649-BC06-B9D83AD7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113A1A0D-BF47-D143-A578-E8D53B8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BC03242-8557-7B4F-BB01-AC41946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173CD90-0302-A146-9AFD-BF3D4A16B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3C42F380-C960-FB45-BE81-9AD8A41C351A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80112D4-F8FC-934A-B26F-6FA0B709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E2D846-8909-EC42-92D5-F809250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2F02390-B83A-E947-857B-6F343EAF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B231482-779F-6243-8526-89EB44C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B3D19F2-9775-A14D-8F53-08CF98FE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13C59EE-2C4A-E54E-AC2F-3285382094E6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4BEE107-8AEA-9740-8F08-6660D8F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6838B33-92E6-904A-B8A0-CBDFF067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175211D-AB17-E949-9C73-4666328D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1716A9E-5718-1143-A571-A006507F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2A6C17D-3547-5040-913C-8C2296E1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0A947C1-2687-9F4C-BF30-AFF22ED4645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6CB061B-B253-444D-8D61-B3B0A51F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0698A978-1BAB-8B4A-8F99-589C00C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E5D45BB8-A71E-C141-9ED7-1B661D0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33D82F62-E7D0-044B-B066-B6D7FF7A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959CB4C-1132-C846-A491-013AFB6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543" y="55252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6874F92C-7C24-E342-9D25-C25E34CDADEA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45C5DD56-559D-E447-B039-7E523B749F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67F641EC-F105-7D4A-B2CE-A934ABAC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7A6DB21-F874-9344-A6DC-601C3D5C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4599B30-5A77-FD44-841C-35862A52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7B13691C-1D82-204E-A82D-ED8DA95D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F7F06202-2FB7-114A-8546-5C9F8438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96CC85B-FAD1-0A41-A1CA-D22E6B2774D4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D147CB52-852F-314D-B61B-FBDEC8E2F1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DDDF0EE7-6BC9-1C40-95F2-A3B90AA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555EC91A-A296-3546-9CD0-9F7751D9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0ADB741B-D844-174E-90C2-D791E6D8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CFBEFB4-272D-2548-BA47-B3E775EF9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C4A07FDF-AA6B-3442-95D7-576850584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9CBE211B-C68C-BD47-819C-71101A22D5BC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86585401-D337-5340-82AF-CCF488E0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1BEB64A-5134-1149-86E1-83400FD6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66F0F7CE-7EEC-9F4B-9084-29FC2AE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353614B7-AB25-9947-A88C-07CAC99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2FA908DC-8109-A04C-BF29-E9D90A9F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A89DCFE3-8319-9648-95C4-68C8448251C3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626E74-738A-0043-A6B0-41CC92AA3F3C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6E2278-2899-D345-92B7-197075ABAF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D4B449-1C2F-7641-9DD5-95BCD10281CF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7F334-F754-6F41-84A3-176ED650BDD3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1166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2C36-23BF-804F-B761-62911058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EF0DACE-1F87-1B49-968E-2B30A330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975" y="1690688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301530C-2E8C-D042-9AEB-86B46729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550" y="2205038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A13D4DC-33E9-8C47-B62C-6D4ADCDD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563" y="1876425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8233CA8-8524-F845-B33F-2261971C9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25" y="1827213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A9AC1DB-F8EF-E542-BEC3-D586C6016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7750" y="2616200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30">
            <a:extLst>
              <a:ext uri="{FF2B5EF4-FFF2-40B4-BE49-F238E27FC236}">
                <a16:creationId xmlns:a16="http://schemas.microsoft.com/office/drawing/2014/main" id="{4565E3AB-ED3B-BB41-B9C7-3436CC16B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6238" y="259556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8CFA5644-3FDB-984C-93B5-988EA6ACB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263" y="2552700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2">
            <a:extLst>
              <a:ext uri="{FF2B5EF4-FFF2-40B4-BE49-F238E27FC236}">
                <a16:creationId xmlns:a16="http://schemas.microsoft.com/office/drawing/2014/main" id="{CE70BA43-F95D-4547-988E-36C438E9CF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9913" y="2593975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2859A152-DAC7-9548-804C-50A57A5A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900" y="2185988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2000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2000"/>
              <a:t>(receive)</a:t>
            </a:r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178C735F-2934-6C4A-9DAC-225DD192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00" y="1734210"/>
            <a:ext cx="138211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lookup,</a:t>
            </a:r>
          </a:p>
          <a:p>
            <a:pPr algn="ctr"/>
            <a:r>
              <a:rPr lang="en-US" altLang="en-US" sz="2000" dirty="0"/>
              <a:t>forwarding</a:t>
            </a:r>
          </a:p>
          <a:p>
            <a:pPr algn="ctr"/>
            <a:endParaRPr lang="en-US" altLang="en-US" sz="2000" dirty="0"/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queueing</a:t>
            </a:r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E9D78266-353D-F748-8782-80905948F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5400" y="1074738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46">
            <a:extLst>
              <a:ext uri="{FF2B5EF4-FFF2-40B4-BE49-F238E27FC236}">
                <a16:creationId xmlns:a16="http://schemas.microsoft.com/office/drawing/2014/main" id="{55627BFB-5189-C546-A7F6-F5177008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475" y="2203450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69C4D8DE-CD51-A34A-8490-457FDDF21991}"/>
              </a:ext>
            </a:extLst>
          </p:cNvPr>
          <p:cNvGrpSpPr>
            <a:grpSpLocks/>
          </p:cNvGrpSpPr>
          <p:nvPr/>
        </p:nvGrpSpPr>
        <p:grpSpPr bwMode="auto">
          <a:xfrm>
            <a:off x="6101525" y="2446338"/>
            <a:ext cx="993775" cy="468312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966891D5-5D46-5544-B195-65F66F35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499B820E-15B2-444D-8776-4F34CB9B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75947CA-46E1-294D-A2BB-C535DC9F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62279721-F46C-CB42-AFBD-EADC2A8B5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C336F2B8-45BD-9D44-B92B-3C959C4B7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005F0028-CD35-F442-B692-060DA3C23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ACA213B-E6A4-F644-B736-BEC91F50D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8A30CD3D-E2C8-214C-9559-9B883873E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5B27ACEE-2969-B14E-A2EB-7F9BD794E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Line 58">
            <a:extLst>
              <a:ext uri="{FF2B5EF4-FFF2-40B4-BE49-F238E27FC236}">
                <a16:creationId xmlns:a16="http://schemas.microsoft.com/office/drawing/2014/main" id="{25FE972C-2906-3F4F-B590-654334890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4801" y="3286125"/>
            <a:ext cx="1908493" cy="1191764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BEC7232C-9119-954F-8321-0004724AA3BB}"/>
              </a:ext>
            </a:extLst>
          </p:cNvPr>
          <p:cNvSpPr txBox="1">
            <a:spLocks noChangeArrowheads="1"/>
          </p:cNvSpPr>
          <p:nvPr/>
        </p:nvSpPr>
        <p:spPr>
          <a:xfrm>
            <a:off x="3994948" y="3866417"/>
            <a:ext cx="7598536" cy="2831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Switching</a:t>
            </a:r>
            <a:r>
              <a:rPr lang="en-US" altLang="en-US" sz="2400" i="1" dirty="0">
                <a:solidFill>
                  <a:srgbClr val="000099"/>
                </a:solidFill>
              </a:rPr>
              <a:t>: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</a:p>
          <a:p>
            <a:r>
              <a:rPr lang="en-US" altLang="en-US" sz="2400" dirty="0"/>
              <a:t>using header field values, lookup output port using </a:t>
            </a:r>
            <a:r>
              <a:rPr lang="en-US" altLang="en-US" sz="2400" dirty="0">
                <a:solidFill>
                  <a:srgbClr val="C00000"/>
                </a:solidFill>
              </a:rPr>
              <a:t>forwarding table </a:t>
            </a:r>
            <a:r>
              <a:rPr lang="en-US" altLang="en-US" sz="2400" dirty="0"/>
              <a:t>in input port memory</a:t>
            </a:r>
            <a:endParaRPr lang="en-US" altLang="en-US" sz="2400" i="1" dirty="0"/>
          </a:p>
          <a:p>
            <a:r>
              <a:rPr lang="en-US" altLang="en-US" sz="2400" dirty="0"/>
              <a:t>goal: complete input port processing at </a:t>
            </a:r>
            <a:r>
              <a:rPr lang="en-US" altLang="ja-JP" sz="2400" dirty="0">
                <a:solidFill>
                  <a:srgbClr val="C00000"/>
                </a:solidFill>
              </a:rPr>
              <a:t>line speed </a:t>
            </a:r>
            <a:r>
              <a:rPr lang="en-US" altLang="ja-JP" sz="2400" dirty="0"/>
              <a:t>(i.e., speed of the interface, say 100 Mbit/s)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queueing:</a:t>
            </a:r>
            <a:r>
              <a:rPr lang="en-US" altLang="en-US" sz="2400" dirty="0"/>
              <a:t> if datagrams arrive faster than they can be sent via the switch fabric to the output port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9119F9B2-672C-FD4D-8A3A-FB836211E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7" y="3054350"/>
            <a:ext cx="259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0099"/>
                </a:solidFill>
                <a:latin typeface="Helvetica" pitchFamily="2" charset="0"/>
              </a:rPr>
              <a:t>physical layer:</a:t>
            </a:r>
          </a:p>
          <a:p>
            <a:pPr algn="r"/>
            <a:r>
              <a:rPr lang="en-US" altLang="en-US" dirty="0">
                <a:latin typeface="Helvetica" pitchFamily="2" charset="0"/>
              </a:rPr>
              <a:t>bit-level reception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B9C66A9F-4C3B-7249-BA0B-6DB7542F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4477889"/>
            <a:ext cx="2174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0099"/>
                </a:solidFill>
                <a:latin typeface="Helvetica" pitchFamily="2" charset="0"/>
              </a:rPr>
              <a:t>data link layer:</a:t>
            </a:r>
          </a:p>
          <a:p>
            <a:pPr algn="r"/>
            <a:r>
              <a:rPr lang="en-US" altLang="en-US" dirty="0">
                <a:latin typeface="Helvetica" pitchFamily="2" charset="0"/>
              </a:rPr>
              <a:t>e.g., Ethernet</a:t>
            </a:r>
          </a:p>
          <a:p>
            <a:pPr algn="r"/>
            <a:r>
              <a:rPr lang="en-US" altLang="en-US" dirty="0">
                <a:latin typeface="Helvetica" pitchFamily="2" charset="0"/>
              </a:rPr>
              <a:t>(We’ll see this later in the course)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0" name="Line 59">
            <a:extLst>
              <a:ext uri="{FF2B5EF4-FFF2-40B4-BE49-F238E27FC236}">
                <a16:creationId xmlns:a16="http://schemas.microsoft.com/office/drawing/2014/main" id="{047EB104-660E-744A-8E56-19879F016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6949" y="2940049"/>
            <a:ext cx="1081913" cy="18732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60">
            <a:extLst>
              <a:ext uri="{FF2B5EF4-FFF2-40B4-BE49-F238E27FC236}">
                <a16:creationId xmlns:a16="http://schemas.microsoft.com/office/drawing/2014/main" id="{62333901-4740-5C4A-8FB8-C74972BCA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8904" y="3388373"/>
            <a:ext cx="937538" cy="735936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E9186C01-71E4-C14A-9370-C9C4AEDD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B99D0D-9BA2-6A48-9B1B-712864F30F7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A4B9F7DE-8EA0-FA46-AD8A-D9F12E7A6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9" y="2411413"/>
            <a:ext cx="3159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FD4169D-8125-6E40-B92A-5B4093993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138" y="322128"/>
            <a:ext cx="11388435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Destination-based Forwarding in the Internet</a:t>
            </a:r>
          </a:p>
        </p:txBody>
      </p:sp>
      <p:grpSp>
        <p:nvGrpSpPr>
          <p:cNvPr id="36869" name="Group 4">
            <a:extLst>
              <a:ext uri="{FF2B5EF4-FFF2-40B4-BE49-F238E27FC236}">
                <a16:creationId xmlns:a16="http://schemas.microsoft.com/office/drawing/2014/main" id="{43EB1985-27A6-5A4E-B018-2CF7555B8CA8}"/>
              </a:ext>
            </a:extLst>
          </p:cNvPr>
          <p:cNvGrpSpPr>
            <a:grpSpLocks/>
          </p:cNvGrpSpPr>
          <p:nvPr/>
        </p:nvGrpSpPr>
        <p:grpSpPr bwMode="auto">
          <a:xfrm>
            <a:off x="5799139" y="1860551"/>
            <a:ext cx="1235075" cy="981075"/>
            <a:chOff x="1884" y="1812"/>
            <a:chExt cx="363" cy="369"/>
          </a:xfrm>
        </p:grpSpPr>
        <p:sp>
          <p:nvSpPr>
            <p:cNvPr id="36907" name="AutoShape 5">
              <a:extLst>
                <a:ext uri="{FF2B5EF4-FFF2-40B4-BE49-F238E27FC236}">
                  <a16:creationId xmlns:a16="http://schemas.microsoft.com/office/drawing/2014/main" id="{E31364CC-AA13-A647-A124-C682D56C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812"/>
              <a:ext cx="363" cy="369"/>
            </a:xfrm>
            <a:prstGeom prst="can">
              <a:avLst>
                <a:gd name="adj" fmla="val 50826"/>
              </a:avLst>
            </a:prstGeom>
            <a:gradFill rotWithShape="0">
              <a:gsLst>
                <a:gs pos="0">
                  <a:srgbClr val="764801"/>
                </a:gs>
                <a:gs pos="100000">
                  <a:srgbClr val="FE9B0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36908" name="Group 6">
              <a:extLst>
                <a:ext uri="{FF2B5EF4-FFF2-40B4-BE49-F238E27FC236}">
                  <a16:creationId xmlns:a16="http://schemas.microsoft.com/office/drawing/2014/main" id="{4FA94043-BB12-5644-A081-6ECA7B9E6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2" y="1863"/>
              <a:ext cx="279" cy="81"/>
              <a:chOff x="1470" y="1821"/>
              <a:chExt cx="279" cy="93"/>
            </a:xfrm>
          </p:grpSpPr>
          <p:sp>
            <p:nvSpPr>
              <p:cNvPr id="36909" name="Freeform 7">
                <a:extLst>
                  <a:ext uri="{FF2B5EF4-FFF2-40B4-BE49-F238E27FC236}">
                    <a16:creationId xmlns:a16="http://schemas.microsoft.com/office/drawing/2014/main" id="{01CD3D6F-E42B-884A-A3AD-6634FB539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" y="1821"/>
                <a:ext cx="273" cy="90"/>
              </a:xfrm>
              <a:custGeom>
                <a:avLst/>
                <a:gdLst>
                  <a:gd name="T0" fmla="*/ 0 w 273"/>
                  <a:gd name="T1" fmla="*/ 0 h 90"/>
                  <a:gd name="T2" fmla="*/ 60 w 273"/>
                  <a:gd name="T3" fmla="*/ 0 h 90"/>
                  <a:gd name="T4" fmla="*/ 198 w 273"/>
                  <a:gd name="T5" fmla="*/ 90 h 90"/>
                  <a:gd name="T6" fmla="*/ 273 w 273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3" h="90">
                    <a:moveTo>
                      <a:pt x="0" y="0"/>
                    </a:moveTo>
                    <a:lnTo>
                      <a:pt x="60" y="0"/>
                    </a:lnTo>
                    <a:lnTo>
                      <a:pt x="198" y="90"/>
                    </a:lnTo>
                    <a:lnTo>
                      <a:pt x="273" y="90"/>
                    </a:lnTo>
                  </a:path>
                </a:pathLst>
              </a:cu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952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6910" name="Freeform 8">
                <a:extLst>
                  <a:ext uri="{FF2B5EF4-FFF2-40B4-BE49-F238E27FC236}">
                    <a16:creationId xmlns:a16="http://schemas.microsoft.com/office/drawing/2014/main" id="{B0FDA87C-450C-0941-8485-5101E79008F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70" y="1824"/>
                <a:ext cx="273" cy="90"/>
              </a:xfrm>
              <a:custGeom>
                <a:avLst/>
                <a:gdLst>
                  <a:gd name="T0" fmla="*/ 0 w 273"/>
                  <a:gd name="T1" fmla="*/ 0 h 90"/>
                  <a:gd name="T2" fmla="*/ 60 w 273"/>
                  <a:gd name="T3" fmla="*/ 0 h 90"/>
                  <a:gd name="T4" fmla="*/ 198 w 273"/>
                  <a:gd name="T5" fmla="*/ 90 h 90"/>
                  <a:gd name="T6" fmla="*/ 273 w 273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3" h="90">
                    <a:moveTo>
                      <a:pt x="0" y="0"/>
                    </a:moveTo>
                    <a:lnTo>
                      <a:pt x="60" y="0"/>
                    </a:lnTo>
                    <a:lnTo>
                      <a:pt x="198" y="90"/>
                    </a:lnTo>
                    <a:lnTo>
                      <a:pt x="273" y="90"/>
                    </a:lnTo>
                  </a:path>
                </a:pathLst>
              </a:cu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952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36870" name="Line 9">
            <a:extLst>
              <a:ext uri="{FF2B5EF4-FFF2-40B4-BE49-F238E27FC236}">
                <a16:creationId xmlns:a16="http://schemas.microsoft.com/office/drawing/2014/main" id="{C593E132-8C01-2947-B3DF-4B63B0029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6" y="2411413"/>
            <a:ext cx="3159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71" name="Rectangle 10">
            <a:extLst>
              <a:ext uri="{FF2B5EF4-FFF2-40B4-BE49-F238E27FC236}">
                <a16:creationId xmlns:a16="http://schemas.microsoft.com/office/drawing/2014/main" id="{A6642AD1-5E73-634C-B621-8C7F24BE4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854350"/>
            <a:ext cx="217170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2" name="Text Box 11">
            <a:extLst>
              <a:ext uri="{FF2B5EF4-FFF2-40B4-BE49-F238E27FC236}">
                <a16:creationId xmlns:a16="http://schemas.microsoft.com/office/drawing/2014/main" id="{FAD78EDC-86CB-1748-969C-10E2AD6D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1893888"/>
            <a:ext cx="941388" cy="379412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header</a:t>
            </a:r>
          </a:p>
        </p:txBody>
      </p:sp>
      <p:sp>
        <p:nvSpPr>
          <p:cNvPr id="36873" name="Text Box 12">
            <a:extLst>
              <a:ext uri="{FF2B5EF4-FFF2-40B4-BE49-F238E27FC236}">
                <a16:creationId xmlns:a16="http://schemas.microsoft.com/office/drawing/2014/main" id="{A33EC6D5-F5A3-6840-B93C-9BA6CA4FF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023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payload</a:t>
            </a:r>
          </a:p>
        </p:txBody>
      </p:sp>
      <p:sp>
        <p:nvSpPr>
          <p:cNvPr id="36874" name="Text Box 13">
            <a:extLst>
              <a:ext uri="{FF2B5EF4-FFF2-40B4-BE49-F238E27FC236}">
                <a16:creationId xmlns:a16="http://schemas.microsoft.com/office/drawing/2014/main" id="{43BB33C7-EDA6-8048-B179-DC39EB99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4478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Packet</a:t>
            </a:r>
          </a:p>
        </p:txBody>
      </p:sp>
      <p:sp>
        <p:nvSpPr>
          <p:cNvPr id="36875" name="Text Box 14">
            <a:extLst>
              <a:ext uri="{FF2B5EF4-FFF2-40B4-BE49-F238E27FC236}">
                <a16:creationId xmlns:a16="http://schemas.microsoft.com/office/drawing/2014/main" id="{A534D622-06E4-A04A-BB7A-56BA24B0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266950"/>
            <a:ext cx="1265070" cy="52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Helvetica" pitchFamily="2" charset="0"/>
              </a:rPr>
              <a:t>Router</a:t>
            </a:r>
          </a:p>
        </p:txBody>
      </p:sp>
      <p:sp>
        <p:nvSpPr>
          <p:cNvPr id="36876" name="Rectangle 15">
            <a:extLst>
              <a:ext uri="{FF2B5EF4-FFF2-40B4-BE49-F238E27FC236}">
                <a16:creationId xmlns:a16="http://schemas.microsoft.com/office/drawing/2014/main" id="{803B3C3A-5376-BD4E-8AD1-0556E7EC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3262313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7" name="Oval 16">
            <a:extLst>
              <a:ext uri="{FF2B5EF4-FFF2-40B4-BE49-F238E27FC236}">
                <a16:creationId xmlns:a16="http://schemas.microsoft.com/office/drawing/2014/main" id="{DAF53E6C-E223-5749-B940-EB72CF63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363914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8" name="Rectangle 17">
            <a:extLst>
              <a:ext uri="{FF2B5EF4-FFF2-40B4-BE49-F238E27FC236}">
                <a16:creationId xmlns:a16="http://schemas.microsoft.com/office/drawing/2014/main" id="{1DC1E1A0-DBA8-0B4F-8158-EDFAEF9F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394200"/>
            <a:ext cx="2728912" cy="2114550"/>
          </a:xfrm>
          <a:prstGeom prst="rect">
            <a:avLst/>
          </a:prstGeom>
          <a:solidFill>
            <a:srgbClr val="99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9" name="Rectangle 18">
            <a:extLst>
              <a:ext uri="{FF2B5EF4-FFF2-40B4-BE49-F238E27FC236}">
                <a16:creationId xmlns:a16="http://schemas.microsoft.com/office/drawing/2014/main" id="{12E3F339-9F1C-8A4C-85A4-6E025779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889" y="3448419"/>
            <a:ext cx="1404210" cy="64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Destination </a:t>
            </a:r>
            <a:br>
              <a:rPr lang="en-US" altLang="en-US" sz="1800">
                <a:latin typeface="Helvetica" pitchFamily="2" charset="0"/>
              </a:rPr>
            </a:br>
            <a:r>
              <a:rPr lang="en-US" altLang="en-US" sz="1800">
                <a:latin typeface="Helvetica" pitchFamily="2" charset="0"/>
              </a:rPr>
              <a:t>Address</a:t>
            </a:r>
          </a:p>
        </p:txBody>
      </p:sp>
      <p:sp>
        <p:nvSpPr>
          <p:cNvPr id="36880" name="Rectangle 19">
            <a:extLst>
              <a:ext uri="{FF2B5EF4-FFF2-40B4-BE49-F238E27FC236}">
                <a16:creationId xmlns:a16="http://schemas.microsoft.com/office/drawing/2014/main" id="{E63C8DE7-0ADA-0D4B-951A-17C19CCA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9" y="3506788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Outgoing Port</a:t>
            </a:r>
          </a:p>
        </p:txBody>
      </p:sp>
      <p:sp>
        <p:nvSpPr>
          <p:cNvPr id="36881" name="Rectangle 20">
            <a:extLst>
              <a:ext uri="{FF2B5EF4-FFF2-40B4-BE49-F238E27FC236}">
                <a16:creationId xmlns:a16="http://schemas.microsoft.com/office/drawing/2014/main" id="{C000F528-DC1B-F94A-8736-23D401CB4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033964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2" name="Rectangle 21">
            <a:extLst>
              <a:ext uri="{FF2B5EF4-FFF2-40B4-BE49-F238E27FC236}">
                <a16:creationId xmlns:a16="http://schemas.microsoft.com/office/drawing/2014/main" id="{26CAE529-8911-584D-9943-26624A23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033964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3" name="Rectangle 22">
            <a:extLst>
              <a:ext uri="{FF2B5EF4-FFF2-40B4-BE49-F238E27FC236}">
                <a16:creationId xmlns:a16="http://schemas.microsoft.com/office/drawing/2014/main" id="{7256ED4F-11AD-5441-8ACB-A55760F18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327651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4" name="Rectangle 23">
            <a:extLst>
              <a:ext uri="{FF2B5EF4-FFF2-40B4-BE49-F238E27FC236}">
                <a16:creationId xmlns:a16="http://schemas.microsoft.com/office/drawing/2014/main" id="{2FB93A7C-6EC6-1D41-8F2E-8DE9BC99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327651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5" name="Rectangle 24">
            <a:extLst>
              <a:ext uri="{FF2B5EF4-FFF2-40B4-BE49-F238E27FC236}">
                <a16:creationId xmlns:a16="http://schemas.microsoft.com/office/drawing/2014/main" id="{C57188E9-0C44-A94D-BC20-844118FA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622926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6" name="Rectangle 25">
            <a:extLst>
              <a:ext uri="{FF2B5EF4-FFF2-40B4-BE49-F238E27FC236}">
                <a16:creationId xmlns:a16="http://schemas.microsoft.com/office/drawing/2014/main" id="{AC81078F-E4CF-C940-8EB1-EC5329AF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622926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7" name="Rectangle 26">
            <a:extLst>
              <a:ext uri="{FF2B5EF4-FFF2-40B4-BE49-F238E27FC236}">
                <a16:creationId xmlns:a16="http://schemas.microsoft.com/office/drawing/2014/main" id="{28BE0B2F-38EB-EE4B-8C99-7F2E77CC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6115051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8" name="Rectangle 27">
            <a:extLst>
              <a:ext uri="{FF2B5EF4-FFF2-40B4-BE49-F238E27FC236}">
                <a16:creationId xmlns:a16="http://schemas.microsoft.com/office/drawing/2014/main" id="{3D132660-71E4-074B-A8B3-752B1216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6115051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9" name="Rectangle 28">
            <a:extLst>
              <a:ext uri="{FF2B5EF4-FFF2-40B4-BE49-F238E27FC236}">
                <a16:creationId xmlns:a16="http://schemas.microsoft.com/office/drawing/2014/main" id="{B8BDA3BC-90B6-7E46-A4F0-240AF3D9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473868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90" name="Rectangle 29">
            <a:extLst>
              <a:ext uri="{FF2B5EF4-FFF2-40B4-BE49-F238E27FC236}">
                <a16:creationId xmlns:a16="http://schemas.microsoft.com/office/drawing/2014/main" id="{D88B9FF0-18BB-C743-94AA-4B4AE15C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73868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91" name="Text Box 30">
            <a:extLst>
              <a:ext uri="{FF2B5EF4-FFF2-40B4-BE49-F238E27FC236}">
                <a16:creationId xmlns:a16="http://schemas.microsoft.com/office/drawing/2014/main" id="{4D9410B8-1C2C-8348-BCCB-7EC507BE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36" y="4696095"/>
            <a:ext cx="1394592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Dest-network</a:t>
            </a:r>
          </a:p>
        </p:txBody>
      </p:sp>
      <p:sp>
        <p:nvSpPr>
          <p:cNvPr id="36892" name="Text Box 31">
            <a:extLst>
              <a:ext uri="{FF2B5EF4-FFF2-40B4-BE49-F238E27FC236}">
                <a16:creationId xmlns:a16="http://schemas.microsoft.com/office/drawing/2014/main" id="{05287764-0338-0241-B64C-30BD2CCD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1" y="470852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36893" name="Text Box 32">
            <a:extLst>
              <a:ext uri="{FF2B5EF4-FFF2-40B4-BE49-F238E27FC236}">
                <a16:creationId xmlns:a16="http://schemas.microsoft.com/office/drawing/2014/main" id="{C2BAF88D-1644-0740-8097-23568B8F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085" y="4406862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36894" name="Line 33">
            <a:extLst>
              <a:ext uri="{FF2B5EF4-FFF2-40B4-BE49-F238E27FC236}">
                <a16:creationId xmlns:a16="http://schemas.microsoft.com/office/drawing/2014/main" id="{09C3AA04-6DB5-2548-8A6C-4D77B739C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2788" y="4127500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95" name="Line 34">
            <a:extLst>
              <a:ext uri="{FF2B5EF4-FFF2-40B4-BE49-F238E27FC236}">
                <a16:creationId xmlns:a16="http://schemas.microsoft.com/office/drawing/2014/main" id="{0BFDF40B-9EBA-2B45-AC47-92F87C870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773489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96" name="Text Box 35">
            <a:extLst>
              <a:ext uri="{FF2B5EF4-FFF2-40B4-BE49-F238E27FC236}">
                <a16:creationId xmlns:a16="http://schemas.microsoft.com/office/drawing/2014/main" id="{80A38671-732F-9044-AAD5-7A4C9E288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3417888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Routing Lookup Data Structure</a:t>
            </a:r>
          </a:p>
        </p:txBody>
      </p:sp>
      <p:sp>
        <p:nvSpPr>
          <p:cNvPr id="36897" name="Text Box 36">
            <a:extLst>
              <a:ext uri="{FF2B5EF4-FFF2-40B4-BE49-F238E27FC236}">
                <a16:creationId xmlns:a16="http://schemas.microsoft.com/office/drawing/2014/main" id="{62343AC8-E18F-FE4B-889E-90D858001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5056188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36898" name="Text Box 37">
            <a:extLst>
              <a:ext uri="{FF2B5EF4-FFF2-40B4-BE49-F238E27FC236}">
                <a16:creationId xmlns:a16="http://schemas.microsoft.com/office/drawing/2014/main" id="{7848859A-D607-AB4E-BFE2-C31B549B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5351463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36899" name="Text Box 38">
            <a:extLst>
              <a:ext uri="{FF2B5EF4-FFF2-40B4-BE49-F238E27FC236}">
                <a16:creationId xmlns:a16="http://schemas.microsoft.com/office/drawing/2014/main" id="{F58F5FCD-A6AA-AA4A-818A-115A97963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6" y="6143625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36900" name="Text Box 39">
            <a:extLst>
              <a:ext uri="{FF2B5EF4-FFF2-40B4-BE49-F238E27FC236}">
                <a16:creationId xmlns:a16="http://schemas.microsoft.com/office/drawing/2014/main" id="{22A407AC-7519-7B49-ABB5-18D4577A2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506571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6901" name="Text Box 40">
            <a:extLst>
              <a:ext uri="{FF2B5EF4-FFF2-40B4-BE49-F238E27FC236}">
                <a16:creationId xmlns:a16="http://schemas.microsoft.com/office/drawing/2014/main" id="{C9DC7B85-0C74-514E-851B-98415E52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6" y="5356225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6902" name="Text Box 41">
            <a:extLst>
              <a:ext uri="{FF2B5EF4-FFF2-40B4-BE49-F238E27FC236}">
                <a16:creationId xmlns:a16="http://schemas.microsoft.com/office/drawing/2014/main" id="{F5ED67DB-D722-5042-82E4-767499FB3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6154738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903" name="AutoShape 42">
            <a:extLst>
              <a:ext uri="{FF2B5EF4-FFF2-40B4-BE49-F238E27FC236}">
                <a16:creationId xmlns:a16="http://schemas.microsoft.com/office/drawing/2014/main" id="{E254A2A3-7EB7-2947-808E-A3F3009E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1" y="2398962"/>
            <a:ext cx="373063" cy="917079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904" name="Line 43">
            <a:extLst>
              <a:ext uri="{FF2B5EF4-FFF2-40B4-BE49-F238E27FC236}">
                <a16:creationId xmlns:a16="http://schemas.microsoft.com/office/drawing/2014/main" id="{DB9EC9DB-5B54-624F-AE63-EF4F53A9A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3773489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5" name="Line 44">
            <a:extLst>
              <a:ext uri="{FF2B5EF4-FFF2-40B4-BE49-F238E27FC236}">
                <a16:creationId xmlns:a16="http://schemas.microsoft.com/office/drawing/2014/main" id="{C9F29930-A2E8-654B-B716-EEAD2576E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715000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6" name="Line 45">
            <a:extLst>
              <a:ext uri="{FF2B5EF4-FFF2-40B4-BE49-F238E27FC236}">
                <a16:creationId xmlns:a16="http://schemas.microsoft.com/office/drawing/2014/main" id="{B1992D6A-317A-BE4F-83F1-13BD60569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715000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40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6F0F4E-EAA1-4447-A849-D8B61D83B8B0}"/>
              </a:ext>
            </a:extLst>
          </p:cNvPr>
          <p:cNvSpPr txBox="1"/>
          <p:nvPr/>
        </p:nvSpPr>
        <p:spPr>
          <a:xfrm>
            <a:off x="807426" y="2083777"/>
            <a:ext cx="10577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Forwarding in the Internet is based on the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destination IP address </a:t>
            </a:r>
            <a:r>
              <a:rPr lang="en-US" sz="4800" dirty="0">
                <a:latin typeface="Helvetica" pitchFamily="2" charset="0"/>
              </a:rPr>
              <a:t>on packet.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8C9E4-AD68-EB45-A699-7E7621AD8E47}"/>
              </a:ext>
            </a:extLst>
          </p:cNvPr>
          <p:cNvSpPr txBox="1"/>
          <p:nvPr/>
        </p:nvSpPr>
        <p:spPr>
          <a:xfrm>
            <a:off x="1292469" y="4730262"/>
            <a:ext cx="102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are exceptions. But Internet forwarding is mostly: 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Helvetica" pitchFamily="2" charset="0"/>
              </a:rPr>
              <a:t>independent of the source, e.g., legitimate vs. malicious source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latin typeface="Helvetica" pitchFamily="2" charset="0"/>
              </a:rPr>
              <a:t>independent of the type of traffic, e.g., Netflix vs. web</a:t>
            </a:r>
          </a:p>
        </p:txBody>
      </p:sp>
    </p:spTree>
    <p:extLst>
      <p:ext uri="{BB962C8B-B14F-4D97-AF65-F5344CB8AC3E}">
        <p14:creationId xmlns:p14="http://schemas.microsoft.com/office/powerpoint/2010/main" val="1030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Three types of switching fabrics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34" y="1526200"/>
            <a:ext cx="4806266" cy="403145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6" y="1401371"/>
            <a:ext cx="4175357" cy="267186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208" y="3654319"/>
            <a:ext cx="3666878" cy="31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0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F96CD5CC-D05B-3648-B045-6161D67F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A494C5-A2CE-0C43-8C2D-75D6490534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2E468F6-C0D3-D84B-BBEC-CB5F77573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8" y="400050"/>
            <a:ext cx="7772400" cy="685800"/>
          </a:xfrm>
        </p:spPr>
        <p:txBody>
          <a:bodyPr/>
          <a:lstStyle/>
          <a:p>
            <a:r>
              <a:rPr lang="en-US" altLang="en-US" sz="3600"/>
              <a:t>Output Ports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30D4FCF-5AE9-A545-93D6-EC6668340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592" y="3751666"/>
            <a:ext cx="10546814" cy="2984098"/>
          </a:xfrm>
        </p:spPr>
        <p:txBody>
          <a:bodyPr>
            <a:normAutofit/>
          </a:bodyPr>
          <a:lstStyle/>
          <a:p>
            <a:r>
              <a:rPr lang="en-US" altLang="en-US" sz="2400" i="1" dirty="0">
                <a:solidFill>
                  <a:srgbClr val="C00000"/>
                </a:solidFill>
              </a:rPr>
              <a:t>Buffering</a:t>
            </a:r>
            <a:r>
              <a:rPr lang="en-US" altLang="en-US" sz="2400" dirty="0"/>
              <a:t> when datagrams arrive from fabric faster than the output port rate</a:t>
            </a:r>
          </a:p>
          <a:p>
            <a:pPr lvl="1"/>
            <a:r>
              <a:rPr lang="en-US" altLang="en-US" dirty="0"/>
              <a:t>If buffers filled up, packets are dropped!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Buffer management policy</a:t>
            </a:r>
            <a:r>
              <a:rPr lang="en-US" altLang="en-US" dirty="0"/>
              <a:t> decides which pkts to keep and drop</a:t>
            </a:r>
          </a:p>
          <a:p>
            <a:pPr lvl="1"/>
            <a:endParaRPr lang="en-US" altLang="en-US" sz="2000" dirty="0"/>
          </a:p>
          <a:p>
            <a:r>
              <a:rPr lang="en-US" altLang="en-US" sz="2400" i="1" dirty="0">
                <a:solidFill>
                  <a:srgbClr val="C00000"/>
                </a:solidFill>
              </a:rPr>
              <a:t>Scheduling discipline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chooses among queued datagrams for transmission</a:t>
            </a:r>
          </a:p>
          <a:p>
            <a:pPr lvl="1"/>
            <a:r>
              <a:rPr lang="en-US" altLang="en-US" dirty="0"/>
              <a:t>Who gets priority is chosen by the 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A201F-2654-0C4C-8C54-F350A68C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7" y="1592262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075B-7199-AF44-BF89-F6EC0BDE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2051050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line</a:t>
            </a:r>
          </a:p>
          <a:p>
            <a:pPr algn="ctr"/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termination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C6529-5FE6-4C41-8659-C5B5F189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7" y="17780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F4B6071F-79F0-1043-B1D9-8A4D153D3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7" y="2497137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DD8589A3-2BA6-E247-BA37-4C7EAE5AD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7" y="2454275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F8B8448-F104-244E-94F0-D3E4E2C9D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7525" y="2495550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F09B2C48-4E0C-A345-9EBD-E84B437C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2087562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(send)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7B4A3F2A-BD90-D04F-9454-6B70A876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2" y="188118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fabric</a:t>
            </a:r>
          </a:p>
        </p:txBody>
      </p:sp>
      <p:grpSp>
        <p:nvGrpSpPr>
          <p:cNvPr id="14" name="Group 28">
            <a:extLst>
              <a:ext uri="{FF2B5EF4-FFF2-40B4-BE49-F238E27FC236}">
                <a16:creationId xmlns:a16="http://schemas.microsoft.com/office/drawing/2014/main" id="{1675EC38-3F2F-3447-AE4C-5073EDD0C4B9}"/>
              </a:ext>
            </a:extLst>
          </p:cNvPr>
          <p:cNvGrpSpPr>
            <a:grpSpLocks/>
          </p:cNvGrpSpPr>
          <p:nvPr/>
        </p:nvGrpSpPr>
        <p:grpSpPr bwMode="auto">
          <a:xfrm>
            <a:off x="3963987" y="1728787"/>
            <a:ext cx="1247775" cy="1504950"/>
            <a:chOff x="3180" y="909"/>
            <a:chExt cx="786" cy="948"/>
          </a:xfrm>
        </p:grpSpPr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7023A8A5-753C-F143-96AE-55B763AE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E5812921-DF17-D840-9BD0-71EDC6970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datagram</a:t>
              </a: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buffer</a:t>
              </a:r>
            </a:p>
            <a:p>
              <a:pPr algn="ctr"/>
              <a:endParaRPr lang="en-US" altLang="en-US" sz="1600">
                <a:solidFill>
                  <a:srgbClr val="000000"/>
                </a:solidFill>
              </a:endParaRPr>
            </a:p>
            <a:p>
              <a:pPr algn="ctr"/>
              <a:endParaRPr lang="en-US" altLang="en-US" sz="1600">
                <a:solidFill>
                  <a:srgbClr val="000000"/>
                </a:solidFill>
              </a:endParaRP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queueing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9E172241-12BD-C643-B518-1DD272940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BDF93D2A-032D-9D4D-9A8A-254398B0C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A3C3EC45-D409-9F41-B1F2-3EFD0FE2A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074D22FF-6A36-434A-9ADA-162C5E709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21207675-4A04-7B40-B2DA-66EF9EA55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FF318BD0-B0CD-6B47-8D9F-983B32F55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BB5A7984-C364-804D-A432-3134E2AA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367F3D98-286C-3C4D-AED6-B85BB2650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81DCE3AA-7D7C-6D45-AFD7-4855F4904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F5799FC6-0B9E-E74B-8CC7-76B45AF65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7" name="Line 27">
            <a:extLst>
              <a:ext uri="{FF2B5EF4-FFF2-40B4-BE49-F238E27FC236}">
                <a16:creationId xmlns:a16="http://schemas.microsoft.com/office/drawing/2014/main" id="{56397B38-8F07-A641-BDF0-D1AA3AA7C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1457325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38DA4A85-604A-704C-882F-8CE07D7E3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7062" y="2540000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two packets arrive at a router input port. Packet 1 has (</a:t>
            </a:r>
            <a:r>
              <a:rPr lang="en-US" sz="3200" dirty="0" err="1"/>
              <a:t>src</a:t>
            </a:r>
            <a:r>
              <a:rPr lang="en-US" sz="3200" dirty="0"/>
              <a:t>, </a:t>
            </a:r>
            <a:r>
              <a:rPr lang="en-US" sz="3200" dirty="0" err="1"/>
              <a:t>dst</a:t>
            </a:r>
            <a:r>
              <a:rPr lang="en-US" sz="3200" dirty="0"/>
              <a:t>) IP address == (X, Y). Packet 2 has (</a:t>
            </a:r>
            <a:r>
              <a:rPr lang="en-US" sz="3200" dirty="0" err="1"/>
              <a:t>src</a:t>
            </a:r>
            <a:r>
              <a:rPr lang="en-US" sz="3200" dirty="0"/>
              <a:t>, </a:t>
            </a:r>
            <a:r>
              <a:rPr lang="en-US" sz="3200" dirty="0" err="1"/>
              <a:t>dst</a:t>
            </a:r>
            <a:r>
              <a:rPr lang="en-US" sz="3200" dirty="0"/>
              <a:t>) IP address == (Z, Y). Then:</a:t>
            </a:r>
          </a:p>
          <a:p>
            <a:pPr lvl="1"/>
            <a:r>
              <a:rPr lang="en-US" sz="2800" dirty="0"/>
              <a:t>(1) The two packets are unlikely to be forwarded out of the same output port</a:t>
            </a:r>
            <a:endParaRPr lang="en-US" sz="2800" baseline="30000" dirty="0"/>
          </a:p>
          <a:p>
            <a:pPr lvl="1"/>
            <a:r>
              <a:rPr lang="en-US" sz="2800" dirty="0"/>
              <a:t>(2) The two packets are highly likely to be forwarded out of the same port</a:t>
            </a:r>
          </a:p>
          <a:p>
            <a:pPr lvl="1"/>
            <a:r>
              <a:rPr lang="en-US" sz="2800" dirty="0"/>
              <a:t>(3) Not sure</a:t>
            </a:r>
          </a:p>
        </p:txBody>
      </p:sp>
    </p:spTree>
    <p:extLst>
      <p:ext uri="{BB962C8B-B14F-4D97-AF65-F5344CB8AC3E}">
        <p14:creationId xmlns:p14="http://schemas.microsoft.com/office/powerpoint/2010/main" val="418165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packet is waiting to be transmitted at a buffer on the router output port.  Who decides when the packet will be transmitted?</a:t>
            </a:r>
          </a:p>
          <a:p>
            <a:pPr lvl="1"/>
            <a:r>
              <a:rPr lang="en-US" sz="2800" dirty="0"/>
              <a:t>(1) buffer manager</a:t>
            </a:r>
          </a:p>
          <a:p>
            <a:pPr lvl="1"/>
            <a:r>
              <a:rPr lang="en-US" sz="2800" dirty="0"/>
              <a:t>(2) Packet scheduler</a:t>
            </a:r>
          </a:p>
          <a:p>
            <a:pPr lvl="1"/>
            <a:r>
              <a:rPr lang="en-US" sz="2800" dirty="0"/>
              <a:t>(3) Forwarding table</a:t>
            </a:r>
          </a:p>
          <a:p>
            <a:pPr lvl="1"/>
            <a:r>
              <a:rPr lang="en-US" sz="2800" dirty="0"/>
              <a:t>(4) Line termination</a:t>
            </a:r>
          </a:p>
        </p:txBody>
      </p:sp>
    </p:spTree>
    <p:extLst>
      <p:ext uri="{BB962C8B-B14F-4D97-AF65-F5344CB8AC3E}">
        <p14:creationId xmlns:p14="http://schemas.microsoft.com/office/powerpoint/2010/main" val="41099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2B-EAF7-2244-A5F0-5EDB1B5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84-4E9F-764D-8469-B2A5047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261"/>
          </a:xfrm>
        </p:spPr>
        <p:txBody>
          <a:bodyPr>
            <a:normAutofit/>
          </a:bodyPr>
          <a:lstStyle/>
          <a:p>
            <a:r>
              <a:rPr lang="en-US" dirty="0"/>
              <a:t>Project 1 grades available</a:t>
            </a:r>
          </a:p>
          <a:p>
            <a:pPr lvl="1"/>
            <a:r>
              <a:rPr lang="en-US" dirty="0"/>
              <a:t>24/7 grading policy: re-grading considered until 10 PM Sunday 29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TAs have provided feedback on Sakai. Contact TAs for more details</a:t>
            </a:r>
          </a:p>
          <a:p>
            <a:pPr lvl="1"/>
            <a:endParaRPr lang="en-US" dirty="0"/>
          </a:p>
          <a:p>
            <a:r>
              <a:rPr lang="en-US" dirty="0"/>
              <a:t>Lecture and recitation logistics:</a:t>
            </a:r>
          </a:p>
          <a:p>
            <a:pPr lvl="1"/>
            <a:r>
              <a:rPr lang="en-US" dirty="0"/>
              <a:t>You will have received WebEx training invitations on Piazza</a:t>
            </a:r>
          </a:p>
          <a:p>
            <a:pPr lvl="1"/>
            <a:r>
              <a:rPr lang="en-US" dirty="0"/>
              <a:t>Use a wired connection if possible</a:t>
            </a:r>
          </a:p>
          <a:p>
            <a:pPr lvl="1"/>
            <a:r>
              <a:rPr lang="en-US" dirty="0"/>
              <a:t>You can hear me better in a quiet environment</a:t>
            </a:r>
          </a:p>
          <a:p>
            <a:pPr lvl="1"/>
            <a:r>
              <a:rPr lang="en-US" dirty="0"/>
              <a:t>Use the chat or Q&amp;A box to </a:t>
            </a:r>
            <a:r>
              <a:rPr lang="en-US" dirty="0">
                <a:solidFill>
                  <a:srgbClr val="C00000"/>
                </a:solidFill>
              </a:rPr>
              <a:t>ask questions any time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raise hand feature</a:t>
            </a:r>
            <a:r>
              <a:rPr lang="en-US" dirty="0"/>
              <a:t> during time allotted for verbal questions</a:t>
            </a:r>
          </a:p>
          <a:p>
            <a:pPr lvl="1"/>
            <a:r>
              <a:rPr lang="en-US" dirty="0"/>
              <a:t>Answer </a:t>
            </a:r>
            <a:r>
              <a:rPr lang="en-US" dirty="0">
                <a:solidFill>
                  <a:srgbClr val="C00000"/>
                </a:solidFill>
              </a:rPr>
              <a:t>WebEx polls </a:t>
            </a:r>
            <a:r>
              <a:rPr lang="en-US" dirty="0"/>
              <a:t>throughout the lecture!</a:t>
            </a:r>
          </a:p>
        </p:txBody>
      </p:sp>
    </p:spTree>
    <p:extLst>
      <p:ext uri="{BB962C8B-B14F-4D97-AF65-F5344CB8AC3E}">
        <p14:creationId xmlns:p14="http://schemas.microsoft.com/office/powerpoint/2010/main" val="42244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D730-D7AF-EF44-B4DB-1035D08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Prefixes and IP lookup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9AA0A-D527-4A44-8737-1E7290A80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4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CFF9F27D-B61F-F343-B106-C83CFCFD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414A9-C407-A641-A945-54EEE926AF9E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E053B328-5C1B-F745-AB8C-44C23902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14976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317E6636-64A2-D74C-A48D-F4689CB7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4" y="5740401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2BE6A063-B89B-BE43-8325-F9FE90CF5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5738813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0" name="Text Box 5">
            <a:extLst>
              <a:ext uri="{FF2B5EF4-FFF2-40B4-BE49-F238E27FC236}">
                <a16:creationId xmlns:a16="http://schemas.microsoft.com/office/drawing/2014/main" id="{97CF0EBD-065E-2A48-ADE3-71999A8F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586263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Helvetica" pitchFamily="2" charset="0"/>
              </a:rPr>
              <a:t>2</a:t>
            </a:r>
            <a:r>
              <a:rPr lang="en-US" altLang="en-US" sz="1600" i="1" baseline="30000">
                <a:solidFill>
                  <a:schemeClr val="tx2"/>
                </a:solidFill>
                <a:latin typeface="Helvetica" pitchFamily="2" charset="0"/>
              </a:rPr>
              <a:t>24</a:t>
            </a: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1DCAC27C-EB3A-BD4B-856C-7E1152F27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0326" y="5595938"/>
            <a:ext cx="6291263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2" name="Text Box 7">
            <a:extLst>
              <a:ext uri="{FF2B5EF4-FFF2-40B4-BE49-F238E27FC236}">
                <a16:creationId xmlns:a16="http://schemas.microsoft.com/office/drawing/2014/main" id="{F4A4A9ED-C70A-D940-AB6F-FF2EEC72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5773739"/>
            <a:ext cx="772948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Helvetica" pitchFamily="2" charset="0"/>
              </a:rPr>
              <a:t>2</a:t>
            </a:r>
            <a:r>
              <a:rPr lang="en-US" altLang="en-US" sz="2000" baseline="30000">
                <a:solidFill>
                  <a:schemeClr val="tx2"/>
                </a:solidFill>
                <a:latin typeface="Helvetica" pitchFamily="2" charset="0"/>
              </a:rPr>
              <a:t>32</a:t>
            </a:r>
            <a:r>
              <a:rPr lang="en-US" altLang="en-US" sz="2000">
                <a:solidFill>
                  <a:schemeClr val="tx2"/>
                </a:solidFill>
                <a:latin typeface="Helvetica" pitchFamily="2" charset="0"/>
              </a:rPr>
              <a:t>-1</a:t>
            </a:r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8A62E479-9032-6B43-B8E4-4CFA1EB6A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9576" y="5289550"/>
            <a:ext cx="1725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CDAEC67D-87C5-8042-AE88-AB5F1A649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5114925"/>
            <a:ext cx="1338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5D4EE018-6221-4641-84BF-40912C07F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49212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6" name="Text Box 11">
            <a:extLst>
              <a:ext uri="{FF2B5EF4-FFF2-40B4-BE49-F238E27FC236}">
                <a16:creationId xmlns:a16="http://schemas.microsoft.com/office/drawing/2014/main" id="{9F6A30E5-C7AB-F343-9831-5BAC2FA5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738688"/>
            <a:ext cx="1325984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47117" name="Text Box 12">
            <a:extLst>
              <a:ext uri="{FF2B5EF4-FFF2-40B4-BE49-F238E27FC236}">
                <a16:creationId xmlns:a16="http://schemas.microsoft.com/office/drawing/2014/main" id="{E0327C51-B4A2-054F-9460-26EA4909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9" y="6103938"/>
            <a:ext cx="955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Helvetica" pitchFamily="2" charset="0"/>
              </a:rPr>
              <a:t>65.0.0.0</a:t>
            </a: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18" name="Line 13">
            <a:extLst>
              <a:ext uri="{FF2B5EF4-FFF2-40B4-BE49-F238E27FC236}">
                <a16:creationId xmlns:a16="http://schemas.microsoft.com/office/drawing/2014/main" id="{1EA69258-DB9D-724B-8BF0-C0FCF234B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5694363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9" name="Line 14">
            <a:extLst>
              <a:ext uri="{FF2B5EF4-FFF2-40B4-BE49-F238E27FC236}">
                <a16:creationId xmlns:a16="http://schemas.microsoft.com/office/drawing/2014/main" id="{02082A57-28C2-AD4B-A1FA-821C8302F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5891213"/>
            <a:ext cx="17526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20" name="Text Box 15">
            <a:extLst>
              <a:ext uri="{FF2B5EF4-FFF2-40B4-BE49-F238E27FC236}">
                <a16:creationId xmlns:a16="http://schemas.microsoft.com/office/drawing/2014/main" id="{52D91F42-36A9-E446-AF59-30EBC127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4532313"/>
            <a:ext cx="1473460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Helvetica" pitchFamily="2" charset="0"/>
              </a:rPr>
              <a:t>142.12.0.0/19</a:t>
            </a:r>
          </a:p>
        </p:txBody>
      </p:sp>
      <p:sp>
        <p:nvSpPr>
          <p:cNvPr id="47121" name="Text Box 16">
            <a:extLst>
              <a:ext uri="{FF2B5EF4-FFF2-40B4-BE49-F238E27FC236}">
                <a16:creationId xmlns:a16="http://schemas.microsoft.com/office/drawing/2014/main" id="{22C5A377-5A0D-A044-BBBB-46E0E908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9" y="4935538"/>
            <a:ext cx="1098357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47122" name="Line 17">
            <a:extLst>
              <a:ext uri="{FF2B5EF4-FFF2-40B4-BE49-F238E27FC236}">
                <a16:creationId xmlns:a16="http://schemas.microsoft.com/office/drawing/2014/main" id="{31CF9B02-5B6A-F749-804F-FAFBDAE31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3" y="53467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23" name="Line 18">
            <a:extLst>
              <a:ext uri="{FF2B5EF4-FFF2-40B4-BE49-F238E27FC236}">
                <a16:creationId xmlns:a16="http://schemas.microsoft.com/office/drawing/2014/main" id="{E0230C54-44E2-BB4E-9C20-9E02E592D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0475" y="5367338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24" name="Text Box 19">
            <a:extLst>
              <a:ext uri="{FF2B5EF4-FFF2-40B4-BE49-F238E27FC236}">
                <a16:creationId xmlns:a16="http://schemas.microsoft.com/office/drawing/2014/main" id="{AD48CDAF-C51E-7A45-A64A-93BA2003E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1" y="6103938"/>
            <a:ext cx="1609716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Helvetica" pitchFamily="2" charset="0"/>
              </a:rPr>
              <a:t>65.255.255.255</a:t>
            </a: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25" name="Rectangle 20">
            <a:extLst>
              <a:ext uri="{FF2B5EF4-FFF2-40B4-BE49-F238E27FC236}">
                <a16:creationId xmlns:a16="http://schemas.microsoft.com/office/drawing/2014/main" id="{D0E974A8-9E82-E84F-9DF0-725BDDEAA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Forwarding Table</a:t>
            </a:r>
            <a:r>
              <a:rPr lang="en-US" altLang="en-US" sz="3200" i="1"/>
              <a:t> </a:t>
            </a:r>
            <a:endParaRPr lang="en-US" altLang="en-US"/>
          </a:p>
        </p:txBody>
      </p:sp>
      <p:sp>
        <p:nvSpPr>
          <p:cNvPr id="47126" name="Rectangle 21">
            <a:extLst>
              <a:ext uri="{FF2B5EF4-FFF2-40B4-BE49-F238E27FC236}">
                <a16:creationId xmlns:a16="http://schemas.microsoft.com/office/drawing/2014/main" id="{FAD8D9DF-3D1D-C94D-9158-77446110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5273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7127" name="Rectangle 22">
            <a:extLst>
              <a:ext uri="{FF2B5EF4-FFF2-40B4-BE49-F238E27FC236}">
                <a16:creationId xmlns:a16="http://schemas.microsoft.com/office/drawing/2014/main" id="{42992067-1EBA-0043-BA56-CF9264D2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9845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448535" name="Group 23">
            <a:extLst>
              <a:ext uri="{FF2B5EF4-FFF2-40B4-BE49-F238E27FC236}">
                <a16:creationId xmlns:a16="http://schemas.microsoft.com/office/drawing/2014/main" id="{BD2D486F-6EA6-4219-A2FC-07B7F173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2174"/>
              </p:ext>
            </p:extLst>
          </p:nvPr>
        </p:nvGraphicFramePr>
        <p:xfrm>
          <a:off x="2513013" y="1597025"/>
          <a:ext cx="6781800" cy="2217738"/>
        </p:xfrm>
        <a:graphic>
          <a:graphicData uri="http://schemas.openxmlformats.org/drawingml/2006/table">
            <a:tbl>
              <a:tblPr/>
              <a:tblGrid>
                <a:gridCol w="412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Destination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Outgoing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65.0.0.128/25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4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142.12.0.0/19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7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48" name="Text Box 40">
            <a:extLst>
              <a:ext uri="{FF2B5EF4-FFF2-40B4-BE49-F238E27FC236}">
                <a16:creationId xmlns:a16="http://schemas.microsoft.com/office/drawing/2014/main" id="{D18420E3-8C26-D54F-8710-22F10097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6" y="3870326"/>
            <a:ext cx="3296075" cy="83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prefix: 0-32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Helvetica" pitchFamily="2" charset="0"/>
              </a:rPr>
              <a:t>Longest prefix match</a:t>
            </a:r>
          </a:p>
        </p:txBody>
      </p:sp>
      <p:sp>
        <p:nvSpPr>
          <p:cNvPr id="448553" name="Oval 41">
            <a:extLst>
              <a:ext uri="{FF2B5EF4-FFF2-40B4-BE49-F238E27FC236}">
                <a16:creationId xmlns:a16="http://schemas.microsoft.com/office/drawing/2014/main" id="{8195BF72-129F-894F-98EA-D38C9149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985219"/>
            <a:ext cx="304800" cy="649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8554" name="AutoShape 42">
            <a:extLst>
              <a:ext uri="{FF2B5EF4-FFF2-40B4-BE49-F238E27FC236}">
                <a16:creationId xmlns:a16="http://schemas.microsoft.com/office/drawing/2014/main" id="{50B42894-3FA0-3443-90A4-FFE3053E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4" y="2222500"/>
            <a:ext cx="2168525" cy="501650"/>
          </a:xfrm>
          <a:prstGeom prst="wedgeRectCallout">
            <a:avLst>
              <a:gd name="adj1" fmla="val -74083"/>
              <a:gd name="adj2" fmla="val -44306"/>
            </a:avLst>
          </a:prstGeom>
          <a:solidFill>
            <a:srgbClr val="DDDDDD"/>
          </a:solidFill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Prefix length</a:t>
            </a:r>
          </a:p>
        </p:txBody>
      </p:sp>
      <p:sp>
        <p:nvSpPr>
          <p:cNvPr id="448555" name="Line 43">
            <a:extLst>
              <a:ext uri="{FF2B5EF4-FFF2-40B4-BE49-F238E27FC236}">
                <a16:creationId xmlns:a16="http://schemas.microsoft.com/office/drawing/2014/main" id="{5AD87A8E-2CCC-4142-A6B9-F12B106031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89614" y="5138738"/>
            <a:ext cx="1587" cy="54451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48556" name="Group 44">
            <a:extLst>
              <a:ext uri="{FF2B5EF4-FFF2-40B4-BE49-F238E27FC236}">
                <a16:creationId xmlns:a16="http://schemas.microsoft.com/office/drawing/2014/main" id="{BB6F8144-86A6-224F-BB1B-95DB13CB7312}"/>
              </a:ext>
            </a:extLst>
          </p:cNvPr>
          <p:cNvGrpSpPr>
            <a:grpSpLocks/>
          </p:cNvGrpSpPr>
          <p:nvPr/>
        </p:nvGrpSpPr>
        <p:grpSpPr bwMode="auto">
          <a:xfrm>
            <a:off x="4991895" y="5509423"/>
            <a:ext cx="1538288" cy="644526"/>
            <a:chOff x="2206" y="3461"/>
            <a:chExt cx="969" cy="406"/>
          </a:xfrm>
        </p:grpSpPr>
        <p:sp>
          <p:nvSpPr>
            <p:cNvPr id="47153" name="Text Box 45">
              <a:extLst>
                <a:ext uri="{FF2B5EF4-FFF2-40B4-BE49-F238E27FC236}">
                  <a16:creationId xmlns:a16="http://schemas.microsoft.com/office/drawing/2014/main" id="{EA64CD84-CDDE-CF46-8E63-A8513CAD3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3615"/>
              <a:ext cx="9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128.9.16.14</a:t>
              </a:r>
            </a:p>
          </p:txBody>
        </p:sp>
        <p:sp>
          <p:nvSpPr>
            <p:cNvPr id="47154" name="Oval 46">
              <a:extLst>
                <a:ext uri="{FF2B5EF4-FFF2-40B4-BE49-F238E27FC236}">
                  <a16:creationId xmlns:a16="http://schemas.microsoft.com/office/drawing/2014/main" id="{120C504E-AF5E-F34A-A9A8-0B6B8C30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461"/>
              <a:ext cx="174" cy="14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86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53" grpId="0" animBg="1"/>
      <p:bldP spid="44855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9983472B-A658-DA41-A6C9-951FAFAB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BBC2F-25C8-924C-8B8A-1853EBBA5D3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0B17DFB-9D0F-E04C-A179-8439C6370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Prefixes can Overlap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14AA2C2-65F4-1F48-873E-0F970EE7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5273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8D38FBBE-809F-F845-A3D8-467D415E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9845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48F35BB3-6085-294C-9DA6-6CA7F1A02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128.9.16.0/24</a:t>
            </a:r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27C89F6A-48CF-D24F-A761-DC60EA46A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8">
            <a:extLst>
              <a:ext uri="{FF2B5EF4-FFF2-40B4-BE49-F238E27FC236}">
                <a16:creationId xmlns:a16="http://schemas.microsoft.com/office/drawing/2014/main" id="{3BDB945F-122C-5144-9C95-486B10D17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1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128.9.176.0/24</a:t>
            </a:r>
          </a:p>
        </p:txBody>
      </p:sp>
      <p:sp>
        <p:nvSpPr>
          <p:cNvPr id="450569" name="Text Box 9">
            <a:extLst>
              <a:ext uri="{FF2B5EF4-FFF2-40B4-BE49-F238E27FC236}">
                <a16:creationId xmlns:a16="http://schemas.microsoft.com/office/drawing/2014/main" id="{14286FFA-D93E-E242-BA64-E9017FF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6" y="4724400"/>
            <a:ext cx="8093075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Routing lookup:</a:t>
            </a:r>
            <a:r>
              <a:rPr lang="en-US" altLang="en-US" dirty="0">
                <a:solidFill>
                  <a:srgbClr val="FFFF00"/>
                </a:solidFill>
                <a:latin typeface="Helvetica" pitchFamily="2" charset="0"/>
              </a:rPr>
              <a:t> </a:t>
            </a:r>
            <a:r>
              <a:rPr lang="en-US" altLang="en-US" dirty="0">
                <a:solidFill>
                  <a:srgbClr val="333300"/>
                </a:solidFill>
                <a:latin typeface="Helvetica" pitchFamily="2" charset="0"/>
              </a:rPr>
              <a:t>Find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longest</a:t>
            </a:r>
            <a:r>
              <a:rPr lang="en-US" altLang="en-US" dirty="0">
                <a:solidFill>
                  <a:srgbClr val="333300"/>
                </a:solidFill>
                <a:latin typeface="Helvetica" pitchFamily="2" charset="0"/>
              </a:rPr>
              <a:t> matching prefix (the most specific route) among all prefixes that match the destination address.</a:t>
            </a:r>
          </a:p>
        </p:txBody>
      </p:sp>
      <p:sp>
        <p:nvSpPr>
          <p:cNvPr id="50187" name="Text Box 10">
            <a:extLst>
              <a:ext uri="{FF2B5EF4-FFF2-40B4-BE49-F238E27FC236}">
                <a16:creationId xmlns:a16="http://schemas.microsoft.com/office/drawing/2014/main" id="{20288E96-B9C4-F942-8F5C-82F3CFD3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792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886E7514-D1C0-6C45-87D2-2E61A932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013" y="3700463"/>
            <a:ext cx="6291262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2">
            <a:extLst>
              <a:ext uri="{FF2B5EF4-FFF2-40B4-BE49-F238E27FC236}">
                <a16:creationId xmlns:a16="http://schemas.microsoft.com/office/drawing/2014/main" id="{82F6CD24-FB4A-4540-9D95-8D347CBF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38258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>
                <a:latin typeface="Times New Roman" panose="02020603050405020304" pitchFamily="18" charset="0"/>
              </a:rPr>
              <a:t>32</a:t>
            </a:r>
            <a:r>
              <a:rPr lang="en-US" altLang="en-US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0190" name="Line 13">
            <a:extLst>
              <a:ext uri="{FF2B5EF4-FFF2-40B4-BE49-F238E27FC236}">
                <a16:creationId xmlns:a16="http://schemas.microsoft.com/office/drawing/2014/main" id="{4CF818FB-A3F5-7A47-BD75-17DE8D7C1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2263" y="3394075"/>
            <a:ext cx="1725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4">
            <a:extLst>
              <a:ext uri="{FF2B5EF4-FFF2-40B4-BE49-F238E27FC236}">
                <a16:creationId xmlns:a16="http://schemas.microsoft.com/office/drawing/2014/main" id="{E68EE7EE-47A6-D449-B754-22D6CB735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307181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5">
            <a:extLst>
              <a:ext uri="{FF2B5EF4-FFF2-40B4-BE49-F238E27FC236}">
                <a16:creationId xmlns:a16="http://schemas.microsoft.com/office/drawing/2014/main" id="{07EE15AD-85F0-3B4A-8972-10DF3589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281781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128.9.0.0/16</a:t>
            </a:r>
          </a:p>
        </p:txBody>
      </p:sp>
      <p:sp>
        <p:nvSpPr>
          <p:cNvPr id="50193" name="Text Box 16">
            <a:extLst>
              <a:ext uri="{FF2B5EF4-FFF2-40B4-BE49-F238E27FC236}">
                <a16:creationId xmlns:a16="http://schemas.microsoft.com/office/drawing/2014/main" id="{03713DB2-E396-624E-8F5D-44D36EDF0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26558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142.12.0.0/19</a:t>
            </a:r>
          </a:p>
        </p:txBody>
      </p:sp>
      <p:sp>
        <p:nvSpPr>
          <p:cNvPr id="50194" name="Text Box 17">
            <a:extLst>
              <a:ext uri="{FF2B5EF4-FFF2-40B4-BE49-F238E27FC236}">
                <a16:creationId xmlns:a16="http://schemas.microsoft.com/office/drawing/2014/main" id="{A2C5F5F8-0BF4-8F4E-BA7B-3AE3F68C2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26876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65.0.0.0/8</a:t>
            </a:r>
          </a:p>
        </p:txBody>
      </p:sp>
      <p:sp>
        <p:nvSpPr>
          <p:cNvPr id="50195" name="Line 18">
            <a:extLst>
              <a:ext uri="{FF2B5EF4-FFF2-40B4-BE49-F238E27FC236}">
                <a16:creationId xmlns:a16="http://schemas.microsoft.com/office/drawing/2014/main" id="{C596040F-0EB0-FE45-A9A9-4712A15D3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0" y="3451225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9">
            <a:extLst>
              <a:ext uri="{FF2B5EF4-FFF2-40B4-BE49-F238E27FC236}">
                <a16:creationId xmlns:a16="http://schemas.microsoft.com/office/drawing/2014/main" id="{1B789791-1FC2-B24A-8573-66C6615A8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3163" y="3471863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7" name="Group 20">
            <a:extLst>
              <a:ext uri="{FF2B5EF4-FFF2-40B4-BE49-F238E27FC236}">
                <a16:creationId xmlns:a16="http://schemas.microsoft.com/office/drawing/2014/main" id="{5E9E9CF5-4FE6-E44C-8BCD-26C5CDCC7765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3602038"/>
            <a:ext cx="1631950" cy="660400"/>
            <a:chOff x="2206" y="3454"/>
            <a:chExt cx="1028" cy="416"/>
          </a:xfrm>
        </p:grpSpPr>
        <p:sp>
          <p:nvSpPr>
            <p:cNvPr id="50203" name="Text Box 21">
              <a:extLst>
                <a:ext uri="{FF2B5EF4-FFF2-40B4-BE49-F238E27FC236}">
                  <a16:creationId xmlns:a16="http://schemas.microsoft.com/office/drawing/2014/main" id="{D0D0A54B-04B1-1D45-BCFC-DE7EFA148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3582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128.9.16.14</a:t>
              </a:r>
            </a:p>
          </p:txBody>
        </p:sp>
        <p:sp>
          <p:nvSpPr>
            <p:cNvPr id="50204" name="Oval 22">
              <a:extLst>
                <a:ext uri="{FF2B5EF4-FFF2-40B4-BE49-F238E27FC236}">
                  <a16:creationId xmlns:a16="http://schemas.microsoft.com/office/drawing/2014/main" id="{750788B5-0C8A-BC4C-829E-462654C7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454"/>
              <a:ext cx="211" cy="19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50583" name="Line 23">
            <a:extLst>
              <a:ext uri="{FF2B5EF4-FFF2-40B4-BE49-F238E27FC236}">
                <a16:creationId xmlns:a16="http://schemas.microsoft.com/office/drawing/2014/main" id="{2599643C-8766-3145-A5E3-368F279159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73061" y="2699061"/>
            <a:ext cx="1587" cy="10890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584" name="AutoShape 24">
            <a:extLst>
              <a:ext uri="{FF2B5EF4-FFF2-40B4-BE49-F238E27FC236}">
                <a16:creationId xmlns:a16="http://schemas.microsoft.com/office/drawing/2014/main" id="{A7675A86-23B6-CE4A-872E-F87872E6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1516064"/>
            <a:ext cx="2243138" cy="765175"/>
          </a:xfrm>
          <a:prstGeom prst="wedgeRectCallout">
            <a:avLst>
              <a:gd name="adj1" fmla="val 39755"/>
              <a:gd name="adj2" fmla="val 70704"/>
            </a:avLst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</p:spPr>
        <p:txBody>
          <a:bodyPr lIns="91430" tIns="45716" rIns="91430" bIns="45716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Longest matching prefix</a:t>
            </a:r>
          </a:p>
        </p:txBody>
      </p:sp>
      <p:sp>
        <p:nvSpPr>
          <p:cNvPr id="50200" name="Line 25">
            <a:extLst>
              <a:ext uri="{FF2B5EF4-FFF2-40B4-BE49-F238E27FC236}">
                <a16:creationId xmlns:a16="http://schemas.microsoft.com/office/drawing/2014/main" id="{0FD7C7D1-F192-6044-8F4D-D3D3AC38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1" y="3200400"/>
            <a:ext cx="1573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6">
            <a:extLst>
              <a:ext uri="{FF2B5EF4-FFF2-40B4-BE49-F238E27FC236}">
                <a16:creationId xmlns:a16="http://schemas.microsoft.com/office/drawing/2014/main" id="{E1AB60A6-7296-4247-B7C2-C0D5FA3AE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782" y="265964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9" grpId="0"/>
      <p:bldP spid="45058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190734FC-56C2-B542-B712-6497A836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61335-4DFA-904E-B2BA-D310D615CA0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B7F546B-89B7-8946-95F3-1BE360B2E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Routing Table Size</a:t>
            </a:r>
          </a:p>
        </p:txBody>
      </p:sp>
      <p:grpSp>
        <p:nvGrpSpPr>
          <p:cNvPr id="52228" name="Group 3">
            <a:extLst>
              <a:ext uri="{FF2B5EF4-FFF2-40B4-BE49-F238E27FC236}">
                <a16:creationId xmlns:a16="http://schemas.microsoft.com/office/drawing/2014/main" id="{89880C4D-FAC9-3346-9E8A-40917DDA259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057400"/>
            <a:ext cx="6172200" cy="1400175"/>
            <a:chOff x="480" y="1536"/>
            <a:chExt cx="3888" cy="882"/>
          </a:xfrm>
        </p:grpSpPr>
        <p:grpSp>
          <p:nvGrpSpPr>
            <p:cNvPr id="52244" name="Group 4">
              <a:extLst>
                <a:ext uri="{FF2B5EF4-FFF2-40B4-BE49-F238E27FC236}">
                  <a16:creationId xmlns:a16="http://schemas.microsoft.com/office/drawing/2014/main" id="{5BFE097D-CBCE-2143-A2F8-14ABAC19F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2" y="1710"/>
              <a:ext cx="625" cy="480"/>
              <a:chOff x="1542" y="1680"/>
              <a:chExt cx="625" cy="480"/>
            </a:xfrm>
          </p:grpSpPr>
          <p:sp>
            <p:nvSpPr>
              <p:cNvPr id="52256" name="Oval 5">
                <a:extLst>
                  <a:ext uri="{FF2B5EF4-FFF2-40B4-BE49-F238E27FC236}">
                    <a16:creationId xmlns:a16="http://schemas.microsoft.com/office/drawing/2014/main" id="{9E155C51-E9E1-4844-9E98-7ACBF6EA5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1680"/>
                <a:ext cx="576" cy="4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2257" name="Text Box 6">
                <a:extLst>
                  <a:ext uri="{FF2B5EF4-FFF2-40B4-BE49-F238E27FC236}">
                    <a16:creationId xmlns:a16="http://schemas.microsoft.com/office/drawing/2014/main" id="{177E0DB6-67E9-D342-8F3A-A8BAE65FF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58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service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provider</a:t>
                </a:r>
              </a:p>
            </p:txBody>
          </p:sp>
        </p:grpSp>
        <p:sp>
          <p:nvSpPr>
            <p:cNvPr id="52245" name="Text Box 7">
              <a:extLst>
                <a:ext uri="{FF2B5EF4-FFF2-40B4-BE49-F238E27FC236}">
                  <a16:creationId xmlns:a16="http://schemas.microsoft.com/office/drawing/2014/main" id="{5877A171-A537-5742-B4DE-9DC5169A6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871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200.71.0.0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200.71.1.0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200.71.2.0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…..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200.71.255.0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52246" name="Line 8">
              <a:extLst>
                <a:ext uri="{FF2B5EF4-FFF2-40B4-BE49-F238E27FC236}">
                  <a16:creationId xmlns:a16="http://schemas.microsoft.com/office/drawing/2014/main" id="{ECB77373-CEE8-1849-AFA2-36401E87F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47" name="Line 9">
              <a:extLst>
                <a:ext uri="{FF2B5EF4-FFF2-40B4-BE49-F238E27FC236}">
                  <a16:creationId xmlns:a16="http://schemas.microsoft.com/office/drawing/2014/main" id="{E55EE68A-1170-534B-80D3-C0817C9CE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48" name="Line 10">
              <a:extLst>
                <a:ext uri="{FF2B5EF4-FFF2-40B4-BE49-F238E27FC236}">
                  <a16:creationId xmlns:a16="http://schemas.microsoft.com/office/drawing/2014/main" id="{1887B2FD-D0D0-D244-A6B6-99D8C1142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49" name="Line 11">
              <a:extLst>
                <a:ext uri="{FF2B5EF4-FFF2-40B4-BE49-F238E27FC236}">
                  <a16:creationId xmlns:a16="http://schemas.microsoft.com/office/drawing/2014/main" id="{8E499D28-C4F5-9E40-A3E6-23A80B86F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9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50" name="Line 12">
              <a:extLst>
                <a:ext uri="{FF2B5EF4-FFF2-40B4-BE49-F238E27FC236}">
                  <a16:creationId xmlns:a16="http://schemas.microsoft.com/office/drawing/2014/main" id="{06F28549-F1D3-E447-8C42-EBD7C243A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51" name="Text Box 13">
              <a:extLst>
                <a:ext uri="{FF2B5EF4-FFF2-40B4-BE49-F238E27FC236}">
                  <a16:creationId xmlns:a16="http://schemas.microsoft.com/office/drawing/2014/main" id="{277554E3-E6C4-294F-BD09-3813E72B6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84"/>
              <a:ext cx="871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200.71.0.0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200.71.1.0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200.71.2.0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…..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200.71.255.0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52252" name="AutoShape 14">
              <a:extLst>
                <a:ext uri="{FF2B5EF4-FFF2-40B4-BE49-F238E27FC236}">
                  <a16:creationId xmlns:a16="http://schemas.microsoft.com/office/drawing/2014/main" id="{B762CAF8-F53D-1045-970B-29DF258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536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52253" name="Group 15">
              <a:extLst>
                <a:ext uri="{FF2B5EF4-FFF2-40B4-BE49-F238E27FC236}">
                  <a16:creationId xmlns:a16="http://schemas.microsoft.com/office/drawing/2014/main" id="{44CA4CDC-CAE8-6D4F-B1A6-0ABBCB01F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720" cy="624"/>
              <a:chOff x="3648" y="1728"/>
              <a:chExt cx="720" cy="624"/>
            </a:xfrm>
          </p:grpSpPr>
          <p:sp>
            <p:nvSpPr>
              <p:cNvPr id="52254" name="Oval 16">
                <a:extLst>
                  <a:ext uri="{FF2B5EF4-FFF2-40B4-BE49-F238E27FC236}">
                    <a16:creationId xmlns:a16="http://schemas.microsoft.com/office/drawing/2014/main" id="{6292E493-20BC-204E-A89F-25E87AF9F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720" cy="6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2255" name="Text Box 17">
                <a:extLst>
                  <a:ext uri="{FF2B5EF4-FFF2-40B4-BE49-F238E27FC236}">
                    <a16:creationId xmlns:a16="http://schemas.microsoft.com/office/drawing/2014/main" id="{0369FD0A-FEAD-9A4F-85D6-5C1FD1820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72"/>
                <a:ext cx="56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Routing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table</a:t>
                </a:r>
              </a:p>
            </p:txBody>
          </p:sp>
        </p:grpSp>
      </p:grpSp>
      <p:sp>
        <p:nvSpPr>
          <p:cNvPr id="52229" name="Text Box 18">
            <a:extLst>
              <a:ext uri="{FF2B5EF4-FFF2-40B4-BE49-F238E27FC236}">
                <a16:creationId xmlns:a16="http://schemas.microsoft.com/office/drawing/2014/main" id="{C60CC988-4010-6D46-8922-1C1CE68FC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489075"/>
            <a:ext cx="1837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Without CIDR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:</a:t>
            </a:r>
          </a:p>
        </p:txBody>
      </p:sp>
      <p:grpSp>
        <p:nvGrpSpPr>
          <p:cNvPr id="52230" name="Group 19">
            <a:extLst>
              <a:ext uri="{FF2B5EF4-FFF2-40B4-BE49-F238E27FC236}">
                <a16:creationId xmlns:a16="http://schemas.microsoft.com/office/drawing/2014/main" id="{EBE4818A-E0EA-0B41-A040-CA1C3892CBBA}"/>
              </a:ext>
            </a:extLst>
          </p:cNvPr>
          <p:cNvGrpSpPr>
            <a:grpSpLocks/>
          </p:cNvGrpSpPr>
          <p:nvPr/>
        </p:nvGrpSpPr>
        <p:grpSpPr bwMode="auto">
          <a:xfrm>
            <a:off x="4505327" y="5000625"/>
            <a:ext cx="992188" cy="762000"/>
            <a:chOff x="1542" y="1680"/>
            <a:chExt cx="625" cy="480"/>
          </a:xfrm>
        </p:grpSpPr>
        <p:sp>
          <p:nvSpPr>
            <p:cNvPr id="52242" name="Oval 20">
              <a:extLst>
                <a:ext uri="{FF2B5EF4-FFF2-40B4-BE49-F238E27FC236}">
                  <a16:creationId xmlns:a16="http://schemas.microsoft.com/office/drawing/2014/main" id="{8DBDC253-D916-E34C-854E-26EDB55EE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680"/>
              <a:ext cx="576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52243" name="Text Box 21">
              <a:extLst>
                <a:ext uri="{FF2B5EF4-FFF2-40B4-BE49-F238E27FC236}">
                  <a16:creationId xmlns:a16="http://schemas.microsoft.com/office/drawing/2014/main" id="{D124C47C-1BB9-4944-863C-2DE39A52D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728"/>
              <a:ext cx="5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service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provider</a:t>
              </a:r>
            </a:p>
          </p:txBody>
        </p:sp>
      </p:grpSp>
      <p:sp>
        <p:nvSpPr>
          <p:cNvPr id="52231" name="Text Box 22">
            <a:extLst>
              <a:ext uri="{FF2B5EF4-FFF2-40B4-BE49-F238E27FC236}">
                <a16:creationId xmlns:a16="http://schemas.microsoft.com/office/drawing/2014/main" id="{76493243-3444-6242-B9CE-895E5B3F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0"/>
            <a:ext cx="13821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200.71.0.0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200.71.1.0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200.71.2.0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…..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200.71.255.0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52232" name="Line 23">
            <a:extLst>
              <a:ext uri="{FF2B5EF4-FFF2-40B4-BE49-F238E27FC236}">
                <a16:creationId xmlns:a16="http://schemas.microsoft.com/office/drawing/2014/main" id="{E90C4DAB-3CAE-CF42-A9ED-831C4715D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953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3" name="Line 24">
            <a:extLst>
              <a:ext uri="{FF2B5EF4-FFF2-40B4-BE49-F238E27FC236}">
                <a16:creationId xmlns:a16="http://schemas.microsoft.com/office/drawing/2014/main" id="{8999D1BE-FD41-CB42-98BF-6B0851ACE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4" name="Line 25">
            <a:extLst>
              <a:ext uri="{FF2B5EF4-FFF2-40B4-BE49-F238E27FC236}">
                <a16:creationId xmlns:a16="http://schemas.microsoft.com/office/drawing/2014/main" id="{F16F8833-58E5-EB44-9886-7E90CEE1E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334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5" name="Line 26">
            <a:extLst>
              <a:ext uri="{FF2B5EF4-FFF2-40B4-BE49-F238E27FC236}">
                <a16:creationId xmlns:a16="http://schemas.microsoft.com/office/drawing/2014/main" id="{2E328CB8-1DD8-1B4E-90E4-4B75FE866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334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6" name="Line 27">
            <a:extLst>
              <a:ext uri="{FF2B5EF4-FFF2-40B4-BE49-F238E27FC236}">
                <a16:creationId xmlns:a16="http://schemas.microsoft.com/office/drawing/2014/main" id="{F01FC21B-64F6-1B4C-BF26-F919D0A43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2237" name="Group 28">
            <a:extLst>
              <a:ext uri="{FF2B5EF4-FFF2-40B4-BE49-F238E27FC236}">
                <a16:creationId xmlns:a16="http://schemas.microsoft.com/office/drawing/2014/main" id="{4826355E-C868-3848-90DA-5A9FA1F5901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029200"/>
            <a:ext cx="1143000" cy="990600"/>
            <a:chOff x="3648" y="1728"/>
            <a:chExt cx="720" cy="624"/>
          </a:xfrm>
        </p:grpSpPr>
        <p:sp>
          <p:nvSpPr>
            <p:cNvPr id="52240" name="Oval 29">
              <a:extLst>
                <a:ext uri="{FF2B5EF4-FFF2-40B4-BE49-F238E27FC236}">
                  <a16:creationId xmlns:a16="http://schemas.microsoft.com/office/drawing/2014/main" id="{664DB717-545F-034E-A14F-159DCFA58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28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52241" name="Text Box 30">
              <a:extLst>
                <a:ext uri="{FF2B5EF4-FFF2-40B4-BE49-F238E27FC236}">
                  <a16:creationId xmlns:a16="http://schemas.microsoft.com/office/drawing/2014/main" id="{F0890269-1D6B-0849-8971-568D86155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872"/>
              <a:ext cx="5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Routing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table</a:t>
              </a:r>
            </a:p>
          </p:txBody>
        </p:sp>
      </p:grpSp>
      <p:sp>
        <p:nvSpPr>
          <p:cNvPr id="52238" name="Text Box 31">
            <a:extLst>
              <a:ext uri="{FF2B5EF4-FFF2-40B4-BE49-F238E27FC236}">
                <a16:creationId xmlns:a16="http://schemas.microsoft.com/office/drawing/2014/main" id="{883CC6A1-0B74-9740-B325-C35ED61C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087814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With CIDR:</a:t>
            </a:r>
          </a:p>
        </p:txBody>
      </p:sp>
      <p:sp>
        <p:nvSpPr>
          <p:cNvPr id="52239" name="Text Box 32">
            <a:extLst>
              <a:ext uri="{FF2B5EF4-FFF2-40B4-BE49-F238E27FC236}">
                <a16:creationId xmlns:a16="http://schemas.microsoft.com/office/drawing/2014/main" id="{311B6BE6-E919-FE4B-B169-CF427671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21970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200.71.0.0/16</a:t>
            </a:r>
            <a:endParaRPr lang="en-US" altLang="en-US" sz="24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84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82E474D0-8143-3045-9234-2A82A95B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9E651-C5C2-464D-A43A-3109EBD81AC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1" name="Text Box 8">
            <a:extLst>
              <a:ext uri="{FF2B5EF4-FFF2-40B4-BE49-F238E27FC236}">
                <a16:creationId xmlns:a16="http://schemas.microsoft.com/office/drawing/2014/main" id="{24436A53-117C-5E45-BCE2-BFA3C3EC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3297239"/>
            <a:ext cx="17283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200.23.16.0/20”</a:t>
            </a: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200.23.16.0/23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200.23.18.0/23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002088"/>
            <a:ext cx="15199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Fly-By-Night-ISP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93150" y="3184525"/>
            <a:ext cx="730250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6" y="2506663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0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1" y="451643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7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208" y="4411047"/>
            <a:ext cx="790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3154363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1</a:t>
            </a:r>
          </a:p>
        </p:txBody>
      </p:sp>
      <p:sp>
        <p:nvSpPr>
          <p:cNvPr id="54291" name="Freeform 24">
            <a:extLst>
              <a:ext uri="{FF2B5EF4-FFF2-40B4-BE49-F238E27FC236}">
                <a16:creationId xmlns:a16="http://schemas.microsoft.com/office/drawing/2014/main" id="{A78D6055-CA12-594C-AB1A-304F3872FE75}"/>
              </a:ext>
            </a:extLst>
          </p:cNvPr>
          <p:cNvSpPr>
            <a:spLocks/>
          </p:cNvSpPr>
          <p:nvPr/>
        </p:nvSpPr>
        <p:spPr bwMode="auto">
          <a:xfrm>
            <a:off x="5040314" y="488156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2" name="Text Box 25">
            <a:extLst>
              <a:ext uri="{FF2B5EF4-FFF2-40B4-BE49-F238E27FC236}">
                <a16:creationId xmlns:a16="http://schemas.microsoft.com/office/drawing/2014/main" id="{9BA33390-166F-8A44-BB9C-DF473D39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5259389"/>
            <a:ext cx="10727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ISPs-R-Us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4293" name="Freeform 26">
            <a:extLst>
              <a:ext uri="{FF2B5EF4-FFF2-40B4-BE49-F238E27FC236}">
                <a16:creationId xmlns:a16="http://schemas.microsoft.com/office/drawing/2014/main" id="{7DF7C258-4F03-7A47-B1B2-8CD085333527}"/>
              </a:ext>
            </a:extLst>
          </p:cNvPr>
          <p:cNvSpPr>
            <a:spLocks/>
          </p:cNvSpPr>
          <p:nvPr/>
        </p:nvSpPr>
        <p:spPr bwMode="auto">
          <a:xfrm flipV="1">
            <a:off x="6765925" y="49022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4" name="Line 27">
            <a:extLst>
              <a:ext uri="{FF2B5EF4-FFF2-40B4-BE49-F238E27FC236}">
                <a16:creationId xmlns:a16="http://schemas.microsoft.com/office/drawing/2014/main" id="{96053607-D50F-234B-BADB-C4F39C8FE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6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5" name="Line 28">
            <a:extLst>
              <a:ext uri="{FF2B5EF4-FFF2-40B4-BE49-F238E27FC236}">
                <a16:creationId xmlns:a16="http://schemas.microsoft.com/office/drawing/2014/main" id="{39093FAD-5F68-9446-B8E6-A3C239FE9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3726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6" name="Line 29">
            <a:extLst>
              <a:ext uri="{FF2B5EF4-FFF2-40B4-BE49-F238E27FC236}">
                <a16:creationId xmlns:a16="http://schemas.microsoft.com/office/drawing/2014/main" id="{44D9F0EC-5267-DD43-8170-9187EE4B9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759451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7" name="Text Box 30">
            <a:extLst>
              <a:ext uri="{FF2B5EF4-FFF2-40B4-BE49-F238E27FC236}">
                <a16:creationId xmlns:a16="http://schemas.microsoft.com/office/drawing/2014/main" id="{EE8194A3-D4B5-BF4E-8EC6-66EA9DA5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5154614"/>
            <a:ext cx="17283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199.31.0.0/16”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200.23.20.0/23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1" y="3744913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2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54302" name="Text Box 43">
            <a:extLst>
              <a:ext uri="{FF2B5EF4-FFF2-40B4-BE49-F238E27FC236}">
                <a16:creationId xmlns:a16="http://schemas.microsoft.com/office/drawing/2014/main" id="{AD229CB2-55F8-8343-BEA5-79A0DBB5C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340" y="1526828"/>
            <a:ext cx="7455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Efficient advertisement of routing information!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Hierarchical addressing: Route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15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DC44FB16-14A8-1740-8CE8-C588315C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3D99-0044-F04B-99E0-ED35988A29E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602D6F3D-D013-0442-9090-CD9CEA15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9" y="1576388"/>
            <a:ext cx="67130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ISPs-R-Us has a more specific route to Organization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Longest prefix match will be used to route IP packets</a:t>
            </a:r>
          </a:p>
        </p:txBody>
      </p:sp>
      <p:sp>
        <p:nvSpPr>
          <p:cNvPr id="56325" name="Freeform 4">
            <a:extLst>
              <a:ext uri="{FF2B5EF4-FFF2-40B4-BE49-F238E27FC236}">
                <a16:creationId xmlns:a16="http://schemas.microsoft.com/office/drawing/2014/main" id="{9A20433E-9539-7F41-9891-41056D87229A}"/>
              </a:ext>
            </a:extLst>
          </p:cNvPr>
          <p:cNvSpPr>
            <a:spLocks/>
          </p:cNvSpPr>
          <p:nvPr/>
        </p:nvSpPr>
        <p:spPr bwMode="auto">
          <a:xfrm>
            <a:off x="6688138" y="3836989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69791F07-DE06-5842-A4D1-36F05BE3A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4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0689CFD1-E5A5-AE48-9774-6B739FD46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6939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44382EBA-E6B5-E84E-B690-CF1F364F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9" name="Freeform 8">
            <a:extLst>
              <a:ext uri="{FF2B5EF4-FFF2-40B4-BE49-F238E27FC236}">
                <a16:creationId xmlns:a16="http://schemas.microsoft.com/office/drawing/2014/main" id="{F43D8552-75D6-F24C-B4F2-3FAADA8069B2}"/>
              </a:ext>
            </a:extLst>
          </p:cNvPr>
          <p:cNvSpPr>
            <a:spLocks/>
          </p:cNvSpPr>
          <p:nvPr/>
        </p:nvSpPr>
        <p:spPr bwMode="auto">
          <a:xfrm>
            <a:off x="5086350" y="3282950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30" name="Text Box 9">
            <a:extLst>
              <a:ext uri="{FF2B5EF4-FFF2-40B4-BE49-F238E27FC236}">
                <a16:creationId xmlns:a16="http://schemas.microsoft.com/office/drawing/2014/main" id="{542251EB-5BDA-6C4E-95F8-7D7881D1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3013076"/>
            <a:ext cx="17283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200.23.16.0/20”</a:t>
            </a:r>
          </a:p>
        </p:txBody>
      </p:sp>
      <p:grpSp>
        <p:nvGrpSpPr>
          <p:cNvPr id="56331" name="Group 10">
            <a:extLst>
              <a:ext uri="{FF2B5EF4-FFF2-40B4-BE49-F238E27FC236}">
                <a16:creationId xmlns:a16="http://schemas.microsoft.com/office/drawing/2014/main" id="{5B25668F-2D0C-104C-B80B-829943A385B6}"/>
              </a:ext>
            </a:extLst>
          </p:cNvPr>
          <p:cNvGrpSpPr>
            <a:grpSpLocks/>
          </p:cNvGrpSpPr>
          <p:nvPr/>
        </p:nvGrpSpPr>
        <p:grpSpPr bwMode="auto">
          <a:xfrm>
            <a:off x="2271714" y="2476501"/>
            <a:ext cx="2338387" cy="404813"/>
            <a:chOff x="1004" y="1639"/>
            <a:chExt cx="1473" cy="255"/>
          </a:xfrm>
        </p:grpSpPr>
        <p:sp>
          <p:nvSpPr>
            <p:cNvPr id="56363" name="Freeform 11">
              <a:extLst>
                <a:ext uri="{FF2B5EF4-FFF2-40B4-BE49-F238E27FC236}">
                  <a16:creationId xmlns:a16="http://schemas.microsoft.com/office/drawing/2014/main" id="{66CF744A-B24B-3F41-A9A2-059785E48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64" name="Text Box 12">
              <a:extLst>
                <a:ext uri="{FF2B5EF4-FFF2-40B4-BE49-F238E27FC236}">
                  <a16:creationId xmlns:a16="http://schemas.microsoft.com/office/drawing/2014/main" id="{98AC0122-E182-1848-9857-184E22A9E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200.23.16.0/23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6332" name="Group 13">
            <a:extLst>
              <a:ext uri="{FF2B5EF4-FFF2-40B4-BE49-F238E27FC236}">
                <a16:creationId xmlns:a16="http://schemas.microsoft.com/office/drawing/2014/main" id="{79160B7E-00A8-6A49-BB2C-48CC0EF4192C}"/>
              </a:ext>
            </a:extLst>
          </p:cNvPr>
          <p:cNvGrpSpPr>
            <a:grpSpLocks/>
          </p:cNvGrpSpPr>
          <p:nvPr/>
        </p:nvGrpSpPr>
        <p:grpSpPr bwMode="auto">
          <a:xfrm>
            <a:off x="2481264" y="5553076"/>
            <a:ext cx="2338387" cy="404813"/>
            <a:chOff x="1004" y="1639"/>
            <a:chExt cx="1473" cy="255"/>
          </a:xfrm>
        </p:grpSpPr>
        <p:sp>
          <p:nvSpPr>
            <p:cNvPr id="56361" name="Freeform 14">
              <a:extLst>
                <a:ext uri="{FF2B5EF4-FFF2-40B4-BE49-F238E27FC236}">
                  <a16:creationId xmlns:a16="http://schemas.microsoft.com/office/drawing/2014/main" id="{12DED51D-47FE-D84B-8092-231730DB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62" name="Text Box 15">
              <a:extLst>
                <a:ext uri="{FF2B5EF4-FFF2-40B4-BE49-F238E27FC236}">
                  <a16:creationId xmlns:a16="http://schemas.microsoft.com/office/drawing/2014/main" id="{A5578AF2-7600-404F-9C70-AAAF1FB5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200.23.18.0/23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6333" name="Group 16">
            <a:extLst>
              <a:ext uri="{FF2B5EF4-FFF2-40B4-BE49-F238E27FC236}">
                <a16:creationId xmlns:a16="http://schemas.microsoft.com/office/drawing/2014/main" id="{5531D09A-580A-304F-B881-D516A7519ADA}"/>
              </a:ext>
            </a:extLst>
          </p:cNvPr>
          <p:cNvGrpSpPr>
            <a:grpSpLocks/>
          </p:cNvGrpSpPr>
          <p:nvPr/>
        </p:nvGrpSpPr>
        <p:grpSpPr bwMode="auto">
          <a:xfrm>
            <a:off x="2214564" y="4486276"/>
            <a:ext cx="2338387" cy="404813"/>
            <a:chOff x="1004" y="1639"/>
            <a:chExt cx="1473" cy="255"/>
          </a:xfrm>
        </p:grpSpPr>
        <p:sp>
          <p:nvSpPr>
            <p:cNvPr id="56359" name="Freeform 17">
              <a:extLst>
                <a:ext uri="{FF2B5EF4-FFF2-40B4-BE49-F238E27FC236}">
                  <a16:creationId xmlns:a16="http://schemas.microsoft.com/office/drawing/2014/main" id="{95395028-2918-C842-BBCD-491254C9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60" name="Text Box 18">
              <a:extLst>
                <a:ext uri="{FF2B5EF4-FFF2-40B4-BE49-F238E27FC236}">
                  <a16:creationId xmlns:a16="http://schemas.microsoft.com/office/drawing/2014/main" id="{5797B516-8FDD-EF47-B516-279979306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6334" name="Text Box 19">
            <a:extLst>
              <a:ext uri="{FF2B5EF4-FFF2-40B4-BE49-F238E27FC236}">
                <a16:creationId xmlns:a16="http://schemas.microsoft.com/office/drawing/2014/main" id="{F5520C7B-FCA4-504D-B930-E0AA5E49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9" y="3717925"/>
            <a:ext cx="15199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Fly-By-Night-ISP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6335" name="Freeform 20">
            <a:extLst>
              <a:ext uri="{FF2B5EF4-FFF2-40B4-BE49-F238E27FC236}">
                <a16:creationId xmlns:a16="http://schemas.microsoft.com/office/drawing/2014/main" id="{2D91729B-04FF-F04A-B990-A275FD442F1D}"/>
              </a:ext>
            </a:extLst>
          </p:cNvPr>
          <p:cNvSpPr>
            <a:spLocks/>
          </p:cNvSpPr>
          <p:nvPr/>
        </p:nvSpPr>
        <p:spPr bwMode="auto">
          <a:xfrm>
            <a:off x="8682038" y="2900364"/>
            <a:ext cx="730250" cy="2535237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36" name="Text Box 21">
            <a:extLst>
              <a:ext uri="{FF2B5EF4-FFF2-40B4-BE49-F238E27FC236}">
                <a16:creationId xmlns:a16="http://schemas.microsoft.com/office/drawing/2014/main" id="{5C452787-9F85-BC44-B04B-7358DD896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2222500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0</a:t>
            </a:r>
          </a:p>
        </p:txBody>
      </p:sp>
      <p:sp>
        <p:nvSpPr>
          <p:cNvPr id="56337" name="Text Box 22">
            <a:extLst>
              <a:ext uri="{FF2B5EF4-FFF2-40B4-BE49-F238E27FC236}">
                <a16:creationId xmlns:a16="http://schemas.microsoft.com/office/drawing/2014/main" id="{41F9CC01-DC0C-1A42-A9CE-3094C430B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4232275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7</a:t>
            </a:r>
          </a:p>
        </p:txBody>
      </p:sp>
      <p:sp>
        <p:nvSpPr>
          <p:cNvPr id="56338" name="Text Box 23">
            <a:extLst>
              <a:ext uri="{FF2B5EF4-FFF2-40B4-BE49-F238E27FC236}">
                <a16:creationId xmlns:a16="http://schemas.microsoft.com/office/drawing/2014/main" id="{0E065389-87EA-494C-A1A1-075D1E64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4" y="4041775"/>
            <a:ext cx="790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Internet</a:t>
            </a:r>
          </a:p>
        </p:txBody>
      </p:sp>
      <p:sp>
        <p:nvSpPr>
          <p:cNvPr id="56339" name="Text Box 24">
            <a:extLst>
              <a:ext uri="{FF2B5EF4-FFF2-40B4-BE49-F238E27FC236}">
                <a16:creationId xmlns:a16="http://schemas.microsoft.com/office/drawing/2014/main" id="{6EB2925D-7091-C145-965C-0D44658A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4" y="5356225"/>
            <a:ext cx="1379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1</a:t>
            </a:r>
          </a:p>
        </p:txBody>
      </p:sp>
      <p:sp>
        <p:nvSpPr>
          <p:cNvPr id="56340" name="Freeform 25">
            <a:extLst>
              <a:ext uri="{FF2B5EF4-FFF2-40B4-BE49-F238E27FC236}">
                <a16:creationId xmlns:a16="http://schemas.microsoft.com/office/drawing/2014/main" id="{352310B5-D445-9545-A886-3FE9B2EE399F}"/>
              </a:ext>
            </a:extLst>
          </p:cNvPr>
          <p:cNvSpPr>
            <a:spLocks/>
          </p:cNvSpPr>
          <p:nvPr/>
        </p:nvSpPr>
        <p:spPr bwMode="auto">
          <a:xfrm>
            <a:off x="5029200" y="4597400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1" name="Text Box 26">
            <a:extLst>
              <a:ext uri="{FF2B5EF4-FFF2-40B4-BE49-F238E27FC236}">
                <a16:creationId xmlns:a16="http://schemas.microsoft.com/office/drawing/2014/main" id="{59C6A4DA-8C06-B243-A7E3-C862563B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4975226"/>
            <a:ext cx="10727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ISPs-R-Us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6342" name="Freeform 27">
            <a:extLst>
              <a:ext uri="{FF2B5EF4-FFF2-40B4-BE49-F238E27FC236}">
                <a16:creationId xmlns:a16="http://schemas.microsoft.com/office/drawing/2014/main" id="{74C4EBBA-F41D-FE42-B136-EEFF93AC11DC}"/>
              </a:ext>
            </a:extLst>
          </p:cNvPr>
          <p:cNvSpPr>
            <a:spLocks/>
          </p:cNvSpPr>
          <p:nvPr/>
        </p:nvSpPr>
        <p:spPr bwMode="auto">
          <a:xfrm flipV="1">
            <a:off x="6754813" y="4618039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3" name="Line 28">
            <a:extLst>
              <a:ext uri="{FF2B5EF4-FFF2-40B4-BE49-F238E27FC236}">
                <a16:creationId xmlns:a16="http://schemas.microsoft.com/office/drawing/2014/main" id="{578755FD-4EB1-BD4D-81A2-CC0BE9705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014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4" name="Line 29">
            <a:extLst>
              <a:ext uri="{FF2B5EF4-FFF2-40B4-BE49-F238E27FC236}">
                <a16:creationId xmlns:a16="http://schemas.microsoft.com/office/drawing/2014/main" id="{3AF797C4-B49A-6348-959B-BE28FFB89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2614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5" name="Line 30">
            <a:extLst>
              <a:ext uri="{FF2B5EF4-FFF2-40B4-BE49-F238E27FC236}">
                <a16:creationId xmlns:a16="http://schemas.microsoft.com/office/drawing/2014/main" id="{AE8555C3-B39F-604A-B099-D138EC448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0763" y="5475289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6" name="Text Box 31">
            <a:extLst>
              <a:ext uri="{FF2B5EF4-FFF2-40B4-BE49-F238E27FC236}">
                <a16:creationId xmlns:a16="http://schemas.microsoft.com/office/drawing/2014/main" id="{A2E0618A-0B7B-EB4D-8DC6-0C3FDAF4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4870451"/>
            <a:ext cx="21339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199.31.0.0/16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 200.23.18.0/23”</a:t>
            </a:r>
          </a:p>
        </p:txBody>
      </p:sp>
      <p:grpSp>
        <p:nvGrpSpPr>
          <p:cNvPr id="56347" name="Group 32">
            <a:extLst>
              <a:ext uri="{FF2B5EF4-FFF2-40B4-BE49-F238E27FC236}">
                <a16:creationId xmlns:a16="http://schemas.microsoft.com/office/drawing/2014/main" id="{09EC32B9-69CA-CE42-BDB2-79015BD06DAC}"/>
              </a:ext>
            </a:extLst>
          </p:cNvPr>
          <p:cNvGrpSpPr>
            <a:grpSpLocks/>
          </p:cNvGrpSpPr>
          <p:nvPr/>
        </p:nvGrpSpPr>
        <p:grpSpPr bwMode="auto">
          <a:xfrm>
            <a:off x="2319339" y="3657601"/>
            <a:ext cx="2338387" cy="404813"/>
            <a:chOff x="1004" y="1639"/>
            <a:chExt cx="1473" cy="255"/>
          </a:xfrm>
        </p:grpSpPr>
        <p:sp>
          <p:nvSpPr>
            <p:cNvPr id="56357" name="Freeform 33">
              <a:extLst>
                <a:ext uri="{FF2B5EF4-FFF2-40B4-BE49-F238E27FC236}">
                  <a16:creationId xmlns:a16="http://schemas.microsoft.com/office/drawing/2014/main" id="{806F4CD7-6AFD-B742-AE20-64BCFB006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58" name="Text Box 34">
              <a:extLst>
                <a:ext uri="{FF2B5EF4-FFF2-40B4-BE49-F238E27FC236}">
                  <a16:creationId xmlns:a16="http://schemas.microsoft.com/office/drawing/2014/main" id="{068A0F92-F619-AA4C-8BD2-69C5457F7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200.23.20.0/23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6348" name="Text Box 35">
            <a:extLst>
              <a:ext uri="{FF2B5EF4-FFF2-40B4-BE49-F238E27FC236}">
                <a16:creationId xmlns:a16="http://schemas.microsoft.com/office/drawing/2014/main" id="{A5D43EFB-B468-7D41-82B4-9DE7B14F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3460750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2</a:t>
            </a:r>
          </a:p>
        </p:txBody>
      </p:sp>
      <p:grpSp>
        <p:nvGrpSpPr>
          <p:cNvPr id="56349" name="Group 36">
            <a:extLst>
              <a:ext uri="{FF2B5EF4-FFF2-40B4-BE49-F238E27FC236}">
                <a16:creationId xmlns:a16="http://schemas.microsoft.com/office/drawing/2014/main" id="{F425CDFC-1FA7-E645-8426-70AD748457A1}"/>
              </a:ext>
            </a:extLst>
          </p:cNvPr>
          <p:cNvGrpSpPr>
            <a:grpSpLocks/>
          </p:cNvGrpSpPr>
          <p:nvPr/>
        </p:nvGrpSpPr>
        <p:grpSpPr bwMode="auto">
          <a:xfrm>
            <a:off x="3668718" y="3921126"/>
            <a:ext cx="258763" cy="666750"/>
            <a:chOff x="870" y="2945"/>
            <a:chExt cx="163" cy="420"/>
          </a:xfrm>
        </p:grpSpPr>
        <p:sp>
          <p:nvSpPr>
            <p:cNvPr id="56354" name="Text Box 37">
              <a:extLst>
                <a:ext uri="{FF2B5EF4-FFF2-40B4-BE49-F238E27FC236}">
                  <a16:creationId xmlns:a16="http://schemas.microsoft.com/office/drawing/2014/main" id="{9940D81F-2129-BC42-964E-E48F3D04F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5" name="Text Box 38">
              <a:extLst>
                <a:ext uri="{FF2B5EF4-FFF2-40B4-BE49-F238E27FC236}">
                  <a16:creationId xmlns:a16="http://schemas.microsoft.com/office/drawing/2014/main" id="{1DEA1836-4D58-4743-9277-F93D80C3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6" name="Text Box 39">
              <a:extLst>
                <a:ext uri="{FF2B5EF4-FFF2-40B4-BE49-F238E27FC236}">
                  <a16:creationId xmlns:a16="http://schemas.microsoft.com/office/drawing/2014/main" id="{060C6494-1ECE-8147-865A-473464F78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6350" name="Group 40">
            <a:extLst>
              <a:ext uri="{FF2B5EF4-FFF2-40B4-BE49-F238E27FC236}">
                <a16:creationId xmlns:a16="http://schemas.microsoft.com/office/drawing/2014/main" id="{D2672DA9-DD87-F842-817F-2CD62F01ABB2}"/>
              </a:ext>
            </a:extLst>
          </p:cNvPr>
          <p:cNvGrpSpPr>
            <a:grpSpLocks/>
          </p:cNvGrpSpPr>
          <p:nvPr/>
        </p:nvGrpSpPr>
        <p:grpSpPr bwMode="auto">
          <a:xfrm>
            <a:off x="4697418" y="3625851"/>
            <a:ext cx="258763" cy="666750"/>
            <a:chOff x="870" y="2945"/>
            <a:chExt cx="163" cy="420"/>
          </a:xfrm>
        </p:grpSpPr>
        <p:sp>
          <p:nvSpPr>
            <p:cNvPr id="56351" name="Text Box 41">
              <a:extLst>
                <a:ext uri="{FF2B5EF4-FFF2-40B4-BE49-F238E27FC236}">
                  <a16:creationId xmlns:a16="http://schemas.microsoft.com/office/drawing/2014/main" id="{70D24914-48EA-7C49-BE4B-86CF4CFC6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2" name="Text Box 42">
              <a:extLst>
                <a:ext uri="{FF2B5EF4-FFF2-40B4-BE49-F238E27FC236}">
                  <a16:creationId xmlns:a16="http://schemas.microsoft.com/office/drawing/2014/main" id="{5349AD92-75A6-A743-9F07-E3F8BA412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3" name="Text Box 43">
              <a:extLst>
                <a:ext uri="{FF2B5EF4-FFF2-40B4-BE49-F238E27FC236}">
                  <a16:creationId xmlns:a16="http://schemas.microsoft.com/office/drawing/2014/main" id="{C467A3EC-53B4-FA4F-A5EF-DC88F1CC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D9FFAD-CF84-0544-BF0D-9DEFC52D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244" cy="1325563"/>
          </a:xfrm>
        </p:spPr>
        <p:txBody>
          <a:bodyPr/>
          <a:lstStyle/>
          <a:p>
            <a:r>
              <a:rPr lang="en-US" altLang="en-US" dirty="0"/>
              <a:t>LPM: Announcing more specific routes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3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the destination IP address of a packet matches three forwarding rules 128.0.0.0/16, 128.0.0.0/20, 128.0.0.0/24, which rule will the router use?</a:t>
            </a:r>
          </a:p>
          <a:p>
            <a:pPr lvl="1"/>
            <a:r>
              <a:rPr lang="en-US" sz="2800" dirty="0"/>
              <a:t>(1) 128.0.0.0/16</a:t>
            </a:r>
          </a:p>
          <a:p>
            <a:pPr lvl="1"/>
            <a:r>
              <a:rPr lang="en-US" sz="2800" dirty="0"/>
              <a:t>(2) 128.0.0.0/20</a:t>
            </a:r>
          </a:p>
          <a:p>
            <a:pPr lvl="1"/>
            <a:r>
              <a:rPr lang="en-US" sz="2800" dirty="0"/>
              <a:t>(3) 128.0.0.0/24</a:t>
            </a:r>
          </a:p>
          <a:p>
            <a:pPr lvl="1"/>
            <a:r>
              <a:rPr lang="en-US" sz="2800" dirty="0"/>
              <a:t>(4) None of the above</a:t>
            </a:r>
          </a:p>
          <a:p>
            <a:pPr lvl="1"/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8CDE4-2003-EB40-A75A-F689AB843112}"/>
              </a:ext>
            </a:extLst>
          </p:cNvPr>
          <p:cNvSpPr/>
          <p:nvPr/>
        </p:nvSpPr>
        <p:spPr>
          <a:xfrm>
            <a:off x="4593825" y="3167390"/>
            <a:ext cx="3004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(1) 128.0.0.0/16</a:t>
            </a:r>
          </a:p>
        </p:txBody>
      </p:sp>
    </p:spTree>
    <p:extLst>
      <p:ext uri="{BB962C8B-B14F-4D97-AF65-F5344CB8AC3E}">
        <p14:creationId xmlns:p14="http://schemas.microsoft.com/office/powerpoint/2010/main" val="312280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an ISP owns two prefixes 128.0.0.0/16 and 128.1.0.0/16, what prefix can it legitimately advertise to the rest of the Internet?</a:t>
            </a:r>
          </a:p>
          <a:p>
            <a:pPr lvl="1"/>
            <a:r>
              <a:rPr lang="en-US" sz="2800" dirty="0"/>
              <a:t>(1) 128.0.0.0/8</a:t>
            </a:r>
          </a:p>
          <a:p>
            <a:pPr lvl="1"/>
            <a:r>
              <a:rPr lang="en-US" sz="2800" dirty="0"/>
              <a:t>(2) 128.0.0.0/15</a:t>
            </a:r>
          </a:p>
          <a:p>
            <a:pPr lvl="1"/>
            <a:r>
              <a:rPr lang="en-US" sz="2800" dirty="0"/>
              <a:t>(3) 128.0.0.0/14</a:t>
            </a:r>
          </a:p>
          <a:p>
            <a:pPr lvl="1"/>
            <a:r>
              <a:rPr lang="en-US" sz="2800" dirty="0"/>
              <a:t>(4)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13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we are: The network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3FB8E6D3-2CA7-E34A-B65F-37CBA66F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" y="2989412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253819A8-973F-CE45-BAAF-2E47AF95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21" y="2895693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8FA2DB-E261-4C4D-99AE-E61E54585900}"/>
              </a:ext>
            </a:extLst>
          </p:cNvPr>
          <p:cNvSpPr txBox="1"/>
          <p:nvPr/>
        </p:nvSpPr>
        <p:spPr>
          <a:xfrm>
            <a:off x="1392278" y="5887284"/>
            <a:ext cx="90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The network layer exists on every endpoint and router.</a:t>
            </a:r>
          </a:p>
        </p:txBody>
      </p:sp>
    </p:spTree>
    <p:extLst>
      <p:ext uri="{BB962C8B-B14F-4D97-AF65-F5344CB8AC3E}">
        <p14:creationId xmlns:p14="http://schemas.microsoft.com/office/powerpoint/2010/main" val="2497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832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Forwarding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routing</a:t>
            </a:r>
          </a:p>
          <a:p>
            <a:r>
              <a:rPr lang="en-US" dirty="0">
                <a:solidFill>
                  <a:srgbClr val="C00000"/>
                </a:solidFill>
              </a:rPr>
              <a:t>Data plane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control plane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plane can be distributed (this course) or centralized (won’t discuss)</a:t>
            </a:r>
          </a:p>
          <a:p>
            <a:r>
              <a:rPr lang="en-US" dirty="0"/>
              <a:t>Network-layer addresses (</a:t>
            </a:r>
            <a:r>
              <a:rPr lang="en-US" dirty="0">
                <a:solidFill>
                  <a:srgbClr val="C00000"/>
                </a:solidFill>
              </a:rPr>
              <a:t>IP addresses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Primary function: identifiers for routing</a:t>
            </a:r>
          </a:p>
        </p:txBody>
      </p: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IP address corresponds to:</a:t>
            </a:r>
          </a:p>
          <a:p>
            <a:pPr lvl="1"/>
            <a:r>
              <a:rPr lang="en-US" dirty="0"/>
              <a:t>(1) the endpoint</a:t>
            </a:r>
          </a:p>
          <a:p>
            <a:pPr lvl="1"/>
            <a:r>
              <a:rPr lang="en-US" dirty="0"/>
              <a:t>(2) the application</a:t>
            </a:r>
          </a:p>
          <a:p>
            <a:pPr lvl="1"/>
            <a:r>
              <a:rPr lang="en-US" dirty="0"/>
              <a:t>(3) the point of attachment of the endpoint to the network</a:t>
            </a:r>
          </a:p>
          <a:p>
            <a:pPr lvl="1"/>
            <a:r>
              <a:rPr lang="en-US" dirty="0"/>
              <a:t>(4) all of the above</a:t>
            </a:r>
          </a:p>
          <a:p>
            <a:pPr lvl="1"/>
            <a:endParaRPr lang="en-US" dirty="0"/>
          </a:p>
          <a:p>
            <a:r>
              <a:rPr lang="en-US" dirty="0"/>
              <a:t>Please use the WebEx poll feature to answer</a:t>
            </a:r>
          </a:p>
        </p:txBody>
      </p:sp>
    </p:spTree>
    <p:extLst>
      <p:ext uri="{BB962C8B-B14F-4D97-AF65-F5344CB8AC3E}">
        <p14:creationId xmlns:p14="http://schemas.microsoft.com/office/powerpoint/2010/main" val="416000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2136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Forwarding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routing</a:t>
            </a:r>
          </a:p>
          <a:p>
            <a:r>
              <a:rPr lang="en-US" dirty="0">
                <a:solidFill>
                  <a:srgbClr val="C00000"/>
                </a:solidFill>
              </a:rPr>
              <a:t>Data plane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control plane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plane can be distributed (this course) or centralized (won’t discuss)</a:t>
            </a:r>
          </a:p>
          <a:p>
            <a:r>
              <a:rPr lang="en-US" dirty="0"/>
              <a:t>Network-layer addresses (</a:t>
            </a:r>
            <a:r>
              <a:rPr lang="en-US" dirty="0">
                <a:solidFill>
                  <a:srgbClr val="C00000"/>
                </a:solidFill>
              </a:rPr>
              <a:t>IP addresses</a:t>
            </a:r>
            <a:r>
              <a:rPr lang="en-US" dirty="0"/>
              <a:t>): identifiers for </a:t>
            </a:r>
            <a:r>
              <a:rPr lang="en-US" dirty="0">
                <a:solidFill>
                  <a:srgbClr val="C00000"/>
                </a:solidFill>
              </a:rPr>
              <a:t>routing</a:t>
            </a:r>
          </a:p>
          <a:p>
            <a:r>
              <a:rPr lang="en-US" dirty="0"/>
              <a:t>Classful addressing: classes A, B, C, multicast, reserved</a:t>
            </a:r>
          </a:p>
          <a:p>
            <a:pPr lvl="1"/>
            <a:r>
              <a:rPr lang="en-US" dirty="0"/>
              <a:t>Distinguished by first few bits</a:t>
            </a:r>
          </a:p>
          <a:p>
            <a:pPr lvl="1"/>
            <a:r>
              <a:rPr lang="en-US" dirty="0"/>
              <a:t>Different # bits allotted to network address and host address</a:t>
            </a:r>
          </a:p>
          <a:p>
            <a:r>
              <a:rPr lang="en-US" dirty="0"/>
              <a:t>Classless addressing (</a:t>
            </a:r>
            <a:r>
              <a:rPr lang="en-US" dirty="0">
                <a:solidFill>
                  <a:srgbClr val="C00000"/>
                </a:solidFill>
              </a:rPr>
              <a:t>CIDR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Freely change size of network (host) address</a:t>
            </a:r>
          </a:p>
          <a:p>
            <a:pPr lvl="1"/>
            <a:r>
              <a:rPr lang="en-US" dirty="0"/>
              <a:t>Allocate a subset of available addresses using a </a:t>
            </a:r>
            <a:r>
              <a:rPr lang="en-US" dirty="0">
                <a:solidFill>
                  <a:srgbClr val="C00000"/>
                </a:solidFill>
              </a:rPr>
              <a:t>subnet</a:t>
            </a:r>
          </a:p>
          <a:p>
            <a:r>
              <a:rPr lang="en-US" dirty="0"/>
              <a:t>Internet routing scales through </a:t>
            </a:r>
            <a:r>
              <a:rPr lang="en-US" dirty="0">
                <a:solidFill>
                  <a:srgbClr val="C00000"/>
                </a:solidFill>
              </a:rPr>
              <a:t>hierarchy</a:t>
            </a:r>
          </a:p>
          <a:p>
            <a:pPr lvl="1"/>
            <a:r>
              <a:rPr lang="en-US" dirty="0"/>
              <a:t>IP subnetworks are the zip codes 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395143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IP address and subnet below, what is the value of X?</a:t>
            </a:r>
          </a:p>
          <a:p>
            <a:pPr lvl="1"/>
            <a:r>
              <a:rPr lang="en-US" dirty="0"/>
              <a:t>(1) 11</a:t>
            </a:r>
          </a:p>
          <a:p>
            <a:pPr lvl="1"/>
            <a:r>
              <a:rPr lang="en-US" dirty="0"/>
              <a:t>(2) 23</a:t>
            </a:r>
          </a:p>
          <a:p>
            <a:pPr lvl="1"/>
            <a:r>
              <a:rPr lang="en-US" dirty="0"/>
              <a:t>(3) 32</a:t>
            </a:r>
          </a:p>
          <a:p>
            <a:pPr lvl="1"/>
            <a:r>
              <a:rPr lang="en-US" dirty="0"/>
              <a:t>(4) none of the above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39472AF-DA5C-6940-A3B6-82D2651D7363}"/>
              </a:ext>
            </a:extLst>
          </p:cNvPr>
          <p:cNvGrpSpPr>
            <a:grpSpLocks/>
          </p:cNvGrpSpPr>
          <p:nvPr/>
        </p:nvGrpSpPr>
        <p:grpSpPr bwMode="auto">
          <a:xfrm>
            <a:off x="2947989" y="4641850"/>
            <a:ext cx="6116637" cy="1630363"/>
            <a:chOff x="1339" y="899"/>
            <a:chExt cx="3853" cy="10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AA6829E7-98F1-344B-B36B-8EB5B594E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D108EA9-0E92-7D49-BF33-3919B851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922"/>
              <a:ext cx="56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subnet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FB385E9-9E79-2D4E-9440-D12D036C4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899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78C080C-1EAB-664E-9444-EB78EF637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FB9E0C6-D54C-E848-B59D-36ECC053B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F872671-4083-9443-93A6-A9A9144CD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A63B44E9-2D8F-2048-86FE-C1E64E44C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C070459-35E4-0244-864B-8D90D6F8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3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</a:t>
              </a: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X</a:t>
              </a:r>
              <a:endParaRPr lang="en-US" altLang="en-US" sz="1800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hosts can this subnetwork support?</a:t>
            </a:r>
          </a:p>
          <a:p>
            <a:pPr lvl="1"/>
            <a:r>
              <a:rPr lang="en-US" dirty="0"/>
              <a:t>(1) 2</a:t>
            </a:r>
            <a:r>
              <a:rPr lang="en-US" baseline="30000" dirty="0"/>
              <a:t>9</a:t>
            </a:r>
          </a:p>
          <a:p>
            <a:pPr lvl="1"/>
            <a:r>
              <a:rPr lang="en-US" dirty="0"/>
              <a:t>(2) 2</a:t>
            </a:r>
            <a:r>
              <a:rPr lang="en-US" baseline="30000" dirty="0"/>
              <a:t>23</a:t>
            </a:r>
          </a:p>
          <a:p>
            <a:pPr lvl="1"/>
            <a:r>
              <a:rPr lang="en-US" dirty="0"/>
              <a:t>(3) 2</a:t>
            </a:r>
            <a:r>
              <a:rPr lang="en-US" baseline="30000" dirty="0"/>
              <a:t>32</a:t>
            </a:r>
          </a:p>
          <a:p>
            <a:pPr lvl="1"/>
            <a:r>
              <a:rPr lang="en-US" dirty="0"/>
              <a:t>(4) none of the above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39472AF-DA5C-6940-A3B6-82D2651D7363}"/>
              </a:ext>
            </a:extLst>
          </p:cNvPr>
          <p:cNvGrpSpPr>
            <a:grpSpLocks/>
          </p:cNvGrpSpPr>
          <p:nvPr/>
        </p:nvGrpSpPr>
        <p:grpSpPr bwMode="auto">
          <a:xfrm>
            <a:off x="2947989" y="4641850"/>
            <a:ext cx="6116637" cy="1630363"/>
            <a:chOff x="1339" y="899"/>
            <a:chExt cx="3853" cy="10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AA6829E7-98F1-344B-B36B-8EB5B594E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0D108EA9-0E92-7D49-BF33-3919B8516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922"/>
              <a:ext cx="56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subnet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FB385E9-9E79-2D4E-9440-D12D036C4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899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78C080C-1EAB-664E-9444-EB78EF637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FB9E0C6-D54C-E848-B59D-36ECC053B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F872671-4083-9443-93A6-A9A9144CD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A63B44E9-2D8F-2048-86FE-C1E64E44C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C070459-35E4-0244-864B-8D90D6F8F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3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</a:t>
              </a: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X</a:t>
              </a:r>
              <a:endParaRPr lang="en-US" altLang="en-US" sz="1800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53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0B3-A189-B84B-A35E-DAF60F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31B-11B7-8D48-89E7-97ADE36A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1249</Words>
  <Application>Microsoft Macintosh PowerPoint</Application>
  <PresentationFormat>Widescreen</PresentationFormat>
  <Paragraphs>348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Helvetica</vt:lpstr>
      <vt:lpstr>Tahoma</vt:lpstr>
      <vt:lpstr>Times</vt:lpstr>
      <vt:lpstr>Times New Roman</vt:lpstr>
      <vt:lpstr>Wingdings</vt:lpstr>
      <vt:lpstr>Office Theme</vt:lpstr>
      <vt:lpstr>The Network Layer: Router Design, Forwarding</vt:lpstr>
      <vt:lpstr>Course announcements</vt:lpstr>
      <vt:lpstr>Where we are: The network layer</vt:lpstr>
      <vt:lpstr>Review of concepts</vt:lpstr>
      <vt:lpstr>Poll #1</vt:lpstr>
      <vt:lpstr>Review of concepts</vt:lpstr>
      <vt:lpstr>Poll #2</vt:lpstr>
      <vt:lpstr>Poll #3</vt:lpstr>
      <vt:lpstr>What’s inside a router?</vt:lpstr>
      <vt:lpstr>What do routers look like?</vt:lpstr>
      <vt:lpstr>PowerPoint Presentation</vt:lpstr>
      <vt:lpstr>Router architecture overview</vt:lpstr>
      <vt:lpstr>Input port functions</vt:lpstr>
      <vt:lpstr>Destination-based Forwarding in the Internet</vt:lpstr>
      <vt:lpstr>PowerPoint Presentation</vt:lpstr>
      <vt:lpstr>Three types of switching fabrics</vt:lpstr>
      <vt:lpstr>Output Ports</vt:lpstr>
      <vt:lpstr>Poll #4</vt:lpstr>
      <vt:lpstr>Poll #5</vt:lpstr>
      <vt:lpstr>Prefixes and IP lookup</vt:lpstr>
      <vt:lpstr>Example Forwarding Table </vt:lpstr>
      <vt:lpstr>Prefixes can Overlap</vt:lpstr>
      <vt:lpstr>Reducing Routing Table Size</vt:lpstr>
      <vt:lpstr>Hierarchical addressing: Route aggregation</vt:lpstr>
      <vt:lpstr>LPM: Announcing more specific routes </vt:lpstr>
      <vt:lpstr>Poll #6</vt:lpstr>
      <vt:lpstr>Poll #7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2312</cp:revision>
  <cp:lastPrinted>2019-02-15T23:29:10Z</cp:lastPrinted>
  <dcterms:created xsi:type="dcterms:W3CDTF">2019-01-23T03:40:12Z</dcterms:created>
  <dcterms:modified xsi:type="dcterms:W3CDTF">2020-03-25T16:33:27Z</dcterms:modified>
</cp:coreProperties>
</file>