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607" r:id="rId2"/>
    <p:sldId id="876" r:id="rId3"/>
    <p:sldId id="893" r:id="rId4"/>
    <p:sldId id="858" r:id="rId5"/>
    <p:sldId id="781" r:id="rId6"/>
    <p:sldId id="782" r:id="rId7"/>
    <p:sldId id="785" r:id="rId8"/>
    <p:sldId id="786" r:id="rId9"/>
    <p:sldId id="783" r:id="rId10"/>
    <p:sldId id="797" r:id="rId11"/>
    <p:sldId id="798" r:id="rId12"/>
    <p:sldId id="788" r:id="rId13"/>
    <p:sldId id="789" r:id="rId14"/>
    <p:sldId id="790" r:id="rId15"/>
    <p:sldId id="791" r:id="rId16"/>
    <p:sldId id="792" r:id="rId17"/>
    <p:sldId id="859" r:id="rId18"/>
    <p:sldId id="374" r:id="rId19"/>
    <p:sldId id="860" r:id="rId20"/>
    <p:sldId id="3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86"/>
    <p:restoredTop sz="94664"/>
  </p:normalViewPr>
  <p:slideViewPr>
    <p:cSldViewPr snapToGrid="0" snapToObjects="1">
      <p:cViewPr varScale="1">
        <p:scale>
          <a:sx n="109" d="100"/>
          <a:sy n="109" d="100"/>
        </p:scale>
        <p:origin x="18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7F61FD0-FAF2-4545-8D3A-10FB997685FF}" type="slidenum">
              <a:rPr lang="en-US" i="0" smtClean="0">
                <a:latin typeface="Times New Roman" charset="0"/>
              </a:rPr>
              <a:pPr>
                <a:defRPr/>
              </a:pPr>
              <a:t>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4601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7BE824D3-1A6E-5741-A1BB-55D02918ED2B}" type="slidenum">
              <a:rPr lang="en-US" i="0" smtClean="0">
                <a:latin typeface="Times New Roman" charset="0"/>
              </a:rPr>
              <a:pPr>
                <a:defRPr/>
              </a:pPr>
              <a:t>16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0627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5F620C57-5F31-6443-8544-E81A27D767F3}" type="slidenum">
              <a:rPr lang="en-US" i="0" smtClean="0">
                <a:latin typeface="Times New Roman" charset="0"/>
              </a:rPr>
              <a:pPr>
                <a:defRPr/>
              </a:pPr>
              <a:t>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0294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AB2606F-C1DD-AB42-91E2-4D2AE510B66F}" type="slidenum">
              <a:rPr lang="en-US" i="0" smtClean="0">
                <a:latin typeface="Times New Roman" charset="0"/>
              </a:rPr>
              <a:pPr>
                <a:defRPr/>
              </a:pPr>
              <a:t>7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91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3EFBD828-11F8-6948-B056-D1F77BF7AC02}" type="slidenum">
              <a:rPr lang="en-US" i="0" smtClean="0">
                <a:latin typeface="Times New Roman" charset="0"/>
              </a:rPr>
              <a:pPr>
                <a:defRPr/>
              </a:pPr>
              <a:t>8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471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D8AA7049-8658-2C4B-A161-18F367F0585E}" type="slidenum">
              <a:rPr lang="en-US" i="0" smtClean="0">
                <a:latin typeface="Times New Roman" charset="0"/>
              </a:rPr>
              <a:pPr>
                <a:defRPr/>
              </a:pPr>
              <a:t>9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4627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589B448-324E-F547-9651-770BB6BE014E}" type="slidenum">
              <a:rPr lang="en-US" i="0" smtClean="0">
                <a:latin typeface="Times New Roman" charset="0"/>
              </a:rPr>
              <a:pPr>
                <a:defRPr/>
              </a:pPr>
              <a:t>12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7612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0C69BEC7-9E5C-604D-9916-AF2A74B9F274}" type="slidenum">
              <a:rPr lang="en-US" i="0" smtClean="0">
                <a:latin typeface="Times New Roman" charset="0"/>
              </a:rPr>
              <a:pPr>
                <a:defRPr/>
              </a:pPr>
              <a:t>13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0249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B48CD503-2045-024B-8E01-05BD3C804D49}" type="slidenum">
              <a:rPr lang="en-US" i="0" smtClean="0">
                <a:latin typeface="Times New Roman" charset="0"/>
              </a:rPr>
              <a:pPr>
                <a:defRPr/>
              </a:pPr>
              <a:t>14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109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90A2FE3-3F71-0D4D-913A-D62E4D4158B9}" type="slidenum">
              <a:rPr lang="en-US" i="0" smtClean="0">
                <a:latin typeface="Times New Roman" charset="0"/>
              </a:rPr>
              <a:pPr>
                <a:defRPr/>
              </a:pPr>
              <a:t>15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4522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47630" y="2105173"/>
            <a:ext cx="8696739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The Link Layer: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Addressing, Error Detection, &amp; Correction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19, Spring 2020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37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85EEE09-E426-47BB-B097-52B5293A9799}" type="slidenum">
              <a:rPr lang="en-US" altLang="en-US" sz="10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000"/>
          </a:p>
        </p:txBody>
      </p:sp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500"/>
              <a:t>Encoding</a:t>
            </a:r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905000"/>
            <a:ext cx="7772400" cy="4114800"/>
          </a:xfrm>
        </p:spPr>
        <p:txBody>
          <a:bodyPr/>
          <a:lstStyle/>
          <a:p>
            <a:pPr eaLnBrk="1" hangingPunct="1">
              <a:buFont typeface="Wingdings" charset="0"/>
              <a:buChar char="l"/>
              <a:defRPr/>
            </a:pPr>
            <a:r>
              <a:rPr lang="en-US" sz="2100" dirty="0"/>
              <a:t>Signals propagate over a physical medium</a:t>
            </a:r>
          </a:p>
          <a:p>
            <a:pPr marL="742950" lvl="1" indent="-285750">
              <a:buFont typeface="Wingdings" charset="0"/>
              <a:buChar char="l"/>
              <a:defRPr/>
            </a:pPr>
            <a:r>
              <a:rPr lang="en-US" sz="2000" dirty="0"/>
              <a:t>modulate electromagnetic waves</a:t>
            </a:r>
          </a:p>
          <a:p>
            <a:pPr marL="742950" lvl="1" indent="-285750">
              <a:buFont typeface="Wingdings" charset="0"/>
              <a:buChar char="l"/>
              <a:defRPr/>
            </a:pPr>
            <a:r>
              <a:rPr lang="en-US" sz="2000" dirty="0"/>
              <a:t>e.g., vary voltage</a:t>
            </a:r>
          </a:p>
          <a:p>
            <a:pPr eaLnBrk="1" hangingPunct="1">
              <a:buFont typeface="Wingdings" charset="0"/>
              <a:buChar char="l"/>
              <a:defRPr/>
            </a:pPr>
            <a:r>
              <a:rPr lang="en-US" sz="2100" dirty="0"/>
              <a:t>Encode binary data onto signals</a:t>
            </a:r>
          </a:p>
          <a:p>
            <a:pPr marL="742950" lvl="1" indent="-285750">
              <a:buFont typeface="Wingdings" charset="0"/>
              <a:buChar char="l"/>
              <a:defRPr/>
            </a:pPr>
            <a:r>
              <a:rPr lang="en-US" sz="2000" dirty="0"/>
              <a:t>e.g., 0 as low signal and 1 as high signal</a:t>
            </a:r>
          </a:p>
          <a:p>
            <a:pPr marL="742950" lvl="1" indent="-285750">
              <a:buFont typeface="Wingdings" charset="0"/>
              <a:buChar char="l"/>
              <a:defRPr/>
            </a:pPr>
            <a:r>
              <a:rPr lang="en-US" sz="2000" dirty="0"/>
              <a:t>known as Non-Return to zero (NRZ)</a:t>
            </a:r>
          </a:p>
          <a:p>
            <a:pPr marL="742950" lvl="1" indent="-285750">
              <a:buFont typeface="Wingdings" charset="0"/>
              <a:buChar char="l"/>
              <a:defRPr/>
            </a:pPr>
            <a:r>
              <a:rPr lang="en-US" sz="2000" dirty="0"/>
              <a:t>Problem: consecutive 1s and 0s, noise levels</a:t>
            </a:r>
          </a:p>
        </p:txBody>
      </p:sp>
      <p:grpSp>
        <p:nvGrpSpPr>
          <p:cNvPr id="6149" name="Group 4"/>
          <p:cNvGrpSpPr>
            <a:grpSpLocks/>
          </p:cNvGrpSpPr>
          <p:nvPr/>
        </p:nvGrpSpPr>
        <p:grpSpPr bwMode="auto">
          <a:xfrm>
            <a:off x="2209800" y="4670427"/>
            <a:ext cx="6362700" cy="1120775"/>
            <a:chOff x="912" y="3024"/>
            <a:chExt cx="4008" cy="706"/>
          </a:xfrm>
        </p:grpSpPr>
        <p:sp>
          <p:nvSpPr>
            <p:cNvPr id="6150" name="Rectangle 5"/>
            <p:cNvSpPr>
              <a:spLocks noChangeArrowheads="1"/>
            </p:cNvSpPr>
            <p:nvPr/>
          </p:nvSpPr>
          <p:spPr bwMode="auto">
            <a:xfrm>
              <a:off x="1009" y="3024"/>
              <a:ext cx="2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Bits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51" name="Rectangle 6"/>
            <p:cNvSpPr>
              <a:spLocks noChangeArrowheads="1"/>
            </p:cNvSpPr>
            <p:nvPr/>
          </p:nvSpPr>
          <p:spPr bwMode="auto">
            <a:xfrm>
              <a:off x="912" y="3557"/>
              <a:ext cx="29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NRZ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52" name="Rectangle 7"/>
            <p:cNvSpPr>
              <a:spLocks noChangeArrowheads="1"/>
            </p:cNvSpPr>
            <p:nvPr/>
          </p:nvSpPr>
          <p:spPr bwMode="auto">
            <a:xfrm>
              <a:off x="1428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53" name="Rectangle 8"/>
            <p:cNvSpPr>
              <a:spLocks noChangeArrowheads="1"/>
            </p:cNvSpPr>
            <p:nvPr/>
          </p:nvSpPr>
          <p:spPr bwMode="auto">
            <a:xfrm>
              <a:off x="1649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54" name="Rectangle 9"/>
            <p:cNvSpPr>
              <a:spLocks noChangeArrowheads="1"/>
            </p:cNvSpPr>
            <p:nvPr/>
          </p:nvSpPr>
          <p:spPr bwMode="auto">
            <a:xfrm>
              <a:off x="1869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55" name="Rectangle 10"/>
            <p:cNvSpPr>
              <a:spLocks noChangeArrowheads="1"/>
            </p:cNvSpPr>
            <p:nvPr/>
          </p:nvSpPr>
          <p:spPr bwMode="auto">
            <a:xfrm>
              <a:off x="2089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56" name="Rectangle 11"/>
            <p:cNvSpPr>
              <a:spLocks noChangeArrowheads="1"/>
            </p:cNvSpPr>
            <p:nvPr/>
          </p:nvSpPr>
          <p:spPr bwMode="auto">
            <a:xfrm>
              <a:off x="2310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57" name="Rectangle 12"/>
            <p:cNvSpPr>
              <a:spLocks noChangeArrowheads="1"/>
            </p:cNvSpPr>
            <p:nvPr/>
          </p:nvSpPr>
          <p:spPr bwMode="auto">
            <a:xfrm>
              <a:off x="2530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58" name="Rectangle 13"/>
            <p:cNvSpPr>
              <a:spLocks noChangeArrowheads="1"/>
            </p:cNvSpPr>
            <p:nvPr/>
          </p:nvSpPr>
          <p:spPr bwMode="auto">
            <a:xfrm>
              <a:off x="2746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59" name="Rectangle 14"/>
            <p:cNvSpPr>
              <a:spLocks noChangeArrowheads="1"/>
            </p:cNvSpPr>
            <p:nvPr/>
          </p:nvSpPr>
          <p:spPr bwMode="auto">
            <a:xfrm>
              <a:off x="2967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60" name="Rectangle 15"/>
            <p:cNvSpPr>
              <a:spLocks noChangeArrowheads="1"/>
            </p:cNvSpPr>
            <p:nvPr/>
          </p:nvSpPr>
          <p:spPr bwMode="auto">
            <a:xfrm>
              <a:off x="3187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61" name="Rectangle 16"/>
            <p:cNvSpPr>
              <a:spLocks noChangeArrowheads="1"/>
            </p:cNvSpPr>
            <p:nvPr/>
          </p:nvSpPr>
          <p:spPr bwMode="auto">
            <a:xfrm>
              <a:off x="3408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62" name="Rectangle 17"/>
            <p:cNvSpPr>
              <a:spLocks noChangeArrowheads="1"/>
            </p:cNvSpPr>
            <p:nvPr/>
          </p:nvSpPr>
          <p:spPr bwMode="auto">
            <a:xfrm>
              <a:off x="3628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63" name="Rectangle 18"/>
            <p:cNvSpPr>
              <a:spLocks noChangeArrowheads="1"/>
            </p:cNvSpPr>
            <p:nvPr/>
          </p:nvSpPr>
          <p:spPr bwMode="auto">
            <a:xfrm>
              <a:off x="3848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64" name="Rectangle 19"/>
            <p:cNvSpPr>
              <a:spLocks noChangeArrowheads="1"/>
            </p:cNvSpPr>
            <p:nvPr/>
          </p:nvSpPr>
          <p:spPr bwMode="auto">
            <a:xfrm>
              <a:off x="4069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65" name="Rectangle 20"/>
            <p:cNvSpPr>
              <a:spLocks noChangeArrowheads="1"/>
            </p:cNvSpPr>
            <p:nvPr/>
          </p:nvSpPr>
          <p:spPr bwMode="auto">
            <a:xfrm>
              <a:off x="4289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66" name="Rectangle 21"/>
            <p:cNvSpPr>
              <a:spLocks noChangeArrowheads="1"/>
            </p:cNvSpPr>
            <p:nvPr/>
          </p:nvSpPr>
          <p:spPr bwMode="auto">
            <a:xfrm>
              <a:off x="4510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67" name="Rectangle 22"/>
            <p:cNvSpPr>
              <a:spLocks noChangeArrowheads="1"/>
            </p:cNvSpPr>
            <p:nvPr/>
          </p:nvSpPr>
          <p:spPr bwMode="auto">
            <a:xfrm>
              <a:off x="4730" y="30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168" name="Line 23"/>
            <p:cNvSpPr>
              <a:spLocks noChangeShapeType="1"/>
            </p:cNvSpPr>
            <p:nvPr/>
          </p:nvSpPr>
          <p:spPr bwMode="auto">
            <a:xfrm>
              <a:off x="1358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Line 24"/>
            <p:cNvSpPr>
              <a:spLocks noChangeShapeType="1"/>
            </p:cNvSpPr>
            <p:nvPr/>
          </p:nvSpPr>
          <p:spPr bwMode="auto">
            <a:xfrm>
              <a:off x="1583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25"/>
            <p:cNvSpPr>
              <a:spLocks noChangeShapeType="1"/>
            </p:cNvSpPr>
            <p:nvPr/>
          </p:nvSpPr>
          <p:spPr bwMode="auto">
            <a:xfrm>
              <a:off x="1803" y="3214"/>
              <a:ext cx="4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26"/>
            <p:cNvSpPr>
              <a:spLocks noChangeShapeType="1"/>
            </p:cNvSpPr>
            <p:nvPr/>
          </p:nvSpPr>
          <p:spPr bwMode="auto">
            <a:xfrm>
              <a:off x="2019" y="3214"/>
              <a:ext cx="4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Line 27"/>
            <p:cNvSpPr>
              <a:spLocks noChangeShapeType="1"/>
            </p:cNvSpPr>
            <p:nvPr/>
          </p:nvSpPr>
          <p:spPr bwMode="auto">
            <a:xfrm>
              <a:off x="2244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3" name="Line 28"/>
            <p:cNvSpPr>
              <a:spLocks noChangeShapeType="1"/>
            </p:cNvSpPr>
            <p:nvPr/>
          </p:nvSpPr>
          <p:spPr bwMode="auto">
            <a:xfrm>
              <a:off x="2460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4" name="Line 29"/>
            <p:cNvSpPr>
              <a:spLocks noChangeShapeType="1"/>
            </p:cNvSpPr>
            <p:nvPr/>
          </p:nvSpPr>
          <p:spPr bwMode="auto">
            <a:xfrm>
              <a:off x="2685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5" name="Line 30"/>
            <p:cNvSpPr>
              <a:spLocks noChangeShapeType="1"/>
            </p:cNvSpPr>
            <p:nvPr/>
          </p:nvSpPr>
          <p:spPr bwMode="auto">
            <a:xfrm>
              <a:off x="2905" y="3214"/>
              <a:ext cx="4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6" name="Line 31"/>
            <p:cNvSpPr>
              <a:spLocks noChangeShapeType="1"/>
            </p:cNvSpPr>
            <p:nvPr/>
          </p:nvSpPr>
          <p:spPr bwMode="auto">
            <a:xfrm>
              <a:off x="3121" y="3214"/>
              <a:ext cx="4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Line 32"/>
            <p:cNvSpPr>
              <a:spLocks noChangeShapeType="1"/>
            </p:cNvSpPr>
            <p:nvPr/>
          </p:nvSpPr>
          <p:spPr bwMode="auto">
            <a:xfrm>
              <a:off x="3342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Line 33"/>
            <p:cNvSpPr>
              <a:spLocks noChangeShapeType="1"/>
            </p:cNvSpPr>
            <p:nvPr/>
          </p:nvSpPr>
          <p:spPr bwMode="auto">
            <a:xfrm>
              <a:off x="3562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Line 34"/>
            <p:cNvSpPr>
              <a:spLocks noChangeShapeType="1"/>
            </p:cNvSpPr>
            <p:nvPr/>
          </p:nvSpPr>
          <p:spPr bwMode="auto">
            <a:xfrm>
              <a:off x="3788" y="3212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Line 35"/>
            <p:cNvSpPr>
              <a:spLocks noChangeShapeType="1"/>
            </p:cNvSpPr>
            <p:nvPr/>
          </p:nvSpPr>
          <p:spPr bwMode="auto">
            <a:xfrm>
              <a:off x="4028" y="3212"/>
              <a:ext cx="5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Line 36"/>
            <p:cNvSpPr>
              <a:spLocks noChangeShapeType="1"/>
            </p:cNvSpPr>
            <p:nvPr/>
          </p:nvSpPr>
          <p:spPr bwMode="auto">
            <a:xfrm>
              <a:off x="4223" y="3214"/>
              <a:ext cx="5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Line 37"/>
            <p:cNvSpPr>
              <a:spLocks noChangeShapeType="1"/>
            </p:cNvSpPr>
            <p:nvPr/>
          </p:nvSpPr>
          <p:spPr bwMode="auto">
            <a:xfrm>
              <a:off x="4448" y="3214"/>
              <a:ext cx="1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Line 38"/>
            <p:cNvSpPr>
              <a:spLocks noChangeShapeType="1"/>
            </p:cNvSpPr>
            <p:nvPr/>
          </p:nvSpPr>
          <p:spPr bwMode="auto">
            <a:xfrm>
              <a:off x="4664" y="3214"/>
              <a:ext cx="4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4" name="Line 39"/>
            <p:cNvSpPr>
              <a:spLocks noChangeShapeType="1"/>
            </p:cNvSpPr>
            <p:nvPr/>
          </p:nvSpPr>
          <p:spPr bwMode="auto">
            <a:xfrm>
              <a:off x="4880" y="3214"/>
              <a:ext cx="5" cy="445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5" name="Freeform 40"/>
            <p:cNvSpPr>
              <a:spLocks/>
            </p:cNvSpPr>
            <p:nvPr/>
          </p:nvSpPr>
          <p:spPr bwMode="auto">
            <a:xfrm>
              <a:off x="1322" y="3438"/>
              <a:ext cx="3598" cy="221"/>
            </a:xfrm>
            <a:custGeom>
              <a:avLst/>
              <a:gdLst>
                <a:gd name="T0" fmla="*/ 3598 w 3598"/>
                <a:gd name="T1" fmla="*/ 221 h 221"/>
                <a:gd name="T2" fmla="*/ 3346 w 3598"/>
                <a:gd name="T3" fmla="*/ 221 h 221"/>
                <a:gd name="T4" fmla="*/ 3346 w 3598"/>
                <a:gd name="T5" fmla="*/ 0 h 221"/>
                <a:gd name="T6" fmla="*/ 3126 w 3598"/>
                <a:gd name="T7" fmla="*/ 0 h 221"/>
                <a:gd name="T8" fmla="*/ 3126 w 3598"/>
                <a:gd name="T9" fmla="*/ 221 h 221"/>
                <a:gd name="T10" fmla="*/ 2240 w 3598"/>
                <a:gd name="T11" fmla="*/ 221 h 221"/>
                <a:gd name="T12" fmla="*/ 2240 w 3598"/>
                <a:gd name="T13" fmla="*/ 221 h 221"/>
                <a:gd name="T14" fmla="*/ 2240 w 3598"/>
                <a:gd name="T15" fmla="*/ 0 h 221"/>
                <a:gd name="T16" fmla="*/ 2020 w 3598"/>
                <a:gd name="T17" fmla="*/ 0 h 221"/>
                <a:gd name="T18" fmla="*/ 2020 w 3598"/>
                <a:gd name="T19" fmla="*/ 221 h 221"/>
                <a:gd name="T20" fmla="*/ 1803 w 3598"/>
                <a:gd name="T21" fmla="*/ 221 h 221"/>
                <a:gd name="T22" fmla="*/ 1803 w 3598"/>
                <a:gd name="T23" fmla="*/ 221 h 221"/>
                <a:gd name="T24" fmla="*/ 1803 w 3598"/>
                <a:gd name="T25" fmla="*/ 0 h 221"/>
                <a:gd name="T26" fmla="*/ 922 w 3598"/>
                <a:gd name="T27" fmla="*/ 0 h 221"/>
                <a:gd name="T28" fmla="*/ 922 w 3598"/>
                <a:gd name="T29" fmla="*/ 221 h 221"/>
                <a:gd name="T30" fmla="*/ 701 w 3598"/>
                <a:gd name="T31" fmla="*/ 221 h 221"/>
                <a:gd name="T32" fmla="*/ 701 w 3598"/>
                <a:gd name="T33" fmla="*/ 221 h 221"/>
                <a:gd name="T34" fmla="*/ 701 w 3598"/>
                <a:gd name="T35" fmla="*/ 0 h 221"/>
                <a:gd name="T36" fmla="*/ 485 w 3598"/>
                <a:gd name="T37" fmla="*/ 0 h 221"/>
                <a:gd name="T38" fmla="*/ 485 w 3598"/>
                <a:gd name="T39" fmla="*/ 221 h 221"/>
                <a:gd name="T40" fmla="*/ 0 w 3598"/>
                <a:gd name="T41" fmla="*/ 221 h 22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598"/>
                <a:gd name="T64" fmla="*/ 0 h 221"/>
                <a:gd name="T65" fmla="*/ 3598 w 3598"/>
                <a:gd name="T66" fmla="*/ 221 h 22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598" h="221">
                  <a:moveTo>
                    <a:pt x="3598" y="221"/>
                  </a:moveTo>
                  <a:lnTo>
                    <a:pt x="3346" y="221"/>
                  </a:lnTo>
                  <a:lnTo>
                    <a:pt x="3346" y="0"/>
                  </a:lnTo>
                  <a:lnTo>
                    <a:pt x="3126" y="0"/>
                  </a:lnTo>
                  <a:lnTo>
                    <a:pt x="3126" y="221"/>
                  </a:lnTo>
                  <a:lnTo>
                    <a:pt x="2240" y="221"/>
                  </a:lnTo>
                  <a:lnTo>
                    <a:pt x="2240" y="0"/>
                  </a:lnTo>
                  <a:lnTo>
                    <a:pt x="2020" y="0"/>
                  </a:lnTo>
                  <a:lnTo>
                    <a:pt x="2020" y="221"/>
                  </a:lnTo>
                  <a:lnTo>
                    <a:pt x="1803" y="221"/>
                  </a:lnTo>
                  <a:lnTo>
                    <a:pt x="1803" y="0"/>
                  </a:lnTo>
                  <a:lnTo>
                    <a:pt x="922" y="0"/>
                  </a:lnTo>
                  <a:lnTo>
                    <a:pt x="922" y="221"/>
                  </a:lnTo>
                  <a:lnTo>
                    <a:pt x="701" y="221"/>
                  </a:lnTo>
                  <a:lnTo>
                    <a:pt x="701" y="0"/>
                  </a:lnTo>
                  <a:lnTo>
                    <a:pt x="485" y="0"/>
                  </a:lnTo>
                  <a:lnTo>
                    <a:pt x="485" y="221"/>
                  </a:lnTo>
                  <a:lnTo>
                    <a:pt x="0" y="221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754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615C7F9-1112-4E06-AF0C-C4D57735FEE9}" type="slidenum">
              <a:rPr lang="en-US" altLang="en-US" sz="10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000"/>
          </a:p>
        </p:txBody>
      </p:sp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Encodings (cont’d)</a:t>
            </a:r>
          </a:p>
        </p:txBody>
      </p:sp>
      <p:grpSp>
        <p:nvGrpSpPr>
          <p:cNvPr id="7172" name="Group 3"/>
          <p:cNvGrpSpPr>
            <a:grpSpLocks/>
          </p:cNvGrpSpPr>
          <p:nvPr/>
        </p:nvGrpSpPr>
        <p:grpSpPr bwMode="auto">
          <a:xfrm>
            <a:off x="2300290" y="2162175"/>
            <a:ext cx="7204075" cy="3213100"/>
            <a:chOff x="489" y="1362"/>
            <a:chExt cx="4538" cy="2024"/>
          </a:xfrm>
        </p:grpSpPr>
        <p:sp>
          <p:nvSpPr>
            <p:cNvPr id="7175" name="Rectangle 4"/>
            <p:cNvSpPr>
              <a:spLocks noChangeArrowheads="1"/>
            </p:cNvSpPr>
            <p:nvPr/>
          </p:nvSpPr>
          <p:spPr bwMode="auto">
            <a:xfrm>
              <a:off x="1016" y="1362"/>
              <a:ext cx="25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Bits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76" name="Rectangle 5"/>
            <p:cNvSpPr>
              <a:spLocks noChangeArrowheads="1"/>
            </p:cNvSpPr>
            <p:nvPr/>
          </p:nvSpPr>
          <p:spPr bwMode="auto">
            <a:xfrm>
              <a:off x="915" y="1879"/>
              <a:ext cx="31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NRZ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77" name="Rectangle 6"/>
            <p:cNvSpPr>
              <a:spLocks noChangeArrowheads="1"/>
            </p:cNvSpPr>
            <p:nvPr/>
          </p:nvSpPr>
          <p:spPr bwMode="auto">
            <a:xfrm>
              <a:off x="874" y="2337"/>
              <a:ext cx="38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Clock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78" name="Rectangle 7"/>
            <p:cNvSpPr>
              <a:spLocks noChangeArrowheads="1"/>
            </p:cNvSpPr>
            <p:nvPr/>
          </p:nvSpPr>
          <p:spPr bwMode="auto">
            <a:xfrm>
              <a:off x="489" y="2758"/>
              <a:ext cx="805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Manchester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79" name="Rectangle 8"/>
            <p:cNvSpPr>
              <a:spLocks noChangeArrowheads="1"/>
            </p:cNvSpPr>
            <p:nvPr/>
          </p:nvSpPr>
          <p:spPr bwMode="auto">
            <a:xfrm>
              <a:off x="865" y="3202"/>
              <a:ext cx="358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NRZI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80" name="Freeform 9"/>
            <p:cNvSpPr>
              <a:spLocks/>
            </p:cNvSpPr>
            <p:nvPr/>
          </p:nvSpPr>
          <p:spPr bwMode="auto">
            <a:xfrm>
              <a:off x="1364" y="2676"/>
              <a:ext cx="233" cy="224"/>
            </a:xfrm>
            <a:custGeom>
              <a:avLst/>
              <a:gdLst>
                <a:gd name="T0" fmla="*/ 0 w 233"/>
                <a:gd name="T1" fmla="*/ 224 h 224"/>
                <a:gd name="T2" fmla="*/ 119 w 233"/>
                <a:gd name="T3" fmla="*/ 224 h 224"/>
                <a:gd name="T4" fmla="*/ 119 w 233"/>
                <a:gd name="T5" fmla="*/ 0 h 224"/>
                <a:gd name="T6" fmla="*/ 233 w 233"/>
                <a:gd name="T7" fmla="*/ 0 h 224"/>
                <a:gd name="T8" fmla="*/ 233 w 233"/>
                <a:gd name="T9" fmla="*/ 224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224"/>
                <a:gd name="T17" fmla="*/ 233 w 233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224">
                  <a:moveTo>
                    <a:pt x="0" y="224"/>
                  </a:moveTo>
                  <a:lnTo>
                    <a:pt x="119" y="224"/>
                  </a:lnTo>
                  <a:lnTo>
                    <a:pt x="119" y="0"/>
                  </a:lnTo>
                  <a:lnTo>
                    <a:pt x="233" y="0"/>
                  </a:lnTo>
                  <a:lnTo>
                    <a:pt x="233" y="22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1" name="Freeform 10"/>
            <p:cNvSpPr>
              <a:spLocks/>
            </p:cNvSpPr>
            <p:nvPr/>
          </p:nvSpPr>
          <p:spPr bwMode="auto">
            <a:xfrm>
              <a:off x="1597" y="2676"/>
              <a:ext cx="810" cy="224"/>
            </a:xfrm>
            <a:custGeom>
              <a:avLst/>
              <a:gdLst>
                <a:gd name="T0" fmla="*/ 806 w 810"/>
                <a:gd name="T1" fmla="*/ 224 h 224"/>
                <a:gd name="T2" fmla="*/ 810 w 810"/>
                <a:gd name="T3" fmla="*/ 0 h 224"/>
                <a:gd name="T4" fmla="*/ 572 w 810"/>
                <a:gd name="T5" fmla="*/ 0 h 224"/>
                <a:gd name="T6" fmla="*/ 572 w 810"/>
                <a:gd name="T7" fmla="*/ 224 h 224"/>
                <a:gd name="T8" fmla="*/ 343 w 810"/>
                <a:gd name="T9" fmla="*/ 224 h 224"/>
                <a:gd name="T10" fmla="*/ 343 w 810"/>
                <a:gd name="T11" fmla="*/ 224 h 224"/>
                <a:gd name="T12" fmla="*/ 343 w 810"/>
                <a:gd name="T13" fmla="*/ 0 h 224"/>
                <a:gd name="T14" fmla="*/ 115 w 810"/>
                <a:gd name="T15" fmla="*/ 0 h 224"/>
                <a:gd name="T16" fmla="*/ 115 w 810"/>
                <a:gd name="T17" fmla="*/ 224 h 224"/>
                <a:gd name="T18" fmla="*/ 0 w 810"/>
                <a:gd name="T19" fmla="*/ 224 h 2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10"/>
                <a:gd name="T31" fmla="*/ 0 h 224"/>
                <a:gd name="T32" fmla="*/ 810 w 810"/>
                <a:gd name="T33" fmla="*/ 224 h 2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10" h="224">
                  <a:moveTo>
                    <a:pt x="806" y="224"/>
                  </a:moveTo>
                  <a:lnTo>
                    <a:pt x="810" y="0"/>
                  </a:lnTo>
                  <a:lnTo>
                    <a:pt x="572" y="0"/>
                  </a:lnTo>
                  <a:lnTo>
                    <a:pt x="572" y="224"/>
                  </a:lnTo>
                  <a:lnTo>
                    <a:pt x="343" y="224"/>
                  </a:lnTo>
                  <a:lnTo>
                    <a:pt x="343" y="0"/>
                  </a:lnTo>
                  <a:lnTo>
                    <a:pt x="115" y="0"/>
                  </a:lnTo>
                  <a:lnTo>
                    <a:pt x="115" y="224"/>
                  </a:lnTo>
                  <a:lnTo>
                    <a:pt x="0" y="22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Freeform 11"/>
            <p:cNvSpPr>
              <a:spLocks/>
            </p:cNvSpPr>
            <p:nvPr/>
          </p:nvSpPr>
          <p:spPr bwMode="auto">
            <a:xfrm>
              <a:off x="2403" y="2676"/>
              <a:ext cx="339" cy="224"/>
            </a:xfrm>
            <a:custGeom>
              <a:avLst/>
              <a:gdLst>
                <a:gd name="T0" fmla="*/ 0 w 339"/>
                <a:gd name="T1" fmla="*/ 224 h 224"/>
                <a:gd name="T2" fmla="*/ 110 w 339"/>
                <a:gd name="T3" fmla="*/ 224 h 224"/>
                <a:gd name="T4" fmla="*/ 110 w 339"/>
                <a:gd name="T5" fmla="*/ 0 h 224"/>
                <a:gd name="T6" fmla="*/ 224 w 339"/>
                <a:gd name="T7" fmla="*/ 0 h 224"/>
                <a:gd name="T8" fmla="*/ 224 w 339"/>
                <a:gd name="T9" fmla="*/ 224 h 224"/>
                <a:gd name="T10" fmla="*/ 339 w 339"/>
                <a:gd name="T11" fmla="*/ 224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9"/>
                <a:gd name="T19" fmla="*/ 0 h 224"/>
                <a:gd name="T20" fmla="*/ 339 w 339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9" h="224">
                  <a:moveTo>
                    <a:pt x="0" y="224"/>
                  </a:moveTo>
                  <a:lnTo>
                    <a:pt x="110" y="224"/>
                  </a:lnTo>
                  <a:lnTo>
                    <a:pt x="110" y="0"/>
                  </a:lnTo>
                  <a:lnTo>
                    <a:pt x="224" y="0"/>
                  </a:lnTo>
                  <a:lnTo>
                    <a:pt x="224" y="224"/>
                  </a:lnTo>
                  <a:lnTo>
                    <a:pt x="339" y="22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3" name="Freeform 12"/>
            <p:cNvSpPr>
              <a:spLocks/>
            </p:cNvSpPr>
            <p:nvPr/>
          </p:nvSpPr>
          <p:spPr bwMode="auto">
            <a:xfrm>
              <a:off x="2742" y="2676"/>
              <a:ext cx="796" cy="224"/>
            </a:xfrm>
            <a:custGeom>
              <a:avLst/>
              <a:gdLst>
                <a:gd name="T0" fmla="*/ 796 w 796"/>
                <a:gd name="T1" fmla="*/ 224 h 224"/>
                <a:gd name="T2" fmla="*/ 796 w 796"/>
                <a:gd name="T3" fmla="*/ 0 h 224"/>
                <a:gd name="T4" fmla="*/ 572 w 796"/>
                <a:gd name="T5" fmla="*/ 0 h 224"/>
                <a:gd name="T6" fmla="*/ 572 w 796"/>
                <a:gd name="T7" fmla="*/ 224 h 224"/>
                <a:gd name="T8" fmla="*/ 348 w 796"/>
                <a:gd name="T9" fmla="*/ 224 h 224"/>
                <a:gd name="T10" fmla="*/ 343 w 796"/>
                <a:gd name="T11" fmla="*/ 224 h 224"/>
                <a:gd name="T12" fmla="*/ 343 w 796"/>
                <a:gd name="T13" fmla="*/ 0 h 224"/>
                <a:gd name="T14" fmla="*/ 233 w 796"/>
                <a:gd name="T15" fmla="*/ 0 h 224"/>
                <a:gd name="T16" fmla="*/ 233 w 796"/>
                <a:gd name="T17" fmla="*/ 224 h 224"/>
                <a:gd name="T18" fmla="*/ 233 w 796"/>
                <a:gd name="T19" fmla="*/ 224 h 224"/>
                <a:gd name="T20" fmla="*/ 119 w 796"/>
                <a:gd name="T21" fmla="*/ 224 h 224"/>
                <a:gd name="T22" fmla="*/ 119 w 796"/>
                <a:gd name="T23" fmla="*/ 0 h 224"/>
                <a:gd name="T24" fmla="*/ 0 w 796"/>
                <a:gd name="T25" fmla="*/ 0 h 224"/>
                <a:gd name="T26" fmla="*/ 0 w 796"/>
                <a:gd name="T27" fmla="*/ 224 h 224"/>
                <a:gd name="T28" fmla="*/ 0 w 796"/>
                <a:gd name="T29" fmla="*/ 224 h 2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96"/>
                <a:gd name="T46" fmla="*/ 0 h 224"/>
                <a:gd name="T47" fmla="*/ 796 w 796"/>
                <a:gd name="T48" fmla="*/ 224 h 2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96" h="224">
                  <a:moveTo>
                    <a:pt x="796" y="224"/>
                  </a:moveTo>
                  <a:lnTo>
                    <a:pt x="796" y="0"/>
                  </a:lnTo>
                  <a:lnTo>
                    <a:pt x="572" y="0"/>
                  </a:lnTo>
                  <a:lnTo>
                    <a:pt x="572" y="224"/>
                  </a:lnTo>
                  <a:lnTo>
                    <a:pt x="348" y="224"/>
                  </a:lnTo>
                  <a:lnTo>
                    <a:pt x="343" y="224"/>
                  </a:lnTo>
                  <a:lnTo>
                    <a:pt x="343" y="0"/>
                  </a:lnTo>
                  <a:lnTo>
                    <a:pt x="233" y="0"/>
                  </a:lnTo>
                  <a:lnTo>
                    <a:pt x="233" y="224"/>
                  </a:lnTo>
                  <a:lnTo>
                    <a:pt x="119" y="224"/>
                  </a:lnTo>
                  <a:lnTo>
                    <a:pt x="119" y="0"/>
                  </a:lnTo>
                  <a:lnTo>
                    <a:pt x="0" y="0"/>
                  </a:lnTo>
                  <a:lnTo>
                    <a:pt x="0" y="22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4" name="Freeform 13"/>
            <p:cNvSpPr>
              <a:spLocks/>
            </p:cNvSpPr>
            <p:nvPr/>
          </p:nvSpPr>
          <p:spPr bwMode="auto">
            <a:xfrm>
              <a:off x="3538" y="2676"/>
              <a:ext cx="467" cy="224"/>
            </a:xfrm>
            <a:custGeom>
              <a:avLst/>
              <a:gdLst>
                <a:gd name="T0" fmla="*/ 0 w 467"/>
                <a:gd name="T1" fmla="*/ 224 h 224"/>
                <a:gd name="T2" fmla="*/ 234 w 467"/>
                <a:gd name="T3" fmla="*/ 224 h 224"/>
                <a:gd name="T4" fmla="*/ 234 w 467"/>
                <a:gd name="T5" fmla="*/ 0 h 224"/>
                <a:gd name="T6" fmla="*/ 348 w 467"/>
                <a:gd name="T7" fmla="*/ 0 h 224"/>
                <a:gd name="T8" fmla="*/ 348 w 467"/>
                <a:gd name="T9" fmla="*/ 224 h 224"/>
                <a:gd name="T10" fmla="*/ 467 w 467"/>
                <a:gd name="T11" fmla="*/ 224 h 2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67"/>
                <a:gd name="T19" fmla="*/ 0 h 224"/>
                <a:gd name="T20" fmla="*/ 467 w 467"/>
                <a:gd name="T21" fmla="*/ 224 h 2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67" h="224">
                  <a:moveTo>
                    <a:pt x="0" y="224"/>
                  </a:moveTo>
                  <a:lnTo>
                    <a:pt x="234" y="224"/>
                  </a:lnTo>
                  <a:lnTo>
                    <a:pt x="234" y="0"/>
                  </a:lnTo>
                  <a:lnTo>
                    <a:pt x="348" y="0"/>
                  </a:lnTo>
                  <a:lnTo>
                    <a:pt x="348" y="224"/>
                  </a:lnTo>
                  <a:lnTo>
                    <a:pt x="467" y="22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5" name="Freeform 14"/>
            <p:cNvSpPr>
              <a:spLocks/>
            </p:cNvSpPr>
            <p:nvPr/>
          </p:nvSpPr>
          <p:spPr bwMode="auto">
            <a:xfrm>
              <a:off x="4005" y="2676"/>
              <a:ext cx="1021" cy="228"/>
            </a:xfrm>
            <a:custGeom>
              <a:avLst/>
              <a:gdLst>
                <a:gd name="T0" fmla="*/ 1021 w 1021"/>
                <a:gd name="T1" fmla="*/ 228 h 228"/>
                <a:gd name="T2" fmla="*/ 1021 w 1021"/>
                <a:gd name="T3" fmla="*/ 0 h 228"/>
                <a:gd name="T4" fmla="*/ 911 w 1021"/>
                <a:gd name="T5" fmla="*/ 0 h 228"/>
                <a:gd name="T6" fmla="*/ 911 w 1021"/>
                <a:gd name="T7" fmla="*/ 224 h 228"/>
                <a:gd name="T8" fmla="*/ 797 w 1021"/>
                <a:gd name="T9" fmla="*/ 224 h 228"/>
                <a:gd name="T10" fmla="*/ 682 w 1021"/>
                <a:gd name="T11" fmla="*/ 224 h 228"/>
                <a:gd name="T12" fmla="*/ 682 w 1021"/>
                <a:gd name="T13" fmla="*/ 0 h 228"/>
                <a:gd name="T14" fmla="*/ 454 w 1021"/>
                <a:gd name="T15" fmla="*/ 0 h 228"/>
                <a:gd name="T16" fmla="*/ 454 w 1021"/>
                <a:gd name="T17" fmla="*/ 224 h 228"/>
                <a:gd name="T18" fmla="*/ 339 w 1021"/>
                <a:gd name="T19" fmla="*/ 224 h 228"/>
                <a:gd name="T20" fmla="*/ 339 w 1021"/>
                <a:gd name="T21" fmla="*/ 0 h 228"/>
                <a:gd name="T22" fmla="*/ 229 w 1021"/>
                <a:gd name="T23" fmla="*/ 0 h 228"/>
                <a:gd name="T24" fmla="*/ 229 w 1021"/>
                <a:gd name="T25" fmla="*/ 224 h 228"/>
                <a:gd name="T26" fmla="*/ 229 w 1021"/>
                <a:gd name="T27" fmla="*/ 224 h 228"/>
                <a:gd name="T28" fmla="*/ 115 w 1021"/>
                <a:gd name="T29" fmla="*/ 224 h 228"/>
                <a:gd name="T30" fmla="*/ 115 w 1021"/>
                <a:gd name="T31" fmla="*/ 0 h 228"/>
                <a:gd name="T32" fmla="*/ 0 w 1021"/>
                <a:gd name="T33" fmla="*/ 0 h 228"/>
                <a:gd name="T34" fmla="*/ 0 w 1021"/>
                <a:gd name="T35" fmla="*/ 224 h 22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21"/>
                <a:gd name="T55" fmla="*/ 0 h 228"/>
                <a:gd name="T56" fmla="*/ 1021 w 1021"/>
                <a:gd name="T57" fmla="*/ 228 h 22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21" h="228">
                  <a:moveTo>
                    <a:pt x="1021" y="228"/>
                  </a:moveTo>
                  <a:lnTo>
                    <a:pt x="1021" y="0"/>
                  </a:lnTo>
                  <a:lnTo>
                    <a:pt x="911" y="0"/>
                  </a:lnTo>
                  <a:lnTo>
                    <a:pt x="911" y="224"/>
                  </a:lnTo>
                  <a:lnTo>
                    <a:pt x="797" y="224"/>
                  </a:lnTo>
                  <a:lnTo>
                    <a:pt x="682" y="224"/>
                  </a:lnTo>
                  <a:lnTo>
                    <a:pt x="682" y="0"/>
                  </a:lnTo>
                  <a:lnTo>
                    <a:pt x="454" y="0"/>
                  </a:lnTo>
                  <a:lnTo>
                    <a:pt x="454" y="224"/>
                  </a:lnTo>
                  <a:lnTo>
                    <a:pt x="339" y="224"/>
                  </a:lnTo>
                  <a:lnTo>
                    <a:pt x="339" y="0"/>
                  </a:lnTo>
                  <a:lnTo>
                    <a:pt x="229" y="0"/>
                  </a:lnTo>
                  <a:lnTo>
                    <a:pt x="229" y="224"/>
                  </a:lnTo>
                  <a:lnTo>
                    <a:pt x="115" y="224"/>
                  </a:lnTo>
                  <a:lnTo>
                    <a:pt x="115" y="0"/>
                  </a:lnTo>
                  <a:lnTo>
                    <a:pt x="0" y="0"/>
                  </a:lnTo>
                  <a:lnTo>
                    <a:pt x="0" y="22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86" name="Rectangle 15"/>
            <p:cNvSpPr>
              <a:spLocks noChangeArrowheads="1"/>
            </p:cNvSpPr>
            <p:nvPr/>
          </p:nvSpPr>
          <p:spPr bwMode="auto">
            <a:xfrm>
              <a:off x="1437" y="1362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87" name="Rectangle 16"/>
            <p:cNvSpPr>
              <a:spLocks noChangeArrowheads="1"/>
            </p:cNvSpPr>
            <p:nvPr/>
          </p:nvSpPr>
          <p:spPr bwMode="auto">
            <a:xfrm>
              <a:off x="1666" y="1362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88" name="Rectangle 17"/>
            <p:cNvSpPr>
              <a:spLocks noChangeArrowheads="1"/>
            </p:cNvSpPr>
            <p:nvPr/>
          </p:nvSpPr>
          <p:spPr bwMode="auto">
            <a:xfrm>
              <a:off x="1895" y="1362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89" name="Rectangle 18"/>
            <p:cNvSpPr>
              <a:spLocks noChangeArrowheads="1"/>
            </p:cNvSpPr>
            <p:nvPr/>
          </p:nvSpPr>
          <p:spPr bwMode="auto">
            <a:xfrm>
              <a:off x="2124" y="1362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90" name="Rectangle 19"/>
            <p:cNvSpPr>
              <a:spLocks noChangeArrowheads="1"/>
            </p:cNvSpPr>
            <p:nvPr/>
          </p:nvSpPr>
          <p:spPr bwMode="auto">
            <a:xfrm>
              <a:off x="2353" y="1362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91" name="Rectangle 20"/>
            <p:cNvSpPr>
              <a:spLocks noChangeArrowheads="1"/>
            </p:cNvSpPr>
            <p:nvPr/>
          </p:nvSpPr>
          <p:spPr bwMode="auto">
            <a:xfrm>
              <a:off x="2581" y="1362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92" name="Rectangle 21"/>
            <p:cNvSpPr>
              <a:spLocks noChangeArrowheads="1"/>
            </p:cNvSpPr>
            <p:nvPr/>
          </p:nvSpPr>
          <p:spPr bwMode="auto">
            <a:xfrm>
              <a:off x="2810" y="1362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93" name="Rectangle 22"/>
            <p:cNvSpPr>
              <a:spLocks noChangeArrowheads="1"/>
            </p:cNvSpPr>
            <p:nvPr/>
          </p:nvSpPr>
          <p:spPr bwMode="auto">
            <a:xfrm>
              <a:off x="3039" y="1362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94" name="Rectangle 23"/>
            <p:cNvSpPr>
              <a:spLocks noChangeArrowheads="1"/>
            </p:cNvSpPr>
            <p:nvPr/>
          </p:nvSpPr>
          <p:spPr bwMode="auto">
            <a:xfrm>
              <a:off x="3268" y="1362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95" name="Rectangle 24"/>
            <p:cNvSpPr>
              <a:spLocks noChangeArrowheads="1"/>
            </p:cNvSpPr>
            <p:nvPr/>
          </p:nvSpPr>
          <p:spPr bwMode="auto">
            <a:xfrm>
              <a:off x="3497" y="1362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96" name="Rectangle 25"/>
            <p:cNvSpPr>
              <a:spLocks noChangeArrowheads="1"/>
            </p:cNvSpPr>
            <p:nvPr/>
          </p:nvSpPr>
          <p:spPr bwMode="auto">
            <a:xfrm>
              <a:off x="3726" y="1362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97" name="Rectangle 26"/>
            <p:cNvSpPr>
              <a:spLocks noChangeArrowheads="1"/>
            </p:cNvSpPr>
            <p:nvPr/>
          </p:nvSpPr>
          <p:spPr bwMode="auto">
            <a:xfrm>
              <a:off x="3955" y="1362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98" name="Rectangle 27"/>
            <p:cNvSpPr>
              <a:spLocks noChangeArrowheads="1"/>
            </p:cNvSpPr>
            <p:nvPr/>
          </p:nvSpPr>
          <p:spPr bwMode="auto">
            <a:xfrm>
              <a:off x="4184" y="1362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199" name="Rectangle 28"/>
            <p:cNvSpPr>
              <a:spLocks noChangeArrowheads="1"/>
            </p:cNvSpPr>
            <p:nvPr/>
          </p:nvSpPr>
          <p:spPr bwMode="auto">
            <a:xfrm>
              <a:off x="4413" y="1362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200" name="Rectangle 29"/>
            <p:cNvSpPr>
              <a:spLocks noChangeArrowheads="1"/>
            </p:cNvSpPr>
            <p:nvPr/>
          </p:nvSpPr>
          <p:spPr bwMode="auto">
            <a:xfrm>
              <a:off x="4642" y="1362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1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201" name="Rectangle 30"/>
            <p:cNvSpPr>
              <a:spLocks noChangeArrowheads="1"/>
            </p:cNvSpPr>
            <p:nvPr/>
          </p:nvSpPr>
          <p:spPr bwMode="auto">
            <a:xfrm>
              <a:off x="4871" y="1362"/>
              <a:ext cx="86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3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900">
                  <a:solidFill>
                    <a:srgbClr val="000000"/>
                  </a:solidFill>
                </a:rPr>
                <a:t>0</a:t>
              </a: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202" name="Freeform 31"/>
            <p:cNvSpPr>
              <a:spLocks/>
            </p:cNvSpPr>
            <p:nvPr/>
          </p:nvSpPr>
          <p:spPr bwMode="auto">
            <a:xfrm>
              <a:off x="1368" y="1783"/>
              <a:ext cx="3658" cy="225"/>
            </a:xfrm>
            <a:custGeom>
              <a:avLst/>
              <a:gdLst>
                <a:gd name="T0" fmla="*/ 3658 w 3658"/>
                <a:gd name="T1" fmla="*/ 225 h 225"/>
                <a:gd name="T2" fmla="*/ 3434 w 3658"/>
                <a:gd name="T3" fmla="*/ 225 h 225"/>
                <a:gd name="T4" fmla="*/ 3434 w 3658"/>
                <a:gd name="T5" fmla="*/ 0 h 225"/>
                <a:gd name="T6" fmla="*/ 3210 w 3658"/>
                <a:gd name="T7" fmla="*/ 0 h 225"/>
                <a:gd name="T8" fmla="*/ 3210 w 3658"/>
                <a:gd name="T9" fmla="*/ 225 h 225"/>
                <a:gd name="T10" fmla="*/ 2289 w 3658"/>
                <a:gd name="T11" fmla="*/ 225 h 225"/>
                <a:gd name="T12" fmla="*/ 2289 w 3658"/>
                <a:gd name="T13" fmla="*/ 0 h 225"/>
                <a:gd name="T14" fmla="*/ 2056 w 3658"/>
                <a:gd name="T15" fmla="*/ 0 h 225"/>
                <a:gd name="T16" fmla="*/ 2056 w 3658"/>
                <a:gd name="T17" fmla="*/ 225 h 225"/>
                <a:gd name="T18" fmla="*/ 1832 w 3658"/>
                <a:gd name="T19" fmla="*/ 225 h 225"/>
                <a:gd name="T20" fmla="*/ 1832 w 3658"/>
                <a:gd name="T21" fmla="*/ 225 h 225"/>
                <a:gd name="T22" fmla="*/ 1832 w 3658"/>
                <a:gd name="T23" fmla="*/ 0 h 225"/>
                <a:gd name="T24" fmla="*/ 920 w 3658"/>
                <a:gd name="T25" fmla="*/ 0 h 225"/>
                <a:gd name="T26" fmla="*/ 920 w 3658"/>
                <a:gd name="T27" fmla="*/ 225 h 225"/>
                <a:gd name="T28" fmla="*/ 687 w 3658"/>
                <a:gd name="T29" fmla="*/ 225 h 225"/>
                <a:gd name="T30" fmla="*/ 687 w 3658"/>
                <a:gd name="T31" fmla="*/ 225 h 225"/>
                <a:gd name="T32" fmla="*/ 687 w 3658"/>
                <a:gd name="T33" fmla="*/ 0 h 225"/>
                <a:gd name="T34" fmla="*/ 463 w 3658"/>
                <a:gd name="T35" fmla="*/ 0 h 225"/>
                <a:gd name="T36" fmla="*/ 463 w 3658"/>
                <a:gd name="T37" fmla="*/ 225 h 225"/>
                <a:gd name="T38" fmla="*/ 0 w 3658"/>
                <a:gd name="T39" fmla="*/ 225 h 2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658"/>
                <a:gd name="T61" fmla="*/ 0 h 225"/>
                <a:gd name="T62" fmla="*/ 3658 w 3658"/>
                <a:gd name="T63" fmla="*/ 225 h 22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658" h="225">
                  <a:moveTo>
                    <a:pt x="3658" y="225"/>
                  </a:moveTo>
                  <a:lnTo>
                    <a:pt x="3434" y="225"/>
                  </a:lnTo>
                  <a:lnTo>
                    <a:pt x="3434" y="0"/>
                  </a:lnTo>
                  <a:lnTo>
                    <a:pt x="3210" y="0"/>
                  </a:lnTo>
                  <a:lnTo>
                    <a:pt x="3210" y="225"/>
                  </a:lnTo>
                  <a:lnTo>
                    <a:pt x="2289" y="225"/>
                  </a:lnTo>
                  <a:lnTo>
                    <a:pt x="2289" y="0"/>
                  </a:lnTo>
                  <a:lnTo>
                    <a:pt x="2056" y="0"/>
                  </a:lnTo>
                  <a:lnTo>
                    <a:pt x="2056" y="225"/>
                  </a:lnTo>
                  <a:lnTo>
                    <a:pt x="1832" y="225"/>
                  </a:lnTo>
                  <a:lnTo>
                    <a:pt x="1832" y="0"/>
                  </a:lnTo>
                  <a:lnTo>
                    <a:pt x="920" y="0"/>
                  </a:lnTo>
                  <a:lnTo>
                    <a:pt x="920" y="225"/>
                  </a:lnTo>
                  <a:lnTo>
                    <a:pt x="687" y="225"/>
                  </a:lnTo>
                  <a:lnTo>
                    <a:pt x="687" y="0"/>
                  </a:lnTo>
                  <a:lnTo>
                    <a:pt x="463" y="0"/>
                  </a:lnTo>
                  <a:lnTo>
                    <a:pt x="463" y="225"/>
                  </a:lnTo>
                  <a:lnTo>
                    <a:pt x="0" y="225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3" name="Freeform 32"/>
            <p:cNvSpPr>
              <a:spLocks/>
            </p:cNvSpPr>
            <p:nvPr/>
          </p:nvSpPr>
          <p:spPr bwMode="auto">
            <a:xfrm>
              <a:off x="1364" y="3106"/>
              <a:ext cx="3662" cy="229"/>
            </a:xfrm>
            <a:custGeom>
              <a:avLst/>
              <a:gdLst>
                <a:gd name="T0" fmla="*/ 3662 w 3662"/>
                <a:gd name="T1" fmla="*/ 0 h 229"/>
                <a:gd name="T2" fmla="*/ 3328 w 3662"/>
                <a:gd name="T3" fmla="*/ 0 h 229"/>
                <a:gd name="T4" fmla="*/ 3328 w 3662"/>
                <a:gd name="T5" fmla="*/ 229 h 229"/>
                <a:gd name="T6" fmla="*/ 2179 w 3662"/>
                <a:gd name="T7" fmla="*/ 229 h 229"/>
                <a:gd name="T8" fmla="*/ 2179 w 3662"/>
                <a:gd name="T9" fmla="*/ 0 h 229"/>
                <a:gd name="T10" fmla="*/ 1726 w 3662"/>
                <a:gd name="T11" fmla="*/ 0 h 229"/>
                <a:gd name="T12" fmla="*/ 1726 w 3662"/>
                <a:gd name="T13" fmla="*/ 229 h 229"/>
                <a:gd name="T14" fmla="*/ 1497 w 3662"/>
                <a:gd name="T15" fmla="*/ 229 h 229"/>
                <a:gd name="T16" fmla="*/ 1497 w 3662"/>
                <a:gd name="T17" fmla="*/ 0 h 229"/>
                <a:gd name="T18" fmla="*/ 1263 w 3662"/>
                <a:gd name="T19" fmla="*/ 0 h 229"/>
                <a:gd name="T20" fmla="*/ 1263 w 3662"/>
                <a:gd name="T21" fmla="*/ 229 h 229"/>
                <a:gd name="T22" fmla="*/ 1039 w 3662"/>
                <a:gd name="T23" fmla="*/ 229 h 229"/>
                <a:gd name="T24" fmla="*/ 1039 w 3662"/>
                <a:gd name="T25" fmla="*/ 0 h 229"/>
                <a:gd name="T26" fmla="*/ 586 w 3662"/>
                <a:gd name="T27" fmla="*/ 0 h 229"/>
                <a:gd name="T28" fmla="*/ 586 w 3662"/>
                <a:gd name="T29" fmla="*/ 229 h 229"/>
                <a:gd name="T30" fmla="*/ 467 w 3662"/>
                <a:gd name="T31" fmla="*/ 229 h 229"/>
                <a:gd name="T32" fmla="*/ 0 w 3662"/>
                <a:gd name="T33" fmla="*/ 229 h 22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662"/>
                <a:gd name="T52" fmla="*/ 0 h 229"/>
                <a:gd name="T53" fmla="*/ 3662 w 3662"/>
                <a:gd name="T54" fmla="*/ 229 h 22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662" h="229">
                  <a:moveTo>
                    <a:pt x="3662" y="0"/>
                  </a:moveTo>
                  <a:lnTo>
                    <a:pt x="3328" y="0"/>
                  </a:lnTo>
                  <a:lnTo>
                    <a:pt x="3328" y="229"/>
                  </a:lnTo>
                  <a:lnTo>
                    <a:pt x="2179" y="229"/>
                  </a:lnTo>
                  <a:lnTo>
                    <a:pt x="2179" y="0"/>
                  </a:lnTo>
                  <a:lnTo>
                    <a:pt x="1726" y="0"/>
                  </a:lnTo>
                  <a:lnTo>
                    <a:pt x="1726" y="229"/>
                  </a:lnTo>
                  <a:lnTo>
                    <a:pt x="1497" y="229"/>
                  </a:lnTo>
                  <a:lnTo>
                    <a:pt x="1497" y="0"/>
                  </a:lnTo>
                  <a:lnTo>
                    <a:pt x="1263" y="0"/>
                  </a:lnTo>
                  <a:lnTo>
                    <a:pt x="1263" y="229"/>
                  </a:lnTo>
                  <a:lnTo>
                    <a:pt x="1039" y="229"/>
                  </a:lnTo>
                  <a:lnTo>
                    <a:pt x="1039" y="0"/>
                  </a:lnTo>
                  <a:lnTo>
                    <a:pt x="586" y="0"/>
                  </a:lnTo>
                  <a:lnTo>
                    <a:pt x="586" y="229"/>
                  </a:lnTo>
                  <a:lnTo>
                    <a:pt x="467" y="229"/>
                  </a:lnTo>
                  <a:lnTo>
                    <a:pt x="0" y="229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4" name="Freeform 33"/>
            <p:cNvSpPr>
              <a:spLocks/>
            </p:cNvSpPr>
            <p:nvPr/>
          </p:nvSpPr>
          <p:spPr bwMode="auto">
            <a:xfrm>
              <a:off x="1364" y="2255"/>
              <a:ext cx="233" cy="228"/>
            </a:xfrm>
            <a:custGeom>
              <a:avLst/>
              <a:gdLst>
                <a:gd name="T0" fmla="*/ 0 w 233"/>
                <a:gd name="T1" fmla="*/ 224 h 228"/>
                <a:gd name="T2" fmla="*/ 119 w 233"/>
                <a:gd name="T3" fmla="*/ 228 h 228"/>
                <a:gd name="T4" fmla="*/ 119 w 233"/>
                <a:gd name="T5" fmla="*/ 0 h 228"/>
                <a:gd name="T6" fmla="*/ 233 w 233"/>
                <a:gd name="T7" fmla="*/ 0 h 228"/>
                <a:gd name="T8" fmla="*/ 233 w 233"/>
                <a:gd name="T9" fmla="*/ 228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228"/>
                <a:gd name="T17" fmla="*/ 233 w 233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228">
                  <a:moveTo>
                    <a:pt x="0" y="224"/>
                  </a:moveTo>
                  <a:lnTo>
                    <a:pt x="119" y="228"/>
                  </a:lnTo>
                  <a:lnTo>
                    <a:pt x="119" y="0"/>
                  </a:lnTo>
                  <a:lnTo>
                    <a:pt x="233" y="0"/>
                  </a:lnTo>
                  <a:lnTo>
                    <a:pt x="233" y="228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5" name="Freeform 34"/>
            <p:cNvSpPr>
              <a:spLocks/>
            </p:cNvSpPr>
            <p:nvPr/>
          </p:nvSpPr>
          <p:spPr bwMode="auto">
            <a:xfrm>
              <a:off x="1597" y="2255"/>
              <a:ext cx="234" cy="228"/>
            </a:xfrm>
            <a:custGeom>
              <a:avLst/>
              <a:gdLst>
                <a:gd name="T0" fmla="*/ 0 w 234"/>
                <a:gd name="T1" fmla="*/ 224 h 228"/>
                <a:gd name="T2" fmla="*/ 110 w 234"/>
                <a:gd name="T3" fmla="*/ 228 h 228"/>
                <a:gd name="T4" fmla="*/ 110 w 234"/>
                <a:gd name="T5" fmla="*/ 0 h 228"/>
                <a:gd name="T6" fmla="*/ 234 w 234"/>
                <a:gd name="T7" fmla="*/ 0 h 228"/>
                <a:gd name="T8" fmla="*/ 234 w 234"/>
                <a:gd name="T9" fmla="*/ 228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4"/>
                <a:gd name="T16" fmla="*/ 0 h 228"/>
                <a:gd name="T17" fmla="*/ 234 w 234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4" h="228">
                  <a:moveTo>
                    <a:pt x="0" y="224"/>
                  </a:moveTo>
                  <a:lnTo>
                    <a:pt x="110" y="228"/>
                  </a:lnTo>
                  <a:lnTo>
                    <a:pt x="110" y="0"/>
                  </a:lnTo>
                  <a:lnTo>
                    <a:pt x="234" y="0"/>
                  </a:lnTo>
                  <a:lnTo>
                    <a:pt x="234" y="228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6" name="Freeform 35"/>
            <p:cNvSpPr>
              <a:spLocks/>
            </p:cNvSpPr>
            <p:nvPr/>
          </p:nvSpPr>
          <p:spPr bwMode="auto">
            <a:xfrm>
              <a:off x="1826" y="2255"/>
              <a:ext cx="229" cy="228"/>
            </a:xfrm>
            <a:custGeom>
              <a:avLst/>
              <a:gdLst>
                <a:gd name="T0" fmla="*/ 0 w 229"/>
                <a:gd name="T1" fmla="*/ 224 h 228"/>
                <a:gd name="T2" fmla="*/ 114 w 229"/>
                <a:gd name="T3" fmla="*/ 228 h 228"/>
                <a:gd name="T4" fmla="*/ 114 w 229"/>
                <a:gd name="T5" fmla="*/ 0 h 228"/>
                <a:gd name="T6" fmla="*/ 229 w 229"/>
                <a:gd name="T7" fmla="*/ 0 h 228"/>
                <a:gd name="T8" fmla="*/ 229 w 229"/>
                <a:gd name="T9" fmla="*/ 228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228"/>
                <a:gd name="T17" fmla="*/ 229 w 229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228">
                  <a:moveTo>
                    <a:pt x="0" y="224"/>
                  </a:moveTo>
                  <a:lnTo>
                    <a:pt x="114" y="228"/>
                  </a:lnTo>
                  <a:lnTo>
                    <a:pt x="114" y="0"/>
                  </a:lnTo>
                  <a:lnTo>
                    <a:pt x="229" y="0"/>
                  </a:lnTo>
                  <a:lnTo>
                    <a:pt x="229" y="228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7" name="Freeform 36"/>
            <p:cNvSpPr>
              <a:spLocks/>
            </p:cNvSpPr>
            <p:nvPr/>
          </p:nvSpPr>
          <p:spPr bwMode="auto">
            <a:xfrm>
              <a:off x="2055" y="2255"/>
              <a:ext cx="229" cy="228"/>
            </a:xfrm>
            <a:custGeom>
              <a:avLst/>
              <a:gdLst>
                <a:gd name="T0" fmla="*/ 0 w 229"/>
                <a:gd name="T1" fmla="*/ 224 h 228"/>
                <a:gd name="T2" fmla="*/ 114 w 229"/>
                <a:gd name="T3" fmla="*/ 228 h 228"/>
                <a:gd name="T4" fmla="*/ 114 w 229"/>
                <a:gd name="T5" fmla="*/ 0 h 228"/>
                <a:gd name="T6" fmla="*/ 229 w 229"/>
                <a:gd name="T7" fmla="*/ 0 h 228"/>
                <a:gd name="T8" fmla="*/ 229 w 229"/>
                <a:gd name="T9" fmla="*/ 228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228"/>
                <a:gd name="T17" fmla="*/ 229 w 229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228">
                  <a:moveTo>
                    <a:pt x="0" y="224"/>
                  </a:moveTo>
                  <a:lnTo>
                    <a:pt x="114" y="228"/>
                  </a:lnTo>
                  <a:lnTo>
                    <a:pt x="114" y="0"/>
                  </a:lnTo>
                  <a:lnTo>
                    <a:pt x="229" y="0"/>
                  </a:lnTo>
                  <a:lnTo>
                    <a:pt x="229" y="228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8" name="Freeform 37"/>
            <p:cNvSpPr>
              <a:spLocks/>
            </p:cNvSpPr>
            <p:nvPr/>
          </p:nvSpPr>
          <p:spPr bwMode="auto">
            <a:xfrm>
              <a:off x="2284" y="2255"/>
              <a:ext cx="229" cy="228"/>
            </a:xfrm>
            <a:custGeom>
              <a:avLst/>
              <a:gdLst>
                <a:gd name="T0" fmla="*/ 0 w 229"/>
                <a:gd name="T1" fmla="*/ 224 h 228"/>
                <a:gd name="T2" fmla="*/ 110 w 229"/>
                <a:gd name="T3" fmla="*/ 228 h 228"/>
                <a:gd name="T4" fmla="*/ 110 w 229"/>
                <a:gd name="T5" fmla="*/ 0 h 228"/>
                <a:gd name="T6" fmla="*/ 229 w 229"/>
                <a:gd name="T7" fmla="*/ 0 h 228"/>
                <a:gd name="T8" fmla="*/ 229 w 229"/>
                <a:gd name="T9" fmla="*/ 228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228"/>
                <a:gd name="T17" fmla="*/ 229 w 229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228">
                  <a:moveTo>
                    <a:pt x="0" y="224"/>
                  </a:moveTo>
                  <a:lnTo>
                    <a:pt x="110" y="228"/>
                  </a:lnTo>
                  <a:lnTo>
                    <a:pt x="110" y="0"/>
                  </a:lnTo>
                  <a:lnTo>
                    <a:pt x="229" y="0"/>
                  </a:lnTo>
                  <a:lnTo>
                    <a:pt x="229" y="228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09" name="Freeform 38"/>
            <p:cNvSpPr>
              <a:spLocks/>
            </p:cNvSpPr>
            <p:nvPr/>
          </p:nvSpPr>
          <p:spPr bwMode="auto">
            <a:xfrm>
              <a:off x="2508" y="2255"/>
              <a:ext cx="234" cy="228"/>
            </a:xfrm>
            <a:custGeom>
              <a:avLst/>
              <a:gdLst>
                <a:gd name="T0" fmla="*/ 0 w 234"/>
                <a:gd name="T1" fmla="*/ 224 h 228"/>
                <a:gd name="T2" fmla="*/ 119 w 234"/>
                <a:gd name="T3" fmla="*/ 228 h 228"/>
                <a:gd name="T4" fmla="*/ 119 w 234"/>
                <a:gd name="T5" fmla="*/ 0 h 228"/>
                <a:gd name="T6" fmla="*/ 234 w 234"/>
                <a:gd name="T7" fmla="*/ 0 h 228"/>
                <a:gd name="T8" fmla="*/ 234 w 234"/>
                <a:gd name="T9" fmla="*/ 228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4"/>
                <a:gd name="T16" fmla="*/ 0 h 228"/>
                <a:gd name="T17" fmla="*/ 234 w 234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4" h="228">
                  <a:moveTo>
                    <a:pt x="0" y="224"/>
                  </a:moveTo>
                  <a:lnTo>
                    <a:pt x="119" y="228"/>
                  </a:lnTo>
                  <a:lnTo>
                    <a:pt x="119" y="0"/>
                  </a:lnTo>
                  <a:lnTo>
                    <a:pt x="234" y="0"/>
                  </a:lnTo>
                  <a:lnTo>
                    <a:pt x="234" y="228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0" name="Freeform 39"/>
            <p:cNvSpPr>
              <a:spLocks/>
            </p:cNvSpPr>
            <p:nvPr/>
          </p:nvSpPr>
          <p:spPr bwMode="auto">
            <a:xfrm>
              <a:off x="2742" y="2255"/>
              <a:ext cx="233" cy="228"/>
            </a:xfrm>
            <a:custGeom>
              <a:avLst/>
              <a:gdLst>
                <a:gd name="T0" fmla="*/ 0 w 233"/>
                <a:gd name="T1" fmla="*/ 224 h 228"/>
                <a:gd name="T2" fmla="*/ 114 w 233"/>
                <a:gd name="T3" fmla="*/ 228 h 228"/>
                <a:gd name="T4" fmla="*/ 114 w 233"/>
                <a:gd name="T5" fmla="*/ 0 h 228"/>
                <a:gd name="T6" fmla="*/ 233 w 233"/>
                <a:gd name="T7" fmla="*/ 0 h 228"/>
                <a:gd name="T8" fmla="*/ 233 w 233"/>
                <a:gd name="T9" fmla="*/ 228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228"/>
                <a:gd name="T17" fmla="*/ 233 w 233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228">
                  <a:moveTo>
                    <a:pt x="0" y="224"/>
                  </a:moveTo>
                  <a:lnTo>
                    <a:pt x="114" y="228"/>
                  </a:lnTo>
                  <a:lnTo>
                    <a:pt x="114" y="0"/>
                  </a:lnTo>
                  <a:lnTo>
                    <a:pt x="233" y="0"/>
                  </a:lnTo>
                  <a:lnTo>
                    <a:pt x="233" y="228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1" name="Freeform 40"/>
            <p:cNvSpPr>
              <a:spLocks/>
            </p:cNvSpPr>
            <p:nvPr/>
          </p:nvSpPr>
          <p:spPr bwMode="auto">
            <a:xfrm>
              <a:off x="2971" y="2255"/>
              <a:ext cx="229" cy="228"/>
            </a:xfrm>
            <a:custGeom>
              <a:avLst/>
              <a:gdLst>
                <a:gd name="T0" fmla="*/ 0 w 229"/>
                <a:gd name="T1" fmla="*/ 224 h 228"/>
                <a:gd name="T2" fmla="*/ 114 w 229"/>
                <a:gd name="T3" fmla="*/ 228 h 228"/>
                <a:gd name="T4" fmla="*/ 114 w 229"/>
                <a:gd name="T5" fmla="*/ 0 h 228"/>
                <a:gd name="T6" fmla="*/ 229 w 229"/>
                <a:gd name="T7" fmla="*/ 0 h 228"/>
                <a:gd name="T8" fmla="*/ 229 w 229"/>
                <a:gd name="T9" fmla="*/ 228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228"/>
                <a:gd name="T17" fmla="*/ 229 w 229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228">
                  <a:moveTo>
                    <a:pt x="0" y="224"/>
                  </a:moveTo>
                  <a:lnTo>
                    <a:pt x="114" y="228"/>
                  </a:lnTo>
                  <a:lnTo>
                    <a:pt x="114" y="0"/>
                  </a:lnTo>
                  <a:lnTo>
                    <a:pt x="229" y="0"/>
                  </a:lnTo>
                  <a:lnTo>
                    <a:pt x="229" y="228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2" name="Freeform 41"/>
            <p:cNvSpPr>
              <a:spLocks/>
            </p:cNvSpPr>
            <p:nvPr/>
          </p:nvSpPr>
          <p:spPr bwMode="auto">
            <a:xfrm>
              <a:off x="3200" y="2255"/>
              <a:ext cx="224" cy="228"/>
            </a:xfrm>
            <a:custGeom>
              <a:avLst/>
              <a:gdLst>
                <a:gd name="T0" fmla="*/ 0 w 224"/>
                <a:gd name="T1" fmla="*/ 224 h 228"/>
                <a:gd name="T2" fmla="*/ 114 w 224"/>
                <a:gd name="T3" fmla="*/ 228 h 228"/>
                <a:gd name="T4" fmla="*/ 114 w 224"/>
                <a:gd name="T5" fmla="*/ 0 h 228"/>
                <a:gd name="T6" fmla="*/ 224 w 224"/>
                <a:gd name="T7" fmla="*/ 0 h 228"/>
                <a:gd name="T8" fmla="*/ 224 w 224"/>
                <a:gd name="T9" fmla="*/ 228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4"/>
                <a:gd name="T16" fmla="*/ 0 h 228"/>
                <a:gd name="T17" fmla="*/ 224 w 224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4" h="228">
                  <a:moveTo>
                    <a:pt x="0" y="224"/>
                  </a:moveTo>
                  <a:lnTo>
                    <a:pt x="114" y="228"/>
                  </a:lnTo>
                  <a:lnTo>
                    <a:pt x="114" y="0"/>
                  </a:lnTo>
                  <a:lnTo>
                    <a:pt x="224" y="0"/>
                  </a:lnTo>
                  <a:lnTo>
                    <a:pt x="224" y="228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3" name="Freeform 42"/>
            <p:cNvSpPr>
              <a:spLocks/>
            </p:cNvSpPr>
            <p:nvPr/>
          </p:nvSpPr>
          <p:spPr bwMode="auto">
            <a:xfrm>
              <a:off x="3424" y="2255"/>
              <a:ext cx="233" cy="228"/>
            </a:xfrm>
            <a:custGeom>
              <a:avLst/>
              <a:gdLst>
                <a:gd name="T0" fmla="*/ 0 w 233"/>
                <a:gd name="T1" fmla="*/ 224 h 228"/>
                <a:gd name="T2" fmla="*/ 114 w 233"/>
                <a:gd name="T3" fmla="*/ 228 h 228"/>
                <a:gd name="T4" fmla="*/ 114 w 233"/>
                <a:gd name="T5" fmla="*/ 0 h 228"/>
                <a:gd name="T6" fmla="*/ 233 w 233"/>
                <a:gd name="T7" fmla="*/ 0 h 228"/>
                <a:gd name="T8" fmla="*/ 233 w 233"/>
                <a:gd name="T9" fmla="*/ 228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228"/>
                <a:gd name="T17" fmla="*/ 233 w 233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228">
                  <a:moveTo>
                    <a:pt x="0" y="224"/>
                  </a:moveTo>
                  <a:lnTo>
                    <a:pt x="114" y="228"/>
                  </a:lnTo>
                  <a:lnTo>
                    <a:pt x="114" y="0"/>
                  </a:lnTo>
                  <a:lnTo>
                    <a:pt x="233" y="0"/>
                  </a:lnTo>
                  <a:lnTo>
                    <a:pt x="233" y="228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4" name="Freeform 43"/>
            <p:cNvSpPr>
              <a:spLocks/>
            </p:cNvSpPr>
            <p:nvPr/>
          </p:nvSpPr>
          <p:spPr bwMode="auto">
            <a:xfrm>
              <a:off x="3653" y="2255"/>
              <a:ext cx="233" cy="228"/>
            </a:xfrm>
            <a:custGeom>
              <a:avLst/>
              <a:gdLst>
                <a:gd name="T0" fmla="*/ 0 w 233"/>
                <a:gd name="T1" fmla="*/ 224 h 228"/>
                <a:gd name="T2" fmla="*/ 114 w 233"/>
                <a:gd name="T3" fmla="*/ 228 h 228"/>
                <a:gd name="T4" fmla="*/ 114 w 233"/>
                <a:gd name="T5" fmla="*/ 0 h 228"/>
                <a:gd name="T6" fmla="*/ 233 w 233"/>
                <a:gd name="T7" fmla="*/ 0 h 228"/>
                <a:gd name="T8" fmla="*/ 233 w 233"/>
                <a:gd name="T9" fmla="*/ 228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3"/>
                <a:gd name="T16" fmla="*/ 0 h 228"/>
                <a:gd name="T17" fmla="*/ 233 w 233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3" h="228">
                  <a:moveTo>
                    <a:pt x="0" y="224"/>
                  </a:moveTo>
                  <a:lnTo>
                    <a:pt x="114" y="228"/>
                  </a:lnTo>
                  <a:lnTo>
                    <a:pt x="114" y="0"/>
                  </a:lnTo>
                  <a:lnTo>
                    <a:pt x="233" y="0"/>
                  </a:lnTo>
                  <a:lnTo>
                    <a:pt x="233" y="228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5" name="Freeform 44"/>
            <p:cNvSpPr>
              <a:spLocks/>
            </p:cNvSpPr>
            <p:nvPr/>
          </p:nvSpPr>
          <p:spPr bwMode="auto">
            <a:xfrm>
              <a:off x="3882" y="2255"/>
              <a:ext cx="238" cy="228"/>
            </a:xfrm>
            <a:custGeom>
              <a:avLst/>
              <a:gdLst>
                <a:gd name="T0" fmla="*/ 0 w 238"/>
                <a:gd name="T1" fmla="*/ 224 h 228"/>
                <a:gd name="T2" fmla="*/ 114 w 238"/>
                <a:gd name="T3" fmla="*/ 228 h 228"/>
                <a:gd name="T4" fmla="*/ 114 w 238"/>
                <a:gd name="T5" fmla="*/ 0 h 228"/>
                <a:gd name="T6" fmla="*/ 238 w 238"/>
                <a:gd name="T7" fmla="*/ 0 h 228"/>
                <a:gd name="T8" fmla="*/ 238 w 238"/>
                <a:gd name="T9" fmla="*/ 228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8"/>
                <a:gd name="T16" fmla="*/ 0 h 228"/>
                <a:gd name="T17" fmla="*/ 238 w 238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8" h="228">
                  <a:moveTo>
                    <a:pt x="0" y="224"/>
                  </a:moveTo>
                  <a:lnTo>
                    <a:pt x="114" y="228"/>
                  </a:lnTo>
                  <a:lnTo>
                    <a:pt x="114" y="0"/>
                  </a:lnTo>
                  <a:lnTo>
                    <a:pt x="238" y="0"/>
                  </a:lnTo>
                  <a:lnTo>
                    <a:pt x="238" y="228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6" name="Freeform 45"/>
            <p:cNvSpPr>
              <a:spLocks/>
            </p:cNvSpPr>
            <p:nvPr/>
          </p:nvSpPr>
          <p:spPr bwMode="auto">
            <a:xfrm>
              <a:off x="4120" y="2255"/>
              <a:ext cx="224" cy="228"/>
            </a:xfrm>
            <a:custGeom>
              <a:avLst/>
              <a:gdLst>
                <a:gd name="T0" fmla="*/ 0 w 224"/>
                <a:gd name="T1" fmla="*/ 224 h 228"/>
                <a:gd name="T2" fmla="*/ 110 w 224"/>
                <a:gd name="T3" fmla="*/ 228 h 228"/>
                <a:gd name="T4" fmla="*/ 110 w 224"/>
                <a:gd name="T5" fmla="*/ 0 h 228"/>
                <a:gd name="T6" fmla="*/ 224 w 224"/>
                <a:gd name="T7" fmla="*/ 0 h 228"/>
                <a:gd name="T8" fmla="*/ 224 w 224"/>
                <a:gd name="T9" fmla="*/ 228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4"/>
                <a:gd name="T16" fmla="*/ 0 h 228"/>
                <a:gd name="T17" fmla="*/ 224 w 224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4" h="228">
                  <a:moveTo>
                    <a:pt x="0" y="224"/>
                  </a:moveTo>
                  <a:lnTo>
                    <a:pt x="110" y="228"/>
                  </a:lnTo>
                  <a:lnTo>
                    <a:pt x="110" y="0"/>
                  </a:lnTo>
                  <a:lnTo>
                    <a:pt x="224" y="0"/>
                  </a:lnTo>
                  <a:lnTo>
                    <a:pt x="224" y="228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7" name="Freeform 46"/>
            <p:cNvSpPr>
              <a:spLocks/>
            </p:cNvSpPr>
            <p:nvPr/>
          </p:nvSpPr>
          <p:spPr bwMode="auto">
            <a:xfrm>
              <a:off x="4344" y="2255"/>
              <a:ext cx="234" cy="228"/>
            </a:xfrm>
            <a:custGeom>
              <a:avLst/>
              <a:gdLst>
                <a:gd name="T0" fmla="*/ 0 w 234"/>
                <a:gd name="T1" fmla="*/ 224 h 228"/>
                <a:gd name="T2" fmla="*/ 115 w 234"/>
                <a:gd name="T3" fmla="*/ 228 h 228"/>
                <a:gd name="T4" fmla="*/ 115 w 234"/>
                <a:gd name="T5" fmla="*/ 0 h 228"/>
                <a:gd name="T6" fmla="*/ 234 w 234"/>
                <a:gd name="T7" fmla="*/ 0 h 228"/>
                <a:gd name="T8" fmla="*/ 234 w 234"/>
                <a:gd name="T9" fmla="*/ 228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4"/>
                <a:gd name="T16" fmla="*/ 0 h 228"/>
                <a:gd name="T17" fmla="*/ 234 w 234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4" h="228">
                  <a:moveTo>
                    <a:pt x="0" y="224"/>
                  </a:moveTo>
                  <a:lnTo>
                    <a:pt x="115" y="228"/>
                  </a:lnTo>
                  <a:lnTo>
                    <a:pt x="115" y="0"/>
                  </a:lnTo>
                  <a:lnTo>
                    <a:pt x="234" y="0"/>
                  </a:lnTo>
                  <a:lnTo>
                    <a:pt x="234" y="228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8" name="Freeform 47"/>
            <p:cNvSpPr>
              <a:spLocks/>
            </p:cNvSpPr>
            <p:nvPr/>
          </p:nvSpPr>
          <p:spPr bwMode="auto">
            <a:xfrm>
              <a:off x="4573" y="2255"/>
              <a:ext cx="229" cy="228"/>
            </a:xfrm>
            <a:custGeom>
              <a:avLst/>
              <a:gdLst>
                <a:gd name="T0" fmla="*/ 0 w 229"/>
                <a:gd name="T1" fmla="*/ 224 h 228"/>
                <a:gd name="T2" fmla="*/ 114 w 229"/>
                <a:gd name="T3" fmla="*/ 228 h 228"/>
                <a:gd name="T4" fmla="*/ 114 w 229"/>
                <a:gd name="T5" fmla="*/ 0 h 228"/>
                <a:gd name="T6" fmla="*/ 229 w 229"/>
                <a:gd name="T7" fmla="*/ 0 h 228"/>
                <a:gd name="T8" fmla="*/ 229 w 229"/>
                <a:gd name="T9" fmla="*/ 228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228"/>
                <a:gd name="T17" fmla="*/ 229 w 229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228">
                  <a:moveTo>
                    <a:pt x="0" y="224"/>
                  </a:moveTo>
                  <a:lnTo>
                    <a:pt x="114" y="228"/>
                  </a:lnTo>
                  <a:lnTo>
                    <a:pt x="114" y="0"/>
                  </a:lnTo>
                  <a:lnTo>
                    <a:pt x="229" y="0"/>
                  </a:lnTo>
                  <a:lnTo>
                    <a:pt x="229" y="228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19" name="Freeform 48"/>
            <p:cNvSpPr>
              <a:spLocks/>
            </p:cNvSpPr>
            <p:nvPr/>
          </p:nvSpPr>
          <p:spPr bwMode="auto">
            <a:xfrm>
              <a:off x="4797" y="2255"/>
              <a:ext cx="229" cy="228"/>
            </a:xfrm>
            <a:custGeom>
              <a:avLst/>
              <a:gdLst>
                <a:gd name="T0" fmla="*/ 0 w 229"/>
                <a:gd name="T1" fmla="*/ 224 h 228"/>
                <a:gd name="T2" fmla="*/ 119 w 229"/>
                <a:gd name="T3" fmla="*/ 228 h 228"/>
                <a:gd name="T4" fmla="*/ 119 w 229"/>
                <a:gd name="T5" fmla="*/ 0 h 228"/>
                <a:gd name="T6" fmla="*/ 229 w 229"/>
                <a:gd name="T7" fmla="*/ 0 h 228"/>
                <a:gd name="T8" fmla="*/ 229 w 229"/>
                <a:gd name="T9" fmla="*/ 228 h 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9"/>
                <a:gd name="T16" fmla="*/ 0 h 228"/>
                <a:gd name="T17" fmla="*/ 229 w 229"/>
                <a:gd name="T18" fmla="*/ 228 h 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9" h="228">
                  <a:moveTo>
                    <a:pt x="0" y="224"/>
                  </a:moveTo>
                  <a:lnTo>
                    <a:pt x="119" y="228"/>
                  </a:lnTo>
                  <a:lnTo>
                    <a:pt x="119" y="0"/>
                  </a:lnTo>
                  <a:lnTo>
                    <a:pt x="229" y="0"/>
                  </a:lnTo>
                  <a:lnTo>
                    <a:pt x="229" y="228"/>
                  </a:lnTo>
                </a:path>
              </a:pathLst>
            </a:custGeom>
            <a:noFill/>
            <a:ln w="14288">
              <a:solidFill>
                <a:srgbClr val="00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0" name="Line 49"/>
            <p:cNvSpPr>
              <a:spLocks noChangeShapeType="1"/>
            </p:cNvSpPr>
            <p:nvPr/>
          </p:nvSpPr>
          <p:spPr bwMode="auto">
            <a:xfrm>
              <a:off x="1364" y="1559"/>
              <a:ext cx="4" cy="181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1" name="Line 50"/>
            <p:cNvSpPr>
              <a:spLocks noChangeShapeType="1"/>
            </p:cNvSpPr>
            <p:nvPr/>
          </p:nvSpPr>
          <p:spPr bwMode="auto">
            <a:xfrm>
              <a:off x="1597" y="1559"/>
              <a:ext cx="1" cy="181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2" name="Line 51"/>
            <p:cNvSpPr>
              <a:spLocks noChangeShapeType="1"/>
            </p:cNvSpPr>
            <p:nvPr/>
          </p:nvSpPr>
          <p:spPr bwMode="auto">
            <a:xfrm>
              <a:off x="2508" y="1559"/>
              <a:ext cx="5" cy="181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3" name="Line 52"/>
            <p:cNvSpPr>
              <a:spLocks noChangeShapeType="1"/>
            </p:cNvSpPr>
            <p:nvPr/>
          </p:nvSpPr>
          <p:spPr bwMode="auto">
            <a:xfrm>
              <a:off x="2742" y="1559"/>
              <a:ext cx="1" cy="181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4" name="Line 53"/>
            <p:cNvSpPr>
              <a:spLocks noChangeShapeType="1"/>
            </p:cNvSpPr>
            <p:nvPr/>
          </p:nvSpPr>
          <p:spPr bwMode="auto">
            <a:xfrm>
              <a:off x="2971" y="1559"/>
              <a:ext cx="4" cy="181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5" name="Line 54"/>
            <p:cNvSpPr>
              <a:spLocks noChangeShapeType="1"/>
            </p:cNvSpPr>
            <p:nvPr/>
          </p:nvSpPr>
          <p:spPr bwMode="auto">
            <a:xfrm>
              <a:off x="3200" y="1559"/>
              <a:ext cx="1" cy="181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6" name="Line 55"/>
            <p:cNvSpPr>
              <a:spLocks noChangeShapeType="1"/>
            </p:cNvSpPr>
            <p:nvPr/>
          </p:nvSpPr>
          <p:spPr bwMode="auto">
            <a:xfrm>
              <a:off x="3424" y="1559"/>
              <a:ext cx="1" cy="181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7" name="Line 56"/>
            <p:cNvSpPr>
              <a:spLocks noChangeShapeType="1"/>
            </p:cNvSpPr>
            <p:nvPr/>
          </p:nvSpPr>
          <p:spPr bwMode="auto">
            <a:xfrm>
              <a:off x="3653" y="1559"/>
              <a:ext cx="4" cy="181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8" name="Line 57"/>
            <p:cNvSpPr>
              <a:spLocks noChangeShapeType="1"/>
            </p:cNvSpPr>
            <p:nvPr/>
          </p:nvSpPr>
          <p:spPr bwMode="auto">
            <a:xfrm>
              <a:off x="3886" y="1559"/>
              <a:ext cx="1" cy="181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29" name="Line 58"/>
            <p:cNvSpPr>
              <a:spLocks noChangeShapeType="1"/>
            </p:cNvSpPr>
            <p:nvPr/>
          </p:nvSpPr>
          <p:spPr bwMode="auto">
            <a:xfrm>
              <a:off x="4115" y="1559"/>
              <a:ext cx="5" cy="181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0" name="Line 59"/>
            <p:cNvSpPr>
              <a:spLocks noChangeShapeType="1"/>
            </p:cNvSpPr>
            <p:nvPr/>
          </p:nvSpPr>
          <p:spPr bwMode="auto">
            <a:xfrm>
              <a:off x="4344" y="1559"/>
              <a:ext cx="1" cy="181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1" name="Line 60"/>
            <p:cNvSpPr>
              <a:spLocks noChangeShapeType="1"/>
            </p:cNvSpPr>
            <p:nvPr/>
          </p:nvSpPr>
          <p:spPr bwMode="auto">
            <a:xfrm>
              <a:off x="4573" y="1559"/>
              <a:ext cx="5" cy="181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2" name="Line 61"/>
            <p:cNvSpPr>
              <a:spLocks noChangeShapeType="1"/>
            </p:cNvSpPr>
            <p:nvPr/>
          </p:nvSpPr>
          <p:spPr bwMode="auto">
            <a:xfrm>
              <a:off x="4797" y="1559"/>
              <a:ext cx="5" cy="181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3" name="Line 62"/>
            <p:cNvSpPr>
              <a:spLocks noChangeShapeType="1"/>
            </p:cNvSpPr>
            <p:nvPr/>
          </p:nvSpPr>
          <p:spPr bwMode="auto">
            <a:xfrm>
              <a:off x="5026" y="1559"/>
              <a:ext cx="1" cy="181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4" name="Line 63"/>
            <p:cNvSpPr>
              <a:spLocks noChangeShapeType="1"/>
            </p:cNvSpPr>
            <p:nvPr/>
          </p:nvSpPr>
          <p:spPr bwMode="auto">
            <a:xfrm>
              <a:off x="1826" y="1559"/>
              <a:ext cx="5" cy="181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5" name="Line 64"/>
            <p:cNvSpPr>
              <a:spLocks noChangeShapeType="1"/>
            </p:cNvSpPr>
            <p:nvPr/>
          </p:nvSpPr>
          <p:spPr bwMode="auto">
            <a:xfrm>
              <a:off x="2055" y="1559"/>
              <a:ext cx="1" cy="181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36" name="Line 65"/>
            <p:cNvSpPr>
              <a:spLocks noChangeShapeType="1"/>
            </p:cNvSpPr>
            <p:nvPr/>
          </p:nvSpPr>
          <p:spPr bwMode="auto">
            <a:xfrm>
              <a:off x="2284" y="1559"/>
              <a:ext cx="1" cy="181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3" name="Rectangle 66"/>
          <p:cNvSpPr>
            <a:spLocks noChangeArrowheads="1"/>
          </p:cNvSpPr>
          <p:nvPr/>
        </p:nvSpPr>
        <p:spPr bwMode="auto">
          <a:xfrm>
            <a:off x="2590800" y="4876800"/>
            <a:ext cx="73914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imes" pitchFamily="18" charset="0"/>
            </a:endParaRPr>
          </a:p>
        </p:txBody>
      </p:sp>
      <p:sp>
        <p:nvSpPr>
          <p:cNvPr id="7174" name="Text Box 67"/>
          <p:cNvSpPr txBox="1">
            <a:spLocks noChangeArrowheads="1"/>
          </p:cNvSpPr>
          <p:nvPr/>
        </p:nvSpPr>
        <p:spPr bwMode="auto">
          <a:xfrm>
            <a:off x="2346325" y="5757865"/>
            <a:ext cx="66640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285750" indent="-28575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Helvetica" pitchFamily="2" charset="0"/>
              </a:rPr>
              <a:t>Manchester encoding: +</a:t>
            </a:r>
            <a:r>
              <a:rPr lang="en-US" altLang="en-US" sz="1800" dirty="0" err="1">
                <a:latin typeface="Helvetica" pitchFamily="2" charset="0"/>
              </a:rPr>
              <a:t>ve</a:t>
            </a:r>
            <a:r>
              <a:rPr lang="en-US" altLang="en-US" sz="1800" dirty="0">
                <a:latin typeface="Helvetica" pitchFamily="2" charset="0"/>
              </a:rPr>
              <a:t> transition </a:t>
            </a:r>
            <a:r>
              <a:rPr lang="en-US" altLang="en-US" sz="1800" dirty="0">
                <a:latin typeface="Helvetica" pitchFamily="2" charset="0"/>
                <a:sym typeface="Wingdings" pitchFamily="2" charset="2"/>
              </a:rPr>
              <a:t> 0; -</a:t>
            </a:r>
            <a:r>
              <a:rPr lang="en-US" altLang="en-US" sz="1800" dirty="0" err="1">
                <a:latin typeface="Helvetica" pitchFamily="2" charset="0"/>
                <a:sym typeface="Wingdings" pitchFamily="2" charset="2"/>
              </a:rPr>
              <a:t>ve</a:t>
            </a:r>
            <a:r>
              <a:rPr lang="en-US" altLang="en-US" sz="1800" dirty="0">
                <a:latin typeface="Helvetica" pitchFamily="2" charset="0"/>
                <a:sym typeface="Wingdings" pitchFamily="2" charset="2"/>
              </a:rPr>
              <a:t> transition  1 </a:t>
            </a:r>
          </a:p>
          <a:p>
            <a:pPr marL="285750" indent="-28575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Helvetica" pitchFamily="2" charset="0"/>
                <a:sym typeface="Wingdings" pitchFamily="2" charset="2"/>
              </a:rPr>
              <a:t>XOR(</a:t>
            </a:r>
            <a:r>
              <a:rPr lang="en-US" altLang="en-US" sz="1800" dirty="0" err="1">
                <a:latin typeface="Helvetica" pitchFamily="2" charset="0"/>
                <a:sym typeface="Wingdings" pitchFamily="2" charset="2"/>
              </a:rPr>
              <a:t>bit,clock</a:t>
            </a:r>
            <a:r>
              <a:rPr lang="en-US" altLang="en-US" sz="1800" dirty="0">
                <a:latin typeface="Helvetica" pitchFamily="2" charset="0"/>
                <a:sym typeface="Wingdings" pitchFamily="2" charset="2"/>
              </a:rPr>
              <a:t>)</a:t>
            </a:r>
            <a:endParaRPr lang="en-US" altLang="en-US" sz="1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44475"/>
            <a:ext cx="7772400" cy="1016000"/>
          </a:xfrm>
        </p:spPr>
        <p:txBody>
          <a:bodyPr/>
          <a:lstStyle/>
          <a:p>
            <a:pPr>
              <a:defRPr/>
            </a:pPr>
            <a:r>
              <a:rPr lang="en-US" dirty="0"/>
              <a:t>Error detection</a:t>
            </a:r>
          </a:p>
        </p:txBody>
      </p:sp>
      <p:pic>
        <p:nvPicPr>
          <p:cNvPr id="60420" name="Picture 3" descr="521 Error Dete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3368358"/>
            <a:ext cx="5670550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2057400" y="1312864"/>
            <a:ext cx="83312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0" dirty="0">
                <a:latin typeface="Helvetica" pitchFamily="2" charset="0"/>
              </a:rPr>
              <a:t>EDC = Error Detection and Correction bits (redundancy)</a:t>
            </a:r>
          </a:p>
          <a:p>
            <a:pPr>
              <a:defRPr/>
            </a:pPr>
            <a:r>
              <a:rPr lang="en-US" sz="2000" i="0" dirty="0">
                <a:latin typeface="Helvetica" pitchFamily="2" charset="0"/>
              </a:rPr>
              <a:t>D    = Data protected by error checking, may include header fields </a:t>
            </a:r>
            <a:br>
              <a:rPr lang="en-US" sz="2000" i="0" dirty="0">
                <a:latin typeface="Helvetica" pitchFamily="2" charset="0"/>
              </a:rPr>
            </a:br>
            <a:endParaRPr lang="en-US" sz="2000" i="0" dirty="0">
              <a:latin typeface="Helvetica" pitchFamily="2" charset="0"/>
            </a:endParaRPr>
          </a:p>
          <a:p>
            <a:pPr>
              <a:buFontTx/>
              <a:buChar char="•"/>
              <a:defRPr/>
            </a:pPr>
            <a:r>
              <a:rPr lang="en-US" sz="2000" i="0" dirty="0">
                <a:latin typeface="Helvetica" pitchFamily="2" charset="0"/>
              </a:rPr>
              <a:t> Error detection not 100% reliable!</a:t>
            </a:r>
          </a:p>
          <a:p>
            <a:pPr lvl="1">
              <a:buFontTx/>
              <a:buChar char="•"/>
              <a:defRPr/>
            </a:pPr>
            <a:r>
              <a:rPr lang="en-US" sz="2000" i="0" dirty="0">
                <a:latin typeface="Helvetica" pitchFamily="2" charset="0"/>
              </a:rPr>
              <a:t> protocol may miss some errors, but rarely</a:t>
            </a:r>
          </a:p>
          <a:p>
            <a:pPr lvl="1">
              <a:buFontTx/>
              <a:buChar char="•"/>
              <a:defRPr/>
            </a:pPr>
            <a:r>
              <a:rPr lang="en-US" sz="2000" i="0" dirty="0">
                <a:latin typeface="Helvetica" pitchFamily="2" charset="0"/>
              </a:rPr>
              <a:t> larger EDC field yields better detection and correction</a:t>
            </a:r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6908801" y="3916364"/>
            <a:ext cx="176213" cy="1936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1272" name="Text Box 5"/>
          <p:cNvSpPr txBox="1">
            <a:spLocks noChangeArrowheads="1"/>
          </p:cNvSpPr>
          <p:nvPr/>
        </p:nvSpPr>
        <p:spPr bwMode="auto">
          <a:xfrm>
            <a:off x="6297614" y="3873500"/>
            <a:ext cx="942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</a:rPr>
              <a:t>otherwise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12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335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1993900" y="285750"/>
            <a:ext cx="5334000" cy="838200"/>
          </a:xfrm>
        </p:spPr>
        <p:txBody>
          <a:bodyPr/>
          <a:lstStyle/>
          <a:p>
            <a:pPr>
              <a:defRPr/>
            </a:pPr>
            <a:r>
              <a:rPr lang="en-US" dirty="0"/>
              <a:t>Parity checking</a:t>
            </a:r>
          </a:p>
        </p:txBody>
      </p:sp>
      <p:pic>
        <p:nvPicPr>
          <p:cNvPr id="62469" name="Picture 3" descr="522 Single Bit Par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2727325"/>
            <a:ext cx="26098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Text Box 4"/>
          <p:cNvSpPr txBox="1">
            <a:spLocks noChangeArrowheads="1"/>
          </p:cNvSpPr>
          <p:nvPr/>
        </p:nvSpPr>
        <p:spPr bwMode="auto">
          <a:xfrm>
            <a:off x="2185988" y="1416050"/>
            <a:ext cx="28194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3363" indent="-233363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Helvetica" pitchFamily="2" charset="0"/>
              </a:rPr>
              <a:t>single bit parity:</a:t>
            </a:r>
            <a:r>
              <a:rPr lang="en-US" sz="2400" b="1" dirty="0">
                <a:solidFill>
                  <a:srgbClr val="CC0000"/>
                </a:solidFill>
                <a:latin typeface="Helvetica" pitchFamily="2" charset="0"/>
              </a:rPr>
              <a:t> 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Helvetica" pitchFamily="2" charset="0"/>
              </a:rPr>
              <a:t>detect single bit errors</a:t>
            </a:r>
          </a:p>
        </p:txBody>
      </p:sp>
      <p:pic>
        <p:nvPicPr>
          <p:cNvPr id="62471" name="Picture 5" descr="523 Double Bit Par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213" y="2327275"/>
            <a:ext cx="375126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7" name="Text Box 6"/>
          <p:cNvSpPr txBox="1">
            <a:spLocks noChangeArrowheads="1"/>
          </p:cNvSpPr>
          <p:nvPr/>
        </p:nvSpPr>
        <p:spPr bwMode="auto">
          <a:xfrm>
            <a:off x="5349876" y="1409701"/>
            <a:ext cx="448421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solidFill>
                  <a:srgbClr val="CC0000"/>
                </a:solidFill>
                <a:latin typeface="Helvetica" pitchFamily="2" charset="0"/>
              </a:rPr>
              <a:t>two-dimensional bit parity:</a:t>
            </a:r>
          </a:p>
          <a:p>
            <a:pPr marL="342900" indent="-342900"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i="0" dirty="0">
                <a:latin typeface="Helvetica" pitchFamily="2" charset="0"/>
              </a:rPr>
              <a:t> detect and correct single bit errors</a:t>
            </a:r>
          </a:p>
        </p:txBody>
      </p:sp>
      <p:sp>
        <p:nvSpPr>
          <p:cNvPr id="12298" name="Oval 7"/>
          <p:cNvSpPr>
            <a:spLocks noChangeArrowheads="1"/>
          </p:cNvSpPr>
          <p:nvPr/>
        </p:nvSpPr>
        <p:spPr bwMode="auto">
          <a:xfrm>
            <a:off x="6096001" y="5338764"/>
            <a:ext cx="163513" cy="211137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2299" name="Oval 9"/>
          <p:cNvSpPr>
            <a:spLocks noChangeArrowheads="1"/>
          </p:cNvSpPr>
          <p:nvPr/>
        </p:nvSpPr>
        <p:spPr bwMode="auto">
          <a:xfrm>
            <a:off x="7772400" y="5334001"/>
            <a:ext cx="147638" cy="20796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62475" name="TextBox 1"/>
          <p:cNvSpPr txBox="1">
            <a:spLocks noChangeArrowheads="1"/>
          </p:cNvSpPr>
          <p:nvPr/>
        </p:nvSpPr>
        <p:spPr bwMode="auto">
          <a:xfrm>
            <a:off x="6027739" y="5241925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i="0" dirty="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62476" name="TextBox 13"/>
          <p:cNvSpPr txBox="1">
            <a:spLocks noChangeArrowheads="1"/>
          </p:cNvSpPr>
          <p:nvPr/>
        </p:nvSpPr>
        <p:spPr bwMode="auto">
          <a:xfrm>
            <a:off x="7686676" y="5232400"/>
            <a:ext cx="30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600" i="0" dirty="0">
                <a:latin typeface="Courier New" charset="0"/>
                <a:cs typeface="Courier New" charset="0"/>
              </a:rPr>
              <a:t>0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13</a:t>
            </a:fld>
            <a:endParaRPr lang="en-US" sz="1200" dirty="0">
              <a:latin typeface="Tahoma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1DD6C1-8367-0043-B736-9341A05E65E6}"/>
              </a:ext>
            </a:extLst>
          </p:cNvPr>
          <p:cNvSpPr txBox="1"/>
          <p:nvPr/>
        </p:nvSpPr>
        <p:spPr>
          <a:xfrm>
            <a:off x="4434211" y="3259015"/>
            <a:ext cx="2901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19282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3838"/>
            <a:ext cx="7772400" cy="1014412"/>
          </a:xfrm>
        </p:spPr>
        <p:txBody>
          <a:bodyPr/>
          <a:lstStyle/>
          <a:p>
            <a:pPr>
              <a:defRPr/>
            </a:pPr>
            <a:r>
              <a:rPr lang="en-US" dirty="0"/>
              <a:t>Internet checksum </a:t>
            </a:r>
            <a:r>
              <a:rPr lang="en-US" sz="3600" dirty="0"/>
              <a:t>(review)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6625" y="2519364"/>
            <a:ext cx="3657600" cy="3495675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sender: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/>
              <a:t>treat segment contents as sequence of 16-bit integers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/>
              <a:t>checksum: addition (1</a:t>
            </a:r>
            <a:r>
              <a:rPr lang="ja-JP" altLang="en-US" sz="2400"/>
              <a:t>’</a:t>
            </a:r>
            <a:r>
              <a:rPr lang="en-US" sz="2400" dirty="0"/>
              <a:t>s complement sum) of segment contents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/>
              <a:t>sender puts checksum value into UDP checksum field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endParaRPr lang="en-US" dirty="0"/>
          </a:p>
          <a:p>
            <a:pPr>
              <a:lnSpc>
                <a:spcPct val="75000"/>
              </a:lnSpc>
              <a:defRPr/>
            </a:pPr>
            <a:endParaRPr lang="en-US" dirty="0"/>
          </a:p>
        </p:txBody>
      </p:sp>
      <p:sp>
        <p:nvSpPr>
          <p:cNvPr id="1331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72200" y="2552701"/>
            <a:ext cx="4057650" cy="3414713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400" i="1" dirty="0">
                <a:solidFill>
                  <a:srgbClr val="CC0000"/>
                </a:solidFill>
              </a:rPr>
              <a:t>receiver: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/>
              <a:t>compute checksum of received segment</a:t>
            </a:r>
          </a:p>
          <a:p>
            <a:pPr>
              <a:lnSpc>
                <a:spcPct val="75000"/>
              </a:lnSpc>
              <a:defRPr/>
            </a:pPr>
            <a:r>
              <a:rPr lang="en-US" sz="2400" dirty="0"/>
              <a:t>check if computed checksum equals checksum field value: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NO - error detected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YES - no error detected. </a:t>
            </a:r>
            <a:r>
              <a:rPr lang="en-US" i="1" dirty="0"/>
              <a:t>But maybe errors nonetheless?</a:t>
            </a:r>
            <a:r>
              <a:rPr lang="en-US" dirty="0"/>
              <a:t> </a:t>
            </a:r>
            <a:endParaRPr lang="en-US" sz="2000" dirty="0"/>
          </a:p>
        </p:txBody>
      </p:sp>
      <p:sp>
        <p:nvSpPr>
          <p:cNvPr id="13319" name="Rectangle 5"/>
          <p:cNvSpPr>
            <a:spLocks noChangeArrowheads="1"/>
          </p:cNvSpPr>
          <p:nvPr/>
        </p:nvSpPr>
        <p:spPr bwMode="auto">
          <a:xfrm>
            <a:off x="2219325" y="1457326"/>
            <a:ext cx="792480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goal:</a:t>
            </a:r>
            <a:r>
              <a:rPr lang="en-US" sz="2400" dirty="0">
                <a:latin typeface="Helvetica" pitchFamily="2" charset="0"/>
              </a:rPr>
              <a:t> detect </a:t>
            </a:r>
            <a:r>
              <a:rPr lang="ja-JP" altLang="en-US" sz="2400">
                <a:latin typeface="Helvetica" pitchFamily="2" charset="0"/>
              </a:rPr>
              <a:t>“</a:t>
            </a:r>
            <a:r>
              <a:rPr lang="en-US" sz="2400" dirty="0">
                <a:latin typeface="Helvetica" pitchFamily="2" charset="0"/>
              </a:rPr>
              <a:t>errors</a:t>
            </a:r>
            <a:r>
              <a:rPr lang="ja-JP" altLang="en-US" sz="2400">
                <a:latin typeface="Helvetica" pitchFamily="2" charset="0"/>
              </a:rPr>
              <a:t>”</a:t>
            </a:r>
            <a:r>
              <a:rPr lang="en-US" sz="2400" dirty="0">
                <a:latin typeface="Helvetica" pitchFamily="2" charset="0"/>
              </a:rPr>
              <a:t> (e.g., flipped bits) in transmitted packet (note: used at transport layer only)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400" dirty="0">
              <a:latin typeface="Helvetica" pitchFamily="2" charset="0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14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421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990725" y="211139"/>
            <a:ext cx="8231188" cy="1004887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Cyclic redundancy check</a:t>
            </a:r>
            <a:endParaRPr lang="en-US" sz="4800" dirty="0"/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71688" y="1319214"/>
            <a:ext cx="7772400" cy="3360737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dirty="0"/>
              <a:t>more powerful error-detection coding</a:t>
            </a:r>
          </a:p>
          <a:p>
            <a:pPr>
              <a:defRPr/>
            </a:pPr>
            <a:r>
              <a:rPr lang="en-US" sz="2400" dirty="0"/>
              <a:t>view data bits, </a:t>
            </a:r>
            <a:r>
              <a:rPr lang="en-US" sz="2400" dirty="0">
                <a:solidFill>
                  <a:srgbClr val="CC0000"/>
                </a:solidFill>
              </a:rPr>
              <a:t>D</a:t>
            </a:r>
            <a:r>
              <a:rPr lang="en-US" sz="2400" dirty="0"/>
              <a:t>, as a binary number</a:t>
            </a:r>
          </a:p>
          <a:p>
            <a:pPr>
              <a:defRPr/>
            </a:pPr>
            <a:r>
              <a:rPr lang="en-US" sz="2400" dirty="0"/>
              <a:t>choose r+1 bit pattern (generator), </a:t>
            </a:r>
            <a:r>
              <a:rPr lang="en-US" sz="2400" dirty="0">
                <a:solidFill>
                  <a:srgbClr val="CC0000"/>
                </a:solidFill>
              </a:rPr>
              <a:t>G</a:t>
            </a:r>
            <a:r>
              <a:rPr lang="en-US" sz="2400" dirty="0"/>
              <a:t> </a:t>
            </a:r>
          </a:p>
          <a:p>
            <a:pPr>
              <a:defRPr/>
            </a:pPr>
            <a:r>
              <a:rPr lang="en-US" sz="2400" dirty="0"/>
              <a:t>goal: choose r CRC bits, </a:t>
            </a:r>
            <a:r>
              <a:rPr lang="en-US" sz="2400" dirty="0">
                <a:solidFill>
                  <a:srgbClr val="CC0000"/>
                </a:solidFill>
              </a:rPr>
              <a:t>R</a:t>
            </a:r>
            <a:r>
              <a:rPr lang="en-US" sz="2400" dirty="0"/>
              <a:t>, such that</a:t>
            </a:r>
          </a:p>
          <a:p>
            <a:pPr lvl="1">
              <a:defRPr/>
            </a:pPr>
            <a:r>
              <a:rPr lang="en-US" sz="2000" dirty="0"/>
              <a:t> &lt;D,R&gt; exactly divisible by G (modulo 2) </a:t>
            </a:r>
          </a:p>
          <a:p>
            <a:pPr lvl="1">
              <a:defRPr/>
            </a:pPr>
            <a:r>
              <a:rPr lang="en-US" sz="2000" dirty="0"/>
              <a:t>receiver knows G, divides &lt;D,R&gt; by G.  If non-zero remainder: error detected!</a:t>
            </a:r>
          </a:p>
          <a:p>
            <a:pPr lvl="1">
              <a:defRPr/>
            </a:pPr>
            <a:r>
              <a:rPr lang="en-US" sz="2000" dirty="0"/>
              <a:t>can detect all burst errors less than r+1 bits</a:t>
            </a:r>
          </a:p>
          <a:p>
            <a:pPr>
              <a:defRPr/>
            </a:pPr>
            <a:r>
              <a:rPr lang="en-US" sz="2400" dirty="0"/>
              <a:t>widely used in practice (Ethernet, 802.11 WiFi, ATM)</a:t>
            </a:r>
          </a:p>
        </p:txBody>
      </p:sp>
      <p:pic>
        <p:nvPicPr>
          <p:cNvPr id="66566" name="Picture 4" descr="524 CRC cod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8287" y="4777548"/>
            <a:ext cx="6430782" cy="1778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15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98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type="title"/>
          </p:nvPr>
        </p:nvSpPr>
        <p:spPr>
          <a:xfrm>
            <a:off x="2057400" y="128588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z="4000" dirty="0"/>
              <a:t>CRC example</a:t>
            </a:r>
            <a:endParaRPr lang="en-US" dirty="0"/>
          </a:p>
        </p:txBody>
      </p:sp>
      <p:sp>
        <p:nvSpPr>
          <p:cNvPr id="1536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9848" y="1447800"/>
            <a:ext cx="5026152" cy="3244850"/>
          </a:xfrm>
        </p:spPr>
        <p:txBody>
          <a:bodyPr/>
          <a:lstStyle/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>
                <a:solidFill>
                  <a:srgbClr val="000099"/>
                </a:solidFill>
              </a:rPr>
              <a:t>want:</a:t>
            </a:r>
            <a:endParaRPr lang="en-US" sz="3200" dirty="0">
              <a:solidFill>
                <a:srgbClr val="000099"/>
              </a:solidFill>
            </a:endParaRPr>
          </a:p>
          <a:p>
            <a:pPr lvl="1"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800" dirty="0"/>
              <a:t>D</a:t>
            </a:r>
            <a:r>
              <a:rPr lang="en-US" sz="2800" baseline="26000" dirty="0"/>
              <a:t>.</a:t>
            </a:r>
            <a:r>
              <a:rPr lang="en-US" sz="2800" dirty="0"/>
              <a:t>2</a:t>
            </a:r>
            <a:r>
              <a:rPr lang="en-US" sz="2800" baseline="30000" dirty="0"/>
              <a:t>r</a:t>
            </a:r>
            <a:r>
              <a:rPr lang="en-US" sz="2800" dirty="0"/>
              <a:t> XOR R = nG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000099"/>
                </a:solidFill>
              </a:rPr>
              <a:t>equivalently:</a:t>
            </a:r>
            <a:endParaRPr lang="en-US" sz="3200" dirty="0">
              <a:solidFill>
                <a:srgbClr val="000099"/>
              </a:solidFill>
            </a:endParaRPr>
          </a:p>
          <a:p>
            <a:pPr lvl="1">
              <a:lnSpc>
                <a:spcPct val="75000"/>
              </a:lnSpc>
              <a:buFont typeface="Wingdings" charset="0"/>
              <a:buNone/>
              <a:defRPr/>
            </a:pPr>
            <a:r>
              <a:rPr lang="en-US" sz="2800" dirty="0"/>
              <a:t>D</a:t>
            </a:r>
            <a:r>
              <a:rPr lang="en-US" sz="2800" baseline="26000" dirty="0"/>
              <a:t>.</a:t>
            </a:r>
            <a:r>
              <a:rPr lang="en-US" sz="2800" dirty="0"/>
              <a:t>2</a:t>
            </a:r>
            <a:r>
              <a:rPr lang="en-US" sz="2800" baseline="30000" dirty="0"/>
              <a:t>r</a:t>
            </a:r>
            <a:r>
              <a:rPr lang="en-US" sz="2800" dirty="0"/>
              <a:t> = nG XOR R 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i="1" dirty="0">
                <a:solidFill>
                  <a:srgbClr val="000099"/>
                </a:solidFill>
              </a:rPr>
              <a:t>equivalently:</a:t>
            </a:r>
            <a:r>
              <a:rPr lang="en-US" dirty="0"/>
              <a:t>  </a:t>
            </a:r>
          </a:p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dirty="0"/>
              <a:t>    if we divide D</a:t>
            </a:r>
            <a:r>
              <a:rPr lang="en-US" baseline="26000" dirty="0"/>
              <a:t>.</a:t>
            </a:r>
            <a:r>
              <a:rPr lang="en-US" dirty="0"/>
              <a:t>2</a:t>
            </a:r>
            <a:r>
              <a:rPr lang="en-US" baseline="30000" dirty="0"/>
              <a:t>r</a:t>
            </a:r>
            <a:r>
              <a:rPr lang="en-US" dirty="0"/>
              <a:t> by G, want remainder R to satisfy:</a:t>
            </a:r>
            <a:endParaRPr lang="en-US" sz="3200" dirty="0"/>
          </a:p>
        </p:txBody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2751139" y="4957763"/>
            <a:ext cx="3767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>
                <a:latin typeface="Helvetica" pitchFamily="2" charset="0"/>
              </a:rPr>
              <a:t>R</a:t>
            </a:r>
            <a:r>
              <a:rPr lang="en-US" dirty="0">
                <a:latin typeface="Helvetica" pitchFamily="2" charset="0"/>
              </a:rPr>
              <a:t> = remainder[           ]</a:t>
            </a:r>
          </a:p>
        </p:txBody>
      </p:sp>
      <p:sp>
        <p:nvSpPr>
          <p:cNvPr id="15368" name="Text Box 6"/>
          <p:cNvSpPr txBox="1">
            <a:spLocks noChangeArrowheads="1"/>
          </p:cNvSpPr>
          <p:nvPr/>
        </p:nvSpPr>
        <p:spPr bwMode="auto">
          <a:xfrm>
            <a:off x="4165601" y="4797426"/>
            <a:ext cx="13366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dirty="0">
                <a:latin typeface="Helvetica" pitchFamily="2" charset="0"/>
              </a:rPr>
              <a:t>D</a:t>
            </a:r>
            <a:r>
              <a:rPr lang="en-US" sz="2400" baseline="26000" dirty="0">
                <a:latin typeface="Helvetica" pitchFamily="2" charset="0"/>
              </a:rPr>
              <a:t>.</a:t>
            </a:r>
            <a:r>
              <a:rPr lang="en-US" sz="2400" dirty="0">
                <a:latin typeface="Helvetica" pitchFamily="2" charset="0"/>
              </a:rPr>
              <a:t>2</a:t>
            </a:r>
            <a:r>
              <a:rPr lang="en-US" sz="2400" baseline="30000" dirty="0">
                <a:latin typeface="Helvetica" pitchFamily="2" charset="0"/>
              </a:rPr>
              <a:t>r</a:t>
            </a:r>
          </a:p>
          <a:p>
            <a:pPr algn="ctr">
              <a:defRPr/>
            </a:pPr>
            <a:r>
              <a:rPr lang="en-US" sz="2400" dirty="0">
                <a:latin typeface="Helvetica" pitchFamily="2" charset="0"/>
              </a:rPr>
              <a:t>G</a:t>
            </a:r>
          </a:p>
        </p:txBody>
      </p:sp>
      <p:sp>
        <p:nvSpPr>
          <p:cNvPr id="15369" name="Line 7"/>
          <p:cNvSpPr>
            <a:spLocks noChangeShapeType="1"/>
          </p:cNvSpPr>
          <p:nvPr/>
        </p:nvSpPr>
        <p:spPr bwMode="auto">
          <a:xfrm>
            <a:off x="4508501" y="5213350"/>
            <a:ext cx="6318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2579689" y="4622801"/>
            <a:ext cx="3201987" cy="119062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68618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988" y="1028700"/>
            <a:ext cx="4106862" cy="502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 dirty="0">
                <a:latin typeface="Tahoma" charset="0"/>
              </a:rPr>
              <a:t>6-</a:t>
            </a:r>
            <a:fld id="{8E8C6E93-DF5B-BC4B-80F9-500DED1EEDCC}" type="slidenum">
              <a:rPr lang="en-US" sz="1200">
                <a:latin typeface="Tahoma" charset="0"/>
              </a:rPr>
              <a:pPr/>
              <a:t>16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837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46A51-6A37-524C-A061-7FB3E3EC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2FCAB-276A-554A-9D11-F00BDEDA1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get a MAC address for an IP address?</a:t>
            </a:r>
          </a:p>
        </p:txBody>
      </p:sp>
    </p:spTree>
    <p:extLst>
      <p:ext uri="{BB962C8B-B14F-4D97-AF65-F5344CB8AC3E}">
        <p14:creationId xmlns:p14="http://schemas.microsoft.com/office/powerpoint/2010/main" val="4153253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>
            <a:extLst>
              <a:ext uri="{FF2B5EF4-FFF2-40B4-BE49-F238E27FC236}">
                <a16:creationId xmlns:a16="http://schemas.microsoft.com/office/drawing/2014/main" id="{55ECFE10-6604-4045-BE67-2265804E5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2F6B05-680C-1E45-9F8C-66CEE4804C3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54BAAC43-48CC-664D-891A-C8CB695EAE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en-US" dirty="0"/>
              <a:t>ARP: Address Resolution Protocol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E1010EBC-6390-CD49-BE71-CEB9CF23AF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515600" cy="4803775"/>
          </a:xfrm>
          <a:noFill/>
        </p:spPr>
        <p:txBody>
          <a:bodyPr vert="horz" lIns="92075" tIns="46038" rIns="92075" bIns="46038" rtlCol="0">
            <a:normAutofit/>
          </a:bodyPr>
          <a:lstStyle/>
          <a:p>
            <a:r>
              <a:rPr lang="en-US" altLang="en-US" dirty="0"/>
              <a:t>By default, NICs only pass on packets destined to their destination MAC address to the higher layers</a:t>
            </a:r>
          </a:p>
          <a:p>
            <a:r>
              <a:rPr lang="en-US" altLang="en-US" dirty="0"/>
              <a:t>In a broadcast-based LAN, each source needs to know its destination’s MAC address</a:t>
            </a:r>
          </a:p>
          <a:p>
            <a:r>
              <a:rPr lang="en-US" altLang="en-US" dirty="0"/>
              <a:t>After a packet reaches a router, the link layer header needs to be added to reflect the destination host on that link</a:t>
            </a:r>
          </a:p>
          <a:p>
            <a:r>
              <a:rPr lang="en-US" altLang="en-US" dirty="0"/>
              <a:t>ARP returns a link layer address when given an Internet address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Communication requires IP </a:t>
            </a:r>
            <a:r>
              <a:rPr lang="en-US" altLang="en-US" dirty="0">
                <a:solidFill>
                  <a:srgbClr val="C00000"/>
                </a:solidFill>
                <a:sym typeface="Wingdings" pitchFamily="2" charset="2"/>
              </a:rPr>
              <a:t> MAC address translation</a:t>
            </a:r>
            <a:endParaRPr lang="en-US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697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EA9E-CB64-094D-9D2D-B2729B7A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ARP packet format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95444D-BC54-1746-89A8-74433CE0E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8518" y="1382091"/>
            <a:ext cx="4407026" cy="51107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0F437B-C8E8-C045-8442-80790BC11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064921"/>
            <a:ext cx="5212080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Hardware type: ex: Ethernet (1)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Hardware address length: 6 octets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Protocol Type: ex: IPv4 0x0800 (requesting IPv4 </a:t>
            </a:r>
            <a:r>
              <a:rPr lang="en-US" altLang="en-US" sz="2400" dirty="0" err="1">
                <a:latin typeface="Times New Roman" panose="02020603050405020304" pitchFamily="18" charset="0"/>
              </a:rPr>
              <a:t>addr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Protocol address length: 4 octets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Opcode ARP request:1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Opcode ARP reply:2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56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92C07-C761-7546-8834-4B3D2ECCC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0CF7-DAF7-554A-9A47-9C6EBB25A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3410"/>
          </a:xfrm>
        </p:spPr>
        <p:txBody>
          <a:bodyPr>
            <a:normAutofit/>
          </a:bodyPr>
          <a:lstStyle/>
          <a:p>
            <a:r>
              <a:rPr lang="en-US" dirty="0"/>
              <a:t>Project 3 released</a:t>
            </a:r>
          </a:p>
          <a:p>
            <a:r>
              <a:rPr lang="en-US" dirty="0"/>
              <a:t>Ensure you attend recitation this week</a:t>
            </a:r>
          </a:p>
          <a:p>
            <a:pPr lvl="1"/>
            <a:r>
              <a:rPr lang="en-US" dirty="0"/>
              <a:t>Avoid setup issues by walking together with the TA</a:t>
            </a:r>
          </a:p>
          <a:p>
            <a:pPr lvl="1"/>
            <a:r>
              <a:rPr lang="en-US" dirty="0"/>
              <a:t>Resolve any issues by asking TAs right there</a:t>
            </a:r>
          </a:p>
          <a:p>
            <a:pPr lvl="1"/>
            <a:r>
              <a:rPr lang="en-US" dirty="0"/>
              <a:t>Download (large) </a:t>
            </a:r>
            <a:r>
              <a:rPr lang="en-US" dirty="0" err="1"/>
              <a:t>mininet</a:t>
            </a:r>
            <a:r>
              <a:rPr lang="en-US" dirty="0"/>
              <a:t> VM and install VirtualBox </a:t>
            </a:r>
            <a:r>
              <a:rPr lang="en-US" dirty="0">
                <a:solidFill>
                  <a:srgbClr val="C00000"/>
                </a:solidFill>
              </a:rPr>
              <a:t>before</a:t>
            </a:r>
            <a:r>
              <a:rPr lang="en-US" dirty="0"/>
              <a:t> the recitation</a:t>
            </a:r>
          </a:p>
          <a:p>
            <a:r>
              <a:rPr lang="en-US" dirty="0"/>
              <a:t>Quiz 7 due next Tuesday</a:t>
            </a:r>
          </a:p>
          <a:p>
            <a:r>
              <a:rPr lang="en-US" dirty="0"/>
              <a:t>Final exam dates shifted slightly</a:t>
            </a:r>
          </a:p>
          <a:p>
            <a:pPr lvl="1"/>
            <a:r>
              <a:rPr lang="en-US" dirty="0"/>
              <a:t>The exam window is now May 7 @ 7 PM to May 12 @ 7 PM</a:t>
            </a:r>
          </a:p>
          <a:p>
            <a:pPr lvl="1"/>
            <a:r>
              <a:rPr lang="en-US" dirty="0"/>
              <a:t>Conditions and honor code same as mid-term 2</a:t>
            </a:r>
          </a:p>
          <a:p>
            <a:pPr lvl="1"/>
            <a:r>
              <a:rPr lang="en-US" dirty="0"/>
              <a:t>Covers all lectures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All multiple-choice questions</a:t>
            </a:r>
          </a:p>
        </p:txBody>
      </p:sp>
    </p:spTree>
    <p:extLst>
      <p:ext uri="{BB962C8B-B14F-4D97-AF65-F5344CB8AC3E}">
        <p14:creationId xmlns:p14="http://schemas.microsoft.com/office/powerpoint/2010/main" val="29001915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>
            <a:extLst>
              <a:ext uri="{FF2B5EF4-FFF2-40B4-BE49-F238E27FC236}">
                <a16:creationId xmlns:a16="http://schemas.microsoft.com/office/drawing/2014/main" id="{9357BF38-6134-294E-B36D-D10F44E3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5A4FF92-94E5-A742-9285-753553B4872D}" type="slidenum">
              <a:rPr lang="en-US" altLang="en-US" sz="1400">
                <a:latin typeface="Helvetica" pitchFamily="2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400">
              <a:latin typeface="Helvetica" pitchFamily="2" charset="0"/>
            </a:endParaRPr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657544F3-AAE4-3E4B-A3B3-7683E184D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2075" tIns="46038" rIns="92075" bIns="46038" rtlCol="0" anchor="b">
            <a:normAutofit/>
          </a:bodyPr>
          <a:lstStyle/>
          <a:p>
            <a:r>
              <a:rPr lang="en-US" altLang="en-US" dirty="0"/>
              <a:t>ARP operation</a:t>
            </a:r>
            <a:endParaRPr lang="en-US" altLang="en-US" sz="3200" i="1" dirty="0"/>
          </a:p>
        </p:txBody>
      </p:sp>
      <p:sp>
        <p:nvSpPr>
          <p:cNvPr id="69636" name="Line 3">
            <a:extLst>
              <a:ext uri="{FF2B5EF4-FFF2-40B4-BE49-F238E27FC236}">
                <a16:creationId xmlns:a16="http://schemas.microsoft.com/office/drawing/2014/main" id="{29E2A89E-37B8-7541-9467-6BDC2DD8A1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352800"/>
            <a:ext cx="640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9637" name="Rectangle 4">
            <a:extLst>
              <a:ext uri="{FF2B5EF4-FFF2-40B4-BE49-F238E27FC236}">
                <a16:creationId xmlns:a16="http://schemas.microsoft.com/office/drawing/2014/main" id="{A7021A57-0D00-8C41-B798-9B83E1B06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550" y="3282950"/>
            <a:ext cx="139700" cy="139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9638" name="Rectangle 5">
            <a:extLst>
              <a:ext uri="{FF2B5EF4-FFF2-40B4-BE49-F238E27FC236}">
                <a16:creationId xmlns:a16="http://schemas.microsoft.com/office/drawing/2014/main" id="{EED0DDCF-2658-6A41-99B4-385EFA736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0350" y="3282950"/>
            <a:ext cx="139700" cy="1397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9639" name="Line 6">
            <a:extLst>
              <a:ext uri="{FF2B5EF4-FFF2-40B4-BE49-F238E27FC236}">
                <a16:creationId xmlns:a16="http://schemas.microsoft.com/office/drawing/2014/main" id="{049482E6-9C59-9442-84DC-FB8245A514E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33528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9640" name="Rectangle 7">
            <a:extLst>
              <a:ext uri="{FF2B5EF4-FFF2-40B4-BE49-F238E27FC236}">
                <a16:creationId xmlns:a16="http://schemas.microsoft.com/office/drawing/2014/main" id="{E0E1983C-150C-2847-87F0-9F26AB954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3892550"/>
            <a:ext cx="444500" cy="4445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9641" name="Line 8">
            <a:extLst>
              <a:ext uri="{FF2B5EF4-FFF2-40B4-BE49-F238E27FC236}">
                <a16:creationId xmlns:a16="http://schemas.microsoft.com/office/drawing/2014/main" id="{02232D8C-A4CB-F54C-9EC9-833C8454CF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33528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9642" name="Rectangle 9">
            <a:extLst>
              <a:ext uri="{FF2B5EF4-FFF2-40B4-BE49-F238E27FC236}">
                <a16:creationId xmlns:a16="http://schemas.microsoft.com/office/drawing/2014/main" id="{5F800F5A-CA15-E04B-9F93-F9CC33EF2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0" y="3892550"/>
            <a:ext cx="444500" cy="4445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9643" name="Line 10">
            <a:extLst>
              <a:ext uri="{FF2B5EF4-FFF2-40B4-BE49-F238E27FC236}">
                <a16:creationId xmlns:a16="http://schemas.microsoft.com/office/drawing/2014/main" id="{538D2CA0-DBFF-B242-A629-3666528047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3528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9644" name="Rectangle 11">
            <a:extLst>
              <a:ext uri="{FF2B5EF4-FFF2-40B4-BE49-F238E27FC236}">
                <a16:creationId xmlns:a16="http://schemas.microsoft.com/office/drawing/2014/main" id="{C7D7ED80-1654-E645-A7FD-7FE9B4F8B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550" y="3892550"/>
            <a:ext cx="444500" cy="4445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9645" name="Rectangle 12">
            <a:extLst>
              <a:ext uri="{FF2B5EF4-FFF2-40B4-BE49-F238E27FC236}">
                <a16:creationId xmlns:a16="http://schemas.microsoft.com/office/drawing/2014/main" id="{F5865189-77BC-3140-9B8D-937153911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8725" y="4395789"/>
            <a:ext cx="201453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Ethernet Address: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05:23:f4:3d:e1:04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IP Address: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128.195.1.20</a:t>
            </a:r>
          </a:p>
        </p:txBody>
      </p:sp>
      <p:sp>
        <p:nvSpPr>
          <p:cNvPr id="69646" name="Rectangle 13">
            <a:extLst>
              <a:ext uri="{FF2B5EF4-FFF2-40B4-BE49-F238E27FC236}">
                <a16:creationId xmlns:a16="http://schemas.microsoft.com/office/drawing/2014/main" id="{583616DD-29C7-6C4D-8EF8-EC8673D65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4395789"/>
            <a:ext cx="201453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Ethernet Address: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98:22:ee:f1:90:1a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IP Address: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128.195.1.38</a:t>
            </a:r>
          </a:p>
        </p:txBody>
      </p:sp>
      <p:sp>
        <p:nvSpPr>
          <p:cNvPr id="69647" name="Rectangle 14">
            <a:extLst>
              <a:ext uri="{FF2B5EF4-FFF2-40B4-BE49-F238E27FC236}">
                <a16:creationId xmlns:a16="http://schemas.microsoft.com/office/drawing/2014/main" id="{15A1A6F1-4960-7E42-A806-62FFD7D60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525" y="4395789"/>
            <a:ext cx="2014538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Ethernet Address: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12:04:2c:6e:11:9c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IP Address: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128.195.1.122</a:t>
            </a:r>
          </a:p>
        </p:txBody>
      </p:sp>
      <p:sp>
        <p:nvSpPr>
          <p:cNvPr id="69648" name="Rectangle 15">
            <a:extLst>
              <a:ext uri="{FF2B5EF4-FFF2-40B4-BE49-F238E27FC236}">
                <a16:creationId xmlns:a16="http://schemas.microsoft.com/office/drawing/2014/main" id="{100897B2-8A3D-2742-B126-E1284FAD0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3663950"/>
            <a:ext cx="2959100" cy="2806700"/>
          </a:xfrm>
          <a:prstGeom prst="rect">
            <a:avLst/>
          </a:prstGeom>
          <a:noFill/>
          <a:ln w="12700">
            <a:solidFill>
              <a:schemeClr val="folHlink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9649" name="Rectangle 16">
            <a:extLst>
              <a:ext uri="{FF2B5EF4-FFF2-40B4-BE49-F238E27FC236}">
                <a16:creationId xmlns:a16="http://schemas.microsoft.com/office/drawing/2014/main" id="{98624C34-46A7-6E49-A1C2-50672F5BE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775" y="5691188"/>
            <a:ext cx="2025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  <a:latin typeface="Helvetica" pitchFamily="2" charset="0"/>
              </a:rPr>
              <a:t>Wants to transmit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  <a:latin typeface="Helvetica" pitchFamily="2" charset="0"/>
              </a:rPr>
              <a:t>to 128.195.1.38</a:t>
            </a:r>
          </a:p>
        </p:txBody>
      </p:sp>
      <p:sp>
        <p:nvSpPr>
          <p:cNvPr id="69650" name="Freeform 17">
            <a:extLst>
              <a:ext uri="{FF2B5EF4-FFF2-40B4-BE49-F238E27FC236}">
                <a16:creationId xmlns:a16="http://schemas.microsoft.com/office/drawing/2014/main" id="{FB51D1A5-8CDC-3C46-AE43-E6145ECCF2D8}"/>
              </a:ext>
            </a:extLst>
          </p:cNvPr>
          <p:cNvSpPr>
            <a:spLocks/>
          </p:cNvSpPr>
          <p:nvPr/>
        </p:nvSpPr>
        <p:spPr bwMode="auto">
          <a:xfrm>
            <a:off x="3657600" y="3200400"/>
            <a:ext cx="2439988" cy="687388"/>
          </a:xfrm>
          <a:custGeom>
            <a:avLst/>
            <a:gdLst>
              <a:gd name="T0" fmla="*/ 0 w 1537"/>
              <a:gd name="T1" fmla="*/ 2147483646 h 433"/>
              <a:gd name="T2" fmla="*/ 0 w 1537"/>
              <a:gd name="T3" fmla="*/ 0 h 433"/>
              <a:gd name="T4" fmla="*/ 2147483646 w 1537"/>
              <a:gd name="T5" fmla="*/ 0 h 433"/>
              <a:gd name="T6" fmla="*/ 2147483646 w 1537"/>
              <a:gd name="T7" fmla="*/ 2147483646 h 43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7" h="433">
                <a:moveTo>
                  <a:pt x="0" y="432"/>
                </a:moveTo>
                <a:lnTo>
                  <a:pt x="0" y="0"/>
                </a:lnTo>
                <a:lnTo>
                  <a:pt x="1536" y="0"/>
                </a:lnTo>
                <a:lnTo>
                  <a:pt x="1536" y="432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9651" name="Freeform 18">
            <a:extLst>
              <a:ext uri="{FF2B5EF4-FFF2-40B4-BE49-F238E27FC236}">
                <a16:creationId xmlns:a16="http://schemas.microsoft.com/office/drawing/2014/main" id="{9850798F-E45C-1643-8211-D490A6DC73E7}"/>
              </a:ext>
            </a:extLst>
          </p:cNvPr>
          <p:cNvSpPr>
            <a:spLocks/>
          </p:cNvSpPr>
          <p:nvPr/>
        </p:nvSpPr>
        <p:spPr bwMode="auto">
          <a:xfrm>
            <a:off x="6096000" y="3200400"/>
            <a:ext cx="2363788" cy="687388"/>
          </a:xfrm>
          <a:custGeom>
            <a:avLst/>
            <a:gdLst>
              <a:gd name="T0" fmla="*/ 0 w 1489"/>
              <a:gd name="T1" fmla="*/ 0 h 433"/>
              <a:gd name="T2" fmla="*/ 2147483646 w 1489"/>
              <a:gd name="T3" fmla="*/ 0 h 433"/>
              <a:gd name="T4" fmla="*/ 2147483646 w 1489"/>
              <a:gd name="T5" fmla="*/ 2147483646 h 43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89" h="433">
                <a:moveTo>
                  <a:pt x="0" y="0"/>
                </a:moveTo>
                <a:lnTo>
                  <a:pt x="1488" y="0"/>
                </a:lnTo>
                <a:lnTo>
                  <a:pt x="1488" y="432"/>
                </a:lnTo>
              </a:path>
            </a:pathLst>
          </a:custGeom>
          <a:noFill/>
          <a:ln w="12700" cap="rnd" cmpd="sng">
            <a:solidFill>
              <a:schemeClr val="tx2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9652" name="Rectangle 19">
            <a:extLst>
              <a:ext uri="{FF2B5EF4-FFF2-40B4-BE49-F238E27FC236}">
                <a16:creationId xmlns:a16="http://schemas.microsoft.com/office/drawing/2014/main" id="{84E44538-3323-6440-888C-5E8E9E45D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350" y="2978150"/>
            <a:ext cx="5969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2"/>
                </a:solidFill>
                <a:latin typeface="Helvetica" pitchFamily="2" charset="0"/>
              </a:rPr>
              <a:t>ARP</a:t>
            </a:r>
          </a:p>
        </p:txBody>
      </p:sp>
      <p:sp>
        <p:nvSpPr>
          <p:cNvPr id="69653" name="Rectangle 20">
            <a:extLst>
              <a:ext uri="{FF2B5EF4-FFF2-40B4-BE49-F238E27FC236}">
                <a16:creationId xmlns:a16="http://schemas.microsoft.com/office/drawing/2014/main" id="{AD29B396-0341-214A-8789-77D82B843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8925" y="1957388"/>
            <a:ext cx="29035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ARP packet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containing “128.195.1.38?”</a:t>
            </a:r>
          </a:p>
        </p:txBody>
      </p:sp>
      <p:sp>
        <p:nvSpPr>
          <p:cNvPr id="69654" name="Line 21">
            <a:extLst>
              <a:ext uri="{FF2B5EF4-FFF2-40B4-BE49-F238E27FC236}">
                <a16:creationId xmlns:a16="http://schemas.microsoft.com/office/drawing/2014/main" id="{978A7A21-7B49-B24A-808C-D7A1A5803D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2590800"/>
            <a:ext cx="3810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9655" name="Rectangle 22">
            <a:extLst>
              <a:ext uri="{FF2B5EF4-FFF2-40B4-BE49-F238E27FC236}">
                <a16:creationId xmlns:a16="http://schemas.microsoft.com/office/drawing/2014/main" id="{5D98D145-06FA-2C4F-8B32-DABC9AD2F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6725" y="5767388"/>
            <a:ext cx="958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  <a:latin typeface="Helvetica" pitchFamily="2" charset="0"/>
              </a:rPr>
              <a:t>Ignored</a:t>
            </a:r>
          </a:p>
        </p:txBody>
      </p:sp>
      <p:sp>
        <p:nvSpPr>
          <p:cNvPr id="69656" name="Rectangle 23">
            <a:extLst>
              <a:ext uri="{FF2B5EF4-FFF2-40B4-BE49-F238E27FC236}">
                <a16:creationId xmlns:a16="http://schemas.microsoft.com/office/drawing/2014/main" id="{27462865-E28A-AA4A-9F5B-A57572364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925" y="5767388"/>
            <a:ext cx="1200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  <a:latin typeface="Helvetica" pitchFamily="2" charset="0"/>
              </a:rPr>
              <a:t>Answered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3A2F83-EFF5-4974-9979-DB42CBF54E84}"/>
              </a:ext>
            </a:extLst>
          </p:cNvPr>
          <p:cNvSpPr/>
          <p:nvPr/>
        </p:nvSpPr>
        <p:spPr bwMode="auto">
          <a:xfrm>
            <a:off x="8299451" y="88901"/>
            <a:ext cx="2024063" cy="6143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2000" dirty="0">
                <a:latin typeface="Helvetica" pitchFamily="2" charset="0"/>
              </a:rPr>
              <a:t>Proto=IPv4</a:t>
            </a:r>
          </a:p>
          <a:p>
            <a:pPr>
              <a:defRPr/>
            </a:pPr>
            <a:r>
              <a:rPr lang="en-US" sz="2000" dirty="0">
                <a:latin typeface="Helvetica" pitchFamily="2" charset="0"/>
              </a:rPr>
              <a:t>0x0800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965924-477D-45D3-BEBB-F3E378781FA2}"/>
              </a:ext>
            </a:extLst>
          </p:cNvPr>
          <p:cNvSpPr/>
          <p:nvPr/>
        </p:nvSpPr>
        <p:spPr bwMode="auto">
          <a:xfrm>
            <a:off x="8320089" y="1185863"/>
            <a:ext cx="2022475" cy="5016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400" dirty="0">
                <a:latin typeface="Helvetica" pitchFamily="2" charset="0"/>
              </a:rPr>
              <a:t>Sender H/W address</a:t>
            </a:r>
          </a:p>
          <a:p>
            <a:pPr>
              <a:defRPr/>
            </a:pPr>
            <a:r>
              <a:rPr lang="en-US" sz="1400" dirty="0">
                <a:latin typeface="Helvetica" pitchFamily="2" charset="0"/>
              </a:rPr>
              <a:t>Sender IP address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7C15BD-0171-48A7-A77C-58B04B79C97D}"/>
              </a:ext>
            </a:extLst>
          </p:cNvPr>
          <p:cNvSpPr/>
          <p:nvPr/>
        </p:nvSpPr>
        <p:spPr bwMode="auto">
          <a:xfrm>
            <a:off x="8331201" y="1708150"/>
            <a:ext cx="2003425" cy="5016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sz="1400" dirty="0">
                <a:solidFill>
                  <a:srgbClr val="C00000"/>
                </a:solidFill>
                <a:latin typeface="Helvetica" pitchFamily="2" charset="0"/>
              </a:rPr>
              <a:t>Target  H/W address</a:t>
            </a:r>
          </a:p>
          <a:p>
            <a:pPr>
              <a:defRPr/>
            </a:pPr>
            <a:r>
              <a:rPr lang="en-US" sz="1400" dirty="0">
                <a:latin typeface="Helvetica" pitchFamily="2" charset="0"/>
              </a:rPr>
              <a:t>target IP address</a:t>
            </a:r>
          </a:p>
          <a:p>
            <a:pPr>
              <a:defRPr/>
            </a:pPr>
            <a:endParaRPr lang="en-US" sz="1400" dirty="0">
              <a:latin typeface="Helvetica" pitchFamily="2" charset="0"/>
            </a:endParaRPr>
          </a:p>
          <a:p>
            <a:pPr>
              <a:defRPr/>
            </a:pPr>
            <a:endParaRPr lang="en-US" sz="1400" dirty="0">
              <a:latin typeface="Helvetica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140A239-53A2-4867-80D8-B37C961CFAD4}"/>
              </a:ext>
            </a:extLst>
          </p:cNvPr>
          <p:cNvSpPr/>
          <p:nvPr/>
        </p:nvSpPr>
        <p:spPr bwMode="auto">
          <a:xfrm>
            <a:off x="8299451" y="703263"/>
            <a:ext cx="2024063" cy="5016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r>
              <a:rPr lang="en-US" b="1" dirty="0" err="1">
                <a:latin typeface="Helvetica" pitchFamily="2" charset="0"/>
              </a:rPr>
              <a:t>Oper</a:t>
            </a:r>
            <a:r>
              <a:rPr lang="en-US" b="1" dirty="0">
                <a:latin typeface="Helvetica" pitchFamily="2" charset="0"/>
              </a:rPr>
              <a:t>=1</a:t>
            </a:r>
          </a:p>
        </p:txBody>
      </p:sp>
      <p:cxnSp>
        <p:nvCxnSpPr>
          <p:cNvPr id="69661" name="Straight Arrow Connector 4">
            <a:extLst>
              <a:ext uri="{FF2B5EF4-FFF2-40B4-BE49-F238E27FC236}">
                <a16:creationId xmlns:a16="http://schemas.microsoft.com/office/drawing/2014/main" id="{B131FFA3-D829-3044-B15C-944E3B61F88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318126" y="88901"/>
            <a:ext cx="2981325" cy="18700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662" name="Straight Arrow Connector 6">
            <a:extLst>
              <a:ext uri="{FF2B5EF4-FFF2-40B4-BE49-F238E27FC236}">
                <a16:creationId xmlns:a16="http://schemas.microsoft.com/office/drawing/2014/main" id="{A5CF7420-1EE7-744B-92C4-2F00F0B8388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413376" y="2209800"/>
            <a:ext cx="29178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25419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EF5F9-EDF4-3446-9FA2-0118D8383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layer: the big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3A478-8184-EA4C-9EA1-AECB4F181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188149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network layer provides connectivity between Internet hosts</a:t>
            </a:r>
          </a:p>
          <a:p>
            <a:pPr lvl="1"/>
            <a:r>
              <a:rPr lang="en-US" dirty="0"/>
              <a:t>Split into control plane and data plane</a:t>
            </a:r>
          </a:p>
          <a:p>
            <a:r>
              <a:rPr lang="en-US" dirty="0"/>
              <a:t>Data plane: the IP protocol</a:t>
            </a:r>
          </a:p>
          <a:p>
            <a:pPr lvl="1"/>
            <a:r>
              <a:rPr lang="en-US" dirty="0"/>
              <a:t>Supported by DHCP, ICMP, NATs</a:t>
            </a:r>
          </a:p>
          <a:p>
            <a:pPr lvl="1"/>
            <a:r>
              <a:rPr lang="en-US" dirty="0"/>
              <a:t>Routers implement data plane through ports + fabric + queues</a:t>
            </a:r>
          </a:p>
          <a:p>
            <a:r>
              <a:rPr lang="en-US" dirty="0"/>
              <a:t>Control plane: routing protocols</a:t>
            </a:r>
          </a:p>
          <a:p>
            <a:pPr lvl="1"/>
            <a:r>
              <a:rPr lang="en-US" dirty="0"/>
              <a:t>Link state: flooding + centralized information + independent computations across routers</a:t>
            </a:r>
          </a:p>
          <a:p>
            <a:pPr lvl="1"/>
            <a:r>
              <a:rPr lang="en-US" dirty="0"/>
              <a:t>Distance vector: neighbor exchange + decentralized + dependent computations across routers</a:t>
            </a:r>
          </a:p>
          <a:p>
            <a:pPr lvl="1"/>
            <a:r>
              <a:rPr lang="en-US" dirty="0"/>
              <a:t>Path vector: flooding  + decentralized + policy-based dependent computations across routers</a:t>
            </a:r>
          </a:p>
          <a:p>
            <a:r>
              <a:rPr lang="en-US" dirty="0"/>
              <a:t>Quality of service: isolation, work conservation</a:t>
            </a:r>
          </a:p>
          <a:p>
            <a:pPr lvl="1"/>
            <a:r>
              <a:rPr lang="en-US" dirty="0"/>
              <a:t>Shaping vs. policing; leaky buckets vs. token buckets</a:t>
            </a:r>
          </a:p>
        </p:txBody>
      </p:sp>
    </p:spTree>
    <p:extLst>
      <p:ext uri="{BB962C8B-B14F-4D97-AF65-F5344CB8AC3E}">
        <p14:creationId xmlns:p14="http://schemas.microsoft.com/office/powerpoint/2010/main" val="3510183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Link layer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1075" y="2749370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2794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0922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9050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717869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Link layer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6428345" y="2371151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TCP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UDP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IP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802.11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" y="2766"/>
              <a:ext cx="32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802.3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6456" y="2371151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457" y="2397758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18744" y="2766439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5E5D878-FB68-2C45-BBAF-9DDD69051F06}"/>
              </a:ext>
            </a:extLst>
          </p:cNvPr>
          <p:cNvSpPr txBox="1"/>
          <p:nvPr/>
        </p:nvSpPr>
        <p:spPr>
          <a:xfrm>
            <a:off x="7031594" y="5896947"/>
            <a:ext cx="1508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Ethernet</a:t>
            </a:r>
            <a:endParaRPr lang="en-US" dirty="0">
              <a:latin typeface="Helvetica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6A191C3-4C17-AD49-8A8A-6AB37615A2A2}"/>
              </a:ext>
            </a:extLst>
          </p:cNvPr>
          <p:cNvCxnSpPr/>
          <p:nvPr/>
        </p:nvCxnSpPr>
        <p:spPr>
          <a:xfrm flipH="1" flipV="1">
            <a:off x="7058583" y="5247702"/>
            <a:ext cx="271463" cy="5652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DABD1D1-5903-D045-9486-2FB2022AE504}"/>
              </a:ext>
            </a:extLst>
          </p:cNvPr>
          <p:cNvCxnSpPr>
            <a:cxnSpLocks/>
          </p:cNvCxnSpPr>
          <p:nvPr/>
        </p:nvCxnSpPr>
        <p:spPr>
          <a:xfrm flipV="1">
            <a:off x="7705722" y="5265215"/>
            <a:ext cx="398461" cy="5302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 descr="A piece of cake on a plate&#10;&#10;Description automatically generated">
            <a:extLst>
              <a:ext uri="{FF2B5EF4-FFF2-40B4-BE49-F238E27FC236}">
                <a16:creationId xmlns:a16="http://schemas.microsoft.com/office/drawing/2014/main" id="{5289667F-FAD4-7043-97DE-1FDF6B3FB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63" y="4877814"/>
            <a:ext cx="2265987" cy="1699490"/>
          </a:xfrm>
          <a:prstGeom prst="rect">
            <a:avLst/>
          </a:prstGeom>
        </p:spPr>
      </p:pic>
      <p:pic>
        <p:nvPicPr>
          <p:cNvPr id="49" name="Picture 48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5A2D54A9-41BB-484A-90F2-B1927C378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745" y="5102146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57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46275" y="1330326"/>
            <a:ext cx="4267200" cy="3802063"/>
          </a:xfrm>
        </p:spPr>
        <p:txBody>
          <a:bodyPr>
            <a:normAutofit fontScale="92500"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terminology:</a:t>
            </a:r>
          </a:p>
          <a:p>
            <a:pPr>
              <a:defRPr/>
            </a:pPr>
            <a:r>
              <a:rPr lang="en-US" sz="2400" dirty="0"/>
              <a:t>hosts and routers: </a:t>
            </a:r>
            <a:r>
              <a:rPr lang="en-US" sz="2400" dirty="0">
                <a:solidFill>
                  <a:srgbClr val="CC0000"/>
                </a:solidFill>
              </a:rPr>
              <a:t>nodes</a:t>
            </a:r>
          </a:p>
          <a:p>
            <a:pPr>
              <a:defRPr/>
            </a:pPr>
            <a:r>
              <a:rPr lang="en-US" sz="2400" dirty="0"/>
              <a:t>communication channels that connect adjacent nodes along communication path: </a:t>
            </a:r>
            <a:r>
              <a:rPr lang="en-US" sz="2400" dirty="0">
                <a:solidFill>
                  <a:srgbClr val="CC0000"/>
                </a:solidFill>
              </a:rPr>
              <a:t>links</a:t>
            </a:r>
          </a:p>
          <a:p>
            <a:pPr lvl="1">
              <a:defRPr/>
            </a:pPr>
            <a:r>
              <a:rPr lang="en-US" dirty="0"/>
              <a:t>wired links</a:t>
            </a:r>
          </a:p>
          <a:p>
            <a:pPr lvl="1">
              <a:defRPr/>
            </a:pPr>
            <a:r>
              <a:rPr lang="en-US" dirty="0"/>
              <a:t>wireless links</a:t>
            </a:r>
          </a:p>
          <a:p>
            <a:pPr lvl="1">
              <a:defRPr/>
            </a:pPr>
            <a:r>
              <a:rPr lang="en-US" dirty="0"/>
              <a:t>LANs</a:t>
            </a:r>
            <a:endParaRPr lang="en-US" b="1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sz="2400" dirty="0"/>
              <a:t>layer-2 packet: </a:t>
            </a:r>
            <a:r>
              <a:rPr lang="en-US" sz="2400" dirty="0">
                <a:solidFill>
                  <a:srgbClr val="CC0000"/>
                </a:solidFill>
              </a:rPr>
              <a:t>frame,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encapsulates datagram</a:t>
            </a:r>
          </a:p>
          <a:p>
            <a:pPr>
              <a:buFont typeface="Wingdings" charset="0"/>
              <a:buNone/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</p:txBody>
      </p:sp>
      <p:sp>
        <p:nvSpPr>
          <p:cNvPr id="4103" name="Text Box 467"/>
          <p:cNvSpPr txBox="1">
            <a:spLocks noChangeArrowheads="1"/>
          </p:cNvSpPr>
          <p:nvPr/>
        </p:nvSpPr>
        <p:spPr bwMode="auto">
          <a:xfrm>
            <a:off x="1920876" y="5299076"/>
            <a:ext cx="5373587" cy="1040606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en-US" sz="2400" dirty="0">
                <a:solidFill>
                  <a:srgbClr val="CC0000"/>
                </a:solidFill>
                <a:latin typeface="Helvetica" pitchFamily="2" charset="0"/>
              </a:rPr>
              <a:t>data-link layer</a:t>
            </a:r>
            <a:r>
              <a:rPr lang="en-US" sz="2400" i="0" dirty="0">
                <a:latin typeface="Helvetica" pitchFamily="2" charset="0"/>
              </a:rPr>
              <a:t> has responsibility of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latin typeface="Helvetica" pitchFamily="2" charset="0"/>
              </a:rPr>
              <a:t>transferring datagram from one node </a:t>
            </a:r>
          </a:p>
          <a:p>
            <a:pPr>
              <a:lnSpc>
                <a:spcPct val="85000"/>
              </a:lnSpc>
              <a:defRPr/>
            </a:pPr>
            <a:r>
              <a:rPr lang="en-US" sz="2400" i="0" dirty="0">
                <a:latin typeface="Helvetica" pitchFamily="2" charset="0"/>
              </a:rPr>
              <a:t>to </a:t>
            </a:r>
            <a:r>
              <a:rPr lang="en-US" sz="2400" dirty="0">
                <a:solidFill>
                  <a:srgbClr val="CC0000"/>
                </a:solidFill>
                <a:latin typeface="Helvetica" pitchFamily="2" charset="0"/>
              </a:rPr>
              <a:t>physically adjacent</a:t>
            </a:r>
            <a:r>
              <a:rPr lang="en-US" sz="2400" i="0" dirty="0">
                <a:latin typeface="Helvetica" pitchFamily="2" charset="0"/>
              </a:rPr>
              <a:t> node over a link</a:t>
            </a:r>
            <a:endParaRPr lang="en-US" i="0" dirty="0">
              <a:latin typeface="Helvetica" pitchFamily="2" charset="0"/>
            </a:endParaRPr>
          </a:p>
        </p:txBody>
      </p:sp>
      <p:sp>
        <p:nvSpPr>
          <p:cNvPr id="4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537" name="Freeform 415"/>
          <p:cNvSpPr>
            <a:spLocks/>
          </p:cNvSpPr>
          <p:nvPr/>
        </p:nvSpPr>
        <p:spPr bwMode="auto">
          <a:xfrm>
            <a:off x="8528050" y="3527425"/>
            <a:ext cx="1314450" cy="674688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8" name="Freeform 416"/>
          <p:cNvSpPr>
            <a:spLocks/>
          </p:cNvSpPr>
          <p:nvPr/>
        </p:nvSpPr>
        <p:spPr bwMode="auto">
          <a:xfrm>
            <a:off x="8547101" y="2017139"/>
            <a:ext cx="1730375" cy="1125538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39" name="Freeform 417"/>
          <p:cNvSpPr>
            <a:spLocks/>
          </p:cNvSpPr>
          <p:nvPr/>
        </p:nvSpPr>
        <p:spPr bwMode="auto">
          <a:xfrm>
            <a:off x="6726239" y="1709739"/>
            <a:ext cx="1736725" cy="1071563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40" name="Group 418"/>
          <p:cNvGrpSpPr>
            <a:grpSpLocks/>
          </p:cNvGrpSpPr>
          <p:nvPr/>
        </p:nvGrpSpPr>
        <p:grpSpPr bwMode="auto">
          <a:xfrm>
            <a:off x="6802438" y="2974975"/>
            <a:ext cx="1458912" cy="933450"/>
            <a:chOff x="2889" y="1631"/>
            <a:chExt cx="980" cy="743"/>
          </a:xfrm>
        </p:grpSpPr>
        <p:sp>
          <p:nvSpPr>
            <p:cNvPr id="889" name="Rectangle 41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890" name="AutoShape 42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dirty="0">
                <a:solidFill>
                  <a:srgbClr val="00CCFF"/>
                </a:solidFill>
              </a:endParaRPr>
            </a:p>
          </p:txBody>
        </p:sp>
      </p:grpSp>
      <p:sp>
        <p:nvSpPr>
          <p:cNvPr id="541" name="Line 421"/>
          <p:cNvSpPr>
            <a:spLocks noChangeShapeType="1"/>
          </p:cNvSpPr>
          <p:nvPr/>
        </p:nvSpPr>
        <p:spPr bwMode="auto">
          <a:xfrm>
            <a:off x="8920163" y="3813175"/>
            <a:ext cx="163512" cy="1206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2" name="Line 422"/>
          <p:cNvSpPr>
            <a:spLocks noChangeShapeType="1"/>
          </p:cNvSpPr>
          <p:nvPr/>
        </p:nvSpPr>
        <p:spPr bwMode="auto">
          <a:xfrm>
            <a:off x="9017000" y="3733800"/>
            <a:ext cx="2794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3" name="Line 423"/>
          <p:cNvSpPr>
            <a:spLocks noChangeShapeType="1"/>
          </p:cNvSpPr>
          <p:nvPr/>
        </p:nvSpPr>
        <p:spPr bwMode="auto">
          <a:xfrm flipV="1">
            <a:off x="9253539" y="3819526"/>
            <a:ext cx="134937" cy="1047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4" name="Line 424"/>
          <p:cNvSpPr>
            <a:spLocks noChangeShapeType="1"/>
          </p:cNvSpPr>
          <p:nvPr/>
        </p:nvSpPr>
        <p:spPr bwMode="auto">
          <a:xfrm>
            <a:off x="7951788" y="3740150"/>
            <a:ext cx="67945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5" name="Line 425"/>
          <p:cNvSpPr>
            <a:spLocks noChangeShapeType="1"/>
          </p:cNvSpPr>
          <p:nvPr/>
        </p:nvSpPr>
        <p:spPr bwMode="auto">
          <a:xfrm>
            <a:off x="8247064" y="2587626"/>
            <a:ext cx="509587" cy="31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6" name="Freeform 427"/>
          <p:cNvSpPr>
            <a:spLocks/>
          </p:cNvSpPr>
          <p:nvPr/>
        </p:nvSpPr>
        <p:spPr bwMode="auto">
          <a:xfrm>
            <a:off x="7021513" y="4378325"/>
            <a:ext cx="3079750" cy="1665288"/>
          </a:xfrm>
          <a:custGeom>
            <a:avLst/>
            <a:gdLst>
              <a:gd name="T0" fmla="*/ 2147483647 w 1940"/>
              <a:gd name="T1" fmla="*/ 2147483647 h 1049"/>
              <a:gd name="T2" fmla="*/ 2147483647 w 1940"/>
              <a:gd name="T3" fmla="*/ 2147483647 h 1049"/>
              <a:gd name="T4" fmla="*/ 2147483647 w 1940"/>
              <a:gd name="T5" fmla="*/ 2147483647 h 1049"/>
              <a:gd name="T6" fmla="*/ 2147483647 w 1940"/>
              <a:gd name="T7" fmla="*/ 2147483647 h 1049"/>
              <a:gd name="T8" fmla="*/ 2147483647 w 1940"/>
              <a:gd name="T9" fmla="*/ 2147483647 h 1049"/>
              <a:gd name="T10" fmla="*/ 2147483647 w 1940"/>
              <a:gd name="T11" fmla="*/ 2147483647 h 1049"/>
              <a:gd name="T12" fmla="*/ 2147483647 w 1940"/>
              <a:gd name="T13" fmla="*/ 2147483647 h 1049"/>
              <a:gd name="T14" fmla="*/ 2147483647 w 1940"/>
              <a:gd name="T15" fmla="*/ 2147483647 h 1049"/>
              <a:gd name="T16" fmla="*/ 2147483647 w 1940"/>
              <a:gd name="T17" fmla="*/ 2147483647 h 1049"/>
              <a:gd name="T18" fmla="*/ 2147483647 w 1940"/>
              <a:gd name="T19" fmla="*/ 2147483647 h 1049"/>
              <a:gd name="T20" fmla="*/ 2147483647 w 1940"/>
              <a:gd name="T21" fmla="*/ 2147483647 h 1049"/>
              <a:gd name="T22" fmla="*/ 2147483647 w 1940"/>
              <a:gd name="T23" fmla="*/ 2147483647 h 1049"/>
              <a:gd name="T24" fmla="*/ 2147483647 w 1940"/>
              <a:gd name="T25" fmla="*/ 2147483647 h 1049"/>
              <a:gd name="T26" fmla="*/ 2147483647 w 1940"/>
              <a:gd name="T27" fmla="*/ 2147483647 h 1049"/>
              <a:gd name="T28" fmla="*/ 2147483647 w 1940"/>
              <a:gd name="T29" fmla="*/ 2147483647 h 1049"/>
              <a:gd name="T30" fmla="*/ 2147483647 w 1940"/>
              <a:gd name="T31" fmla="*/ 2147483647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47" name="Line 428"/>
          <p:cNvSpPr>
            <a:spLocks noChangeShapeType="1"/>
          </p:cNvSpPr>
          <p:nvPr/>
        </p:nvSpPr>
        <p:spPr bwMode="auto">
          <a:xfrm rot="16200000">
            <a:off x="9369426" y="5159376"/>
            <a:ext cx="523875" cy="1397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8" name="Line 429"/>
          <p:cNvSpPr>
            <a:spLocks noChangeShapeType="1"/>
          </p:cNvSpPr>
          <p:nvPr/>
        </p:nvSpPr>
        <p:spPr bwMode="auto">
          <a:xfrm rot="5400000" flipV="1">
            <a:off x="9515476" y="5440364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49" name="Line 430"/>
          <p:cNvSpPr>
            <a:spLocks noChangeShapeType="1"/>
          </p:cNvSpPr>
          <p:nvPr/>
        </p:nvSpPr>
        <p:spPr bwMode="auto">
          <a:xfrm rot="16200000" flipH="1">
            <a:off x="9731750" y="5085976"/>
            <a:ext cx="8249" cy="18362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50" name="Line 431"/>
          <p:cNvSpPr>
            <a:spLocks noChangeShapeType="1"/>
          </p:cNvSpPr>
          <p:nvPr/>
        </p:nvSpPr>
        <p:spPr bwMode="auto">
          <a:xfrm>
            <a:off x="8882064" y="4697413"/>
            <a:ext cx="390525" cy="1841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1" name="Line 432"/>
          <p:cNvSpPr>
            <a:spLocks noChangeShapeType="1"/>
          </p:cNvSpPr>
          <p:nvPr/>
        </p:nvSpPr>
        <p:spPr bwMode="auto">
          <a:xfrm flipV="1">
            <a:off x="8261351" y="4684714"/>
            <a:ext cx="322263" cy="19843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2" name="Line 433"/>
          <p:cNvSpPr>
            <a:spLocks noChangeShapeType="1"/>
          </p:cNvSpPr>
          <p:nvPr/>
        </p:nvSpPr>
        <p:spPr bwMode="auto">
          <a:xfrm flipV="1">
            <a:off x="8304213" y="4976813"/>
            <a:ext cx="97155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3" name="Line 435"/>
          <p:cNvSpPr>
            <a:spLocks noChangeShapeType="1"/>
          </p:cNvSpPr>
          <p:nvPr/>
        </p:nvSpPr>
        <p:spPr bwMode="auto">
          <a:xfrm>
            <a:off x="7624764" y="4773614"/>
            <a:ext cx="263525" cy="8572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4" name="Line 436"/>
          <p:cNvSpPr>
            <a:spLocks noChangeShapeType="1"/>
          </p:cNvSpPr>
          <p:nvPr/>
        </p:nvSpPr>
        <p:spPr bwMode="auto">
          <a:xfrm flipV="1">
            <a:off x="7366000" y="4952399"/>
            <a:ext cx="548981" cy="15776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5" name="Line 439"/>
          <p:cNvSpPr>
            <a:spLocks noChangeShapeType="1"/>
          </p:cNvSpPr>
          <p:nvPr/>
        </p:nvSpPr>
        <p:spPr bwMode="auto">
          <a:xfrm flipH="1">
            <a:off x="7802768" y="5070475"/>
            <a:ext cx="131556" cy="24404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6" name="Line 440"/>
          <p:cNvSpPr>
            <a:spLocks noChangeShapeType="1"/>
          </p:cNvSpPr>
          <p:nvPr/>
        </p:nvSpPr>
        <p:spPr bwMode="auto">
          <a:xfrm flipH="1" flipV="1">
            <a:off x="8119003" y="5008501"/>
            <a:ext cx="67735" cy="261999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7" name="Line 441"/>
          <p:cNvSpPr>
            <a:spLocks noChangeShapeType="1"/>
          </p:cNvSpPr>
          <p:nvPr/>
        </p:nvSpPr>
        <p:spPr bwMode="auto">
          <a:xfrm>
            <a:off x="8215914" y="5003402"/>
            <a:ext cx="555024" cy="319487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8" name="Line 443"/>
          <p:cNvSpPr>
            <a:spLocks noChangeShapeType="1"/>
          </p:cNvSpPr>
          <p:nvPr/>
        </p:nvSpPr>
        <p:spPr bwMode="auto">
          <a:xfrm>
            <a:off x="7805738" y="3522663"/>
            <a:ext cx="0" cy="13176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59" name="Line 444"/>
          <p:cNvSpPr>
            <a:spLocks noChangeShapeType="1"/>
          </p:cNvSpPr>
          <p:nvPr/>
        </p:nvSpPr>
        <p:spPr bwMode="auto">
          <a:xfrm flipV="1">
            <a:off x="9101139" y="2492376"/>
            <a:ext cx="123825" cy="87313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0" name="Line 445"/>
          <p:cNvSpPr>
            <a:spLocks noChangeShapeType="1"/>
          </p:cNvSpPr>
          <p:nvPr/>
        </p:nvSpPr>
        <p:spPr bwMode="auto">
          <a:xfrm>
            <a:off x="8929688" y="2675613"/>
            <a:ext cx="0" cy="825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1" name="Line 446"/>
          <p:cNvSpPr>
            <a:spLocks noChangeShapeType="1"/>
          </p:cNvSpPr>
          <p:nvPr/>
        </p:nvSpPr>
        <p:spPr bwMode="auto">
          <a:xfrm flipV="1">
            <a:off x="9101139" y="2562226"/>
            <a:ext cx="263525" cy="28892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2" name="Line 447"/>
          <p:cNvSpPr>
            <a:spLocks noChangeShapeType="1"/>
          </p:cNvSpPr>
          <p:nvPr/>
        </p:nvSpPr>
        <p:spPr bwMode="auto">
          <a:xfrm>
            <a:off x="9466263" y="2560638"/>
            <a:ext cx="0" cy="1968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3" name="Line 448"/>
          <p:cNvSpPr>
            <a:spLocks noChangeShapeType="1"/>
          </p:cNvSpPr>
          <p:nvPr/>
        </p:nvSpPr>
        <p:spPr bwMode="auto">
          <a:xfrm>
            <a:off x="9120188" y="2867025"/>
            <a:ext cx="188912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4" name="Line 449"/>
          <p:cNvSpPr>
            <a:spLocks noChangeShapeType="1"/>
          </p:cNvSpPr>
          <p:nvPr/>
        </p:nvSpPr>
        <p:spPr bwMode="auto">
          <a:xfrm flipV="1">
            <a:off x="7415214" y="3733801"/>
            <a:ext cx="168275" cy="31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5" name="Line 450"/>
          <p:cNvSpPr>
            <a:spLocks noChangeShapeType="1"/>
          </p:cNvSpPr>
          <p:nvPr/>
        </p:nvSpPr>
        <p:spPr bwMode="auto">
          <a:xfrm>
            <a:off x="9674225" y="2857500"/>
            <a:ext cx="177800" cy="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6" name="Line 451"/>
          <p:cNvSpPr>
            <a:spLocks noChangeShapeType="1"/>
          </p:cNvSpPr>
          <p:nvPr/>
        </p:nvSpPr>
        <p:spPr bwMode="auto">
          <a:xfrm flipH="1">
            <a:off x="8820151" y="2933700"/>
            <a:ext cx="98425" cy="70485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7" name="Line 452"/>
          <p:cNvSpPr>
            <a:spLocks noChangeShapeType="1"/>
          </p:cNvSpPr>
          <p:nvPr/>
        </p:nvSpPr>
        <p:spPr bwMode="auto">
          <a:xfrm flipH="1">
            <a:off x="9412289" y="2933701"/>
            <a:ext cx="111125" cy="727075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68" name="Line 541"/>
          <p:cNvSpPr>
            <a:spLocks noChangeShapeType="1"/>
          </p:cNvSpPr>
          <p:nvPr/>
        </p:nvSpPr>
        <p:spPr bwMode="auto">
          <a:xfrm flipV="1">
            <a:off x="8796338" y="4075113"/>
            <a:ext cx="227012" cy="436562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69" name="Group 590"/>
          <p:cNvGrpSpPr>
            <a:grpSpLocks/>
          </p:cNvGrpSpPr>
          <p:nvPr/>
        </p:nvGrpSpPr>
        <p:grpSpPr bwMode="auto">
          <a:xfrm flipH="1">
            <a:off x="7299326" y="4533901"/>
            <a:ext cx="414337" cy="373063"/>
            <a:chOff x="2839" y="3501"/>
            <a:chExt cx="755" cy="803"/>
          </a:xfrm>
        </p:grpSpPr>
        <p:pic>
          <p:nvPicPr>
            <p:cNvPr id="887" name="Picture 59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8" name="Freeform 59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0" name="Group 593"/>
          <p:cNvGrpSpPr>
            <a:grpSpLocks/>
          </p:cNvGrpSpPr>
          <p:nvPr/>
        </p:nvGrpSpPr>
        <p:grpSpPr bwMode="auto">
          <a:xfrm flipH="1">
            <a:off x="6981825" y="4954588"/>
            <a:ext cx="482600" cy="406400"/>
            <a:chOff x="2839" y="3501"/>
            <a:chExt cx="755" cy="803"/>
          </a:xfrm>
        </p:grpSpPr>
        <p:pic>
          <p:nvPicPr>
            <p:cNvPr id="885" name="Picture 594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6" name="Freeform 595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1" name="Group 596"/>
          <p:cNvGrpSpPr>
            <a:grpSpLocks/>
          </p:cNvGrpSpPr>
          <p:nvPr/>
        </p:nvGrpSpPr>
        <p:grpSpPr bwMode="auto">
          <a:xfrm flipH="1">
            <a:off x="7459664" y="5256213"/>
            <a:ext cx="427037" cy="349250"/>
            <a:chOff x="2839" y="3501"/>
            <a:chExt cx="755" cy="803"/>
          </a:xfrm>
        </p:grpSpPr>
        <p:pic>
          <p:nvPicPr>
            <p:cNvPr id="883" name="Picture 597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4" name="Freeform 598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72" name="Group 599"/>
          <p:cNvGrpSpPr>
            <a:grpSpLocks/>
          </p:cNvGrpSpPr>
          <p:nvPr/>
        </p:nvGrpSpPr>
        <p:grpSpPr bwMode="auto">
          <a:xfrm>
            <a:off x="8074026" y="5238750"/>
            <a:ext cx="427037" cy="350838"/>
            <a:chOff x="2839" y="3501"/>
            <a:chExt cx="755" cy="803"/>
          </a:xfrm>
        </p:grpSpPr>
        <p:pic>
          <p:nvPicPr>
            <p:cNvPr id="881" name="Picture 600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2" name="Freeform 60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573" name="Picture 603" descr="car_icon_smal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715" y="1803459"/>
            <a:ext cx="8493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4" name="Group 652"/>
          <p:cNvGrpSpPr>
            <a:grpSpLocks/>
          </p:cNvGrpSpPr>
          <p:nvPr/>
        </p:nvGrpSpPr>
        <p:grpSpPr bwMode="auto">
          <a:xfrm>
            <a:off x="7137401" y="1546226"/>
            <a:ext cx="415925" cy="385763"/>
            <a:chOff x="2751" y="1851"/>
            <a:chExt cx="462" cy="478"/>
          </a:xfrm>
        </p:grpSpPr>
        <p:pic>
          <p:nvPicPr>
            <p:cNvPr id="879" name="Picture 653" descr="iphone_stylized_small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80" name="Picture 654" descr="antenna_radiation_stylized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79" name="Line 693"/>
          <p:cNvSpPr>
            <a:spLocks noChangeShapeType="1"/>
          </p:cNvSpPr>
          <p:nvPr/>
        </p:nvSpPr>
        <p:spPr bwMode="auto">
          <a:xfrm>
            <a:off x="9869488" y="2855913"/>
            <a:ext cx="305034" cy="259"/>
          </a:xfrm>
          <a:prstGeom prst="line">
            <a:avLst/>
          </a:prstGeom>
          <a:noFill/>
          <a:ln w="25400">
            <a:solidFill>
              <a:srgbClr val="CC0000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588" name="Group 776"/>
          <p:cNvGrpSpPr>
            <a:grpSpLocks/>
          </p:cNvGrpSpPr>
          <p:nvPr/>
        </p:nvGrpSpPr>
        <p:grpSpPr bwMode="auto">
          <a:xfrm>
            <a:off x="7135813" y="3500439"/>
            <a:ext cx="506412" cy="352425"/>
            <a:chOff x="2967" y="478"/>
            <a:chExt cx="788" cy="625"/>
          </a:xfrm>
        </p:grpSpPr>
        <p:pic>
          <p:nvPicPr>
            <p:cNvPr id="781" name="Picture 777" descr="access_point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2" name="Picture 778" descr="antenna_radiation_stylize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89" name="Group 779"/>
          <p:cNvGrpSpPr>
            <a:grpSpLocks/>
          </p:cNvGrpSpPr>
          <p:nvPr/>
        </p:nvGrpSpPr>
        <p:grpSpPr bwMode="auto">
          <a:xfrm>
            <a:off x="8656638" y="5003800"/>
            <a:ext cx="563562" cy="420688"/>
            <a:chOff x="2967" y="478"/>
            <a:chExt cx="788" cy="625"/>
          </a:xfrm>
        </p:grpSpPr>
        <p:pic>
          <p:nvPicPr>
            <p:cNvPr id="779" name="Picture 780" descr="access_point_stylized_small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80" name="Picture 781" descr="antenna_radiation_stylized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90" name="Group 523"/>
          <p:cNvGrpSpPr>
            <a:grpSpLocks/>
          </p:cNvGrpSpPr>
          <p:nvPr/>
        </p:nvGrpSpPr>
        <p:grpSpPr bwMode="auto">
          <a:xfrm>
            <a:off x="7414114" y="1844675"/>
            <a:ext cx="457200" cy="733152"/>
            <a:chOff x="6061075" y="1844675"/>
            <a:chExt cx="457200" cy="733152"/>
          </a:xfrm>
        </p:grpSpPr>
        <p:sp>
          <p:nvSpPr>
            <p:cNvPr id="759" name="Line 426"/>
            <p:cNvSpPr>
              <a:spLocks noChangeShapeType="1"/>
            </p:cNvSpPr>
            <p:nvPr/>
          </p:nvSpPr>
          <p:spPr bwMode="auto">
            <a:xfrm>
              <a:off x="6289675" y="2403475"/>
              <a:ext cx="227964" cy="174352"/>
            </a:xfrm>
            <a:prstGeom prst="line">
              <a:avLst/>
            </a:prstGeom>
            <a:noFill/>
            <a:ln w="254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60" name="Group 782"/>
            <p:cNvGrpSpPr>
              <a:grpSpLocks/>
            </p:cNvGrpSpPr>
            <p:nvPr/>
          </p:nvGrpSpPr>
          <p:grpSpPr bwMode="auto">
            <a:xfrm>
              <a:off x="6061075" y="1844675"/>
              <a:ext cx="457200" cy="631825"/>
              <a:chOff x="742" y="2409"/>
              <a:chExt cx="576" cy="881"/>
            </a:xfrm>
          </p:grpSpPr>
          <p:grpSp>
            <p:nvGrpSpPr>
              <p:cNvPr id="761" name="Group 783"/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764" name="Line 270"/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5" name="Line 271"/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6" name="Line 272"/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7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8" name="Line 274"/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69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0" name="Line 276"/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1" name="Line 277"/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2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3" name="Line 279"/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4" name="Line 280"/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5" name="Line 281"/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6" name="Line 282"/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7" name="Line 283"/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778" name="Line 284"/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762" name="Picture 799" descr="cell_tower_radiation copy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3" name="Oval 800"/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91" name="Group 950"/>
          <p:cNvGrpSpPr>
            <a:grpSpLocks/>
          </p:cNvGrpSpPr>
          <p:nvPr/>
        </p:nvGrpSpPr>
        <p:grpSpPr bwMode="auto">
          <a:xfrm>
            <a:off x="9764713" y="5002214"/>
            <a:ext cx="227012" cy="481013"/>
            <a:chOff x="4140" y="429"/>
            <a:chExt cx="1425" cy="2396"/>
          </a:xfrm>
        </p:grpSpPr>
        <p:sp>
          <p:nvSpPr>
            <p:cNvPr id="727" name="Freeform 95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28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29" name="Freeform 95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0" name="Freeform 95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31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2" name="Group 95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57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8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3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4" name="Group 96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55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6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5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36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37" name="Group 96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53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4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38" name="Freeform 96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39" name="Group 96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51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52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40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1" name="Freeform 97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2" name="Freeform 97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3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4" name="Freeform 97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45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6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7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48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9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50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592" name="Group 983"/>
          <p:cNvGrpSpPr>
            <a:grpSpLocks/>
          </p:cNvGrpSpPr>
          <p:nvPr/>
        </p:nvGrpSpPr>
        <p:grpSpPr bwMode="auto">
          <a:xfrm>
            <a:off x="9448800" y="5303839"/>
            <a:ext cx="227012" cy="481013"/>
            <a:chOff x="4140" y="429"/>
            <a:chExt cx="1425" cy="2396"/>
          </a:xfrm>
        </p:grpSpPr>
        <p:sp>
          <p:nvSpPr>
            <p:cNvPr id="695" name="Freeform 984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4 w 354"/>
                <a:gd name="T1" fmla="*/ 0 h 2742"/>
                <a:gd name="T2" fmla="*/ 19 w 354"/>
                <a:gd name="T3" fmla="*/ 32 h 2742"/>
                <a:gd name="T4" fmla="*/ 19 w 354"/>
                <a:gd name="T5" fmla="*/ 246 h 2742"/>
                <a:gd name="T6" fmla="*/ 0 w 354"/>
                <a:gd name="T7" fmla="*/ 258 h 2742"/>
                <a:gd name="T8" fmla="*/ 4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6" name="Rectangle 985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97" name="Freeform 986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11 w 211"/>
                <a:gd name="T3" fmla="*/ 21 h 2537"/>
                <a:gd name="T4" fmla="*/ 2 w 211"/>
                <a:gd name="T5" fmla="*/ 23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8" name="Freeform 987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3 h 226"/>
                <a:gd name="T4" fmla="*/ 18 w 328"/>
                <a:gd name="T5" fmla="*/ 23 h 226"/>
                <a:gd name="T6" fmla="*/ 0 w 328"/>
                <a:gd name="T7" fmla="*/ 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9" name="Rectangle 988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0" name="Group 989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25" name="AutoShape 990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6" name="AutoShape 991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1" name="Rectangle 992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2" name="Group 993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23" name="AutoShape 994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4" name="AutoShape 995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3" name="Rectangle 996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4" name="Rectangle 997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705" name="Group 998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1" name="AutoShape 999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2" name="AutoShape 100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6" name="Freeform 1001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8 w 328"/>
                <a:gd name="T3" fmla="*/ 12 h 226"/>
                <a:gd name="T4" fmla="*/ 18 w 328"/>
                <a:gd name="T5" fmla="*/ 21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707" name="Group 1002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19" name="AutoShape 1003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20" name="AutoShape 1004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708" name="Rectangle 1005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09" name="Freeform 1006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7 w 296"/>
                <a:gd name="T3" fmla="*/ 12 h 256"/>
                <a:gd name="T4" fmla="*/ 17 w 296"/>
                <a:gd name="T5" fmla="*/ 23 h 256"/>
                <a:gd name="T6" fmla="*/ 0 w 296"/>
                <a:gd name="T7" fmla="*/ 8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0" name="Freeform 1007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8 w 304"/>
                <a:gd name="T3" fmla="*/ 16 h 288"/>
                <a:gd name="T4" fmla="*/ 16 w 304"/>
                <a:gd name="T5" fmla="*/ 28 h 288"/>
                <a:gd name="T6" fmla="*/ 2 w 304"/>
                <a:gd name="T7" fmla="*/ 12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1" name="Oval 1008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2" name="Freeform 1009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1 h 240"/>
                <a:gd name="T2" fmla="*/ 2 w 306"/>
                <a:gd name="T3" fmla="*/ 23 h 240"/>
                <a:gd name="T4" fmla="*/ 18 w 306"/>
                <a:gd name="T5" fmla="*/ 11 h 240"/>
                <a:gd name="T6" fmla="*/ 17 w 306"/>
                <a:gd name="T7" fmla="*/ 0 h 240"/>
                <a:gd name="T8" fmla="*/ 0 w 306"/>
                <a:gd name="T9" fmla="*/ 1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13" name="AutoShape 1010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4" name="AutoShape 1011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5" name="Oval 1012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6" name="Oval 1013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7" name="Oval 1014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718" name="Rectangle 1015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pic>
        <p:nvPicPr>
          <p:cNvPr id="593" name="Picture 1017" descr="antenna_stylize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2043113"/>
            <a:ext cx="530702" cy="224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" name="Picture 1018" descr="laptop_keyboard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6851958" y="2291591"/>
            <a:ext cx="437221" cy="1595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5" name="Freeform 1019"/>
          <p:cNvSpPr>
            <a:spLocks/>
          </p:cNvSpPr>
          <p:nvPr/>
        </p:nvSpPr>
        <p:spPr bwMode="auto">
          <a:xfrm>
            <a:off x="6996855" y="2136805"/>
            <a:ext cx="351919" cy="208167"/>
          </a:xfrm>
          <a:custGeom>
            <a:avLst/>
            <a:gdLst>
              <a:gd name="T0" fmla="*/ 6573757 w 2982"/>
              <a:gd name="T1" fmla="*/ 0 h 2442"/>
              <a:gd name="T2" fmla="*/ 0 w 2982"/>
              <a:gd name="T3" fmla="*/ 2477886 h 2442"/>
              <a:gd name="T4" fmla="*/ 26294911 w 2982"/>
              <a:gd name="T5" fmla="*/ 3095568 h 2442"/>
              <a:gd name="T6" fmla="*/ 32868668 w 2982"/>
              <a:gd name="T7" fmla="*/ 617681 h 2442"/>
              <a:gd name="T8" fmla="*/ 6573757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596" name="Picture 1020" descr="screen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188" y="2142159"/>
            <a:ext cx="319785" cy="189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7" name="Freeform 1021"/>
          <p:cNvSpPr>
            <a:spLocks/>
          </p:cNvSpPr>
          <p:nvPr/>
        </p:nvSpPr>
        <p:spPr bwMode="auto">
          <a:xfrm>
            <a:off x="7060929" y="2130663"/>
            <a:ext cx="298167" cy="38736"/>
          </a:xfrm>
          <a:custGeom>
            <a:avLst/>
            <a:gdLst>
              <a:gd name="T0" fmla="*/ 1641570 w 2528"/>
              <a:gd name="T1" fmla="*/ 0 h 455"/>
              <a:gd name="T2" fmla="*/ 27891942 w 2528"/>
              <a:gd name="T3" fmla="*/ 616030 h 455"/>
              <a:gd name="T4" fmla="*/ 26250491 w 2528"/>
              <a:gd name="T5" fmla="*/ 616030 h 455"/>
              <a:gd name="T6" fmla="*/ 0 w 2528"/>
              <a:gd name="T7" fmla="*/ 616030 h 455"/>
              <a:gd name="T8" fmla="*/ 1641570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8" name="Freeform 1022"/>
          <p:cNvSpPr>
            <a:spLocks/>
          </p:cNvSpPr>
          <p:nvPr/>
        </p:nvSpPr>
        <p:spPr bwMode="auto">
          <a:xfrm>
            <a:off x="6993738" y="2130349"/>
            <a:ext cx="82770" cy="161243"/>
          </a:xfrm>
          <a:custGeom>
            <a:avLst/>
            <a:gdLst>
              <a:gd name="T0" fmla="*/ 6561704 w 702"/>
              <a:gd name="T1" fmla="*/ 0 h 1893"/>
              <a:gd name="T2" fmla="*/ 0 w 702"/>
              <a:gd name="T3" fmla="*/ 2474096 h 1893"/>
              <a:gd name="T4" fmla="*/ 1640426 w 702"/>
              <a:gd name="T5" fmla="*/ 2474096 h 1893"/>
              <a:gd name="T6" fmla="*/ 8202130 w 702"/>
              <a:gd name="T7" fmla="*/ 616693 h 1893"/>
              <a:gd name="T8" fmla="*/ 6561704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99" name="Freeform 1023"/>
          <p:cNvSpPr>
            <a:spLocks/>
          </p:cNvSpPr>
          <p:nvPr/>
        </p:nvSpPr>
        <p:spPr bwMode="auto">
          <a:xfrm>
            <a:off x="7267756" y="2159164"/>
            <a:ext cx="89197" cy="186122"/>
          </a:xfrm>
          <a:custGeom>
            <a:avLst/>
            <a:gdLst>
              <a:gd name="T0" fmla="*/ 8213085 w 756"/>
              <a:gd name="T1" fmla="*/ 0 h 2184"/>
              <a:gd name="T2" fmla="*/ 1642593 w 756"/>
              <a:gd name="T3" fmla="*/ 3093852 h 2184"/>
              <a:gd name="T4" fmla="*/ 0 w 756"/>
              <a:gd name="T5" fmla="*/ 3093852 h 2184"/>
              <a:gd name="T6" fmla="*/ 6570492 w 756"/>
              <a:gd name="T7" fmla="*/ 617339 h 2184"/>
              <a:gd name="T8" fmla="*/ 8213085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0" name="Freeform 1024"/>
          <p:cNvSpPr>
            <a:spLocks/>
          </p:cNvSpPr>
          <p:nvPr/>
        </p:nvSpPr>
        <p:spPr bwMode="auto">
          <a:xfrm>
            <a:off x="6992765" y="2283402"/>
            <a:ext cx="327185" cy="62828"/>
          </a:xfrm>
          <a:custGeom>
            <a:avLst/>
            <a:gdLst>
              <a:gd name="T0" fmla="*/ 1642768 w 2773"/>
              <a:gd name="T1" fmla="*/ 0 h 738"/>
              <a:gd name="T2" fmla="*/ 0 w 2773"/>
              <a:gd name="T3" fmla="*/ 616021 h 738"/>
              <a:gd name="T4" fmla="*/ 26283822 w 2773"/>
              <a:gd name="T5" fmla="*/ 1232127 h 738"/>
              <a:gd name="T6" fmla="*/ 26283822 w 2773"/>
              <a:gd name="T7" fmla="*/ 616021 h 738"/>
              <a:gd name="T8" fmla="*/ 1642768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1" name="Freeform 1025"/>
          <p:cNvSpPr>
            <a:spLocks/>
          </p:cNvSpPr>
          <p:nvPr/>
        </p:nvSpPr>
        <p:spPr bwMode="auto">
          <a:xfrm>
            <a:off x="7277689" y="2160739"/>
            <a:ext cx="83549" cy="186909"/>
          </a:xfrm>
          <a:custGeom>
            <a:avLst/>
            <a:gdLst>
              <a:gd name="T0" fmla="*/ 27077483 w 637"/>
              <a:gd name="T1" fmla="*/ 0 h 1659"/>
              <a:gd name="T2" fmla="*/ 27077483 w 637"/>
              <a:gd name="T3" fmla="*/ 0 h 1659"/>
              <a:gd name="T4" fmla="*/ 2253593 w 637"/>
              <a:gd name="T5" fmla="*/ 84370993 h 1659"/>
              <a:gd name="T6" fmla="*/ 0 w 637"/>
              <a:gd name="T7" fmla="*/ 81515082 h 1659"/>
              <a:gd name="T8" fmla="*/ 27077483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2" name="Freeform 1026"/>
          <p:cNvSpPr>
            <a:spLocks/>
          </p:cNvSpPr>
          <p:nvPr/>
        </p:nvSpPr>
        <p:spPr bwMode="auto">
          <a:xfrm>
            <a:off x="6993154" y="2291749"/>
            <a:ext cx="290961" cy="62041"/>
          </a:xfrm>
          <a:custGeom>
            <a:avLst/>
            <a:gdLst>
              <a:gd name="T0" fmla="*/ 0 w 2216"/>
              <a:gd name="T1" fmla="*/ 0 h 550"/>
              <a:gd name="T2" fmla="*/ 2258362 w 2216"/>
              <a:gd name="T3" fmla="*/ 2875657 h 550"/>
              <a:gd name="T4" fmla="*/ 95077021 w 2216"/>
              <a:gd name="T5" fmla="*/ 28705919 h 550"/>
              <a:gd name="T6" fmla="*/ 95077021 w 2216"/>
              <a:gd name="T7" fmla="*/ 24405125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03" name="Group 1027"/>
          <p:cNvGrpSpPr>
            <a:grpSpLocks/>
          </p:cNvGrpSpPr>
          <p:nvPr/>
        </p:nvGrpSpPr>
        <p:grpSpPr bwMode="auto">
          <a:xfrm>
            <a:off x="6988285" y="2358040"/>
            <a:ext cx="98740" cy="36846"/>
            <a:chOff x="1740" y="2642"/>
            <a:chExt cx="752" cy="327"/>
          </a:xfrm>
        </p:grpSpPr>
        <p:sp>
          <p:nvSpPr>
            <p:cNvPr id="689" name="Freeform 1028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0" name="Freeform 1029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1" name="Freeform 1030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2" name="Freeform 1031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3" name="Freeform 1032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94" name="Freeform 1033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04" name="Freeform 1034"/>
          <p:cNvSpPr>
            <a:spLocks/>
          </p:cNvSpPr>
          <p:nvPr/>
        </p:nvSpPr>
        <p:spPr bwMode="auto">
          <a:xfrm>
            <a:off x="7157330" y="2363551"/>
            <a:ext cx="119578" cy="80936"/>
          </a:xfrm>
          <a:custGeom>
            <a:avLst/>
            <a:gdLst>
              <a:gd name="T0" fmla="*/ 1765285 w 990"/>
              <a:gd name="T1" fmla="*/ 10672924 h 792"/>
              <a:gd name="T2" fmla="*/ 15858459 w 990"/>
              <a:gd name="T3" fmla="*/ 0 h 792"/>
              <a:gd name="T4" fmla="*/ 15858459 w 990"/>
              <a:gd name="T5" fmla="*/ 1065249 h 792"/>
              <a:gd name="T6" fmla="*/ 0 w 990"/>
              <a:gd name="T7" fmla="*/ 10672924 h 792"/>
              <a:gd name="T8" fmla="*/ 1765285 w 990"/>
              <a:gd name="T9" fmla="*/ 10672924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5" name="Freeform 1035"/>
          <p:cNvSpPr>
            <a:spLocks/>
          </p:cNvSpPr>
          <p:nvPr/>
        </p:nvSpPr>
        <p:spPr bwMode="auto">
          <a:xfrm>
            <a:off x="6852153" y="2370007"/>
            <a:ext cx="305957" cy="73850"/>
          </a:xfrm>
          <a:custGeom>
            <a:avLst/>
            <a:gdLst>
              <a:gd name="T0" fmla="*/ 1766745 w 2532"/>
              <a:gd name="T1" fmla="*/ 0 h 723"/>
              <a:gd name="T2" fmla="*/ 1766745 w 2532"/>
              <a:gd name="T3" fmla="*/ 0 h 723"/>
              <a:gd name="T4" fmla="*/ 38810380 w 2532"/>
              <a:gd name="T5" fmla="*/ 9588243 h 723"/>
              <a:gd name="T6" fmla="*/ 38810380 w 2532"/>
              <a:gd name="T7" fmla="*/ 10652479 h 723"/>
              <a:gd name="T8" fmla="*/ 0 w 2532"/>
              <a:gd name="T9" fmla="*/ 1064237 h 723"/>
              <a:gd name="T10" fmla="*/ 1766745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6" name="Freeform 1036"/>
          <p:cNvSpPr>
            <a:spLocks/>
          </p:cNvSpPr>
          <p:nvPr/>
        </p:nvSpPr>
        <p:spPr bwMode="auto">
          <a:xfrm>
            <a:off x="6852348" y="2356466"/>
            <a:ext cx="3311" cy="14959"/>
          </a:xfrm>
          <a:custGeom>
            <a:avLst/>
            <a:gdLst>
              <a:gd name="T0" fmla="*/ 2059569 w 26"/>
              <a:gd name="T1" fmla="*/ 1056289 h 147"/>
              <a:gd name="T2" fmla="*/ 2059569 w 26"/>
              <a:gd name="T3" fmla="*/ 2112475 h 147"/>
              <a:gd name="T4" fmla="*/ 0 w 26"/>
              <a:gd name="T5" fmla="*/ 2112475 h 147"/>
              <a:gd name="T6" fmla="*/ 2059569 w 26"/>
              <a:gd name="T7" fmla="*/ 0 h 147"/>
              <a:gd name="T8" fmla="*/ 2059569 w 26"/>
              <a:gd name="T9" fmla="*/ 1056289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7" name="Freeform 1037"/>
          <p:cNvSpPr>
            <a:spLocks/>
          </p:cNvSpPr>
          <p:nvPr/>
        </p:nvSpPr>
        <p:spPr bwMode="auto">
          <a:xfrm>
            <a:off x="6852542" y="2295528"/>
            <a:ext cx="142170" cy="61883"/>
          </a:xfrm>
          <a:custGeom>
            <a:avLst/>
            <a:gdLst>
              <a:gd name="T0" fmla="*/ 17669579 w 1176"/>
              <a:gd name="T1" fmla="*/ 0 h 606"/>
              <a:gd name="T2" fmla="*/ 0 w 1176"/>
              <a:gd name="T3" fmla="*/ 8519635 h 606"/>
              <a:gd name="T4" fmla="*/ 1768421 w 1176"/>
              <a:gd name="T5" fmla="*/ 8519635 h 606"/>
              <a:gd name="T6" fmla="*/ 17669579 w 1176"/>
              <a:gd name="T7" fmla="*/ 1063652 h 606"/>
              <a:gd name="T8" fmla="*/ 17669579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8" name="Freeform 1038"/>
          <p:cNvSpPr>
            <a:spLocks/>
          </p:cNvSpPr>
          <p:nvPr/>
        </p:nvSpPr>
        <p:spPr bwMode="auto">
          <a:xfrm>
            <a:off x="6862085" y="2359615"/>
            <a:ext cx="290182" cy="71016"/>
          </a:xfrm>
          <a:custGeom>
            <a:avLst/>
            <a:gdLst>
              <a:gd name="T0" fmla="*/ 1510505 w 2532"/>
              <a:gd name="T1" fmla="*/ 0 h 723"/>
              <a:gd name="T2" fmla="*/ 1510505 w 2532"/>
              <a:gd name="T3" fmla="*/ 0 h 723"/>
              <a:gd name="T4" fmla="*/ 18059933 w 2532"/>
              <a:gd name="T5" fmla="*/ 5682655 h 723"/>
              <a:gd name="T6" fmla="*/ 18059933 w 2532"/>
              <a:gd name="T7" fmla="*/ 5682655 h 723"/>
              <a:gd name="T8" fmla="*/ 0 w 2532"/>
              <a:gd name="T9" fmla="*/ 945505 h 723"/>
              <a:gd name="T10" fmla="*/ 1510505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09" name="Freeform 1039"/>
          <p:cNvSpPr>
            <a:spLocks/>
          </p:cNvSpPr>
          <p:nvPr/>
        </p:nvSpPr>
        <p:spPr bwMode="auto">
          <a:xfrm flipV="1">
            <a:off x="7151877" y="2354577"/>
            <a:ext cx="118410" cy="73535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9465267 h 723"/>
              <a:gd name="T6" fmla="*/ 0 w 2532"/>
              <a:gd name="T7" fmla="*/ 9465267 h 723"/>
              <a:gd name="T8" fmla="*/ 0 w 2532"/>
              <a:gd name="T9" fmla="*/ 1055120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10" name="Group 1064"/>
          <p:cNvGrpSpPr>
            <a:grpSpLocks/>
          </p:cNvGrpSpPr>
          <p:nvPr/>
        </p:nvGrpSpPr>
        <p:grpSpPr bwMode="auto">
          <a:xfrm>
            <a:off x="8396288" y="5486400"/>
            <a:ext cx="474662" cy="407988"/>
            <a:chOff x="877" y="1008"/>
            <a:chExt cx="2747" cy="2591"/>
          </a:xfrm>
        </p:grpSpPr>
        <p:pic>
          <p:nvPicPr>
            <p:cNvPr id="666" name="Picture 1065" descr="antenna_stylize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7" name="Picture 1066" descr="laptop_keyboar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8" name="Freeform 1067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69" name="Picture 1068" descr="screen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0" name="Freeform 1069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1" name="Freeform 1070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2" name="Freeform 1071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3" name="Freeform 1072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4" name="Freeform 1073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5" name="Freeform 1074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76" name="Group 1075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683" name="Freeform 1076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4" name="Freeform 1077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5" name="Freeform 1078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6" name="Freeform 1079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7" name="Freeform 1080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8" name="Freeform 1081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77" name="Freeform 1082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Freeform 1083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9" name="Freeform 1084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Freeform 1085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1" name="Freeform 1086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2" name="Freeform 1087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611" name="Picture 1115" descr="antenna_stylized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1022" y="3105641"/>
            <a:ext cx="347997" cy="16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2" name="Picture 1116" descr="laptop_keyboard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9064" flipH="1">
            <a:off x="7037879" y="3291709"/>
            <a:ext cx="286699" cy="119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3" name="Freeform 1117"/>
          <p:cNvSpPr>
            <a:spLocks/>
          </p:cNvSpPr>
          <p:nvPr/>
        </p:nvSpPr>
        <p:spPr bwMode="auto">
          <a:xfrm>
            <a:off x="7132891" y="3175800"/>
            <a:ext cx="230764" cy="155883"/>
          </a:xfrm>
          <a:custGeom>
            <a:avLst/>
            <a:gdLst>
              <a:gd name="T0" fmla="*/ 1856482 w 2982"/>
              <a:gd name="T1" fmla="*/ 0 h 2442"/>
              <a:gd name="T2" fmla="*/ 0 w 2982"/>
              <a:gd name="T3" fmla="*/ 1039092 h 2442"/>
              <a:gd name="T4" fmla="*/ 7413777 w 2982"/>
              <a:gd name="T5" fmla="*/ 1299855 h 2442"/>
              <a:gd name="T6" fmla="*/ 9270259 w 2982"/>
              <a:gd name="T7" fmla="*/ 260763 h 2442"/>
              <a:gd name="T8" fmla="*/ 1856482 w 2982"/>
              <a:gd name="T9" fmla="*/ 0 h 24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82"/>
              <a:gd name="T16" fmla="*/ 0 h 2442"/>
              <a:gd name="T17" fmla="*/ 2982 w 2982"/>
              <a:gd name="T18" fmla="*/ 2442 h 24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82" h="2442">
                <a:moveTo>
                  <a:pt x="540" y="0"/>
                </a:moveTo>
                <a:lnTo>
                  <a:pt x="0" y="1734"/>
                </a:lnTo>
                <a:lnTo>
                  <a:pt x="2394" y="2442"/>
                </a:lnTo>
                <a:lnTo>
                  <a:pt x="2982" y="318"/>
                </a:lnTo>
                <a:lnTo>
                  <a:pt x="540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pic>
        <p:nvPicPr>
          <p:cNvPr id="614" name="Picture 1118" descr="screen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257" y="3179809"/>
            <a:ext cx="209692" cy="14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" name="Freeform 1119"/>
          <p:cNvSpPr>
            <a:spLocks/>
          </p:cNvSpPr>
          <p:nvPr/>
        </p:nvSpPr>
        <p:spPr bwMode="auto">
          <a:xfrm>
            <a:off x="7174907" y="3171202"/>
            <a:ext cx="195517" cy="29007"/>
          </a:xfrm>
          <a:custGeom>
            <a:avLst/>
            <a:gdLst>
              <a:gd name="T0" fmla="*/ 460563 w 2528"/>
              <a:gd name="T1" fmla="*/ 0 h 455"/>
              <a:gd name="T2" fmla="*/ 7865770 w 2528"/>
              <a:gd name="T3" fmla="*/ 260107 h 455"/>
              <a:gd name="T4" fmla="*/ 7399174 w 2528"/>
              <a:gd name="T5" fmla="*/ 260107 h 455"/>
              <a:gd name="T6" fmla="*/ 0 w 2528"/>
              <a:gd name="T7" fmla="*/ 260107 h 455"/>
              <a:gd name="T8" fmla="*/ 460563 w 2528"/>
              <a:gd name="T9" fmla="*/ 0 h 45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28"/>
              <a:gd name="T16" fmla="*/ 0 h 455"/>
              <a:gd name="T17" fmla="*/ 2528 w 2528"/>
              <a:gd name="T18" fmla="*/ 455 h 45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28" h="455">
                <a:moveTo>
                  <a:pt x="14" y="0"/>
                </a:moveTo>
                <a:lnTo>
                  <a:pt x="2528" y="341"/>
                </a:lnTo>
                <a:lnTo>
                  <a:pt x="2480" y="455"/>
                </a:lnTo>
                <a:lnTo>
                  <a:pt x="0" y="86"/>
                </a:lnTo>
                <a:lnTo>
                  <a:pt x="14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EAEAEA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6" name="Freeform 1120"/>
          <p:cNvSpPr>
            <a:spLocks/>
          </p:cNvSpPr>
          <p:nvPr/>
        </p:nvSpPr>
        <p:spPr bwMode="auto">
          <a:xfrm>
            <a:off x="7130849" y="3170966"/>
            <a:ext cx="54275" cy="120745"/>
          </a:xfrm>
          <a:custGeom>
            <a:avLst/>
            <a:gdLst>
              <a:gd name="T0" fmla="*/ 1847051 w 702"/>
              <a:gd name="T1" fmla="*/ 0 h 1893"/>
              <a:gd name="T2" fmla="*/ 0 w 702"/>
              <a:gd name="T3" fmla="*/ 1037463 h 1893"/>
              <a:gd name="T4" fmla="*/ 460255 w 702"/>
              <a:gd name="T5" fmla="*/ 1037463 h 1893"/>
              <a:gd name="T6" fmla="*/ 2313337 w 702"/>
              <a:gd name="T7" fmla="*/ 260370 h 1893"/>
              <a:gd name="T8" fmla="*/ 1847051 w 702"/>
              <a:gd name="T9" fmla="*/ 0 h 18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2"/>
              <a:gd name="T16" fmla="*/ 0 h 1893"/>
              <a:gd name="T17" fmla="*/ 702 w 702"/>
              <a:gd name="T18" fmla="*/ 1893 h 18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2" h="1893">
                <a:moveTo>
                  <a:pt x="579" y="0"/>
                </a:moveTo>
                <a:lnTo>
                  <a:pt x="0" y="1869"/>
                </a:lnTo>
                <a:lnTo>
                  <a:pt x="114" y="1893"/>
                </a:lnTo>
                <a:lnTo>
                  <a:pt x="702" y="51"/>
                </a:lnTo>
                <a:lnTo>
                  <a:pt x="579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7" name="Freeform 1121"/>
          <p:cNvSpPr>
            <a:spLocks/>
          </p:cNvSpPr>
          <p:nvPr/>
        </p:nvSpPr>
        <p:spPr bwMode="auto">
          <a:xfrm>
            <a:off x="7310530" y="3192544"/>
            <a:ext cx="58489" cy="139375"/>
          </a:xfrm>
          <a:custGeom>
            <a:avLst/>
            <a:gdLst>
              <a:gd name="T0" fmla="*/ 2316427 w 756"/>
              <a:gd name="T1" fmla="*/ 0 h 2184"/>
              <a:gd name="T2" fmla="*/ 460872 w 756"/>
              <a:gd name="T3" fmla="*/ 1299110 h 2184"/>
              <a:gd name="T4" fmla="*/ 0 w 756"/>
              <a:gd name="T5" fmla="*/ 1299110 h 2184"/>
              <a:gd name="T6" fmla="*/ 1849521 w 756"/>
              <a:gd name="T7" fmla="*/ 260626 h 2184"/>
              <a:gd name="T8" fmla="*/ 2316427 w 756"/>
              <a:gd name="T9" fmla="*/ 0 h 21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56"/>
              <a:gd name="T16" fmla="*/ 0 h 2184"/>
              <a:gd name="T17" fmla="*/ 756 w 756"/>
              <a:gd name="T18" fmla="*/ 2184 h 21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56" h="2184">
                <a:moveTo>
                  <a:pt x="756" y="0"/>
                </a:moveTo>
                <a:lnTo>
                  <a:pt x="138" y="2184"/>
                </a:lnTo>
                <a:lnTo>
                  <a:pt x="0" y="2148"/>
                </a:lnTo>
                <a:lnTo>
                  <a:pt x="606" y="78"/>
                </a:lnTo>
                <a:lnTo>
                  <a:pt x="756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8" name="Freeform 1122"/>
          <p:cNvSpPr>
            <a:spLocks/>
          </p:cNvSpPr>
          <p:nvPr/>
        </p:nvSpPr>
        <p:spPr bwMode="auto">
          <a:xfrm>
            <a:off x="7130210" y="3285578"/>
            <a:ext cx="214545" cy="47048"/>
          </a:xfrm>
          <a:custGeom>
            <a:avLst/>
            <a:gdLst>
              <a:gd name="T0" fmla="*/ 460889 w 2773"/>
              <a:gd name="T1" fmla="*/ 0 h 738"/>
              <a:gd name="T2" fmla="*/ 0 w 2773"/>
              <a:gd name="T3" fmla="*/ 260103 h 738"/>
              <a:gd name="T4" fmla="*/ 7410661 w 2773"/>
              <a:gd name="T5" fmla="*/ 520206 h 738"/>
              <a:gd name="T6" fmla="*/ 7410661 w 2773"/>
              <a:gd name="T7" fmla="*/ 260103 h 738"/>
              <a:gd name="T8" fmla="*/ 460889 w 2773"/>
              <a:gd name="T9" fmla="*/ 0 h 73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73"/>
              <a:gd name="T16" fmla="*/ 0 h 738"/>
              <a:gd name="T17" fmla="*/ 2773 w 2773"/>
              <a:gd name="T18" fmla="*/ 738 h 73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73" h="738">
                <a:moveTo>
                  <a:pt x="33" y="0"/>
                </a:moveTo>
                <a:lnTo>
                  <a:pt x="0" y="99"/>
                </a:lnTo>
                <a:lnTo>
                  <a:pt x="2436" y="738"/>
                </a:lnTo>
                <a:cubicBezTo>
                  <a:pt x="2499" y="501"/>
                  <a:pt x="2773" y="727"/>
                  <a:pt x="2373" y="603"/>
                </a:cubicBezTo>
                <a:lnTo>
                  <a:pt x="33" y="0"/>
                </a:lnTo>
                <a:close/>
              </a:path>
            </a:pathLst>
          </a:custGeom>
          <a:gradFill rotWithShape="1">
            <a:gsLst>
              <a:gs pos="0">
                <a:srgbClr val="0000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19" name="Freeform 1123"/>
          <p:cNvSpPr>
            <a:spLocks/>
          </p:cNvSpPr>
          <p:nvPr/>
        </p:nvSpPr>
        <p:spPr bwMode="auto">
          <a:xfrm>
            <a:off x="7317042" y="3193723"/>
            <a:ext cx="54786" cy="139965"/>
          </a:xfrm>
          <a:custGeom>
            <a:avLst/>
            <a:gdLst>
              <a:gd name="T0" fmla="*/ 7633745 w 637"/>
              <a:gd name="T1" fmla="*/ 0 h 1659"/>
              <a:gd name="T2" fmla="*/ 7633745 w 637"/>
              <a:gd name="T3" fmla="*/ 0 h 1659"/>
              <a:gd name="T4" fmla="*/ 636188 w 637"/>
              <a:gd name="T5" fmla="*/ 35432406 h 1659"/>
              <a:gd name="T6" fmla="*/ 0 w 637"/>
              <a:gd name="T7" fmla="*/ 34229500 h 1659"/>
              <a:gd name="T8" fmla="*/ 7633745 w 637"/>
              <a:gd name="T9" fmla="*/ 0 h 16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7"/>
              <a:gd name="T16" fmla="*/ 0 h 1659"/>
              <a:gd name="T17" fmla="*/ 637 w 637"/>
              <a:gd name="T18" fmla="*/ 1659 h 16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7" h="1659">
                <a:moveTo>
                  <a:pt x="615" y="0"/>
                </a:moveTo>
                <a:lnTo>
                  <a:pt x="637" y="0"/>
                </a:lnTo>
                <a:lnTo>
                  <a:pt x="68" y="1659"/>
                </a:lnTo>
                <a:lnTo>
                  <a:pt x="0" y="1647"/>
                </a:lnTo>
                <a:lnTo>
                  <a:pt x="615" y="0"/>
                </a:lnTo>
                <a:close/>
              </a:path>
            </a:pathLst>
          </a:custGeom>
          <a:solidFill>
            <a:srgbClr val="4D4D4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0" name="Freeform 1124"/>
          <p:cNvSpPr>
            <a:spLocks/>
          </p:cNvSpPr>
          <p:nvPr/>
        </p:nvSpPr>
        <p:spPr bwMode="auto">
          <a:xfrm>
            <a:off x="7130465" y="3291827"/>
            <a:ext cx="190792" cy="46458"/>
          </a:xfrm>
          <a:custGeom>
            <a:avLst/>
            <a:gdLst>
              <a:gd name="T0" fmla="*/ 0 w 2216"/>
              <a:gd name="T1" fmla="*/ 0 h 550"/>
              <a:gd name="T2" fmla="*/ 637466 w 2216"/>
              <a:gd name="T3" fmla="*/ 1205796 h 550"/>
              <a:gd name="T4" fmla="*/ 26804554 w 2216"/>
              <a:gd name="T5" fmla="*/ 12051036 h 550"/>
              <a:gd name="T6" fmla="*/ 26804554 w 2216"/>
              <a:gd name="T7" fmla="*/ 10245932 h 550"/>
              <a:gd name="T8" fmla="*/ 0 w 2216"/>
              <a:gd name="T9" fmla="*/ 0 h 55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6"/>
              <a:gd name="T16" fmla="*/ 0 h 550"/>
              <a:gd name="T17" fmla="*/ 2216 w 2216"/>
              <a:gd name="T18" fmla="*/ 550 h 55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6" h="550">
                <a:moveTo>
                  <a:pt x="0" y="0"/>
                </a:moveTo>
                <a:lnTo>
                  <a:pt x="9" y="57"/>
                </a:lnTo>
                <a:lnTo>
                  <a:pt x="2164" y="550"/>
                </a:lnTo>
                <a:lnTo>
                  <a:pt x="2216" y="49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21" name="Group 1125"/>
          <p:cNvGrpSpPr>
            <a:grpSpLocks/>
          </p:cNvGrpSpPr>
          <p:nvPr/>
        </p:nvGrpSpPr>
        <p:grpSpPr bwMode="auto">
          <a:xfrm>
            <a:off x="7127273" y="3341469"/>
            <a:ext cx="64747" cy="27592"/>
            <a:chOff x="1740" y="2642"/>
            <a:chExt cx="752" cy="327"/>
          </a:xfrm>
        </p:grpSpPr>
        <p:sp>
          <p:nvSpPr>
            <p:cNvPr id="660" name="Freeform 1126"/>
            <p:cNvSpPr>
              <a:spLocks/>
            </p:cNvSpPr>
            <p:nvPr/>
          </p:nvSpPr>
          <p:spPr bwMode="auto">
            <a:xfrm>
              <a:off x="1740" y="2642"/>
              <a:ext cx="752" cy="327"/>
            </a:xfrm>
            <a:custGeom>
              <a:avLst/>
              <a:gdLst>
                <a:gd name="T0" fmla="*/ 293 w 752"/>
                <a:gd name="T1" fmla="*/ 0 h 327"/>
                <a:gd name="T2" fmla="*/ 752 w 752"/>
                <a:gd name="T3" fmla="*/ 124 h 327"/>
                <a:gd name="T4" fmla="*/ 470 w 752"/>
                <a:gd name="T5" fmla="*/ 327 h 327"/>
                <a:gd name="T6" fmla="*/ 0 w 752"/>
                <a:gd name="T7" fmla="*/ 183 h 327"/>
                <a:gd name="T8" fmla="*/ 293 w 752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2"/>
                <a:gd name="T16" fmla="*/ 0 h 327"/>
                <a:gd name="T17" fmla="*/ 752 w 752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2" h="327">
                  <a:moveTo>
                    <a:pt x="293" y="0"/>
                  </a:moveTo>
                  <a:lnTo>
                    <a:pt x="752" y="124"/>
                  </a:lnTo>
                  <a:lnTo>
                    <a:pt x="470" y="327"/>
                  </a:lnTo>
                  <a:lnTo>
                    <a:pt x="0" y="18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1" name="Freeform 1127"/>
            <p:cNvSpPr>
              <a:spLocks/>
            </p:cNvSpPr>
            <p:nvPr/>
          </p:nvSpPr>
          <p:spPr bwMode="auto">
            <a:xfrm>
              <a:off x="1754" y="2649"/>
              <a:ext cx="726" cy="311"/>
            </a:xfrm>
            <a:custGeom>
              <a:avLst/>
              <a:gdLst>
                <a:gd name="T0" fmla="*/ 282 w 726"/>
                <a:gd name="T1" fmla="*/ 0 h 311"/>
                <a:gd name="T2" fmla="*/ 726 w 726"/>
                <a:gd name="T3" fmla="*/ 119 h 311"/>
                <a:gd name="T4" fmla="*/ 457 w 726"/>
                <a:gd name="T5" fmla="*/ 311 h 311"/>
                <a:gd name="T6" fmla="*/ 0 w 726"/>
                <a:gd name="T7" fmla="*/ 173 h 311"/>
                <a:gd name="T8" fmla="*/ 282 w 726"/>
                <a:gd name="T9" fmla="*/ 0 h 3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26"/>
                <a:gd name="T16" fmla="*/ 0 h 311"/>
                <a:gd name="T17" fmla="*/ 726 w 726"/>
                <a:gd name="T18" fmla="*/ 311 h 3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26" h="311">
                  <a:moveTo>
                    <a:pt x="282" y="0"/>
                  </a:moveTo>
                  <a:lnTo>
                    <a:pt x="726" y="119"/>
                  </a:lnTo>
                  <a:lnTo>
                    <a:pt x="457" y="311"/>
                  </a:lnTo>
                  <a:lnTo>
                    <a:pt x="0" y="173"/>
                  </a:lnTo>
                  <a:lnTo>
                    <a:pt x="282" y="0"/>
                  </a:lnTo>
                  <a:close/>
                </a:path>
              </a:pathLst>
            </a:custGeom>
            <a:gradFill rotWithShape="1">
              <a:gsLst>
                <a:gs pos="0">
                  <a:srgbClr val="4D4D4D"/>
                </a:gs>
                <a:gs pos="100000">
                  <a:srgbClr val="DDDDDD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2" name="Freeform 1128"/>
            <p:cNvSpPr>
              <a:spLocks/>
            </p:cNvSpPr>
            <p:nvPr/>
          </p:nvSpPr>
          <p:spPr bwMode="auto">
            <a:xfrm>
              <a:off x="1808" y="2770"/>
              <a:ext cx="258" cy="100"/>
            </a:xfrm>
            <a:custGeom>
              <a:avLst/>
              <a:gdLst>
                <a:gd name="T0" fmla="*/ 0 w 258"/>
                <a:gd name="T1" fmla="*/ 44 h 100"/>
                <a:gd name="T2" fmla="*/ 75 w 258"/>
                <a:gd name="T3" fmla="*/ 0 h 100"/>
                <a:gd name="T4" fmla="*/ 258 w 258"/>
                <a:gd name="T5" fmla="*/ 50 h 100"/>
                <a:gd name="T6" fmla="*/ 183 w 258"/>
                <a:gd name="T7" fmla="*/ 100 h 100"/>
                <a:gd name="T8" fmla="*/ 0 w 258"/>
                <a:gd name="T9" fmla="*/ 44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0"/>
                <a:gd name="T17" fmla="*/ 258 w 258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0">
                  <a:moveTo>
                    <a:pt x="0" y="44"/>
                  </a:moveTo>
                  <a:lnTo>
                    <a:pt x="75" y="0"/>
                  </a:lnTo>
                  <a:lnTo>
                    <a:pt x="258" y="50"/>
                  </a:lnTo>
                  <a:lnTo>
                    <a:pt x="183" y="100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Freeform 1129"/>
            <p:cNvSpPr>
              <a:spLocks/>
            </p:cNvSpPr>
            <p:nvPr/>
          </p:nvSpPr>
          <p:spPr bwMode="auto">
            <a:xfrm>
              <a:off x="1799" y="2816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4" name="Freeform 1130"/>
            <p:cNvSpPr>
              <a:spLocks/>
            </p:cNvSpPr>
            <p:nvPr/>
          </p:nvSpPr>
          <p:spPr bwMode="auto">
            <a:xfrm>
              <a:off x="2020" y="2834"/>
              <a:ext cx="258" cy="102"/>
            </a:xfrm>
            <a:custGeom>
              <a:avLst/>
              <a:gdLst>
                <a:gd name="T0" fmla="*/ 0 w 258"/>
                <a:gd name="T1" fmla="*/ 46 h 102"/>
                <a:gd name="T2" fmla="*/ 71 w 258"/>
                <a:gd name="T3" fmla="*/ 0 h 102"/>
                <a:gd name="T4" fmla="*/ 258 w 258"/>
                <a:gd name="T5" fmla="*/ 52 h 102"/>
                <a:gd name="T6" fmla="*/ 183 w 258"/>
                <a:gd name="T7" fmla="*/ 102 h 102"/>
                <a:gd name="T8" fmla="*/ 0 w 258"/>
                <a:gd name="T9" fmla="*/ 46 h 1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8"/>
                <a:gd name="T16" fmla="*/ 0 h 102"/>
                <a:gd name="T17" fmla="*/ 258 w 258"/>
                <a:gd name="T18" fmla="*/ 102 h 1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8" h="102">
                  <a:moveTo>
                    <a:pt x="0" y="46"/>
                  </a:moveTo>
                  <a:lnTo>
                    <a:pt x="71" y="0"/>
                  </a:lnTo>
                  <a:lnTo>
                    <a:pt x="258" y="52"/>
                  </a:lnTo>
                  <a:lnTo>
                    <a:pt x="183" y="102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1131"/>
            <p:cNvSpPr>
              <a:spLocks/>
            </p:cNvSpPr>
            <p:nvPr/>
          </p:nvSpPr>
          <p:spPr bwMode="auto">
            <a:xfrm>
              <a:off x="2011" y="2882"/>
              <a:ext cx="194" cy="63"/>
            </a:xfrm>
            <a:custGeom>
              <a:avLst/>
              <a:gdLst>
                <a:gd name="T0" fmla="*/ 12 w 194"/>
                <a:gd name="T1" fmla="*/ 0 h 63"/>
                <a:gd name="T2" fmla="*/ 194 w 194"/>
                <a:gd name="T3" fmla="*/ 53 h 63"/>
                <a:gd name="T4" fmla="*/ 180 w 194"/>
                <a:gd name="T5" fmla="*/ 63 h 63"/>
                <a:gd name="T6" fmla="*/ 0 w 194"/>
                <a:gd name="T7" fmla="*/ 9 h 63"/>
                <a:gd name="T8" fmla="*/ 12 w 194"/>
                <a:gd name="T9" fmla="*/ 0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"/>
                <a:gd name="T16" fmla="*/ 0 h 63"/>
                <a:gd name="T17" fmla="*/ 194 w 19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" h="63">
                  <a:moveTo>
                    <a:pt x="12" y="0"/>
                  </a:moveTo>
                  <a:lnTo>
                    <a:pt x="194" y="53"/>
                  </a:lnTo>
                  <a:lnTo>
                    <a:pt x="180" y="63"/>
                  </a:lnTo>
                  <a:lnTo>
                    <a:pt x="0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22" name="Freeform 1132"/>
          <p:cNvSpPr>
            <a:spLocks/>
          </p:cNvSpPr>
          <p:nvPr/>
        </p:nvSpPr>
        <p:spPr bwMode="auto">
          <a:xfrm>
            <a:off x="7238121" y="3345596"/>
            <a:ext cx="78411" cy="60608"/>
          </a:xfrm>
          <a:custGeom>
            <a:avLst/>
            <a:gdLst>
              <a:gd name="T0" fmla="*/ 495573 w 990"/>
              <a:gd name="T1" fmla="*/ 4479941 h 792"/>
              <a:gd name="T2" fmla="*/ 4472754 w 990"/>
              <a:gd name="T3" fmla="*/ 0 h 792"/>
              <a:gd name="T4" fmla="*/ 4472754 w 990"/>
              <a:gd name="T5" fmla="*/ 450887 h 792"/>
              <a:gd name="T6" fmla="*/ 0 w 990"/>
              <a:gd name="T7" fmla="*/ 4479941 h 792"/>
              <a:gd name="T8" fmla="*/ 495573 w 990"/>
              <a:gd name="T9" fmla="*/ 4479941 h 7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90"/>
              <a:gd name="T16" fmla="*/ 0 h 792"/>
              <a:gd name="T17" fmla="*/ 990 w 990"/>
              <a:gd name="T18" fmla="*/ 792 h 7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90" h="792">
                <a:moveTo>
                  <a:pt x="3" y="738"/>
                </a:moveTo>
                <a:lnTo>
                  <a:pt x="990" y="0"/>
                </a:lnTo>
                <a:lnTo>
                  <a:pt x="987" y="60"/>
                </a:lnTo>
                <a:lnTo>
                  <a:pt x="0" y="792"/>
                </a:lnTo>
                <a:lnTo>
                  <a:pt x="3" y="738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3" name="Freeform 1133"/>
          <p:cNvSpPr>
            <a:spLocks/>
          </p:cNvSpPr>
          <p:nvPr/>
        </p:nvSpPr>
        <p:spPr bwMode="auto">
          <a:xfrm>
            <a:off x="7038007" y="3350431"/>
            <a:ext cx="200625" cy="55302"/>
          </a:xfrm>
          <a:custGeom>
            <a:avLst/>
            <a:gdLst>
              <a:gd name="T0" fmla="*/ 496016 w 2532"/>
              <a:gd name="T1" fmla="*/ 0 h 723"/>
              <a:gd name="T2" fmla="*/ 496016 w 2532"/>
              <a:gd name="T3" fmla="*/ 0 h 723"/>
              <a:gd name="T4" fmla="*/ 10943095 w 2532"/>
              <a:gd name="T5" fmla="*/ 4025267 h 723"/>
              <a:gd name="T6" fmla="*/ 10943095 w 2532"/>
              <a:gd name="T7" fmla="*/ 4475790 h 723"/>
              <a:gd name="T8" fmla="*/ 0 w 2532"/>
              <a:gd name="T9" fmla="*/ 444634 h 723"/>
              <a:gd name="T10" fmla="*/ 496016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4" name="Freeform 1134"/>
          <p:cNvSpPr>
            <a:spLocks/>
          </p:cNvSpPr>
          <p:nvPr/>
        </p:nvSpPr>
        <p:spPr bwMode="auto">
          <a:xfrm>
            <a:off x="7038135" y="3340290"/>
            <a:ext cx="2171" cy="11202"/>
          </a:xfrm>
          <a:custGeom>
            <a:avLst/>
            <a:gdLst>
              <a:gd name="T0" fmla="*/ 585669 w 26"/>
              <a:gd name="T1" fmla="*/ 441374 h 147"/>
              <a:gd name="T2" fmla="*/ 585669 w 26"/>
              <a:gd name="T3" fmla="*/ 882672 h 147"/>
              <a:gd name="T4" fmla="*/ 0 w 26"/>
              <a:gd name="T5" fmla="*/ 882672 h 147"/>
              <a:gd name="T6" fmla="*/ 585669 w 26"/>
              <a:gd name="T7" fmla="*/ 0 h 147"/>
              <a:gd name="T8" fmla="*/ 585669 w 26"/>
              <a:gd name="T9" fmla="*/ 441374 h 1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"/>
              <a:gd name="T16" fmla="*/ 0 h 147"/>
              <a:gd name="T17" fmla="*/ 26 w 26"/>
              <a:gd name="T18" fmla="*/ 147 h 1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" h="147">
                <a:moveTo>
                  <a:pt x="26" y="10"/>
                </a:moveTo>
                <a:lnTo>
                  <a:pt x="23" y="147"/>
                </a:lnTo>
                <a:lnTo>
                  <a:pt x="0" y="144"/>
                </a:lnTo>
                <a:lnTo>
                  <a:pt x="3" y="0"/>
                </a:lnTo>
                <a:lnTo>
                  <a:pt x="26" y="1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5" name="Freeform 1135"/>
          <p:cNvSpPr>
            <a:spLocks/>
          </p:cNvSpPr>
          <p:nvPr/>
        </p:nvSpPr>
        <p:spPr bwMode="auto">
          <a:xfrm>
            <a:off x="7038262" y="3294657"/>
            <a:ext cx="93225" cy="46340"/>
          </a:xfrm>
          <a:custGeom>
            <a:avLst/>
            <a:gdLst>
              <a:gd name="T0" fmla="*/ 4983336 w 1176"/>
              <a:gd name="T1" fmla="*/ 0 h 606"/>
              <a:gd name="T2" fmla="*/ 0 w 1176"/>
              <a:gd name="T3" fmla="*/ 3578656 h 606"/>
              <a:gd name="T4" fmla="*/ 496487 w 1176"/>
              <a:gd name="T5" fmla="*/ 3578656 h 606"/>
              <a:gd name="T6" fmla="*/ 4983336 w 1176"/>
              <a:gd name="T7" fmla="*/ 444436 h 606"/>
              <a:gd name="T8" fmla="*/ 4983336 w 1176"/>
              <a:gd name="T9" fmla="*/ 0 h 60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76"/>
              <a:gd name="T16" fmla="*/ 0 h 606"/>
              <a:gd name="T17" fmla="*/ 1176 w 1176"/>
              <a:gd name="T18" fmla="*/ 606 h 60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76" h="606">
                <a:moveTo>
                  <a:pt x="1170" y="0"/>
                </a:moveTo>
                <a:lnTo>
                  <a:pt x="0" y="597"/>
                </a:lnTo>
                <a:lnTo>
                  <a:pt x="30" y="606"/>
                </a:lnTo>
                <a:lnTo>
                  <a:pt x="1176" y="18"/>
                </a:lnTo>
                <a:lnTo>
                  <a:pt x="1170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6" name="Freeform 1136"/>
          <p:cNvSpPr>
            <a:spLocks/>
          </p:cNvSpPr>
          <p:nvPr/>
        </p:nvSpPr>
        <p:spPr bwMode="auto">
          <a:xfrm>
            <a:off x="7044520" y="3342649"/>
            <a:ext cx="190281" cy="53180"/>
          </a:xfrm>
          <a:custGeom>
            <a:avLst/>
            <a:gdLst>
              <a:gd name="T0" fmla="*/ 423548 w 2532"/>
              <a:gd name="T1" fmla="*/ 0 h 723"/>
              <a:gd name="T2" fmla="*/ 423548 w 2532"/>
              <a:gd name="T3" fmla="*/ 0 h 723"/>
              <a:gd name="T4" fmla="*/ 5094150 w 2532"/>
              <a:gd name="T5" fmla="*/ 2385965 h 723"/>
              <a:gd name="T6" fmla="*/ 5094150 w 2532"/>
              <a:gd name="T7" fmla="*/ 2385965 h 723"/>
              <a:gd name="T8" fmla="*/ 0 w 2532"/>
              <a:gd name="T9" fmla="*/ 400358 h 723"/>
              <a:gd name="T10" fmla="*/ 423548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27" name="Freeform 1137"/>
          <p:cNvSpPr>
            <a:spLocks/>
          </p:cNvSpPr>
          <p:nvPr/>
        </p:nvSpPr>
        <p:spPr bwMode="auto">
          <a:xfrm flipV="1">
            <a:off x="7234546" y="3338875"/>
            <a:ext cx="77645" cy="55066"/>
          </a:xfrm>
          <a:custGeom>
            <a:avLst/>
            <a:gdLst>
              <a:gd name="T0" fmla="*/ 0 w 2532"/>
              <a:gd name="T1" fmla="*/ 0 h 723"/>
              <a:gd name="T2" fmla="*/ 0 w 2532"/>
              <a:gd name="T3" fmla="*/ 0 h 723"/>
              <a:gd name="T4" fmla="*/ 0 w 2532"/>
              <a:gd name="T5" fmla="*/ 3973587 h 723"/>
              <a:gd name="T6" fmla="*/ 0 w 2532"/>
              <a:gd name="T7" fmla="*/ 3973587 h 723"/>
              <a:gd name="T8" fmla="*/ 0 w 2532"/>
              <a:gd name="T9" fmla="*/ 440833 h 723"/>
              <a:gd name="T10" fmla="*/ 0 w 2532"/>
              <a:gd name="T11" fmla="*/ 0 h 72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32"/>
              <a:gd name="T19" fmla="*/ 0 h 723"/>
              <a:gd name="T20" fmla="*/ 2532 w 2532"/>
              <a:gd name="T21" fmla="*/ 723 h 72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32" h="723">
                <a:moveTo>
                  <a:pt x="6" y="0"/>
                </a:moveTo>
                <a:cubicBezTo>
                  <a:pt x="16" y="0"/>
                  <a:pt x="26" y="0"/>
                  <a:pt x="36" y="0"/>
                </a:cubicBezTo>
                <a:lnTo>
                  <a:pt x="2532" y="678"/>
                </a:lnTo>
                <a:lnTo>
                  <a:pt x="2529" y="723"/>
                </a:lnTo>
                <a:lnTo>
                  <a:pt x="0" y="24"/>
                </a:lnTo>
                <a:lnTo>
                  <a:pt x="6" y="0"/>
                </a:lnTo>
                <a:close/>
              </a:path>
            </a:pathLst>
          </a:cu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628" name="Group 1139"/>
          <p:cNvGrpSpPr>
            <a:grpSpLocks/>
          </p:cNvGrpSpPr>
          <p:nvPr/>
        </p:nvGrpSpPr>
        <p:grpSpPr bwMode="auto">
          <a:xfrm flipH="1">
            <a:off x="7519500" y="3253644"/>
            <a:ext cx="359261" cy="342045"/>
            <a:chOff x="2839" y="3501"/>
            <a:chExt cx="755" cy="803"/>
          </a:xfrm>
        </p:grpSpPr>
        <p:pic>
          <p:nvPicPr>
            <p:cNvPr id="658" name="Picture 114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9" name="Freeform 1141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629" name="Group 1142"/>
          <p:cNvGrpSpPr>
            <a:grpSpLocks/>
          </p:cNvGrpSpPr>
          <p:nvPr/>
        </p:nvGrpSpPr>
        <p:grpSpPr bwMode="auto">
          <a:xfrm>
            <a:off x="8831263" y="5422900"/>
            <a:ext cx="474662" cy="407988"/>
            <a:chOff x="877" y="1008"/>
            <a:chExt cx="2747" cy="2591"/>
          </a:xfrm>
        </p:grpSpPr>
        <p:pic>
          <p:nvPicPr>
            <p:cNvPr id="635" name="Picture 1143" descr="antenna_stylize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6" name="Picture 1144" descr="laptop_keyboard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7" name="Freeform 1145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4 w 2982"/>
                <a:gd name="T5" fmla="*/ 1 h 2442"/>
                <a:gd name="T6" fmla="*/ 4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638" name="Picture 1146" descr="screen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9" name="Freeform 1147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4 w 2528"/>
                <a:gd name="T3" fmla="*/ 1 h 455"/>
                <a:gd name="T4" fmla="*/ 4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0" name="Freeform 1148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1" name="Freeform 1149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2" name="Freeform 1150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4 w 2773"/>
                <a:gd name="T5" fmla="*/ 1 h 738"/>
                <a:gd name="T6" fmla="*/ 4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3" name="Freeform 1151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3 w 637"/>
                <a:gd name="T1" fmla="*/ 0 h 1659"/>
                <a:gd name="T2" fmla="*/ 3 w 637"/>
                <a:gd name="T3" fmla="*/ 0 h 1659"/>
                <a:gd name="T4" fmla="*/ 1 w 637"/>
                <a:gd name="T5" fmla="*/ 21 h 1659"/>
                <a:gd name="T6" fmla="*/ 0 w 637"/>
                <a:gd name="T7" fmla="*/ 21 h 1659"/>
                <a:gd name="T8" fmla="*/ 3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4" name="Freeform 1152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3 w 2216"/>
                <a:gd name="T5" fmla="*/ 7 h 550"/>
                <a:gd name="T6" fmla="*/ 13 w 2216"/>
                <a:gd name="T7" fmla="*/ 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45" name="Group 1153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652" name="Freeform 1154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3" name="Freeform 1155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4" name="Freeform 1156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5" name="Freeform 1157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6" name="Freeform 1158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57" name="Freeform 1159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646" name="Freeform 1160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3 h 792"/>
                <a:gd name="T2" fmla="*/ 2 w 990"/>
                <a:gd name="T3" fmla="*/ 0 h 792"/>
                <a:gd name="T4" fmla="*/ 2 w 990"/>
                <a:gd name="T5" fmla="*/ 1 h 792"/>
                <a:gd name="T6" fmla="*/ 0 w 990"/>
                <a:gd name="T7" fmla="*/ 3 h 792"/>
                <a:gd name="T8" fmla="*/ 1 w 990"/>
                <a:gd name="T9" fmla="*/ 3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7" name="Freeform 1161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6 w 2532"/>
                <a:gd name="T5" fmla="*/ 3 h 723"/>
                <a:gd name="T6" fmla="*/ 6 w 2532"/>
                <a:gd name="T7" fmla="*/ 3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8" name="Freeform 1162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9" name="Freeform 1163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2 w 1176"/>
                <a:gd name="T1" fmla="*/ 0 h 606"/>
                <a:gd name="T2" fmla="*/ 0 w 1176"/>
                <a:gd name="T3" fmla="*/ 2 h 606"/>
                <a:gd name="T4" fmla="*/ 1 w 1176"/>
                <a:gd name="T5" fmla="*/ 2 h 606"/>
                <a:gd name="T6" fmla="*/ 2 w 1176"/>
                <a:gd name="T7" fmla="*/ 1 h 606"/>
                <a:gd name="T8" fmla="*/ 2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0" name="Freeform 1164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 w 2532"/>
                <a:gd name="T5" fmla="*/ 1 h 723"/>
                <a:gd name="T6" fmla="*/ 2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1" name="Freeform 1165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 h 723"/>
                <a:gd name="T6" fmla="*/ 0 w 2532"/>
                <a:gd name="T7" fmla="*/ 3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630" name="Picture 568" descr="light2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18843" y="2078790"/>
            <a:ext cx="92772" cy="405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1" name="Picture 1017" descr="antenna_stylize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957" y="2006227"/>
            <a:ext cx="530702" cy="22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2" name="Picture 1017" descr="antenna_stylize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195" y="1745624"/>
            <a:ext cx="530702" cy="22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3" name="Picture 571" descr="fridge2.png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702" y="3071518"/>
            <a:ext cx="189578" cy="337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" name="Picture 1115" descr="antenna_stylized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939" y="3011925"/>
            <a:ext cx="347997" cy="16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8" name="Group 850"/>
          <p:cNvGrpSpPr>
            <a:grpSpLocks/>
          </p:cNvGrpSpPr>
          <p:nvPr/>
        </p:nvGrpSpPr>
        <p:grpSpPr bwMode="auto">
          <a:xfrm>
            <a:off x="7131472" y="1538038"/>
            <a:ext cx="448245" cy="96676"/>
            <a:chOff x="2199" y="955"/>
            <a:chExt cx="2547" cy="506"/>
          </a:xfrm>
        </p:grpSpPr>
        <p:sp>
          <p:nvSpPr>
            <p:cNvPr id="531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2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3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4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5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6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59" name="Group 850"/>
          <p:cNvGrpSpPr>
            <a:grpSpLocks/>
          </p:cNvGrpSpPr>
          <p:nvPr/>
        </p:nvGrpSpPr>
        <p:grpSpPr bwMode="auto">
          <a:xfrm>
            <a:off x="6800469" y="2033201"/>
            <a:ext cx="448245" cy="96676"/>
            <a:chOff x="2199" y="955"/>
            <a:chExt cx="2547" cy="506"/>
          </a:xfrm>
        </p:grpSpPr>
        <p:sp>
          <p:nvSpPr>
            <p:cNvPr id="525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6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7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8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9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0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0" name="Group 850"/>
          <p:cNvGrpSpPr>
            <a:grpSpLocks/>
          </p:cNvGrpSpPr>
          <p:nvPr/>
        </p:nvGrpSpPr>
        <p:grpSpPr bwMode="auto">
          <a:xfrm>
            <a:off x="8019174" y="2008238"/>
            <a:ext cx="427847" cy="76292"/>
            <a:chOff x="2199" y="955"/>
            <a:chExt cx="2547" cy="506"/>
          </a:xfrm>
        </p:grpSpPr>
        <p:sp>
          <p:nvSpPr>
            <p:cNvPr id="519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0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1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2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3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4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1" name="Group 850"/>
          <p:cNvGrpSpPr>
            <a:grpSpLocks/>
          </p:cNvGrpSpPr>
          <p:nvPr/>
        </p:nvGrpSpPr>
        <p:grpSpPr bwMode="auto">
          <a:xfrm>
            <a:off x="8082107" y="1745978"/>
            <a:ext cx="427847" cy="76292"/>
            <a:chOff x="2199" y="955"/>
            <a:chExt cx="2547" cy="506"/>
          </a:xfrm>
        </p:grpSpPr>
        <p:sp>
          <p:nvSpPr>
            <p:cNvPr id="513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4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5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6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7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8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2" name="Group 850"/>
          <p:cNvGrpSpPr>
            <a:grpSpLocks/>
          </p:cNvGrpSpPr>
          <p:nvPr/>
        </p:nvGrpSpPr>
        <p:grpSpPr bwMode="auto">
          <a:xfrm>
            <a:off x="7280887" y="2979399"/>
            <a:ext cx="375111" cy="76292"/>
            <a:chOff x="2199" y="955"/>
            <a:chExt cx="2547" cy="506"/>
          </a:xfrm>
        </p:grpSpPr>
        <p:sp>
          <p:nvSpPr>
            <p:cNvPr id="507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8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0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3" name="Group 850"/>
          <p:cNvGrpSpPr>
            <a:grpSpLocks/>
          </p:cNvGrpSpPr>
          <p:nvPr/>
        </p:nvGrpSpPr>
        <p:grpSpPr bwMode="auto">
          <a:xfrm>
            <a:off x="6982054" y="3093653"/>
            <a:ext cx="373704" cy="70494"/>
            <a:chOff x="2199" y="955"/>
            <a:chExt cx="2547" cy="506"/>
          </a:xfrm>
        </p:grpSpPr>
        <p:sp>
          <p:nvSpPr>
            <p:cNvPr id="501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4" name="Group 850"/>
          <p:cNvGrpSpPr>
            <a:grpSpLocks/>
          </p:cNvGrpSpPr>
          <p:nvPr/>
        </p:nvGrpSpPr>
        <p:grpSpPr bwMode="auto">
          <a:xfrm>
            <a:off x="7140258" y="3506728"/>
            <a:ext cx="496588" cy="96676"/>
            <a:chOff x="2199" y="955"/>
            <a:chExt cx="2547" cy="506"/>
          </a:xfrm>
        </p:grpSpPr>
        <p:sp>
          <p:nvSpPr>
            <p:cNvPr id="495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6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7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8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9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0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5" name="Group 850"/>
          <p:cNvGrpSpPr>
            <a:grpSpLocks/>
          </p:cNvGrpSpPr>
          <p:nvPr/>
        </p:nvGrpSpPr>
        <p:grpSpPr bwMode="auto">
          <a:xfrm>
            <a:off x="8678356" y="5005218"/>
            <a:ext cx="536140" cy="131828"/>
            <a:chOff x="2199" y="955"/>
            <a:chExt cx="2547" cy="506"/>
          </a:xfrm>
        </p:grpSpPr>
        <p:sp>
          <p:nvSpPr>
            <p:cNvPr id="489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0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1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2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3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4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6" name="Group 850"/>
          <p:cNvGrpSpPr>
            <a:grpSpLocks/>
          </p:cNvGrpSpPr>
          <p:nvPr/>
        </p:nvGrpSpPr>
        <p:grpSpPr bwMode="auto">
          <a:xfrm>
            <a:off x="8823377" y="5413894"/>
            <a:ext cx="408699" cy="92283"/>
            <a:chOff x="2199" y="955"/>
            <a:chExt cx="2547" cy="506"/>
          </a:xfrm>
        </p:grpSpPr>
        <p:sp>
          <p:nvSpPr>
            <p:cNvPr id="483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4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5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6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7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8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7" name="Group 850"/>
          <p:cNvGrpSpPr>
            <a:grpSpLocks/>
          </p:cNvGrpSpPr>
          <p:nvPr/>
        </p:nvGrpSpPr>
        <p:grpSpPr bwMode="auto">
          <a:xfrm>
            <a:off x="8405892" y="5484201"/>
            <a:ext cx="408699" cy="92283"/>
            <a:chOff x="2199" y="955"/>
            <a:chExt cx="2547" cy="506"/>
          </a:xfrm>
        </p:grpSpPr>
        <p:sp>
          <p:nvSpPr>
            <p:cNvPr id="477" name="Freeform 851"/>
            <p:cNvSpPr>
              <a:spLocks/>
            </p:cNvSpPr>
            <p:nvPr/>
          </p:nvSpPr>
          <p:spPr bwMode="auto">
            <a:xfrm>
              <a:off x="2199" y="1166"/>
              <a:ext cx="260" cy="281"/>
            </a:xfrm>
            <a:custGeom>
              <a:avLst/>
              <a:gdLst>
                <a:gd name="T0" fmla="*/ 260 w 260"/>
                <a:gd name="T1" fmla="*/ 0 h 281"/>
                <a:gd name="T2" fmla="*/ 42 w 260"/>
                <a:gd name="T3" fmla="*/ 112 h 281"/>
                <a:gd name="T4" fmla="*/ 35 w 260"/>
                <a:gd name="T5" fmla="*/ 211 h 281"/>
                <a:gd name="T6" fmla="*/ 253 w 260"/>
                <a:gd name="T7" fmla="*/ 281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0" h="281">
                  <a:moveTo>
                    <a:pt x="260" y="0"/>
                  </a:moveTo>
                  <a:cubicBezTo>
                    <a:pt x="224" y="19"/>
                    <a:pt x="79" y="77"/>
                    <a:pt x="42" y="112"/>
                  </a:cubicBezTo>
                  <a:cubicBezTo>
                    <a:pt x="5" y="143"/>
                    <a:pt x="0" y="183"/>
                    <a:pt x="35" y="211"/>
                  </a:cubicBezTo>
                  <a:cubicBezTo>
                    <a:pt x="70" y="239"/>
                    <a:pt x="208" y="266"/>
                    <a:pt x="253" y="281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8" name="Freeform 852"/>
            <p:cNvSpPr>
              <a:spLocks/>
            </p:cNvSpPr>
            <p:nvPr/>
          </p:nvSpPr>
          <p:spPr bwMode="auto">
            <a:xfrm>
              <a:off x="2482" y="1040"/>
              <a:ext cx="900" cy="421"/>
            </a:xfrm>
            <a:custGeom>
              <a:avLst/>
              <a:gdLst>
                <a:gd name="T0" fmla="*/ 531 w 900"/>
                <a:gd name="T1" fmla="*/ 0 h 421"/>
                <a:gd name="T2" fmla="*/ 279 w 900"/>
                <a:gd name="T3" fmla="*/ 77 h 421"/>
                <a:gd name="T4" fmla="*/ 68 w 900"/>
                <a:gd name="T5" fmla="*/ 182 h 421"/>
                <a:gd name="T6" fmla="*/ 33 w 900"/>
                <a:gd name="T7" fmla="*/ 323 h 421"/>
                <a:gd name="T8" fmla="*/ 328 w 900"/>
                <a:gd name="T9" fmla="*/ 400 h 421"/>
                <a:gd name="T10" fmla="*/ 812 w 900"/>
                <a:gd name="T11" fmla="*/ 421 h 421"/>
                <a:gd name="T12" fmla="*/ 855 w 900"/>
                <a:gd name="T13" fmla="*/ 400 h 4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00" h="421">
                  <a:moveTo>
                    <a:pt x="531" y="0"/>
                  </a:moveTo>
                  <a:cubicBezTo>
                    <a:pt x="489" y="13"/>
                    <a:pt x="356" y="47"/>
                    <a:pt x="279" y="77"/>
                  </a:cubicBezTo>
                  <a:cubicBezTo>
                    <a:pt x="202" y="107"/>
                    <a:pt x="109" y="141"/>
                    <a:pt x="68" y="182"/>
                  </a:cubicBezTo>
                  <a:cubicBezTo>
                    <a:pt x="31" y="213"/>
                    <a:pt x="0" y="292"/>
                    <a:pt x="33" y="323"/>
                  </a:cubicBezTo>
                  <a:cubicBezTo>
                    <a:pt x="76" y="359"/>
                    <a:pt x="198" y="384"/>
                    <a:pt x="328" y="400"/>
                  </a:cubicBezTo>
                  <a:cubicBezTo>
                    <a:pt x="458" y="416"/>
                    <a:pt x="724" y="421"/>
                    <a:pt x="812" y="421"/>
                  </a:cubicBezTo>
                  <a:cubicBezTo>
                    <a:pt x="900" y="421"/>
                    <a:pt x="846" y="404"/>
                    <a:pt x="855" y="40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9" name="Freeform 853"/>
            <p:cNvSpPr>
              <a:spLocks/>
            </p:cNvSpPr>
            <p:nvPr/>
          </p:nvSpPr>
          <p:spPr bwMode="auto">
            <a:xfrm>
              <a:off x="2782" y="1068"/>
              <a:ext cx="428" cy="269"/>
            </a:xfrm>
            <a:custGeom>
              <a:avLst/>
              <a:gdLst>
                <a:gd name="T0" fmla="*/ 428 w 428"/>
                <a:gd name="T1" fmla="*/ 0 h 269"/>
                <a:gd name="T2" fmla="*/ 217 w 428"/>
                <a:gd name="T3" fmla="*/ 35 h 269"/>
                <a:gd name="T4" fmla="*/ 21 w 428"/>
                <a:gd name="T5" fmla="*/ 140 h 269"/>
                <a:gd name="T6" fmla="*/ 91 w 428"/>
                <a:gd name="T7" fmla="*/ 246 h 269"/>
                <a:gd name="T8" fmla="*/ 231 w 428"/>
                <a:gd name="T9" fmla="*/ 267 h 269"/>
                <a:gd name="T10" fmla="*/ 414 w 428"/>
                <a:gd name="T11" fmla="*/ 260 h 26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28" h="269">
                  <a:moveTo>
                    <a:pt x="428" y="0"/>
                  </a:moveTo>
                  <a:cubicBezTo>
                    <a:pt x="428" y="0"/>
                    <a:pt x="217" y="35"/>
                    <a:pt x="217" y="35"/>
                  </a:cubicBezTo>
                  <a:cubicBezTo>
                    <a:pt x="217" y="35"/>
                    <a:pt x="42" y="105"/>
                    <a:pt x="21" y="140"/>
                  </a:cubicBezTo>
                  <a:cubicBezTo>
                    <a:pt x="0" y="175"/>
                    <a:pt x="14" y="217"/>
                    <a:pt x="91" y="246"/>
                  </a:cubicBezTo>
                  <a:cubicBezTo>
                    <a:pt x="126" y="267"/>
                    <a:pt x="177" y="265"/>
                    <a:pt x="231" y="267"/>
                  </a:cubicBezTo>
                  <a:cubicBezTo>
                    <a:pt x="285" y="269"/>
                    <a:pt x="376" y="262"/>
                    <a:pt x="414" y="26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0" name="Freeform 854"/>
            <p:cNvSpPr>
              <a:spLocks/>
            </p:cNvSpPr>
            <p:nvPr/>
          </p:nvSpPr>
          <p:spPr bwMode="auto">
            <a:xfrm>
              <a:off x="3554" y="1075"/>
              <a:ext cx="377" cy="239"/>
            </a:xfrm>
            <a:custGeom>
              <a:avLst/>
              <a:gdLst>
                <a:gd name="T0" fmla="*/ 42 w 377"/>
                <a:gd name="T1" fmla="*/ 239 h 239"/>
                <a:gd name="T2" fmla="*/ 335 w 377"/>
                <a:gd name="T3" fmla="*/ 146 h 239"/>
                <a:gd name="T4" fmla="*/ 342 w 377"/>
                <a:gd name="T5" fmla="*/ 47 h 239"/>
                <a:gd name="T6" fmla="*/ 0 w 377"/>
                <a:gd name="T7" fmla="*/ 0 h 23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7" h="239">
                  <a:moveTo>
                    <a:pt x="42" y="239"/>
                  </a:moveTo>
                  <a:cubicBezTo>
                    <a:pt x="89" y="224"/>
                    <a:pt x="285" y="178"/>
                    <a:pt x="335" y="146"/>
                  </a:cubicBezTo>
                  <a:cubicBezTo>
                    <a:pt x="372" y="115"/>
                    <a:pt x="377" y="75"/>
                    <a:pt x="342" y="47"/>
                  </a:cubicBezTo>
                  <a:cubicBezTo>
                    <a:pt x="286" y="23"/>
                    <a:pt x="71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1" name="Freeform 855"/>
            <p:cNvSpPr>
              <a:spLocks/>
            </p:cNvSpPr>
            <p:nvPr/>
          </p:nvSpPr>
          <p:spPr bwMode="auto">
            <a:xfrm>
              <a:off x="3646" y="997"/>
              <a:ext cx="660" cy="336"/>
            </a:xfrm>
            <a:custGeom>
              <a:avLst/>
              <a:gdLst>
                <a:gd name="T0" fmla="*/ 390 w 646"/>
                <a:gd name="T1" fmla="*/ 592 h 300"/>
                <a:gd name="T2" fmla="*/ 555 w 646"/>
                <a:gd name="T3" fmla="*/ 501 h 300"/>
                <a:gd name="T4" fmla="*/ 690 w 646"/>
                <a:gd name="T5" fmla="*/ 377 h 300"/>
                <a:gd name="T6" fmla="*/ 713 w 646"/>
                <a:gd name="T7" fmla="*/ 211 h 300"/>
                <a:gd name="T8" fmla="*/ 522 w 646"/>
                <a:gd name="T9" fmla="*/ 119 h 300"/>
                <a:gd name="T10" fmla="*/ 0 w 646"/>
                <a:gd name="T11" fmla="*/ 0 h 3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46" h="300">
                  <a:moveTo>
                    <a:pt x="343" y="300"/>
                  </a:moveTo>
                  <a:cubicBezTo>
                    <a:pt x="367" y="292"/>
                    <a:pt x="443" y="272"/>
                    <a:pt x="487" y="254"/>
                  </a:cubicBezTo>
                  <a:cubicBezTo>
                    <a:pt x="531" y="236"/>
                    <a:pt x="584" y="216"/>
                    <a:pt x="607" y="191"/>
                  </a:cubicBezTo>
                  <a:cubicBezTo>
                    <a:pt x="628" y="173"/>
                    <a:pt x="646" y="125"/>
                    <a:pt x="627" y="107"/>
                  </a:cubicBezTo>
                  <a:cubicBezTo>
                    <a:pt x="603" y="85"/>
                    <a:pt x="563" y="79"/>
                    <a:pt x="459" y="61"/>
                  </a:cubicBezTo>
                  <a:cubicBezTo>
                    <a:pt x="355" y="43"/>
                    <a:pt x="76" y="10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2" name="Freeform 856"/>
            <p:cNvSpPr>
              <a:spLocks/>
            </p:cNvSpPr>
            <p:nvPr/>
          </p:nvSpPr>
          <p:spPr bwMode="auto">
            <a:xfrm>
              <a:off x="4116" y="955"/>
              <a:ext cx="630" cy="397"/>
            </a:xfrm>
            <a:custGeom>
              <a:avLst/>
              <a:gdLst>
                <a:gd name="T0" fmla="*/ 320 w 630"/>
                <a:gd name="T1" fmla="*/ 397 h 397"/>
                <a:gd name="T2" fmla="*/ 468 w 630"/>
                <a:gd name="T3" fmla="*/ 345 h 397"/>
                <a:gd name="T4" fmla="*/ 590 w 630"/>
                <a:gd name="T5" fmla="*/ 275 h 397"/>
                <a:gd name="T6" fmla="*/ 611 w 630"/>
                <a:gd name="T7" fmla="*/ 181 h 397"/>
                <a:gd name="T8" fmla="*/ 439 w 630"/>
                <a:gd name="T9" fmla="*/ 129 h 397"/>
                <a:gd name="T10" fmla="*/ 0 w 630"/>
                <a:gd name="T11" fmla="*/ 0 h 39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30" h="397">
                  <a:moveTo>
                    <a:pt x="320" y="397"/>
                  </a:moveTo>
                  <a:cubicBezTo>
                    <a:pt x="345" y="388"/>
                    <a:pt x="423" y="366"/>
                    <a:pt x="468" y="345"/>
                  </a:cubicBezTo>
                  <a:cubicBezTo>
                    <a:pt x="513" y="325"/>
                    <a:pt x="567" y="303"/>
                    <a:pt x="590" y="275"/>
                  </a:cubicBezTo>
                  <a:cubicBezTo>
                    <a:pt x="612" y="255"/>
                    <a:pt x="630" y="201"/>
                    <a:pt x="611" y="181"/>
                  </a:cubicBezTo>
                  <a:cubicBezTo>
                    <a:pt x="586" y="156"/>
                    <a:pt x="541" y="159"/>
                    <a:pt x="439" y="129"/>
                  </a:cubicBezTo>
                  <a:cubicBezTo>
                    <a:pt x="337" y="99"/>
                    <a:pt x="91" y="27"/>
                    <a:pt x="0" y="0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68" name="Group 817"/>
          <p:cNvGrpSpPr>
            <a:grpSpLocks/>
          </p:cNvGrpSpPr>
          <p:nvPr/>
        </p:nvGrpSpPr>
        <p:grpSpPr bwMode="auto">
          <a:xfrm>
            <a:off x="7389010" y="1738313"/>
            <a:ext cx="517525" cy="508000"/>
            <a:chOff x="2920" y="1424"/>
            <a:chExt cx="326" cy="320"/>
          </a:xfrm>
        </p:grpSpPr>
        <p:sp>
          <p:nvSpPr>
            <p:cNvPr id="469" name="Oval 818"/>
            <p:cNvSpPr>
              <a:spLocks noChangeArrowheads="1"/>
            </p:cNvSpPr>
            <p:nvPr/>
          </p:nvSpPr>
          <p:spPr bwMode="auto">
            <a:xfrm>
              <a:off x="2920" y="1445"/>
              <a:ext cx="326" cy="28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grpSp>
          <p:nvGrpSpPr>
            <p:cNvPr id="470" name="Group 819"/>
            <p:cNvGrpSpPr>
              <a:grpSpLocks/>
            </p:cNvGrpSpPr>
            <p:nvPr/>
          </p:nvGrpSpPr>
          <p:grpSpPr bwMode="auto">
            <a:xfrm>
              <a:off x="2949" y="1424"/>
              <a:ext cx="265" cy="280"/>
              <a:chOff x="2949" y="1424"/>
              <a:chExt cx="265" cy="280"/>
            </a:xfrm>
          </p:grpSpPr>
          <p:sp>
            <p:nvSpPr>
              <p:cNvPr id="472" name="Oval 820"/>
              <p:cNvSpPr>
                <a:spLocks noChangeArrowheads="1"/>
              </p:cNvSpPr>
              <p:nvPr/>
            </p:nvSpPr>
            <p:spPr bwMode="auto">
              <a:xfrm>
                <a:off x="3030" y="1545"/>
                <a:ext cx="107" cy="92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73" name="Oval 821"/>
              <p:cNvSpPr>
                <a:spLocks noChangeArrowheads="1"/>
              </p:cNvSpPr>
              <p:nvPr/>
            </p:nvSpPr>
            <p:spPr bwMode="auto">
              <a:xfrm>
                <a:off x="3006" y="1525"/>
                <a:ext cx="154" cy="131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74" name="Oval 822"/>
              <p:cNvSpPr>
                <a:spLocks noChangeArrowheads="1"/>
              </p:cNvSpPr>
              <p:nvPr/>
            </p:nvSpPr>
            <p:spPr bwMode="auto">
              <a:xfrm>
                <a:off x="2983" y="1501"/>
                <a:ext cx="203" cy="17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75" name="Oval 823"/>
              <p:cNvSpPr>
                <a:spLocks noChangeArrowheads="1"/>
              </p:cNvSpPr>
              <p:nvPr/>
            </p:nvSpPr>
            <p:spPr bwMode="auto">
              <a:xfrm>
                <a:off x="2949" y="1476"/>
                <a:ext cx="265" cy="22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/>
              </a:p>
            </p:txBody>
          </p:sp>
          <p:sp>
            <p:nvSpPr>
              <p:cNvPr id="476" name="Freeform 824"/>
              <p:cNvSpPr>
                <a:spLocks/>
              </p:cNvSpPr>
              <p:nvPr/>
            </p:nvSpPr>
            <p:spPr bwMode="auto">
              <a:xfrm flipV="1">
                <a:off x="2987" y="1424"/>
                <a:ext cx="205" cy="143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9050" cmpd="sng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71" name="Freeform 825"/>
            <p:cNvSpPr>
              <a:spLocks/>
            </p:cNvSpPr>
            <p:nvPr/>
          </p:nvSpPr>
          <p:spPr bwMode="auto">
            <a:xfrm>
              <a:off x="2995" y="1615"/>
              <a:ext cx="178" cy="129"/>
            </a:xfrm>
            <a:custGeom>
              <a:avLst/>
              <a:gdLst>
                <a:gd name="T0" fmla="*/ 0 w 1180"/>
                <a:gd name="T1" fmla="*/ 0 h 956"/>
                <a:gd name="T2" fmla="*/ 0 w 1180"/>
                <a:gd name="T3" fmla="*/ 0 h 956"/>
                <a:gd name="T4" fmla="*/ 0 w 1180"/>
                <a:gd name="T5" fmla="*/ 0 h 956"/>
                <a:gd name="T6" fmla="*/ 0 w 1180"/>
                <a:gd name="T7" fmla="*/ 0 h 956"/>
                <a:gd name="T8" fmla="*/ 0 w 1180"/>
                <a:gd name="T9" fmla="*/ 0 h 956"/>
                <a:gd name="T10" fmla="*/ 0 w 1180"/>
                <a:gd name="T11" fmla="*/ 0 h 956"/>
                <a:gd name="T12" fmla="*/ 0 w 1180"/>
                <a:gd name="T13" fmla="*/ 0 h 956"/>
                <a:gd name="T14" fmla="*/ 0 w 1180"/>
                <a:gd name="T15" fmla="*/ 0 h 956"/>
                <a:gd name="T16" fmla="*/ 0 w 1180"/>
                <a:gd name="T17" fmla="*/ 0 h 956"/>
                <a:gd name="T18" fmla="*/ 0 w 1180"/>
                <a:gd name="T19" fmla="*/ 0 h 95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80" h="956">
                  <a:moveTo>
                    <a:pt x="499" y="7"/>
                  </a:moveTo>
                  <a:lnTo>
                    <a:pt x="0" y="780"/>
                  </a:lnTo>
                  <a:lnTo>
                    <a:pt x="134" y="885"/>
                  </a:lnTo>
                  <a:lnTo>
                    <a:pt x="366" y="920"/>
                  </a:lnTo>
                  <a:lnTo>
                    <a:pt x="534" y="956"/>
                  </a:lnTo>
                  <a:lnTo>
                    <a:pt x="829" y="949"/>
                  </a:lnTo>
                  <a:lnTo>
                    <a:pt x="1096" y="850"/>
                  </a:lnTo>
                  <a:lnTo>
                    <a:pt x="1180" y="801"/>
                  </a:lnTo>
                  <a:lnTo>
                    <a:pt x="668" y="0"/>
                  </a:lnTo>
                  <a:lnTo>
                    <a:pt x="499" y="7"/>
                  </a:lnTo>
                  <a:close/>
                </a:path>
              </a:pathLst>
            </a:custGeom>
            <a:solidFill>
              <a:srgbClr val="66CCFF"/>
            </a:solidFill>
            <a:ln w="19050" cmpd="sng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891" name="Group 347"/>
          <p:cNvGrpSpPr>
            <a:grpSpLocks/>
          </p:cNvGrpSpPr>
          <p:nvPr/>
        </p:nvGrpSpPr>
        <p:grpSpPr bwMode="auto">
          <a:xfrm>
            <a:off x="7850174" y="2477053"/>
            <a:ext cx="416744" cy="205711"/>
            <a:chOff x="1871277" y="1576300"/>
            <a:chExt cx="1128371" cy="437861"/>
          </a:xfrm>
        </p:grpSpPr>
        <p:sp>
          <p:nvSpPr>
            <p:cNvPr id="892" name="Oval 89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93" name="Rectangle 89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4" name="Oval 89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95" name="Freeform 89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6" name="Freeform 89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7" name="Freeform 89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98" name="Freeform 89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899" name="Straight Connector 898"/>
            <p:cNvCxnSpPr>
              <a:endCxn id="89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1" name="Group 347"/>
          <p:cNvGrpSpPr>
            <a:grpSpLocks/>
          </p:cNvGrpSpPr>
          <p:nvPr/>
        </p:nvGrpSpPr>
        <p:grpSpPr bwMode="auto">
          <a:xfrm>
            <a:off x="8701349" y="2476442"/>
            <a:ext cx="416744" cy="205711"/>
            <a:chOff x="1871277" y="1576300"/>
            <a:chExt cx="1128371" cy="437861"/>
          </a:xfrm>
        </p:grpSpPr>
        <p:sp>
          <p:nvSpPr>
            <p:cNvPr id="902" name="Oval 9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03" name="Rectangle 90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4" name="Oval 90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05" name="Freeform 90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6" name="Freeform 90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7" name="Freeform 90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08" name="Freeform 90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09" name="Straight Connector 908"/>
            <p:cNvCxnSpPr>
              <a:endCxn id="90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1" name="Group 347"/>
          <p:cNvGrpSpPr>
            <a:grpSpLocks/>
          </p:cNvGrpSpPr>
          <p:nvPr/>
        </p:nvGrpSpPr>
        <p:grpSpPr bwMode="auto">
          <a:xfrm>
            <a:off x="9210788" y="2399328"/>
            <a:ext cx="416744" cy="205711"/>
            <a:chOff x="1871277" y="1576300"/>
            <a:chExt cx="1128371" cy="437861"/>
          </a:xfrm>
        </p:grpSpPr>
        <p:sp>
          <p:nvSpPr>
            <p:cNvPr id="912" name="Oval 91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13" name="Rectangle 91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4" name="Oval 91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15" name="Freeform 91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6" name="Freeform 91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7" name="Freeform 91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18" name="Freeform 91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19" name="Straight Connector 918"/>
            <p:cNvCxnSpPr>
              <a:endCxn id="91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91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1" name="Group 347"/>
          <p:cNvGrpSpPr>
            <a:grpSpLocks/>
          </p:cNvGrpSpPr>
          <p:nvPr/>
        </p:nvGrpSpPr>
        <p:grpSpPr bwMode="auto">
          <a:xfrm>
            <a:off x="9276480" y="2760840"/>
            <a:ext cx="416744" cy="205711"/>
            <a:chOff x="1871277" y="1576300"/>
            <a:chExt cx="1128371" cy="437861"/>
          </a:xfrm>
        </p:grpSpPr>
        <p:sp>
          <p:nvSpPr>
            <p:cNvPr id="922" name="Oval 92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3" name="Rectangle 92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4" name="Oval 92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25" name="Freeform 92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6" name="Freeform 92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7" name="Freeform 92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28" name="Freeform 92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29" name="Straight Connector 928"/>
            <p:cNvCxnSpPr>
              <a:endCxn id="92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1" name="Group 347"/>
          <p:cNvGrpSpPr>
            <a:grpSpLocks/>
          </p:cNvGrpSpPr>
          <p:nvPr/>
        </p:nvGrpSpPr>
        <p:grpSpPr bwMode="auto">
          <a:xfrm>
            <a:off x="8725005" y="2760230"/>
            <a:ext cx="416744" cy="205711"/>
            <a:chOff x="1871277" y="1576300"/>
            <a:chExt cx="1128371" cy="437861"/>
          </a:xfrm>
        </p:grpSpPr>
        <p:sp>
          <p:nvSpPr>
            <p:cNvPr id="932" name="Oval 93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33" name="Rectangle 93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4" name="Oval 93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35" name="Freeform 93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6" name="Freeform 93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7" name="Freeform 93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38" name="Freeform 93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39" name="Straight Connector 938"/>
            <p:cNvCxnSpPr>
              <a:endCxn id="93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Straight Connector 93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1" name="Group 347"/>
          <p:cNvGrpSpPr>
            <a:grpSpLocks/>
          </p:cNvGrpSpPr>
          <p:nvPr/>
        </p:nvGrpSpPr>
        <p:grpSpPr bwMode="auto">
          <a:xfrm>
            <a:off x="8607692" y="3627283"/>
            <a:ext cx="416744" cy="205711"/>
            <a:chOff x="1871277" y="1576300"/>
            <a:chExt cx="1128371" cy="437861"/>
          </a:xfrm>
        </p:grpSpPr>
        <p:sp>
          <p:nvSpPr>
            <p:cNvPr id="942" name="Oval 94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43" name="Rectangle 94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4" name="Oval 94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45" name="Freeform 94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6" name="Freeform 94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7" name="Freeform 94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48" name="Freeform 94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49" name="Straight Connector 948"/>
            <p:cNvCxnSpPr>
              <a:endCxn id="94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Straight Connector 94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1" name="Group 347"/>
          <p:cNvGrpSpPr>
            <a:grpSpLocks/>
          </p:cNvGrpSpPr>
          <p:nvPr/>
        </p:nvGrpSpPr>
        <p:grpSpPr bwMode="auto">
          <a:xfrm>
            <a:off x="8948812" y="3896991"/>
            <a:ext cx="416744" cy="205711"/>
            <a:chOff x="1871277" y="1576300"/>
            <a:chExt cx="1128371" cy="437861"/>
          </a:xfrm>
        </p:grpSpPr>
        <p:sp>
          <p:nvSpPr>
            <p:cNvPr id="952" name="Oval 95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53" name="Rectangle 95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4" name="Oval 95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55" name="Freeform 95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6" name="Freeform 95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7" name="Freeform 95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8" name="Freeform 95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59" name="Straight Connector 958"/>
            <p:cNvCxnSpPr>
              <a:endCxn id="95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Straight Connector 95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1" name="Group 347"/>
          <p:cNvGrpSpPr>
            <a:grpSpLocks/>
          </p:cNvGrpSpPr>
          <p:nvPr/>
        </p:nvGrpSpPr>
        <p:grpSpPr bwMode="auto">
          <a:xfrm>
            <a:off x="9264429" y="3636267"/>
            <a:ext cx="416744" cy="205711"/>
            <a:chOff x="1871277" y="1576300"/>
            <a:chExt cx="1128371" cy="437861"/>
          </a:xfrm>
        </p:grpSpPr>
        <p:sp>
          <p:nvSpPr>
            <p:cNvPr id="962" name="Oval 96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63" name="Rectangle 96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4" name="Oval 96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65" name="Freeform 96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6" name="Freeform 96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7" name="Freeform 96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68" name="Freeform 96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69" name="Straight Connector 968"/>
            <p:cNvCxnSpPr>
              <a:endCxn id="96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1" name="Group 347"/>
          <p:cNvGrpSpPr>
            <a:grpSpLocks/>
          </p:cNvGrpSpPr>
          <p:nvPr/>
        </p:nvGrpSpPr>
        <p:grpSpPr bwMode="auto">
          <a:xfrm>
            <a:off x="7580634" y="3656920"/>
            <a:ext cx="375153" cy="169148"/>
            <a:chOff x="1871277" y="1576300"/>
            <a:chExt cx="1128371" cy="437861"/>
          </a:xfrm>
        </p:grpSpPr>
        <p:sp>
          <p:nvSpPr>
            <p:cNvPr id="972" name="Oval 97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73" name="Rectangle 97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4" name="Oval 97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75" name="Freeform 97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6" name="Freeform 97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7" name="Freeform 97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78" name="Freeform 97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79" name="Straight Connector 978"/>
            <p:cNvCxnSpPr>
              <a:endCxn id="97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0" name="Straight Connector 97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1" name="Group 347"/>
          <p:cNvGrpSpPr>
            <a:grpSpLocks/>
          </p:cNvGrpSpPr>
          <p:nvPr/>
        </p:nvGrpSpPr>
        <p:grpSpPr bwMode="auto">
          <a:xfrm>
            <a:off x="8494247" y="4493118"/>
            <a:ext cx="522452" cy="260369"/>
            <a:chOff x="1871277" y="1576300"/>
            <a:chExt cx="1128371" cy="437861"/>
          </a:xfrm>
        </p:grpSpPr>
        <p:sp>
          <p:nvSpPr>
            <p:cNvPr id="982" name="Oval 98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83" name="Rectangle 98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4" name="Oval 98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85" name="Freeform 98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6" name="Freeform 98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7" name="Freeform 98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88" name="Freeform 98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89" name="Straight Connector 988"/>
            <p:cNvCxnSpPr>
              <a:endCxn id="98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1" name="Group 347"/>
          <p:cNvGrpSpPr>
            <a:grpSpLocks/>
          </p:cNvGrpSpPr>
          <p:nvPr/>
        </p:nvGrpSpPr>
        <p:grpSpPr bwMode="auto">
          <a:xfrm>
            <a:off x="7784655" y="4818928"/>
            <a:ext cx="522452" cy="260369"/>
            <a:chOff x="1871277" y="1576300"/>
            <a:chExt cx="1128371" cy="437861"/>
          </a:xfrm>
        </p:grpSpPr>
        <p:sp>
          <p:nvSpPr>
            <p:cNvPr id="992" name="Oval 99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93" name="Rectangle 99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4" name="Oval 99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95" name="Freeform 99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6" name="Freeform 99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7" name="Freeform 99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98" name="Freeform 99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999" name="Straight Connector 998"/>
            <p:cNvCxnSpPr>
              <a:endCxn id="99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1" name="Group 347"/>
          <p:cNvGrpSpPr>
            <a:grpSpLocks/>
          </p:cNvGrpSpPr>
          <p:nvPr/>
        </p:nvGrpSpPr>
        <p:grpSpPr bwMode="auto">
          <a:xfrm>
            <a:off x="9217291" y="4813218"/>
            <a:ext cx="522452" cy="260369"/>
            <a:chOff x="1871277" y="1576300"/>
            <a:chExt cx="1128371" cy="437861"/>
          </a:xfrm>
        </p:grpSpPr>
        <p:sp>
          <p:nvSpPr>
            <p:cNvPr id="1002" name="Oval 1001"/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03" name="Rectangle 1002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4" name="Oval 1003"/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05" name="Freeform 1004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6" name="Freeform 1005"/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7" name="Freeform 1006"/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008" name="Freeform 1007"/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1009" name="Straight Connector 1008"/>
            <p:cNvCxnSpPr>
              <a:endCxn id="100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/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80070A7-C345-6F4E-A3A9-84CE682B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layer: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92337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1947863" y="244476"/>
            <a:ext cx="7772400" cy="898525"/>
          </a:xfrm>
        </p:spPr>
        <p:txBody>
          <a:bodyPr/>
          <a:lstStyle/>
          <a:p>
            <a:pPr>
              <a:defRPr/>
            </a:pPr>
            <a:r>
              <a:rPr lang="en-US" dirty="0"/>
              <a:t>Link layer: context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46263" y="1547813"/>
            <a:ext cx="4151312" cy="46482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datagram transferred by different link protocols over different links:</a:t>
            </a:r>
          </a:p>
          <a:p>
            <a:pPr lvl="1">
              <a:defRPr/>
            </a:pPr>
            <a:r>
              <a:rPr lang="en-US" dirty="0"/>
              <a:t>e.g., Ethernet on first link, frame relay on intermediate links, 802.11 on last link</a:t>
            </a:r>
          </a:p>
          <a:p>
            <a:pPr>
              <a:defRPr/>
            </a:pPr>
            <a:r>
              <a:rPr lang="en-US" sz="2400" dirty="0"/>
              <a:t>each link protocol provides different services</a:t>
            </a:r>
          </a:p>
          <a:p>
            <a:pPr lvl="1">
              <a:defRPr/>
            </a:pPr>
            <a:r>
              <a:rPr lang="en-US" dirty="0"/>
              <a:t>e.g., may or may not provide reliability over link</a:t>
            </a:r>
          </a:p>
        </p:txBody>
      </p:sp>
      <p:sp>
        <p:nvSpPr>
          <p:cNvPr id="5127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42038" y="1479550"/>
            <a:ext cx="4781065" cy="481192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transportation analogy:</a:t>
            </a:r>
          </a:p>
          <a:p>
            <a:pPr>
              <a:defRPr/>
            </a:pPr>
            <a:r>
              <a:rPr lang="en-US" sz="2000" dirty="0"/>
              <a:t>trip from Piscataway to Lausanne</a:t>
            </a:r>
          </a:p>
          <a:p>
            <a:pPr lvl="1">
              <a:defRPr/>
            </a:pPr>
            <a:r>
              <a:rPr lang="en-US" sz="2000" dirty="0"/>
              <a:t>limo: Piscataway to JFK</a:t>
            </a:r>
          </a:p>
          <a:p>
            <a:pPr lvl="1">
              <a:defRPr/>
            </a:pPr>
            <a:r>
              <a:rPr lang="en-US" sz="2000" dirty="0"/>
              <a:t>plane: JFK to Geneva</a:t>
            </a:r>
          </a:p>
          <a:p>
            <a:pPr lvl="1">
              <a:defRPr/>
            </a:pPr>
            <a:r>
              <a:rPr lang="en-US" sz="2000" dirty="0"/>
              <a:t>train: Geneva to Lausanne</a:t>
            </a:r>
          </a:p>
          <a:p>
            <a:pPr>
              <a:defRPr/>
            </a:pPr>
            <a:r>
              <a:rPr lang="en-US" sz="2400" dirty="0"/>
              <a:t>tourist = </a:t>
            </a:r>
            <a:r>
              <a:rPr lang="en-US" sz="2400" dirty="0">
                <a:solidFill>
                  <a:srgbClr val="CC0000"/>
                </a:solidFill>
              </a:rPr>
              <a:t>datagram</a:t>
            </a:r>
          </a:p>
          <a:p>
            <a:pPr>
              <a:defRPr/>
            </a:pPr>
            <a:r>
              <a:rPr lang="en-US" sz="2400" dirty="0"/>
              <a:t>transport segment (road/flight/rail) = </a:t>
            </a:r>
            <a:r>
              <a:rPr lang="en-US" sz="2400" dirty="0">
                <a:solidFill>
                  <a:srgbClr val="CC0000"/>
                </a:solidFill>
              </a:rPr>
              <a:t>communication link</a:t>
            </a:r>
          </a:p>
          <a:p>
            <a:pPr>
              <a:defRPr/>
            </a:pPr>
            <a:r>
              <a:rPr lang="en-US" sz="2400" dirty="0"/>
              <a:t>transportation mode (car/plane/train) = </a:t>
            </a:r>
            <a:r>
              <a:rPr lang="en-US" sz="2400" dirty="0">
                <a:solidFill>
                  <a:srgbClr val="CC0000"/>
                </a:solidFill>
              </a:rPr>
              <a:t>link layer protocol</a:t>
            </a:r>
          </a:p>
          <a:p>
            <a:pPr>
              <a:defRPr/>
            </a:pPr>
            <a:r>
              <a:rPr lang="en-US" sz="2400" dirty="0"/>
              <a:t>travel agent = </a:t>
            </a:r>
            <a:r>
              <a:rPr lang="en-US" sz="2400" dirty="0">
                <a:solidFill>
                  <a:srgbClr val="CC0000"/>
                </a:solidFill>
              </a:rPr>
              <a:t>routing algorithm</a:t>
            </a:r>
          </a:p>
          <a:p>
            <a:pPr lvl="1">
              <a:defRPr/>
            </a:pPr>
            <a:endParaRPr lang="en-US" sz="2000" dirty="0">
              <a:solidFill>
                <a:srgbClr val="CC0000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6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9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268" name="Freeform 92"/>
          <p:cNvSpPr>
            <a:spLocks/>
          </p:cNvSpPr>
          <p:nvPr/>
        </p:nvSpPr>
        <p:spPr bwMode="auto">
          <a:xfrm>
            <a:off x="7180264" y="2616200"/>
            <a:ext cx="2308225" cy="3028950"/>
          </a:xfrm>
          <a:custGeom>
            <a:avLst/>
            <a:gdLst>
              <a:gd name="T0" fmla="*/ 0 w 1454"/>
              <a:gd name="T1" fmla="*/ 2743200 h 1908"/>
              <a:gd name="T2" fmla="*/ 31750 w 1454"/>
              <a:gd name="T3" fmla="*/ 2668588 h 1908"/>
              <a:gd name="T4" fmla="*/ 446088 w 1454"/>
              <a:gd name="T5" fmla="*/ 0 h 1908"/>
              <a:gd name="T6" fmla="*/ 1978025 w 1454"/>
              <a:gd name="T7" fmla="*/ 477838 h 1908"/>
              <a:gd name="T8" fmla="*/ 2308225 w 1454"/>
              <a:gd name="T9" fmla="*/ 2370138 h 1908"/>
              <a:gd name="T10" fmla="*/ 393700 w 1454"/>
              <a:gd name="T11" fmla="*/ 3028950 h 1908"/>
              <a:gd name="T12" fmla="*/ 0 w 1454"/>
              <a:gd name="T13" fmla="*/ 2743200 h 19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54" h="1908">
                <a:moveTo>
                  <a:pt x="0" y="1728"/>
                </a:moveTo>
                <a:cubicBezTo>
                  <a:pt x="15" y="1684"/>
                  <a:pt x="4" y="1697"/>
                  <a:pt x="20" y="1681"/>
                </a:cubicBezTo>
                <a:lnTo>
                  <a:pt x="281" y="0"/>
                </a:lnTo>
                <a:lnTo>
                  <a:pt x="1246" y="301"/>
                </a:lnTo>
                <a:lnTo>
                  <a:pt x="1454" y="1493"/>
                </a:lnTo>
                <a:lnTo>
                  <a:pt x="248" y="1908"/>
                </a:lnTo>
                <a:lnTo>
                  <a:pt x="0" y="1728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50000">
                <a:schemeClr val="bg1"/>
              </a:gs>
              <a:gs pos="100000">
                <a:srgbClr val="000099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198" name="Rectangle 2"/>
          <p:cNvSpPr>
            <a:spLocks noGrp="1" noChangeArrowheads="1"/>
          </p:cNvSpPr>
          <p:nvPr>
            <p:ph type="title"/>
          </p:nvPr>
        </p:nvSpPr>
        <p:spPr>
          <a:xfrm>
            <a:off x="960751" y="134939"/>
            <a:ext cx="10073647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Where is the link layer implemented?</a:t>
            </a:r>
          </a:p>
        </p:txBody>
      </p:sp>
      <p:sp>
        <p:nvSpPr>
          <p:cNvPr id="81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01417" y="1243012"/>
            <a:ext cx="4596158" cy="5356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in </a:t>
            </a:r>
            <a:r>
              <a:rPr lang="en-US" sz="2400" dirty="0">
                <a:solidFill>
                  <a:srgbClr val="C00000"/>
                </a:solidFill>
              </a:rPr>
              <a:t>every host</a:t>
            </a:r>
          </a:p>
          <a:p>
            <a:pPr>
              <a:defRPr/>
            </a:pPr>
            <a:r>
              <a:rPr lang="en-US" sz="2400" dirty="0"/>
              <a:t>link layer implemented in </a:t>
            </a:r>
            <a:r>
              <a:rPr lang="ja-JP" altLang="en-US" sz="2400"/>
              <a:t>“</a:t>
            </a:r>
            <a:r>
              <a:rPr lang="en-US" sz="2400" dirty="0"/>
              <a:t>adapter</a:t>
            </a:r>
            <a:r>
              <a:rPr lang="ja-JP" altLang="en-US" sz="2400" dirty="0"/>
              <a:t>”</a:t>
            </a:r>
            <a:r>
              <a:rPr lang="en-US" sz="2400" dirty="0"/>
              <a:t> (aka </a:t>
            </a:r>
            <a:r>
              <a:rPr lang="en-US" sz="2400" i="1" dirty="0">
                <a:solidFill>
                  <a:srgbClr val="CC0000"/>
                </a:solidFill>
              </a:rPr>
              <a:t>network interface card</a:t>
            </a:r>
            <a:r>
              <a:rPr lang="en-US" sz="2400" dirty="0"/>
              <a:t> NIC) or on a chip</a:t>
            </a:r>
          </a:p>
          <a:p>
            <a:pPr lvl="1">
              <a:defRPr/>
            </a:pPr>
            <a:r>
              <a:rPr lang="en-US" dirty="0"/>
              <a:t>Ethernet card, 802.11 card; Ethernet chipset</a:t>
            </a:r>
          </a:p>
          <a:p>
            <a:pPr lvl="1">
              <a:defRPr/>
            </a:pPr>
            <a:r>
              <a:rPr lang="en-US" dirty="0"/>
              <a:t>implements link, physical layer</a:t>
            </a:r>
          </a:p>
          <a:p>
            <a:pPr>
              <a:defRPr/>
            </a:pPr>
            <a:r>
              <a:rPr lang="en-US" sz="2400" dirty="0"/>
              <a:t>Adapter attaches into host’s system buses (PCI)</a:t>
            </a:r>
          </a:p>
          <a:p>
            <a:pPr>
              <a:defRPr/>
            </a:pPr>
            <a:r>
              <a:rPr lang="en-US" sz="2400" dirty="0"/>
              <a:t>Link layer: a combination of hardware, software, firmware</a:t>
            </a:r>
          </a:p>
          <a:p>
            <a:pPr lvl="1">
              <a:defRPr/>
            </a:pPr>
            <a:endParaRPr lang="en-US" dirty="0"/>
          </a:p>
        </p:txBody>
      </p:sp>
      <p:sp>
        <p:nvSpPr>
          <p:cNvPr id="8200" name="Rectangle 42"/>
          <p:cNvSpPr>
            <a:spLocks noChangeArrowheads="1"/>
          </p:cNvSpPr>
          <p:nvPr/>
        </p:nvSpPr>
        <p:spPr bwMode="auto">
          <a:xfrm>
            <a:off x="7653339" y="2614614"/>
            <a:ext cx="1836737" cy="24018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201" name="Rectangle 44"/>
          <p:cNvSpPr>
            <a:spLocks noChangeArrowheads="1"/>
          </p:cNvSpPr>
          <p:nvPr/>
        </p:nvSpPr>
        <p:spPr bwMode="auto">
          <a:xfrm>
            <a:off x="8102600" y="4552951"/>
            <a:ext cx="666750" cy="2825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202" name="Rectangle 45"/>
          <p:cNvSpPr>
            <a:spLocks noChangeArrowheads="1"/>
          </p:cNvSpPr>
          <p:nvPr/>
        </p:nvSpPr>
        <p:spPr bwMode="auto">
          <a:xfrm>
            <a:off x="8102601" y="3965576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dirty="0">
                <a:latin typeface="Helvetica" pitchFamily="2" charset="0"/>
              </a:rPr>
              <a:t>controller</a:t>
            </a:r>
          </a:p>
        </p:txBody>
      </p:sp>
      <p:sp>
        <p:nvSpPr>
          <p:cNvPr id="8203" name="Text Box 46"/>
          <p:cNvSpPr txBox="1">
            <a:spLocks noChangeArrowheads="1"/>
          </p:cNvSpPr>
          <p:nvPr/>
        </p:nvSpPr>
        <p:spPr bwMode="auto">
          <a:xfrm>
            <a:off x="7904506" y="4562476"/>
            <a:ext cx="10454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i="0" dirty="0">
                <a:latin typeface="Helvetica" pitchFamily="2" charset="0"/>
              </a:rPr>
              <a:t>physical</a:t>
            </a:r>
          </a:p>
          <a:p>
            <a:pPr algn="ctr" eaLnBrk="1" hangingPunct="1">
              <a:defRPr/>
            </a:pPr>
            <a:r>
              <a:rPr lang="en-US" sz="1200" i="0" dirty="0">
                <a:latin typeface="Helvetica" pitchFamily="2" charset="0"/>
              </a:rPr>
              <a:t>transmission</a:t>
            </a:r>
          </a:p>
        </p:txBody>
      </p:sp>
      <p:sp>
        <p:nvSpPr>
          <p:cNvPr id="54283" name="Freeform 47"/>
          <p:cNvSpPr>
            <a:spLocks/>
          </p:cNvSpPr>
          <p:nvPr/>
        </p:nvSpPr>
        <p:spPr bwMode="auto">
          <a:xfrm>
            <a:off x="8154989" y="3484564"/>
            <a:ext cx="200025" cy="460375"/>
          </a:xfrm>
          <a:custGeom>
            <a:avLst/>
            <a:gdLst>
              <a:gd name="T0" fmla="*/ 0 w 361"/>
              <a:gd name="T1" fmla="*/ 0 h 478"/>
              <a:gd name="T2" fmla="*/ 0 w 361"/>
              <a:gd name="T3" fmla="*/ 2147483647 h 478"/>
              <a:gd name="T4" fmla="*/ 2147483647 w 361"/>
              <a:gd name="T5" fmla="*/ 2147483647 h 478"/>
              <a:gd name="T6" fmla="*/ 2147483647 w 361"/>
              <a:gd name="T7" fmla="*/ 2147483647 h 47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61" h="478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8205" name="Line 48"/>
          <p:cNvSpPr>
            <a:spLocks noChangeShapeType="1"/>
          </p:cNvSpPr>
          <p:nvPr/>
        </p:nvSpPr>
        <p:spPr bwMode="auto">
          <a:xfrm>
            <a:off x="8020050" y="3657600"/>
            <a:ext cx="1358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206" name="Line 49"/>
          <p:cNvSpPr>
            <a:spLocks noChangeShapeType="1"/>
          </p:cNvSpPr>
          <p:nvPr/>
        </p:nvSpPr>
        <p:spPr bwMode="auto">
          <a:xfrm flipV="1">
            <a:off x="8415338" y="3665539"/>
            <a:ext cx="0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207" name="Rectangle 50"/>
          <p:cNvSpPr>
            <a:spLocks noChangeArrowheads="1"/>
          </p:cNvSpPr>
          <p:nvPr/>
        </p:nvSpPr>
        <p:spPr bwMode="auto">
          <a:xfrm>
            <a:off x="7908926" y="2967038"/>
            <a:ext cx="657225" cy="5191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dirty="0">
                <a:latin typeface="Helvetica" pitchFamily="2" charset="0"/>
              </a:rPr>
              <a:t>cpu</a:t>
            </a:r>
          </a:p>
        </p:txBody>
      </p:sp>
      <p:sp>
        <p:nvSpPr>
          <p:cNvPr id="8208" name="Rectangle 51"/>
          <p:cNvSpPr>
            <a:spLocks noChangeArrowheads="1"/>
          </p:cNvSpPr>
          <p:nvPr/>
        </p:nvSpPr>
        <p:spPr bwMode="auto">
          <a:xfrm>
            <a:off x="8728076" y="2968626"/>
            <a:ext cx="657225" cy="5191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dirty="0">
                <a:latin typeface="Helvetica" pitchFamily="2" charset="0"/>
              </a:rPr>
              <a:t>memory</a:t>
            </a:r>
          </a:p>
        </p:txBody>
      </p:sp>
      <p:sp>
        <p:nvSpPr>
          <p:cNvPr id="8209" name="Line 52"/>
          <p:cNvSpPr>
            <a:spLocks noChangeShapeType="1"/>
          </p:cNvSpPr>
          <p:nvPr/>
        </p:nvSpPr>
        <p:spPr bwMode="auto">
          <a:xfrm flipH="1" flipV="1">
            <a:off x="8212139" y="3487738"/>
            <a:ext cx="1587" cy="1698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210" name="Line 53"/>
          <p:cNvSpPr>
            <a:spLocks noChangeShapeType="1"/>
          </p:cNvSpPr>
          <p:nvPr/>
        </p:nvSpPr>
        <p:spPr bwMode="auto">
          <a:xfrm flipH="1" flipV="1">
            <a:off x="9085264" y="3489325"/>
            <a:ext cx="1587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211" name="Text Box 54"/>
          <p:cNvSpPr txBox="1">
            <a:spLocks noChangeArrowheads="1"/>
          </p:cNvSpPr>
          <p:nvPr/>
        </p:nvSpPr>
        <p:spPr bwMode="auto">
          <a:xfrm>
            <a:off x="9532939" y="3786189"/>
            <a:ext cx="88678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Helvetica" pitchFamily="2" charset="0"/>
              </a:rPr>
              <a:t>host </a:t>
            </a:r>
          </a:p>
          <a:p>
            <a:pPr eaLnBrk="1" hangingPunct="1">
              <a:defRPr/>
            </a:pPr>
            <a:r>
              <a:rPr lang="en-US" sz="1200" dirty="0">
                <a:latin typeface="Helvetica" pitchFamily="2" charset="0"/>
              </a:rPr>
              <a:t>bus </a:t>
            </a:r>
          </a:p>
          <a:p>
            <a:pPr eaLnBrk="1" hangingPunct="1">
              <a:defRPr/>
            </a:pPr>
            <a:r>
              <a:rPr lang="en-US" sz="1200" dirty="0">
                <a:latin typeface="Helvetica" pitchFamily="2" charset="0"/>
              </a:rPr>
              <a:t>(e.g., PCI)</a:t>
            </a:r>
          </a:p>
        </p:txBody>
      </p:sp>
      <p:sp>
        <p:nvSpPr>
          <p:cNvPr id="8212" name="Line 55"/>
          <p:cNvSpPr>
            <a:spLocks noChangeShapeType="1"/>
          </p:cNvSpPr>
          <p:nvPr/>
        </p:nvSpPr>
        <p:spPr bwMode="auto">
          <a:xfrm flipH="1">
            <a:off x="8415338" y="4273551"/>
            <a:ext cx="12700" cy="33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213" name="Line 56"/>
          <p:cNvSpPr>
            <a:spLocks noChangeShapeType="1"/>
          </p:cNvSpPr>
          <p:nvPr/>
        </p:nvSpPr>
        <p:spPr bwMode="auto">
          <a:xfrm>
            <a:off x="8413750" y="4806951"/>
            <a:ext cx="0" cy="3667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214" name="Line 57"/>
          <p:cNvSpPr>
            <a:spLocks noChangeShapeType="1"/>
          </p:cNvSpPr>
          <p:nvPr/>
        </p:nvSpPr>
        <p:spPr bwMode="auto">
          <a:xfrm flipH="1" flipV="1">
            <a:off x="9210675" y="3662364"/>
            <a:ext cx="382588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215" name="Text Box 58"/>
          <p:cNvSpPr txBox="1">
            <a:spLocks noChangeArrowheads="1"/>
          </p:cNvSpPr>
          <p:nvPr/>
        </p:nvSpPr>
        <p:spPr bwMode="auto">
          <a:xfrm>
            <a:off x="8820151" y="5356225"/>
            <a:ext cx="1273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dirty="0">
                <a:latin typeface="Helvetica" pitchFamily="2" charset="0"/>
              </a:rPr>
              <a:t>network adapter</a:t>
            </a:r>
          </a:p>
          <a:p>
            <a:pPr eaLnBrk="1" hangingPunct="1">
              <a:defRPr/>
            </a:pPr>
            <a:r>
              <a:rPr lang="en-US" sz="1200" dirty="0">
                <a:latin typeface="Helvetica" pitchFamily="2" charset="0"/>
              </a:rPr>
              <a:t>card</a:t>
            </a:r>
          </a:p>
        </p:txBody>
      </p:sp>
      <p:sp>
        <p:nvSpPr>
          <p:cNvPr id="8216" name="Line 59"/>
          <p:cNvSpPr>
            <a:spLocks noChangeShapeType="1"/>
          </p:cNvSpPr>
          <p:nvPr/>
        </p:nvSpPr>
        <p:spPr bwMode="auto">
          <a:xfrm flipH="1" flipV="1">
            <a:off x="9028113" y="4679950"/>
            <a:ext cx="271462" cy="750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217" name="Rectangle 43"/>
          <p:cNvSpPr>
            <a:spLocks noChangeArrowheads="1"/>
          </p:cNvSpPr>
          <p:nvPr/>
        </p:nvSpPr>
        <p:spPr bwMode="auto">
          <a:xfrm>
            <a:off x="7875588" y="3854451"/>
            <a:ext cx="1122362" cy="108267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306260" name="Group 84"/>
          <p:cNvGrpSpPr>
            <a:grpSpLocks/>
          </p:cNvGrpSpPr>
          <p:nvPr/>
        </p:nvGrpSpPr>
        <p:grpSpPr bwMode="auto">
          <a:xfrm>
            <a:off x="6611939" y="2743200"/>
            <a:ext cx="1470025" cy="2065338"/>
            <a:chOff x="2689" y="1728"/>
            <a:chExt cx="926" cy="1301"/>
          </a:xfrm>
        </p:grpSpPr>
        <p:sp>
          <p:nvSpPr>
            <p:cNvPr id="54303" name="Freeform 62"/>
            <p:cNvSpPr>
              <a:spLocks/>
            </p:cNvSpPr>
            <p:nvPr/>
          </p:nvSpPr>
          <p:spPr bwMode="auto">
            <a:xfrm>
              <a:off x="3225" y="2509"/>
              <a:ext cx="390" cy="520"/>
            </a:xfrm>
            <a:custGeom>
              <a:avLst/>
              <a:gdLst>
                <a:gd name="T0" fmla="*/ 390 w 390"/>
                <a:gd name="T1" fmla="*/ 0 h 520"/>
                <a:gd name="T2" fmla="*/ 0 w 390"/>
                <a:gd name="T3" fmla="*/ 221 h 520"/>
                <a:gd name="T4" fmla="*/ 3 w 390"/>
                <a:gd name="T5" fmla="*/ 433 h 520"/>
                <a:gd name="T6" fmla="*/ 388 w 390"/>
                <a:gd name="T7" fmla="*/ 520 h 520"/>
                <a:gd name="T8" fmla="*/ 390 w 390"/>
                <a:gd name="T9" fmla="*/ 0 h 5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0" h="520">
                  <a:moveTo>
                    <a:pt x="390" y="0"/>
                  </a:moveTo>
                  <a:lnTo>
                    <a:pt x="0" y="221"/>
                  </a:lnTo>
                  <a:lnTo>
                    <a:pt x="3" y="433"/>
                  </a:lnTo>
                  <a:lnTo>
                    <a:pt x="388" y="520"/>
                  </a:lnTo>
                  <a:lnTo>
                    <a:pt x="390" y="0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54304" name="Freeform 63"/>
            <p:cNvSpPr>
              <a:spLocks/>
            </p:cNvSpPr>
            <p:nvPr/>
          </p:nvSpPr>
          <p:spPr bwMode="auto">
            <a:xfrm>
              <a:off x="3222" y="1767"/>
              <a:ext cx="275" cy="443"/>
            </a:xfrm>
            <a:custGeom>
              <a:avLst/>
              <a:gdLst>
                <a:gd name="T0" fmla="*/ 264 w 275"/>
                <a:gd name="T1" fmla="*/ 108 h 443"/>
                <a:gd name="T2" fmla="*/ 0 w 275"/>
                <a:gd name="T3" fmla="*/ 0 h 443"/>
                <a:gd name="T4" fmla="*/ 2 w 275"/>
                <a:gd name="T5" fmla="*/ 443 h 443"/>
                <a:gd name="T6" fmla="*/ 275 w 275"/>
                <a:gd name="T7" fmla="*/ 412 h 443"/>
                <a:gd name="T8" fmla="*/ 264 w 275"/>
                <a:gd name="T9" fmla="*/ 108 h 4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5" h="443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 rotWithShape="1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26" name="Rectangle 64"/>
            <p:cNvSpPr>
              <a:spLocks noChangeArrowheads="1"/>
            </p:cNvSpPr>
            <p:nvPr/>
          </p:nvSpPr>
          <p:spPr bwMode="auto">
            <a:xfrm>
              <a:off x="2737" y="1775"/>
              <a:ext cx="489" cy="52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27" name="Text Box 65"/>
            <p:cNvSpPr txBox="1">
              <a:spLocks noChangeArrowheads="1"/>
            </p:cNvSpPr>
            <p:nvPr/>
          </p:nvSpPr>
          <p:spPr bwMode="auto">
            <a:xfrm>
              <a:off x="2689" y="1728"/>
              <a:ext cx="577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sz="1200" i="0" dirty="0">
                  <a:latin typeface="Helvetica" pitchFamily="2" charset="0"/>
                </a:rPr>
                <a:t>application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latin typeface="Helvetica" pitchFamily="2" charset="0"/>
                </a:rPr>
                <a:t>transport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latin typeface="Helvetica" pitchFamily="2" charset="0"/>
                </a:rPr>
                <a:t>network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latin typeface="Helvetica" pitchFamily="2" charset="0"/>
                </a:rPr>
                <a:t>link</a:t>
              </a:r>
            </a:p>
          </p:txBody>
        </p:sp>
        <p:sp>
          <p:nvSpPr>
            <p:cNvPr id="8228" name="Line 66"/>
            <p:cNvSpPr>
              <a:spLocks noChangeShapeType="1"/>
            </p:cNvSpPr>
            <p:nvPr/>
          </p:nvSpPr>
          <p:spPr bwMode="auto">
            <a:xfrm>
              <a:off x="2737" y="188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29" name="Line 67"/>
            <p:cNvSpPr>
              <a:spLocks noChangeShapeType="1"/>
            </p:cNvSpPr>
            <p:nvPr/>
          </p:nvSpPr>
          <p:spPr bwMode="auto">
            <a:xfrm>
              <a:off x="2737" y="199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30" name="Line 68"/>
            <p:cNvSpPr>
              <a:spLocks noChangeShapeType="1"/>
            </p:cNvSpPr>
            <p:nvPr/>
          </p:nvSpPr>
          <p:spPr bwMode="auto">
            <a:xfrm>
              <a:off x="2735" y="209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31" name="Line 69"/>
            <p:cNvSpPr>
              <a:spLocks noChangeShapeType="1"/>
            </p:cNvSpPr>
            <p:nvPr/>
          </p:nvSpPr>
          <p:spPr bwMode="auto">
            <a:xfrm>
              <a:off x="2738" y="2206"/>
              <a:ext cx="48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32" name="Rectangle 70"/>
            <p:cNvSpPr>
              <a:spLocks noChangeArrowheads="1"/>
            </p:cNvSpPr>
            <p:nvPr/>
          </p:nvSpPr>
          <p:spPr bwMode="auto">
            <a:xfrm>
              <a:off x="2695" y="2212"/>
              <a:ext cx="552" cy="1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33" name="Line 71"/>
            <p:cNvSpPr>
              <a:spLocks noChangeShapeType="1"/>
            </p:cNvSpPr>
            <p:nvPr/>
          </p:nvSpPr>
          <p:spPr bwMode="auto">
            <a:xfrm>
              <a:off x="2738" y="222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34" name="Line 72"/>
            <p:cNvSpPr>
              <a:spLocks noChangeShapeType="1"/>
            </p:cNvSpPr>
            <p:nvPr/>
          </p:nvSpPr>
          <p:spPr bwMode="auto">
            <a:xfrm>
              <a:off x="3225" y="2218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35" name="Rectangle 73"/>
            <p:cNvSpPr>
              <a:spLocks noChangeArrowheads="1"/>
            </p:cNvSpPr>
            <p:nvPr/>
          </p:nvSpPr>
          <p:spPr bwMode="auto">
            <a:xfrm>
              <a:off x="2737" y="2415"/>
              <a:ext cx="489" cy="5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36" name="Text Box 74"/>
            <p:cNvSpPr txBox="1">
              <a:spLocks noChangeArrowheads="1"/>
            </p:cNvSpPr>
            <p:nvPr/>
          </p:nvSpPr>
          <p:spPr bwMode="auto">
            <a:xfrm>
              <a:off x="2745" y="2345"/>
              <a:ext cx="46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1" hangingPunct="1">
                <a:defRPr/>
              </a:pPr>
              <a:endParaRPr lang="en-US" sz="1200" i="0" dirty="0">
                <a:latin typeface="Helvetica" pitchFamily="2" charset="0"/>
              </a:endParaRPr>
            </a:p>
            <a:p>
              <a:pPr algn="ctr" eaLnBrk="1" hangingPunct="1">
                <a:defRPr/>
              </a:pPr>
              <a:endParaRPr lang="en-US" sz="1200" i="0" dirty="0">
                <a:latin typeface="Helvetica" pitchFamily="2" charset="0"/>
              </a:endParaRPr>
            </a:p>
            <a:p>
              <a:pPr algn="ctr" eaLnBrk="1" hangingPunct="1">
                <a:defRPr/>
              </a:pPr>
              <a:endParaRPr lang="en-US" sz="1200" i="0" dirty="0">
                <a:latin typeface="Helvetica" pitchFamily="2" charset="0"/>
              </a:endParaRPr>
            </a:p>
            <a:p>
              <a:pPr algn="ctr" eaLnBrk="1" hangingPunct="1">
                <a:defRPr/>
              </a:pPr>
              <a:r>
                <a:rPr lang="en-US" sz="1200" i="0" dirty="0">
                  <a:latin typeface="Helvetica" pitchFamily="2" charset="0"/>
                </a:rPr>
                <a:t>link</a:t>
              </a:r>
            </a:p>
            <a:p>
              <a:pPr algn="ctr" eaLnBrk="1" hangingPunct="1">
                <a:defRPr/>
              </a:pPr>
              <a:r>
                <a:rPr lang="en-US" sz="1200" i="0" dirty="0">
                  <a:latin typeface="Helvetica" pitchFamily="2" charset="0"/>
                </a:rPr>
                <a:t>physical</a:t>
              </a:r>
            </a:p>
          </p:txBody>
        </p:sp>
        <p:sp>
          <p:nvSpPr>
            <p:cNvPr id="8237" name="Line 75"/>
            <p:cNvSpPr>
              <a:spLocks noChangeShapeType="1"/>
            </p:cNvSpPr>
            <p:nvPr/>
          </p:nvSpPr>
          <p:spPr bwMode="auto">
            <a:xfrm>
              <a:off x="2737" y="252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38" name="Line 76"/>
            <p:cNvSpPr>
              <a:spLocks noChangeShapeType="1"/>
            </p:cNvSpPr>
            <p:nvPr/>
          </p:nvSpPr>
          <p:spPr bwMode="auto">
            <a:xfrm>
              <a:off x="2737" y="2632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39" name="Line 77"/>
            <p:cNvSpPr>
              <a:spLocks noChangeShapeType="1"/>
            </p:cNvSpPr>
            <p:nvPr/>
          </p:nvSpPr>
          <p:spPr bwMode="auto">
            <a:xfrm>
              <a:off x="2735" y="2721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40" name="Line 78"/>
            <p:cNvSpPr>
              <a:spLocks noChangeShapeType="1"/>
            </p:cNvSpPr>
            <p:nvPr/>
          </p:nvSpPr>
          <p:spPr bwMode="auto">
            <a:xfrm>
              <a:off x="2733" y="2836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41" name="Rectangle 79"/>
            <p:cNvSpPr>
              <a:spLocks noChangeArrowheads="1"/>
            </p:cNvSpPr>
            <p:nvPr/>
          </p:nvSpPr>
          <p:spPr bwMode="auto">
            <a:xfrm>
              <a:off x="2719" y="2390"/>
              <a:ext cx="518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42" name="Line 80"/>
            <p:cNvSpPr>
              <a:spLocks noChangeShapeType="1"/>
            </p:cNvSpPr>
            <p:nvPr/>
          </p:nvSpPr>
          <p:spPr bwMode="auto">
            <a:xfrm>
              <a:off x="2737" y="2614"/>
              <a:ext cx="0" cy="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43" name="Line 81"/>
            <p:cNvSpPr>
              <a:spLocks noChangeShapeType="1"/>
            </p:cNvSpPr>
            <p:nvPr/>
          </p:nvSpPr>
          <p:spPr bwMode="auto">
            <a:xfrm>
              <a:off x="3226" y="2614"/>
              <a:ext cx="0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44" name="Rectangle 82"/>
            <p:cNvSpPr>
              <a:spLocks noChangeArrowheads="1"/>
            </p:cNvSpPr>
            <p:nvPr/>
          </p:nvSpPr>
          <p:spPr bwMode="auto">
            <a:xfrm>
              <a:off x="2736" y="1778"/>
              <a:ext cx="490" cy="431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45" name="Rectangle 83"/>
            <p:cNvSpPr>
              <a:spLocks noChangeArrowheads="1"/>
            </p:cNvSpPr>
            <p:nvPr/>
          </p:nvSpPr>
          <p:spPr bwMode="auto">
            <a:xfrm>
              <a:off x="2733" y="2721"/>
              <a:ext cx="489" cy="219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pic>
        <p:nvPicPr>
          <p:cNvPr id="8219" name="Picture 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1" y="1122363"/>
            <a:ext cx="1350963" cy="1350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220" name="Picture 8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317626"/>
            <a:ext cx="11430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54300" name="Group 89"/>
          <p:cNvGrpSpPr>
            <a:grpSpLocks/>
          </p:cNvGrpSpPr>
          <p:nvPr/>
        </p:nvGrpSpPr>
        <p:grpSpPr bwMode="auto">
          <a:xfrm>
            <a:off x="6586538" y="5251451"/>
            <a:ext cx="1109662" cy="1095375"/>
            <a:chOff x="-44" y="1473"/>
            <a:chExt cx="981" cy="1105"/>
          </a:xfrm>
        </p:grpSpPr>
        <p:pic>
          <p:nvPicPr>
            <p:cNvPr id="54301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302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7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346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30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1517" y="190501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Adapters communicating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47801" y="4273550"/>
            <a:ext cx="4067175" cy="224881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sending side:</a:t>
            </a:r>
          </a:p>
          <a:p>
            <a:pPr lvl="1">
              <a:defRPr/>
            </a:pPr>
            <a:r>
              <a:rPr lang="en-US" dirty="0"/>
              <a:t>encapsulates datagram in frame</a:t>
            </a:r>
          </a:p>
          <a:p>
            <a:pPr lvl="1">
              <a:defRPr/>
            </a:pPr>
            <a:r>
              <a:rPr lang="en-US" dirty="0"/>
              <a:t>adds reliability/error checking bits</a:t>
            </a:r>
          </a:p>
        </p:txBody>
      </p:sp>
      <p:sp>
        <p:nvSpPr>
          <p:cNvPr id="922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32499" y="4273551"/>
            <a:ext cx="5019813" cy="232602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receiving side</a:t>
            </a:r>
          </a:p>
          <a:p>
            <a:pPr lvl="1">
              <a:defRPr/>
            </a:pPr>
            <a:r>
              <a:rPr lang="en-US" dirty="0"/>
              <a:t>Check for errors</a:t>
            </a:r>
          </a:p>
          <a:p>
            <a:pPr lvl="1">
              <a:defRPr/>
            </a:pPr>
            <a:r>
              <a:rPr lang="en-US" dirty="0"/>
              <a:t>extracts datagram, passes to upper layer at receiving side (usually: link layer address must match)</a:t>
            </a:r>
          </a:p>
        </p:txBody>
      </p:sp>
      <p:sp>
        <p:nvSpPr>
          <p:cNvPr id="9223" name="Rectangle 27"/>
          <p:cNvSpPr>
            <a:spLocks noChangeArrowheads="1"/>
          </p:cNvSpPr>
          <p:nvPr/>
        </p:nvSpPr>
        <p:spPr bwMode="auto">
          <a:xfrm>
            <a:off x="5637214" y="3394076"/>
            <a:ext cx="1444625" cy="2127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224" name="Rectangle 28"/>
          <p:cNvSpPr>
            <a:spLocks noChangeArrowheads="1"/>
          </p:cNvSpPr>
          <p:nvPr/>
        </p:nvSpPr>
        <p:spPr bwMode="auto">
          <a:xfrm>
            <a:off x="3481389" y="1373188"/>
            <a:ext cx="1944687" cy="17700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225" name="Line 29"/>
          <p:cNvSpPr>
            <a:spLocks noChangeShapeType="1"/>
          </p:cNvSpPr>
          <p:nvPr/>
        </p:nvSpPr>
        <p:spPr bwMode="auto">
          <a:xfrm>
            <a:off x="3576638" y="1892300"/>
            <a:ext cx="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226" name="Rectangle 30"/>
          <p:cNvSpPr>
            <a:spLocks noChangeArrowheads="1"/>
          </p:cNvSpPr>
          <p:nvPr/>
        </p:nvSpPr>
        <p:spPr bwMode="auto">
          <a:xfrm>
            <a:off x="3717925" y="2212976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227" name="Rectangle 31"/>
          <p:cNvSpPr>
            <a:spLocks noChangeArrowheads="1"/>
          </p:cNvSpPr>
          <p:nvPr/>
        </p:nvSpPr>
        <p:spPr bwMode="auto">
          <a:xfrm>
            <a:off x="3959225" y="2773364"/>
            <a:ext cx="704850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228" name="Rectangle 32"/>
          <p:cNvSpPr>
            <a:spLocks noChangeArrowheads="1"/>
          </p:cNvSpPr>
          <p:nvPr/>
        </p:nvSpPr>
        <p:spPr bwMode="auto">
          <a:xfrm>
            <a:off x="3959226" y="2301876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dirty="0">
                <a:latin typeface="Arial" charset="0"/>
              </a:rPr>
              <a:t>controller</a:t>
            </a:r>
          </a:p>
        </p:txBody>
      </p:sp>
      <p:sp>
        <p:nvSpPr>
          <p:cNvPr id="9229" name="Line 33"/>
          <p:cNvSpPr>
            <a:spLocks noChangeShapeType="1"/>
          </p:cNvSpPr>
          <p:nvPr/>
        </p:nvSpPr>
        <p:spPr bwMode="auto">
          <a:xfrm>
            <a:off x="3870326" y="2055813"/>
            <a:ext cx="14382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230" name="Line 34"/>
          <p:cNvSpPr>
            <a:spLocks noChangeShapeType="1"/>
          </p:cNvSpPr>
          <p:nvPr/>
        </p:nvSpPr>
        <p:spPr bwMode="auto">
          <a:xfrm flipV="1">
            <a:off x="4287838" y="2062163"/>
            <a:ext cx="0" cy="2397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231" name="Rectangle 35"/>
          <p:cNvSpPr>
            <a:spLocks noChangeArrowheads="1"/>
          </p:cNvSpPr>
          <p:nvPr/>
        </p:nvSpPr>
        <p:spPr bwMode="auto">
          <a:xfrm>
            <a:off x="3752851" y="1501776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dirty="0">
              <a:latin typeface="Arial" charset="0"/>
            </a:endParaRPr>
          </a:p>
        </p:txBody>
      </p:sp>
      <p:sp>
        <p:nvSpPr>
          <p:cNvPr id="9232" name="Rectangle 36"/>
          <p:cNvSpPr>
            <a:spLocks noChangeArrowheads="1"/>
          </p:cNvSpPr>
          <p:nvPr/>
        </p:nvSpPr>
        <p:spPr bwMode="auto">
          <a:xfrm>
            <a:off x="4619626" y="1503364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dirty="0">
              <a:latin typeface="Arial" charset="0"/>
            </a:endParaRPr>
          </a:p>
        </p:txBody>
      </p:sp>
      <p:sp>
        <p:nvSpPr>
          <p:cNvPr id="9233" name="Line 37"/>
          <p:cNvSpPr>
            <a:spLocks noChangeShapeType="1"/>
          </p:cNvSpPr>
          <p:nvPr/>
        </p:nvSpPr>
        <p:spPr bwMode="auto">
          <a:xfrm flipH="1" flipV="1">
            <a:off x="4075114" y="1917701"/>
            <a:ext cx="1587" cy="1381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234" name="Line 38"/>
          <p:cNvSpPr>
            <a:spLocks noChangeShapeType="1"/>
          </p:cNvSpPr>
          <p:nvPr/>
        </p:nvSpPr>
        <p:spPr bwMode="auto">
          <a:xfrm flipH="1" flipV="1">
            <a:off x="4999038" y="1920876"/>
            <a:ext cx="0" cy="136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235" name="Rectangle 39"/>
          <p:cNvSpPr>
            <a:spLocks noChangeArrowheads="1"/>
          </p:cNvSpPr>
          <p:nvPr/>
        </p:nvSpPr>
        <p:spPr bwMode="auto">
          <a:xfrm>
            <a:off x="7356475" y="1430338"/>
            <a:ext cx="1944688" cy="173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236" name="Rectangle 40"/>
          <p:cNvSpPr>
            <a:spLocks noChangeArrowheads="1"/>
          </p:cNvSpPr>
          <p:nvPr/>
        </p:nvSpPr>
        <p:spPr bwMode="auto">
          <a:xfrm>
            <a:off x="7593013" y="2232026"/>
            <a:ext cx="1187450" cy="8667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237" name="Rectangle 41"/>
          <p:cNvSpPr>
            <a:spLocks noChangeArrowheads="1"/>
          </p:cNvSpPr>
          <p:nvPr/>
        </p:nvSpPr>
        <p:spPr bwMode="auto">
          <a:xfrm>
            <a:off x="7834313" y="2792414"/>
            <a:ext cx="703262" cy="2254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238" name="Rectangle 42"/>
          <p:cNvSpPr>
            <a:spLocks noChangeArrowheads="1"/>
          </p:cNvSpPr>
          <p:nvPr/>
        </p:nvSpPr>
        <p:spPr bwMode="auto">
          <a:xfrm>
            <a:off x="7834314" y="2320926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1200" dirty="0">
                <a:latin typeface="Arial" charset="0"/>
              </a:rPr>
              <a:t>controller</a:t>
            </a:r>
          </a:p>
        </p:txBody>
      </p:sp>
      <p:sp>
        <p:nvSpPr>
          <p:cNvPr id="9239" name="Line 43"/>
          <p:cNvSpPr>
            <a:spLocks noChangeShapeType="1"/>
          </p:cNvSpPr>
          <p:nvPr/>
        </p:nvSpPr>
        <p:spPr bwMode="auto">
          <a:xfrm>
            <a:off x="7745414" y="2074863"/>
            <a:ext cx="1438275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240" name="Line 44"/>
          <p:cNvSpPr>
            <a:spLocks noChangeShapeType="1"/>
          </p:cNvSpPr>
          <p:nvPr/>
        </p:nvSpPr>
        <p:spPr bwMode="auto">
          <a:xfrm flipV="1">
            <a:off x="8162925" y="2081213"/>
            <a:ext cx="0" cy="239712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241" name="Rectangle 45"/>
          <p:cNvSpPr>
            <a:spLocks noChangeArrowheads="1"/>
          </p:cNvSpPr>
          <p:nvPr/>
        </p:nvSpPr>
        <p:spPr bwMode="auto">
          <a:xfrm>
            <a:off x="7627939" y="1520826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dirty="0">
              <a:latin typeface="Arial" charset="0"/>
            </a:endParaRPr>
          </a:p>
        </p:txBody>
      </p:sp>
      <p:sp>
        <p:nvSpPr>
          <p:cNvPr id="9242" name="Rectangle 46"/>
          <p:cNvSpPr>
            <a:spLocks noChangeArrowheads="1"/>
          </p:cNvSpPr>
          <p:nvPr/>
        </p:nvSpPr>
        <p:spPr bwMode="auto">
          <a:xfrm>
            <a:off x="8494714" y="1522414"/>
            <a:ext cx="695325" cy="4159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endParaRPr lang="en-US" sz="1400" dirty="0">
              <a:latin typeface="Arial" charset="0"/>
            </a:endParaRPr>
          </a:p>
        </p:txBody>
      </p:sp>
      <p:sp>
        <p:nvSpPr>
          <p:cNvPr id="9243" name="Line 47"/>
          <p:cNvSpPr>
            <a:spLocks noChangeShapeType="1"/>
          </p:cNvSpPr>
          <p:nvPr/>
        </p:nvSpPr>
        <p:spPr bwMode="auto">
          <a:xfrm flipH="1" flipV="1">
            <a:off x="7950200" y="1936751"/>
            <a:ext cx="1588" cy="138113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244" name="Line 48"/>
          <p:cNvSpPr>
            <a:spLocks noChangeShapeType="1"/>
          </p:cNvSpPr>
          <p:nvPr/>
        </p:nvSpPr>
        <p:spPr bwMode="auto">
          <a:xfrm flipH="1" flipV="1">
            <a:off x="8874125" y="1939926"/>
            <a:ext cx="0" cy="13652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245" name="Text Box 49"/>
          <p:cNvSpPr txBox="1">
            <a:spLocks noChangeArrowheads="1"/>
          </p:cNvSpPr>
          <p:nvPr/>
        </p:nvSpPr>
        <p:spPr bwMode="auto">
          <a:xfrm>
            <a:off x="3459164" y="3059113"/>
            <a:ext cx="1335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</a:rPr>
              <a:t>sending host</a:t>
            </a:r>
          </a:p>
        </p:txBody>
      </p:sp>
      <p:sp>
        <p:nvSpPr>
          <p:cNvPr id="9246" name="Text Box 50"/>
          <p:cNvSpPr txBox="1">
            <a:spLocks noChangeArrowheads="1"/>
          </p:cNvSpPr>
          <p:nvPr/>
        </p:nvSpPr>
        <p:spPr bwMode="auto">
          <a:xfrm>
            <a:off x="7251701" y="3057525"/>
            <a:ext cx="1438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</a:rPr>
              <a:t>receiving host</a:t>
            </a:r>
          </a:p>
        </p:txBody>
      </p:sp>
      <p:sp>
        <p:nvSpPr>
          <p:cNvPr id="9247" name="Rectangle 51"/>
          <p:cNvSpPr>
            <a:spLocks noChangeArrowheads="1"/>
          </p:cNvSpPr>
          <p:nvPr/>
        </p:nvSpPr>
        <p:spPr bwMode="auto">
          <a:xfrm>
            <a:off x="3036888" y="1966913"/>
            <a:ext cx="717550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248" name="Text Box 52"/>
          <p:cNvSpPr txBox="1">
            <a:spLocks noChangeArrowheads="1"/>
          </p:cNvSpPr>
          <p:nvPr/>
        </p:nvSpPr>
        <p:spPr bwMode="auto">
          <a:xfrm>
            <a:off x="3000375" y="1922464"/>
            <a:ext cx="8255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>
                <a:latin typeface="Arial" charset="0"/>
              </a:rPr>
              <a:t>datagram</a:t>
            </a:r>
          </a:p>
        </p:txBody>
      </p:sp>
      <p:sp>
        <p:nvSpPr>
          <p:cNvPr id="9249" name="Line 53"/>
          <p:cNvSpPr>
            <a:spLocks noChangeShapeType="1"/>
          </p:cNvSpPr>
          <p:nvPr/>
        </p:nvSpPr>
        <p:spPr bwMode="auto">
          <a:xfrm>
            <a:off x="7485063" y="1870076"/>
            <a:ext cx="0" cy="392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250" name="Rectangle 54"/>
          <p:cNvSpPr>
            <a:spLocks noChangeArrowheads="1"/>
          </p:cNvSpPr>
          <p:nvPr/>
        </p:nvSpPr>
        <p:spPr bwMode="auto">
          <a:xfrm>
            <a:off x="6946901" y="1985963"/>
            <a:ext cx="715963" cy="1698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251" name="Text Box 55"/>
          <p:cNvSpPr txBox="1">
            <a:spLocks noChangeArrowheads="1"/>
          </p:cNvSpPr>
          <p:nvPr/>
        </p:nvSpPr>
        <p:spPr bwMode="auto">
          <a:xfrm>
            <a:off x="6910389" y="1941514"/>
            <a:ext cx="83227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>
                <a:latin typeface="Arial" charset="0"/>
              </a:rPr>
              <a:t>datagram</a:t>
            </a:r>
          </a:p>
        </p:txBody>
      </p:sp>
      <p:sp>
        <p:nvSpPr>
          <p:cNvPr id="56355" name="Freeform 56"/>
          <p:cNvSpPr>
            <a:spLocks/>
          </p:cNvSpPr>
          <p:nvPr/>
        </p:nvSpPr>
        <p:spPr bwMode="auto">
          <a:xfrm>
            <a:off x="4292601" y="2903539"/>
            <a:ext cx="3883025" cy="447675"/>
          </a:xfrm>
          <a:custGeom>
            <a:avLst/>
            <a:gdLst>
              <a:gd name="T0" fmla="*/ 0 w 2597"/>
              <a:gd name="T1" fmla="*/ 0 h 384"/>
              <a:gd name="T2" fmla="*/ 0 w 2597"/>
              <a:gd name="T3" fmla="*/ 2147483647 h 384"/>
              <a:gd name="T4" fmla="*/ 2147483647 w 2597"/>
              <a:gd name="T5" fmla="*/ 2147483647 h 384"/>
              <a:gd name="T6" fmla="*/ 2147483647 w 2597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597" h="384">
                <a:moveTo>
                  <a:pt x="0" y="0"/>
                </a:moveTo>
                <a:lnTo>
                  <a:pt x="0" y="384"/>
                </a:lnTo>
                <a:lnTo>
                  <a:pt x="2597" y="384"/>
                </a:lnTo>
                <a:lnTo>
                  <a:pt x="2597" y="1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9253" name="Rectangle 57"/>
          <p:cNvSpPr>
            <a:spLocks noChangeArrowheads="1"/>
          </p:cNvSpPr>
          <p:nvPr/>
        </p:nvSpPr>
        <p:spPr bwMode="auto">
          <a:xfrm>
            <a:off x="6205538" y="3419476"/>
            <a:ext cx="717550" cy="1698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9254" name="Text Box 58"/>
          <p:cNvSpPr txBox="1">
            <a:spLocks noChangeArrowheads="1"/>
          </p:cNvSpPr>
          <p:nvPr/>
        </p:nvSpPr>
        <p:spPr bwMode="auto">
          <a:xfrm>
            <a:off x="6178551" y="3375026"/>
            <a:ext cx="83227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200" i="0" dirty="0">
                <a:latin typeface="Arial" charset="0"/>
              </a:rPr>
              <a:t>datagram</a:t>
            </a:r>
          </a:p>
        </p:txBody>
      </p:sp>
      <p:sp>
        <p:nvSpPr>
          <p:cNvPr id="9255" name="Line 59"/>
          <p:cNvSpPr>
            <a:spLocks noChangeShapeType="1"/>
          </p:cNvSpPr>
          <p:nvPr/>
        </p:nvSpPr>
        <p:spPr bwMode="auto">
          <a:xfrm>
            <a:off x="7178676" y="3511550"/>
            <a:ext cx="276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256" name="Text Box 60"/>
          <p:cNvSpPr txBox="1">
            <a:spLocks noChangeArrowheads="1"/>
          </p:cNvSpPr>
          <p:nvPr/>
        </p:nvSpPr>
        <p:spPr bwMode="auto">
          <a:xfrm>
            <a:off x="3768725" y="3668713"/>
            <a:ext cx="704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Arial" charset="0"/>
              </a:rPr>
              <a:t>frame</a:t>
            </a:r>
          </a:p>
        </p:txBody>
      </p:sp>
      <p:sp>
        <p:nvSpPr>
          <p:cNvPr id="9257" name="Line 61"/>
          <p:cNvSpPr>
            <a:spLocks noChangeShapeType="1"/>
          </p:cNvSpPr>
          <p:nvPr/>
        </p:nvSpPr>
        <p:spPr bwMode="auto">
          <a:xfrm flipV="1">
            <a:off x="4397375" y="3575051"/>
            <a:ext cx="115570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048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228600"/>
            <a:ext cx="6176963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Link layer services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9536" y="1464945"/>
            <a:ext cx="10963656" cy="4648200"/>
          </a:xfrm>
        </p:spPr>
        <p:txBody>
          <a:bodyPr>
            <a:normAutofit/>
          </a:bodyPr>
          <a:lstStyle/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</a:rPr>
              <a:t>Encoding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200" dirty="0"/>
              <a:t>convert bits to signals and recover bits from received signals</a:t>
            </a:r>
            <a:endParaRPr lang="en-US" i="1" dirty="0">
              <a:solidFill>
                <a:srgbClr val="CC0000"/>
              </a:solidFill>
            </a:endParaRPr>
          </a:p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</a:rPr>
              <a:t>framing, link access:</a:t>
            </a:r>
            <a:r>
              <a:rPr lang="en-US" sz="3200" dirty="0"/>
              <a:t> 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encapsulate datagram into frame, adding header, trailer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channel access if shared medium</a:t>
            </a:r>
          </a:p>
          <a:p>
            <a:pPr lvl="1">
              <a:lnSpc>
                <a:spcPct val="75000"/>
              </a:lnSpc>
              <a:defRPr/>
            </a:pPr>
            <a:r>
              <a:rPr lang="ja-JP" altLang="en-US" dirty="0"/>
              <a:t>“</a:t>
            </a:r>
            <a:r>
              <a:rPr lang="en-US" dirty="0"/>
              <a:t>MAC</a:t>
            </a:r>
            <a:r>
              <a:rPr lang="ja-JP" altLang="en-US" dirty="0"/>
              <a:t>”</a:t>
            </a:r>
            <a:r>
              <a:rPr lang="en-US" dirty="0"/>
              <a:t> addresses used in frame headers to identify source, destination  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400" dirty="0"/>
              <a:t>different from IP address!</a:t>
            </a:r>
          </a:p>
          <a:p>
            <a:pPr>
              <a:lnSpc>
                <a:spcPct val="75000"/>
              </a:lnSpc>
              <a:defRPr/>
            </a:pPr>
            <a:r>
              <a:rPr lang="en-US" i="1" dirty="0">
                <a:solidFill>
                  <a:srgbClr val="CC0000"/>
                </a:solidFill>
              </a:rPr>
              <a:t>reliable delivery between adjacent nodes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we learned how to do this already (chapter 3)!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seldom used on low bit-error link (fiber, some twisted pair)</a:t>
            </a:r>
          </a:p>
          <a:p>
            <a:pPr lvl="1">
              <a:lnSpc>
                <a:spcPct val="75000"/>
              </a:lnSpc>
              <a:defRPr/>
            </a:pPr>
            <a:r>
              <a:rPr lang="en-US" dirty="0"/>
              <a:t>wireless links: high error rates</a:t>
            </a:r>
          </a:p>
          <a:p>
            <a:pPr lvl="2">
              <a:lnSpc>
                <a:spcPct val="90000"/>
              </a:lnSpc>
              <a:defRPr/>
            </a:pPr>
            <a:r>
              <a:rPr lang="en-US" sz="2400" i="1" dirty="0">
                <a:solidFill>
                  <a:srgbClr val="CC0000"/>
                </a:solidFill>
              </a:rPr>
              <a:t>Q:</a:t>
            </a:r>
            <a:r>
              <a:rPr lang="en-US" sz="2400" dirty="0"/>
              <a:t> why both link-level and end-end reliability?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24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3043</TotalTime>
  <Words>1285</Words>
  <Application>Microsoft Macintosh PowerPoint</Application>
  <PresentationFormat>Widescreen</PresentationFormat>
  <Paragraphs>291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Courier New</vt:lpstr>
      <vt:lpstr>Helvetica</vt:lpstr>
      <vt:lpstr>Tahoma</vt:lpstr>
      <vt:lpstr>Times</vt:lpstr>
      <vt:lpstr>Times New Roman</vt:lpstr>
      <vt:lpstr>Wingdings</vt:lpstr>
      <vt:lpstr>Office Theme</vt:lpstr>
      <vt:lpstr>The Link Layer: Addressing, Error Detection, &amp; Correction</vt:lpstr>
      <vt:lpstr>Course announcements</vt:lpstr>
      <vt:lpstr>Network layer: the big picture</vt:lpstr>
      <vt:lpstr>The Link layer</vt:lpstr>
      <vt:lpstr>Link layer: introduction</vt:lpstr>
      <vt:lpstr>Link layer: context</vt:lpstr>
      <vt:lpstr>Where is the link layer implemented?</vt:lpstr>
      <vt:lpstr>Adapters communicating</vt:lpstr>
      <vt:lpstr>Link layer services</vt:lpstr>
      <vt:lpstr>Encoding</vt:lpstr>
      <vt:lpstr>Encodings (cont’d)</vt:lpstr>
      <vt:lpstr>Error detection</vt:lpstr>
      <vt:lpstr>Parity checking</vt:lpstr>
      <vt:lpstr>Internet checksum (review)</vt:lpstr>
      <vt:lpstr>Cyclic redundancy check</vt:lpstr>
      <vt:lpstr>CRC example</vt:lpstr>
      <vt:lpstr>ARP</vt:lpstr>
      <vt:lpstr>ARP: Address Resolution Protocol</vt:lpstr>
      <vt:lpstr>ARP packet format</vt:lpstr>
      <vt:lpstr>ARP operation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3233</cp:revision>
  <cp:lastPrinted>2019-02-15T23:29:10Z</cp:lastPrinted>
  <dcterms:created xsi:type="dcterms:W3CDTF">2019-01-23T03:40:12Z</dcterms:created>
  <dcterms:modified xsi:type="dcterms:W3CDTF">2020-04-15T17:17:04Z</dcterms:modified>
</cp:coreProperties>
</file>