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310" r:id="rId3"/>
    <p:sldId id="361" r:id="rId4"/>
    <p:sldId id="376" r:id="rId5"/>
    <p:sldId id="299" r:id="rId6"/>
    <p:sldId id="300" r:id="rId7"/>
    <p:sldId id="380" r:id="rId8"/>
    <p:sldId id="381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48"/>
    <p:restoredTop sz="94664"/>
  </p:normalViewPr>
  <p:slideViewPr>
    <p:cSldViewPr snapToGrid="0" snapToObjects="1">
      <p:cViewPr varScale="1">
        <p:scale>
          <a:sx n="126" d="100"/>
          <a:sy n="12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FF81F1B5-8F85-7A48-88F3-889E3F4CBE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2D13343-3E32-144F-A276-99B6BA22A56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39FA5699-0AD9-0642-AD60-40E219D3B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28B9F5E-66DF-4644-8A8A-D8B5BAE6D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28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372C56A6-0AFA-7744-969F-0B2CB0421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37635"/>
            <a:ext cx="10049540" cy="50838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dirty="0"/>
              <a:t>Users of applications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Everyone (mom and pop, kids) to get something done</a:t>
            </a:r>
            <a:endParaRPr lang="en-US" altLang="en-US" sz="2200" dirty="0"/>
          </a:p>
          <a:p>
            <a:pPr>
              <a:lnSpc>
                <a:spcPct val="80000"/>
              </a:lnSpc>
              <a:defRPr/>
            </a:pPr>
            <a:r>
              <a:rPr lang="en-US" altLang="en-US" sz="2200" dirty="0"/>
              <a:t>Network Designers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Protocol design and implementation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Performance, cost, scale</a:t>
            </a:r>
            <a:endParaRPr lang="en-US" altLang="en-US" sz="2200" dirty="0"/>
          </a:p>
          <a:p>
            <a:pPr>
              <a:lnSpc>
                <a:spcPct val="80000"/>
              </a:lnSpc>
              <a:defRPr/>
            </a:pPr>
            <a:r>
              <a:rPr lang="en-US" altLang="en-US" sz="2200" dirty="0"/>
              <a:t>Internet Service Providers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Administrators and ISPs (AT&amp;T)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Management, revenue, deployment</a:t>
            </a:r>
            <a:endParaRPr lang="en-US" altLang="en-US" sz="2200" dirty="0"/>
          </a:p>
          <a:p>
            <a:pPr>
              <a:lnSpc>
                <a:spcPct val="80000"/>
              </a:lnSpc>
              <a:defRPr/>
            </a:pPr>
            <a:r>
              <a:rPr lang="en-US" altLang="en-US" sz="2200" dirty="0"/>
              <a:t>Market/businesses on the Internet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Consumer to consumer (</a:t>
            </a:r>
            <a:r>
              <a:rPr lang="en-US" altLang="en-US" sz="2200" dirty="0" err="1">
                <a:ea typeface="ＭＳ Ｐゴシック" charset="0"/>
              </a:rPr>
              <a:t>ebay</a:t>
            </a:r>
            <a:r>
              <a:rPr lang="en-US" altLang="en-US" sz="2200" dirty="0">
                <a:ea typeface="ＭＳ Ｐゴシック" charset="0"/>
              </a:rPr>
              <a:t>), Business to consumer (amazon, </a:t>
            </a:r>
            <a:r>
              <a:rPr lang="en-US" altLang="en-US" sz="2200" dirty="0" err="1">
                <a:ea typeface="ＭＳ Ｐゴシック" charset="0"/>
              </a:rPr>
              <a:t>netflix</a:t>
            </a:r>
            <a:r>
              <a:rPr lang="en-US" altLang="en-US" sz="2200" dirty="0">
                <a:ea typeface="ＭＳ Ｐゴシック" charset="0"/>
              </a:rPr>
              <a:t>), Business to business (</a:t>
            </a:r>
            <a:r>
              <a:rPr lang="en-US" altLang="en-US" sz="2200" dirty="0" err="1">
                <a:ea typeface="ＭＳ Ｐゴシック" charset="0"/>
              </a:rPr>
              <a:t>alibaba</a:t>
            </a:r>
            <a:r>
              <a:rPr lang="en-US" altLang="en-US" sz="2200" dirty="0">
                <a:ea typeface="ＭＳ Ｐゴシック" charset="0"/>
              </a:rPr>
              <a:t>, importers.com,21food.com), Consumer to business (</a:t>
            </a:r>
            <a:r>
              <a:rPr lang="en-US" altLang="en-US" sz="2200" dirty="0" err="1">
                <a:ea typeface="ＭＳ Ｐゴシック" charset="0"/>
              </a:rPr>
              <a:t>hotjobs</a:t>
            </a:r>
            <a:r>
              <a:rPr lang="en-US" altLang="en-US" sz="2200" dirty="0">
                <a:ea typeface="ＭＳ Ｐゴシック" charset="0"/>
              </a:rPr>
              <a:t>, monster), Govt to C, Govt to B, etc.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endParaRPr lang="en-US" altLang="en-US" sz="2200" dirty="0"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endParaRPr lang="en-US" altLang="en-US" sz="2200" dirty="0">
              <a:ea typeface="ＭＳ Ｐゴシック" charset="0"/>
            </a:endParaRPr>
          </a:p>
        </p:txBody>
      </p:sp>
      <p:sp>
        <p:nvSpPr>
          <p:cNvPr id="21508" name="Slide Number Placeholder 1">
            <a:extLst>
              <a:ext uri="{FF2B5EF4-FFF2-40B4-BE49-F238E27FC236}">
                <a16:creationId xmlns:a16="http://schemas.microsoft.com/office/drawing/2014/main" id="{8457BB1E-3965-1F4C-8ED3-CBFE4A57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AB0E0F-8079-8043-AED9-CF703C96485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A43BC-09BB-F54B-8B87-DD6ADC47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Internet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7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B044014-F6E1-3D4E-9123-38D2D3F21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Internet service providers (ISPs)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45763F6-9A54-7C4C-9952-0FF3B83C0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dirty="0">
                <a:ea typeface="MS PGothic" pitchFamily="34" charset="-128"/>
              </a:rPr>
              <a:t>Local ISPs: Tier 3  (cablevision)</a:t>
            </a:r>
          </a:p>
          <a:p>
            <a:pPr>
              <a:defRPr/>
            </a:pPr>
            <a:r>
              <a:rPr lang="en-US" altLang="en-US" sz="2000" dirty="0">
                <a:ea typeface="MS PGothic" pitchFamily="34" charset="-128"/>
              </a:rPr>
              <a:t>Regional ISPs: Tier2 (</a:t>
            </a:r>
            <a:r>
              <a:rPr lang="en-US" altLang="en-US" sz="2000" dirty="0" err="1">
                <a:ea typeface="MS PGothic" pitchFamily="34" charset="-128"/>
              </a:rPr>
              <a:t>internap</a:t>
            </a:r>
            <a:r>
              <a:rPr lang="en-US" altLang="en-US" sz="2000" dirty="0">
                <a:ea typeface="MS PGothic" pitchFamily="34" charset="-128"/>
              </a:rPr>
              <a:t>)</a:t>
            </a:r>
          </a:p>
          <a:p>
            <a:pPr>
              <a:defRPr/>
            </a:pPr>
            <a:r>
              <a:rPr lang="en-US" altLang="en-US" sz="2000" dirty="0">
                <a:ea typeface="MS PGothic" pitchFamily="34" charset="-128"/>
              </a:rPr>
              <a:t>Global ISPs: Tier 1 (Verizon, Sprint, AT&amp;T, level 3, century link, Deutsche Telekom, NTT)  provide access to the entire internet; connect ISP to other ISPs</a:t>
            </a:r>
          </a:p>
          <a:p>
            <a:pPr>
              <a:defRPr/>
            </a:pPr>
            <a:r>
              <a:rPr lang="en-US" altLang="en-US" sz="2000" dirty="0">
                <a:ea typeface="MS PGothic" pitchFamily="34" charset="-128"/>
              </a:rPr>
              <a:t>Peering ISPs</a:t>
            </a:r>
          </a:p>
          <a:p>
            <a:pPr lvl="1">
              <a:defRPr/>
            </a:pPr>
            <a:r>
              <a:rPr lang="en-US" altLang="en-US" sz="2000" dirty="0">
                <a:solidFill>
                  <a:srgbClr val="606060"/>
                </a:solidFill>
                <a:ea typeface="MS PGothic" pitchFamily="34" charset="-128"/>
              </a:rPr>
              <a:t>Have a mutual relationship about forwarding traffic of each others customers (no $ involved)</a:t>
            </a:r>
          </a:p>
          <a:p>
            <a:pPr>
              <a:defRPr/>
            </a:pPr>
            <a:r>
              <a:rPr lang="en-US" altLang="en-US" sz="2000" dirty="0">
                <a:ea typeface="MS PGothic" pitchFamily="34" charset="-128"/>
              </a:rPr>
              <a:t>Transit ISPs </a:t>
            </a:r>
          </a:p>
          <a:p>
            <a:pPr lvl="1">
              <a:defRPr/>
            </a:pPr>
            <a:r>
              <a:rPr lang="en-US" altLang="en-US" sz="2000" dirty="0">
                <a:solidFill>
                  <a:srgbClr val="606060"/>
                </a:solidFill>
                <a:ea typeface="MS PGothic" pitchFamily="34" charset="-128"/>
              </a:rPr>
              <a:t>Provides access to all reachable customers ($$ involved) </a:t>
            </a:r>
          </a:p>
          <a:p>
            <a:pPr>
              <a:buFontTx/>
              <a:buNone/>
              <a:defRPr/>
            </a:pPr>
            <a:endParaRPr lang="en-US" altLang="en-US" sz="2000" dirty="0">
              <a:ea typeface="MS PGothic" pitchFamily="34" charset="-128"/>
            </a:endParaRPr>
          </a:p>
        </p:txBody>
      </p:sp>
      <p:sp>
        <p:nvSpPr>
          <p:cNvPr id="22532" name="Slide Number Placeholder 1">
            <a:extLst>
              <a:ext uri="{FF2B5EF4-FFF2-40B4-BE49-F238E27FC236}">
                <a16:creationId xmlns:a16="http://schemas.microsoft.com/office/drawing/2014/main" id="{F5C719B1-6A2B-9940-874D-0FF6EC6E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D2E4B-F779-3A40-8FF2-303B913E58C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82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Oval 3">
            <a:extLst>
              <a:ext uri="{FF2B5EF4-FFF2-40B4-BE49-F238E27FC236}">
                <a16:creationId xmlns:a16="http://schemas.microsoft.com/office/drawing/2014/main" id="{26832630-F4FC-ED4B-AF5C-7AD6DF66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389" y="4171951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Comic Sans MS" charset="0"/>
                <a:ea typeface="ＭＳ Ｐゴシック" charset="0"/>
              </a:rPr>
              <a:t>Tier 1 ISP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DCFE3936-0B19-A943-939D-0042F8FF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2968626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Comic Sans MS" charset="0"/>
                <a:ea typeface="ＭＳ Ｐゴシック" charset="0"/>
              </a:rPr>
              <a:t>Tier 1 ISP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BB983956-6E41-244A-835E-3B148E27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39" y="4133851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Comic Sans MS" charset="0"/>
                <a:ea typeface="ＭＳ Ｐゴシック" charset="0"/>
              </a:rPr>
              <a:t>Tier 1 ISP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AC947005-A081-5D43-B0E2-3A26BACA6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4140201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D18F383D-DC7A-1744-B4F0-3FD29621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670301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11422EDA-7D9D-DE48-A578-F993E0AAE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3695701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61" name="Oval 9">
            <a:extLst>
              <a:ext uri="{FF2B5EF4-FFF2-40B4-BE49-F238E27FC236}">
                <a16:creationId xmlns:a16="http://schemas.microsoft.com/office/drawing/2014/main" id="{0FF7E252-880B-924D-A841-53AC37A3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4152901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F74A5309-2860-734B-8383-567F65F6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4470401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63" name="Oval 11">
            <a:extLst>
              <a:ext uri="{FF2B5EF4-FFF2-40B4-BE49-F238E27FC236}">
                <a16:creationId xmlns:a16="http://schemas.microsoft.com/office/drawing/2014/main" id="{B6019F0B-F2EC-0148-B6F1-56E02EBD1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963" y="4457701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64" name="Line 12">
            <a:extLst>
              <a:ext uri="{FF2B5EF4-FFF2-40B4-BE49-F238E27FC236}">
                <a16:creationId xmlns:a16="http://schemas.microsoft.com/office/drawing/2014/main" id="{DF48A589-21E6-C343-AC82-469F53C65B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6138" y="45275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5" name="Line 13">
            <a:extLst>
              <a:ext uri="{FF2B5EF4-FFF2-40B4-BE49-F238E27FC236}">
                <a16:creationId xmlns:a16="http://schemas.microsoft.com/office/drawing/2014/main" id="{17484056-E2C9-FD4F-A0B6-8A8768946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37846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94256BE4-4685-C847-A75F-862CA3DB81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2738" y="38163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5615" name="Group 15">
            <a:extLst>
              <a:ext uri="{FF2B5EF4-FFF2-40B4-BE49-F238E27FC236}">
                <a16:creationId xmlns:a16="http://schemas.microsoft.com/office/drawing/2014/main" id="{D06A47EF-0B18-A14A-B6B9-EBA67A5DC800}"/>
              </a:ext>
            </a:extLst>
          </p:cNvPr>
          <p:cNvGrpSpPr>
            <a:grpSpLocks/>
          </p:cNvGrpSpPr>
          <p:nvPr/>
        </p:nvGrpSpPr>
        <p:grpSpPr bwMode="auto">
          <a:xfrm>
            <a:off x="7227889" y="3467101"/>
            <a:ext cx="719137" cy="396875"/>
            <a:chOff x="3740" y="1244"/>
            <a:chExt cx="453" cy="250"/>
          </a:xfrm>
        </p:grpSpPr>
        <p:sp>
          <p:nvSpPr>
            <p:cNvPr id="23635" name="Rectangle 16">
              <a:extLst>
                <a:ext uri="{FF2B5EF4-FFF2-40B4-BE49-F238E27FC236}">
                  <a16:creationId xmlns:a16="http://schemas.microsoft.com/office/drawing/2014/main" id="{DA17D941-B1FD-3D44-941A-7907BBFE0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636" name="Text Box 17">
              <a:extLst>
                <a:ext uri="{FF2B5EF4-FFF2-40B4-BE49-F238E27FC236}">
                  <a16:creationId xmlns:a16="http://schemas.microsoft.com/office/drawing/2014/main" id="{5C86399E-6C11-E145-BE95-55BDCCD56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1244"/>
              <a:ext cx="4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solidFill>
                    <a:schemeClr val="bg1"/>
                  </a:solidFill>
                </a:rPr>
                <a:t>NAP</a:t>
              </a:r>
              <a:endParaRPr lang="en-US" sz="2000">
                <a:latin typeface="Times New Roman" charset="0"/>
              </a:endParaRPr>
            </a:p>
          </p:txBody>
        </p:sp>
      </p:grpSp>
      <p:sp>
        <p:nvSpPr>
          <p:cNvPr id="23568" name="Line 18">
            <a:extLst>
              <a:ext uri="{FF2B5EF4-FFF2-40B4-BE49-F238E27FC236}">
                <a16:creationId xmlns:a16="http://schemas.microsoft.com/office/drawing/2014/main" id="{8854B93F-9D56-3E44-B363-8877FD6365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0213" y="37338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9" name="Line 19">
            <a:extLst>
              <a:ext uri="{FF2B5EF4-FFF2-40B4-BE49-F238E27FC236}">
                <a16:creationId xmlns:a16="http://schemas.microsoft.com/office/drawing/2014/main" id="{0B80D047-8DC0-0149-92D4-C643DF0C2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36512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70" name="Line 20">
            <a:extLst>
              <a:ext uri="{FF2B5EF4-FFF2-40B4-BE49-F238E27FC236}">
                <a16:creationId xmlns:a16="http://schemas.microsoft.com/office/drawing/2014/main" id="{72F195AD-88F8-194B-A024-5CDBCC0CC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4013" y="37084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5619" name="Group 21">
            <a:extLst>
              <a:ext uri="{FF2B5EF4-FFF2-40B4-BE49-F238E27FC236}">
                <a16:creationId xmlns:a16="http://schemas.microsoft.com/office/drawing/2014/main" id="{33BBE88A-1642-C149-9FA5-33A5CD71D876}"/>
              </a:ext>
            </a:extLst>
          </p:cNvPr>
          <p:cNvGrpSpPr>
            <a:grpSpLocks/>
          </p:cNvGrpSpPr>
          <p:nvPr/>
        </p:nvGrpSpPr>
        <p:grpSpPr bwMode="auto">
          <a:xfrm>
            <a:off x="3503614" y="2574925"/>
            <a:ext cx="6219825" cy="2838450"/>
            <a:chOff x="1226" y="2070"/>
            <a:chExt cx="3918" cy="1788"/>
          </a:xfrm>
        </p:grpSpPr>
        <p:grpSp>
          <p:nvGrpSpPr>
            <p:cNvPr id="25660" name="Group 22">
              <a:extLst>
                <a:ext uri="{FF2B5EF4-FFF2-40B4-BE49-F238E27FC236}">
                  <a16:creationId xmlns:a16="http://schemas.microsoft.com/office/drawing/2014/main" id="{6AC93710-C95D-C84E-9C13-15D83CCF54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23632" name="Oval 23">
                <a:extLst>
                  <a:ext uri="{FF2B5EF4-FFF2-40B4-BE49-F238E27FC236}">
                    <a16:creationId xmlns:a16="http://schemas.microsoft.com/office/drawing/2014/main" id="{64C3379C-97F9-0449-8E3B-491E1C760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33" name="Text Box 24">
                <a:extLst>
                  <a:ext uri="{FF2B5EF4-FFF2-40B4-BE49-F238E27FC236}">
                    <a16:creationId xmlns:a16="http://schemas.microsoft.com/office/drawing/2014/main" id="{B5600DF0-AFC6-2E4C-9BAE-0FDFBDF35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Tier-2 ISP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23634" name="Oval 25">
                <a:extLst>
                  <a:ext uri="{FF2B5EF4-FFF2-40B4-BE49-F238E27FC236}">
                    <a16:creationId xmlns:a16="http://schemas.microsoft.com/office/drawing/2014/main" id="{8A7A53C5-C2F0-974B-8D50-935535CA3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5661" name="Group 26">
              <a:extLst>
                <a:ext uri="{FF2B5EF4-FFF2-40B4-BE49-F238E27FC236}">
                  <a16:creationId xmlns:a16="http://schemas.microsoft.com/office/drawing/2014/main" id="{03391DB7-F72E-DF4A-A8EB-686A1409A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23629" name="Oval 27">
                <a:extLst>
                  <a:ext uri="{FF2B5EF4-FFF2-40B4-BE49-F238E27FC236}">
                    <a16:creationId xmlns:a16="http://schemas.microsoft.com/office/drawing/2014/main" id="{E82F5E77-4CDA-0C4A-BBBD-FAAC96560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30" name="Text Box 28">
                <a:extLst>
                  <a:ext uri="{FF2B5EF4-FFF2-40B4-BE49-F238E27FC236}">
                    <a16:creationId xmlns:a16="http://schemas.microsoft.com/office/drawing/2014/main" id="{33C06B66-1301-0444-8772-6B757BDF4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Tier-2 ISP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23631" name="Oval 29">
                <a:extLst>
                  <a:ext uri="{FF2B5EF4-FFF2-40B4-BE49-F238E27FC236}">
                    <a16:creationId xmlns:a16="http://schemas.microsoft.com/office/drawing/2014/main" id="{FC994FE2-3CB6-7647-9A78-5294FA669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5662" name="Group 30">
              <a:extLst>
                <a:ext uri="{FF2B5EF4-FFF2-40B4-BE49-F238E27FC236}">
                  <a16:creationId xmlns:a16="http://schemas.microsoft.com/office/drawing/2014/main" id="{F3D393C9-2187-024D-8440-870FF6AD1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23626" name="Oval 31">
                <a:extLst>
                  <a:ext uri="{FF2B5EF4-FFF2-40B4-BE49-F238E27FC236}">
                    <a16:creationId xmlns:a16="http://schemas.microsoft.com/office/drawing/2014/main" id="{18D3839E-4050-8844-B040-8CD11CEA1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27" name="Text Box 32">
                <a:extLst>
                  <a:ext uri="{FF2B5EF4-FFF2-40B4-BE49-F238E27FC236}">
                    <a16:creationId xmlns:a16="http://schemas.microsoft.com/office/drawing/2014/main" id="{BF7105A6-6BAF-3540-AD93-260F386C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Tier-2 ISP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23628" name="Oval 33">
                <a:extLst>
                  <a:ext uri="{FF2B5EF4-FFF2-40B4-BE49-F238E27FC236}">
                    <a16:creationId xmlns:a16="http://schemas.microsoft.com/office/drawing/2014/main" id="{FFED68CA-E165-AB4E-AD90-462AAF1DA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5663" name="Group 34">
              <a:extLst>
                <a:ext uri="{FF2B5EF4-FFF2-40B4-BE49-F238E27FC236}">
                  <a16:creationId xmlns:a16="http://schemas.microsoft.com/office/drawing/2014/main" id="{1A72BDD0-61A3-A345-AE14-29F5B86B0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23623" name="Oval 35">
                <a:extLst>
                  <a:ext uri="{FF2B5EF4-FFF2-40B4-BE49-F238E27FC236}">
                    <a16:creationId xmlns:a16="http://schemas.microsoft.com/office/drawing/2014/main" id="{FAEE4E5C-BFB3-8D4E-8D29-EF516898E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24" name="Text Box 36">
                <a:extLst>
                  <a:ext uri="{FF2B5EF4-FFF2-40B4-BE49-F238E27FC236}">
                    <a16:creationId xmlns:a16="http://schemas.microsoft.com/office/drawing/2014/main" id="{E0D560DF-E82A-AB46-A69E-46D7BA186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Tier-2 ISP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23625" name="Oval 37">
                <a:extLst>
                  <a:ext uri="{FF2B5EF4-FFF2-40B4-BE49-F238E27FC236}">
                    <a16:creationId xmlns:a16="http://schemas.microsoft.com/office/drawing/2014/main" id="{01DD073D-02D6-1347-ADE8-4FBC60B09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5664" name="Group 38">
              <a:extLst>
                <a:ext uri="{FF2B5EF4-FFF2-40B4-BE49-F238E27FC236}">
                  <a16:creationId xmlns:a16="http://schemas.microsoft.com/office/drawing/2014/main" id="{F8828ABF-E2FA-1548-B509-EB3B5E4A0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23620" name="Oval 39">
                <a:extLst>
                  <a:ext uri="{FF2B5EF4-FFF2-40B4-BE49-F238E27FC236}">
                    <a16:creationId xmlns:a16="http://schemas.microsoft.com/office/drawing/2014/main" id="{BB71366D-B95C-4F4B-B670-5A8973A85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21" name="Text Box 40">
                <a:extLst>
                  <a:ext uri="{FF2B5EF4-FFF2-40B4-BE49-F238E27FC236}">
                    <a16:creationId xmlns:a16="http://schemas.microsoft.com/office/drawing/2014/main" id="{4ABECB96-3B29-1542-B787-D17BCEF27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Tier-2 ISP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23622" name="Oval 41">
                <a:extLst>
                  <a:ext uri="{FF2B5EF4-FFF2-40B4-BE49-F238E27FC236}">
                    <a16:creationId xmlns:a16="http://schemas.microsoft.com/office/drawing/2014/main" id="{7F67468C-8D0C-2342-AC2B-E161D630A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3617" name="Oval 42">
              <a:extLst>
                <a:ext uri="{FF2B5EF4-FFF2-40B4-BE49-F238E27FC236}">
                  <a16:creationId xmlns:a16="http://schemas.microsoft.com/office/drawing/2014/main" id="{F9C96FA8-E866-CF48-8384-9359C9964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618" name="Line 43">
              <a:extLst>
                <a:ext uri="{FF2B5EF4-FFF2-40B4-BE49-F238E27FC236}">
                  <a16:creationId xmlns:a16="http://schemas.microsoft.com/office/drawing/2014/main" id="{B48976CC-FDA0-6742-B953-984DAA496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19" name="Oval 44">
              <a:extLst>
                <a:ext uri="{FF2B5EF4-FFF2-40B4-BE49-F238E27FC236}">
                  <a16:creationId xmlns:a16="http://schemas.microsoft.com/office/drawing/2014/main" id="{CC2800F7-CEA1-E14A-9604-0E33AF7F7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3572" name="Oval 45">
            <a:extLst>
              <a:ext uri="{FF2B5EF4-FFF2-40B4-BE49-F238E27FC236}">
                <a16:creationId xmlns:a16="http://schemas.microsoft.com/office/drawing/2014/main" id="{CB4F1546-01C7-7441-9531-110D9EBD5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29718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73" name="Oval 46">
            <a:extLst>
              <a:ext uri="{FF2B5EF4-FFF2-40B4-BE49-F238E27FC236}">
                <a16:creationId xmlns:a16="http://schemas.microsoft.com/office/drawing/2014/main" id="{4F4BE40A-F09C-8F47-A88D-A30979F5B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838" y="42799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74" name="Line 47">
            <a:extLst>
              <a:ext uri="{FF2B5EF4-FFF2-40B4-BE49-F238E27FC236}">
                <a16:creationId xmlns:a16="http://schemas.microsoft.com/office/drawing/2014/main" id="{F8268A2E-B394-4A43-A0C6-4B620E4F4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8938" y="31115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75" name="Oval 48">
            <a:extLst>
              <a:ext uri="{FF2B5EF4-FFF2-40B4-BE49-F238E27FC236}">
                <a16:creationId xmlns:a16="http://schemas.microsoft.com/office/drawing/2014/main" id="{FB22D43B-4D22-F04D-A970-0CFED326C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8" y="30861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76" name="Line 49">
            <a:extLst>
              <a:ext uri="{FF2B5EF4-FFF2-40B4-BE49-F238E27FC236}">
                <a16:creationId xmlns:a16="http://schemas.microsoft.com/office/drawing/2014/main" id="{2A259F01-65D3-E747-B28A-C3ABC7310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0638" y="32385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5625" name="Group 50">
            <a:extLst>
              <a:ext uri="{FF2B5EF4-FFF2-40B4-BE49-F238E27FC236}">
                <a16:creationId xmlns:a16="http://schemas.microsoft.com/office/drawing/2014/main" id="{D8F2DFEB-9DE0-6446-915D-03388B255E39}"/>
              </a:ext>
            </a:extLst>
          </p:cNvPr>
          <p:cNvGrpSpPr>
            <a:grpSpLocks/>
          </p:cNvGrpSpPr>
          <p:nvPr/>
        </p:nvGrpSpPr>
        <p:grpSpPr bwMode="auto">
          <a:xfrm>
            <a:off x="3097214" y="1762126"/>
            <a:ext cx="6823075" cy="4162425"/>
            <a:chOff x="970" y="1558"/>
            <a:chExt cx="4298" cy="2622"/>
          </a:xfrm>
        </p:grpSpPr>
        <p:grpSp>
          <p:nvGrpSpPr>
            <p:cNvPr id="25633" name="Group 51">
              <a:extLst>
                <a:ext uri="{FF2B5EF4-FFF2-40B4-BE49-F238E27FC236}">
                  <a16:creationId xmlns:a16="http://schemas.microsoft.com/office/drawing/2014/main" id="{048EF204-D4F3-6E4C-8BA0-422A69675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2" y="1686"/>
              <a:ext cx="666" cy="438"/>
              <a:chOff x="4314" y="1086"/>
              <a:chExt cx="666" cy="438"/>
            </a:xfrm>
          </p:grpSpPr>
          <p:sp>
            <p:nvSpPr>
              <p:cNvPr id="23610" name="Oval 52">
                <a:extLst>
                  <a:ext uri="{FF2B5EF4-FFF2-40B4-BE49-F238E27FC236}">
                    <a16:creationId xmlns:a16="http://schemas.microsoft.com/office/drawing/2014/main" id="{58049962-D455-8940-A5B2-E3CCD60B0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11" name="Text Box 53">
                <a:extLst>
                  <a:ext uri="{FF2B5EF4-FFF2-40B4-BE49-F238E27FC236}">
                    <a16:creationId xmlns:a16="http://schemas.microsoft.com/office/drawing/2014/main" id="{B3C174E1-14DE-484B-BDD9-73BB0B333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34" name="Group 54">
              <a:extLst>
                <a:ext uri="{FF2B5EF4-FFF2-40B4-BE49-F238E27FC236}">
                  <a16:creationId xmlns:a16="http://schemas.microsoft.com/office/drawing/2014/main" id="{F16F39A5-81E3-D846-A04F-79D4B2F0B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" y="1782"/>
              <a:ext cx="666" cy="438"/>
              <a:chOff x="4314" y="1086"/>
              <a:chExt cx="666" cy="438"/>
            </a:xfrm>
          </p:grpSpPr>
          <p:sp>
            <p:nvSpPr>
              <p:cNvPr id="23608" name="Oval 55">
                <a:extLst>
                  <a:ext uri="{FF2B5EF4-FFF2-40B4-BE49-F238E27FC236}">
                    <a16:creationId xmlns:a16="http://schemas.microsoft.com/office/drawing/2014/main" id="{D764BA35-0C5A-D04A-B15E-15BC125AF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09" name="Text Box 56">
                <a:extLst>
                  <a:ext uri="{FF2B5EF4-FFF2-40B4-BE49-F238E27FC236}">
                    <a16:creationId xmlns:a16="http://schemas.microsoft.com/office/drawing/2014/main" id="{FDC3FCB5-8AA4-BD48-9053-7364E412D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35" name="Group 57">
              <a:extLst>
                <a:ext uri="{FF2B5EF4-FFF2-40B4-BE49-F238E27FC236}">
                  <a16:creationId xmlns:a16="http://schemas.microsoft.com/office/drawing/2014/main" id="{37AE5A0C-42DE-A44E-8D32-E3ACAC59F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4" y="1774"/>
              <a:ext cx="666" cy="438"/>
              <a:chOff x="4314" y="1086"/>
              <a:chExt cx="666" cy="438"/>
            </a:xfrm>
          </p:grpSpPr>
          <p:sp>
            <p:nvSpPr>
              <p:cNvPr id="23606" name="Oval 58">
                <a:extLst>
                  <a:ext uri="{FF2B5EF4-FFF2-40B4-BE49-F238E27FC236}">
                    <a16:creationId xmlns:a16="http://schemas.microsoft.com/office/drawing/2014/main" id="{A6273DC5-607F-7147-B7B9-691D9B243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07" name="Text Box 59">
                <a:extLst>
                  <a:ext uri="{FF2B5EF4-FFF2-40B4-BE49-F238E27FC236}">
                    <a16:creationId xmlns:a16="http://schemas.microsoft.com/office/drawing/2014/main" id="{21712B03-AB8A-DF4B-A37C-25CE5A95AE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36" name="Group 60">
              <a:extLst>
                <a:ext uri="{FF2B5EF4-FFF2-40B4-BE49-F238E27FC236}">
                  <a16:creationId xmlns:a16="http://schemas.microsoft.com/office/drawing/2014/main" id="{6C62AFA0-FEAD-9645-9C5D-276BF36CB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0" y="3702"/>
              <a:ext cx="666" cy="438"/>
              <a:chOff x="4314" y="1086"/>
              <a:chExt cx="666" cy="438"/>
            </a:xfrm>
          </p:grpSpPr>
          <p:sp>
            <p:nvSpPr>
              <p:cNvPr id="23604" name="Oval 61">
                <a:extLst>
                  <a:ext uri="{FF2B5EF4-FFF2-40B4-BE49-F238E27FC236}">
                    <a16:creationId xmlns:a16="http://schemas.microsoft.com/office/drawing/2014/main" id="{8A8865F3-A166-B146-B28D-C7541BEA6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05" name="Text Box 62">
                <a:extLst>
                  <a:ext uri="{FF2B5EF4-FFF2-40B4-BE49-F238E27FC236}">
                    <a16:creationId xmlns:a16="http://schemas.microsoft.com/office/drawing/2014/main" id="{C014EF00-82D8-2C48-BBE0-77160E633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37" name="Group 63">
              <a:extLst>
                <a:ext uri="{FF2B5EF4-FFF2-40B4-BE49-F238E27FC236}">
                  <a16:creationId xmlns:a16="http://schemas.microsoft.com/office/drawing/2014/main" id="{BD6640DA-8FC9-8E4B-986D-FB21943BB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6" y="1558"/>
              <a:ext cx="666" cy="438"/>
              <a:chOff x="4314" y="1086"/>
              <a:chExt cx="666" cy="438"/>
            </a:xfrm>
          </p:grpSpPr>
          <p:sp>
            <p:nvSpPr>
              <p:cNvPr id="23602" name="Oval 64">
                <a:extLst>
                  <a:ext uri="{FF2B5EF4-FFF2-40B4-BE49-F238E27FC236}">
                    <a16:creationId xmlns:a16="http://schemas.microsoft.com/office/drawing/2014/main" id="{AC5BE90E-EDDF-994A-B3B8-9220510E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03" name="Text Box 65">
                <a:extLst>
                  <a:ext uri="{FF2B5EF4-FFF2-40B4-BE49-F238E27FC236}">
                    <a16:creationId xmlns:a16="http://schemas.microsoft.com/office/drawing/2014/main" id="{A3A666C5-E6B1-C34A-8162-0143D6880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38" name="Group 66">
              <a:extLst>
                <a:ext uri="{FF2B5EF4-FFF2-40B4-BE49-F238E27FC236}">
                  <a16:creationId xmlns:a16="http://schemas.microsoft.com/office/drawing/2014/main" id="{3B983A26-8DB9-8348-9E80-350E99CB4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710"/>
              <a:ext cx="666" cy="438"/>
              <a:chOff x="4314" y="1086"/>
              <a:chExt cx="666" cy="438"/>
            </a:xfrm>
          </p:grpSpPr>
          <p:sp>
            <p:nvSpPr>
              <p:cNvPr id="23600" name="Oval 67">
                <a:extLst>
                  <a:ext uri="{FF2B5EF4-FFF2-40B4-BE49-F238E27FC236}">
                    <a16:creationId xmlns:a16="http://schemas.microsoft.com/office/drawing/2014/main" id="{EB0B1469-23F6-404C-B3C4-E953D4F72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01" name="Text Box 68">
                <a:extLst>
                  <a:ext uri="{FF2B5EF4-FFF2-40B4-BE49-F238E27FC236}">
                    <a16:creationId xmlns:a16="http://schemas.microsoft.com/office/drawing/2014/main" id="{59B7E4E7-6F53-604B-A84D-470718A4E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8" y="1106"/>
                <a:ext cx="533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Tier 3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39" name="Group 69">
              <a:extLst>
                <a:ext uri="{FF2B5EF4-FFF2-40B4-BE49-F238E27FC236}">
                  <a16:creationId xmlns:a16="http://schemas.microsoft.com/office/drawing/2014/main" id="{ADDAE883-3299-9E4E-833D-1BF7479B7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742"/>
              <a:ext cx="666" cy="438"/>
              <a:chOff x="4314" y="1086"/>
              <a:chExt cx="666" cy="438"/>
            </a:xfrm>
          </p:grpSpPr>
          <p:sp>
            <p:nvSpPr>
              <p:cNvPr id="23598" name="Oval 70">
                <a:extLst>
                  <a:ext uri="{FF2B5EF4-FFF2-40B4-BE49-F238E27FC236}">
                    <a16:creationId xmlns:a16="http://schemas.microsoft.com/office/drawing/2014/main" id="{3EA7F266-9495-AA4A-94FA-CC9CC7316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599" name="Text Box 71">
                <a:extLst>
                  <a:ext uri="{FF2B5EF4-FFF2-40B4-BE49-F238E27FC236}">
                    <a16:creationId xmlns:a16="http://schemas.microsoft.com/office/drawing/2014/main" id="{7E1E5617-172B-594F-9018-9EE9BA4F3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40" name="Group 72">
              <a:extLst>
                <a:ext uri="{FF2B5EF4-FFF2-40B4-BE49-F238E27FC236}">
                  <a16:creationId xmlns:a16="http://schemas.microsoft.com/office/drawing/2014/main" id="{374D366B-A63F-7C41-AA97-1601FAC70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8" y="3742"/>
              <a:ext cx="666" cy="438"/>
              <a:chOff x="4314" y="1086"/>
              <a:chExt cx="666" cy="438"/>
            </a:xfrm>
          </p:grpSpPr>
          <p:sp>
            <p:nvSpPr>
              <p:cNvPr id="23596" name="Oval 73">
                <a:extLst>
                  <a:ext uri="{FF2B5EF4-FFF2-40B4-BE49-F238E27FC236}">
                    <a16:creationId xmlns:a16="http://schemas.microsoft.com/office/drawing/2014/main" id="{CFA7ACE2-03AB-B54A-8790-20711E5AF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597" name="Text Box 74">
                <a:extLst>
                  <a:ext uri="{FF2B5EF4-FFF2-40B4-BE49-F238E27FC236}">
                    <a16:creationId xmlns:a16="http://schemas.microsoft.com/office/drawing/2014/main" id="{6AABDCA4-AC3F-E647-ACFE-6D1909BF7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41" name="Group 75">
              <a:extLst>
                <a:ext uri="{FF2B5EF4-FFF2-40B4-BE49-F238E27FC236}">
                  <a16:creationId xmlns:a16="http://schemas.microsoft.com/office/drawing/2014/main" id="{7E1D12CD-D8B3-D04F-BA61-2C661E6FA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2" y="3454"/>
              <a:ext cx="666" cy="438"/>
              <a:chOff x="4314" y="1086"/>
              <a:chExt cx="666" cy="438"/>
            </a:xfrm>
          </p:grpSpPr>
          <p:sp>
            <p:nvSpPr>
              <p:cNvPr id="23594" name="Oval 76">
                <a:extLst>
                  <a:ext uri="{FF2B5EF4-FFF2-40B4-BE49-F238E27FC236}">
                    <a16:creationId xmlns:a16="http://schemas.microsoft.com/office/drawing/2014/main" id="{13CD2564-43E1-5E46-BB45-24D7B7A68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595" name="Text Box 77">
                <a:extLst>
                  <a:ext uri="{FF2B5EF4-FFF2-40B4-BE49-F238E27FC236}">
                    <a16:creationId xmlns:a16="http://schemas.microsoft.com/office/drawing/2014/main" id="{B6B517F9-BF89-0C47-A613-46E9AB2A3B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</p:grpSp>
      <p:grpSp>
        <p:nvGrpSpPr>
          <p:cNvPr id="25626" name="Group 78">
            <a:extLst>
              <a:ext uri="{FF2B5EF4-FFF2-40B4-BE49-F238E27FC236}">
                <a16:creationId xmlns:a16="http://schemas.microsoft.com/office/drawing/2014/main" id="{538E3C48-6CE3-4A4A-8AB5-BCE969B59063}"/>
              </a:ext>
            </a:extLst>
          </p:cNvPr>
          <p:cNvGrpSpPr>
            <a:grpSpLocks/>
          </p:cNvGrpSpPr>
          <p:nvPr/>
        </p:nvGrpSpPr>
        <p:grpSpPr bwMode="auto">
          <a:xfrm>
            <a:off x="1741488" y="2463800"/>
            <a:ext cx="2825750" cy="2819400"/>
            <a:chOff x="116" y="2000"/>
            <a:chExt cx="1780" cy="1776"/>
          </a:xfrm>
        </p:grpSpPr>
        <p:sp>
          <p:nvSpPr>
            <p:cNvPr id="23580" name="Text Box 79">
              <a:extLst>
                <a:ext uri="{FF2B5EF4-FFF2-40B4-BE49-F238E27FC236}">
                  <a16:creationId xmlns:a16="http://schemas.microsoft.com/office/drawing/2014/main" id="{ACD8336A-AB7B-6B4B-989C-88C629920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2094"/>
              <a:ext cx="1132" cy="1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/>
                <a:t>Local and tier- 3 ISPs are </a:t>
              </a:r>
              <a:r>
                <a:rPr lang="en-US" sz="1800" i="1"/>
                <a:t>customers</a:t>
              </a:r>
              <a:r>
                <a:rPr lang="en-US" sz="1800"/>
                <a:t> of</a:t>
              </a:r>
            </a:p>
            <a:p>
              <a:pPr>
                <a:defRPr/>
              </a:pPr>
              <a:r>
                <a:rPr lang="en-US" sz="1800"/>
                <a:t>higher tier ISPs</a:t>
              </a:r>
            </a:p>
            <a:p>
              <a:pPr>
                <a:defRPr/>
              </a:pPr>
              <a:r>
                <a:rPr lang="en-US" sz="1800"/>
                <a:t>connecting them to rest of Internet</a:t>
              </a:r>
            </a:p>
          </p:txBody>
        </p:sp>
        <p:sp>
          <p:nvSpPr>
            <p:cNvPr id="23581" name="Line 80">
              <a:extLst>
                <a:ext uri="{FF2B5EF4-FFF2-40B4-BE49-F238E27FC236}">
                  <a16:creationId xmlns:a16="http://schemas.microsoft.com/office/drawing/2014/main" id="{57C7543C-E245-EC4E-99BF-24E84CDBB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2" y="2008"/>
              <a:ext cx="344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82" name="Line 81">
              <a:extLst>
                <a:ext uri="{FF2B5EF4-FFF2-40B4-BE49-F238E27FC236}">
                  <a16:creationId xmlns:a16="http://schemas.microsoft.com/office/drawing/2014/main" id="{756E89BF-05E6-2A48-BB7A-A924FF2DC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2000"/>
              <a:ext cx="664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83" name="Line 82">
              <a:extLst>
                <a:ext uri="{FF2B5EF4-FFF2-40B4-BE49-F238E27FC236}">
                  <a16:creationId xmlns:a16="http://schemas.microsoft.com/office/drawing/2014/main" id="{D783410B-0F2F-474A-B133-CBE56A4C8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" y="2744"/>
              <a:ext cx="95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84" name="Line 83">
              <a:extLst>
                <a:ext uri="{FF2B5EF4-FFF2-40B4-BE49-F238E27FC236}">
                  <a16:creationId xmlns:a16="http://schemas.microsoft.com/office/drawing/2014/main" id="{12D064B3-F085-AF4B-A0AA-148405A11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2739"/>
              <a:ext cx="822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3579" name="Slide Number Placeholder 1">
            <a:extLst>
              <a:ext uri="{FF2B5EF4-FFF2-40B4-BE49-F238E27FC236}">
                <a16:creationId xmlns:a16="http://schemas.microsoft.com/office/drawing/2014/main" id="{575831D1-10B4-4345-951E-9EE4CAB0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D5BF05-516A-B342-908F-9F23EA81D2D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0FCAAE-CB49-8748-B4F6-F0D77E7E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Core Networks: ISP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8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>
            <a:extLst>
              <a:ext uri="{FF2B5EF4-FFF2-40B4-BE49-F238E27FC236}">
                <a16:creationId xmlns:a16="http://schemas.microsoft.com/office/drawing/2014/main" id="{44357C67-58F2-FE4D-B47E-D8827283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pitchFamily="2" charset="0"/>
                <a:ea typeface="ＭＳ Ｐゴシック" charset="0"/>
              </a:rPr>
              <a:t>ISPs connected via Exchanges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9365C0E5-31FC-7548-8DFF-E9DDDDA7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35101"/>
            <a:ext cx="76962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Placeholder 8">
            <a:extLst>
              <a:ext uri="{FF2B5EF4-FFF2-40B4-BE49-F238E27FC236}">
                <a16:creationId xmlns:a16="http://schemas.microsoft.com/office/drawing/2014/main" id="{48F6BD52-882E-E84B-B266-ED87A959A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557712"/>
            <a:ext cx="7772400" cy="1981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Flatter Internet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Business models among, content provider, transit providers, and customers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Net Neutrality</a:t>
            </a:r>
          </a:p>
        </p:txBody>
      </p:sp>
      <p:sp>
        <p:nvSpPr>
          <p:cNvPr id="26630" name="TextBox 9">
            <a:extLst>
              <a:ext uri="{FF2B5EF4-FFF2-40B4-BE49-F238E27FC236}">
                <a16:creationId xmlns:a16="http://schemas.microsoft.com/office/drawing/2014/main" id="{4C14B7A6-D23A-4C44-BED9-90FEFA3E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570664"/>
            <a:ext cx="38369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latin typeface="Times New Roman" panose="02020603050405020304" pitchFamily="18" charset="0"/>
              </a:rPr>
              <a:t>Internet Inter-domain traffic By Labovitz et.al, SIGCOMM 2010</a:t>
            </a:r>
          </a:p>
        </p:txBody>
      </p:sp>
      <p:sp>
        <p:nvSpPr>
          <p:cNvPr id="25607" name="Slide Number Placeholder 1">
            <a:extLst>
              <a:ext uri="{FF2B5EF4-FFF2-40B4-BE49-F238E27FC236}">
                <a16:creationId xmlns:a16="http://schemas.microsoft.com/office/drawing/2014/main" id="{A082133D-D734-234A-A816-085AC880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59918F-E72A-5A4D-9F52-4708FBE1F6C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1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899D7BA-5A95-7949-AF81-62AC2DB4B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Types of Networks in an Internet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A3CE9DF6-53B4-D54F-8F5E-ADD1CCCE9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Local area networks (LAN)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Privately owned, within building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High speed, broadcast, Ethernet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2 to 100 </a:t>
            </a:r>
            <a:r>
              <a:rPr lang="en-US" altLang="en-US" dirty="0" err="1">
                <a:ea typeface="ＭＳ Ｐゴシック" charset="0"/>
              </a:rPr>
              <a:t>Mbps</a:t>
            </a:r>
            <a:endParaRPr lang="en-US" altLang="en-US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Wide area networks (WAN)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Spans a large area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Point-to-point, high speed fiber lines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Long delays but very high speed links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Several Gbps</a:t>
            </a:r>
          </a:p>
        </p:txBody>
      </p:sp>
      <p:sp>
        <p:nvSpPr>
          <p:cNvPr id="27652" name="Slide Number Placeholder 1">
            <a:extLst>
              <a:ext uri="{FF2B5EF4-FFF2-40B4-BE49-F238E27FC236}">
                <a16:creationId xmlns:a16="http://schemas.microsoft.com/office/drawing/2014/main" id="{41349DD9-D55B-4943-A768-12F31999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7810EC-31CB-574D-8959-9C889ADA7E8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EFB4995-4B95-8A4F-83EA-551EA2A9E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Types of Networks </a:t>
            </a:r>
            <a:r>
              <a:rPr lang="en-US" altLang="en-US" sz="1800" i="1" dirty="0">
                <a:ea typeface="MS PGothic" pitchFamily="34" charset="-128"/>
              </a:rPr>
              <a:t>(cont’d)</a:t>
            </a:r>
            <a:endParaRPr lang="en-US" altLang="en-US" dirty="0">
              <a:ea typeface="MS PGothic" pitchFamily="34" charset="-128"/>
            </a:endParaRP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DBACFEEF-129D-774B-9E66-7BA9ACC9B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Wireless networks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Hosts connected by radio or infrared links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Local area and wide area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Satellite networks</a:t>
            </a:r>
          </a:p>
        </p:txBody>
      </p:sp>
      <p:sp>
        <p:nvSpPr>
          <p:cNvPr id="30724" name="Slide Number Placeholder 1">
            <a:extLst>
              <a:ext uri="{FF2B5EF4-FFF2-40B4-BE49-F238E27FC236}">
                <a16:creationId xmlns:a16="http://schemas.microsoft.com/office/drawing/2014/main" id="{A0929221-6FC7-134B-9E52-B55B6DBC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588804-B700-0F46-A17A-0790C69E5CD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2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2">
            <a:extLst>
              <a:ext uri="{FF2B5EF4-FFF2-40B4-BE49-F238E27FC236}">
                <a16:creationId xmlns:a16="http://schemas.microsoft.com/office/drawing/2014/main" id="{06CC14BA-0C6C-AC4E-AB7E-7BC5D92F2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1"/>
            <a:ext cx="8847138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C455A7B7-2C99-544E-A226-6A5CD239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6B2DFE-FAA8-6241-A9E7-1C9CD190823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413BF9-EF34-DA4F-A0CD-6254610E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Google WAN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6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2AE430F-3CBD-F94F-BC09-8E677BA1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Microsoft WAN</a:t>
            </a:r>
          </a:p>
        </p:txBody>
      </p:sp>
      <p:sp>
        <p:nvSpPr>
          <p:cNvPr id="29699" name="Slide Number Placeholder 2">
            <a:extLst>
              <a:ext uri="{FF2B5EF4-FFF2-40B4-BE49-F238E27FC236}">
                <a16:creationId xmlns:a16="http://schemas.microsoft.com/office/drawing/2014/main" id="{4989EB4A-F024-AA4B-87BD-B73D4A7E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AE3F0D-2327-BB45-AC02-2909A15F830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0724" name="Picture 3">
            <a:extLst>
              <a:ext uri="{FF2B5EF4-FFF2-40B4-BE49-F238E27FC236}">
                <a16:creationId xmlns:a16="http://schemas.microsoft.com/office/drawing/2014/main" id="{3F3094D3-D161-0441-8F21-F6745DEB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981200"/>
            <a:ext cx="827246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AEA7412-D492-9A49-83D2-8C5F7A7FA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Historical perspective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E7D4889-A7BC-8144-8230-8615A8487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Late 1960’s: </a:t>
            </a:r>
            <a:r>
              <a:rPr lang="en-US" altLang="en-US" sz="2000" dirty="0" err="1">
                <a:ea typeface="MS PGothic" pitchFamily="34" charset="-128"/>
              </a:rPr>
              <a:t>ARPAnet</a:t>
            </a:r>
            <a:r>
              <a:rPr lang="en-US" altLang="en-US" sz="2000" dirty="0">
                <a:ea typeface="MS PGothic" pitchFamily="34" charset="-128"/>
              </a:rPr>
              <a:t> (4 nodes)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Early 1970’s:  Aloha net, ethernet, multiple access problem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Mid-to-late 1970’s: TCP/IP, 4.2BSD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1980’s to early 1990’s: early internet growth, e-mail &amp; file transfer dominant, NSFNET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Mid 1990s: </a:t>
            </a:r>
            <a:r>
              <a:rPr lang="en-US" altLang="en-US" sz="2000" dirty="0" err="1">
                <a:ea typeface="MS PGothic" pitchFamily="34" charset="-128"/>
              </a:rPr>
              <a:t>NSFnet</a:t>
            </a:r>
            <a:r>
              <a:rPr lang="en-US" altLang="en-US" sz="2000" dirty="0">
                <a:ea typeface="MS PGothic" pitchFamily="34" charset="-128"/>
              </a:rPr>
              <a:t> handed over to commercial service providers, WWW explodes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Late 90s, business models using the internet; dot-com boom and bust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Early to mid 2000s, Web 2.0, Facebook, google, Wikipedia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Future: “Embedded networks”, 5 to 10 billion devices waiting to be networked, media convergence, ubiquitous RFID tags</a:t>
            </a:r>
          </a:p>
          <a:p>
            <a:pPr>
              <a:lnSpc>
                <a:spcPct val="90000"/>
              </a:lnSpc>
              <a:defRPr/>
            </a:pPr>
            <a:endParaRPr lang="en-US" altLang="en-US" sz="2000" dirty="0">
              <a:ea typeface="MS PGothic" pitchFamily="34" charset="-128"/>
            </a:endParaRPr>
          </a:p>
        </p:txBody>
      </p:sp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80CBA64C-BBBF-A841-AFFF-17FDDFF1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D6D45A-6B6C-E94F-8B4B-086625EB559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6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469</Words>
  <Application>Microsoft Macintosh PowerPoint</Application>
  <PresentationFormat>Widescreen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Comic Sans MS</vt:lpstr>
      <vt:lpstr>Helvetica</vt:lpstr>
      <vt:lpstr>Times New Roman</vt:lpstr>
      <vt:lpstr>Office Theme</vt:lpstr>
      <vt:lpstr>Internet Players</vt:lpstr>
      <vt:lpstr>Internet service providers (ISPs)</vt:lpstr>
      <vt:lpstr>Core Networks: ISP Tiers</vt:lpstr>
      <vt:lpstr>ISPs connected via Exchanges</vt:lpstr>
      <vt:lpstr>Types of Networks in an Internet</vt:lpstr>
      <vt:lpstr>Types of Networks (cont’d)</vt:lpstr>
      <vt:lpstr>Google WAN </vt:lpstr>
      <vt:lpstr>Microsoft WAN</vt:lpstr>
      <vt:lpstr>Historical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338</cp:revision>
  <dcterms:created xsi:type="dcterms:W3CDTF">2019-01-23T03:40:12Z</dcterms:created>
  <dcterms:modified xsi:type="dcterms:W3CDTF">2020-01-25T21:21:31Z</dcterms:modified>
</cp:coreProperties>
</file>