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7" r:id="rId2"/>
    <p:sldId id="418" r:id="rId3"/>
    <p:sldId id="313" r:id="rId4"/>
    <p:sldId id="337" r:id="rId5"/>
    <p:sldId id="303" r:id="rId6"/>
    <p:sldId id="302" r:id="rId7"/>
    <p:sldId id="304" r:id="rId8"/>
    <p:sldId id="319" r:id="rId9"/>
    <p:sldId id="338" r:id="rId10"/>
    <p:sldId id="403" r:id="rId11"/>
    <p:sldId id="394" r:id="rId12"/>
    <p:sldId id="379" r:id="rId13"/>
    <p:sldId id="415" r:id="rId14"/>
    <p:sldId id="414" r:id="rId15"/>
    <p:sldId id="404" r:id="rId16"/>
    <p:sldId id="406" r:id="rId17"/>
    <p:sldId id="513" r:id="rId18"/>
    <p:sldId id="509" r:id="rId19"/>
    <p:sldId id="511" r:id="rId20"/>
    <p:sldId id="504" r:id="rId21"/>
    <p:sldId id="499" r:id="rId22"/>
    <p:sldId id="491" r:id="rId23"/>
    <p:sldId id="381" r:id="rId24"/>
    <p:sldId id="486" r:id="rId25"/>
    <p:sldId id="493" r:id="rId26"/>
    <p:sldId id="506" r:id="rId27"/>
    <p:sldId id="459" r:id="rId28"/>
    <p:sldId id="460" r:id="rId29"/>
    <p:sldId id="311" r:id="rId30"/>
    <p:sldId id="487" r:id="rId31"/>
    <p:sldId id="4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9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1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8.emf"/><Relationship Id="rId18" Type="http://schemas.openxmlformats.org/officeDocument/2006/relationships/image" Target="../media/image30.emf"/><Relationship Id="rId3" Type="http://schemas.openxmlformats.org/officeDocument/2006/relationships/image" Target="../media/image26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9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8.emf"/><Relationship Id="rId18" Type="http://schemas.openxmlformats.org/officeDocument/2006/relationships/image" Target="../media/image30.emf"/><Relationship Id="rId3" Type="http://schemas.openxmlformats.org/officeDocument/2006/relationships/image" Target="../media/image26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9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Measurement, App Layer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2161359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Measuring the Internet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F971D-5FD5-7E62-F104-B76C47B68499}"/>
              </a:ext>
            </a:extLst>
          </p:cNvPr>
          <p:cNvSpPr txBox="1"/>
          <p:nvPr/>
        </p:nvSpPr>
        <p:spPr>
          <a:xfrm>
            <a:off x="2152185" y="3490332"/>
            <a:ext cx="75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Speed, by any other name</a:t>
            </a:r>
          </a:p>
        </p:txBody>
      </p:sp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do we mean by speed?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A packet consists of many bits, including header and data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Packet size</a:t>
            </a:r>
            <a:r>
              <a:rPr lang="en-US" altLang="en-US" dirty="0">
                <a:ea typeface="MS PGothic" pitchFamily="34" charset="-128"/>
              </a:rPr>
              <a:t>: length of the packet (bits or bytes)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 </a:t>
            </a:r>
            <a:r>
              <a:rPr lang="en-US" altLang="en-US" dirty="0">
                <a:ea typeface="MS PGothic" pitchFamily="34" charset="-128"/>
              </a:rPr>
              <a:t>time from the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the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77" y="3705045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packet delay = time for a box to travel the length of the belt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64" y="1360566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725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Bandwidth and delay are related but distinct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1E70A-5DD8-64A0-F235-914040817C35}"/>
              </a:ext>
            </a:extLst>
          </p:cNvPr>
          <p:cNvCxnSpPr/>
          <p:nvPr/>
        </p:nvCxnSpPr>
        <p:spPr>
          <a:xfrm>
            <a:off x="2760453" y="2357123"/>
            <a:ext cx="405441" cy="6814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215FA-4DC5-48DD-79E2-E20037C677B4}"/>
              </a:ext>
            </a:extLst>
          </p:cNvPr>
          <p:cNvCxnSpPr>
            <a:cxnSpLocks/>
          </p:cNvCxnSpPr>
          <p:nvPr/>
        </p:nvCxnSpPr>
        <p:spPr>
          <a:xfrm flipH="1">
            <a:off x="4845169" y="2070844"/>
            <a:ext cx="3893389" cy="12328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A0077-D902-0AFE-F0DE-B55A6297FD6E}"/>
              </a:ext>
            </a:extLst>
          </p:cNvPr>
          <p:cNvSpPr txBox="1"/>
          <p:nvPr/>
        </p:nvSpPr>
        <p:spPr>
          <a:xfrm rot="3339804">
            <a:off x="1977885" y="2646600"/>
            <a:ext cx="13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42906-635D-7D7C-F14D-3B5A38CDF908}"/>
              </a:ext>
            </a:extLst>
          </p:cNvPr>
          <p:cNvSpPr txBox="1"/>
          <p:nvPr/>
        </p:nvSpPr>
        <p:spPr>
          <a:xfrm rot="20453768">
            <a:off x="6861642" y="2427823"/>
            <a:ext cx="25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E5D114-AEBE-8794-12BE-E1F21E3FCBFF}"/>
              </a:ext>
            </a:extLst>
          </p:cNvPr>
          <p:cNvCxnSpPr>
            <a:cxnSpLocks/>
          </p:cNvCxnSpPr>
          <p:nvPr/>
        </p:nvCxnSpPr>
        <p:spPr>
          <a:xfrm>
            <a:off x="5954751" y="434898"/>
            <a:ext cx="0" cy="613317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09AE8-48D2-17DE-B6FC-BD8294670153}"/>
              </a:ext>
            </a:extLst>
          </p:cNvPr>
          <p:cNvCxnSpPr>
            <a:cxnSpLocks/>
          </p:cNvCxnSpPr>
          <p:nvPr/>
        </p:nvCxnSpPr>
        <p:spPr>
          <a:xfrm flipH="1">
            <a:off x="1624360" y="3547946"/>
            <a:ext cx="8478645" cy="0"/>
          </a:xfrm>
          <a:prstGeom prst="line">
            <a:avLst/>
          </a:prstGeom>
          <a:ln w="508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A74D4D-2CFB-17A0-3183-C37A1426B6AC}"/>
              </a:ext>
            </a:extLst>
          </p:cNvPr>
          <p:cNvSpPr txBox="1"/>
          <p:nvPr/>
        </p:nvSpPr>
        <p:spPr>
          <a:xfrm>
            <a:off x="6096000" y="343159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1562-8DF0-BD8D-82C0-751EE63EB397}"/>
              </a:ext>
            </a:extLst>
          </p:cNvPr>
          <p:cNvSpPr txBox="1"/>
          <p:nvPr/>
        </p:nvSpPr>
        <p:spPr>
          <a:xfrm>
            <a:off x="6096001" y="6014664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2C421-829A-E027-47C6-B759FD52B302}"/>
              </a:ext>
            </a:extLst>
          </p:cNvPr>
          <p:cNvSpPr txBox="1"/>
          <p:nvPr/>
        </p:nvSpPr>
        <p:spPr>
          <a:xfrm>
            <a:off x="9192324" y="3059668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 delay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EC536-50D1-C334-4F19-792EA6EA3053}"/>
              </a:ext>
            </a:extLst>
          </p:cNvPr>
          <p:cNvSpPr txBox="1"/>
          <p:nvPr/>
        </p:nvSpPr>
        <p:spPr>
          <a:xfrm>
            <a:off x="1103971" y="3028073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 delay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5FD45-BE83-48F3-1B4B-C68F4C68E959}"/>
              </a:ext>
            </a:extLst>
          </p:cNvPr>
          <p:cNvSpPr txBox="1"/>
          <p:nvPr/>
        </p:nvSpPr>
        <p:spPr>
          <a:xfrm>
            <a:off x="6962076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Trans-continental optic fiber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20112-089E-0569-AF06-A1D75E62146B}"/>
              </a:ext>
            </a:extLst>
          </p:cNvPr>
          <p:cNvSpPr txBox="1"/>
          <p:nvPr/>
        </p:nvSpPr>
        <p:spPr>
          <a:xfrm>
            <a:off x="6874736" y="4660038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Satellite link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(e.g., on a foggy 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6FD85-6069-B67A-7CA9-95B5C68D3CCF}"/>
              </a:ext>
            </a:extLst>
          </p:cNvPr>
          <p:cNvSpPr txBox="1"/>
          <p:nvPr/>
        </p:nvSpPr>
        <p:spPr>
          <a:xfrm>
            <a:off x="2222820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GPU—GPU link in an AI compute cluster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7661-65BE-827E-2531-384BB7F42BF8}"/>
              </a:ext>
            </a:extLst>
          </p:cNvPr>
          <p:cNvSpPr txBox="1"/>
          <p:nvPr/>
        </p:nvSpPr>
        <p:spPr>
          <a:xfrm>
            <a:off x="2175421" y="4660038"/>
            <a:ext cx="322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Bluetooth link</a:t>
            </a:r>
          </a:p>
        </p:txBody>
      </p:sp>
    </p:spTree>
    <p:extLst>
      <p:ext uri="{BB962C8B-B14F-4D97-AF65-F5344CB8AC3E}">
        <p14:creationId xmlns:p14="http://schemas.microsoft.com/office/powerpoint/2010/main" val="9444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4E95-BA17-4960-CCFC-95AA160B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6599-16DA-5ADE-71F6-3B3EB3C6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Packet Delay has a few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131A-A0CF-7E79-A4D1-08D03B71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 / link bandwidth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</a:t>
            </a:r>
            <a:r>
              <a:rPr lang="en-US" altLang="en-US" dirty="0">
                <a:ea typeface="MS PGothic" pitchFamily="34" charset="-128"/>
              </a:rPr>
              <a:t> = 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components </a:t>
            </a:r>
            <a:r>
              <a:rPr lang="en-US"/>
              <a:t>of delay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(related to bandwidth)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–s</a:t>
            </a:r>
            <a:r>
              <a:rPr lang="en-US" dirty="0"/>
              <a:t>  # at the destination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&lt;destination&gt;</a:t>
            </a:r>
            <a:r>
              <a:rPr lang="en-US" dirty="0"/>
              <a:t> # at the source, </a:t>
            </a:r>
          </a:p>
          <a:p>
            <a:pPr lvl="1"/>
            <a:r>
              <a:rPr lang="en-US" dirty="0"/>
              <a:t>e.g.,   </a:t>
            </a:r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 localhost</a:t>
            </a:r>
          </a:p>
          <a:p>
            <a:pPr lvl="1"/>
            <a:endParaRPr lang="en-US" dirty="0"/>
          </a:p>
          <a:p>
            <a:r>
              <a:rPr lang="en-US" dirty="0"/>
              <a:t>(total) delay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ping &lt;destination&gt;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Lucida Console" panose="020B0609040504020204" pitchFamily="49" charset="0"/>
              </a:rPr>
              <a:t>ping </a:t>
            </a:r>
            <a:r>
              <a:rPr lang="en-US" dirty="0" err="1">
                <a:latin typeface="Lucida Console" panose="020B0609040504020204" pitchFamily="49" charset="0"/>
              </a:rPr>
              <a:t>google.com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US" sz="2400" dirty="0"/>
              <a:t>(you can try it!)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19A-B0D7-363D-FFD3-F45271B4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BC5D1-9295-4BBA-DA71-90E4D6C1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App-layer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/>
              <a:t>Internet applications reside on multiple endpoints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addresses</a:t>
            </a:r>
            <a:r>
              <a:rPr lang="en-US" sz="2400" dirty="0"/>
              <a:t> to identify the communicating endpoints</a:t>
            </a:r>
          </a:p>
          <a:p>
            <a:pPr lvl="1"/>
            <a:r>
              <a:rPr lang="en-US" sz="2000" dirty="0"/>
              <a:t>E.g., Telephone network: xxx-</a:t>
            </a:r>
            <a:r>
              <a:rPr lang="en-US" sz="2000" dirty="0" err="1"/>
              <a:t>yyy</a:t>
            </a:r>
            <a:r>
              <a:rPr lang="en-US" sz="2000" dirty="0"/>
              <a:t>-zzzz</a:t>
            </a:r>
          </a:p>
          <a:p>
            <a:r>
              <a:rPr lang="en-US" sz="2400" dirty="0"/>
              <a:t>Internet: </a:t>
            </a:r>
            <a:r>
              <a:rPr lang="en-US" sz="2400" dirty="0">
                <a:solidFill>
                  <a:srgbClr val="C00000"/>
                </a:solidFill>
              </a:rPr>
              <a:t>Internet Protocol (IP) addresses</a:t>
            </a:r>
          </a:p>
          <a:p>
            <a:pPr lvl="1">
              <a:defRPr/>
            </a:pPr>
            <a:r>
              <a:rPr lang="en-US" altLang="en-US" sz="1800" dirty="0"/>
              <a:t>IPv4  (32 bits) 128.6.24.78</a:t>
            </a:r>
          </a:p>
          <a:p>
            <a:pPr lvl="1">
              <a:defRPr/>
            </a:pPr>
            <a:r>
              <a:rPr lang="en-US" altLang="en-US" sz="18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Which app on each endpoint? </a:t>
            </a:r>
            <a:r>
              <a:rPr lang="en-US" altLang="en-US" sz="2400" dirty="0">
                <a:solidFill>
                  <a:srgbClr val="C00000"/>
                </a:solidFill>
              </a:rPr>
              <a:t>Port number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44" y="2339237"/>
            <a:ext cx="707191" cy="441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7E602D-C38C-CAF6-669F-6104BDB4B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31" y="3393680"/>
            <a:ext cx="943107" cy="3337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2A3100-CFAA-9F5A-54EA-D2143681B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10" y="3377065"/>
            <a:ext cx="1015457" cy="40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9EE6CB-24C4-CA57-03F5-2F600694D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6" y="2730229"/>
            <a:ext cx="526682" cy="526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7776" y="2324743"/>
            <a:ext cx="616010" cy="616010"/>
          </a:xfrm>
          <a:prstGeom prst="rect">
            <a:avLst/>
          </a:prstGeom>
        </p:spPr>
      </p:pic>
      <p:pic>
        <p:nvPicPr>
          <p:cNvPr id="21" name="Picture 20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4F10DB42-E783-FA78-B290-D11771152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3430" y="1571080"/>
            <a:ext cx="2549892" cy="2549892"/>
          </a:xfrm>
          <a:prstGeom prst="rect">
            <a:avLst/>
          </a:prstGeom>
        </p:spPr>
      </p:pic>
      <p:pic>
        <p:nvPicPr>
          <p:cNvPr id="22" name="Picture 21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315C31A8-E96F-2F57-BDE8-344302E59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6219" y="1557891"/>
            <a:ext cx="2664024" cy="2664024"/>
          </a:xfrm>
          <a:prstGeom prst="rect">
            <a:avLst/>
          </a:prstGeom>
        </p:spPr>
      </p:pic>
      <p:pic>
        <p:nvPicPr>
          <p:cNvPr id="23" name="Picture 22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9A018818-05D7-CCA5-9E28-48775242A4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3624" y="3391847"/>
            <a:ext cx="411804" cy="454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79EBE3-8AC6-670A-2665-C00060C35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3769" y="3377065"/>
            <a:ext cx="431432" cy="431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E3CEDA-B2F7-9ADB-50BD-5C6670E1F8A1}"/>
              </a:ext>
            </a:extLst>
          </p:cNvPr>
          <p:cNvSpPr txBox="1"/>
          <p:nvPr/>
        </p:nvSpPr>
        <p:spPr>
          <a:xfrm>
            <a:off x="8771218" y="238836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58CDC-FA32-AB43-8B90-346518A672D8}"/>
              </a:ext>
            </a:extLst>
          </p:cNvPr>
          <p:cNvSpPr txBox="1"/>
          <p:nvPr/>
        </p:nvSpPr>
        <p:spPr>
          <a:xfrm>
            <a:off x="1838945" y="241667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94EC3-9B6E-1C20-28E1-285E4418EE23}"/>
              </a:ext>
            </a:extLst>
          </p:cNvPr>
          <p:cNvSpPr txBox="1"/>
          <p:nvPr/>
        </p:nvSpPr>
        <p:spPr>
          <a:xfrm>
            <a:off x="1010392" y="3656171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FA7028-383D-8AEC-6644-40F02EA60F0D}"/>
              </a:ext>
            </a:extLst>
          </p:cNvPr>
          <p:cNvCxnSpPr>
            <a:cxnSpLocks/>
          </p:cNvCxnSpPr>
          <p:nvPr/>
        </p:nvCxnSpPr>
        <p:spPr>
          <a:xfrm flipV="1">
            <a:off x="1556328" y="3679894"/>
            <a:ext cx="848025" cy="1609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49F04E-1914-4812-5F06-A4C68530F862}"/>
              </a:ext>
            </a:extLst>
          </p:cNvPr>
          <p:cNvSpPr txBox="1"/>
          <p:nvPr/>
        </p:nvSpPr>
        <p:spPr>
          <a:xfrm>
            <a:off x="9122229" y="426243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FB3FFB-0A8B-079B-C637-3C0F4AF3C010}"/>
              </a:ext>
            </a:extLst>
          </p:cNvPr>
          <p:cNvCxnSpPr>
            <a:cxnSpLocks/>
          </p:cNvCxnSpPr>
          <p:nvPr/>
        </p:nvCxnSpPr>
        <p:spPr>
          <a:xfrm flipV="1">
            <a:off x="9343223" y="3880078"/>
            <a:ext cx="149120" cy="4078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25" grpId="0"/>
      <p:bldP spid="26" grpId="0"/>
      <p:bldP spid="28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addresses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Socket</a:t>
            </a:r>
            <a:r>
              <a:rPr lang="en-US" sz="2400" dirty="0"/>
              <a:t>: abstraction (API) of the Internet for applications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30" y="3552453"/>
            <a:ext cx="1189581" cy="7428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161" y="3443061"/>
            <a:ext cx="852252" cy="85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83A06-9E6E-40A2-A804-EDCB493E59A3}"/>
              </a:ext>
            </a:extLst>
          </p:cNvPr>
          <p:cNvSpPr txBox="1"/>
          <p:nvPr/>
        </p:nvSpPr>
        <p:spPr>
          <a:xfrm>
            <a:off x="2637324" y="388871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59BAA9-C999-00B0-25B5-41631D5E913A}"/>
              </a:ext>
            </a:extLst>
          </p:cNvPr>
          <p:cNvCxnSpPr/>
          <p:nvPr/>
        </p:nvCxnSpPr>
        <p:spPr>
          <a:xfrm>
            <a:off x="1377563" y="4535736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D30112-D624-326D-B3DF-F84740B672B1}"/>
              </a:ext>
            </a:extLst>
          </p:cNvPr>
          <p:cNvSpPr txBox="1"/>
          <p:nvPr/>
        </p:nvSpPr>
        <p:spPr>
          <a:xfrm>
            <a:off x="4931229" y="416147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A2B0F-6443-415A-B4E8-7F9A160C536A}"/>
              </a:ext>
            </a:extLst>
          </p:cNvPr>
          <p:cNvSpPr txBox="1"/>
          <p:nvPr/>
        </p:nvSpPr>
        <p:spPr>
          <a:xfrm>
            <a:off x="4928623" y="457115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82A81A-5664-C77F-DA60-5E4AF0082694}"/>
              </a:ext>
            </a:extLst>
          </p:cNvPr>
          <p:cNvSpPr/>
          <p:nvPr/>
        </p:nvSpPr>
        <p:spPr>
          <a:xfrm>
            <a:off x="2485795" y="4332576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4C443-5B80-9808-7E2C-0C71AC7ED07E}"/>
              </a:ext>
            </a:extLst>
          </p:cNvPr>
          <p:cNvSpPr txBox="1"/>
          <p:nvPr/>
        </p:nvSpPr>
        <p:spPr>
          <a:xfrm>
            <a:off x="2246441" y="4890825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A72BF-5CE9-78C7-1D0A-C352E9F1E0B9}"/>
              </a:ext>
            </a:extLst>
          </p:cNvPr>
          <p:cNvSpPr txBox="1"/>
          <p:nvPr/>
        </p:nvSpPr>
        <p:spPr>
          <a:xfrm>
            <a:off x="8914708" y="3911072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2DA1CF-8D6D-F77B-F4EF-B8F4BF2A105F}"/>
              </a:ext>
            </a:extLst>
          </p:cNvPr>
          <p:cNvCxnSpPr/>
          <p:nvPr/>
        </p:nvCxnSpPr>
        <p:spPr>
          <a:xfrm>
            <a:off x="7371067" y="4555578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545B7-2A6A-338D-71A5-EBD813C7455F}"/>
              </a:ext>
            </a:extLst>
          </p:cNvPr>
          <p:cNvSpPr txBox="1"/>
          <p:nvPr/>
        </p:nvSpPr>
        <p:spPr>
          <a:xfrm>
            <a:off x="7139646" y="417777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B4A27-9AEA-6082-77C8-7009799EC006}"/>
              </a:ext>
            </a:extLst>
          </p:cNvPr>
          <p:cNvSpPr txBox="1"/>
          <p:nvPr/>
        </p:nvSpPr>
        <p:spPr>
          <a:xfrm>
            <a:off x="7137040" y="458745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5CBB7C0-21E7-CE81-29D8-C411DE848473}"/>
              </a:ext>
            </a:extLst>
          </p:cNvPr>
          <p:cNvSpPr/>
          <p:nvPr/>
        </p:nvSpPr>
        <p:spPr>
          <a:xfrm>
            <a:off x="8816264" y="4363777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6F031-EFC1-034B-19CE-FAB30750EFBA}"/>
              </a:ext>
            </a:extLst>
          </p:cNvPr>
          <p:cNvSpPr txBox="1"/>
          <p:nvPr/>
        </p:nvSpPr>
        <p:spPr>
          <a:xfrm>
            <a:off x="8736898" y="4889147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61DF146-BA31-09DC-BE3A-EA170F2739E5}"/>
              </a:ext>
            </a:extLst>
          </p:cNvPr>
          <p:cNvSpPr>
            <a:spLocks/>
          </p:cNvSpPr>
          <p:nvPr/>
        </p:nvSpPr>
        <p:spPr bwMode="auto">
          <a:xfrm>
            <a:off x="5241939" y="4846363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BF1DDCD1-BEF7-DAD1-1F29-8356F36C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245" y="5297962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C5F4DF-99F5-3E78-13A8-BD757E05250B}"/>
              </a:ext>
            </a:extLst>
          </p:cNvPr>
          <p:cNvCxnSpPr>
            <a:cxnSpLocks/>
          </p:cNvCxnSpPr>
          <p:nvPr/>
        </p:nvCxnSpPr>
        <p:spPr>
          <a:xfrm flipH="1">
            <a:off x="4329595" y="5349369"/>
            <a:ext cx="9123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4CB77-9ED1-D534-1C2E-FE3A3981069C}"/>
              </a:ext>
            </a:extLst>
          </p:cNvPr>
          <p:cNvCxnSpPr>
            <a:cxnSpLocks/>
          </p:cNvCxnSpPr>
          <p:nvPr/>
        </p:nvCxnSpPr>
        <p:spPr>
          <a:xfrm flipH="1">
            <a:off x="7461703" y="5370205"/>
            <a:ext cx="135456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9EDED9-657F-9ADD-126F-69B2F10F216A}"/>
              </a:ext>
            </a:extLst>
          </p:cNvPr>
          <p:cNvSpPr txBox="1"/>
          <p:nvPr/>
        </p:nvSpPr>
        <p:spPr>
          <a:xfrm>
            <a:off x="2525852" y="2599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0F17B-EAAF-BFE2-916C-40F1D74A1183}"/>
              </a:ext>
            </a:extLst>
          </p:cNvPr>
          <p:cNvSpPr txBox="1"/>
          <p:nvPr/>
        </p:nvSpPr>
        <p:spPr>
          <a:xfrm>
            <a:off x="998787" y="351131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8BD39-B58C-AC80-A5E2-BA8AF92320D8}"/>
              </a:ext>
            </a:extLst>
          </p:cNvPr>
          <p:cNvSpPr txBox="1"/>
          <p:nvPr/>
        </p:nvSpPr>
        <p:spPr>
          <a:xfrm>
            <a:off x="10279103" y="253646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0636F-61F6-B619-A5F5-BAB02BABE729}"/>
              </a:ext>
            </a:extLst>
          </p:cNvPr>
          <p:cNvSpPr txBox="1"/>
          <p:nvPr/>
        </p:nvSpPr>
        <p:spPr>
          <a:xfrm>
            <a:off x="11224090" y="312345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5FC12-EA5E-17EB-E601-6D856CA8B372}"/>
              </a:ext>
            </a:extLst>
          </p:cNvPr>
          <p:cNvSpPr txBox="1"/>
          <p:nvPr/>
        </p:nvSpPr>
        <p:spPr>
          <a:xfrm>
            <a:off x="1636056" y="6238144"/>
            <a:ext cx="1018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App-layer connection is a 4-tuple: (IP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35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2" grpId="0" animBg="1"/>
      <p:bldP spid="36" grpId="0"/>
      <p:bldP spid="37" grpId="0" animBg="1"/>
      <p:bldP spid="39" grpId="0"/>
      <p:bldP spid="51" grpId="0"/>
      <p:bldP spid="52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DE73-DFD7-D946-2B41-ECA878BC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A794-7D4C-74C3-39C4-9DF6F1A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Switching: Circuit, Message, Packet</a:t>
            </a:r>
          </a:p>
          <a:p>
            <a:pPr>
              <a:lnSpc>
                <a:spcPct val="150000"/>
              </a:lnSpc>
            </a:pPr>
            <a:r>
              <a:rPr lang="en-US" dirty="0"/>
              <a:t>Layering: Modularity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E6AF19-5C20-CD8B-B816-DECA490C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5379924"/>
            <a:ext cx="6561406" cy="64774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06B5A1-2A41-5B1C-7E31-439575F7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732180"/>
            <a:ext cx="6561406" cy="647744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EC2702-32A7-F07A-FA41-519E43DD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076743"/>
            <a:ext cx="6561406" cy="6477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1151687-10B3-EE0E-B271-DB9F871D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3429000"/>
            <a:ext cx="6561406" cy="647743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Application: useful user-level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22BE73-C29E-2319-6765-4EDD4D569A1C}"/>
              </a:ext>
            </a:extLst>
          </p:cNvPr>
          <p:cNvCxnSpPr>
            <a:cxnSpLocks/>
          </p:cNvCxnSpPr>
          <p:nvPr/>
        </p:nvCxnSpPr>
        <p:spPr>
          <a:xfrm>
            <a:off x="7497576" y="4060371"/>
            <a:ext cx="375825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D762D-2BCF-4220-000D-13EC9F3DD591}"/>
              </a:ext>
            </a:extLst>
          </p:cNvPr>
          <p:cNvSpPr txBox="1"/>
          <p:nvPr/>
        </p:nvSpPr>
        <p:spPr>
          <a:xfrm>
            <a:off x="8680016" y="3555319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3F82C-0359-3586-7E5D-244047092E92}"/>
              </a:ext>
            </a:extLst>
          </p:cNvPr>
          <p:cNvSpPr txBox="1"/>
          <p:nvPr/>
        </p:nvSpPr>
        <p:spPr>
          <a:xfrm>
            <a:off x="8589537" y="4215948"/>
            <a:ext cx="16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Kernel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644A7-9CAD-E40E-ED54-B42A8131173C}"/>
              </a:ext>
            </a:extLst>
          </p:cNvPr>
          <p:cNvSpPr txBox="1"/>
          <p:nvPr/>
        </p:nvSpPr>
        <p:spPr>
          <a:xfrm>
            <a:off x="7719630" y="5015211"/>
            <a:ext cx="423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Functionality is implemented in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66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C73-C1D9-BE42-BF7B-5E7DD99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12F7-2607-A046-BE4B-7056E4D5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0" y="1825625"/>
            <a:ext cx="2254671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Process A</a:t>
            </a:r>
          </a:p>
          <a:p>
            <a:pPr marL="0" indent="0" algn="r">
              <a:buNone/>
            </a:pPr>
            <a:r>
              <a:rPr lang="en-US" sz="2000" dirty="0"/>
              <a:t>(client)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   </a:t>
            </a: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IP</a:t>
            </a:r>
            <a:r>
              <a:rPr lang="en-US" sz="2000" baseline="-25000" dirty="0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port</a:t>
            </a:r>
            <a:r>
              <a:rPr lang="en-US" sz="2000" baseline="-25000" dirty="0" err="1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F5AE-E4F7-314F-B99C-F9F9159E9A32}"/>
              </a:ext>
            </a:extLst>
          </p:cNvPr>
          <p:cNvSpPr txBox="1"/>
          <p:nvPr/>
        </p:nvSpPr>
        <p:spPr>
          <a:xfrm>
            <a:off x="7946571" y="1774371"/>
            <a:ext cx="3407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Process B</a:t>
            </a:r>
            <a:r>
              <a:rPr lang="en-US" sz="20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(server)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port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F8D18D8-7B74-FF46-9F60-B714FA8C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29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7">
            <a:extLst>
              <a:ext uri="{FF2B5EF4-FFF2-40B4-BE49-F238E27FC236}">
                <a16:creationId xmlns:a16="http://schemas.microsoft.com/office/drawing/2014/main" id="{39E4FF37-0BA6-2C42-860E-042BE611036B}"/>
              </a:ext>
            </a:extLst>
          </p:cNvPr>
          <p:cNvGrpSpPr>
            <a:grpSpLocks/>
          </p:cNvGrpSpPr>
          <p:nvPr/>
        </p:nvGrpSpPr>
        <p:grpSpPr bwMode="auto">
          <a:xfrm>
            <a:off x="2603890" y="2505074"/>
            <a:ext cx="1062038" cy="560387"/>
            <a:chOff x="3046" y="1508"/>
            <a:chExt cx="669" cy="353"/>
          </a:xfrm>
        </p:grpSpPr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0976C9AC-9D5E-594D-96C3-4AB15277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25F82BE0-9252-5743-B1F9-34B94514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0" name="Rectangle 40">
            <a:extLst>
              <a:ext uri="{FF2B5EF4-FFF2-40B4-BE49-F238E27FC236}">
                <a16:creationId xmlns:a16="http://schemas.microsoft.com/office/drawing/2014/main" id="{CAE20290-128E-A74C-9221-4F89BCD8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E301641B-84E5-5548-B7B4-11C5BC09F064}"/>
              </a:ext>
            </a:extLst>
          </p:cNvPr>
          <p:cNvGrpSpPr>
            <a:grpSpLocks/>
          </p:cNvGrpSpPr>
          <p:nvPr/>
        </p:nvGrpSpPr>
        <p:grpSpPr bwMode="auto">
          <a:xfrm>
            <a:off x="6776865" y="2524402"/>
            <a:ext cx="1062038" cy="560387"/>
            <a:chOff x="3046" y="1508"/>
            <a:chExt cx="669" cy="353"/>
          </a:xfrm>
        </p:grpSpPr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2B56A3AB-D3AB-204D-B645-54E39C7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E6E2CAEF-FA84-DB4E-98F5-936787E40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4" name="Rectangle 40">
            <a:extLst>
              <a:ext uri="{FF2B5EF4-FFF2-40B4-BE49-F238E27FC236}">
                <a16:creationId xmlns:a16="http://schemas.microsoft.com/office/drawing/2014/main" id="{1DC354B0-669C-D349-A8BA-2273A6B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21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pic>
        <p:nvPicPr>
          <p:cNvPr id="16" name="Picture 1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284FCB45-2DB0-B842-BE50-21351E36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24" y="1633723"/>
            <a:ext cx="1917075" cy="1431739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CFA7B853-8263-B743-A72C-C424CF3A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26" y="3757614"/>
            <a:ext cx="825651" cy="825651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AED551D5-56C5-8648-AC21-D46CBE8A5FA7}"/>
              </a:ext>
            </a:extLst>
          </p:cNvPr>
          <p:cNvSpPr/>
          <p:nvPr/>
        </p:nvSpPr>
        <p:spPr>
          <a:xfrm rot="5400000">
            <a:off x="5025705" y="2633949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DBCE5-5881-4246-B51A-5824006832E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404440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toy&#10;&#10;Description automatically generated">
            <a:extLst>
              <a:ext uri="{FF2B5EF4-FFF2-40B4-BE49-F238E27FC236}">
                <a16:creationId xmlns:a16="http://schemas.microsoft.com/office/drawing/2014/main" id="{138B9D27-50AE-384E-BB1F-3D9EEEC4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1234" y="4001294"/>
            <a:ext cx="825651" cy="8256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4FBD867C-C827-4A41-AF16-2201B91C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1" y="3818530"/>
            <a:ext cx="825651" cy="8256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16DD4-A63C-0F4F-A874-FC5B4EB55CDB}"/>
              </a:ext>
            </a:extLst>
          </p:cNvPr>
          <p:cNvCxnSpPr>
            <a:cxnSpLocks/>
          </p:cNvCxnSpPr>
          <p:nvPr/>
        </p:nvCxnSpPr>
        <p:spPr>
          <a:xfrm flipH="1">
            <a:off x="3189684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6A55F79-FDD6-EC4D-93AA-B71BE84E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363" y="4877623"/>
            <a:ext cx="723092" cy="9641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64A553-3757-E541-95C8-9A4F7357B9AF}"/>
              </a:ext>
            </a:extLst>
          </p:cNvPr>
          <p:cNvSpPr txBox="1"/>
          <p:nvPr/>
        </p:nvSpPr>
        <p:spPr>
          <a:xfrm>
            <a:off x="1133444" y="3066088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3C46A2-931E-9F41-812E-64416C092B89}"/>
              </a:ext>
            </a:extLst>
          </p:cNvPr>
          <p:cNvSpPr txBox="1"/>
          <p:nvPr/>
        </p:nvSpPr>
        <p:spPr>
          <a:xfrm>
            <a:off x="7997372" y="2804596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pic>
        <p:nvPicPr>
          <p:cNvPr id="15" name="Picture 25">
            <a:extLst>
              <a:ext uri="{FF2B5EF4-FFF2-40B4-BE49-F238E27FC236}">
                <a16:creationId xmlns:a16="http://schemas.microsoft.com/office/drawing/2014/main" id="{C4901360-8E93-40E6-59E1-AD67DE7C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62" y="1748428"/>
            <a:ext cx="504670" cy="66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9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8634 L 0.05482 -0.25463 L 0.28607 -0.27199 L 0.33698 -0.26736 L 0.3638 -0.1294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netstat</a:t>
            </a:r>
          </a:p>
          <a:p>
            <a:r>
              <a:rPr lang="en-US" dirty="0">
                <a:latin typeface="Courier" pitchFamily="2" charset="0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371600"/>
            <a:ext cx="5511838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Provides a “service”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a permanent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Compute clusters to scale to many users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“customer” of the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do not communicate directly with other clients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and most mobile apps use a client-server architecture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</a:t>
            </a:r>
            <a:r>
              <a:rPr lang="en-US" altLang="en-US" sz="2000"/>
              <a:t>: BitTorrent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(</a:t>
            </a:r>
            <a:r>
              <a:rPr lang="en-US" altLang="en-US" sz="2000" dirty="0" err="1"/>
              <a:t>webRTC</a:t>
            </a:r>
            <a:r>
              <a:rPr lang="en-US" altLang="en-US" sz="2000" dirty="0"/>
              <a:t>) Google meet, Facebook messenger, …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app-layer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Streaming video 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9768-0E0E-2948-96AF-264E3CF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98A3-856C-394C-94C1-038944B3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You have my name. Can you lookup my address?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943" y="1575594"/>
            <a:ext cx="10515600" cy="4895850"/>
          </a:xfrm>
        </p:spPr>
        <p:txBody>
          <a:bodyPr>
            <a:noAutofit/>
          </a:bodyPr>
          <a:lstStyle/>
          <a:p>
            <a:r>
              <a:rPr lang="en-US" altLang="en-US" dirty="0"/>
              <a:t>Problem: We need an easier way to remember IP addresses</a:t>
            </a:r>
          </a:p>
          <a:p>
            <a:pPr marL="692150" lvl="1" indent="-347663"/>
            <a:r>
              <a:rPr lang="en-US" altLang="en-US" dirty="0"/>
              <a:t>Average brain can easily remember 7 digits for a few names</a:t>
            </a:r>
          </a:p>
          <a:p>
            <a:pPr marL="692150" lvl="1" indent="-347663"/>
            <a:r>
              <a:rPr lang="en-US" altLang="en-US" dirty="0"/>
              <a:t>On average, IP addresses have 12 digits</a:t>
            </a:r>
          </a:p>
          <a:p>
            <a:endParaRPr lang="en-US" altLang="en-US" dirty="0"/>
          </a:p>
          <a:p>
            <a:r>
              <a:rPr lang="en-US" altLang="en-US" dirty="0"/>
              <a:t>Solution:</a:t>
            </a:r>
          </a:p>
          <a:p>
            <a:pPr marL="692150" lvl="1" indent="-347663"/>
            <a:r>
              <a:rPr lang="en-US" altLang="en-US" dirty="0"/>
              <a:t>Use alphanumeric names to refer to hosts. </a:t>
            </a:r>
          </a:p>
          <a:p>
            <a:pPr marL="692150" lvl="1" indent="-347663"/>
            <a:r>
              <a:rPr lang="en-US" altLang="en-US" dirty="0"/>
              <a:t>Called </a:t>
            </a:r>
            <a:r>
              <a:rPr lang="en-US" altLang="en-US" dirty="0">
                <a:solidFill>
                  <a:srgbClr val="C00000"/>
                </a:solidFill>
              </a:rPr>
              <a:t>host names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C00000"/>
                </a:solidFill>
              </a:rPr>
              <a:t>domain names </a:t>
            </a:r>
            <a:r>
              <a:rPr lang="en-US" altLang="en-US" dirty="0"/>
              <a:t>(e.g.: </a:t>
            </a:r>
            <a:r>
              <a:rPr lang="en-US" altLang="en-US" dirty="0" err="1"/>
              <a:t>cs.rutgers.edu</a:t>
            </a:r>
            <a:r>
              <a:rPr lang="en-US" altLang="en-US" dirty="0"/>
              <a:t>)</a:t>
            </a:r>
          </a:p>
          <a:p>
            <a:pPr marL="692150" lvl="1" indent="-347663"/>
            <a:r>
              <a:rPr lang="en-US" altLang="en-US" dirty="0"/>
              <a:t>We need a </a:t>
            </a:r>
            <a:r>
              <a:rPr lang="en-US" altLang="en-US" dirty="0">
                <a:solidFill>
                  <a:srgbClr val="C00000"/>
                </a:solidFill>
              </a:rPr>
              <a:t>directory (address book)</a:t>
            </a:r>
          </a:p>
          <a:p>
            <a:pPr marL="692150" lvl="1" indent="-347663"/>
            <a:r>
              <a:rPr lang="en-US" altLang="en-US" dirty="0"/>
              <a:t>A service to map alphanumeric host names to binary IP addresses</a:t>
            </a:r>
          </a:p>
          <a:p>
            <a:pPr marL="692150" lvl="1" indent="-347663"/>
            <a:r>
              <a:rPr lang="en-US" altLang="en-US" dirty="0"/>
              <a:t>We call this process </a:t>
            </a:r>
            <a:r>
              <a:rPr lang="en-US" altLang="en-US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endpoint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endpoints changed addresses?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579" y="4046169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(changed)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0585" y="2224239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2224239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/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2489218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26898" y="2492793"/>
            <a:ext cx="63928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1612" y="3423370"/>
            <a:ext cx="6708775" cy="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3492589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693" y="2110421"/>
            <a:ext cx="361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20" y="3062120"/>
            <a:ext cx="3354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&lt;DNS server, 53, 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Simple DNS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7E6B5F3A-6B48-8357-1DF7-E08565D8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61" y="2058414"/>
            <a:ext cx="719964" cy="9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documents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RFCs </a:t>
            </a:r>
            <a:r>
              <a:rPr lang="en-US" dirty="0">
                <a:ea typeface="ＭＳ Ｐゴシック" charset="0"/>
                <a:cs typeface="+mn-cs"/>
              </a:rPr>
              <a:t>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 of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1862139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1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1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52538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27402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78" y="2603531"/>
            <a:ext cx="1327827" cy="9958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D12609F-47C6-BC57-138D-9D8C740B29F3}"/>
              </a:ext>
            </a:extLst>
          </p:cNvPr>
          <p:cNvGrpSpPr/>
          <p:nvPr/>
        </p:nvGrpSpPr>
        <p:grpSpPr>
          <a:xfrm>
            <a:off x="6556692" y="3104091"/>
            <a:ext cx="4033022" cy="3378730"/>
            <a:chOff x="7742505" y="2343737"/>
            <a:chExt cx="4033022" cy="3378730"/>
          </a:xfrm>
        </p:grpSpPr>
        <p:sp>
          <p:nvSpPr>
            <p:cNvPr id="5" name="Arc 8">
              <a:extLst>
                <a:ext uri="{FF2B5EF4-FFF2-40B4-BE49-F238E27FC236}">
                  <a16:creationId xmlns:a16="http://schemas.microsoft.com/office/drawing/2014/main" id="{141C86F7-0A7E-C143-334E-297C720465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8">
              <a:extLst>
                <a:ext uri="{FF2B5EF4-FFF2-40B4-BE49-F238E27FC236}">
                  <a16:creationId xmlns:a16="http://schemas.microsoft.com/office/drawing/2014/main" id="{53BF9BF3-B987-A1EC-220D-CBFB734AA34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8">
              <a:extLst>
                <a:ext uri="{FF2B5EF4-FFF2-40B4-BE49-F238E27FC236}">
                  <a16:creationId xmlns:a16="http://schemas.microsoft.com/office/drawing/2014/main" id="{DB0AC0E3-D53A-22A3-5C51-7C8AAEEBC3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8">
              <a:extLst>
                <a:ext uri="{FF2B5EF4-FFF2-40B4-BE49-F238E27FC236}">
                  <a16:creationId xmlns:a16="http://schemas.microsoft.com/office/drawing/2014/main" id="{1708B2BA-0CF9-9D2E-F451-AE7B21F0DA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A614C928-7F6B-2C8E-6269-FA13D290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826DBE78-724D-F973-503F-339644D3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EEED2A3-AD4B-27A2-893B-AC800579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5EF911E8-698A-68A4-6146-6D79947F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37B7DC8-9969-394A-C3E0-FF8320AD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1471109-9D96-AA44-C286-75D8AC32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1F3FD5E-E7CA-AFDD-307C-65EDDD13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7C8A203-2937-9626-322D-444B0530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A5B573F-33E1-32F9-812F-0CFC6E94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D16EC1C-1B7B-5018-3B4E-315964D1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59EFC3AD-0E9C-0F82-13B1-E31B5FAF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20" name="AutoShape 32">
              <a:extLst>
                <a:ext uri="{FF2B5EF4-FFF2-40B4-BE49-F238E27FC236}">
                  <a16:creationId xmlns:a16="http://schemas.microsoft.com/office/drawing/2014/main" id="{20B2CBFA-C591-3BB1-73B9-C498AE70D3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3">
              <a:extLst>
                <a:ext uri="{FF2B5EF4-FFF2-40B4-BE49-F238E27FC236}">
                  <a16:creationId xmlns:a16="http://schemas.microsoft.com/office/drawing/2014/main" id="{CCE1C7B9-BD71-0D0F-159E-74D9A3F0B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CF64EF5C-8467-4010-B7F8-0CDA7F0BF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C61664A6-3909-B1F4-E637-AAFF58D903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78F7127C-6D11-DB2C-F613-80C305EBFD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7">
              <a:extLst>
                <a:ext uri="{FF2B5EF4-FFF2-40B4-BE49-F238E27FC236}">
                  <a16:creationId xmlns:a16="http://schemas.microsoft.com/office/drawing/2014/main" id="{C033335E-D369-435F-F073-38CDAD288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8">
              <a:extLst>
                <a:ext uri="{FF2B5EF4-FFF2-40B4-BE49-F238E27FC236}">
                  <a16:creationId xmlns:a16="http://schemas.microsoft.com/office/drawing/2014/main" id="{EE9A981A-2591-AC3E-6EA2-1C5B93D51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39">
              <a:extLst>
                <a:ext uri="{FF2B5EF4-FFF2-40B4-BE49-F238E27FC236}">
                  <a16:creationId xmlns:a16="http://schemas.microsoft.com/office/drawing/2014/main" id="{970C0D25-8D38-CF3C-D9A8-DE213BD77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0">
              <a:extLst>
                <a:ext uri="{FF2B5EF4-FFF2-40B4-BE49-F238E27FC236}">
                  <a16:creationId xmlns:a16="http://schemas.microsoft.com/office/drawing/2014/main" id="{E1361606-CD10-F0E7-35A4-A71BA4C56F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03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message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4561" y="2187446"/>
            <a:ext cx="465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have network and link layers too!</a:t>
            </a:r>
          </a:p>
        </p:txBody>
      </p:sp>
    </p:spTree>
    <p:extLst>
      <p:ext uri="{BB962C8B-B14F-4D97-AF65-F5344CB8AC3E}">
        <p14:creationId xmlns:p14="http://schemas.microsoft.com/office/powerpoint/2010/main" val="7366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Communication over the Internet is a complex problem.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1302</Words>
  <Application>Microsoft Macintosh PowerPoint</Application>
  <PresentationFormat>Widescreen</PresentationFormat>
  <Paragraphs>334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MS PGothic</vt:lpstr>
      <vt:lpstr>MS PGothic</vt:lpstr>
      <vt:lpstr>Arial</vt:lpstr>
      <vt:lpstr>Arial Narrow</vt:lpstr>
      <vt:lpstr>Calibri</vt:lpstr>
      <vt:lpstr>Courier</vt:lpstr>
      <vt:lpstr>Helvetica</vt:lpstr>
      <vt:lpstr>Lucida Console</vt:lpstr>
      <vt:lpstr>Times New Roman</vt:lpstr>
      <vt:lpstr>ZapfDingbats</vt:lpstr>
      <vt:lpstr>Office Theme</vt:lpstr>
      <vt:lpstr>Clip</vt:lpstr>
      <vt:lpstr>Measurement, App Layer</vt:lpstr>
      <vt:lpstr>Review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Layering</vt:lpstr>
      <vt:lpstr>This course has layers</vt:lpstr>
      <vt:lpstr>Measuring the Internet</vt:lpstr>
      <vt:lpstr>What exactly do we mean by speed?</vt:lpstr>
      <vt:lpstr>PowerPoint Presentation</vt:lpstr>
      <vt:lpstr>PowerPoint Presentation</vt:lpstr>
      <vt:lpstr>Total Packet Delay has a few pieces</vt:lpstr>
      <vt:lpstr>Visualizing the components of delay</vt:lpstr>
      <vt:lpstr>Bandwidth and delay demo</vt:lpstr>
      <vt:lpstr>Application Layer</vt:lpstr>
      <vt:lpstr>App-layer communication</vt:lpstr>
      <vt:lpstr>How are addresses used?</vt:lpstr>
      <vt:lpstr>Socket system calls</vt:lpstr>
      <vt:lpstr>Seeing app-layer connections</vt:lpstr>
      <vt:lpstr>Common Architectures of Applications</vt:lpstr>
      <vt:lpstr>Client-server architecture</vt:lpstr>
      <vt:lpstr>Peer-to-peer (P2P) architecture</vt:lpstr>
      <vt:lpstr>Going forward: A few app-layer protocols</vt:lpstr>
      <vt:lpstr>Domain Name System</vt:lpstr>
      <vt:lpstr>You have my name. Can you lookup my address?</vt:lpstr>
      <vt:lpstr>  Domain Name System (DNS)</vt:lpstr>
      <vt:lpstr>Types of Directories</vt:lpstr>
      <vt:lpstr>Simple DNS</vt:lpstr>
      <vt:lpstr>Simple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1117</cp:revision>
  <cp:lastPrinted>2021-01-24T11:57:08Z</cp:lastPrinted>
  <dcterms:created xsi:type="dcterms:W3CDTF">2019-01-23T03:40:12Z</dcterms:created>
  <dcterms:modified xsi:type="dcterms:W3CDTF">2024-09-10T15:46:23Z</dcterms:modified>
</cp:coreProperties>
</file>