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387" r:id="rId2"/>
    <p:sldId id="529" r:id="rId3"/>
    <p:sldId id="503" r:id="rId4"/>
    <p:sldId id="264" r:id="rId5"/>
    <p:sldId id="528" r:id="rId6"/>
    <p:sldId id="273" r:id="rId7"/>
    <p:sldId id="435" r:id="rId8"/>
    <p:sldId id="534" r:id="rId9"/>
    <p:sldId id="335" r:id="rId10"/>
    <p:sldId id="539" r:id="rId11"/>
    <p:sldId id="478" r:id="rId12"/>
    <p:sldId id="436" r:id="rId13"/>
    <p:sldId id="274" r:id="rId14"/>
    <p:sldId id="438" r:id="rId15"/>
    <p:sldId id="479" r:id="rId16"/>
    <p:sldId id="531" r:id="rId17"/>
    <p:sldId id="480" r:id="rId18"/>
    <p:sldId id="547" r:id="rId19"/>
    <p:sldId id="497" r:id="rId20"/>
    <p:sldId id="517" r:id="rId21"/>
    <p:sldId id="518" r:id="rId22"/>
    <p:sldId id="281" r:id="rId23"/>
    <p:sldId id="282" r:id="rId24"/>
    <p:sldId id="338" r:id="rId25"/>
    <p:sldId id="519" r:id="rId26"/>
    <p:sldId id="51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17"/>
    <p:restoredTop sz="94664"/>
  </p:normalViewPr>
  <p:slideViewPr>
    <p:cSldViewPr snapToGrid="0" snapToObjects="1">
      <p:cViewPr varScale="1">
        <p:scale>
          <a:sx n="123" d="100"/>
          <a:sy n="123" d="100"/>
        </p:scale>
        <p:origin x="20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200" y="40005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B3353E-FB6D-2647-8A4C-234D834784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D2C131-48B1-AF4D-8186-195AAAB114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7DF03-5083-7F46-8B70-340B538E20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35919-182F-0044-9059-C50428E52B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246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5.bin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1.emf"/><Relationship Id="rId7" Type="http://schemas.openxmlformats.org/officeDocument/2006/relationships/oleObject" Target="../embeddings/oleObject11.bin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11.emf"/><Relationship Id="rId7" Type="http://schemas.openxmlformats.org/officeDocument/2006/relationships/oleObject" Target="../embeddings/oleObject17.bin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4.xml"/><Relationship Id="rId4" Type="http://schemas.openxmlformats.org/officeDocument/2006/relationships/oleObject" Target="../embeddings/oleObject20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name@mydomain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Web (part 2); E-Mail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6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B0BB-9206-719B-D655-A4D66F35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Caching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F6525-026B-06B0-7AE8-C5DE75662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22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>
            <a:extLst>
              <a:ext uri="{FF2B5EF4-FFF2-40B4-BE49-F238E27FC236}">
                <a16:creationId xmlns:a16="http://schemas.microsoft.com/office/drawing/2014/main" id="{481EED30-CA8D-DE49-8499-FC6E5E7B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E4221586-C35A-234F-B908-742EEA3F6682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2228" name="Rectangle 5">
            <a:extLst>
              <a:ext uri="{FF2B5EF4-FFF2-40B4-BE49-F238E27FC236}">
                <a16:creationId xmlns:a16="http://schemas.microsoft.com/office/drawing/2014/main" id="{97718C3C-A303-8245-9C5C-0808F03D4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1844675"/>
            <a:ext cx="1098289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dirty="0">
                <a:latin typeface="Helvetica" pitchFamily="2" charset="0"/>
              </a:rPr>
              <a:t>Web caches: Machines that remember web responses for a network</a:t>
            </a:r>
          </a:p>
          <a:p>
            <a:pPr>
              <a:buFont typeface="ZapfDingbats" pitchFamily="82" charset="2"/>
              <a:buNone/>
            </a:pPr>
            <a:endParaRPr lang="en-US" altLang="en-US" dirty="0">
              <a:solidFill>
                <a:srgbClr val="C00000"/>
              </a:solidFill>
              <a:latin typeface="Helvetica" pitchFamily="2" charset="0"/>
            </a:endParaRPr>
          </a:p>
          <a:p>
            <a:pPr>
              <a:buFont typeface="ZapfDingbats" pitchFamily="82" charset="2"/>
              <a:buNone/>
            </a:pP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Why cache web responses?</a:t>
            </a:r>
          </a:p>
          <a:p>
            <a:pPr>
              <a:buFont typeface="ZapfDingbats" pitchFamily="82" charset="2"/>
              <a:buNone/>
            </a:pPr>
            <a:endParaRPr lang="en-US" altLang="en-US" dirty="0">
              <a:solidFill>
                <a:srgbClr val="C00000"/>
              </a:solidFill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Helvetica" pitchFamily="2" charset="0"/>
              </a:rPr>
              <a:t>Reduce response time for client requests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400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Helvetica" pitchFamily="2" charset="0"/>
              </a:rPr>
              <a:t>Reduce traffic on an institution’s access link</a:t>
            </a:r>
          </a:p>
          <a:p>
            <a:pPr marL="0" indent="0">
              <a:buNone/>
            </a:pP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1F9138-7C58-2E45-B6BA-D4883002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caches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>
            <a:extLst>
              <a:ext uri="{FF2B5EF4-FFF2-40B4-BE49-F238E27FC236}">
                <a16:creationId xmlns:a16="http://schemas.microsoft.com/office/drawing/2014/main" id="{450A1D17-AE85-E243-BEC4-D4DC7B14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24EBC938-BF6F-BE46-B779-CC793CDA1E0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F1F16BDE-13A9-BB4C-824E-66E12EDCC8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caching using a proxy server</a:t>
            </a:r>
          </a:p>
        </p:txBody>
      </p:sp>
      <p:sp>
        <p:nvSpPr>
          <p:cNvPr id="53252" name="Text Box 33">
            <a:extLst>
              <a:ext uri="{FF2B5EF4-FFF2-40B4-BE49-F238E27FC236}">
                <a16:creationId xmlns:a16="http://schemas.microsoft.com/office/drawing/2014/main" id="{85DC600E-4847-F840-BE5A-25604DD88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2155" y="3965579"/>
            <a:ext cx="15398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GET </a:t>
            </a:r>
            <a:r>
              <a:rPr lang="en-US" altLang="en-US" sz="1800" dirty="0" err="1">
                <a:latin typeface="Arial" panose="020B0604020202020204" pitchFamily="34" charset="0"/>
              </a:rPr>
              <a:t>foo.html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53255" name="Picture 3">
            <a:extLst>
              <a:ext uri="{FF2B5EF4-FFF2-40B4-BE49-F238E27FC236}">
                <a16:creationId xmlns:a16="http://schemas.microsoft.com/office/drawing/2014/main" id="{A81E747F-815A-6D4E-AFF2-DB1DA2160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314" y="4789176"/>
            <a:ext cx="576893" cy="136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6" name="Text Box 4">
            <a:extLst>
              <a:ext uri="{FF2B5EF4-FFF2-40B4-BE49-F238E27FC236}">
                <a16:creationId xmlns:a16="http://schemas.microsoft.com/office/drawing/2014/main" id="{2BECCDB1-EAA5-044B-A2C7-3C986AEC4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4477" y="3471547"/>
            <a:ext cx="1881786" cy="136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buChar char="r"/>
              <a:tabLst>
                <a:tab pos="8636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tabLst>
                <a:tab pos="8636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tabLst>
                <a:tab pos="8636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538"/>
              </a:spcBef>
              <a:buNone/>
            </a:pPr>
            <a:r>
              <a:rPr lang="en-GB" altLang="en-US" sz="2000" dirty="0">
                <a:latin typeface="Helvetica" pitchFamily="2" charset="0"/>
              </a:rPr>
              <a:t>Web Server </a:t>
            </a:r>
          </a:p>
          <a:p>
            <a:pPr>
              <a:lnSpc>
                <a:spcPct val="85000"/>
              </a:lnSpc>
              <a:spcBef>
                <a:spcPts val="538"/>
              </a:spcBef>
              <a:buNone/>
            </a:pPr>
            <a:r>
              <a:rPr lang="en-GB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(also called </a:t>
            </a:r>
            <a:r>
              <a:rPr lang="en-GB" altLang="en-US" sz="2000" dirty="0">
                <a:solidFill>
                  <a:srgbClr val="C00000"/>
                </a:solidFill>
                <a:latin typeface="Helvetica" pitchFamily="2" charset="0"/>
              </a:rPr>
              <a:t>origin server</a:t>
            </a:r>
            <a:r>
              <a:rPr lang="en-GB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in this context)</a:t>
            </a:r>
          </a:p>
        </p:txBody>
      </p:sp>
      <p:sp>
        <p:nvSpPr>
          <p:cNvPr id="53258" name="Text Box 6">
            <a:extLst>
              <a:ext uri="{FF2B5EF4-FFF2-40B4-BE49-F238E27FC236}">
                <a16:creationId xmlns:a16="http://schemas.microsoft.com/office/drawing/2014/main" id="{F1460457-93A6-6F4E-B6F7-FD72A78B2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5625" y="2421500"/>
            <a:ext cx="881917" cy="36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Clients</a:t>
            </a:r>
          </a:p>
        </p:txBody>
      </p:sp>
      <p:sp>
        <p:nvSpPr>
          <p:cNvPr id="53268" name="Line 16">
            <a:extLst>
              <a:ext uri="{FF2B5EF4-FFF2-40B4-BE49-F238E27FC236}">
                <a16:creationId xmlns:a16="http://schemas.microsoft.com/office/drawing/2014/main" id="{D087E724-1D80-3E4A-A66C-93940E2213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7371" y="5396468"/>
            <a:ext cx="381943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9" name="Line 17">
            <a:extLst>
              <a:ext uri="{FF2B5EF4-FFF2-40B4-BE49-F238E27FC236}">
                <a16:creationId xmlns:a16="http://schemas.microsoft.com/office/drawing/2014/main" id="{95B5A104-903F-7141-A6AC-01EC8DE1B3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4366" y="5233619"/>
            <a:ext cx="44560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3271" name="Picture 19">
            <a:extLst>
              <a:ext uri="{FF2B5EF4-FFF2-40B4-BE49-F238E27FC236}">
                <a16:creationId xmlns:a16="http://schemas.microsoft.com/office/drawing/2014/main" id="{8302B485-1F1D-044C-BB81-74388D187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69" y="2418812"/>
            <a:ext cx="462841" cy="592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73" name="Picture 21">
            <a:extLst>
              <a:ext uri="{FF2B5EF4-FFF2-40B4-BE49-F238E27FC236}">
                <a16:creationId xmlns:a16="http://schemas.microsoft.com/office/drawing/2014/main" id="{DB9568ED-39C3-E845-BA31-E3BE919F1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997" y="4492880"/>
            <a:ext cx="576893" cy="136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74" name="Text Box 22">
            <a:extLst>
              <a:ext uri="{FF2B5EF4-FFF2-40B4-BE49-F238E27FC236}">
                <a16:creationId xmlns:a16="http://schemas.microsoft.com/office/drawing/2014/main" id="{91998529-DE44-E645-AA5E-189CC7D3E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797" y="4937324"/>
            <a:ext cx="954858" cy="592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buChar char="r"/>
              <a:tabLst>
                <a:tab pos="8636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tabLst>
                <a:tab pos="8636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tabLst>
                <a:tab pos="8636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538"/>
              </a:spcBef>
              <a:buNone/>
            </a:pPr>
            <a:r>
              <a:rPr lang="en-GB" altLang="en-US" sz="2000" dirty="0">
                <a:latin typeface="Helvetica" pitchFamily="2" charset="0"/>
              </a:rPr>
              <a:t>Proxy Server</a:t>
            </a:r>
          </a:p>
        </p:txBody>
      </p:sp>
      <p:sp>
        <p:nvSpPr>
          <p:cNvPr id="53277" name="Line 25">
            <a:extLst>
              <a:ext uri="{FF2B5EF4-FFF2-40B4-BE49-F238E27FC236}">
                <a16:creationId xmlns:a16="http://schemas.microsoft.com/office/drawing/2014/main" id="{434EB90D-A4E9-5749-A6D5-CDF8832A8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1689" y="3085477"/>
            <a:ext cx="254629" cy="133333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0" name="Line 28">
            <a:extLst>
              <a:ext uri="{FF2B5EF4-FFF2-40B4-BE49-F238E27FC236}">
                <a16:creationId xmlns:a16="http://schemas.microsoft.com/office/drawing/2014/main" id="{5FB5B2DF-E50E-E14C-BFE1-152D0DB024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8387" y="3038903"/>
            <a:ext cx="1336801" cy="1333330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2" name="Line 30">
            <a:extLst>
              <a:ext uri="{FF2B5EF4-FFF2-40B4-BE49-F238E27FC236}">
                <a16:creationId xmlns:a16="http://schemas.microsoft.com/office/drawing/2014/main" id="{28B9FEF5-F151-F84C-AD63-BF4005C72A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1941" y="3099331"/>
            <a:ext cx="254629" cy="133333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3" name="Line 31">
            <a:extLst>
              <a:ext uri="{FF2B5EF4-FFF2-40B4-BE49-F238E27FC236}">
                <a16:creationId xmlns:a16="http://schemas.microsoft.com/office/drawing/2014/main" id="{0963D937-EB8D-D14D-8C42-24D883C1F5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5894" y="5233619"/>
            <a:ext cx="956493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4" name="Text Box 32">
            <a:extLst>
              <a:ext uri="{FF2B5EF4-FFF2-40B4-BE49-F238E27FC236}">
                <a16:creationId xmlns:a16="http://schemas.microsoft.com/office/drawing/2014/main" id="{ACC7F504-3823-BE4D-8703-C9BDB8F85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2900" y="3747025"/>
            <a:ext cx="1530425" cy="36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GET </a:t>
            </a:r>
            <a:r>
              <a:rPr lang="en-US" altLang="en-US" sz="1800" dirty="0" err="1">
                <a:latin typeface="Arial" panose="020B0604020202020204" pitchFamily="34" charset="0"/>
              </a:rPr>
              <a:t>foo.html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53285" name="Line 34">
            <a:extLst>
              <a:ext uri="{FF2B5EF4-FFF2-40B4-BE49-F238E27FC236}">
                <a16:creationId xmlns:a16="http://schemas.microsoft.com/office/drawing/2014/main" id="{B29316AE-865A-754E-8FD2-AA8C4F3002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3844" y="2977131"/>
            <a:ext cx="1336801" cy="133333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6" name="Text Box 35">
            <a:extLst>
              <a:ext uri="{FF2B5EF4-FFF2-40B4-BE49-F238E27FC236}">
                <a16:creationId xmlns:a16="http://schemas.microsoft.com/office/drawing/2014/main" id="{3A59A449-0732-A14A-AD2E-3BB68BFBF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153" y="5844482"/>
            <a:ext cx="161348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Store </a:t>
            </a:r>
            <a:r>
              <a:rPr lang="en-US" altLang="en-US" sz="1800" dirty="0" err="1">
                <a:solidFill>
                  <a:srgbClr val="C00000"/>
                </a:solidFill>
                <a:latin typeface="Arial" panose="020B0604020202020204" pitchFamily="34" charset="0"/>
              </a:rPr>
              <a:t>foo.html</a:t>
            </a:r>
            <a:endParaRPr lang="en-US" altLang="en-US" sz="18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on receiving response</a:t>
            </a:r>
          </a:p>
        </p:txBody>
      </p:sp>
      <p:sp>
        <p:nvSpPr>
          <p:cNvPr id="53254" name="Rectangle 39">
            <a:extLst>
              <a:ext uri="{FF2B5EF4-FFF2-40B4-BE49-F238E27FC236}">
                <a16:creationId xmlns:a16="http://schemas.microsoft.com/office/drawing/2014/main" id="{DE3378C7-E5AA-754F-8982-D5059219F8B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095143" y="1600295"/>
            <a:ext cx="4640600" cy="5121179"/>
          </a:xfrm>
          <a:noFill/>
        </p:spPr>
        <p:txBody>
          <a:bodyPr>
            <a:normAutofit/>
          </a:bodyPr>
          <a:lstStyle/>
          <a:p>
            <a:r>
              <a:rPr lang="en-US" altLang="en-US" sz="2400" dirty="0"/>
              <a:t>You can configure a HTTP proxy on your laptop’s network settings.</a:t>
            </a:r>
          </a:p>
          <a:p>
            <a:r>
              <a:rPr lang="en-US" altLang="en-US" sz="2400" dirty="0"/>
              <a:t>If you do, your browser sends all HTTP requests to the proxy (cache).</a:t>
            </a:r>
          </a:p>
          <a:p>
            <a:r>
              <a:rPr lang="en-US" altLang="en-US" sz="2400" dirty="0"/>
              <a:t>Hit: cache returns object </a:t>
            </a:r>
          </a:p>
          <a:p>
            <a:r>
              <a:rPr lang="en-US" altLang="en-US" sz="2400" dirty="0"/>
              <a:t>Miss: obtain object from originating web server (</a:t>
            </a:r>
            <a:r>
              <a:rPr lang="en-US" altLang="en-US" sz="2400" dirty="0">
                <a:solidFill>
                  <a:srgbClr val="C00000"/>
                </a:solidFill>
              </a:rPr>
              <a:t>origin server</a:t>
            </a:r>
            <a:r>
              <a:rPr lang="en-US" altLang="en-US" sz="2400" dirty="0"/>
              <a:t>) and return to client</a:t>
            </a:r>
          </a:p>
          <a:p>
            <a:pPr lvl="1"/>
            <a:r>
              <a:rPr lang="en-US" altLang="en-US" sz="2000" dirty="0"/>
              <a:t>Also cache the object locally</a:t>
            </a:r>
          </a:p>
        </p:txBody>
      </p:sp>
      <p:pic>
        <p:nvPicPr>
          <p:cNvPr id="42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73CBF4CD-2C36-7446-AB67-98F510DCE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208" y="2554187"/>
            <a:ext cx="709254" cy="55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3" name="Object 1024">
            <a:extLst>
              <a:ext uri="{FF2B5EF4-FFF2-40B4-BE49-F238E27FC236}">
                <a16:creationId xmlns:a16="http://schemas.microsoft.com/office/drawing/2014/main" id="{F8AAB72B-2CE6-3841-B530-1808B630AB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9954" y="2380231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43" name="Object 1024">
                        <a:extLst>
                          <a:ext uri="{FF2B5EF4-FFF2-40B4-BE49-F238E27FC236}">
                            <a16:creationId xmlns:a16="http://schemas.microsoft.com/office/drawing/2014/main" id="{F8AAB72B-2CE6-3841-B530-1808B630AB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954" y="2380231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loud 1">
            <a:extLst>
              <a:ext uri="{FF2B5EF4-FFF2-40B4-BE49-F238E27FC236}">
                <a16:creationId xmlns:a16="http://schemas.microsoft.com/office/drawing/2014/main" id="{BFCC3915-465E-C24B-B968-E688A2B53CC1}"/>
              </a:ext>
            </a:extLst>
          </p:cNvPr>
          <p:cNvSpPr/>
          <p:nvPr/>
        </p:nvSpPr>
        <p:spPr>
          <a:xfrm>
            <a:off x="3084741" y="4492880"/>
            <a:ext cx="2379625" cy="186347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The Internet</a:t>
            </a:r>
          </a:p>
        </p:txBody>
      </p:sp>
      <p:sp>
        <p:nvSpPr>
          <p:cNvPr id="45" name="Line 30">
            <a:extLst>
              <a:ext uri="{FF2B5EF4-FFF2-40B4-BE49-F238E27FC236}">
                <a16:creationId xmlns:a16="http://schemas.microsoft.com/office/drawing/2014/main" id="{4BE27A40-C70A-8747-858E-0593E74BDD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96066" y="5396468"/>
            <a:ext cx="88567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11D2-5775-4D41-A173-B423BC3F45CC}"/>
              </a:ext>
            </a:extLst>
          </p:cNvPr>
          <p:cNvSpPr txBox="1"/>
          <p:nvPr/>
        </p:nvSpPr>
        <p:spPr>
          <a:xfrm rot="18721820">
            <a:off x="1262005" y="2831967"/>
            <a:ext cx="300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Return cached object!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83EAD7-84C2-7323-3A19-C58CA971DDCA}"/>
              </a:ext>
            </a:extLst>
          </p:cNvPr>
          <p:cNvCxnSpPr>
            <a:cxnSpLocks/>
          </p:cNvCxnSpPr>
          <p:nvPr/>
        </p:nvCxnSpPr>
        <p:spPr>
          <a:xfrm flipH="1">
            <a:off x="2521946" y="4690334"/>
            <a:ext cx="0" cy="203114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071E121-D2E4-C135-DDB8-C3018EDE7C04}"/>
              </a:ext>
            </a:extLst>
          </p:cNvPr>
          <p:cNvSpPr txBox="1"/>
          <p:nvPr/>
        </p:nvSpPr>
        <p:spPr>
          <a:xfrm rot="16200000">
            <a:off x="1826586" y="5905923"/>
            <a:ext cx="1081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atin typeface="Helvetica" pitchFamily="2" charset="0"/>
              </a:rPr>
              <a:t>Rutgers</a:t>
            </a:r>
          </a:p>
        </p:txBody>
      </p:sp>
    </p:spTree>
    <p:extLst>
      <p:ext uri="{BB962C8B-B14F-4D97-AF65-F5344CB8AC3E}">
        <p14:creationId xmlns:p14="http://schemas.microsoft.com/office/powerpoint/2010/main" val="278188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/>
      <p:bldP spid="53268" grpId="0" animBg="1"/>
      <p:bldP spid="53269" grpId="0" animBg="1"/>
      <p:bldP spid="53277" grpId="0" animBg="1"/>
      <p:bldP spid="53280" grpId="0" animBg="1"/>
      <p:bldP spid="53282" grpId="0" animBg="1"/>
      <p:bldP spid="53283" grpId="0" animBg="1"/>
      <p:bldP spid="53284" grpId="0"/>
      <p:bldP spid="53285" grpId="0" animBg="1"/>
      <p:bldP spid="53286" grpId="0"/>
      <p:bldP spid="2" grpId="0" animBg="1"/>
      <p:bldP spid="45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6">
            <a:extLst>
              <a:ext uri="{FF2B5EF4-FFF2-40B4-BE49-F238E27FC236}">
                <a16:creationId xmlns:a16="http://schemas.microsoft.com/office/drawing/2014/main" id="{7AD1D1BD-1843-D04A-A3AF-BE5BC7B0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DE9B0A82-5DB9-2E43-ABB4-5A89198FDE5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415E1A14-1D24-5B4C-8D78-871014F6CB9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4599" y="1893888"/>
            <a:ext cx="4044950" cy="4305300"/>
          </a:xfrm>
        </p:spPr>
        <p:txBody>
          <a:bodyPr/>
          <a:lstStyle/>
          <a:p>
            <a:r>
              <a:rPr lang="en-US" altLang="en-US" sz="2400" dirty="0">
                <a:solidFill>
                  <a:srgbClr val="C00000"/>
                </a:solidFill>
              </a:rPr>
              <a:t>Conditional GET </a:t>
            </a:r>
            <a:r>
              <a:rPr lang="en-US" altLang="en-US" sz="2400" dirty="0"/>
              <a:t>guarantees cache content is up-to-date while still saves traffic and response time whenever possible</a:t>
            </a:r>
          </a:p>
          <a:p>
            <a:endParaRPr lang="en-US" altLang="en-US" sz="2400" dirty="0"/>
          </a:p>
          <a:p>
            <a:r>
              <a:rPr lang="en-US" altLang="en-US" sz="2400" dirty="0"/>
              <a:t>Date in the cache’s request is the last time the server provided in its response header </a:t>
            </a:r>
            <a:r>
              <a:rPr lang="en-US" altLang="en-US" sz="2400" dirty="0">
                <a:solidFill>
                  <a:srgbClr val="C00000"/>
                </a:solidFill>
              </a:rPr>
              <a:t>Last-Modified</a:t>
            </a: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EF97947A-C8B6-0945-86DF-8EE1F68CC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6" y="21145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Text Box 5">
            <a:extLst>
              <a:ext uri="{FF2B5EF4-FFF2-40B4-BE49-F238E27FC236}">
                <a16:creationId xmlns:a16="http://schemas.microsoft.com/office/drawing/2014/main" id="{0D8BEB1A-A68A-E542-8592-D504F644E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429" y="1436688"/>
            <a:ext cx="19495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 dirty="0">
                <a:latin typeface="Helvetica" pitchFamily="2" charset="0"/>
              </a:rPr>
              <a:t>Cache/Client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54279" name="Text Box 6">
            <a:extLst>
              <a:ext uri="{FF2B5EF4-FFF2-40B4-BE49-F238E27FC236}">
                <a16:creationId xmlns:a16="http://schemas.microsoft.com/office/drawing/2014/main" id="{902D1236-CDB3-924B-8973-24BD85F32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7666" y="1408113"/>
            <a:ext cx="10406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 dirty="0">
                <a:latin typeface="Helvetica" pitchFamily="2" charset="0"/>
              </a:rPr>
              <a:t>server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54280" name="Text Box 8">
            <a:extLst>
              <a:ext uri="{FF2B5EF4-FFF2-40B4-BE49-F238E27FC236}">
                <a16:creationId xmlns:a16="http://schemas.microsoft.com/office/drawing/2014/main" id="{7EF32007-E410-984B-9D65-841A7510A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114" y="1998664"/>
            <a:ext cx="2681287" cy="865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 request </a:t>
            </a:r>
            <a:r>
              <a:rPr lang="en-US" altLang="en-US" sz="1800" dirty="0" err="1">
                <a:latin typeface="Helvetica" pitchFamily="2" charset="0"/>
              </a:rPr>
              <a:t>msg</a:t>
            </a:r>
            <a:endParaRPr lang="en-US" altLang="en-US" sz="18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If-modified-since: </a:t>
            </a:r>
            <a:r>
              <a:rPr lang="en-US" altLang="en-US" sz="1600" b="1" dirty="0">
                <a:latin typeface="Courier New" panose="02070309020205020404" pitchFamily="49" charset="0"/>
              </a:rPr>
              <a:t>&lt;date&gt;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54281" name="Line 9">
            <a:extLst>
              <a:ext uri="{FF2B5EF4-FFF2-40B4-BE49-F238E27FC236}">
                <a16:creationId xmlns:a16="http://schemas.microsoft.com/office/drawing/2014/main" id="{882548FD-DC84-0447-8F1C-9D9D2A64ED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19776" y="31051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82" name="Group 30">
            <a:extLst>
              <a:ext uri="{FF2B5EF4-FFF2-40B4-BE49-F238E27FC236}">
                <a16:creationId xmlns:a16="http://schemas.microsoft.com/office/drawing/2014/main" id="{2570915D-A253-4242-B585-35058A733EC5}"/>
              </a:ext>
            </a:extLst>
          </p:cNvPr>
          <p:cNvGrpSpPr>
            <a:grpSpLocks/>
          </p:cNvGrpSpPr>
          <p:nvPr/>
        </p:nvGrpSpPr>
        <p:grpSpPr bwMode="auto">
          <a:xfrm>
            <a:off x="6088064" y="3098800"/>
            <a:ext cx="2643187" cy="865188"/>
            <a:chOff x="2698" y="2036"/>
            <a:chExt cx="1665" cy="545"/>
          </a:xfrm>
        </p:grpSpPr>
        <p:sp>
          <p:nvSpPr>
            <p:cNvPr id="54290" name="Rectangle 10">
              <a:extLst>
                <a:ext uri="{FF2B5EF4-FFF2-40B4-BE49-F238E27FC236}">
                  <a16:creationId xmlns:a16="http://schemas.microsoft.com/office/drawing/2014/main" id="{AC03B99A-2F5A-7A40-B228-115740EE5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2071"/>
              <a:ext cx="1578" cy="4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54291" name="Text Box 11">
              <a:extLst>
                <a:ext uri="{FF2B5EF4-FFF2-40B4-BE49-F238E27FC236}">
                  <a16:creationId xmlns:a16="http://schemas.microsoft.com/office/drawing/2014/main" id="{C2B2F38D-F73B-8C45-882C-355D09E70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" y="2036"/>
              <a:ext cx="1665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HTTP response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latin typeface="Courier New" panose="02070309020205020404" pitchFamily="49" charset="0"/>
                </a:rPr>
                <a:t>HTTP/1.0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latin typeface="Courier New" panose="02070309020205020404" pitchFamily="49" charset="0"/>
                </a:rPr>
                <a:t>304 Not Modified</a:t>
              </a:r>
              <a:endParaRPr lang="en-US" altLang="en-US" sz="2000" b="1" dirty="0">
                <a:latin typeface="Courier New" panose="02070309020205020404" pitchFamily="49" charset="0"/>
              </a:endParaRPr>
            </a:p>
          </p:txBody>
        </p:sp>
      </p:grpSp>
      <p:sp>
        <p:nvSpPr>
          <p:cNvPr id="54283" name="Text Box 28">
            <a:extLst>
              <a:ext uri="{FF2B5EF4-FFF2-40B4-BE49-F238E27FC236}">
                <a16:creationId xmlns:a16="http://schemas.microsoft.com/office/drawing/2014/main" id="{24644BBA-34F7-694A-B6F4-058F8BB13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3816" y="2360614"/>
            <a:ext cx="115448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not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modified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54284" name="Line 31">
            <a:extLst>
              <a:ext uri="{FF2B5EF4-FFF2-40B4-BE49-F238E27FC236}">
                <a16:creationId xmlns:a16="http://schemas.microsoft.com/office/drawing/2014/main" id="{C552649C-AF2D-844C-8F03-2FA92A8D2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4550" y="4171950"/>
            <a:ext cx="3905250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Line 32">
            <a:extLst>
              <a:ext uri="{FF2B5EF4-FFF2-40B4-BE49-F238E27FC236}">
                <a16:creationId xmlns:a16="http://schemas.microsoft.com/office/drawing/2014/main" id="{35541D33-53B9-3340-B01A-AD6B4810E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1" y="44672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Text Box 34">
            <a:extLst>
              <a:ext uri="{FF2B5EF4-FFF2-40B4-BE49-F238E27FC236}">
                <a16:creationId xmlns:a16="http://schemas.microsoft.com/office/drawing/2014/main" id="{0F10F15B-CA81-4D4A-8086-AA30323E0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75" y="4351339"/>
            <a:ext cx="2681288" cy="865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 request </a:t>
            </a:r>
            <a:r>
              <a:rPr lang="en-US" altLang="en-US" sz="1800" dirty="0" err="1">
                <a:latin typeface="Helvetica" pitchFamily="2" charset="0"/>
              </a:rPr>
              <a:t>msg</a:t>
            </a:r>
            <a:endParaRPr lang="en-US" altLang="en-US" sz="18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If-modified-since: &lt;date&gt;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54287" name="Line 35">
            <a:extLst>
              <a:ext uri="{FF2B5EF4-FFF2-40B4-BE49-F238E27FC236}">
                <a16:creationId xmlns:a16="http://schemas.microsoft.com/office/drawing/2014/main" id="{65DBB1D8-42AF-A446-8969-1919A8C360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6451" y="54578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Text Box 38">
            <a:extLst>
              <a:ext uri="{FF2B5EF4-FFF2-40B4-BE49-F238E27FC236}">
                <a16:creationId xmlns:a16="http://schemas.microsoft.com/office/drawing/2014/main" id="{61829718-663E-2A40-8E30-EDE11B8C4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5402263"/>
            <a:ext cx="2643188" cy="13542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 response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HTTP/1.0 200 OK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Last-modified: &lt;date&gt;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DATA DATA DATA</a:t>
            </a:r>
          </a:p>
        </p:txBody>
      </p:sp>
      <p:sp>
        <p:nvSpPr>
          <p:cNvPr id="54289" name="Text Box 39">
            <a:extLst>
              <a:ext uri="{FF2B5EF4-FFF2-40B4-BE49-F238E27FC236}">
                <a16:creationId xmlns:a16="http://schemas.microsoft.com/office/drawing/2014/main" id="{CF347012-9A9E-F14D-BCBF-C6F557EAC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0491" y="4808539"/>
            <a:ext cx="115448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modified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746DAD-6DAD-054C-8960-363A74242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Caching in the HTTP protocol</a:t>
            </a:r>
            <a:endParaRPr lang="en-US" dirty="0"/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4B3CA593-5C57-8541-BE81-32B0DA45AC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4940" y="3743787"/>
            <a:ext cx="771258" cy="186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CCDB8E-B374-A741-954A-4B09E072B88C}"/>
              </a:ext>
            </a:extLst>
          </p:cNvPr>
          <p:cNvSpPr txBox="1"/>
          <p:nvPr/>
        </p:nvSpPr>
        <p:spPr>
          <a:xfrm>
            <a:off x="4760104" y="3155775"/>
            <a:ext cx="1428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urier" pitchFamily="2" charset="0"/>
              </a:rPr>
              <a:t>X-Cache: HIT</a:t>
            </a:r>
          </a:p>
        </p:txBody>
      </p:sp>
    </p:spTree>
    <p:extLst>
      <p:ext uri="{BB962C8B-B14F-4D97-AF65-F5344CB8AC3E}">
        <p14:creationId xmlns:p14="http://schemas.microsoft.com/office/powerpoint/2010/main" val="408125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54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21B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animBg="1"/>
      <p:bldP spid="54280" grpId="0" animBg="1"/>
      <p:bldP spid="54281" grpId="0" animBg="1"/>
      <p:bldP spid="54283" grpId="0"/>
      <p:bldP spid="54284" grpId="0" animBg="1"/>
      <p:bldP spid="54285" grpId="0" animBg="1"/>
      <p:bldP spid="54286" grpId="0" uiExpand="1" build="allAtOnce" animBg="1"/>
      <p:bldP spid="54287" grpId="0" animBg="1"/>
      <p:bldP spid="54288" grpId="0" animBg="1"/>
      <p:bldP spid="54289" grpId="0"/>
      <p:bldP spid="20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4">
            <a:extLst>
              <a:ext uri="{FF2B5EF4-FFF2-40B4-BE49-F238E27FC236}">
                <a16:creationId xmlns:a16="http://schemas.microsoft.com/office/drawing/2014/main" id="{F20C449B-F2C6-7142-94F3-A6C46F23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F0566F3-06B0-1849-8DF3-C6F4B7717FD4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5300" name="Rectangle 5">
            <a:extLst>
              <a:ext uri="{FF2B5EF4-FFF2-40B4-BE49-F238E27FC236}">
                <a16:creationId xmlns:a16="http://schemas.microsoft.com/office/drawing/2014/main" id="{3D2013E3-34EC-2F41-8FB9-4A019ED80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1390651"/>
            <a:ext cx="10228549" cy="496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A global network of web caches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Provisioned by ISPs and network 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Or content providers, like Netflix, Google, etc.</a:t>
            </a:r>
          </a:p>
          <a:p>
            <a:pPr>
              <a:buFont typeface="ZapfDingbats" pitchFamily="82" charset="2"/>
              <a:buNone/>
            </a:pPr>
            <a:endParaRPr lang="en-US" altLang="en-US" u="sng" dirty="0">
              <a:solidFill>
                <a:srgbClr val="FF0000"/>
              </a:solidFill>
              <a:latin typeface="Helvetica" pitchFamily="2" charset="0"/>
            </a:endParaRPr>
          </a:p>
          <a:p>
            <a:pPr>
              <a:buFont typeface="ZapfDingbats" pitchFamily="82" charset="2"/>
              <a:buNone/>
            </a:pPr>
            <a:r>
              <a:rPr lang="en-US" altLang="en-US" dirty="0">
                <a:latin typeface="Helvetica" pitchFamily="2" charset="0"/>
              </a:rPr>
              <a:t>Uses (overlaps with uses of web caching in general)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Reduce traffic on a network’s Internet connection, e.g., Rutgers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Improve response time for users: CDN nodes are closer to users than origin servers (servers holding original content)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Reduce bandwidth requirements on content provider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Reduce $$ to maintain origin servers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88D2FA-86FA-CD42-9ED1-91DE4B63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Content Distribution Networks (CDNs)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5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0DCC82D2-36EC-D248-9CF3-EAE8B828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Without CDN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2B3D737-A890-EB48-8F68-CC4D0F0C5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0614" y="4473575"/>
            <a:ext cx="10863186" cy="22479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Problems:</a:t>
            </a:r>
          </a:p>
          <a:p>
            <a:pPr>
              <a:defRPr/>
            </a:pPr>
            <a:r>
              <a:rPr lang="en-US" dirty="0"/>
              <a:t>Huge bandwidth requirements for Rutgers</a:t>
            </a:r>
          </a:p>
          <a:p>
            <a:pPr>
              <a:defRPr/>
            </a:pPr>
            <a:r>
              <a:rPr lang="en-US" dirty="0"/>
              <a:t>Large propagation delays to reach users</a:t>
            </a:r>
          </a:p>
        </p:txBody>
      </p:sp>
      <p:sp>
        <p:nvSpPr>
          <p:cNvPr id="56324" name="Slide Number Placeholder 4">
            <a:extLst>
              <a:ext uri="{FF2B5EF4-FFF2-40B4-BE49-F238E27FC236}">
                <a16:creationId xmlns:a16="http://schemas.microsoft.com/office/drawing/2014/main" id="{2B254643-71FF-6C4A-BB0D-9A8ED995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F111BC69-22F1-9747-8784-71DBD062EB49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56325" name="Picture 4" descr="https://encrypted-tbn2.gstatic.com/images?q=tbn:ANd9GcSe1nrwqPkzRMiKhnkPOtm20J1ptXmQDP2metMTujvptz5hG3N63Q">
            <a:extLst>
              <a:ext uri="{FF2B5EF4-FFF2-40B4-BE49-F238E27FC236}">
                <a16:creationId xmlns:a16="http://schemas.microsoft.com/office/drawing/2014/main" id="{0CF1284B-3951-C249-A522-53D532476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3" y="3390901"/>
            <a:ext cx="1454150" cy="15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6" name="TextBox 7">
            <a:extLst>
              <a:ext uri="{FF2B5EF4-FFF2-40B4-BE49-F238E27FC236}">
                <a16:creationId xmlns:a16="http://schemas.microsoft.com/office/drawing/2014/main" id="{1940EBF1-BC58-0A4A-A39A-1F2AC7F2D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4038" y="4354382"/>
            <a:ext cx="14686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128.6.4.2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E74BE70-97D7-FA43-95BD-91AB3A13A777}"/>
              </a:ext>
            </a:extLst>
          </p:cNvPr>
          <p:cNvGraphicFramePr>
            <a:graphicFrameLocks noGrp="1"/>
          </p:cNvGraphicFramePr>
          <p:nvPr/>
        </p:nvGraphicFramePr>
        <p:xfrm>
          <a:off x="5448300" y="904876"/>
          <a:ext cx="5105400" cy="143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35">
                <a:tc>
                  <a:txBody>
                    <a:bodyPr/>
                    <a:lstStyle/>
                    <a:p>
                      <a:r>
                        <a:rPr lang="en-US" sz="1400" dirty="0"/>
                        <a:t>DOMAIN</a:t>
                      </a:r>
                      <a:r>
                        <a:rPr lang="en-US" sz="1400" baseline="0" dirty="0"/>
                        <a:t> NAME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</a:t>
                      </a:r>
                      <a:r>
                        <a:rPr lang="en-US" sz="1400" baseline="0" dirty="0"/>
                        <a:t> ADDRESS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 err="1"/>
                        <a:t>www.yahoo.com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98.138.253.109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cs.rutgers.edu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128.6.4.2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www.google.com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74.125.225.243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www.princeton.edu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128.112.132.86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6347" name="Straight Arrow Connector 12">
            <a:extLst>
              <a:ext uri="{FF2B5EF4-FFF2-40B4-BE49-F238E27FC236}">
                <a16:creationId xmlns:a16="http://schemas.microsoft.com/office/drawing/2014/main" id="{84FC861B-94B6-CD4B-9337-FCC7028B3C3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81363" y="3390900"/>
            <a:ext cx="914400" cy="9144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9C2DE0-C341-BE46-A20F-E29F4C39DB5E}"/>
              </a:ext>
            </a:extLst>
          </p:cNvPr>
          <p:cNvCxnSpPr/>
          <p:nvPr/>
        </p:nvCxnSpPr>
        <p:spPr bwMode="auto">
          <a:xfrm>
            <a:off x="3281364" y="3271839"/>
            <a:ext cx="5329237" cy="4143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29E80440-C57A-3749-AC05-F5DE6A48CA83}"/>
              </a:ext>
            </a:extLst>
          </p:cNvPr>
          <p:cNvSpPr/>
          <p:nvPr/>
        </p:nvSpPr>
        <p:spPr bwMode="auto">
          <a:xfrm>
            <a:off x="3381375" y="1328739"/>
            <a:ext cx="2071688" cy="1971675"/>
          </a:xfrm>
          <a:custGeom>
            <a:avLst/>
            <a:gdLst>
              <a:gd name="connsiteX0" fmla="*/ 0 w 2071688"/>
              <a:gd name="connsiteY0" fmla="*/ 1971675 h 1971675"/>
              <a:gd name="connsiteX1" fmla="*/ 928688 w 2071688"/>
              <a:gd name="connsiteY1" fmla="*/ 771525 h 1971675"/>
              <a:gd name="connsiteX2" fmla="*/ 2071688 w 2071688"/>
              <a:gd name="connsiteY2" fmla="*/ 0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1688" h="1971675">
                <a:moveTo>
                  <a:pt x="0" y="1971675"/>
                </a:moveTo>
                <a:cubicBezTo>
                  <a:pt x="291703" y="1535906"/>
                  <a:pt x="583407" y="1100137"/>
                  <a:pt x="928688" y="771525"/>
                </a:cubicBezTo>
                <a:cubicBezTo>
                  <a:pt x="1273969" y="442913"/>
                  <a:pt x="1672828" y="221456"/>
                  <a:pt x="2071688" y="0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342900" indent="-342900">
              <a:defRPr/>
            </a:pPr>
            <a:endParaRPr lang="en-US"/>
          </a:p>
        </p:txBody>
      </p:sp>
      <p:graphicFrame>
        <p:nvGraphicFramePr>
          <p:cNvPr id="56350" name="Object 16">
            <a:extLst>
              <a:ext uri="{FF2B5EF4-FFF2-40B4-BE49-F238E27FC236}">
                <a16:creationId xmlns:a16="http://schemas.microsoft.com/office/drawing/2014/main" id="{6BC43F13-713A-A94C-86F3-1F3E831D07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7476" y="2314575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56350" name="Object 16">
                        <a:extLst>
                          <a:ext uri="{FF2B5EF4-FFF2-40B4-BE49-F238E27FC236}">
                            <a16:creationId xmlns:a16="http://schemas.microsoft.com/office/drawing/2014/main" id="{6BC43F13-713A-A94C-86F3-1F3E831D07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6" y="2314575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1" name="Object 19">
            <a:extLst>
              <a:ext uri="{FF2B5EF4-FFF2-40B4-BE49-F238E27FC236}">
                <a16:creationId xmlns:a16="http://schemas.microsoft.com/office/drawing/2014/main" id="{B542E105-4B50-C446-ABD3-BBBC509CBA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8901" y="1717675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56351" name="Object 19">
                        <a:extLst>
                          <a:ext uri="{FF2B5EF4-FFF2-40B4-BE49-F238E27FC236}">
                            <a16:creationId xmlns:a16="http://schemas.microsoft.com/office/drawing/2014/main" id="{B542E105-4B50-C446-ABD3-BBBC509CBA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1" y="1717675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2" name="Object 20">
            <a:extLst>
              <a:ext uri="{FF2B5EF4-FFF2-40B4-BE49-F238E27FC236}">
                <a16:creationId xmlns:a16="http://schemas.microsoft.com/office/drawing/2014/main" id="{05220338-D7C0-514A-AF13-AD8D0AEED1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8901" y="2774950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7462500" imgH="14478000" progId="MS_ClipArt_Gallery.2">
                  <p:embed/>
                </p:oleObj>
              </mc:Choice>
              <mc:Fallback>
                <p:oleObj name="Clip" r:id="rId6" imgW="17462500" imgH="14478000" progId="MS_ClipArt_Gallery.2">
                  <p:embed/>
                  <p:pic>
                    <p:nvPicPr>
                      <p:cNvPr id="56352" name="Object 20">
                        <a:extLst>
                          <a:ext uri="{FF2B5EF4-FFF2-40B4-BE49-F238E27FC236}">
                            <a16:creationId xmlns:a16="http://schemas.microsoft.com/office/drawing/2014/main" id="{05220338-D7C0-514A-AF13-AD8D0AEED1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1" y="2774950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3" name="Object 21">
            <a:extLst>
              <a:ext uri="{FF2B5EF4-FFF2-40B4-BE49-F238E27FC236}">
                <a16:creationId xmlns:a16="http://schemas.microsoft.com/office/drawing/2014/main" id="{43914D26-6069-1341-B37B-3D46097C17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5126" y="3271838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17462500" imgH="14478000" progId="MS_ClipArt_Gallery.2">
                  <p:embed/>
                </p:oleObj>
              </mc:Choice>
              <mc:Fallback>
                <p:oleObj name="Clip" r:id="rId7" imgW="17462500" imgH="14478000" progId="MS_ClipArt_Gallery.2">
                  <p:embed/>
                  <p:pic>
                    <p:nvPicPr>
                      <p:cNvPr id="56353" name="Object 21">
                        <a:extLst>
                          <a:ext uri="{FF2B5EF4-FFF2-40B4-BE49-F238E27FC236}">
                            <a16:creationId xmlns:a16="http://schemas.microsoft.com/office/drawing/2014/main" id="{43914D26-6069-1341-B37B-3D46097C17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6" y="3271838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4" name="Object 22">
            <a:extLst>
              <a:ext uri="{FF2B5EF4-FFF2-40B4-BE49-F238E27FC236}">
                <a16:creationId xmlns:a16="http://schemas.microsoft.com/office/drawing/2014/main" id="{9F7BEF0A-40A6-0B43-9AFB-58E2F57C4D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1364" y="3403600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8" imgW="17462500" imgH="14478000" progId="MS_ClipArt_Gallery.2">
                  <p:embed/>
                </p:oleObj>
              </mc:Choice>
              <mc:Fallback>
                <p:oleObj name="Clip" r:id="rId8" imgW="17462500" imgH="14478000" progId="MS_ClipArt_Gallery.2">
                  <p:embed/>
                  <p:pic>
                    <p:nvPicPr>
                      <p:cNvPr id="56354" name="Object 22">
                        <a:extLst>
                          <a:ext uri="{FF2B5EF4-FFF2-40B4-BE49-F238E27FC236}">
                            <a16:creationId xmlns:a16="http://schemas.microsoft.com/office/drawing/2014/main" id="{9F7BEF0A-40A6-0B43-9AFB-58E2F57C4D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364" y="3403600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673DAD-77D8-124F-9414-A4FE6E5FF76E}"/>
              </a:ext>
            </a:extLst>
          </p:cNvPr>
          <p:cNvCxnSpPr/>
          <p:nvPr/>
        </p:nvCxnSpPr>
        <p:spPr bwMode="auto">
          <a:xfrm>
            <a:off x="3890963" y="3686176"/>
            <a:ext cx="4565650" cy="1619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6ABA72-103C-874B-8748-C415570E5B24}"/>
              </a:ext>
            </a:extLst>
          </p:cNvPr>
          <p:cNvCxnSpPr/>
          <p:nvPr/>
        </p:nvCxnSpPr>
        <p:spPr bwMode="auto">
          <a:xfrm>
            <a:off x="3362325" y="2566989"/>
            <a:ext cx="5246688" cy="11191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467F7E-6140-CE4A-AD69-9A0241409C42}"/>
              </a:ext>
            </a:extLst>
          </p:cNvPr>
          <p:cNvCxnSpPr/>
          <p:nvPr/>
        </p:nvCxnSpPr>
        <p:spPr bwMode="auto">
          <a:xfrm>
            <a:off x="3095625" y="2143126"/>
            <a:ext cx="5437188" cy="17049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CCEEFE-469B-6742-83F6-889E532ADC29}"/>
              </a:ext>
            </a:extLst>
          </p:cNvPr>
          <p:cNvCxnSpPr>
            <a:cxnSpLocks/>
          </p:cNvCxnSpPr>
          <p:nvPr/>
        </p:nvCxnSpPr>
        <p:spPr bwMode="auto">
          <a:xfrm>
            <a:off x="3281363" y="2995614"/>
            <a:ext cx="5175250" cy="87312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359" name="TextBox 83968">
            <a:extLst>
              <a:ext uri="{FF2B5EF4-FFF2-40B4-BE49-F238E27FC236}">
                <a16:creationId xmlns:a16="http://schemas.microsoft.com/office/drawing/2014/main" id="{0A631508-0578-1E4F-9069-3E644663F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3474" y="2553922"/>
            <a:ext cx="491852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Cluster of Rutgers CS origin servers (located in NJ, USA)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E2FBA8-3E42-874A-AFFA-AF18CB978DE8}"/>
              </a:ext>
            </a:extLst>
          </p:cNvPr>
          <p:cNvSpPr txBox="1"/>
          <p:nvPr/>
        </p:nvSpPr>
        <p:spPr>
          <a:xfrm rot="18887807">
            <a:off x="3778597" y="1611951"/>
            <a:ext cx="951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2414D6-65FB-8641-8818-586B56C732A9}"/>
              </a:ext>
            </a:extLst>
          </p:cNvPr>
          <p:cNvSpPr txBox="1"/>
          <p:nvPr/>
        </p:nvSpPr>
        <p:spPr>
          <a:xfrm>
            <a:off x="577674" y="1944026"/>
            <a:ext cx="19416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Clients distributed all over the world</a:t>
            </a:r>
          </a:p>
        </p:txBody>
      </p:sp>
    </p:spTree>
    <p:extLst>
      <p:ext uri="{BB962C8B-B14F-4D97-AF65-F5344CB8AC3E}">
        <p14:creationId xmlns:p14="http://schemas.microsoft.com/office/powerpoint/2010/main" val="177092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318E-1E9E-2A4E-A8F3-84B58DA7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the CDN comes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6F36A-B043-044C-BC14-1451F878C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566"/>
            <a:ext cx="10515600" cy="51198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Distribute content of the origin server over geographically distributed </a:t>
            </a:r>
            <a:r>
              <a:rPr lang="en-US" dirty="0">
                <a:solidFill>
                  <a:srgbClr val="C00000"/>
                </a:solidFill>
              </a:rPr>
              <a:t>CDN servers</a:t>
            </a:r>
          </a:p>
          <a:p>
            <a:endParaRPr lang="en-US" dirty="0"/>
          </a:p>
          <a:p>
            <a:r>
              <a:rPr lang="en-US" dirty="0"/>
              <a:t>But how will users get to these CDN servers?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Use DNS!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DNS provides an additional layer of indirection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Instead of returning IP address, return another DNS server (NS record)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second DNS server (run by the CDN) returns IP address to client</a:t>
            </a:r>
          </a:p>
          <a:p>
            <a:pPr lvl="1"/>
            <a:endParaRPr lang="en-US" dirty="0"/>
          </a:p>
          <a:p>
            <a:r>
              <a:rPr lang="en-US" dirty="0"/>
              <a:t>The CDN runs its own DNS servers (</a:t>
            </a:r>
            <a:r>
              <a:rPr lang="en-US" dirty="0">
                <a:solidFill>
                  <a:srgbClr val="C00000"/>
                </a:solidFill>
              </a:rPr>
              <a:t>CDN name servers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Custom logic to send users to the “closest” CDN web server</a:t>
            </a:r>
          </a:p>
        </p:txBody>
      </p:sp>
    </p:spTree>
    <p:extLst>
      <p:ext uri="{BB962C8B-B14F-4D97-AF65-F5344CB8AC3E}">
        <p14:creationId xmlns:p14="http://schemas.microsoft.com/office/powerpoint/2010/main" val="343997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2" name="Picture 2" descr="https://encrypted-tbn3.gstatic.com/images?q=tbn:ANd9GcTPnLcrHHyFnDcaVhgn9GwosqUPmPZZ4cDWzW48r6gcbvtNp-XBsA">
            <a:extLst>
              <a:ext uri="{FF2B5EF4-FFF2-40B4-BE49-F238E27FC236}">
                <a16:creationId xmlns:a16="http://schemas.microsoft.com/office/drawing/2014/main" id="{34D82F08-B2FA-944C-882F-93B0404DC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176" y="3390901"/>
            <a:ext cx="3802063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4" descr="https://encrypted-tbn2.gstatic.com/images?q=tbn:ANd9GcSe1nrwqPkzRMiKhnkPOtm20J1ptXmQDP2metMTujvptz5hG3N63Q">
            <a:extLst>
              <a:ext uri="{FF2B5EF4-FFF2-40B4-BE49-F238E27FC236}">
                <a16:creationId xmlns:a16="http://schemas.microsoft.com/office/drawing/2014/main" id="{EAC895A6-DB5D-684C-9744-313C5B402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666" y="3908425"/>
            <a:ext cx="14541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TextBox 7">
            <a:extLst>
              <a:ext uri="{FF2B5EF4-FFF2-40B4-BE49-F238E27FC236}">
                <a16:creationId xmlns:a16="http://schemas.microsoft.com/office/drawing/2014/main" id="{F2628EF1-3139-B849-8EB5-8D1932A49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1420" y="5092224"/>
            <a:ext cx="14686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128.6.4.2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8133045-33A1-CC4F-BD76-142DCBA6EDA0}"/>
              </a:ext>
            </a:extLst>
          </p:cNvPr>
          <p:cNvGraphicFramePr>
            <a:graphicFrameLocks noGrp="1"/>
          </p:cNvGraphicFramePr>
          <p:nvPr/>
        </p:nvGraphicFramePr>
        <p:xfrm>
          <a:off x="5495925" y="125414"/>
          <a:ext cx="5910724" cy="1508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5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35">
                <a:tc>
                  <a:txBody>
                    <a:bodyPr/>
                    <a:lstStyle/>
                    <a:p>
                      <a:r>
                        <a:rPr lang="en-US" sz="1400"/>
                        <a:t>DOMAIN</a:t>
                      </a:r>
                      <a:r>
                        <a:rPr lang="en-US" sz="1400" baseline="0"/>
                        <a:t> NAME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IP</a:t>
                      </a:r>
                      <a:r>
                        <a:rPr lang="en-US" sz="1400" baseline="0"/>
                        <a:t> ADDRESS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/>
                        <a:t>www.yahoo.com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98.138.253.109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 err="1"/>
                        <a:t>cs.rutgers.edu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124.8.9.8 (NS record pointing to CDN name server)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/>
                        <a:t>www.google.com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74.125.225.243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435074-8BD8-BC47-8E0B-DE6A68507205}"/>
              </a:ext>
            </a:extLst>
          </p:cNvPr>
          <p:cNvCxnSpPr>
            <a:cxnSpLocks/>
            <a:endCxn id="8" idx="6"/>
          </p:cNvCxnSpPr>
          <p:nvPr/>
        </p:nvCxnSpPr>
        <p:spPr bwMode="auto">
          <a:xfrm flipH="1" flipV="1">
            <a:off x="4580732" y="4233144"/>
            <a:ext cx="3875882" cy="35314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13892D-653F-454A-8475-A9BCA4A2DDCA}"/>
              </a:ext>
            </a:extLst>
          </p:cNvPr>
          <p:cNvCxnSpPr/>
          <p:nvPr/>
        </p:nvCxnSpPr>
        <p:spPr bwMode="auto">
          <a:xfrm flipH="1">
            <a:off x="5181601" y="4816475"/>
            <a:ext cx="3275013" cy="5397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87713E2-69B2-D249-B56D-6AB762669B2F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2157413"/>
          <a:ext cx="5105400" cy="1431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60">
                <a:tc>
                  <a:txBody>
                    <a:bodyPr/>
                    <a:lstStyle/>
                    <a:p>
                      <a:r>
                        <a:rPr lang="en-US" sz="1400" dirty="0"/>
                        <a:t>DOMAIN</a:t>
                      </a:r>
                      <a:r>
                        <a:rPr lang="en-US" sz="1400" baseline="0" dirty="0"/>
                        <a:t> NAME</a:t>
                      </a:r>
                      <a:endParaRPr lang="en-US" sz="1400" dirty="0"/>
                    </a:p>
                  </a:txBody>
                  <a:tcPr marL="91445" marR="91445" marT="45743" marB="457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</a:t>
                      </a:r>
                      <a:r>
                        <a:rPr lang="en-US" sz="1400" baseline="0" dirty="0"/>
                        <a:t> ADDRESS</a:t>
                      </a:r>
                      <a:endParaRPr lang="en-US" sz="1400" dirty="0"/>
                    </a:p>
                  </a:txBody>
                  <a:tcPr marL="91445" marR="91445" marT="45743" marB="4574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6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Cs.Rutgers.edu</a:t>
                      </a:r>
                      <a:endParaRPr lang="en-US" sz="1200" dirty="0"/>
                    </a:p>
                  </a:txBody>
                  <a:tcPr marL="91445" marR="91445" marT="45743" marB="45743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12.1.2.3</a:t>
                      </a:r>
                    </a:p>
                  </a:txBody>
                  <a:tcPr marL="91445" marR="91445" marT="45743" marB="457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76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Cs.Rutgers.edu</a:t>
                      </a:r>
                      <a:endParaRPr lang="en-US" sz="1200" dirty="0"/>
                    </a:p>
                  </a:txBody>
                  <a:tcPr marL="91445" marR="91445" marT="45743" marB="45743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12.1.2.4</a:t>
                      </a:r>
                    </a:p>
                  </a:txBody>
                  <a:tcPr marL="91445" marR="91445" marT="45743" marB="457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6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Cs.Rutgers.edu</a:t>
                      </a:r>
                      <a:endParaRPr lang="en-US" sz="1200" dirty="0"/>
                    </a:p>
                  </a:txBody>
                  <a:tcPr marL="91445" marR="91445" marT="45743" marB="45743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12.1.2.5</a:t>
                      </a:r>
                    </a:p>
                  </a:txBody>
                  <a:tcPr marL="91445" marR="91445" marT="45743" marB="4574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76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Cs.Rutgers.edu</a:t>
                      </a:r>
                      <a:endParaRPr lang="en-US" sz="1200" dirty="0"/>
                    </a:p>
                  </a:txBody>
                  <a:tcPr marL="91445" marR="91445" marT="45743" marB="45743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12.1.2.6</a:t>
                      </a:r>
                    </a:p>
                  </a:txBody>
                  <a:tcPr marL="91445" marR="91445" marT="45743" marB="4574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Freeform 8">
            <a:extLst>
              <a:ext uri="{FF2B5EF4-FFF2-40B4-BE49-F238E27FC236}">
                <a16:creationId xmlns:a16="http://schemas.microsoft.com/office/drawing/2014/main" id="{F6168C62-03D3-4944-B861-44E69A5CF6B2}"/>
              </a:ext>
            </a:extLst>
          </p:cNvPr>
          <p:cNvSpPr/>
          <p:nvPr/>
        </p:nvSpPr>
        <p:spPr bwMode="auto">
          <a:xfrm>
            <a:off x="3309938" y="700088"/>
            <a:ext cx="2214562" cy="2557462"/>
          </a:xfrm>
          <a:custGeom>
            <a:avLst/>
            <a:gdLst>
              <a:gd name="connsiteX0" fmla="*/ 0 w 2214562"/>
              <a:gd name="connsiteY0" fmla="*/ 2557462 h 2557462"/>
              <a:gd name="connsiteX1" fmla="*/ 742950 w 2214562"/>
              <a:gd name="connsiteY1" fmla="*/ 1243012 h 2557462"/>
              <a:gd name="connsiteX2" fmla="*/ 2214562 w 2214562"/>
              <a:gd name="connsiteY2" fmla="*/ 0 h 255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4562" h="2557462">
                <a:moveTo>
                  <a:pt x="0" y="2557462"/>
                </a:moveTo>
                <a:cubicBezTo>
                  <a:pt x="186928" y="2113359"/>
                  <a:pt x="373856" y="1669256"/>
                  <a:pt x="742950" y="1243012"/>
                </a:cubicBezTo>
                <a:cubicBezTo>
                  <a:pt x="1112044" y="816768"/>
                  <a:pt x="1663303" y="408384"/>
                  <a:pt x="2214562" y="0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342900" indent="-342900">
              <a:defRPr/>
            </a:pPr>
            <a:endParaRPr lang="en-US"/>
          </a:p>
        </p:txBody>
      </p:sp>
      <p:sp>
        <p:nvSpPr>
          <p:cNvPr id="58418" name="TextBox 15">
            <a:extLst>
              <a:ext uri="{FF2B5EF4-FFF2-40B4-BE49-F238E27FC236}">
                <a16:creationId xmlns:a16="http://schemas.microsoft.com/office/drawing/2014/main" id="{402DB3C1-1F8B-5C44-85A9-089935AD9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189" y="1665288"/>
            <a:ext cx="44465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CDN Name Server (124.8.9.8)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02C647-3536-7C49-8617-90358B1CBBE9}"/>
              </a:ext>
            </a:extLst>
          </p:cNvPr>
          <p:cNvSpPr txBox="1"/>
          <p:nvPr/>
        </p:nvSpPr>
        <p:spPr>
          <a:xfrm>
            <a:off x="2392364" y="4270375"/>
            <a:ext cx="1018227" cy="36933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pitchFamily="2" charset="0"/>
              </a:rPr>
              <a:t>12.1.2.3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D758B4-D626-E34D-9BF1-FF3404B8C917}"/>
              </a:ext>
            </a:extLst>
          </p:cNvPr>
          <p:cNvSpPr txBox="1"/>
          <p:nvPr/>
        </p:nvSpPr>
        <p:spPr>
          <a:xfrm>
            <a:off x="5310189" y="4394200"/>
            <a:ext cx="1018227" cy="36933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pitchFamily="2" charset="0"/>
              </a:rPr>
              <a:t>12.1.2.4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EA44CF72-04EB-BC44-8B16-B52FE5FAC5C7}"/>
              </a:ext>
            </a:extLst>
          </p:cNvPr>
          <p:cNvSpPr/>
          <p:nvPr/>
        </p:nvSpPr>
        <p:spPr bwMode="auto">
          <a:xfrm>
            <a:off x="3181350" y="2544764"/>
            <a:ext cx="2000250" cy="1279525"/>
          </a:xfrm>
          <a:custGeom>
            <a:avLst/>
            <a:gdLst>
              <a:gd name="connsiteX0" fmla="*/ 0 w 2214562"/>
              <a:gd name="connsiteY0" fmla="*/ 2557462 h 2557462"/>
              <a:gd name="connsiteX1" fmla="*/ 742950 w 2214562"/>
              <a:gd name="connsiteY1" fmla="*/ 1243012 h 2557462"/>
              <a:gd name="connsiteX2" fmla="*/ 2214562 w 2214562"/>
              <a:gd name="connsiteY2" fmla="*/ 0 h 255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4562" h="2557462">
                <a:moveTo>
                  <a:pt x="0" y="2557462"/>
                </a:moveTo>
                <a:cubicBezTo>
                  <a:pt x="186928" y="2113359"/>
                  <a:pt x="373856" y="1669256"/>
                  <a:pt x="742950" y="1243012"/>
                </a:cubicBezTo>
                <a:cubicBezTo>
                  <a:pt x="1112044" y="816768"/>
                  <a:pt x="1663303" y="408384"/>
                  <a:pt x="2214562" y="0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342900" indent="-342900">
              <a:defRPr/>
            </a:pP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452B9-67A0-204B-8FCB-C28120565237}"/>
              </a:ext>
            </a:extLst>
          </p:cNvPr>
          <p:cNvSpPr txBox="1"/>
          <p:nvPr/>
        </p:nvSpPr>
        <p:spPr>
          <a:xfrm>
            <a:off x="5524501" y="5086350"/>
            <a:ext cx="1018227" cy="36933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pitchFamily="2" charset="0"/>
              </a:rPr>
              <a:t>12.1.2.5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0A5450-C4C6-2940-8881-D21925BF4214}"/>
              </a:ext>
            </a:extLst>
          </p:cNvPr>
          <p:cNvSpPr txBox="1"/>
          <p:nvPr/>
        </p:nvSpPr>
        <p:spPr>
          <a:xfrm>
            <a:off x="2287589" y="5013325"/>
            <a:ext cx="1018227" cy="36933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pitchFamily="2" charset="0"/>
              </a:rPr>
              <a:t>12.1.2.6</a:t>
            </a:r>
          </a:p>
        </p:txBody>
      </p:sp>
      <p:sp>
        <p:nvSpPr>
          <p:cNvPr id="58424" name="TextBox 1">
            <a:extLst>
              <a:ext uri="{FF2B5EF4-FFF2-40B4-BE49-F238E27FC236}">
                <a16:creationId xmlns:a16="http://schemas.microsoft.com/office/drawing/2014/main" id="{C510AAFB-8907-4844-B012-4B7D38960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7320" y="5485771"/>
            <a:ext cx="1359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600" dirty="0">
                <a:latin typeface="Helvetica" pitchFamily="2" charset="0"/>
              </a:rPr>
              <a:t>Origin server</a:t>
            </a:r>
          </a:p>
        </p:txBody>
      </p:sp>
      <p:sp>
        <p:nvSpPr>
          <p:cNvPr id="58425" name="TextBox 18">
            <a:extLst>
              <a:ext uri="{FF2B5EF4-FFF2-40B4-BE49-F238E27FC236}">
                <a16:creationId xmlns:a16="http://schemas.microsoft.com/office/drawing/2014/main" id="{277F9D24-848E-5F4A-8B2C-C41D20AEE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7689" y="6238875"/>
            <a:ext cx="7072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600">
                <a:latin typeface="Helvetica" pitchFamily="2" charset="0"/>
              </a:rPr>
              <a:t>Client</a:t>
            </a:r>
          </a:p>
        </p:txBody>
      </p:sp>
      <p:sp>
        <p:nvSpPr>
          <p:cNvPr id="58426" name="TextBox 20">
            <a:extLst>
              <a:ext uri="{FF2B5EF4-FFF2-40B4-BE49-F238E27FC236}">
                <a16:creationId xmlns:a16="http://schemas.microsoft.com/office/drawing/2014/main" id="{C3D9736E-13E5-524A-B9C9-00376BEA8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851" y="4470400"/>
            <a:ext cx="1401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600" dirty="0">
                <a:latin typeface="Helvetica" pitchFamily="2" charset="0"/>
              </a:rPr>
              <a:t>CDN servers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758476-2551-0642-9AE0-9939554B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With CDN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9F338A-06B3-2343-8EE4-3942A8C3D575}"/>
              </a:ext>
            </a:extLst>
          </p:cNvPr>
          <p:cNvSpPr txBox="1"/>
          <p:nvPr/>
        </p:nvSpPr>
        <p:spPr>
          <a:xfrm>
            <a:off x="10440986" y="1896269"/>
            <a:ext cx="17176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Custom logic</a:t>
            </a:r>
            <a:r>
              <a:rPr lang="en-US" sz="2400" dirty="0">
                <a:latin typeface="Helvetica" pitchFamily="2" charset="0"/>
              </a:rPr>
              <a:t> to map ONE domain name to one of many IP addresses!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12F1C-B6B9-9947-85AC-AF74E2F3290C}"/>
              </a:ext>
            </a:extLst>
          </p:cNvPr>
          <p:cNvSpPr txBox="1"/>
          <p:nvPr/>
        </p:nvSpPr>
        <p:spPr>
          <a:xfrm>
            <a:off x="5471" y="1809642"/>
            <a:ext cx="43608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NS record delegates the choice of IP address to the CDN name server.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DC8C32-E1F8-5348-92AB-2EDF2BF086EB}"/>
              </a:ext>
            </a:extLst>
          </p:cNvPr>
          <p:cNvSpPr txBox="1"/>
          <p:nvPr/>
        </p:nvSpPr>
        <p:spPr>
          <a:xfrm>
            <a:off x="6750051" y="5844482"/>
            <a:ext cx="54138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Most requests go to CDN servers (caches).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CDN servers may request object from origin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Few client requests go directly to origin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F601BA-0B2F-F04B-B568-997DB1E52A11}"/>
              </a:ext>
            </a:extLst>
          </p:cNvPr>
          <p:cNvSpPr txBox="1"/>
          <p:nvPr/>
        </p:nvSpPr>
        <p:spPr>
          <a:xfrm rot="18841541">
            <a:off x="3522133" y="1196622"/>
            <a:ext cx="846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DNS reply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9ECCC0-69C9-4647-BCE6-720778F3CD75}"/>
              </a:ext>
            </a:extLst>
          </p:cNvPr>
          <p:cNvSpPr/>
          <p:nvPr/>
        </p:nvSpPr>
        <p:spPr>
          <a:xfrm>
            <a:off x="3418892" y="3702756"/>
            <a:ext cx="1161840" cy="1060776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F605A0-4764-F146-83B2-323AA408DFAC}"/>
              </a:ext>
            </a:extLst>
          </p:cNvPr>
          <p:cNvSpPr txBox="1"/>
          <p:nvPr/>
        </p:nvSpPr>
        <p:spPr>
          <a:xfrm>
            <a:off x="237067" y="4233144"/>
            <a:ext cx="1519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Popular CDNs:</a:t>
            </a:r>
          </a:p>
          <a:p>
            <a:pPr algn="l"/>
            <a:r>
              <a:rPr lang="en-US" dirty="0" err="1">
                <a:latin typeface="Helvetica" pitchFamily="2" charset="0"/>
              </a:rPr>
              <a:t>CloudFlare</a:t>
            </a:r>
            <a:endParaRPr lang="en-US" dirty="0">
              <a:latin typeface="Helvetica" pitchFamily="2" charset="0"/>
            </a:endParaRPr>
          </a:p>
          <a:p>
            <a:pPr algn="l"/>
            <a:r>
              <a:rPr lang="en-US" dirty="0">
                <a:latin typeface="Helvetica" pitchFamily="2" charset="0"/>
              </a:rPr>
              <a:t>Akamai</a:t>
            </a:r>
          </a:p>
          <a:p>
            <a:pPr algn="l"/>
            <a:r>
              <a:rPr lang="en-US" dirty="0">
                <a:latin typeface="Helvetica" pitchFamily="2" charset="0"/>
              </a:rPr>
              <a:t>Level3</a:t>
            </a:r>
          </a:p>
          <a:p>
            <a:pPr algn="l"/>
            <a:r>
              <a:rPr lang="en-US" dirty="0">
                <a:latin typeface="Helvetica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7878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8418" grpId="0"/>
      <p:bldP spid="22" grpId="0" animBg="1"/>
      <p:bldP spid="5" grpId="0"/>
      <p:bldP spid="6" grpId="0"/>
      <p:bldP spid="7" grpId="0"/>
      <p:bldP spid="8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D608D-229A-9A27-C0CB-8A3E61CE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a CDN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F880F-7773-1FAD-1201-F7BF875DB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urier" pitchFamily="2" charset="0"/>
              </a:rPr>
              <a:t>dig </a:t>
            </a:r>
            <a:r>
              <a:rPr lang="en-US" sz="2400" dirty="0" err="1">
                <a:latin typeface="Courier" pitchFamily="2" charset="0"/>
              </a:rPr>
              <a:t>web.mit.edu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/>
              <a:t>(or)</a:t>
            </a:r>
            <a:r>
              <a:rPr lang="en-US" sz="2400" dirty="0">
                <a:latin typeface="Courier" pitchFamily="2" charset="0"/>
              </a:rPr>
              <a:t> dig +trace </a:t>
            </a:r>
            <a:r>
              <a:rPr lang="en-US" sz="2400" dirty="0" err="1">
                <a:latin typeface="Courier" pitchFamily="2" charset="0"/>
              </a:rPr>
              <a:t>web.mit.edu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telnet </a:t>
            </a:r>
            <a:r>
              <a:rPr lang="en-US" sz="2400" dirty="0" err="1">
                <a:latin typeface="Courier" pitchFamily="2" charset="0"/>
              </a:rPr>
              <a:t>web.mit.edu</a:t>
            </a:r>
            <a:r>
              <a:rPr lang="en-US" sz="2400" dirty="0">
                <a:latin typeface="Courier" pitchFamily="2" charset="0"/>
              </a:rPr>
              <a:t> 80</a:t>
            </a:r>
          </a:p>
        </p:txBody>
      </p:sp>
    </p:spTree>
    <p:extLst>
      <p:ext uri="{BB962C8B-B14F-4D97-AF65-F5344CB8AC3E}">
        <p14:creationId xmlns:p14="http://schemas.microsoft.com/office/powerpoint/2010/main" val="2204516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F1D5A9C1-C296-6B40-B9F9-5D4C7CA8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9769982-82B6-3C4A-933E-EF6B5499BA7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07B31DA-52C7-B84D-A0BF-36678B314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of HTTP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D6D613A-AD82-344F-9328-31E39148F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825624"/>
            <a:ext cx="10976812" cy="4895851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Request/response protocol</a:t>
            </a:r>
          </a:p>
          <a:p>
            <a:r>
              <a:rPr lang="en-US" altLang="en-US" sz="3200" dirty="0"/>
              <a:t>ASCII-based human-readable message structures</a:t>
            </a:r>
          </a:p>
          <a:p>
            <a:r>
              <a:rPr lang="en-US" altLang="en-US" sz="3200" dirty="0"/>
              <a:t>Enhanced stateful functionality using cookies</a:t>
            </a:r>
          </a:p>
          <a:p>
            <a:r>
              <a:rPr lang="en-US" altLang="en-US" sz="3200" dirty="0"/>
              <a:t>Improve performance using caching, and CDN</a:t>
            </a:r>
          </a:p>
          <a:p>
            <a:r>
              <a:rPr lang="en-US" altLang="en-US" sz="3200" dirty="0"/>
              <a:t>Simple, highly-customizable protocol</a:t>
            </a:r>
          </a:p>
          <a:p>
            <a:pPr lvl="1"/>
            <a:r>
              <a:rPr lang="en-US" altLang="en-US" sz="2800" dirty="0"/>
              <a:t>Just add headers</a:t>
            </a:r>
          </a:p>
          <a:p>
            <a:r>
              <a:rPr lang="en-US" altLang="en-US" sz="3200" dirty="0"/>
              <a:t>Protocol that forms of the basis of the web we enjoy today!</a:t>
            </a:r>
          </a:p>
          <a:p>
            <a:pPr marL="0" indent="0"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4627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04426-6965-0BEF-D537-20FAB7A0F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concepts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7EC4BD-4795-3084-BCB3-9340B72EBCFF}"/>
              </a:ext>
            </a:extLst>
          </p:cNvPr>
          <p:cNvSpPr txBox="1"/>
          <p:nvPr/>
        </p:nvSpPr>
        <p:spPr>
          <a:xfrm>
            <a:off x="838200" y="206002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DNS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Resource Records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7745BD-B1B9-C3E5-3BDE-C02698FEE399}"/>
              </a:ext>
            </a:extLst>
          </p:cNvPr>
          <p:cNvSpPr txBox="1"/>
          <p:nvPr/>
        </p:nvSpPr>
        <p:spPr>
          <a:xfrm>
            <a:off x="838200" y="2521685"/>
            <a:ext cx="3666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Class, type, name, value, TTL</a:t>
            </a:r>
          </a:p>
          <a:p>
            <a:pPr algn="l"/>
            <a:r>
              <a:rPr lang="en-US" dirty="0">
                <a:latin typeface="Helvetica" pitchFamily="2" charset="0"/>
              </a:rPr>
              <a:t>A, AAAA, MX, NS (SOA), CNAME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28039-4322-8995-B168-B7847B93A9BD}"/>
              </a:ext>
            </a:extLst>
          </p:cNvPr>
          <p:cNvSpPr txBox="1"/>
          <p:nvPr/>
        </p:nvSpPr>
        <p:spPr>
          <a:xfrm>
            <a:off x="838200" y="1567578"/>
            <a:ext cx="5063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DNS is a distributed 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AF3FE-9B2D-37FA-DBD6-E00B365A7790}"/>
              </a:ext>
            </a:extLst>
          </p:cNvPr>
          <p:cNvSpPr txBox="1"/>
          <p:nvPr/>
        </p:nvSpPr>
        <p:spPr>
          <a:xfrm>
            <a:off x="838200" y="3689985"/>
            <a:ext cx="599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>
                <a:latin typeface="Helvetica" pitchFamily="2" charset="0"/>
              </a:rPr>
              <a:t>HyperText</a:t>
            </a:r>
            <a:r>
              <a:rPr lang="en-US" sz="2800" dirty="0">
                <a:latin typeface="Helvetica" pitchFamily="2" charset="0"/>
              </a:rPr>
              <a:t> Transfer Protocol (HTTP)</a:t>
            </a:r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73CCCEF9-0451-59DB-DCD9-C3C7E8B8F68E}"/>
              </a:ext>
            </a:extLst>
          </p:cNvPr>
          <p:cNvGrpSpPr>
            <a:grpSpLocks/>
          </p:cNvGrpSpPr>
          <p:nvPr/>
        </p:nvGrpSpPr>
        <p:grpSpPr bwMode="auto">
          <a:xfrm>
            <a:off x="5098522" y="5140940"/>
            <a:ext cx="504825" cy="1071562"/>
            <a:chOff x="4180" y="783"/>
            <a:chExt cx="150" cy="307"/>
          </a:xfrm>
        </p:grpSpPr>
        <p:sp>
          <p:nvSpPr>
            <p:cNvPr id="8" name="AutoShape 11">
              <a:extLst>
                <a:ext uri="{FF2B5EF4-FFF2-40B4-BE49-F238E27FC236}">
                  <a16:creationId xmlns:a16="http://schemas.microsoft.com/office/drawing/2014/main" id="{CFC16768-E568-3384-4227-B2C751EA4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CF741F0E-2179-9C48-1801-165CA878B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4B67D928-3A81-628C-167E-47797DDB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B4AE8AAE-DA95-B642-9EA7-0C24DC29B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2" name="Line 15">
              <a:extLst>
                <a:ext uri="{FF2B5EF4-FFF2-40B4-BE49-F238E27FC236}">
                  <a16:creationId xmlns:a16="http://schemas.microsoft.com/office/drawing/2014/main" id="{C3F76AA3-B4BB-2161-8B25-45BDB1CF3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6">
              <a:extLst>
                <a:ext uri="{FF2B5EF4-FFF2-40B4-BE49-F238E27FC236}">
                  <a16:creationId xmlns:a16="http://schemas.microsoft.com/office/drawing/2014/main" id="{A1DF9444-59C2-3B31-2293-1522FC956F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7">
              <a:extLst>
                <a:ext uri="{FF2B5EF4-FFF2-40B4-BE49-F238E27FC236}">
                  <a16:creationId xmlns:a16="http://schemas.microsoft.com/office/drawing/2014/main" id="{EBFD0AD7-C8D1-2300-2BE4-D22BCD81C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5" name="Rectangle 18">
              <a:extLst>
                <a:ext uri="{FF2B5EF4-FFF2-40B4-BE49-F238E27FC236}">
                  <a16:creationId xmlns:a16="http://schemas.microsoft.com/office/drawing/2014/main" id="{5A549351-2C45-46EC-9A6A-1AEB68BC4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pic>
        <p:nvPicPr>
          <p:cNvPr id="16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239BC5E6-4899-45A8-73E8-1F915136D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37" y="5224910"/>
            <a:ext cx="1038606" cy="8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D213D1-2011-DA1C-40B4-7E53B1DB24E6}"/>
              </a:ext>
            </a:extLst>
          </p:cNvPr>
          <p:cNvCxnSpPr/>
          <p:nvPr/>
        </p:nvCxnSpPr>
        <p:spPr>
          <a:xfrm>
            <a:off x="1676400" y="5113867"/>
            <a:ext cx="2988733" cy="4318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16581E-AB04-64A0-57FA-3E2B1C065A35}"/>
              </a:ext>
            </a:extLst>
          </p:cNvPr>
          <p:cNvCxnSpPr/>
          <p:nvPr/>
        </p:nvCxnSpPr>
        <p:spPr>
          <a:xfrm flipH="1">
            <a:off x="1666859" y="5784868"/>
            <a:ext cx="2963334" cy="29145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90D5C0-C9CF-BA61-0DD0-2189ABFB374D}"/>
              </a:ext>
            </a:extLst>
          </p:cNvPr>
          <p:cNvSpPr txBox="1"/>
          <p:nvPr/>
        </p:nvSpPr>
        <p:spPr>
          <a:xfrm>
            <a:off x="846668" y="4276522"/>
            <a:ext cx="298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Client-Server Protocol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E80F5E-201A-0EF2-8244-3CB90891E5C7}"/>
              </a:ext>
            </a:extLst>
          </p:cNvPr>
          <p:cNvSpPr txBox="1"/>
          <p:nvPr/>
        </p:nvSpPr>
        <p:spPr>
          <a:xfrm rot="528691">
            <a:off x="1843004" y="4939185"/>
            <a:ext cx="3412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err="1">
                <a:latin typeface="Helvetica" pitchFamily="2" charset="0"/>
              </a:rPr>
              <a:t>clientIP</a:t>
            </a:r>
            <a:r>
              <a:rPr lang="en-US" sz="1600" dirty="0">
                <a:latin typeface="Helvetica" pitchFamily="2" charset="0"/>
              </a:rPr>
              <a:t>, </a:t>
            </a:r>
            <a:r>
              <a:rPr lang="en-US" sz="1600" dirty="0" err="1">
                <a:latin typeface="Helvetica" pitchFamily="2" charset="0"/>
              </a:rPr>
              <a:t>clientPort</a:t>
            </a:r>
            <a:r>
              <a:rPr lang="en-US" sz="1600" dirty="0">
                <a:latin typeface="Helvetica" pitchFamily="2" charset="0"/>
              </a:rPr>
              <a:t>, </a:t>
            </a:r>
            <a:r>
              <a:rPr lang="en-US" sz="1600" dirty="0" err="1">
                <a:latin typeface="Helvetica" pitchFamily="2" charset="0"/>
              </a:rPr>
              <a:t>serverIP</a:t>
            </a:r>
            <a:r>
              <a:rPr lang="en-US" sz="1600" dirty="0">
                <a:latin typeface="Helvetica" pitchFamily="2" charset="0"/>
              </a:rPr>
              <a:t>, </a:t>
            </a:r>
            <a:r>
              <a:rPr lang="en-US" sz="1600" dirty="0">
                <a:solidFill>
                  <a:srgbClr val="C00000"/>
                </a:solidFill>
                <a:latin typeface="Helvetica" pitchFamily="2" charset="0"/>
              </a:rPr>
              <a:t>80</a:t>
            </a:r>
          </a:p>
        </p:txBody>
      </p:sp>
      <p:pic>
        <p:nvPicPr>
          <p:cNvPr id="23" name="Picture 3" descr="HTTPrequest">
            <a:extLst>
              <a:ext uri="{FF2B5EF4-FFF2-40B4-BE49-F238E27FC236}">
                <a16:creationId xmlns:a16="http://schemas.microsoft.com/office/drawing/2014/main" id="{754A1A3F-3C81-6DD0-AA3E-F4FD7453B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1017006"/>
            <a:ext cx="4724262" cy="2376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35F8A7C-9BB6-18FF-BCA4-1398CA5EA9E1}"/>
              </a:ext>
            </a:extLst>
          </p:cNvPr>
          <p:cNvSpPr txBox="1"/>
          <p:nvPr/>
        </p:nvSpPr>
        <p:spPr>
          <a:xfrm>
            <a:off x="6832598" y="485369"/>
            <a:ext cx="156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Request</a:t>
            </a:r>
          </a:p>
        </p:txBody>
      </p:sp>
      <p:pic>
        <p:nvPicPr>
          <p:cNvPr id="25" name="Picture 2" descr="http://www1.ju.edu.jo/ecourse/abusufah/cpe532_Spr06/notes/BookOnLine/The%20HyperText%20Transfer%20Protocol_files/HTTPresponse.jpg">
            <a:extLst>
              <a:ext uri="{FF2B5EF4-FFF2-40B4-BE49-F238E27FC236}">
                <a16:creationId xmlns:a16="http://schemas.microsoft.com/office/drawing/2014/main" id="{B2411526-4CCD-8026-8CD2-A80DB32F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3956945"/>
            <a:ext cx="5033243" cy="2535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B97AB4C-B07C-EFDE-6CE9-43397D7852FF}"/>
              </a:ext>
            </a:extLst>
          </p:cNvPr>
          <p:cNvSpPr txBox="1"/>
          <p:nvPr/>
        </p:nvSpPr>
        <p:spPr>
          <a:xfrm>
            <a:off x="6832599" y="3545751"/>
            <a:ext cx="156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Response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FF2768-7566-19B3-BB1B-B143680AF4A8}"/>
              </a:ext>
            </a:extLst>
          </p:cNvPr>
          <p:cNvCxnSpPr/>
          <p:nvPr/>
        </p:nvCxnSpPr>
        <p:spPr>
          <a:xfrm>
            <a:off x="1666767" y="5283655"/>
            <a:ext cx="2988733" cy="4318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5496B4-D517-4B47-7894-126C0A89E59B}"/>
              </a:ext>
            </a:extLst>
          </p:cNvPr>
          <p:cNvCxnSpPr/>
          <p:nvPr/>
        </p:nvCxnSpPr>
        <p:spPr>
          <a:xfrm>
            <a:off x="1683594" y="5455544"/>
            <a:ext cx="2988733" cy="4318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7B1511-B7A1-DDBD-1077-706D7F29759F}"/>
              </a:ext>
            </a:extLst>
          </p:cNvPr>
          <p:cNvCxnSpPr/>
          <p:nvPr/>
        </p:nvCxnSpPr>
        <p:spPr>
          <a:xfrm flipH="1">
            <a:off x="1729865" y="6283177"/>
            <a:ext cx="2963334" cy="291451"/>
          </a:xfrm>
          <a:prstGeom prst="straightConnector1">
            <a:avLst/>
          </a:prstGeom>
          <a:ln w="1016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C53BD4-C748-BE63-3E39-ABF3945152F2}"/>
              </a:ext>
            </a:extLst>
          </p:cNvPr>
          <p:cNvCxnSpPr/>
          <p:nvPr/>
        </p:nvCxnSpPr>
        <p:spPr>
          <a:xfrm flipH="1">
            <a:off x="1673282" y="6037742"/>
            <a:ext cx="2963334" cy="291451"/>
          </a:xfrm>
          <a:prstGeom prst="straightConnector1">
            <a:avLst/>
          </a:prstGeom>
          <a:ln w="1524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4618F7B-5D52-891B-55D1-22C2EDB1AD5F}"/>
              </a:ext>
            </a:extLst>
          </p:cNvPr>
          <p:cNvSpPr txBox="1"/>
          <p:nvPr/>
        </p:nvSpPr>
        <p:spPr>
          <a:xfrm rot="546171">
            <a:off x="1539383" y="5532631"/>
            <a:ext cx="135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requests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012073-F4CB-2CE4-5BE0-7563D2CA51F6}"/>
              </a:ext>
            </a:extLst>
          </p:cNvPr>
          <p:cNvSpPr txBox="1"/>
          <p:nvPr/>
        </p:nvSpPr>
        <p:spPr>
          <a:xfrm rot="21162564">
            <a:off x="3515669" y="6368994"/>
            <a:ext cx="135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responses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0C023F-8286-2D14-E294-A9D1D7D78C17}"/>
              </a:ext>
            </a:extLst>
          </p:cNvPr>
          <p:cNvSpPr txBox="1"/>
          <p:nvPr/>
        </p:nvSpPr>
        <p:spPr>
          <a:xfrm>
            <a:off x="8274952" y="463008"/>
            <a:ext cx="1839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GET, POST, …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FCE4E6E-DFFC-CC6A-F732-F62BEDB0EA97}"/>
              </a:ext>
            </a:extLst>
          </p:cNvPr>
          <p:cNvCxnSpPr>
            <a:cxnSpLocks/>
          </p:cNvCxnSpPr>
          <p:nvPr/>
        </p:nvCxnSpPr>
        <p:spPr>
          <a:xfrm flipV="1">
            <a:off x="7615765" y="769023"/>
            <a:ext cx="659187" cy="24798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D547230-E17B-F714-2354-673B6DB8D8FC}"/>
              </a:ext>
            </a:extLst>
          </p:cNvPr>
          <p:cNvSpPr txBox="1"/>
          <p:nvPr/>
        </p:nvSpPr>
        <p:spPr>
          <a:xfrm>
            <a:off x="9194730" y="3441007"/>
            <a:ext cx="280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200 OK, 301 Moved, etc.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958EC3-C485-1760-24F2-A8CA4737EF0E}"/>
              </a:ext>
            </a:extLst>
          </p:cNvPr>
          <p:cNvCxnSpPr>
            <a:cxnSpLocks/>
          </p:cNvCxnSpPr>
          <p:nvPr/>
        </p:nvCxnSpPr>
        <p:spPr>
          <a:xfrm flipV="1">
            <a:off x="8535544" y="3747022"/>
            <a:ext cx="659187" cy="24798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1567CB9-3DC2-EDB8-5A20-A6C3052B4D5A}"/>
              </a:ext>
            </a:extLst>
          </p:cNvPr>
          <p:cNvCxnSpPr>
            <a:cxnSpLocks/>
          </p:cNvCxnSpPr>
          <p:nvPr/>
        </p:nvCxnSpPr>
        <p:spPr>
          <a:xfrm flipV="1">
            <a:off x="9660935" y="3759651"/>
            <a:ext cx="204717" cy="2606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D0BD9B3-6087-F2D5-76B9-C9AB0E30626F}"/>
              </a:ext>
            </a:extLst>
          </p:cNvPr>
          <p:cNvCxnSpPr/>
          <p:nvPr/>
        </p:nvCxnSpPr>
        <p:spPr>
          <a:xfrm>
            <a:off x="268941" y="4679777"/>
            <a:ext cx="0" cy="187388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DE1FA60-195E-C4A8-C362-0912467390E1}"/>
              </a:ext>
            </a:extLst>
          </p:cNvPr>
          <p:cNvSpPr txBox="1"/>
          <p:nvPr/>
        </p:nvSpPr>
        <p:spPr>
          <a:xfrm rot="16200000">
            <a:off x="59124" y="4510500"/>
            <a:ext cx="753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Helvetica" pitchFamily="2" charset="0"/>
              </a:rPr>
              <a:t>time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5D303BF-5F4C-5B1A-1D11-038C1F00E12F}"/>
              </a:ext>
            </a:extLst>
          </p:cNvPr>
          <p:cNvSpPr/>
          <p:nvPr/>
        </p:nvSpPr>
        <p:spPr>
          <a:xfrm>
            <a:off x="9865652" y="1630575"/>
            <a:ext cx="1212535" cy="629253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C51A535-8299-721C-354B-D5E50E2BDA61}"/>
              </a:ext>
            </a:extLst>
          </p:cNvPr>
          <p:cNvSpPr/>
          <p:nvPr/>
        </p:nvSpPr>
        <p:spPr>
          <a:xfrm>
            <a:off x="8258869" y="2735435"/>
            <a:ext cx="1212535" cy="629253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3D4718-6F16-31B2-90D5-B7C1AD87BC8B}"/>
              </a:ext>
            </a:extLst>
          </p:cNvPr>
          <p:cNvSpPr/>
          <p:nvPr/>
        </p:nvSpPr>
        <p:spPr>
          <a:xfrm>
            <a:off x="9992324" y="4516651"/>
            <a:ext cx="1212535" cy="629253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A720C1D-9B29-49EA-C934-7978A918E711}"/>
              </a:ext>
            </a:extLst>
          </p:cNvPr>
          <p:cNvSpPr/>
          <p:nvPr/>
        </p:nvSpPr>
        <p:spPr>
          <a:xfrm>
            <a:off x="8398931" y="5840994"/>
            <a:ext cx="1212535" cy="629253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7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21" grpId="0"/>
      <p:bldP spid="22" grpId="0"/>
      <p:bldP spid="24" grpId="0"/>
      <p:bldP spid="27" grpId="0"/>
      <p:bldP spid="32" grpId="0"/>
      <p:bldP spid="33" grpId="0"/>
      <p:bldP spid="34" grpId="0"/>
      <p:bldP spid="40" grpId="0"/>
      <p:bldP spid="46" grpId="0"/>
      <p:bldP spid="47" grpId="0" animBg="1"/>
      <p:bldP spid="48" grpId="0" animBg="1"/>
      <p:bldP spid="49" grpId="0" animBg="1"/>
      <p:bldP spid="5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2459" y="2421696"/>
            <a:ext cx="10527082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Simple Mail Transfer Protocol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84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3AD3-A0C4-174E-A5D7-2F4F0FF8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1111" cy="1325563"/>
          </a:xfrm>
        </p:spPr>
        <p:txBody>
          <a:bodyPr/>
          <a:lstStyle/>
          <a:p>
            <a:r>
              <a:rPr lang="en-US" dirty="0"/>
              <a:t>We’re all familiar with email. </a:t>
            </a:r>
            <a:br>
              <a:rPr lang="en-US" dirty="0"/>
            </a:br>
            <a:r>
              <a:rPr lang="en-US" dirty="0"/>
              <a:t>How does it 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F78E80-D73B-BB49-84FC-732E2CD6B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29" y="2676550"/>
            <a:ext cx="11668579" cy="1213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12EB46-9665-FF4C-9E39-1B71E4A9E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29" y="4875770"/>
            <a:ext cx="11709539" cy="95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00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6">
            <a:extLst>
              <a:ext uri="{FF2B5EF4-FFF2-40B4-BE49-F238E27FC236}">
                <a16:creationId xmlns:a16="http://schemas.microsoft.com/office/drawing/2014/main" id="{07D789B9-75AA-2F40-BD8C-FA97945A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69BD4A80-0FD6-2349-9ABB-0F4901101657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530800A3-775F-2C4A-BF88-2DFBDA11D8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Electronic Mail</a:t>
            </a:r>
            <a:endParaRPr lang="en-US" altLang="en-US" dirty="0"/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BF905534-0F13-F147-94C7-0643A49BAF8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40535" y="1600200"/>
            <a:ext cx="5050692" cy="4648200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en-US" dirty="0"/>
              <a:t>Three major components: </a:t>
            </a:r>
          </a:p>
          <a:p>
            <a:pPr marL="457200" indent="-457200">
              <a:buFont typeface="ZapfDingbats" pitchFamily="82" charset="2"/>
              <a:buAutoNum type="arabicPeriod"/>
            </a:pPr>
            <a:r>
              <a:rPr lang="en-US" altLang="en-US" sz="2400" dirty="0">
                <a:solidFill>
                  <a:srgbClr val="C00000"/>
                </a:solidFill>
              </a:rPr>
              <a:t>User agents </a:t>
            </a:r>
          </a:p>
          <a:p>
            <a:pPr marL="838200" lvl="1" indent="-381000"/>
            <a:r>
              <a:rPr lang="en-US" altLang="en-US" sz="2000" dirty="0"/>
              <a:t>a.k.a. “mail reader”</a:t>
            </a:r>
          </a:p>
          <a:p>
            <a:pPr marL="838200" lvl="1" indent="-381000"/>
            <a:endParaRPr lang="en-US" altLang="en-US" sz="2000" dirty="0"/>
          </a:p>
          <a:p>
            <a:pPr marL="838200" lvl="1" indent="-381000"/>
            <a:r>
              <a:rPr lang="en-US" altLang="en-US" sz="2000" dirty="0"/>
              <a:t>e.g., </a:t>
            </a:r>
            <a:r>
              <a:rPr lang="en-US" altLang="en-US" sz="2000" dirty="0" err="1"/>
              <a:t>Applemail</a:t>
            </a:r>
            <a:r>
              <a:rPr lang="en-US" altLang="en-US" sz="2000" dirty="0"/>
              <a:t>, Outlook</a:t>
            </a:r>
          </a:p>
          <a:p>
            <a:pPr marL="838200" lvl="1" indent="-381000"/>
            <a:endParaRPr lang="en-US" altLang="en-US" sz="2000" dirty="0"/>
          </a:p>
          <a:p>
            <a:pPr marL="838200" lvl="1" indent="-381000"/>
            <a:r>
              <a:rPr lang="en-US" altLang="en-US" sz="2000" dirty="0"/>
              <a:t>Web-based user agents (ex: </a:t>
            </a:r>
            <a:r>
              <a:rPr lang="en-US" altLang="en-US" sz="2000" dirty="0" err="1"/>
              <a:t>gmail</a:t>
            </a:r>
            <a:r>
              <a:rPr lang="en-US" altLang="en-US" sz="2000" dirty="0"/>
              <a:t>)</a:t>
            </a:r>
          </a:p>
        </p:txBody>
      </p:sp>
      <p:sp>
        <p:nvSpPr>
          <p:cNvPr id="69637" name="Rectangle 280">
            <a:extLst>
              <a:ext uri="{FF2B5EF4-FFF2-40B4-BE49-F238E27FC236}">
                <a16:creationId xmlns:a16="http://schemas.microsoft.com/office/drawing/2014/main" id="{25A39F71-8B4B-C040-B8ED-C2680849D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0" y="600076"/>
            <a:ext cx="1828800" cy="98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9638" name="Group 279">
            <a:extLst>
              <a:ext uri="{FF2B5EF4-FFF2-40B4-BE49-F238E27FC236}">
                <a16:creationId xmlns:a16="http://schemas.microsoft.com/office/drawing/2014/main" id="{442794A2-B18A-B04C-9E54-1DB3CC0C797C}"/>
              </a:ext>
            </a:extLst>
          </p:cNvPr>
          <p:cNvGrpSpPr>
            <a:grpSpLocks/>
          </p:cNvGrpSpPr>
          <p:nvPr/>
        </p:nvGrpSpPr>
        <p:grpSpPr bwMode="auto">
          <a:xfrm>
            <a:off x="8477250" y="569917"/>
            <a:ext cx="1739900" cy="957263"/>
            <a:chOff x="4458" y="3335"/>
            <a:chExt cx="1096" cy="603"/>
          </a:xfrm>
        </p:grpSpPr>
        <p:sp>
          <p:nvSpPr>
            <p:cNvPr id="69758" name="Text Box 263">
              <a:extLst>
                <a:ext uri="{FF2B5EF4-FFF2-40B4-BE49-F238E27FC236}">
                  <a16:creationId xmlns:a16="http://schemas.microsoft.com/office/drawing/2014/main" id="{3C6D98BF-EB0D-7643-AFBF-85EF14BE1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3" y="3725"/>
              <a:ext cx="87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user mailbox</a:t>
              </a: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69759" name="Group 278">
              <a:extLst>
                <a:ext uri="{FF2B5EF4-FFF2-40B4-BE49-F238E27FC236}">
                  <a16:creationId xmlns:a16="http://schemas.microsoft.com/office/drawing/2014/main" id="{B983E58C-F6C3-494F-BB3B-8EFABF407A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69762" name="Rectangle 264">
                <a:extLst>
                  <a:ext uri="{FF2B5EF4-FFF2-40B4-BE49-F238E27FC236}">
                    <a16:creationId xmlns:a16="http://schemas.microsoft.com/office/drawing/2014/main" id="{3D734B44-5E69-FE46-ACC0-70C84439F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63" name="Line 265">
                <a:extLst>
                  <a:ext uri="{FF2B5EF4-FFF2-40B4-BE49-F238E27FC236}">
                    <a16:creationId xmlns:a16="http://schemas.microsoft.com/office/drawing/2014/main" id="{3F5F168B-AF14-FB4C-BA5E-1F358E3D5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64" name="Line 266">
                <a:extLst>
                  <a:ext uri="{FF2B5EF4-FFF2-40B4-BE49-F238E27FC236}">
                    <a16:creationId xmlns:a16="http://schemas.microsoft.com/office/drawing/2014/main" id="{30CE386E-1B66-E34F-8D24-939C4E8506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65" name="Line 267">
                <a:extLst>
                  <a:ext uri="{FF2B5EF4-FFF2-40B4-BE49-F238E27FC236}">
                    <a16:creationId xmlns:a16="http://schemas.microsoft.com/office/drawing/2014/main" id="{23FD8F4A-2B1F-224C-A07C-E87CFF846C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66" name="Line 268">
                <a:extLst>
                  <a:ext uri="{FF2B5EF4-FFF2-40B4-BE49-F238E27FC236}">
                    <a16:creationId xmlns:a16="http://schemas.microsoft.com/office/drawing/2014/main" id="{ACEEC70B-7912-AA4A-BEA9-DBE30549ED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67" name="Line 269">
                <a:extLst>
                  <a:ext uri="{FF2B5EF4-FFF2-40B4-BE49-F238E27FC236}">
                    <a16:creationId xmlns:a16="http://schemas.microsoft.com/office/drawing/2014/main" id="{9BB7950A-6FE0-AE48-90BD-510ADD4A7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68" name="Line 270">
                <a:extLst>
                  <a:ext uri="{FF2B5EF4-FFF2-40B4-BE49-F238E27FC236}">
                    <a16:creationId xmlns:a16="http://schemas.microsoft.com/office/drawing/2014/main" id="{0F731E2F-D0E6-1E45-88ED-A64E48E191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69" name="Line 271">
                <a:extLst>
                  <a:ext uri="{FF2B5EF4-FFF2-40B4-BE49-F238E27FC236}">
                    <a16:creationId xmlns:a16="http://schemas.microsoft.com/office/drawing/2014/main" id="{65C5EFAF-A8CD-6047-BE02-4D7FD34778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sp>
          <p:nvSpPr>
            <p:cNvPr id="69760" name="Rectangle 272">
              <a:extLst>
                <a:ext uri="{FF2B5EF4-FFF2-40B4-BE49-F238E27FC236}">
                  <a16:creationId xmlns:a16="http://schemas.microsoft.com/office/drawing/2014/main" id="{8A79AC68-815D-A043-A139-7092A3358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61" name="Text Box 277">
              <a:extLst>
                <a:ext uri="{FF2B5EF4-FFF2-40B4-BE49-F238E27FC236}">
                  <a16:creationId xmlns:a16="http://schemas.microsoft.com/office/drawing/2014/main" id="{CFD5F37F-8AAA-A146-815D-5B5BD453D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9" y="3335"/>
              <a:ext cx="103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outgoing 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message queue</a:t>
              </a:r>
              <a:endParaRPr lang="en-US" altLang="en-US" sz="2400">
                <a:latin typeface="Helvetica" pitchFamily="2" charset="0"/>
              </a:endParaRPr>
            </a:p>
          </p:txBody>
        </p:sp>
      </p:grpSp>
      <p:sp>
        <p:nvSpPr>
          <p:cNvPr id="69639" name="Line 417">
            <a:extLst>
              <a:ext uri="{FF2B5EF4-FFF2-40B4-BE49-F238E27FC236}">
                <a16:creationId xmlns:a16="http://schemas.microsoft.com/office/drawing/2014/main" id="{6C3B7836-B3DB-434B-9433-2DED06C8F0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8525" y="2552701"/>
            <a:ext cx="1123950" cy="7905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69640" name="Group 418">
            <a:extLst>
              <a:ext uri="{FF2B5EF4-FFF2-40B4-BE49-F238E27FC236}">
                <a16:creationId xmlns:a16="http://schemas.microsoft.com/office/drawing/2014/main" id="{D2E84C18-A257-5D41-9ABD-0D986C07745A}"/>
              </a:ext>
            </a:extLst>
          </p:cNvPr>
          <p:cNvGrpSpPr>
            <a:grpSpLocks/>
          </p:cNvGrpSpPr>
          <p:nvPr/>
        </p:nvGrpSpPr>
        <p:grpSpPr bwMode="auto">
          <a:xfrm>
            <a:off x="8640763" y="2479675"/>
            <a:ext cx="355600" cy="933450"/>
            <a:chOff x="4180" y="783"/>
            <a:chExt cx="150" cy="307"/>
          </a:xfrm>
        </p:grpSpPr>
        <p:sp>
          <p:nvSpPr>
            <p:cNvPr id="69750" name="AutoShape 419">
              <a:extLst>
                <a:ext uri="{FF2B5EF4-FFF2-40B4-BE49-F238E27FC236}">
                  <a16:creationId xmlns:a16="http://schemas.microsoft.com/office/drawing/2014/main" id="{7CEE16CF-33D8-1E4F-8C72-106339C0F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51" name="Rectangle 420">
              <a:extLst>
                <a:ext uri="{FF2B5EF4-FFF2-40B4-BE49-F238E27FC236}">
                  <a16:creationId xmlns:a16="http://schemas.microsoft.com/office/drawing/2014/main" id="{04B6B339-1EE2-334C-8EB9-E4FED2681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52" name="Rectangle 421">
              <a:extLst>
                <a:ext uri="{FF2B5EF4-FFF2-40B4-BE49-F238E27FC236}">
                  <a16:creationId xmlns:a16="http://schemas.microsoft.com/office/drawing/2014/main" id="{E19FCF25-A17C-7347-A129-6C19B776B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53" name="AutoShape 422">
              <a:extLst>
                <a:ext uri="{FF2B5EF4-FFF2-40B4-BE49-F238E27FC236}">
                  <a16:creationId xmlns:a16="http://schemas.microsoft.com/office/drawing/2014/main" id="{8328ED8E-6D57-A249-B7B8-3789F7A7A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54" name="Line 423">
              <a:extLst>
                <a:ext uri="{FF2B5EF4-FFF2-40B4-BE49-F238E27FC236}">
                  <a16:creationId xmlns:a16="http://schemas.microsoft.com/office/drawing/2014/main" id="{DC85D9CA-4A96-6E47-A975-FC482D6D6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9755" name="Line 424">
              <a:extLst>
                <a:ext uri="{FF2B5EF4-FFF2-40B4-BE49-F238E27FC236}">
                  <a16:creationId xmlns:a16="http://schemas.microsoft.com/office/drawing/2014/main" id="{F2B083CC-FB62-4449-807C-4056426320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9756" name="Rectangle 425">
              <a:extLst>
                <a:ext uri="{FF2B5EF4-FFF2-40B4-BE49-F238E27FC236}">
                  <a16:creationId xmlns:a16="http://schemas.microsoft.com/office/drawing/2014/main" id="{F658AE6D-18AC-D948-B75A-28CAF609D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57" name="Rectangle 426">
              <a:extLst>
                <a:ext uri="{FF2B5EF4-FFF2-40B4-BE49-F238E27FC236}">
                  <a16:creationId xmlns:a16="http://schemas.microsoft.com/office/drawing/2014/main" id="{2D931D33-5BA0-AA4A-B6FF-281B0C403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69641" name="Group 427">
            <a:extLst>
              <a:ext uri="{FF2B5EF4-FFF2-40B4-BE49-F238E27FC236}">
                <a16:creationId xmlns:a16="http://schemas.microsoft.com/office/drawing/2014/main" id="{94F33213-A80B-5049-988A-CB255397274F}"/>
              </a:ext>
            </a:extLst>
          </p:cNvPr>
          <p:cNvGrpSpPr>
            <a:grpSpLocks/>
          </p:cNvGrpSpPr>
          <p:nvPr/>
        </p:nvGrpSpPr>
        <p:grpSpPr bwMode="auto">
          <a:xfrm>
            <a:off x="8410576" y="2932114"/>
            <a:ext cx="809625" cy="1049337"/>
            <a:chOff x="4296" y="2627"/>
            <a:chExt cx="510" cy="661"/>
          </a:xfrm>
        </p:grpSpPr>
        <p:sp>
          <p:nvSpPr>
            <p:cNvPr id="69735" name="Rectangle 428">
              <a:extLst>
                <a:ext uri="{FF2B5EF4-FFF2-40B4-BE49-F238E27FC236}">
                  <a16:creationId xmlns:a16="http://schemas.microsoft.com/office/drawing/2014/main" id="{97F44E29-C3D9-FA40-AAC2-CAF3299BA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36" name="Text Box 429">
              <a:extLst>
                <a:ext uri="{FF2B5EF4-FFF2-40B4-BE49-F238E27FC236}">
                  <a16:creationId xmlns:a16="http://schemas.microsoft.com/office/drawing/2014/main" id="{126C89D1-7EA5-FF40-98E4-5394B38DAA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2" y="2627"/>
              <a:ext cx="4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mail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server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37" name="Rectangle 430">
              <a:extLst>
                <a:ext uri="{FF2B5EF4-FFF2-40B4-BE49-F238E27FC236}">
                  <a16:creationId xmlns:a16="http://schemas.microsoft.com/office/drawing/2014/main" id="{87E682F6-C406-A64F-A62D-C1C134767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38" name="Line 431">
              <a:extLst>
                <a:ext uri="{FF2B5EF4-FFF2-40B4-BE49-F238E27FC236}">
                  <a16:creationId xmlns:a16="http://schemas.microsoft.com/office/drawing/2014/main" id="{C924EA89-B002-ED46-A111-5F93ED865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9739" name="Line 432">
              <a:extLst>
                <a:ext uri="{FF2B5EF4-FFF2-40B4-BE49-F238E27FC236}">
                  <a16:creationId xmlns:a16="http://schemas.microsoft.com/office/drawing/2014/main" id="{8321A467-A43C-324B-9348-70A91344C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9740" name="Line 433">
              <a:extLst>
                <a:ext uri="{FF2B5EF4-FFF2-40B4-BE49-F238E27FC236}">
                  <a16:creationId xmlns:a16="http://schemas.microsoft.com/office/drawing/2014/main" id="{AD07568A-5ADE-AC4A-97F2-B97A2DDD3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9741" name="Line 434">
              <a:extLst>
                <a:ext uri="{FF2B5EF4-FFF2-40B4-BE49-F238E27FC236}">
                  <a16:creationId xmlns:a16="http://schemas.microsoft.com/office/drawing/2014/main" id="{49CA01AA-41AB-054E-9738-2AF00A5D80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9742" name="Line 435">
              <a:extLst>
                <a:ext uri="{FF2B5EF4-FFF2-40B4-BE49-F238E27FC236}">
                  <a16:creationId xmlns:a16="http://schemas.microsoft.com/office/drawing/2014/main" id="{D71CB505-C3EE-3D43-BD27-A399664F6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9743" name="Line 436">
              <a:extLst>
                <a:ext uri="{FF2B5EF4-FFF2-40B4-BE49-F238E27FC236}">
                  <a16:creationId xmlns:a16="http://schemas.microsoft.com/office/drawing/2014/main" id="{CEFEFA8B-0E15-2046-8622-B17742D916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9744" name="Line 437">
              <a:extLst>
                <a:ext uri="{FF2B5EF4-FFF2-40B4-BE49-F238E27FC236}">
                  <a16:creationId xmlns:a16="http://schemas.microsoft.com/office/drawing/2014/main" id="{254804AD-DAE3-1A45-84BD-394890283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9745" name="Rectangle 438">
              <a:extLst>
                <a:ext uri="{FF2B5EF4-FFF2-40B4-BE49-F238E27FC236}">
                  <a16:creationId xmlns:a16="http://schemas.microsoft.com/office/drawing/2014/main" id="{18F7C418-AF15-9047-9AA2-F15CE9892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46" name="Rectangle 439">
              <a:extLst>
                <a:ext uri="{FF2B5EF4-FFF2-40B4-BE49-F238E27FC236}">
                  <a16:creationId xmlns:a16="http://schemas.microsoft.com/office/drawing/2014/main" id="{D978EBE9-B069-4046-9B82-9781532A3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47" name="Rectangle 440">
              <a:extLst>
                <a:ext uri="{FF2B5EF4-FFF2-40B4-BE49-F238E27FC236}">
                  <a16:creationId xmlns:a16="http://schemas.microsoft.com/office/drawing/2014/main" id="{B3A008C4-4CBD-564E-8331-76924E173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48" name="Rectangle 441">
              <a:extLst>
                <a:ext uri="{FF2B5EF4-FFF2-40B4-BE49-F238E27FC236}">
                  <a16:creationId xmlns:a16="http://schemas.microsoft.com/office/drawing/2014/main" id="{384ABD68-E215-9945-995F-BFE8BBDB0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49" name="Rectangle 442">
              <a:extLst>
                <a:ext uri="{FF2B5EF4-FFF2-40B4-BE49-F238E27FC236}">
                  <a16:creationId xmlns:a16="http://schemas.microsoft.com/office/drawing/2014/main" id="{10B67386-1713-724A-8EB3-28F0A999A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69642" name="Group 443">
            <a:extLst>
              <a:ext uri="{FF2B5EF4-FFF2-40B4-BE49-F238E27FC236}">
                <a16:creationId xmlns:a16="http://schemas.microsoft.com/office/drawing/2014/main" id="{CC45B44C-81D9-F840-8DC7-0082EE1E0646}"/>
              </a:ext>
            </a:extLst>
          </p:cNvPr>
          <p:cNvGrpSpPr>
            <a:grpSpLocks/>
          </p:cNvGrpSpPr>
          <p:nvPr/>
        </p:nvGrpSpPr>
        <p:grpSpPr bwMode="auto">
          <a:xfrm>
            <a:off x="9123363" y="2070101"/>
            <a:ext cx="709612" cy="703263"/>
            <a:chOff x="4337" y="290"/>
            <a:chExt cx="447" cy="443"/>
          </a:xfrm>
        </p:grpSpPr>
        <p:graphicFrame>
          <p:nvGraphicFramePr>
            <p:cNvPr id="69731" name="Object 444">
              <a:extLst>
                <a:ext uri="{FF2B5EF4-FFF2-40B4-BE49-F238E27FC236}">
                  <a16:creationId xmlns:a16="http://schemas.microsoft.com/office/drawing/2014/main" id="{432B84B5-5246-D64D-A95A-02AFE0654D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" imgW="17462500" imgH="14478000" progId="MS_ClipArt_Gallery.2">
                    <p:embed/>
                  </p:oleObj>
                </mc:Choice>
                <mc:Fallback>
                  <p:oleObj name="Clip" r:id="rId2" imgW="17462500" imgH="14478000" progId="MS_ClipArt_Gallery.2">
                    <p:embed/>
                    <p:pic>
                      <p:nvPicPr>
                        <p:cNvPr id="69731" name="Object 444">
                          <a:extLst>
                            <a:ext uri="{FF2B5EF4-FFF2-40B4-BE49-F238E27FC236}">
                              <a16:creationId xmlns:a16="http://schemas.microsoft.com/office/drawing/2014/main" id="{432B84B5-5246-D64D-A95A-02AFE0654D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732" name="Group 445">
              <a:extLst>
                <a:ext uri="{FF2B5EF4-FFF2-40B4-BE49-F238E27FC236}">
                  <a16:creationId xmlns:a16="http://schemas.microsoft.com/office/drawing/2014/main" id="{1AD1EDEA-31D7-604D-AD6F-6C99A635AC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69733" name="Rectangle 446">
                <a:extLst>
                  <a:ext uri="{FF2B5EF4-FFF2-40B4-BE49-F238E27FC236}">
                    <a16:creationId xmlns:a16="http://schemas.microsoft.com/office/drawing/2014/main" id="{D1CF592A-DAAC-5446-8CBF-0796CFAE2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34" name="Text Box 447">
                <a:extLst>
                  <a:ext uri="{FF2B5EF4-FFF2-40B4-BE49-F238E27FC236}">
                    <a16:creationId xmlns:a16="http://schemas.microsoft.com/office/drawing/2014/main" id="{FEE45EB5-170A-4547-9A5E-FD6579A8B7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69643" name="Group 448">
            <a:extLst>
              <a:ext uri="{FF2B5EF4-FFF2-40B4-BE49-F238E27FC236}">
                <a16:creationId xmlns:a16="http://schemas.microsoft.com/office/drawing/2014/main" id="{80E5252C-3680-2243-9BE5-B50F3DDFC896}"/>
              </a:ext>
            </a:extLst>
          </p:cNvPr>
          <p:cNvGrpSpPr>
            <a:grpSpLocks/>
          </p:cNvGrpSpPr>
          <p:nvPr/>
        </p:nvGrpSpPr>
        <p:grpSpPr bwMode="auto">
          <a:xfrm>
            <a:off x="9351963" y="3079751"/>
            <a:ext cx="709612" cy="703263"/>
            <a:chOff x="4337" y="290"/>
            <a:chExt cx="447" cy="443"/>
          </a:xfrm>
        </p:grpSpPr>
        <p:graphicFrame>
          <p:nvGraphicFramePr>
            <p:cNvPr id="69727" name="Object 449">
              <a:extLst>
                <a:ext uri="{FF2B5EF4-FFF2-40B4-BE49-F238E27FC236}">
                  <a16:creationId xmlns:a16="http://schemas.microsoft.com/office/drawing/2014/main" id="{DB9FE930-3D6A-404B-A3A3-CFE61FA58B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17462500" imgH="14478000" progId="MS_ClipArt_Gallery.2">
                    <p:embed/>
                  </p:oleObj>
                </mc:Choice>
                <mc:Fallback>
                  <p:oleObj name="Clip" r:id="rId4" imgW="17462500" imgH="14478000" progId="MS_ClipArt_Gallery.2">
                    <p:embed/>
                    <p:pic>
                      <p:nvPicPr>
                        <p:cNvPr id="69727" name="Object 449">
                          <a:extLst>
                            <a:ext uri="{FF2B5EF4-FFF2-40B4-BE49-F238E27FC236}">
                              <a16:creationId xmlns:a16="http://schemas.microsoft.com/office/drawing/2014/main" id="{DB9FE930-3D6A-404B-A3A3-CFE61FA58B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728" name="Group 450">
              <a:extLst>
                <a:ext uri="{FF2B5EF4-FFF2-40B4-BE49-F238E27FC236}">
                  <a16:creationId xmlns:a16="http://schemas.microsoft.com/office/drawing/2014/main" id="{DCFB4E2B-6D86-9041-A7DA-4D5067385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69729" name="Rectangle 451">
                <a:extLst>
                  <a:ext uri="{FF2B5EF4-FFF2-40B4-BE49-F238E27FC236}">
                    <a16:creationId xmlns:a16="http://schemas.microsoft.com/office/drawing/2014/main" id="{DD1B8530-0F2D-1C4E-9C3E-20B3B427D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30" name="Text Box 452">
                <a:extLst>
                  <a:ext uri="{FF2B5EF4-FFF2-40B4-BE49-F238E27FC236}">
                    <a16:creationId xmlns:a16="http://schemas.microsoft.com/office/drawing/2014/main" id="{0E502216-AABF-DD42-9D1A-9B48AC5AD3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69644" name="Group 453">
            <a:extLst>
              <a:ext uri="{FF2B5EF4-FFF2-40B4-BE49-F238E27FC236}">
                <a16:creationId xmlns:a16="http://schemas.microsoft.com/office/drawing/2014/main" id="{2C70264C-800E-6546-B2E4-70C498200965}"/>
              </a:ext>
            </a:extLst>
          </p:cNvPr>
          <p:cNvGrpSpPr>
            <a:grpSpLocks/>
          </p:cNvGrpSpPr>
          <p:nvPr/>
        </p:nvGrpSpPr>
        <p:grpSpPr bwMode="auto">
          <a:xfrm>
            <a:off x="9123363" y="4127501"/>
            <a:ext cx="709612" cy="703263"/>
            <a:chOff x="4337" y="290"/>
            <a:chExt cx="447" cy="443"/>
          </a:xfrm>
        </p:grpSpPr>
        <p:graphicFrame>
          <p:nvGraphicFramePr>
            <p:cNvPr id="69723" name="Object 454">
              <a:extLst>
                <a:ext uri="{FF2B5EF4-FFF2-40B4-BE49-F238E27FC236}">
                  <a16:creationId xmlns:a16="http://schemas.microsoft.com/office/drawing/2014/main" id="{AD27AA8D-7F2C-C742-9FAE-08D9020F18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7462500" imgH="14478000" progId="MS_ClipArt_Gallery.2">
                    <p:embed/>
                  </p:oleObj>
                </mc:Choice>
                <mc:Fallback>
                  <p:oleObj name="Clip" r:id="rId5" imgW="17462500" imgH="14478000" progId="MS_ClipArt_Gallery.2">
                    <p:embed/>
                    <p:pic>
                      <p:nvPicPr>
                        <p:cNvPr id="69723" name="Object 454">
                          <a:extLst>
                            <a:ext uri="{FF2B5EF4-FFF2-40B4-BE49-F238E27FC236}">
                              <a16:creationId xmlns:a16="http://schemas.microsoft.com/office/drawing/2014/main" id="{AD27AA8D-7F2C-C742-9FAE-08D9020F18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724" name="Group 455">
              <a:extLst>
                <a:ext uri="{FF2B5EF4-FFF2-40B4-BE49-F238E27FC236}">
                  <a16:creationId xmlns:a16="http://schemas.microsoft.com/office/drawing/2014/main" id="{809B31BB-FCC5-A246-9E12-6257CFDB3A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69725" name="Rectangle 456">
                <a:extLst>
                  <a:ext uri="{FF2B5EF4-FFF2-40B4-BE49-F238E27FC236}">
                    <a16:creationId xmlns:a16="http://schemas.microsoft.com/office/drawing/2014/main" id="{158368E9-ACB9-B84A-8033-D82E51DE0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26" name="Text Box 457">
                <a:extLst>
                  <a:ext uri="{FF2B5EF4-FFF2-40B4-BE49-F238E27FC236}">
                    <a16:creationId xmlns:a16="http://schemas.microsoft.com/office/drawing/2014/main" id="{4668114F-BEA9-8B41-A4BC-AB636E87C8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69645" name="Group 458">
            <a:extLst>
              <a:ext uri="{FF2B5EF4-FFF2-40B4-BE49-F238E27FC236}">
                <a16:creationId xmlns:a16="http://schemas.microsoft.com/office/drawing/2014/main" id="{42BD7864-AA16-A34F-A42A-61F670DDF238}"/>
              </a:ext>
            </a:extLst>
          </p:cNvPr>
          <p:cNvGrpSpPr>
            <a:grpSpLocks/>
          </p:cNvGrpSpPr>
          <p:nvPr/>
        </p:nvGrpSpPr>
        <p:grpSpPr bwMode="auto">
          <a:xfrm>
            <a:off x="6410326" y="3889376"/>
            <a:ext cx="809625" cy="1501775"/>
            <a:chOff x="3492" y="2522"/>
            <a:chExt cx="510" cy="946"/>
          </a:xfrm>
        </p:grpSpPr>
        <p:grpSp>
          <p:nvGrpSpPr>
            <p:cNvPr id="69698" name="Group 459">
              <a:extLst>
                <a:ext uri="{FF2B5EF4-FFF2-40B4-BE49-F238E27FC236}">
                  <a16:creationId xmlns:a16="http://schemas.microsoft.com/office/drawing/2014/main" id="{C2062FC9-C664-0849-9C71-5C63E13850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69715" name="AutoShape 460">
                <a:extLst>
                  <a:ext uri="{FF2B5EF4-FFF2-40B4-BE49-F238E27FC236}">
                    <a16:creationId xmlns:a16="http://schemas.microsoft.com/office/drawing/2014/main" id="{E6B58DB3-082B-8647-A255-9764FC0AC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16" name="Rectangle 461">
                <a:extLst>
                  <a:ext uri="{FF2B5EF4-FFF2-40B4-BE49-F238E27FC236}">
                    <a16:creationId xmlns:a16="http://schemas.microsoft.com/office/drawing/2014/main" id="{86E6B688-D93A-BD48-8910-CBC4DC607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17" name="Rectangle 462">
                <a:extLst>
                  <a:ext uri="{FF2B5EF4-FFF2-40B4-BE49-F238E27FC236}">
                    <a16:creationId xmlns:a16="http://schemas.microsoft.com/office/drawing/2014/main" id="{25B05C84-D143-CC48-9B8B-1FD4B79C8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18" name="AutoShape 463">
                <a:extLst>
                  <a:ext uri="{FF2B5EF4-FFF2-40B4-BE49-F238E27FC236}">
                    <a16:creationId xmlns:a16="http://schemas.microsoft.com/office/drawing/2014/main" id="{C7C39F37-3AF3-804E-B33C-A44595C67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19" name="Line 464">
                <a:extLst>
                  <a:ext uri="{FF2B5EF4-FFF2-40B4-BE49-F238E27FC236}">
                    <a16:creationId xmlns:a16="http://schemas.microsoft.com/office/drawing/2014/main" id="{E9DC2168-A0E7-094C-8E10-EC80DC82CE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20" name="Line 465">
                <a:extLst>
                  <a:ext uri="{FF2B5EF4-FFF2-40B4-BE49-F238E27FC236}">
                    <a16:creationId xmlns:a16="http://schemas.microsoft.com/office/drawing/2014/main" id="{0B171808-88C2-444E-852A-076A620DDE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21" name="Rectangle 466">
                <a:extLst>
                  <a:ext uri="{FF2B5EF4-FFF2-40B4-BE49-F238E27FC236}">
                    <a16:creationId xmlns:a16="http://schemas.microsoft.com/office/drawing/2014/main" id="{51A6653F-54B2-8942-8089-B2C919A9F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22" name="Rectangle 467">
                <a:extLst>
                  <a:ext uri="{FF2B5EF4-FFF2-40B4-BE49-F238E27FC236}">
                    <a16:creationId xmlns:a16="http://schemas.microsoft.com/office/drawing/2014/main" id="{DD36FC2F-5AC6-C74A-9D5F-69EA64D99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69699" name="Group 468">
              <a:extLst>
                <a:ext uri="{FF2B5EF4-FFF2-40B4-BE49-F238E27FC236}">
                  <a16:creationId xmlns:a16="http://schemas.microsoft.com/office/drawing/2014/main" id="{35D9BF46-20A6-4247-AF48-6BFCDE4755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807"/>
              <a:ext cx="510" cy="661"/>
              <a:chOff x="4296" y="2627"/>
              <a:chExt cx="510" cy="661"/>
            </a:xfrm>
          </p:grpSpPr>
          <p:sp>
            <p:nvSpPr>
              <p:cNvPr id="69700" name="Rectangle 469">
                <a:extLst>
                  <a:ext uri="{FF2B5EF4-FFF2-40B4-BE49-F238E27FC236}">
                    <a16:creationId xmlns:a16="http://schemas.microsoft.com/office/drawing/2014/main" id="{18E01D10-5010-224D-B634-B220452B0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01" name="Text Box 470">
                <a:extLst>
                  <a:ext uri="{FF2B5EF4-FFF2-40B4-BE49-F238E27FC236}">
                    <a16:creationId xmlns:a16="http://schemas.microsoft.com/office/drawing/2014/main" id="{5B467C1E-59F6-204A-848E-3B213D6A7D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2" y="2627"/>
                <a:ext cx="47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server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02" name="Rectangle 471">
                <a:extLst>
                  <a:ext uri="{FF2B5EF4-FFF2-40B4-BE49-F238E27FC236}">
                    <a16:creationId xmlns:a16="http://schemas.microsoft.com/office/drawing/2014/main" id="{1C6BAB07-FFA2-0544-B3FA-E75ADD66A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03" name="Line 472">
                <a:extLst>
                  <a:ext uri="{FF2B5EF4-FFF2-40B4-BE49-F238E27FC236}">
                    <a16:creationId xmlns:a16="http://schemas.microsoft.com/office/drawing/2014/main" id="{B7E65612-2DD1-3145-9332-130DA08A1A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04" name="Line 473">
                <a:extLst>
                  <a:ext uri="{FF2B5EF4-FFF2-40B4-BE49-F238E27FC236}">
                    <a16:creationId xmlns:a16="http://schemas.microsoft.com/office/drawing/2014/main" id="{E7D436CE-DAE0-0840-9768-6DC98EB82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05" name="Line 474">
                <a:extLst>
                  <a:ext uri="{FF2B5EF4-FFF2-40B4-BE49-F238E27FC236}">
                    <a16:creationId xmlns:a16="http://schemas.microsoft.com/office/drawing/2014/main" id="{E8377571-40F7-F44C-AF7F-8CF2260D4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06" name="Line 475">
                <a:extLst>
                  <a:ext uri="{FF2B5EF4-FFF2-40B4-BE49-F238E27FC236}">
                    <a16:creationId xmlns:a16="http://schemas.microsoft.com/office/drawing/2014/main" id="{2B50B22D-7522-0B4F-AE60-F487CFD9E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07" name="Line 476">
                <a:extLst>
                  <a:ext uri="{FF2B5EF4-FFF2-40B4-BE49-F238E27FC236}">
                    <a16:creationId xmlns:a16="http://schemas.microsoft.com/office/drawing/2014/main" id="{A136E903-7644-FD4D-8393-E4D31D551C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08" name="Line 477">
                <a:extLst>
                  <a:ext uri="{FF2B5EF4-FFF2-40B4-BE49-F238E27FC236}">
                    <a16:creationId xmlns:a16="http://schemas.microsoft.com/office/drawing/2014/main" id="{70EF0E9B-EDC9-A245-83CA-74E83470E3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09" name="Line 478">
                <a:extLst>
                  <a:ext uri="{FF2B5EF4-FFF2-40B4-BE49-F238E27FC236}">
                    <a16:creationId xmlns:a16="http://schemas.microsoft.com/office/drawing/2014/main" id="{9C319E13-42AF-7743-A6DB-664C72D684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10" name="Rectangle 479">
                <a:extLst>
                  <a:ext uri="{FF2B5EF4-FFF2-40B4-BE49-F238E27FC236}">
                    <a16:creationId xmlns:a16="http://schemas.microsoft.com/office/drawing/2014/main" id="{7E35CAD1-0691-3E49-8EC5-0C53C27B6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11" name="Rectangle 480">
                <a:extLst>
                  <a:ext uri="{FF2B5EF4-FFF2-40B4-BE49-F238E27FC236}">
                    <a16:creationId xmlns:a16="http://schemas.microsoft.com/office/drawing/2014/main" id="{8EE0421E-35AB-4948-9383-C6E1A7655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12" name="Rectangle 481">
                <a:extLst>
                  <a:ext uri="{FF2B5EF4-FFF2-40B4-BE49-F238E27FC236}">
                    <a16:creationId xmlns:a16="http://schemas.microsoft.com/office/drawing/2014/main" id="{D5F9209B-C81B-4342-AB92-EDF0EE814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13" name="Rectangle 482">
                <a:extLst>
                  <a:ext uri="{FF2B5EF4-FFF2-40B4-BE49-F238E27FC236}">
                    <a16:creationId xmlns:a16="http://schemas.microsoft.com/office/drawing/2014/main" id="{F666F4E7-9AE0-7044-9152-D28C4CD8A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14" name="Rectangle 483">
                <a:extLst>
                  <a:ext uri="{FF2B5EF4-FFF2-40B4-BE49-F238E27FC236}">
                    <a16:creationId xmlns:a16="http://schemas.microsoft.com/office/drawing/2014/main" id="{4B90F3FD-6C1D-D94B-8621-F69DA7AC2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69646" name="Group 484">
            <a:extLst>
              <a:ext uri="{FF2B5EF4-FFF2-40B4-BE49-F238E27FC236}">
                <a16:creationId xmlns:a16="http://schemas.microsoft.com/office/drawing/2014/main" id="{1AF4D734-D675-064E-B0EF-A26D01865BD9}"/>
              </a:ext>
            </a:extLst>
          </p:cNvPr>
          <p:cNvGrpSpPr>
            <a:grpSpLocks/>
          </p:cNvGrpSpPr>
          <p:nvPr/>
        </p:nvGrpSpPr>
        <p:grpSpPr bwMode="auto">
          <a:xfrm>
            <a:off x="7351713" y="4994276"/>
            <a:ext cx="709612" cy="703263"/>
            <a:chOff x="4337" y="290"/>
            <a:chExt cx="447" cy="443"/>
          </a:xfrm>
        </p:grpSpPr>
        <p:graphicFrame>
          <p:nvGraphicFramePr>
            <p:cNvPr id="69694" name="Object 485">
              <a:extLst>
                <a:ext uri="{FF2B5EF4-FFF2-40B4-BE49-F238E27FC236}">
                  <a16:creationId xmlns:a16="http://schemas.microsoft.com/office/drawing/2014/main" id="{31EF4D30-C95D-E04D-8910-4514F77E54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17462500" imgH="14478000" progId="MS_ClipArt_Gallery.2">
                    <p:embed/>
                  </p:oleObj>
                </mc:Choice>
                <mc:Fallback>
                  <p:oleObj name="Clip" r:id="rId6" imgW="17462500" imgH="14478000" progId="MS_ClipArt_Gallery.2">
                    <p:embed/>
                    <p:pic>
                      <p:nvPicPr>
                        <p:cNvPr id="69694" name="Object 485">
                          <a:extLst>
                            <a:ext uri="{FF2B5EF4-FFF2-40B4-BE49-F238E27FC236}">
                              <a16:creationId xmlns:a16="http://schemas.microsoft.com/office/drawing/2014/main" id="{31EF4D30-C95D-E04D-8910-4514F77E54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695" name="Group 486">
              <a:extLst>
                <a:ext uri="{FF2B5EF4-FFF2-40B4-BE49-F238E27FC236}">
                  <a16:creationId xmlns:a16="http://schemas.microsoft.com/office/drawing/2014/main" id="{56968C22-7319-7248-A19F-0733BF0AB2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69696" name="Rectangle 487">
                <a:extLst>
                  <a:ext uri="{FF2B5EF4-FFF2-40B4-BE49-F238E27FC236}">
                    <a16:creationId xmlns:a16="http://schemas.microsoft.com/office/drawing/2014/main" id="{98296103-5130-0840-8126-AC253D673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97" name="Text Box 488">
                <a:extLst>
                  <a:ext uri="{FF2B5EF4-FFF2-40B4-BE49-F238E27FC236}">
                    <a16:creationId xmlns:a16="http://schemas.microsoft.com/office/drawing/2014/main" id="{A5EB63CC-9723-9940-B95A-2951138B0F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69647" name="Group 489">
            <a:extLst>
              <a:ext uri="{FF2B5EF4-FFF2-40B4-BE49-F238E27FC236}">
                <a16:creationId xmlns:a16="http://schemas.microsoft.com/office/drawing/2014/main" id="{490DD96A-9DE7-604C-9DB8-BFFA34C7A909}"/>
              </a:ext>
            </a:extLst>
          </p:cNvPr>
          <p:cNvGrpSpPr>
            <a:grpSpLocks/>
          </p:cNvGrpSpPr>
          <p:nvPr/>
        </p:nvGrpSpPr>
        <p:grpSpPr bwMode="auto">
          <a:xfrm>
            <a:off x="6513513" y="5499101"/>
            <a:ext cx="709612" cy="703263"/>
            <a:chOff x="4337" y="290"/>
            <a:chExt cx="447" cy="443"/>
          </a:xfrm>
        </p:grpSpPr>
        <p:graphicFrame>
          <p:nvGraphicFramePr>
            <p:cNvPr id="69690" name="Object 490">
              <a:extLst>
                <a:ext uri="{FF2B5EF4-FFF2-40B4-BE49-F238E27FC236}">
                  <a16:creationId xmlns:a16="http://schemas.microsoft.com/office/drawing/2014/main" id="{3A26D61A-6E89-F644-BEBB-9ED2DB8287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7462500" imgH="14478000" progId="MS_ClipArt_Gallery.2">
                    <p:embed/>
                  </p:oleObj>
                </mc:Choice>
                <mc:Fallback>
                  <p:oleObj name="Clip" r:id="rId7" imgW="17462500" imgH="14478000" progId="MS_ClipArt_Gallery.2">
                    <p:embed/>
                    <p:pic>
                      <p:nvPicPr>
                        <p:cNvPr id="69690" name="Object 490">
                          <a:extLst>
                            <a:ext uri="{FF2B5EF4-FFF2-40B4-BE49-F238E27FC236}">
                              <a16:creationId xmlns:a16="http://schemas.microsoft.com/office/drawing/2014/main" id="{3A26D61A-6E89-F644-BEBB-9ED2DB8287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691" name="Group 491">
              <a:extLst>
                <a:ext uri="{FF2B5EF4-FFF2-40B4-BE49-F238E27FC236}">
                  <a16:creationId xmlns:a16="http://schemas.microsoft.com/office/drawing/2014/main" id="{4FFCB95D-3F09-3641-AB6C-1359FC7DD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69692" name="Rectangle 492">
                <a:extLst>
                  <a:ext uri="{FF2B5EF4-FFF2-40B4-BE49-F238E27FC236}">
                    <a16:creationId xmlns:a16="http://schemas.microsoft.com/office/drawing/2014/main" id="{A28F6D10-B48E-3547-A5E1-CD76BFC69C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93" name="Text Box 493">
                <a:extLst>
                  <a:ext uri="{FF2B5EF4-FFF2-40B4-BE49-F238E27FC236}">
                    <a16:creationId xmlns:a16="http://schemas.microsoft.com/office/drawing/2014/main" id="{B12CE004-27D4-A64C-B298-923C44A0A0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69648" name="Group 494">
            <a:extLst>
              <a:ext uri="{FF2B5EF4-FFF2-40B4-BE49-F238E27FC236}">
                <a16:creationId xmlns:a16="http://schemas.microsoft.com/office/drawing/2014/main" id="{8FE954C5-2EF7-7846-A754-5CA11DC58B22}"/>
              </a:ext>
            </a:extLst>
          </p:cNvPr>
          <p:cNvGrpSpPr>
            <a:grpSpLocks/>
          </p:cNvGrpSpPr>
          <p:nvPr/>
        </p:nvGrpSpPr>
        <p:grpSpPr bwMode="auto">
          <a:xfrm>
            <a:off x="6410326" y="1631951"/>
            <a:ext cx="809625" cy="1501775"/>
            <a:chOff x="3492" y="2522"/>
            <a:chExt cx="510" cy="946"/>
          </a:xfrm>
        </p:grpSpPr>
        <p:grpSp>
          <p:nvGrpSpPr>
            <p:cNvPr id="69665" name="Group 495">
              <a:extLst>
                <a:ext uri="{FF2B5EF4-FFF2-40B4-BE49-F238E27FC236}">
                  <a16:creationId xmlns:a16="http://schemas.microsoft.com/office/drawing/2014/main" id="{BDCDC6A1-0615-C640-9F42-C4B07A51DE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69682" name="AutoShape 496">
                <a:extLst>
                  <a:ext uri="{FF2B5EF4-FFF2-40B4-BE49-F238E27FC236}">
                    <a16:creationId xmlns:a16="http://schemas.microsoft.com/office/drawing/2014/main" id="{36A6C7D9-D78B-2048-A3A8-99C5B45B5F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83" name="Rectangle 497">
                <a:extLst>
                  <a:ext uri="{FF2B5EF4-FFF2-40B4-BE49-F238E27FC236}">
                    <a16:creationId xmlns:a16="http://schemas.microsoft.com/office/drawing/2014/main" id="{26C52715-BE0F-3C41-A37E-C1F598C47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84" name="Rectangle 498">
                <a:extLst>
                  <a:ext uri="{FF2B5EF4-FFF2-40B4-BE49-F238E27FC236}">
                    <a16:creationId xmlns:a16="http://schemas.microsoft.com/office/drawing/2014/main" id="{89E78B89-2558-EE4C-9C5D-AF21D4F9D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85" name="AutoShape 499">
                <a:extLst>
                  <a:ext uri="{FF2B5EF4-FFF2-40B4-BE49-F238E27FC236}">
                    <a16:creationId xmlns:a16="http://schemas.microsoft.com/office/drawing/2014/main" id="{83171543-C092-124F-8600-B54EB3446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86" name="Line 500">
                <a:extLst>
                  <a:ext uri="{FF2B5EF4-FFF2-40B4-BE49-F238E27FC236}">
                    <a16:creationId xmlns:a16="http://schemas.microsoft.com/office/drawing/2014/main" id="{677236F6-EFA7-3742-ABC1-837E1FEEED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687" name="Line 501">
                <a:extLst>
                  <a:ext uri="{FF2B5EF4-FFF2-40B4-BE49-F238E27FC236}">
                    <a16:creationId xmlns:a16="http://schemas.microsoft.com/office/drawing/2014/main" id="{BCB8FF4C-C8C8-7746-8BDA-E5DBBCEE87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688" name="Rectangle 502">
                <a:extLst>
                  <a:ext uri="{FF2B5EF4-FFF2-40B4-BE49-F238E27FC236}">
                    <a16:creationId xmlns:a16="http://schemas.microsoft.com/office/drawing/2014/main" id="{4741E53C-7EB9-9A4D-B75C-BACC956F8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89" name="Rectangle 503">
                <a:extLst>
                  <a:ext uri="{FF2B5EF4-FFF2-40B4-BE49-F238E27FC236}">
                    <a16:creationId xmlns:a16="http://schemas.microsoft.com/office/drawing/2014/main" id="{146DEB90-2FB7-5049-A042-CC853F403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69666" name="Group 504">
              <a:extLst>
                <a:ext uri="{FF2B5EF4-FFF2-40B4-BE49-F238E27FC236}">
                  <a16:creationId xmlns:a16="http://schemas.microsoft.com/office/drawing/2014/main" id="{74B9B467-3AC2-124C-8A4B-7B176F452E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807"/>
              <a:ext cx="510" cy="661"/>
              <a:chOff x="4296" y="2627"/>
              <a:chExt cx="510" cy="661"/>
            </a:xfrm>
          </p:grpSpPr>
          <p:sp>
            <p:nvSpPr>
              <p:cNvPr id="69667" name="Rectangle 505">
                <a:extLst>
                  <a:ext uri="{FF2B5EF4-FFF2-40B4-BE49-F238E27FC236}">
                    <a16:creationId xmlns:a16="http://schemas.microsoft.com/office/drawing/2014/main" id="{99AAF018-0BFA-C74E-B037-8A58EA701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68" name="Text Box 506">
                <a:extLst>
                  <a:ext uri="{FF2B5EF4-FFF2-40B4-BE49-F238E27FC236}">
                    <a16:creationId xmlns:a16="http://schemas.microsoft.com/office/drawing/2014/main" id="{4A01D982-2E98-BF49-AA4F-DDD8973453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2" y="2627"/>
                <a:ext cx="47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Helvetica" pitchFamily="2" charset="0"/>
                  </a:rPr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Helvetica" pitchFamily="2" charset="0"/>
                  </a:rPr>
                  <a:t>server</a:t>
                </a:r>
                <a:endParaRPr lang="en-US" altLang="en-US" sz="2400" dirty="0">
                  <a:latin typeface="Helvetica" pitchFamily="2" charset="0"/>
                </a:endParaRPr>
              </a:p>
            </p:txBody>
          </p:sp>
          <p:sp>
            <p:nvSpPr>
              <p:cNvPr id="69669" name="Rectangle 507">
                <a:extLst>
                  <a:ext uri="{FF2B5EF4-FFF2-40B4-BE49-F238E27FC236}">
                    <a16:creationId xmlns:a16="http://schemas.microsoft.com/office/drawing/2014/main" id="{B85A434A-09E4-114F-98EF-3D986C6C7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70" name="Line 508">
                <a:extLst>
                  <a:ext uri="{FF2B5EF4-FFF2-40B4-BE49-F238E27FC236}">
                    <a16:creationId xmlns:a16="http://schemas.microsoft.com/office/drawing/2014/main" id="{5E04DAA3-E15B-5E48-8563-7E98D5EF42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671" name="Line 509">
                <a:extLst>
                  <a:ext uri="{FF2B5EF4-FFF2-40B4-BE49-F238E27FC236}">
                    <a16:creationId xmlns:a16="http://schemas.microsoft.com/office/drawing/2014/main" id="{29848CA2-2049-A845-A8A8-6990F4C13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672" name="Line 510">
                <a:extLst>
                  <a:ext uri="{FF2B5EF4-FFF2-40B4-BE49-F238E27FC236}">
                    <a16:creationId xmlns:a16="http://schemas.microsoft.com/office/drawing/2014/main" id="{D6AA2D00-ED0F-B34E-914E-C0ABBEFB1E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673" name="Line 511">
                <a:extLst>
                  <a:ext uri="{FF2B5EF4-FFF2-40B4-BE49-F238E27FC236}">
                    <a16:creationId xmlns:a16="http://schemas.microsoft.com/office/drawing/2014/main" id="{FB5FECF9-F8D4-FA4C-9EE2-0C559B505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674" name="Line 512">
                <a:extLst>
                  <a:ext uri="{FF2B5EF4-FFF2-40B4-BE49-F238E27FC236}">
                    <a16:creationId xmlns:a16="http://schemas.microsoft.com/office/drawing/2014/main" id="{7ADEE91B-086D-BB42-B344-D827106012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675" name="Line 513">
                <a:extLst>
                  <a:ext uri="{FF2B5EF4-FFF2-40B4-BE49-F238E27FC236}">
                    <a16:creationId xmlns:a16="http://schemas.microsoft.com/office/drawing/2014/main" id="{493632C3-CDAB-1B41-BF35-A5B364060D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676" name="Line 514">
                <a:extLst>
                  <a:ext uri="{FF2B5EF4-FFF2-40B4-BE49-F238E27FC236}">
                    <a16:creationId xmlns:a16="http://schemas.microsoft.com/office/drawing/2014/main" id="{D24410CB-EE57-E040-B3F3-16BA095DA5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677" name="Rectangle 515">
                <a:extLst>
                  <a:ext uri="{FF2B5EF4-FFF2-40B4-BE49-F238E27FC236}">
                    <a16:creationId xmlns:a16="http://schemas.microsoft.com/office/drawing/2014/main" id="{1CB14296-B9C0-9244-93B0-D655ED914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78" name="Rectangle 516">
                <a:extLst>
                  <a:ext uri="{FF2B5EF4-FFF2-40B4-BE49-F238E27FC236}">
                    <a16:creationId xmlns:a16="http://schemas.microsoft.com/office/drawing/2014/main" id="{60F2BD7B-8C7B-7F43-B29C-BE79BE84D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79" name="Rectangle 517">
                <a:extLst>
                  <a:ext uri="{FF2B5EF4-FFF2-40B4-BE49-F238E27FC236}">
                    <a16:creationId xmlns:a16="http://schemas.microsoft.com/office/drawing/2014/main" id="{654DB6A2-7027-244E-B9A6-E828C653A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80" name="Rectangle 518">
                <a:extLst>
                  <a:ext uri="{FF2B5EF4-FFF2-40B4-BE49-F238E27FC236}">
                    <a16:creationId xmlns:a16="http://schemas.microsoft.com/office/drawing/2014/main" id="{48D0F6F4-2554-AF48-B881-78311B5AE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81" name="Rectangle 519">
                <a:extLst>
                  <a:ext uri="{FF2B5EF4-FFF2-40B4-BE49-F238E27FC236}">
                    <a16:creationId xmlns:a16="http://schemas.microsoft.com/office/drawing/2014/main" id="{EE2481D9-26A7-8F4D-AE79-BDB484328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69649" name="Group 520">
            <a:extLst>
              <a:ext uri="{FF2B5EF4-FFF2-40B4-BE49-F238E27FC236}">
                <a16:creationId xmlns:a16="http://schemas.microsoft.com/office/drawing/2014/main" id="{16D549F8-C671-3F40-8294-065B9EB86BB1}"/>
              </a:ext>
            </a:extLst>
          </p:cNvPr>
          <p:cNvGrpSpPr>
            <a:grpSpLocks/>
          </p:cNvGrpSpPr>
          <p:nvPr/>
        </p:nvGrpSpPr>
        <p:grpSpPr bwMode="auto">
          <a:xfrm>
            <a:off x="7142163" y="1374776"/>
            <a:ext cx="709612" cy="703263"/>
            <a:chOff x="4337" y="290"/>
            <a:chExt cx="447" cy="443"/>
          </a:xfrm>
        </p:grpSpPr>
        <p:graphicFrame>
          <p:nvGraphicFramePr>
            <p:cNvPr id="69661" name="Object 521">
              <a:extLst>
                <a:ext uri="{FF2B5EF4-FFF2-40B4-BE49-F238E27FC236}">
                  <a16:creationId xmlns:a16="http://schemas.microsoft.com/office/drawing/2014/main" id="{689490D7-65C0-0F44-9C88-FBD4DD41EF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17462500" imgH="14478000" progId="MS_ClipArt_Gallery.2">
                    <p:embed/>
                  </p:oleObj>
                </mc:Choice>
                <mc:Fallback>
                  <p:oleObj name="Clip" r:id="rId8" imgW="17462500" imgH="14478000" progId="MS_ClipArt_Gallery.2">
                    <p:embed/>
                    <p:pic>
                      <p:nvPicPr>
                        <p:cNvPr id="69661" name="Object 521">
                          <a:extLst>
                            <a:ext uri="{FF2B5EF4-FFF2-40B4-BE49-F238E27FC236}">
                              <a16:creationId xmlns:a16="http://schemas.microsoft.com/office/drawing/2014/main" id="{689490D7-65C0-0F44-9C88-FBD4DD41EF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662" name="Group 522">
              <a:extLst>
                <a:ext uri="{FF2B5EF4-FFF2-40B4-BE49-F238E27FC236}">
                  <a16:creationId xmlns:a16="http://schemas.microsoft.com/office/drawing/2014/main" id="{C0188B99-B541-3848-A8CA-B495B21EC0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69663" name="Rectangle 523">
                <a:extLst>
                  <a:ext uri="{FF2B5EF4-FFF2-40B4-BE49-F238E27FC236}">
                    <a16:creationId xmlns:a16="http://schemas.microsoft.com/office/drawing/2014/main" id="{1E407A42-C152-884F-B1E9-117AA67B1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64" name="Text Box 524">
                <a:extLst>
                  <a:ext uri="{FF2B5EF4-FFF2-40B4-BE49-F238E27FC236}">
                    <a16:creationId xmlns:a16="http://schemas.microsoft.com/office/drawing/2014/main" id="{8FF188AE-69B5-944A-AB6C-E4BB746D41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sp>
        <p:nvSpPr>
          <p:cNvPr id="69650" name="Line 525">
            <a:extLst>
              <a:ext uri="{FF2B5EF4-FFF2-40B4-BE49-F238E27FC236}">
                <a16:creationId xmlns:a16="http://schemas.microsoft.com/office/drawing/2014/main" id="{C9A7258E-DA3B-7145-9AB9-AAF62BFF15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48525" y="3676650"/>
            <a:ext cx="1123950" cy="10858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9651" name="Line 526">
            <a:extLst>
              <a:ext uri="{FF2B5EF4-FFF2-40B4-BE49-F238E27FC236}">
                <a16:creationId xmlns:a16="http://schemas.microsoft.com/office/drawing/2014/main" id="{53C5B6B2-AF3C-5A4F-B2EF-3EC8A5BC1E0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05575" y="3152776"/>
            <a:ext cx="0" cy="12477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69652" name="Group 527">
            <a:extLst>
              <a:ext uri="{FF2B5EF4-FFF2-40B4-BE49-F238E27FC236}">
                <a16:creationId xmlns:a16="http://schemas.microsoft.com/office/drawing/2014/main" id="{33E25ACD-A580-7B48-B01C-42C69C2F9A80}"/>
              </a:ext>
            </a:extLst>
          </p:cNvPr>
          <p:cNvGrpSpPr>
            <a:grpSpLocks/>
          </p:cNvGrpSpPr>
          <p:nvPr/>
        </p:nvGrpSpPr>
        <p:grpSpPr bwMode="auto">
          <a:xfrm>
            <a:off x="7342191" y="3970343"/>
            <a:ext cx="1041401" cy="461963"/>
            <a:chOff x="3743" y="2537"/>
            <a:chExt cx="656" cy="291"/>
          </a:xfrm>
        </p:grpSpPr>
        <p:sp>
          <p:nvSpPr>
            <p:cNvPr id="69659" name="Rectangle 528">
              <a:extLst>
                <a:ext uri="{FF2B5EF4-FFF2-40B4-BE49-F238E27FC236}">
                  <a16:creationId xmlns:a16="http://schemas.microsoft.com/office/drawing/2014/main" id="{0797E54D-331A-B541-983B-918D1480C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69660" name="Text Box 529">
              <a:extLst>
                <a:ext uri="{FF2B5EF4-FFF2-40B4-BE49-F238E27FC236}">
                  <a16:creationId xmlns:a16="http://schemas.microsoft.com/office/drawing/2014/main" id="{80AD9612-69CA-CF4F-ABCC-063335F52E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" y="2537"/>
              <a:ext cx="6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C00000"/>
                  </a:solidFill>
                  <a:latin typeface="Helvetica" pitchFamily="2" charset="0"/>
                </a:rPr>
                <a:t>SMTP</a:t>
              </a:r>
            </a:p>
          </p:txBody>
        </p:sp>
      </p:grpSp>
      <p:grpSp>
        <p:nvGrpSpPr>
          <p:cNvPr id="69653" name="Group 530">
            <a:extLst>
              <a:ext uri="{FF2B5EF4-FFF2-40B4-BE49-F238E27FC236}">
                <a16:creationId xmlns:a16="http://schemas.microsoft.com/office/drawing/2014/main" id="{8C0B648C-54CB-1E49-84B7-130C01F59DE6}"/>
              </a:ext>
            </a:extLst>
          </p:cNvPr>
          <p:cNvGrpSpPr>
            <a:grpSpLocks/>
          </p:cNvGrpSpPr>
          <p:nvPr/>
        </p:nvGrpSpPr>
        <p:grpSpPr bwMode="auto">
          <a:xfrm>
            <a:off x="7304091" y="2713043"/>
            <a:ext cx="1041401" cy="461963"/>
            <a:chOff x="3743" y="2537"/>
            <a:chExt cx="656" cy="291"/>
          </a:xfrm>
        </p:grpSpPr>
        <p:sp>
          <p:nvSpPr>
            <p:cNvPr id="69657" name="Rectangle 531">
              <a:extLst>
                <a:ext uri="{FF2B5EF4-FFF2-40B4-BE49-F238E27FC236}">
                  <a16:creationId xmlns:a16="http://schemas.microsoft.com/office/drawing/2014/main" id="{7F00D627-76AD-D94F-80C9-69D9CC38C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69658" name="Text Box 532">
              <a:extLst>
                <a:ext uri="{FF2B5EF4-FFF2-40B4-BE49-F238E27FC236}">
                  <a16:creationId xmlns:a16="http://schemas.microsoft.com/office/drawing/2014/main" id="{BC965D49-DE10-6C42-B630-09D52A4DAD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" y="2537"/>
              <a:ext cx="6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C00000"/>
                  </a:solidFill>
                  <a:latin typeface="Helvetica" pitchFamily="2" charset="0"/>
                </a:rPr>
                <a:t>SMTP</a:t>
              </a:r>
            </a:p>
          </p:txBody>
        </p:sp>
      </p:grpSp>
      <p:grpSp>
        <p:nvGrpSpPr>
          <p:cNvPr id="69654" name="Group 533">
            <a:extLst>
              <a:ext uri="{FF2B5EF4-FFF2-40B4-BE49-F238E27FC236}">
                <a16:creationId xmlns:a16="http://schemas.microsoft.com/office/drawing/2014/main" id="{C8A6E15A-9E14-6F49-A708-17B43D2FB74A}"/>
              </a:ext>
            </a:extLst>
          </p:cNvPr>
          <p:cNvGrpSpPr>
            <a:grpSpLocks/>
          </p:cNvGrpSpPr>
          <p:nvPr/>
        </p:nvGrpSpPr>
        <p:grpSpPr bwMode="auto">
          <a:xfrm>
            <a:off x="5980116" y="3427418"/>
            <a:ext cx="1041401" cy="461963"/>
            <a:chOff x="3743" y="2537"/>
            <a:chExt cx="656" cy="291"/>
          </a:xfrm>
        </p:grpSpPr>
        <p:sp>
          <p:nvSpPr>
            <p:cNvPr id="69655" name="Rectangle 534">
              <a:extLst>
                <a:ext uri="{FF2B5EF4-FFF2-40B4-BE49-F238E27FC236}">
                  <a16:creationId xmlns:a16="http://schemas.microsoft.com/office/drawing/2014/main" id="{2F6CF123-B4AD-2541-8DE1-F4FFCA7CC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69656" name="Text Box 535">
              <a:extLst>
                <a:ext uri="{FF2B5EF4-FFF2-40B4-BE49-F238E27FC236}">
                  <a16:creationId xmlns:a16="http://schemas.microsoft.com/office/drawing/2014/main" id="{05B890C7-52D0-914B-86E6-7FD0B3322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" y="2537"/>
              <a:ext cx="6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C00000"/>
                  </a:solidFill>
                  <a:latin typeface="Helvetica" pitchFamily="2" charset="0"/>
                </a:rPr>
                <a:t>SMTP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0205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6">
            <a:extLst>
              <a:ext uri="{FF2B5EF4-FFF2-40B4-BE49-F238E27FC236}">
                <a16:creationId xmlns:a16="http://schemas.microsoft.com/office/drawing/2014/main" id="{F42FA88A-373C-D345-90A3-71B40A2BD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19F1E96A-6F8C-D94E-8387-2D059C79038D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98945737-D04A-3743-89D5-305D000F170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26" y="1600199"/>
            <a:ext cx="5457805" cy="51212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ZapfDingbats" pitchFamily="82" charset="2"/>
              <a:buAutoNum type="arabicPeriod" startAt="2"/>
              <a:defRPr/>
            </a:pPr>
            <a:r>
              <a:rPr lang="en-US" altLang="en-US" dirty="0">
                <a:solidFill>
                  <a:srgbClr val="C00000"/>
                </a:solidFill>
              </a:rPr>
              <a:t>Mail Servers </a:t>
            </a:r>
          </a:p>
          <a:p>
            <a:pPr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Mailbox contains incoming messages for user</a:t>
            </a:r>
          </a:p>
          <a:p>
            <a:pPr>
              <a:defRPr/>
            </a:pPr>
            <a:r>
              <a:rPr lang="en-US" altLang="en-US" sz="2400" dirty="0"/>
              <a:t>M</a:t>
            </a:r>
            <a:r>
              <a:rPr lang="en-US" altLang="en-US" sz="2400" dirty="0">
                <a:solidFill>
                  <a:schemeClr val="tx1"/>
                </a:solidFill>
              </a:rPr>
              <a:t>essage queue of outgoing (to be sent) mail messages</a:t>
            </a:r>
          </a:p>
          <a:p>
            <a:pPr>
              <a:defRPr/>
            </a:pPr>
            <a:r>
              <a:rPr lang="en-US" altLang="en-US" sz="2400" dirty="0"/>
              <a:t>Sender’s mail server makes connection to Receiver’s mail server</a:t>
            </a:r>
          </a:p>
          <a:p>
            <a:pPr lvl="1">
              <a:defRPr/>
            </a:pPr>
            <a:r>
              <a:rPr lang="en-US" altLang="en-US" sz="2000" dirty="0">
                <a:solidFill>
                  <a:schemeClr val="tx1"/>
                </a:solidFill>
              </a:rPr>
              <a:t>IP address, </a:t>
            </a:r>
            <a:r>
              <a:rPr lang="en-US" altLang="en-US" sz="2000" dirty="0">
                <a:solidFill>
                  <a:srgbClr val="C00000"/>
                </a:solidFill>
              </a:rPr>
              <a:t>port 25</a:t>
            </a:r>
          </a:p>
          <a:p>
            <a:pPr marL="838200" lvl="1" indent="-381000">
              <a:buFont typeface="ZapfDingbats" pitchFamily="82" charset="2"/>
              <a:buChar char="r"/>
              <a:defRPr/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457200" indent="-457200">
              <a:buFont typeface="ZapfDingbats" pitchFamily="82" charset="2"/>
              <a:buAutoNum type="arabicPeriod" startAt="3"/>
              <a:defRPr/>
            </a:pPr>
            <a:r>
              <a:rPr lang="en-US" altLang="en-US" sz="2400" dirty="0">
                <a:solidFill>
                  <a:srgbClr val="C00000"/>
                </a:solidFill>
              </a:rPr>
              <a:t>SMTP </a:t>
            </a:r>
            <a:r>
              <a:rPr lang="en-US" altLang="en-US" sz="2400" dirty="0"/>
              <a:t>protocol</a:t>
            </a:r>
            <a:r>
              <a:rPr lang="en-US" altLang="en-US" sz="2400" dirty="0">
                <a:solidFill>
                  <a:srgbClr val="C00000"/>
                </a:solidFill>
              </a:rPr>
              <a:t>: client/server </a:t>
            </a:r>
            <a:r>
              <a:rPr lang="en-US" altLang="en-US" sz="2400" dirty="0"/>
              <a:t>protocol</a:t>
            </a:r>
          </a:p>
          <a:p>
            <a:pPr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Used to </a:t>
            </a:r>
            <a:r>
              <a:rPr lang="en-US" altLang="en-US" sz="2400" dirty="0">
                <a:solidFill>
                  <a:srgbClr val="C00000"/>
                </a:solidFill>
              </a:rPr>
              <a:t>send</a:t>
            </a:r>
            <a:r>
              <a:rPr lang="en-US" altLang="en-US" sz="2400" dirty="0">
                <a:solidFill>
                  <a:schemeClr val="tx1"/>
                </a:solidFill>
              </a:rPr>
              <a:t> messages</a:t>
            </a:r>
          </a:p>
          <a:p>
            <a:pPr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Client: sending user agent or sending mail server </a:t>
            </a:r>
          </a:p>
          <a:p>
            <a:pPr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server: receiving mail server</a:t>
            </a:r>
          </a:p>
        </p:txBody>
      </p:sp>
      <p:sp>
        <p:nvSpPr>
          <p:cNvPr id="70661" name="Line 9">
            <a:extLst>
              <a:ext uri="{FF2B5EF4-FFF2-40B4-BE49-F238E27FC236}">
                <a16:creationId xmlns:a16="http://schemas.microsoft.com/office/drawing/2014/main" id="{909A2C06-F497-834E-8CD2-383DBB765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2850" y="2628901"/>
            <a:ext cx="1123950" cy="7905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70662" name="Group 10">
            <a:extLst>
              <a:ext uri="{FF2B5EF4-FFF2-40B4-BE49-F238E27FC236}">
                <a16:creationId xmlns:a16="http://schemas.microsoft.com/office/drawing/2014/main" id="{0F69A815-9EBA-AB4C-9CE0-EDFD5030A8FE}"/>
              </a:ext>
            </a:extLst>
          </p:cNvPr>
          <p:cNvGrpSpPr>
            <a:grpSpLocks/>
          </p:cNvGrpSpPr>
          <p:nvPr/>
        </p:nvGrpSpPr>
        <p:grpSpPr bwMode="auto">
          <a:xfrm>
            <a:off x="8955088" y="2555875"/>
            <a:ext cx="355600" cy="933450"/>
            <a:chOff x="4180" y="783"/>
            <a:chExt cx="150" cy="307"/>
          </a:xfrm>
        </p:grpSpPr>
        <p:sp>
          <p:nvSpPr>
            <p:cNvPr id="70772" name="AutoShape 11">
              <a:extLst>
                <a:ext uri="{FF2B5EF4-FFF2-40B4-BE49-F238E27FC236}">
                  <a16:creationId xmlns:a16="http://schemas.microsoft.com/office/drawing/2014/main" id="{F2818FD7-777E-2846-A996-7910A4A36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73" name="Rectangle 12">
              <a:extLst>
                <a:ext uri="{FF2B5EF4-FFF2-40B4-BE49-F238E27FC236}">
                  <a16:creationId xmlns:a16="http://schemas.microsoft.com/office/drawing/2014/main" id="{7F79B484-C38C-9040-AB3A-C07F655EC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74" name="Rectangle 13">
              <a:extLst>
                <a:ext uri="{FF2B5EF4-FFF2-40B4-BE49-F238E27FC236}">
                  <a16:creationId xmlns:a16="http://schemas.microsoft.com/office/drawing/2014/main" id="{1BE3CFDB-BA51-974A-8C88-059FE6FE8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75" name="AutoShape 14">
              <a:extLst>
                <a:ext uri="{FF2B5EF4-FFF2-40B4-BE49-F238E27FC236}">
                  <a16:creationId xmlns:a16="http://schemas.microsoft.com/office/drawing/2014/main" id="{C07C7B82-5D72-624F-88F5-41A32DBAC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76" name="Line 15">
              <a:extLst>
                <a:ext uri="{FF2B5EF4-FFF2-40B4-BE49-F238E27FC236}">
                  <a16:creationId xmlns:a16="http://schemas.microsoft.com/office/drawing/2014/main" id="{074974B3-BF33-1A4D-BE90-6E092383E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0777" name="Line 16">
              <a:extLst>
                <a:ext uri="{FF2B5EF4-FFF2-40B4-BE49-F238E27FC236}">
                  <a16:creationId xmlns:a16="http://schemas.microsoft.com/office/drawing/2014/main" id="{C46B982C-3B56-E940-B168-5233E34E44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0778" name="Rectangle 17">
              <a:extLst>
                <a:ext uri="{FF2B5EF4-FFF2-40B4-BE49-F238E27FC236}">
                  <a16:creationId xmlns:a16="http://schemas.microsoft.com/office/drawing/2014/main" id="{5384F5B2-868D-254B-BE25-4DBF2D8D7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79" name="Rectangle 18">
              <a:extLst>
                <a:ext uri="{FF2B5EF4-FFF2-40B4-BE49-F238E27FC236}">
                  <a16:creationId xmlns:a16="http://schemas.microsoft.com/office/drawing/2014/main" id="{82259687-1762-5944-9C8A-010AB84AD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70663" name="Group 19">
            <a:extLst>
              <a:ext uri="{FF2B5EF4-FFF2-40B4-BE49-F238E27FC236}">
                <a16:creationId xmlns:a16="http://schemas.microsoft.com/office/drawing/2014/main" id="{F5F58E93-344F-8C49-A39F-526E905EA3FC}"/>
              </a:ext>
            </a:extLst>
          </p:cNvPr>
          <p:cNvGrpSpPr>
            <a:grpSpLocks/>
          </p:cNvGrpSpPr>
          <p:nvPr/>
        </p:nvGrpSpPr>
        <p:grpSpPr bwMode="auto">
          <a:xfrm>
            <a:off x="8724901" y="3008314"/>
            <a:ext cx="809625" cy="1049337"/>
            <a:chOff x="4296" y="2627"/>
            <a:chExt cx="510" cy="661"/>
          </a:xfrm>
        </p:grpSpPr>
        <p:sp>
          <p:nvSpPr>
            <p:cNvPr id="70757" name="Rectangle 20">
              <a:extLst>
                <a:ext uri="{FF2B5EF4-FFF2-40B4-BE49-F238E27FC236}">
                  <a16:creationId xmlns:a16="http://schemas.microsoft.com/office/drawing/2014/main" id="{028215D1-D856-794B-A571-376DFE2CB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58" name="Text Box 21">
              <a:extLst>
                <a:ext uri="{FF2B5EF4-FFF2-40B4-BE49-F238E27FC236}">
                  <a16:creationId xmlns:a16="http://schemas.microsoft.com/office/drawing/2014/main" id="{9DFC6B85-71D0-A044-B255-1A84E5FE6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2" y="2627"/>
              <a:ext cx="4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mail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server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59" name="Rectangle 22">
              <a:extLst>
                <a:ext uri="{FF2B5EF4-FFF2-40B4-BE49-F238E27FC236}">
                  <a16:creationId xmlns:a16="http://schemas.microsoft.com/office/drawing/2014/main" id="{1741D152-4823-2E4B-97CE-E071E5FAE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60" name="Line 23">
              <a:extLst>
                <a:ext uri="{FF2B5EF4-FFF2-40B4-BE49-F238E27FC236}">
                  <a16:creationId xmlns:a16="http://schemas.microsoft.com/office/drawing/2014/main" id="{11AD1589-84F9-B445-90F5-A0F7392B7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0761" name="Line 24">
              <a:extLst>
                <a:ext uri="{FF2B5EF4-FFF2-40B4-BE49-F238E27FC236}">
                  <a16:creationId xmlns:a16="http://schemas.microsoft.com/office/drawing/2014/main" id="{14D16F9B-CC7E-934C-A1A3-8C237BABA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0762" name="Line 25">
              <a:extLst>
                <a:ext uri="{FF2B5EF4-FFF2-40B4-BE49-F238E27FC236}">
                  <a16:creationId xmlns:a16="http://schemas.microsoft.com/office/drawing/2014/main" id="{2C3D0A28-6D39-F142-9066-2310150BC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0763" name="Line 26">
              <a:extLst>
                <a:ext uri="{FF2B5EF4-FFF2-40B4-BE49-F238E27FC236}">
                  <a16:creationId xmlns:a16="http://schemas.microsoft.com/office/drawing/2014/main" id="{4728FFC9-52FB-C640-8890-0004BE797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0764" name="Line 27">
              <a:extLst>
                <a:ext uri="{FF2B5EF4-FFF2-40B4-BE49-F238E27FC236}">
                  <a16:creationId xmlns:a16="http://schemas.microsoft.com/office/drawing/2014/main" id="{3B94A500-C73B-CA4A-A319-9434F34A2D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0765" name="Line 28">
              <a:extLst>
                <a:ext uri="{FF2B5EF4-FFF2-40B4-BE49-F238E27FC236}">
                  <a16:creationId xmlns:a16="http://schemas.microsoft.com/office/drawing/2014/main" id="{53E3E8A3-9DA9-3C46-91CE-F31E80EB5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0766" name="Line 29">
              <a:extLst>
                <a:ext uri="{FF2B5EF4-FFF2-40B4-BE49-F238E27FC236}">
                  <a16:creationId xmlns:a16="http://schemas.microsoft.com/office/drawing/2014/main" id="{112D32DF-901A-F046-856F-FF6A0FD6F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0767" name="Rectangle 30">
              <a:extLst>
                <a:ext uri="{FF2B5EF4-FFF2-40B4-BE49-F238E27FC236}">
                  <a16:creationId xmlns:a16="http://schemas.microsoft.com/office/drawing/2014/main" id="{703F0E6F-6B54-4945-8450-4020289E2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68" name="Rectangle 31">
              <a:extLst>
                <a:ext uri="{FF2B5EF4-FFF2-40B4-BE49-F238E27FC236}">
                  <a16:creationId xmlns:a16="http://schemas.microsoft.com/office/drawing/2014/main" id="{C02C17E2-BA16-3542-B85F-111CB0F9A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69" name="Rectangle 32">
              <a:extLst>
                <a:ext uri="{FF2B5EF4-FFF2-40B4-BE49-F238E27FC236}">
                  <a16:creationId xmlns:a16="http://schemas.microsoft.com/office/drawing/2014/main" id="{D950054E-CFE1-F24F-B71E-26C395BB3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70" name="Rectangle 33">
              <a:extLst>
                <a:ext uri="{FF2B5EF4-FFF2-40B4-BE49-F238E27FC236}">
                  <a16:creationId xmlns:a16="http://schemas.microsoft.com/office/drawing/2014/main" id="{B1B1BBAF-3AA2-874F-8359-EEAD93A0B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71" name="Rectangle 34">
              <a:extLst>
                <a:ext uri="{FF2B5EF4-FFF2-40B4-BE49-F238E27FC236}">
                  <a16:creationId xmlns:a16="http://schemas.microsoft.com/office/drawing/2014/main" id="{6423B620-7B93-5D49-BD05-966FDB507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70664" name="Group 35">
            <a:extLst>
              <a:ext uri="{FF2B5EF4-FFF2-40B4-BE49-F238E27FC236}">
                <a16:creationId xmlns:a16="http://schemas.microsoft.com/office/drawing/2014/main" id="{54F4DB6A-2C52-D741-B1ED-4324E3FAF95A}"/>
              </a:ext>
            </a:extLst>
          </p:cNvPr>
          <p:cNvGrpSpPr>
            <a:grpSpLocks/>
          </p:cNvGrpSpPr>
          <p:nvPr/>
        </p:nvGrpSpPr>
        <p:grpSpPr bwMode="auto">
          <a:xfrm>
            <a:off x="9437688" y="2146301"/>
            <a:ext cx="709612" cy="703263"/>
            <a:chOff x="4337" y="290"/>
            <a:chExt cx="447" cy="443"/>
          </a:xfrm>
        </p:grpSpPr>
        <p:graphicFrame>
          <p:nvGraphicFramePr>
            <p:cNvPr id="70753" name="Object 36">
              <a:extLst>
                <a:ext uri="{FF2B5EF4-FFF2-40B4-BE49-F238E27FC236}">
                  <a16:creationId xmlns:a16="http://schemas.microsoft.com/office/drawing/2014/main" id="{1C911791-B38F-DA44-8BFA-B3A563D329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" imgW="17462500" imgH="14478000" progId="MS_ClipArt_Gallery.2">
                    <p:embed/>
                  </p:oleObj>
                </mc:Choice>
                <mc:Fallback>
                  <p:oleObj name="Clip" r:id="rId2" imgW="17462500" imgH="14478000" progId="MS_ClipArt_Gallery.2">
                    <p:embed/>
                    <p:pic>
                      <p:nvPicPr>
                        <p:cNvPr id="70753" name="Object 36">
                          <a:extLst>
                            <a:ext uri="{FF2B5EF4-FFF2-40B4-BE49-F238E27FC236}">
                              <a16:creationId xmlns:a16="http://schemas.microsoft.com/office/drawing/2014/main" id="{1C911791-B38F-DA44-8BFA-B3A563D329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0754" name="Group 37">
              <a:extLst>
                <a:ext uri="{FF2B5EF4-FFF2-40B4-BE49-F238E27FC236}">
                  <a16:creationId xmlns:a16="http://schemas.microsoft.com/office/drawing/2014/main" id="{C9FB37A5-5C3D-1F48-AC27-C0A1D1BA22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0755" name="Rectangle 38">
                <a:extLst>
                  <a:ext uri="{FF2B5EF4-FFF2-40B4-BE49-F238E27FC236}">
                    <a16:creationId xmlns:a16="http://schemas.microsoft.com/office/drawing/2014/main" id="{BD50B7FF-29ED-E04D-A099-92F1987E9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56" name="Text Box 39">
                <a:extLst>
                  <a:ext uri="{FF2B5EF4-FFF2-40B4-BE49-F238E27FC236}">
                    <a16:creationId xmlns:a16="http://schemas.microsoft.com/office/drawing/2014/main" id="{5E057DC8-B938-B544-857D-6608E08FC5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0665" name="Group 40">
            <a:extLst>
              <a:ext uri="{FF2B5EF4-FFF2-40B4-BE49-F238E27FC236}">
                <a16:creationId xmlns:a16="http://schemas.microsoft.com/office/drawing/2014/main" id="{3B9F74A4-8103-4844-98DF-6DE95091DD98}"/>
              </a:ext>
            </a:extLst>
          </p:cNvPr>
          <p:cNvGrpSpPr>
            <a:grpSpLocks/>
          </p:cNvGrpSpPr>
          <p:nvPr/>
        </p:nvGrpSpPr>
        <p:grpSpPr bwMode="auto">
          <a:xfrm>
            <a:off x="9666288" y="3155951"/>
            <a:ext cx="709612" cy="703263"/>
            <a:chOff x="4337" y="290"/>
            <a:chExt cx="447" cy="443"/>
          </a:xfrm>
        </p:grpSpPr>
        <p:graphicFrame>
          <p:nvGraphicFramePr>
            <p:cNvPr id="70749" name="Object 41">
              <a:extLst>
                <a:ext uri="{FF2B5EF4-FFF2-40B4-BE49-F238E27FC236}">
                  <a16:creationId xmlns:a16="http://schemas.microsoft.com/office/drawing/2014/main" id="{E751D24E-4387-DF46-A762-B648F066F2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17462500" imgH="14478000" progId="MS_ClipArt_Gallery.2">
                    <p:embed/>
                  </p:oleObj>
                </mc:Choice>
                <mc:Fallback>
                  <p:oleObj name="Clip" r:id="rId4" imgW="17462500" imgH="14478000" progId="MS_ClipArt_Gallery.2">
                    <p:embed/>
                    <p:pic>
                      <p:nvPicPr>
                        <p:cNvPr id="70749" name="Object 41">
                          <a:extLst>
                            <a:ext uri="{FF2B5EF4-FFF2-40B4-BE49-F238E27FC236}">
                              <a16:creationId xmlns:a16="http://schemas.microsoft.com/office/drawing/2014/main" id="{E751D24E-4387-DF46-A762-B648F066F2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0750" name="Group 42">
              <a:extLst>
                <a:ext uri="{FF2B5EF4-FFF2-40B4-BE49-F238E27FC236}">
                  <a16:creationId xmlns:a16="http://schemas.microsoft.com/office/drawing/2014/main" id="{1A6098B2-22F5-5D41-A7EF-5E15F14814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0751" name="Rectangle 43">
                <a:extLst>
                  <a:ext uri="{FF2B5EF4-FFF2-40B4-BE49-F238E27FC236}">
                    <a16:creationId xmlns:a16="http://schemas.microsoft.com/office/drawing/2014/main" id="{75122051-B418-0048-BDDB-6AB7B4650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52" name="Text Box 44">
                <a:extLst>
                  <a:ext uri="{FF2B5EF4-FFF2-40B4-BE49-F238E27FC236}">
                    <a16:creationId xmlns:a16="http://schemas.microsoft.com/office/drawing/2014/main" id="{23D79F8E-F2FC-6C40-A428-CD3BB9F3E1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0666" name="Group 45">
            <a:extLst>
              <a:ext uri="{FF2B5EF4-FFF2-40B4-BE49-F238E27FC236}">
                <a16:creationId xmlns:a16="http://schemas.microsoft.com/office/drawing/2014/main" id="{59BD7852-B1BA-FE42-AF83-D79E4A2885DB}"/>
              </a:ext>
            </a:extLst>
          </p:cNvPr>
          <p:cNvGrpSpPr>
            <a:grpSpLocks/>
          </p:cNvGrpSpPr>
          <p:nvPr/>
        </p:nvGrpSpPr>
        <p:grpSpPr bwMode="auto">
          <a:xfrm>
            <a:off x="9437688" y="4203701"/>
            <a:ext cx="709612" cy="703263"/>
            <a:chOff x="4337" y="290"/>
            <a:chExt cx="447" cy="443"/>
          </a:xfrm>
        </p:grpSpPr>
        <p:graphicFrame>
          <p:nvGraphicFramePr>
            <p:cNvPr id="70745" name="Object 46">
              <a:extLst>
                <a:ext uri="{FF2B5EF4-FFF2-40B4-BE49-F238E27FC236}">
                  <a16:creationId xmlns:a16="http://schemas.microsoft.com/office/drawing/2014/main" id="{F5D25A7D-91AD-9845-9C72-54D2903567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7462500" imgH="14478000" progId="MS_ClipArt_Gallery.2">
                    <p:embed/>
                  </p:oleObj>
                </mc:Choice>
                <mc:Fallback>
                  <p:oleObj name="Clip" r:id="rId5" imgW="17462500" imgH="14478000" progId="MS_ClipArt_Gallery.2">
                    <p:embed/>
                    <p:pic>
                      <p:nvPicPr>
                        <p:cNvPr id="70745" name="Object 46">
                          <a:extLst>
                            <a:ext uri="{FF2B5EF4-FFF2-40B4-BE49-F238E27FC236}">
                              <a16:creationId xmlns:a16="http://schemas.microsoft.com/office/drawing/2014/main" id="{F5D25A7D-91AD-9845-9C72-54D2903567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0746" name="Group 47">
              <a:extLst>
                <a:ext uri="{FF2B5EF4-FFF2-40B4-BE49-F238E27FC236}">
                  <a16:creationId xmlns:a16="http://schemas.microsoft.com/office/drawing/2014/main" id="{FF220CD0-273C-0642-8EBF-24653708BF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0747" name="Rectangle 48">
                <a:extLst>
                  <a:ext uri="{FF2B5EF4-FFF2-40B4-BE49-F238E27FC236}">
                    <a16:creationId xmlns:a16="http://schemas.microsoft.com/office/drawing/2014/main" id="{1DA1E5DF-66C5-134B-AB92-74178E0EB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48" name="Text Box 49">
                <a:extLst>
                  <a:ext uri="{FF2B5EF4-FFF2-40B4-BE49-F238E27FC236}">
                    <a16:creationId xmlns:a16="http://schemas.microsoft.com/office/drawing/2014/main" id="{C840296E-990D-D142-8C55-69DF379ACA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0667" name="Group 50">
            <a:extLst>
              <a:ext uri="{FF2B5EF4-FFF2-40B4-BE49-F238E27FC236}">
                <a16:creationId xmlns:a16="http://schemas.microsoft.com/office/drawing/2014/main" id="{D5CA9BCF-160C-0744-9E88-9BC8516572AF}"/>
              </a:ext>
            </a:extLst>
          </p:cNvPr>
          <p:cNvGrpSpPr>
            <a:grpSpLocks/>
          </p:cNvGrpSpPr>
          <p:nvPr/>
        </p:nvGrpSpPr>
        <p:grpSpPr bwMode="auto">
          <a:xfrm>
            <a:off x="6724651" y="3965576"/>
            <a:ext cx="809625" cy="1501775"/>
            <a:chOff x="3492" y="2522"/>
            <a:chExt cx="510" cy="946"/>
          </a:xfrm>
        </p:grpSpPr>
        <p:grpSp>
          <p:nvGrpSpPr>
            <p:cNvPr id="70720" name="Group 51">
              <a:extLst>
                <a:ext uri="{FF2B5EF4-FFF2-40B4-BE49-F238E27FC236}">
                  <a16:creationId xmlns:a16="http://schemas.microsoft.com/office/drawing/2014/main" id="{C8FFBC06-8EED-1C41-95A5-B51760FCD8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70737" name="AutoShape 52">
                <a:extLst>
                  <a:ext uri="{FF2B5EF4-FFF2-40B4-BE49-F238E27FC236}">
                    <a16:creationId xmlns:a16="http://schemas.microsoft.com/office/drawing/2014/main" id="{B31299C8-56CE-9E4C-94C2-B819F4082F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38" name="Rectangle 53">
                <a:extLst>
                  <a:ext uri="{FF2B5EF4-FFF2-40B4-BE49-F238E27FC236}">
                    <a16:creationId xmlns:a16="http://schemas.microsoft.com/office/drawing/2014/main" id="{D67373EC-83A3-6A43-ADA5-ECA4470742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39" name="Rectangle 54">
                <a:extLst>
                  <a:ext uri="{FF2B5EF4-FFF2-40B4-BE49-F238E27FC236}">
                    <a16:creationId xmlns:a16="http://schemas.microsoft.com/office/drawing/2014/main" id="{0EF16C35-8A53-774E-9D72-A86C44216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40" name="AutoShape 55">
                <a:extLst>
                  <a:ext uri="{FF2B5EF4-FFF2-40B4-BE49-F238E27FC236}">
                    <a16:creationId xmlns:a16="http://schemas.microsoft.com/office/drawing/2014/main" id="{18B04FCF-6A3A-6649-9969-381810FAB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41" name="Line 56">
                <a:extLst>
                  <a:ext uri="{FF2B5EF4-FFF2-40B4-BE49-F238E27FC236}">
                    <a16:creationId xmlns:a16="http://schemas.microsoft.com/office/drawing/2014/main" id="{EB17BC31-343F-8842-9891-F48B22A08A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42" name="Line 57">
                <a:extLst>
                  <a:ext uri="{FF2B5EF4-FFF2-40B4-BE49-F238E27FC236}">
                    <a16:creationId xmlns:a16="http://schemas.microsoft.com/office/drawing/2014/main" id="{B7F32F59-DDBF-BB4D-A80A-39FA6CA918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43" name="Rectangle 58">
                <a:extLst>
                  <a:ext uri="{FF2B5EF4-FFF2-40B4-BE49-F238E27FC236}">
                    <a16:creationId xmlns:a16="http://schemas.microsoft.com/office/drawing/2014/main" id="{E4E2C33E-FD9B-C44F-B1D2-A5B0DA220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44" name="Rectangle 59">
                <a:extLst>
                  <a:ext uri="{FF2B5EF4-FFF2-40B4-BE49-F238E27FC236}">
                    <a16:creationId xmlns:a16="http://schemas.microsoft.com/office/drawing/2014/main" id="{193683B0-1FC6-5C40-868B-BB127B244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70721" name="Group 60">
              <a:extLst>
                <a:ext uri="{FF2B5EF4-FFF2-40B4-BE49-F238E27FC236}">
                  <a16:creationId xmlns:a16="http://schemas.microsoft.com/office/drawing/2014/main" id="{E996562C-EEA7-BE46-8F2A-D78084D436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807"/>
              <a:ext cx="510" cy="661"/>
              <a:chOff x="4296" y="2627"/>
              <a:chExt cx="510" cy="661"/>
            </a:xfrm>
          </p:grpSpPr>
          <p:sp>
            <p:nvSpPr>
              <p:cNvPr id="70722" name="Rectangle 61">
                <a:extLst>
                  <a:ext uri="{FF2B5EF4-FFF2-40B4-BE49-F238E27FC236}">
                    <a16:creationId xmlns:a16="http://schemas.microsoft.com/office/drawing/2014/main" id="{6ECB8BDB-E2CB-5947-9633-7450B8EAA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23" name="Text Box 62">
                <a:extLst>
                  <a:ext uri="{FF2B5EF4-FFF2-40B4-BE49-F238E27FC236}">
                    <a16:creationId xmlns:a16="http://schemas.microsoft.com/office/drawing/2014/main" id="{F23D8E82-59A3-8440-93C7-9D03A4B34E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2" y="2627"/>
                <a:ext cx="47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server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24" name="Rectangle 63">
                <a:extLst>
                  <a:ext uri="{FF2B5EF4-FFF2-40B4-BE49-F238E27FC236}">
                    <a16:creationId xmlns:a16="http://schemas.microsoft.com/office/drawing/2014/main" id="{30205E6E-23D8-3647-B1C2-72BF85168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25" name="Line 64">
                <a:extLst>
                  <a:ext uri="{FF2B5EF4-FFF2-40B4-BE49-F238E27FC236}">
                    <a16:creationId xmlns:a16="http://schemas.microsoft.com/office/drawing/2014/main" id="{C68CEE17-C9D5-7C47-BF4B-7D4AFB828D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26" name="Line 65">
                <a:extLst>
                  <a:ext uri="{FF2B5EF4-FFF2-40B4-BE49-F238E27FC236}">
                    <a16:creationId xmlns:a16="http://schemas.microsoft.com/office/drawing/2014/main" id="{9EF0AA21-3A94-2A4D-9503-12451DCCE1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27" name="Line 66">
                <a:extLst>
                  <a:ext uri="{FF2B5EF4-FFF2-40B4-BE49-F238E27FC236}">
                    <a16:creationId xmlns:a16="http://schemas.microsoft.com/office/drawing/2014/main" id="{86207403-1762-CC45-8590-0E211A889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28" name="Line 67">
                <a:extLst>
                  <a:ext uri="{FF2B5EF4-FFF2-40B4-BE49-F238E27FC236}">
                    <a16:creationId xmlns:a16="http://schemas.microsoft.com/office/drawing/2014/main" id="{F9991AD0-8ABD-5C4A-90D0-A7CED039B3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29" name="Line 68">
                <a:extLst>
                  <a:ext uri="{FF2B5EF4-FFF2-40B4-BE49-F238E27FC236}">
                    <a16:creationId xmlns:a16="http://schemas.microsoft.com/office/drawing/2014/main" id="{032120C1-7D96-934A-AD1F-E4FEDAEE4B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30" name="Line 69">
                <a:extLst>
                  <a:ext uri="{FF2B5EF4-FFF2-40B4-BE49-F238E27FC236}">
                    <a16:creationId xmlns:a16="http://schemas.microsoft.com/office/drawing/2014/main" id="{C6646C0C-E994-4348-B7AC-1C2D21DC84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31" name="Line 70">
                <a:extLst>
                  <a:ext uri="{FF2B5EF4-FFF2-40B4-BE49-F238E27FC236}">
                    <a16:creationId xmlns:a16="http://schemas.microsoft.com/office/drawing/2014/main" id="{A7209CE8-F7E1-9B4B-92D8-6F1B2DED6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32" name="Rectangle 71">
                <a:extLst>
                  <a:ext uri="{FF2B5EF4-FFF2-40B4-BE49-F238E27FC236}">
                    <a16:creationId xmlns:a16="http://schemas.microsoft.com/office/drawing/2014/main" id="{6030CDEF-AE29-294C-9906-30A1D3088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33" name="Rectangle 72">
                <a:extLst>
                  <a:ext uri="{FF2B5EF4-FFF2-40B4-BE49-F238E27FC236}">
                    <a16:creationId xmlns:a16="http://schemas.microsoft.com/office/drawing/2014/main" id="{7344F438-90D0-BF45-A844-DCD073914F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34" name="Rectangle 73">
                <a:extLst>
                  <a:ext uri="{FF2B5EF4-FFF2-40B4-BE49-F238E27FC236}">
                    <a16:creationId xmlns:a16="http://schemas.microsoft.com/office/drawing/2014/main" id="{B340F513-F8E0-884F-BE8E-C6B9BF91D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35" name="Rectangle 74">
                <a:extLst>
                  <a:ext uri="{FF2B5EF4-FFF2-40B4-BE49-F238E27FC236}">
                    <a16:creationId xmlns:a16="http://schemas.microsoft.com/office/drawing/2014/main" id="{655D5271-BD1D-E140-A6F6-60C76D10E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36" name="Rectangle 75">
                <a:extLst>
                  <a:ext uri="{FF2B5EF4-FFF2-40B4-BE49-F238E27FC236}">
                    <a16:creationId xmlns:a16="http://schemas.microsoft.com/office/drawing/2014/main" id="{34B4585D-5781-094B-8BBE-94ADE16AA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0668" name="Group 76">
            <a:extLst>
              <a:ext uri="{FF2B5EF4-FFF2-40B4-BE49-F238E27FC236}">
                <a16:creationId xmlns:a16="http://schemas.microsoft.com/office/drawing/2014/main" id="{39E6F9BA-C6B1-814B-A5D6-DF64792B743F}"/>
              </a:ext>
            </a:extLst>
          </p:cNvPr>
          <p:cNvGrpSpPr>
            <a:grpSpLocks/>
          </p:cNvGrpSpPr>
          <p:nvPr/>
        </p:nvGrpSpPr>
        <p:grpSpPr bwMode="auto">
          <a:xfrm>
            <a:off x="7666038" y="5070476"/>
            <a:ext cx="709612" cy="703263"/>
            <a:chOff x="4337" y="290"/>
            <a:chExt cx="447" cy="443"/>
          </a:xfrm>
        </p:grpSpPr>
        <p:graphicFrame>
          <p:nvGraphicFramePr>
            <p:cNvPr id="70716" name="Object 77">
              <a:extLst>
                <a:ext uri="{FF2B5EF4-FFF2-40B4-BE49-F238E27FC236}">
                  <a16:creationId xmlns:a16="http://schemas.microsoft.com/office/drawing/2014/main" id="{E947CC0E-D98C-664B-B922-12C0867196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17462500" imgH="14478000" progId="MS_ClipArt_Gallery.2">
                    <p:embed/>
                  </p:oleObj>
                </mc:Choice>
                <mc:Fallback>
                  <p:oleObj name="Clip" r:id="rId6" imgW="17462500" imgH="14478000" progId="MS_ClipArt_Gallery.2">
                    <p:embed/>
                    <p:pic>
                      <p:nvPicPr>
                        <p:cNvPr id="70716" name="Object 77">
                          <a:extLst>
                            <a:ext uri="{FF2B5EF4-FFF2-40B4-BE49-F238E27FC236}">
                              <a16:creationId xmlns:a16="http://schemas.microsoft.com/office/drawing/2014/main" id="{E947CC0E-D98C-664B-B922-12C0867196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0717" name="Group 78">
              <a:extLst>
                <a:ext uri="{FF2B5EF4-FFF2-40B4-BE49-F238E27FC236}">
                  <a16:creationId xmlns:a16="http://schemas.microsoft.com/office/drawing/2014/main" id="{CED609AC-AB06-794F-9899-52AB9474A0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0718" name="Rectangle 79">
                <a:extLst>
                  <a:ext uri="{FF2B5EF4-FFF2-40B4-BE49-F238E27FC236}">
                    <a16:creationId xmlns:a16="http://schemas.microsoft.com/office/drawing/2014/main" id="{E468230C-FC35-B04E-8CB7-0C990DD04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19" name="Text Box 80">
                <a:extLst>
                  <a:ext uri="{FF2B5EF4-FFF2-40B4-BE49-F238E27FC236}">
                    <a16:creationId xmlns:a16="http://schemas.microsoft.com/office/drawing/2014/main" id="{A06C8885-2A22-D54A-8577-E53817C105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0669" name="Group 81">
            <a:extLst>
              <a:ext uri="{FF2B5EF4-FFF2-40B4-BE49-F238E27FC236}">
                <a16:creationId xmlns:a16="http://schemas.microsoft.com/office/drawing/2014/main" id="{3ED4A410-EB41-5B41-81B3-BDC0A618D6E1}"/>
              </a:ext>
            </a:extLst>
          </p:cNvPr>
          <p:cNvGrpSpPr>
            <a:grpSpLocks/>
          </p:cNvGrpSpPr>
          <p:nvPr/>
        </p:nvGrpSpPr>
        <p:grpSpPr bwMode="auto">
          <a:xfrm>
            <a:off x="6827838" y="5575301"/>
            <a:ext cx="709612" cy="703263"/>
            <a:chOff x="4337" y="290"/>
            <a:chExt cx="447" cy="443"/>
          </a:xfrm>
        </p:grpSpPr>
        <p:graphicFrame>
          <p:nvGraphicFramePr>
            <p:cNvPr id="70712" name="Object 82">
              <a:extLst>
                <a:ext uri="{FF2B5EF4-FFF2-40B4-BE49-F238E27FC236}">
                  <a16:creationId xmlns:a16="http://schemas.microsoft.com/office/drawing/2014/main" id="{7A2E651C-CA5F-6B40-BFFB-B57529EB62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7462500" imgH="14478000" progId="MS_ClipArt_Gallery.2">
                    <p:embed/>
                  </p:oleObj>
                </mc:Choice>
                <mc:Fallback>
                  <p:oleObj name="Clip" r:id="rId7" imgW="17462500" imgH="14478000" progId="MS_ClipArt_Gallery.2">
                    <p:embed/>
                    <p:pic>
                      <p:nvPicPr>
                        <p:cNvPr id="70712" name="Object 82">
                          <a:extLst>
                            <a:ext uri="{FF2B5EF4-FFF2-40B4-BE49-F238E27FC236}">
                              <a16:creationId xmlns:a16="http://schemas.microsoft.com/office/drawing/2014/main" id="{7A2E651C-CA5F-6B40-BFFB-B57529EB62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0713" name="Group 83">
              <a:extLst>
                <a:ext uri="{FF2B5EF4-FFF2-40B4-BE49-F238E27FC236}">
                  <a16:creationId xmlns:a16="http://schemas.microsoft.com/office/drawing/2014/main" id="{B9EB4A44-732C-294E-8D03-ADCCD593E7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0714" name="Rectangle 84">
                <a:extLst>
                  <a:ext uri="{FF2B5EF4-FFF2-40B4-BE49-F238E27FC236}">
                    <a16:creationId xmlns:a16="http://schemas.microsoft.com/office/drawing/2014/main" id="{410DB158-C93F-7B4C-89C9-041F275BC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15" name="Text Box 85">
                <a:extLst>
                  <a:ext uri="{FF2B5EF4-FFF2-40B4-BE49-F238E27FC236}">
                    <a16:creationId xmlns:a16="http://schemas.microsoft.com/office/drawing/2014/main" id="{71FBCDA8-7E28-9047-964D-E77AA3C48A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0670" name="Group 86">
            <a:extLst>
              <a:ext uri="{FF2B5EF4-FFF2-40B4-BE49-F238E27FC236}">
                <a16:creationId xmlns:a16="http://schemas.microsoft.com/office/drawing/2014/main" id="{70D83A9A-3571-EC4A-8111-40E750B613CC}"/>
              </a:ext>
            </a:extLst>
          </p:cNvPr>
          <p:cNvGrpSpPr>
            <a:grpSpLocks/>
          </p:cNvGrpSpPr>
          <p:nvPr/>
        </p:nvGrpSpPr>
        <p:grpSpPr bwMode="auto">
          <a:xfrm>
            <a:off x="6724651" y="1708151"/>
            <a:ext cx="809625" cy="1501775"/>
            <a:chOff x="3492" y="2522"/>
            <a:chExt cx="510" cy="946"/>
          </a:xfrm>
        </p:grpSpPr>
        <p:grpSp>
          <p:nvGrpSpPr>
            <p:cNvPr id="70687" name="Group 87">
              <a:extLst>
                <a:ext uri="{FF2B5EF4-FFF2-40B4-BE49-F238E27FC236}">
                  <a16:creationId xmlns:a16="http://schemas.microsoft.com/office/drawing/2014/main" id="{B3D42835-E252-E848-9331-1B840A0B3A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70704" name="AutoShape 88">
                <a:extLst>
                  <a:ext uri="{FF2B5EF4-FFF2-40B4-BE49-F238E27FC236}">
                    <a16:creationId xmlns:a16="http://schemas.microsoft.com/office/drawing/2014/main" id="{ACF520B8-5206-2641-A64A-EEE37D559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05" name="Rectangle 89">
                <a:extLst>
                  <a:ext uri="{FF2B5EF4-FFF2-40B4-BE49-F238E27FC236}">
                    <a16:creationId xmlns:a16="http://schemas.microsoft.com/office/drawing/2014/main" id="{C8472C50-0B9B-8348-B61D-DFE50480E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06" name="Rectangle 90">
                <a:extLst>
                  <a:ext uri="{FF2B5EF4-FFF2-40B4-BE49-F238E27FC236}">
                    <a16:creationId xmlns:a16="http://schemas.microsoft.com/office/drawing/2014/main" id="{29249B5B-70F0-CB48-923B-773B87E61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07" name="AutoShape 91">
                <a:extLst>
                  <a:ext uri="{FF2B5EF4-FFF2-40B4-BE49-F238E27FC236}">
                    <a16:creationId xmlns:a16="http://schemas.microsoft.com/office/drawing/2014/main" id="{BA8FA693-CD5A-4442-B3D9-E84773988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08" name="Line 92">
                <a:extLst>
                  <a:ext uri="{FF2B5EF4-FFF2-40B4-BE49-F238E27FC236}">
                    <a16:creationId xmlns:a16="http://schemas.microsoft.com/office/drawing/2014/main" id="{55118E0A-6510-1B4D-838D-E482CF3EA1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09" name="Line 93">
                <a:extLst>
                  <a:ext uri="{FF2B5EF4-FFF2-40B4-BE49-F238E27FC236}">
                    <a16:creationId xmlns:a16="http://schemas.microsoft.com/office/drawing/2014/main" id="{0699A917-C92D-744F-9500-CE83CBF7F4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10" name="Rectangle 94">
                <a:extLst>
                  <a:ext uri="{FF2B5EF4-FFF2-40B4-BE49-F238E27FC236}">
                    <a16:creationId xmlns:a16="http://schemas.microsoft.com/office/drawing/2014/main" id="{130E522D-07B8-3B4E-BE6F-F67734853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11" name="Rectangle 95">
                <a:extLst>
                  <a:ext uri="{FF2B5EF4-FFF2-40B4-BE49-F238E27FC236}">
                    <a16:creationId xmlns:a16="http://schemas.microsoft.com/office/drawing/2014/main" id="{363CCACE-F7DA-604D-B0FC-007EBB6F9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70688" name="Group 96">
              <a:extLst>
                <a:ext uri="{FF2B5EF4-FFF2-40B4-BE49-F238E27FC236}">
                  <a16:creationId xmlns:a16="http://schemas.microsoft.com/office/drawing/2014/main" id="{337F8492-64A9-7D4E-98A3-4E6FDA3A30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807"/>
              <a:ext cx="510" cy="661"/>
              <a:chOff x="4296" y="2627"/>
              <a:chExt cx="510" cy="661"/>
            </a:xfrm>
          </p:grpSpPr>
          <p:sp>
            <p:nvSpPr>
              <p:cNvPr id="70689" name="Rectangle 97">
                <a:extLst>
                  <a:ext uri="{FF2B5EF4-FFF2-40B4-BE49-F238E27FC236}">
                    <a16:creationId xmlns:a16="http://schemas.microsoft.com/office/drawing/2014/main" id="{1DB49E02-0981-F842-891A-156CC5DA3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690" name="Text Box 98">
                <a:extLst>
                  <a:ext uri="{FF2B5EF4-FFF2-40B4-BE49-F238E27FC236}">
                    <a16:creationId xmlns:a16="http://schemas.microsoft.com/office/drawing/2014/main" id="{ED47B78F-C804-9B40-BE61-FF422EF581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2" y="2627"/>
                <a:ext cx="47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server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691" name="Rectangle 99">
                <a:extLst>
                  <a:ext uri="{FF2B5EF4-FFF2-40B4-BE49-F238E27FC236}">
                    <a16:creationId xmlns:a16="http://schemas.microsoft.com/office/drawing/2014/main" id="{A6D65D51-CB31-6743-A90E-A99B66E92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692" name="Line 100">
                <a:extLst>
                  <a:ext uri="{FF2B5EF4-FFF2-40B4-BE49-F238E27FC236}">
                    <a16:creationId xmlns:a16="http://schemas.microsoft.com/office/drawing/2014/main" id="{5AB13576-EA42-AD4E-8DA0-F8699EF47A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693" name="Line 101">
                <a:extLst>
                  <a:ext uri="{FF2B5EF4-FFF2-40B4-BE49-F238E27FC236}">
                    <a16:creationId xmlns:a16="http://schemas.microsoft.com/office/drawing/2014/main" id="{5B56D456-8470-A941-877D-E14069BB50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694" name="Line 102">
                <a:extLst>
                  <a:ext uri="{FF2B5EF4-FFF2-40B4-BE49-F238E27FC236}">
                    <a16:creationId xmlns:a16="http://schemas.microsoft.com/office/drawing/2014/main" id="{DE915B43-BE12-6244-88EB-D5636C1472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695" name="Line 103">
                <a:extLst>
                  <a:ext uri="{FF2B5EF4-FFF2-40B4-BE49-F238E27FC236}">
                    <a16:creationId xmlns:a16="http://schemas.microsoft.com/office/drawing/2014/main" id="{7AC440B0-B637-D143-A953-0DA481A9AD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696" name="Line 104">
                <a:extLst>
                  <a:ext uri="{FF2B5EF4-FFF2-40B4-BE49-F238E27FC236}">
                    <a16:creationId xmlns:a16="http://schemas.microsoft.com/office/drawing/2014/main" id="{E5555AA0-ECEC-0C43-887C-7A46630F65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697" name="Line 105">
                <a:extLst>
                  <a:ext uri="{FF2B5EF4-FFF2-40B4-BE49-F238E27FC236}">
                    <a16:creationId xmlns:a16="http://schemas.microsoft.com/office/drawing/2014/main" id="{261D7600-A053-7A40-BC7C-60A426D11C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698" name="Line 106">
                <a:extLst>
                  <a:ext uri="{FF2B5EF4-FFF2-40B4-BE49-F238E27FC236}">
                    <a16:creationId xmlns:a16="http://schemas.microsoft.com/office/drawing/2014/main" id="{52DC18CC-720E-2A42-AFB4-B498D80299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699" name="Rectangle 107">
                <a:extLst>
                  <a:ext uri="{FF2B5EF4-FFF2-40B4-BE49-F238E27FC236}">
                    <a16:creationId xmlns:a16="http://schemas.microsoft.com/office/drawing/2014/main" id="{50EFC3B9-78D7-3348-82CC-674369116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00" name="Rectangle 108">
                <a:extLst>
                  <a:ext uri="{FF2B5EF4-FFF2-40B4-BE49-F238E27FC236}">
                    <a16:creationId xmlns:a16="http://schemas.microsoft.com/office/drawing/2014/main" id="{F48B7CF0-8F9F-624D-B58C-56E6601FE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01" name="Rectangle 109">
                <a:extLst>
                  <a:ext uri="{FF2B5EF4-FFF2-40B4-BE49-F238E27FC236}">
                    <a16:creationId xmlns:a16="http://schemas.microsoft.com/office/drawing/2014/main" id="{0EA07359-CF6E-A34D-90E8-EA9B6E7BE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02" name="Rectangle 110">
                <a:extLst>
                  <a:ext uri="{FF2B5EF4-FFF2-40B4-BE49-F238E27FC236}">
                    <a16:creationId xmlns:a16="http://schemas.microsoft.com/office/drawing/2014/main" id="{4DA9EA92-7AAC-AC41-B5DC-3608271DB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03" name="Rectangle 111">
                <a:extLst>
                  <a:ext uri="{FF2B5EF4-FFF2-40B4-BE49-F238E27FC236}">
                    <a16:creationId xmlns:a16="http://schemas.microsoft.com/office/drawing/2014/main" id="{3ECCC62A-D73A-C84E-8DAA-77AED98B4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0671" name="Group 112">
            <a:extLst>
              <a:ext uri="{FF2B5EF4-FFF2-40B4-BE49-F238E27FC236}">
                <a16:creationId xmlns:a16="http://schemas.microsoft.com/office/drawing/2014/main" id="{9F6D46B0-B422-C94E-A211-F55105218D56}"/>
              </a:ext>
            </a:extLst>
          </p:cNvPr>
          <p:cNvGrpSpPr>
            <a:grpSpLocks/>
          </p:cNvGrpSpPr>
          <p:nvPr/>
        </p:nvGrpSpPr>
        <p:grpSpPr bwMode="auto">
          <a:xfrm>
            <a:off x="7456488" y="1450976"/>
            <a:ext cx="709612" cy="703263"/>
            <a:chOff x="4337" y="290"/>
            <a:chExt cx="447" cy="443"/>
          </a:xfrm>
        </p:grpSpPr>
        <p:graphicFrame>
          <p:nvGraphicFramePr>
            <p:cNvPr id="70683" name="Object 113">
              <a:extLst>
                <a:ext uri="{FF2B5EF4-FFF2-40B4-BE49-F238E27FC236}">
                  <a16:creationId xmlns:a16="http://schemas.microsoft.com/office/drawing/2014/main" id="{F3B1DB6F-0446-4240-B55A-1FFB7B564E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17462500" imgH="14478000" progId="MS_ClipArt_Gallery.2">
                    <p:embed/>
                  </p:oleObj>
                </mc:Choice>
                <mc:Fallback>
                  <p:oleObj name="Clip" r:id="rId8" imgW="17462500" imgH="14478000" progId="MS_ClipArt_Gallery.2">
                    <p:embed/>
                    <p:pic>
                      <p:nvPicPr>
                        <p:cNvPr id="70683" name="Object 113">
                          <a:extLst>
                            <a:ext uri="{FF2B5EF4-FFF2-40B4-BE49-F238E27FC236}">
                              <a16:creationId xmlns:a16="http://schemas.microsoft.com/office/drawing/2014/main" id="{F3B1DB6F-0446-4240-B55A-1FFB7B564E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0684" name="Group 114">
              <a:extLst>
                <a:ext uri="{FF2B5EF4-FFF2-40B4-BE49-F238E27FC236}">
                  <a16:creationId xmlns:a16="http://schemas.microsoft.com/office/drawing/2014/main" id="{250598CE-9507-9D42-984B-55C52D658D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0685" name="Rectangle 115">
                <a:extLst>
                  <a:ext uri="{FF2B5EF4-FFF2-40B4-BE49-F238E27FC236}">
                    <a16:creationId xmlns:a16="http://schemas.microsoft.com/office/drawing/2014/main" id="{AD9AEEC4-802D-EF4C-9BA2-82669D49F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686" name="Text Box 116">
                <a:extLst>
                  <a:ext uri="{FF2B5EF4-FFF2-40B4-BE49-F238E27FC236}">
                    <a16:creationId xmlns:a16="http://schemas.microsoft.com/office/drawing/2014/main" id="{0B73F3A8-3ECD-0A44-BDC7-2AD07B58C4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sp>
        <p:nvSpPr>
          <p:cNvPr id="70672" name="Line 117">
            <a:extLst>
              <a:ext uri="{FF2B5EF4-FFF2-40B4-BE49-F238E27FC236}">
                <a16:creationId xmlns:a16="http://schemas.microsoft.com/office/drawing/2014/main" id="{449BE214-C2E9-1F4D-8BF5-490E4E59C7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62850" y="3752850"/>
            <a:ext cx="1123950" cy="10858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0673" name="Line 118">
            <a:extLst>
              <a:ext uri="{FF2B5EF4-FFF2-40B4-BE49-F238E27FC236}">
                <a16:creationId xmlns:a16="http://schemas.microsoft.com/office/drawing/2014/main" id="{D996DC00-649D-F044-A647-89813D559C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19900" y="3228976"/>
            <a:ext cx="0" cy="12477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70674" name="Group 119">
            <a:extLst>
              <a:ext uri="{FF2B5EF4-FFF2-40B4-BE49-F238E27FC236}">
                <a16:creationId xmlns:a16="http://schemas.microsoft.com/office/drawing/2014/main" id="{7FBFF892-78A1-854D-8810-BB3FC8C0B09B}"/>
              </a:ext>
            </a:extLst>
          </p:cNvPr>
          <p:cNvGrpSpPr>
            <a:grpSpLocks/>
          </p:cNvGrpSpPr>
          <p:nvPr/>
        </p:nvGrpSpPr>
        <p:grpSpPr bwMode="auto">
          <a:xfrm>
            <a:off x="7656516" y="4046543"/>
            <a:ext cx="1041401" cy="461963"/>
            <a:chOff x="3743" y="2537"/>
            <a:chExt cx="656" cy="291"/>
          </a:xfrm>
        </p:grpSpPr>
        <p:sp>
          <p:nvSpPr>
            <p:cNvPr id="70681" name="Rectangle 120">
              <a:extLst>
                <a:ext uri="{FF2B5EF4-FFF2-40B4-BE49-F238E27FC236}">
                  <a16:creationId xmlns:a16="http://schemas.microsoft.com/office/drawing/2014/main" id="{C17C9F2C-B5D4-254A-9E37-2584EF88F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70682" name="Text Box 121">
              <a:extLst>
                <a:ext uri="{FF2B5EF4-FFF2-40B4-BE49-F238E27FC236}">
                  <a16:creationId xmlns:a16="http://schemas.microsoft.com/office/drawing/2014/main" id="{6E7CDB76-DE63-2044-BCDB-75E2E229D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" y="2537"/>
              <a:ext cx="6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C00000"/>
                  </a:solidFill>
                  <a:latin typeface="Helvetica" pitchFamily="2" charset="0"/>
                </a:rPr>
                <a:t>SMTP</a:t>
              </a:r>
            </a:p>
          </p:txBody>
        </p:sp>
      </p:grpSp>
      <p:grpSp>
        <p:nvGrpSpPr>
          <p:cNvPr id="70675" name="Group 122">
            <a:extLst>
              <a:ext uri="{FF2B5EF4-FFF2-40B4-BE49-F238E27FC236}">
                <a16:creationId xmlns:a16="http://schemas.microsoft.com/office/drawing/2014/main" id="{84694CC7-2D5A-FC4F-8024-25C826601340}"/>
              </a:ext>
            </a:extLst>
          </p:cNvPr>
          <p:cNvGrpSpPr>
            <a:grpSpLocks/>
          </p:cNvGrpSpPr>
          <p:nvPr/>
        </p:nvGrpSpPr>
        <p:grpSpPr bwMode="auto">
          <a:xfrm>
            <a:off x="7618416" y="2789243"/>
            <a:ext cx="1041401" cy="461963"/>
            <a:chOff x="3743" y="2537"/>
            <a:chExt cx="656" cy="291"/>
          </a:xfrm>
        </p:grpSpPr>
        <p:sp>
          <p:nvSpPr>
            <p:cNvPr id="70679" name="Rectangle 123">
              <a:extLst>
                <a:ext uri="{FF2B5EF4-FFF2-40B4-BE49-F238E27FC236}">
                  <a16:creationId xmlns:a16="http://schemas.microsoft.com/office/drawing/2014/main" id="{0A9852F8-66B4-B842-801E-CE207E21E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70680" name="Text Box 124">
              <a:extLst>
                <a:ext uri="{FF2B5EF4-FFF2-40B4-BE49-F238E27FC236}">
                  <a16:creationId xmlns:a16="http://schemas.microsoft.com/office/drawing/2014/main" id="{FAC07196-12A0-E744-8405-DB0D028FF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" y="2537"/>
              <a:ext cx="6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C00000"/>
                  </a:solidFill>
                  <a:latin typeface="Helvetica" pitchFamily="2" charset="0"/>
                </a:rPr>
                <a:t>SMTP</a:t>
              </a:r>
            </a:p>
          </p:txBody>
        </p:sp>
      </p:grpSp>
      <p:grpSp>
        <p:nvGrpSpPr>
          <p:cNvPr id="70676" name="Group 125">
            <a:extLst>
              <a:ext uri="{FF2B5EF4-FFF2-40B4-BE49-F238E27FC236}">
                <a16:creationId xmlns:a16="http://schemas.microsoft.com/office/drawing/2014/main" id="{D9790BF9-86A3-BD4C-9F03-827924E89677}"/>
              </a:ext>
            </a:extLst>
          </p:cNvPr>
          <p:cNvGrpSpPr>
            <a:grpSpLocks/>
          </p:cNvGrpSpPr>
          <p:nvPr/>
        </p:nvGrpSpPr>
        <p:grpSpPr bwMode="auto">
          <a:xfrm>
            <a:off x="6294441" y="3503618"/>
            <a:ext cx="1041401" cy="461963"/>
            <a:chOff x="3743" y="2537"/>
            <a:chExt cx="656" cy="291"/>
          </a:xfrm>
        </p:grpSpPr>
        <p:sp>
          <p:nvSpPr>
            <p:cNvPr id="70677" name="Rectangle 126">
              <a:extLst>
                <a:ext uri="{FF2B5EF4-FFF2-40B4-BE49-F238E27FC236}">
                  <a16:creationId xmlns:a16="http://schemas.microsoft.com/office/drawing/2014/main" id="{7C3F1E05-4CE2-1840-9736-68DA46604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70678" name="Text Box 127">
              <a:extLst>
                <a:ext uri="{FF2B5EF4-FFF2-40B4-BE49-F238E27FC236}">
                  <a16:creationId xmlns:a16="http://schemas.microsoft.com/office/drawing/2014/main" id="{59FA53CB-15A9-1B47-B156-21B06A4A9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" y="2537"/>
              <a:ext cx="6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C00000"/>
                  </a:solidFill>
                  <a:latin typeface="Helvetica" pitchFamily="2" charset="0"/>
                </a:rPr>
                <a:t>SMTP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38ECD88-CF98-4E44-A1D2-C8C49707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Electronic Mail: Mail 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1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6">
            <a:extLst>
              <a:ext uri="{FF2B5EF4-FFF2-40B4-BE49-F238E27FC236}">
                <a16:creationId xmlns:a16="http://schemas.microsoft.com/office/drawing/2014/main" id="{5884EFB3-9135-3D47-BBB7-D0F9F369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742898DA-118A-9540-8204-0390B29CCD98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DB5FF74A-9F47-414A-8536-63A3FAEAEE0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41409" y="1611361"/>
            <a:ext cx="3810000" cy="3219450"/>
          </a:xfrm>
        </p:spPr>
        <p:txBody>
          <a:bodyPr>
            <a:normAutofit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2000" dirty="0"/>
              <a:t>1) Alice (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alice@rutgers.edu</a:t>
            </a:r>
            <a:r>
              <a:rPr lang="en-US" altLang="en-US" sz="2000" dirty="0"/>
              <a:t>) uses UA to compose message to </a:t>
            </a:r>
            <a:r>
              <a:rPr lang="en-US" altLang="en-US" sz="2000" dirty="0" err="1">
                <a:latin typeface="Courier New" panose="02070309020205020404" pitchFamily="49" charset="0"/>
              </a:rPr>
              <a:t>bob@nyu.edu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buFont typeface="ZapfDingbats" pitchFamily="82" charset="2"/>
              <a:buNone/>
            </a:pPr>
            <a:r>
              <a:rPr lang="en-US" altLang="en-US" sz="2000" dirty="0"/>
              <a:t>2) Alice’s UA sends message to her mail server; message placed in outgoing message queue</a:t>
            </a:r>
          </a:p>
          <a:p>
            <a:pPr>
              <a:buFont typeface="ZapfDingbats" pitchFamily="82" charset="2"/>
              <a:buNone/>
            </a:pPr>
            <a:r>
              <a:rPr lang="en-US" altLang="en-US" sz="2000" dirty="0"/>
              <a:t>3) Client side of SMTP opens TCP connection with Bob’s mail server</a:t>
            </a:r>
          </a:p>
        </p:txBody>
      </p:sp>
      <p:sp>
        <p:nvSpPr>
          <p:cNvPr id="71685" name="Rectangle 4">
            <a:extLst>
              <a:ext uri="{FF2B5EF4-FFF2-40B4-BE49-F238E27FC236}">
                <a16:creationId xmlns:a16="http://schemas.microsoft.com/office/drawing/2014/main" id="{6F385D6D-D8D2-6149-8147-AD2348D7D2C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363407" y="1607672"/>
            <a:ext cx="3810000" cy="2662436"/>
          </a:xfrm>
        </p:spPr>
        <p:txBody>
          <a:bodyPr>
            <a:normAutofit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2000" dirty="0"/>
              <a:t>4) SMTP client sends Alice’s message over the TCP connection</a:t>
            </a:r>
          </a:p>
          <a:p>
            <a:pPr>
              <a:buFont typeface="ZapfDingbats" pitchFamily="82" charset="2"/>
              <a:buNone/>
            </a:pPr>
            <a:r>
              <a:rPr lang="en-US" altLang="en-US" sz="2000" dirty="0"/>
              <a:t>5) Bob’s mail server places the message in Bob’s incoming mailbox</a:t>
            </a:r>
          </a:p>
          <a:p>
            <a:pPr>
              <a:buFont typeface="ZapfDingbats" pitchFamily="82" charset="2"/>
              <a:buNone/>
            </a:pPr>
            <a:r>
              <a:rPr lang="en-US" altLang="en-US" sz="2000" dirty="0"/>
              <a:t>6) Sometime later, Bob invokes his user agent to read message</a:t>
            </a:r>
            <a:endParaRPr lang="en-US" altLang="en-US" sz="2400" dirty="0"/>
          </a:p>
          <a:p>
            <a:pPr>
              <a:buFont typeface="ZapfDingbats" pitchFamily="82" charset="2"/>
              <a:buNone/>
            </a:pPr>
            <a:endParaRPr lang="en-US" altLang="en-US" sz="2400" dirty="0"/>
          </a:p>
        </p:txBody>
      </p:sp>
      <p:grpSp>
        <p:nvGrpSpPr>
          <p:cNvPr id="71686" name="Group 5">
            <a:extLst>
              <a:ext uri="{FF2B5EF4-FFF2-40B4-BE49-F238E27FC236}">
                <a16:creationId xmlns:a16="http://schemas.microsoft.com/office/drawing/2014/main" id="{D18DA794-67EB-4748-8804-F924DE0727A1}"/>
              </a:ext>
            </a:extLst>
          </p:cNvPr>
          <p:cNvGrpSpPr>
            <a:grpSpLocks/>
          </p:cNvGrpSpPr>
          <p:nvPr/>
        </p:nvGrpSpPr>
        <p:grpSpPr bwMode="auto">
          <a:xfrm>
            <a:off x="2794001" y="5062538"/>
            <a:ext cx="709613" cy="703262"/>
            <a:chOff x="4337" y="290"/>
            <a:chExt cx="447" cy="443"/>
          </a:xfrm>
        </p:grpSpPr>
        <p:graphicFrame>
          <p:nvGraphicFramePr>
            <p:cNvPr id="71755" name="Object 6">
              <a:extLst>
                <a:ext uri="{FF2B5EF4-FFF2-40B4-BE49-F238E27FC236}">
                  <a16:creationId xmlns:a16="http://schemas.microsoft.com/office/drawing/2014/main" id="{0B77949F-EC79-BD49-A5C9-0860FBCAEF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" imgW="17462500" imgH="14478000" progId="MS_ClipArt_Gallery.2">
                    <p:embed/>
                  </p:oleObj>
                </mc:Choice>
                <mc:Fallback>
                  <p:oleObj name="Clip" r:id="rId2" imgW="17462500" imgH="14478000" progId="MS_ClipArt_Gallery.2">
                    <p:embed/>
                    <p:pic>
                      <p:nvPicPr>
                        <p:cNvPr id="71755" name="Object 6">
                          <a:extLst>
                            <a:ext uri="{FF2B5EF4-FFF2-40B4-BE49-F238E27FC236}">
                              <a16:creationId xmlns:a16="http://schemas.microsoft.com/office/drawing/2014/main" id="{0B77949F-EC79-BD49-A5C9-0860FBCAEF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756" name="Group 7">
              <a:extLst>
                <a:ext uri="{FF2B5EF4-FFF2-40B4-BE49-F238E27FC236}">
                  <a16:creationId xmlns:a16="http://schemas.microsoft.com/office/drawing/2014/main" id="{405E136A-8867-AB47-B077-EE73520F1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1757" name="Rectangle 8">
                <a:extLst>
                  <a:ext uri="{FF2B5EF4-FFF2-40B4-BE49-F238E27FC236}">
                    <a16:creationId xmlns:a16="http://schemas.microsoft.com/office/drawing/2014/main" id="{8A3F913F-1FCB-2545-8469-344FB14A6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58" name="Text Box 9">
                <a:extLst>
                  <a:ext uri="{FF2B5EF4-FFF2-40B4-BE49-F238E27FC236}">
                    <a16:creationId xmlns:a16="http://schemas.microsoft.com/office/drawing/2014/main" id="{73D42798-4184-3E42-8427-24A9C2668B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1687" name="Group 10">
            <a:extLst>
              <a:ext uri="{FF2B5EF4-FFF2-40B4-BE49-F238E27FC236}">
                <a16:creationId xmlns:a16="http://schemas.microsoft.com/office/drawing/2014/main" id="{4DF8395B-7731-B840-86DD-E498239DA455}"/>
              </a:ext>
            </a:extLst>
          </p:cNvPr>
          <p:cNvGrpSpPr>
            <a:grpSpLocks/>
          </p:cNvGrpSpPr>
          <p:nvPr/>
        </p:nvGrpSpPr>
        <p:grpSpPr bwMode="auto">
          <a:xfrm>
            <a:off x="4332289" y="4503739"/>
            <a:ext cx="809625" cy="1501775"/>
            <a:chOff x="3492" y="2522"/>
            <a:chExt cx="510" cy="946"/>
          </a:xfrm>
        </p:grpSpPr>
        <p:grpSp>
          <p:nvGrpSpPr>
            <p:cNvPr id="71730" name="Group 11">
              <a:extLst>
                <a:ext uri="{FF2B5EF4-FFF2-40B4-BE49-F238E27FC236}">
                  <a16:creationId xmlns:a16="http://schemas.microsoft.com/office/drawing/2014/main" id="{A90171EF-8342-4140-9C7D-6F9D49255E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71747" name="AutoShape 12">
                <a:extLst>
                  <a:ext uri="{FF2B5EF4-FFF2-40B4-BE49-F238E27FC236}">
                    <a16:creationId xmlns:a16="http://schemas.microsoft.com/office/drawing/2014/main" id="{DAEBEFF1-2EE4-6047-BF37-0BA55A44D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48" name="Rectangle 13">
                <a:extLst>
                  <a:ext uri="{FF2B5EF4-FFF2-40B4-BE49-F238E27FC236}">
                    <a16:creationId xmlns:a16="http://schemas.microsoft.com/office/drawing/2014/main" id="{EAF14D98-5E59-F146-BDE2-DF6ECE32D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49" name="Rectangle 14">
                <a:extLst>
                  <a:ext uri="{FF2B5EF4-FFF2-40B4-BE49-F238E27FC236}">
                    <a16:creationId xmlns:a16="http://schemas.microsoft.com/office/drawing/2014/main" id="{45967C2F-CC8D-594E-9E9A-881945782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50" name="AutoShape 15">
                <a:extLst>
                  <a:ext uri="{FF2B5EF4-FFF2-40B4-BE49-F238E27FC236}">
                    <a16:creationId xmlns:a16="http://schemas.microsoft.com/office/drawing/2014/main" id="{618C7EFE-DC6E-6B41-BA17-91E63F420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51" name="Line 16">
                <a:extLst>
                  <a:ext uri="{FF2B5EF4-FFF2-40B4-BE49-F238E27FC236}">
                    <a16:creationId xmlns:a16="http://schemas.microsoft.com/office/drawing/2014/main" id="{FC8574B0-E922-934B-8C40-2C7FE22604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52" name="Line 17">
                <a:extLst>
                  <a:ext uri="{FF2B5EF4-FFF2-40B4-BE49-F238E27FC236}">
                    <a16:creationId xmlns:a16="http://schemas.microsoft.com/office/drawing/2014/main" id="{B82EC446-4DAA-5D4D-956F-671ADB18BA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53" name="Rectangle 18">
                <a:extLst>
                  <a:ext uri="{FF2B5EF4-FFF2-40B4-BE49-F238E27FC236}">
                    <a16:creationId xmlns:a16="http://schemas.microsoft.com/office/drawing/2014/main" id="{06CB3BD6-B96F-304F-ADD3-535302E2A6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54" name="Rectangle 19">
                <a:extLst>
                  <a:ext uri="{FF2B5EF4-FFF2-40B4-BE49-F238E27FC236}">
                    <a16:creationId xmlns:a16="http://schemas.microsoft.com/office/drawing/2014/main" id="{F7C90D0B-318E-E947-B0AB-B4BB3AAE1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71731" name="Group 20">
              <a:extLst>
                <a:ext uri="{FF2B5EF4-FFF2-40B4-BE49-F238E27FC236}">
                  <a16:creationId xmlns:a16="http://schemas.microsoft.com/office/drawing/2014/main" id="{191B8F2C-DC3B-8A4E-AC29-67E982FDB8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807"/>
              <a:ext cx="510" cy="661"/>
              <a:chOff x="4296" y="2627"/>
              <a:chExt cx="510" cy="661"/>
            </a:xfrm>
          </p:grpSpPr>
          <p:sp>
            <p:nvSpPr>
              <p:cNvPr id="71732" name="Rectangle 21">
                <a:extLst>
                  <a:ext uri="{FF2B5EF4-FFF2-40B4-BE49-F238E27FC236}">
                    <a16:creationId xmlns:a16="http://schemas.microsoft.com/office/drawing/2014/main" id="{062F4DF7-BE33-2E47-8F9B-11A6F391D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33" name="Text Box 22">
                <a:extLst>
                  <a:ext uri="{FF2B5EF4-FFF2-40B4-BE49-F238E27FC236}">
                    <a16:creationId xmlns:a16="http://schemas.microsoft.com/office/drawing/2014/main" id="{8AB8D9D0-053C-A042-A161-6CC6BB5291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2" y="2627"/>
                <a:ext cx="47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server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34" name="Rectangle 23">
                <a:extLst>
                  <a:ext uri="{FF2B5EF4-FFF2-40B4-BE49-F238E27FC236}">
                    <a16:creationId xmlns:a16="http://schemas.microsoft.com/office/drawing/2014/main" id="{D25709BE-32D2-C945-867A-4BF12B939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35" name="Line 24">
                <a:extLst>
                  <a:ext uri="{FF2B5EF4-FFF2-40B4-BE49-F238E27FC236}">
                    <a16:creationId xmlns:a16="http://schemas.microsoft.com/office/drawing/2014/main" id="{479DFF2A-118E-4D4E-BB16-96694F788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36" name="Line 25">
                <a:extLst>
                  <a:ext uri="{FF2B5EF4-FFF2-40B4-BE49-F238E27FC236}">
                    <a16:creationId xmlns:a16="http://schemas.microsoft.com/office/drawing/2014/main" id="{DA340CDE-A999-3040-9180-85C1D52E9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37" name="Line 26">
                <a:extLst>
                  <a:ext uri="{FF2B5EF4-FFF2-40B4-BE49-F238E27FC236}">
                    <a16:creationId xmlns:a16="http://schemas.microsoft.com/office/drawing/2014/main" id="{BA5449B4-C642-5142-9B7A-BFA2BD555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38" name="Line 27">
                <a:extLst>
                  <a:ext uri="{FF2B5EF4-FFF2-40B4-BE49-F238E27FC236}">
                    <a16:creationId xmlns:a16="http://schemas.microsoft.com/office/drawing/2014/main" id="{089EFD04-0B9D-BE4D-A40E-918EBCDD1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39" name="Line 28">
                <a:extLst>
                  <a:ext uri="{FF2B5EF4-FFF2-40B4-BE49-F238E27FC236}">
                    <a16:creationId xmlns:a16="http://schemas.microsoft.com/office/drawing/2014/main" id="{513E5C16-937E-5D4E-AFB0-CB09E96D9D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40" name="Line 29">
                <a:extLst>
                  <a:ext uri="{FF2B5EF4-FFF2-40B4-BE49-F238E27FC236}">
                    <a16:creationId xmlns:a16="http://schemas.microsoft.com/office/drawing/2014/main" id="{454FAB84-5DA3-364F-B2E5-9D4D33C22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41" name="Line 30">
                <a:extLst>
                  <a:ext uri="{FF2B5EF4-FFF2-40B4-BE49-F238E27FC236}">
                    <a16:creationId xmlns:a16="http://schemas.microsoft.com/office/drawing/2014/main" id="{7C7E8EC1-16F6-1946-9706-1BF097872B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42" name="Rectangle 31">
                <a:extLst>
                  <a:ext uri="{FF2B5EF4-FFF2-40B4-BE49-F238E27FC236}">
                    <a16:creationId xmlns:a16="http://schemas.microsoft.com/office/drawing/2014/main" id="{F1202693-42DE-2745-BC28-408C4554F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43" name="Rectangle 32">
                <a:extLst>
                  <a:ext uri="{FF2B5EF4-FFF2-40B4-BE49-F238E27FC236}">
                    <a16:creationId xmlns:a16="http://schemas.microsoft.com/office/drawing/2014/main" id="{8958EE27-5720-2448-A971-8B1C2881C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44" name="Rectangle 33">
                <a:extLst>
                  <a:ext uri="{FF2B5EF4-FFF2-40B4-BE49-F238E27FC236}">
                    <a16:creationId xmlns:a16="http://schemas.microsoft.com/office/drawing/2014/main" id="{EE1E2BDF-4ED9-CB45-B95B-159DAF6E3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45" name="Rectangle 34">
                <a:extLst>
                  <a:ext uri="{FF2B5EF4-FFF2-40B4-BE49-F238E27FC236}">
                    <a16:creationId xmlns:a16="http://schemas.microsoft.com/office/drawing/2014/main" id="{7CDBEB02-5290-3145-B138-C42D84265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46" name="Rectangle 35">
                <a:extLst>
                  <a:ext uri="{FF2B5EF4-FFF2-40B4-BE49-F238E27FC236}">
                    <a16:creationId xmlns:a16="http://schemas.microsoft.com/office/drawing/2014/main" id="{804FABDA-670A-864C-B538-FBC039DAE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1690" name="Group 38">
            <a:extLst>
              <a:ext uri="{FF2B5EF4-FFF2-40B4-BE49-F238E27FC236}">
                <a16:creationId xmlns:a16="http://schemas.microsoft.com/office/drawing/2014/main" id="{0FB3D503-F751-2440-B101-BE05B84293FB}"/>
              </a:ext>
            </a:extLst>
          </p:cNvPr>
          <p:cNvGrpSpPr>
            <a:grpSpLocks/>
          </p:cNvGrpSpPr>
          <p:nvPr/>
        </p:nvGrpSpPr>
        <p:grpSpPr bwMode="auto">
          <a:xfrm>
            <a:off x="6523039" y="4449764"/>
            <a:ext cx="809625" cy="1501775"/>
            <a:chOff x="3492" y="2522"/>
            <a:chExt cx="510" cy="946"/>
          </a:xfrm>
        </p:grpSpPr>
        <p:grpSp>
          <p:nvGrpSpPr>
            <p:cNvPr id="71705" name="Group 39">
              <a:extLst>
                <a:ext uri="{FF2B5EF4-FFF2-40B4-BE49-F238E27FC236}">
                  <a16:creationId xmlns:a16="http://schemas.microsoft.com/office/drawing/2014/main" id="{40D08E13-F58A-9948-9261-F483FD4101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71722" name="AutoShape 40">
                <a:extLst>
                  <a:ext uri="{FF2B5EF4-FFF2-40B4-BE49-F238E27FC236}">
                    <a16:creationId xmlns:a16="http://schemas.microsoft.com/office/drawing/2014/main" id="{7D937D2E-21AD-464B-A429-6B8244A60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23" name="Rectangle 41">
                <a:extLst>
                  <a:ext uri="{FF2B5EF4-FFF2-40B4-BE49-F238E27FC236}">
                    <a16:creationId xmlns:a16="http://schemas.microsoft.com/office/drawing/2014/main" id="{CE40A293-F6A8-2D40-B987-7183549B7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24" name="Rectangle 42">
                <a:extLst>
                  <a:ext uri="{FF2B5EF4-FFF2-40B4-BE49-F238E27FC236}">
                    <a16:creationId xmlns:a16="http://schemas.microsoft.com/office/drawing/2014/main" id="{29D6A589-79F8-3E4A-BBBC-261B2FC6C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25" name="AutoShape 43">
                <a:extLst>
                  <a:ext uri="{FF2B5EF4-FFF2-40B4-BE49-F238E27FC236}">
                    <a16:creationId xmlns:a16="http://schemas.microsoft.com/office/drawing/2014/main" id="{BC2E7E84-B41E-2345-BA40-9BAAA6E2C2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26" name="Line 44">
                <a:extLst>
                  <a:ext uri="{FF2B5EF4-FFF2-40B4-BE49-F238E27FC236}">
                    <a16:creationId xmlns:a16="http://schemas.microsoft.com/office/drawing/2014/main" id="{78720502-6881-0745-9C32-B60A5F771A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27" name="Line 45">
                <a:extLst>
                  <a:ext uri="{FF2B5EF4-FFF2-40B4-BE49-F238E27FC236}">
                    <a16:creationId xmlns:a16="http://schemas.microsoft.com/office/drawing/2014/main" id="{F8B54717-7443-7742-B543-11CB405231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28" name="Rectangle 46">
                <a:extLst>
                  <a:ext uri="{FF2B5EF4-FFF2-40B4-BE49-F238E27FC236}">
                    <a16:creationId xmlns:a16="http://schemas.microsoft.com/office/drawing/2014/main" id="{469DD389-C94F-7D4C-BE33-88A1BD421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29" name="Rectangle 47">
                <a:extLst>
                  <a:ext uri="{FF2B5EF4-FFF2-40B4-BE49-F238E27FC236}">
                    <a16:creationId xmlns:a16="http://schemas.microsoft.com/office/drawing/2014/main" id="{CD9080A5-CC4D-BC49-9D89-3B125A0AC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71706" name="Group 48">
              <a:extLst>
                <a:ext uri="{FF2B5EF4-FFF2-40B4-BE49-F238E27FC236}">
                  <a16:creationId xmlns:a16="http://schemas.microsoft.com/office/drawing/2014/main" id="{E01FE616-139C-7445-B058-0521F6FA59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807"/>
              <a:ext cx="510" cy="661"/>
              <a:chOff x="4296" y="2627"/>
              <a:chExt cx="510" cy="661"/>
            </a:xfrm>
          </p:grpSpPr>
          <p:sp>
            <p:nvSpPr>
              <p:cNvPr id="71707" name="Rectangle 49">
                <a:extLst>
                  <a:ext uri="{FF2B5EF4-FFF2-40B4-BE49-F238E27FC236}">
                    <a16:creationId xmlns:a16="http://schemas.microsoft.com/office/drawing/2014/main" id="{7111051C-0379-4E47-9F2C-7982D5CF8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08" name="Text Box 50">
                <a:extLst>
                  <a:ext uri="{FF2B5EF4-FFF2-40B4-BE49-F238E27FC236}">
                    <a16:creationId xmlns:a16="http://schemas.microsoft.com/office/drawing/2014/main" id="{13C191A1-B5C4-1846-B567-7FA6778918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2" y="2627"/>
                <a:ext cx="47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server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09" name="Rectangle 51">
                <a:extLst>
                  <a:ext uri="{FF2B5EF4-FFF2-40B4-BE49-F238E27FC236}">
                    <a16:creationId xmlns:a16="http://schemas.microsoft.com/office/drawing/2014/main" id="{6FA1C12A-7067-904B-88F2-80EEE18FB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10" name="Line 52">
                <a:extLst>
                  <a:ext uri="{FF2B5EF4-FFF2-40B4-BE49-F238E27FC236}">
                    <a16:creationId xmlns:a16="http://schemas.microsoft.com/office/drawing/2014/main" id="{C4D1C58B-D851-1B4C-BA83-B989192327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11" name="Line 53">
                <a:extLst>
                  <a:ext uri="{FF2B5EF4-FFF2-40B4-BE49-F238E27FC236}">
                    <a16:creationId xmlns:a16="http://schemas.microsoft.com/office/drawing/2014/main" id="{402382AA-E3C3-754B-8188-8E5A8FBE9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12" name="Line 54">
                <a:extLst>
                  <a:ext uri="{FF2B5EF4-FFF2-40B4-BE49-F238E27FC236}">
                    <a16:creationId xmlns:a16="http://schemas.microsoft.com/office/drawing/2014/main" id="{98EA4973-2621-F34C-BCFF-D61254C73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13" name="Line 55">
                <a:extLst>
                  <a:ext uri="{FF2B5EF4-FFF2-40B4-BE49-F238E27FC236}">
                    <a16:creationId xmlns:a16="http://schemas.microsoft.com/office/drawing/2014/main" id="{91DDCEAF-7213-F945-95B0-A7017155D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14" name="Line 56">
                <a:extLst>
                  <a:ext uri="{FF2B5EF4-FFF2-40B4-BE49-F238E27FC236}">
                    <a16:creationId xmlns:a16="http://schemas.microsoft.com/office/drawing/2014/main" id="{D0802100-FBA0-5A4D-AF60-EA0963751A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15" name="Line 57">
                <a:extLst>
                  <a:ext uri="{FF2B5EF4-FFF2-40B4-BE49-F238E27FC236}">
                    <a16:creationId xmlns:a16="http://schemas.microsoft.com/office/drawing/2014/main" id="{5BD56C66-F4A5-D345-906E-29FEE07AF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16" name="Line 58">
                <a:extLst>
                  <a:ext uri="{FF2B5EF4-FFF2-40B4-BE49-F238E27FC236}">
                    <a16:creationId xmlns:a16="http://schemas.microsoft.com/office/drawing/2014/main" id="{0790DC7B-4D8E-9845-9B42-A89B2198D4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17" name="Rectangle 59">
                <a:extLst>
                  <a:ext uri="{FF2B5EF4-FFF2-40B4-BE49-F238E27FC236}">
                    <a16:creationId xmlns:a16="http://schemas.microsoft.com/office/drawing/2014/main" id="{CE0AD1ED-21EC-F94A-8E9D-C9A24CD93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18" name="Rectangle 60">
                <a:extLst>
                  <a:ext uri="{FF2B5EF4-FFF2-40B4-BE49-F238E27FC236}">
                    <a16:creationId xmlns:a16="http://schemas.microsoft.com/office/drawing/2014/main" id="{5F8630D3-E520-F645-864B-AECF9A1C0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19" name="Rectangle 61">
                <a:extLst>
                  <a:ext uri="{FF2B5EF4-FFF2-40B4-BE49-F238E27FC236}">
                    <a16:creationId xmlns:a16="http://schemas.microsoft.com/office/drawing/2014/main" id="{E52A24FD-700B-AC41-90B3-FD1D2057D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20" name="Rectangle 62">
                <a:extLst>
                  <a:ext uri="{FF2B5EF4-FFF2-40B4-BE49-F238E27FC236}">
                    <a16:creationId xmlns:a16="http://schemas.microsoft.com/office/drawing/2014/main" id="{2FF46A99-96E6-324C-855B-5BFC1FE27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21" name="Rectangle 63">
                <a:extLst>
                  <a:ext uri="{FF2B5EF4-FFF2-40B4-BE49-F238E27FC236}">
                    <a16:creationId xmlns:a16="http://schemas.microsoft.com/office/drawing/2014/main" id="{6312ECC6-50E1-8B4E-A112-34DB17199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1691" name="Group 64">
            <a:extLst>
              <a:ext uri="{FF2B5EF4-FFF2-40B4-BE49-F238E27FC236}">
                <a16:creationId xmlns:a16="http://schemas.microsoft.com/office/drawing/2014/main" id="{7A2171C8-9319-2E4B-8031-79DA5FEE9B9B}"/>
              </a:ext>
            </a:extLst>
          </p:cNvPr>
          <p:cNvGrpSpPr>
            <a:grpSpLocks/>
          </p:cNvGrpSpPr>
          <p:nvPr/>
        </p:nvGrpSpPr>
        <p:grpSpPr bwMode="auto">
          <a:xfrm>
            <a:off x="8343901" y="4946651"/>
            <a:ext cx="709613" cy="703263"/>
            <a:chOff x="4337" y="290"/>
            <a:chExt cx="447" cy="443"/>
          </a:xfrm>
        </p:grpSpPr>
        <p:graphicFrame>
          <p:nvGraphicFramePr>
            <p:cNvPr id="71701" name="Object 65">
              <a:extLst>
                <a:ext uri="{FF2B5EF4-FFF2-40B4-BE49-F238E27FC236}">
                  <a16:creationId xmlns:a16="http://schemas.microsoft.com/office/drawing/2014/main" id="{0F5DC7DD-3ACD-F74F-BB4F-873C0BB09B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17462500" imgH="14478000" progId="MS_ClipArt_Gallery.2">
                    <p:embed/>
                  </p:oleObj>
                </mc:Choice>
                <mc:Fallback>
                  <p:oleObj name="Clip" r:id="rId4" imgW="17462500" imgH="14478000" progId="MS_ClipArt_Gallery.2">
                    <p:embed/>
                    <p:pic>
                      <p:nvPicPr>
                        <p:cNvPr id="71701" name="Object 65">
                          <a:extLst>
                            <a:ext uri="{FF2B5EF4-FFF2-40B4-BE49-F238E27FC236}">
                              <a16:creationId xmlns:a16="http://schemas.microsoft.com/office/drawing/2014/main" id="{0F5DC7DD-3ACD-F74F-BB4F-873C0BB09B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702" name="Group 66">
              <a:extLst>
                <a:ext uri="{FF2B5EF4-FFF2-40B4-BE49-F238E27FC236}">
                  <a16:creationId xmlns:a16="http://schemas.microsoft.com/office/drawing/2014/main" id="{8458D94E-DD60-1844-AD5B-50673E5C88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1703" name="Rectangle 67">
                <a:extLst>
                  <a:ext uri="{FF2B5EF4-FFF2-40B4-BE49-F238E27FC236}">
                    <a16:creationId xmlns:a16="http://schemas.microsoft.com/office/drawing/2014/main" id="{A5AC7584-95E7-3F48-8659-5FA26779C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04" name="Text Box 68">
                <a:extLst>
                  <a:ext uri="{FF2B5EF4-FFF2-40B4-BE49-F238E27FC236}">
                    <a16:creationId xmlns:a16="http://schemas.microsoft.com/office/drawing/2014/main" id="{792AA7CC-2340-7447-859A-14433AA60E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sp>
        <p:nvSpPr>
          <p:cNvPr id="71692" name="Line 69">
            <a:extLst>
              <a:ext uri="{FF2B5EF4-FFF2-40B4-BE49-F238E27FC236}">
                <a16:creationId xmlns:a16="http://schemas.microsoft.com/office/drawing/2014/main" id="{E9282362-CBDE-4247-BE49-CFFD592345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2814" y="5494338"/>
            <a:ext cx="892175" cy="1460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1693" name="Line 70">
            <a:extLst>
              <a:ext uri="{FF2B5EF4-FFF2-40B4-BE49-F238E27FC236}">
                <a16:creationId xmlns:a16="http://schemas.microsoft.com/office/drawing/2014/main" id="{F8F34EF8-BEEC-0C4A-A05C-1CCF60E645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8739" y="5629276"/>
            <a:ext cx="1379537" cy="2190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1694" name="Line 71">
            <a:extLst>
              <a:ext uri="{FF2B5EF4-FFF2-40B4-BE49-F238E27FC236}">
                <a16:creationId xmlns:a16="http://schemas.microsoft.com/office/drawing/2014/main" id="{EB8EF30C-222D-CC4F-BBC4-A1E3EE8570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35838" y="5408614"/>
            <a:ext cx="1027112" cy="42703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1695" name="Oval 72">
            <a:extLst>
              <a:ext uri="{FF2B5EF4-FFF2-40B4-BE49-F238E27FC236}">
                <a16:creationId xmlns:a16="http://schemas.microsoft.com/office/drawing/2014/main" id="{B936A639-6BE9-F642-B5CD-E07FCC14F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450" y="4870451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71696" name="Oval 74">
            <a:extLst>
              <a:ext uri="{FF2B5EF4-FFF2-40B4-BE49-F238E27FC236}">
                <a16:creationId xmlns:a16="http://schemas.microsoft.com/office/drawing/2014/main" id="{DDD0CED8-6C95-724D-BB86-26577B7FB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525" y="5438776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71697" name="Oval 75">
            <a:extLst>
              <a:ext uri="{FF2B5EF4-FFF2-40B4-BE49-F238E27FC236}">
                <a16:creationId xmlns:a16="http://schemas.microsoft.com/office/drawing/2014/main" id="{507D12B1-06C0-B047-9CFC-9C72FE6A3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4063" y="5518151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71698" name="Oval 76">
            <a:extLst>
              <a:ext uri="{FF2B5EF4-FFF2-40B4-BE49-F238E27FC236}">
                <a16:creationId xmlns:a16="http://schemas.microsoft.com/office/drawing/2014/main" id="{C5E4E4F5-4318-454B-982A-58F9DCD7B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3" y="5603876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71699" name="Oval 77">
            <a:extLst>
              <a:ext uri="{FF2B5EF4-FFF2-40B4-BE49-F238E27FC236}">
                <a16:creationId xmlns:a16="http://schemas.microsoft.com/office/drawing/2014/main" id="{1EAFC9EC-1BFA-1F49-9ADA-A5D4A28DC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663" y="5702301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71700" name="Oval 78">
            <a:extLst>
              <a:ext uri="{FF2B5EF4-FFF2-40B4-BE49-F238E27FC236}">
                <a16:creationId xmlns:a16="http://schemas.microsoft.com/office/drawing/2014/main" id="{D9052306-5BD4-7B4D-869D-7A82812EB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2550" y="5505451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E227CD-B79A-B746-B620-0FE5285F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Scenario: Alice sends message to Bob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58DCA7-0AD6-1740-8928-0E2E141E8CA8}"/>
              </a:ext>
            </a:extLst>
          </p:cNvPr>
          <p:cNvSpPr txBox="1"/>
          <p:nvPr/>
        </p:nvSpPr>
        <p:spPr>
          <a:xfrm>
            <a:off x="492853" y="5345670"/>
            <a:ext cx="194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Alice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3BEC297-092B-D54B-8662-343DE1459B35}"/>
              </a:ext>
            </a:extLst>
          </p:cNvPr>
          <p:cNvSpPr txBox="1"/>
          <p:nvPr/>
        </p:nvSpPr>
        <p:spPr>
          <a:xfrm>
            <a:off x="9200950" y="5341836"/>
            <a:ext cx="194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Bob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C4EFC-383A-624B-B6E2-8FE05605543F}"/>
              </a:ext>
            </a:extLst>
          </p:cNvPr>
          <p:cNvSpPr txBox="1"/>
          <p:nvPr/>
        </p:nvSpPr>
        <p:spPr>
          <a:xfrm>
            <a:off x="3568698" y="6269594"/>
            <a:ext cx="219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Rutgers mail server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5688087-937A-024D-81CC-03CE2589C8E4}"/>
              </a:ext>
            </a:extLst>
          </p:cNvPr>
          <p:cNvSpPr txBox="1"/>
          <p:nvPr/>
        </p:nvSpPr>
        <p:spPr>
          <a:xfrm>
            <a:off x="6145440" y="6264784"/>
            <a:ext cx="219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NYU mail server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0E7365-0D98-6943-B22D-29E4E82ED16F}"/>
              </a:ext>
            </a:extLst>
          </p:cNvPr>
          <p:cNvSpPr/>
          <p:nvPr/>
        </p:nvSpPr>
        <p:spPr>
          <a:xfrm>
            <a:off x="4075289" y="5341836"/>
            <a:ext cx="1276120" cy="810608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E1FE64-5353-A54C-B004-7877B50C1B30}"/>
              </a:ext>
            </a:extLst>
          </p:cNvPr>
          <p:cNvCxnSpPr/>
          <p:nvPr/>
        </p:nvCxnSpPr>
        <p:spPr>
          <a:xfrm flipH="1">
            <a:off x="2641600" y="5911853"/>
            <a:ext cx="1343025" cy="35293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281D7C-58F4-2A46-AF19-DE424884989A}"/>
              </a:ext>
            </a:extLst>
          </p:cNvPr>
          <p:cNvSpPr txBox="1"/>
          <p:nvPr/>
        </p:nvSpPr>
        <p:spPr>
          <a:xfrm>
            <a:off x="223339" y="5906209"/>
            <a:ext cx="2461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A set of durable files on the machine. Persisted on disk.</a:t>
            </a:r>
          </a:p>
        </p:txBody>
      </p:sp>
    </p:spTree>
    <p:extLst>
      <p:ext uri="{BB962C8B-B14F-4D97-AF65-F5344CB8AC3E}">
        <p14:creationId xmlns:p14="http://schemas.microsoft.com/office/powerpoint/2010/main" val="251330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2" grpId="0" animBg="1"/>
      <p:bldP spid="71693" grpId="0" animBg="1"/>
      <p:bldP spid="71694" grpId="0" animBg="1"/>
      <p:bldP spid="71695" grpId="0" animBg="1"/>
      <p:bldP spid="71696" grpId="0" animBg="1"/>
      <p:bldP spid="71697" grpId="0" animBg="1"/>
      <p:bldP spid="71698" grpId="0" animBg="1"/>
      <p:bldP spid="71699" grpId="0" animBg="1"/>
      <p:bldP spid="71700" grpId="0" animBg="1"/>
      <p:bldP spid="5" grpId="0" animBg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3E05E-EB32-2648-B9A9-1AD90112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on these exchanges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B5A25-B06F-5646-8A47-A367A4AF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47400" cy="4803775"/>
          </a:xfrm>
        </p:spPr>
        <p:txBody>
          <a:bodyPr/>
          <a:lstStyle/>
          <a:p>
            <a:r>
              <a:rPr lang="en-US" dirty="0"/>
              <a:t>Mail servers are the “infrastructure” for email functionality</a:t>
            </a:r>
          </a:p>
          <a:p>
            <a:pPr lvl="1"/>
            <a:r>
              <a:rPr lang="en-US" dirty="0"/>
              <a:t>Receiving the email on behalf of Bob, should Bob’s machine be turned off</a:t>
            </a:r>
          </a:p>
          <a:p>
            <a:pPr lvl="1"/>
            <a:r>
              <a:rPr lang="en-US" dirty="0"/>
              <a:t>Retrying the delivery of the email to Bob on behalf of Alice, should Bob’s mail server be unavailable in the first attempt</a:t>
            </a:r>
          </a:p>
          <a:p>
            <a:r>
              <a:rPr lang="en-US" dirty="0"/>
              <a:t>The same machine can act as client or server based on context</a:t>
            </a:r>
          </a:p>
          <a:p>
            <a:pPr lvl="1"/>
            <a:r>
              <a:rPr lang="en-US" dirty="0"/>
              <a:t>Rutgers’s mail server is the server when Alice sends the mail</a:t>
            </a:r>
          </a:p>
          <a:p>
            <a:pPr lvl="1"/>
            <a:r>
              <a:rPr lang="en-US" dirty="0"/>
              <a:t>It is the client when it sends mail to Bob’s mail server</a:t>
            </a:r>
          </a:p>
          <a:p>
            <a:r>
              <a:rPr lang="en-US" dirty="0"/>
              <a:t>SMTP is push-based: info is pushed from client to server</a:t>
            </a:r>
          </a:p>
          <a:p>
            <a:pPr lvl="1"/>
            <a:r>
              <a:rPr lang="en-US" dirty="0"/>
              <a:t>Contrast to HTTP or DNS where info is pulled from the server</a:t>
            </a:r>
          </a:p>
        </p:txBody>
      </p:sp>
    </p:spTree>
    <p:extLst>
      <p:ext uri="{BB962C8B-B14F-4D97-AF65-F5344CB8AC3E}">
        <p14:creationId xmlns:p14="http://schemas.microsoft.com/office/powerpoint/2010/main" val="350990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0048-5DC5-514D-A673-B3AB2F03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SMTP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3D820-7DA7-F34F-80CC-9BCCC065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telnet &lt;mail-server&gt; 25</a:t>
            </a:r>
          </a:p>
          <a:p>
            <a:r>
              <a:rPr lang="en-US" dirty="0">
                <a:latin typeface="Courier" pitchFamily="2" charset="0"/>
              </a:rPr>
              <a:t>HELO &lt;sender-domain&gt;</a:t>
            </a:r>
          </a:p>
          <a:p>
            <a:r>
              <a:rPr lang="en-US" dirty="0">
                <a:latin typeface="Courier" pitchFamily="2" charset="0"/>
              </a:rPr>
              <a:t>MAIL FROM: &lt;</a:t>
            </a:r>
            <a:r>
              <a:rPr lang="en-US" dirty="0">
                <a:latin typeface="Courier" pitchFamily="2" charset="0"/>
                <a:hlinkClick r:id="rId2"/>
              </a:rPr>
              <a:t>name&gt;@&lt;sender-domain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RCPT TO: &lt;user&gt;@&lt;mail-server-domain&gt;</a:t>
            </a:r>
          </a:p>
          <a:p>
            <a:r>
              <a:rPr lang="en-US" dirty="0">
                <a:latin typeface="Courier" pitchFamily="2" charset="0"/>
              </a:rPr>
              <a:t>DATA</a:t>
            </a:r>
          </a:p>
          <a:p>
            <a:r>
              <a:rPr lang="en-US" dirty="0"/>
              <a:t>Put data in, then [enter].[enter] Don’t forget the “.”</a:t>
            </a:r>
          </a:p>
          <a:p>
            <a:r>
              <a:rPr lang="en-US" dirty="0"/>
              <a:t>You can add mail headers (later) to make your email look good</a:t>
            </a:r>
          </a:p>
        </p:txBody>
      </p:sp>
    </p:spTree>
    <p:extLst>
      <p:ext uri="{BB962C8B-B14F-4D97-AF65-F5344CB8AC3E}">
        <p14:creationId xmlns:p14="http://schemas.microsoft.com/office/powerpoint/2010/main" val="116670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C793-6C44-CA4A-90A6-D1E16A8F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Remembering Users </a:t>
            </a:r>
            <a:br>
              <a:rPr lang="en-US" dirty="0"/>
            </a:br>
            <a:r>
              <a:rPr lang="en-US" dirty="0"/>
              <a:t>On the Web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AEEA1-9468-DD4A-956E-31B641388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7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6">
            <a:extLst>
              <a:ext uri="{FF2B5EF4-FFF2-40B4-BE49-F238E27FC236}">
                <a16:creationId xmlns:a16="http://schemas.microsoft.com/office/drawing/2014/main" id="{CDAC6252-59D0-814C-9180-36D42140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F6EDEAD-0160-6643-A197-9107A3AB5C1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513E671B-622A-BB48-9B9F-86946A1C317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838199" y="1603023"/>
            <a:ext cx="10066867" cy="1825978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en-US" dirty="0"/>
              <a:t>So far, HTTP mechanisms considered </a:t>
            </a:r>
            <a:r>
              <a:rPr lang="en-US" altLang="en-US" dirty="0">
                <a:solidFill>
                  <a:srgbClr val="C00000"/>
                </a:solidFill>
              </a:rPr>
              <a:t>stateless</a:t>
            </a:r>
          </a:p>
          <a:p>
            <a:r>
              <a:rPr lang="en-US" altLang="en-US" dirty="0"/>
              <a:t>Each request processed independently at the server</a:t>
            </a:r>
          </a:p>
          <a:p>
            <a:r>
              <a:rPr lang="en-US" altLang="en-US" dirty="0"/>
              <a:t>The server maintains no memory about past client requests</a:t>
            </a:r>
          </a:p>
        </p:txBody>
      </p:sp>
      <p:sp>
        <p:nvSpPr>
          <p:cNvPr id="48133" name="Rectangle 11">
            <a:extLst>
              <a:ext uri="{FF2B5EF4-FFF2-40B4-BE49-F238E27FC236}">
                <a16:creationId xmlns:a16="http://schemas.microsoft.com/office/drawing/2014/main" id="{2B58B101-EB08-DA42-B4B7-389022849E3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41375" y="3603624"/>
            <a:ext cx="8875501" cy="2641600"/>
          </a:xfrm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/>
              <a:t>However, </a:t>
            </a:r>
            <a:r>
              <a:rPr lang="en-US" altLang="en-US" dirty="0">
                <a:solidFill>
                  <a:srgbClr val="C00000"/>
                </a:solidFill>
              </a:rPr>
              <a:t>state, </a:t>
            </a:r>
            <a:r>
              <a:rPr lang="en-US" altLang="en-US" dirty="0"/>
              <a:t>i.e., memory, about the user at the server,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is very useful!</a:t>
            </a:r>
          </a:p>
          <a:p>
            <a:r>
              <a:rPr lang="en-US" altLang="en-US" sz="2400" dirty="0"/>
              <a:t>User authentication (e.g., </a:t>
            </a:r>
            <a:r>
              <a:rPr lang="en-US" altLang="en-US" sz="2400" dirty="0" err="1"/>
              <a:t>gmail</a:t>
            </a:r>
            <a:r>
              <a:rPr lang="en-US" altLang="en-US" sz="2400" dirty="0"/>
              <a:t>)</a:t>
            </a:r>
          </a:p>
          <a:p>
            <a:r>
              <a:rPr lang="en-US" altLang="en-US" sz="2400" dirty="0"/>
              <a:t>Shopping carts (e.g., Amazon)</a:t>
            </a:r>
          </a:p>
          <a:p>
            <a:r>
              <a:rPr lang="en-US" altLang="en-US" sz="2400" dirty="0"/>
              <a:t>Video recommendations (e.g., Netflix)</a:t>
            </a:r>
          </a:p>
          <a:p>
            <a:r>
              <a:rPr lang="en-US" altLang="en-US" sz="2400" dirty="0"/>
              <a:t>Any user session state in general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95538C-88E2-4A49-B9E3-59FCE8D5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HTTP: Remembering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0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AA7D-E160-1A4B-A5E9-1652A75E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Familiar with these?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E958270-4982-2741-AD7D-29880FD17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191" y="3613556"/>
            <a:ext cx="10099349" cy="2812477"/>
          </a:xfrm>
        </p:spPr>
      </p:pic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06FC8F6-F115-5930-A3C6-208BFA6B1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666" y="1520406"/>
            <a:ext cx="9516400" cy="209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3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6">
            <a:extLst>
              <a:ext uri="{FF2B5EF4-FFF2-40B4-BE49-F238E27FC236}">
                <a16:creationId xmlns:a16="http://schemas.microsoft.com/office/drawing/2014/main" id="{9E20689F-3D50-3A4D-BBF0-37956FE7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A3765D27-8828-824E-89A7-1D515A3E1CF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9184" name="Line 4">
            <a:extLst>
              <a:ext uri="{FF2B5EF4-FFF2-40B4-BE49-F238E27FC236}">
                <a16:creationId xmlns:a16="http://schemas.microsoft.com/office/drawing/2014/main" id="{2F4561EC-7180-C442-A87B-D15AE2BC7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1463" y="2008189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9185" name="Text Box 5">
            <a:extLst>
              <a:ext uri="{FF2B5EF4-FFF2-40B4-BE49-F238E27FC236}">
                <a16:creationId xmlns:a16="http://schemas.microsoft.com/office/drawing/2014/main" id="{7FCB9588-B38A-EA4F-AA70-BCC0B6F13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25" y="1423989"/>
            <a:ext cx="904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 dirty="0">
                <a:latin typeface="Helvetica" pitchFamily="2" charset="0"/>
              </a:rPr>
              <a:t>client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49186" name="Text Box 6">
            <a:extLst>
              <a:ext uri="{FF2B5EF4-FFF2-40B4-BE49-F238E27FC236}">
                <a16:creationId xmlns:a16="http://schemas.microsoft.com/office/drawing/2014/main" id="{F5E0F167-8452-5F48-9190-74C25DE32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563" y="1444626"/>
            <a:ext cx="1041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>
                <a:latin typeface="Helvetica" pitchFamily="2" charset="0"/>
              </a:rPr>
              <a:t>server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49188" name="Text Box 8">
            <a:extLst>
              <a:ext uri="{FF2B5EF4-FFF2-40B4-BE49-F238E27FC236}">
                <a16:creationId xmlns:a16="http://schemas.microsoft.com/office/drawing/2014/main" id="{A62F7B23-AFF2-4F47-91F0-E01400FFD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4038" y="1937885"/>
            <a:ext cx="2681288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 request </a:t>
            </a:r>
            <a:r>
              <a:rPr lang="en-US" altLang="en-US" sz="1800" dirty="0" err="1">
                <a:latin typeface="Helvetica" pitchFamily="2" charset="0"/>
              </a:rPr>
              <a:t>msg</a:t>
            </a:r>
            <a:r>
              <a:rPr lang="en-US" altLang="en-US" sz="1800" dirty="0">
                <a:latin typeface="Helvetica" pitchFamily="2" charset="0"/>
              </a:rPr>
              <a:t> + </a:t>
            </a:r>
            <a:r>
              <a:rPr lang="en-US" altLang="en-US" sz="1800" dirty="0" err="1">
                <a:solidFill>
                  <a:srgbClr val="C00000"/>
                </a:solidFill>
                <a:latin typeface="Helvetica" pitchFamily="2" charset="0"/>
              </a:rPr>
              <a:t>auth</a:t>
            </a:r>
            <a:endParaRPr lang="en-US" alt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49189" name="Line 9">
            <a:extLst>
              <a:ext uri="{FF2B5EF4-FFF2-40B4-BE49-F238E27FC236}">
                <a16:creationId xmlns:a16="http://schemas.microsoft.com/office/drawing/2014/main" id="{B477D7CC-639B-404B-BBCA-3043B19803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0038" y="2455864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9191" name="Text Box 11">
            <a:extLst>
              <a:ext uri="{FF2B5EF4-FFF2-40B4-BE49-F238E27FC236}">
                <a16:creationId xmlns:a16="http://schemas.microsoft.com/office/drawing/2014/main" id="{549FE7CA-6693-724D-AC0D-F1A12480C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2138" y="2435226"/>
            <a:ext cx="2643188" cy="6810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 response +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Helvetica" pitchFamily="2" charset="0"/>
              </a:rPr>
              <a:t>Set-cookie: 1678 </a:t>
            </a:r>
          </a:p>
        </p:txBody>
      </p:sp>
      <p:sp>
        <p:nvSpPr>
          <p:cNvPr id="49192" name="Line 12">
            <a:extLst>
              <a:ext uri="{FF2B5EF4-FFF2-40B4-BE49-F238E27FC236}">
                <a16:creationId xmlns:a16="http://schemas.microsoft.com/office/drawing/2014/main" id="{534F17D4-6768-AB41-BEB4-964E354A13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0988" y="3598864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9193" name="Group 13">
            <a:extLst>
              <a:ext uri="{FF2B5EF4-FFF2-40B4-BE49-F238E27FC236}">
                <a16:creationId xmlns:a16="http://schemas.microsoft.com/office/drawing/2014/main" id="{DE61FDBD-CF60-D841-A836-C06C90955D49}"/>
              </a:ext>
            </a:extLst>
          </p:cNvPr>
          <p:cNvGrpSpPr>
            <a:grpSpLocks/>
          </p:cNvGrpSpPr>
          <p:nvPr/>
        </p:nvGrpSpPr>
        <p:grpSpPr bwMode="auto">
          <a:xfrm>
            <a:off x="4362677" y="3359153"/>
            <a:ext cx="2681288" cy="677862"/>
            <a:chOff x="3124" y="2762"/>
            <a:chExt cx="1689" cy="427"/>
          </a:xfrm>
        </p:grpSpPr>
        <p:sp>
          <p:nvSpPr>
            <p:cNvPr id="49208" name="Rectangle 14">
              <a:extLst>
                <a:ext uri="{FF2B5EF4-FFF2-40B4-BE49-F238E27FC236}">
                  <a16:creationId xmlns:a16="http://schemas.microsoft.com/office/drawing/2014/main" id="{50CFDE8B-6C81-2141-95DF-D30111217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49209" name="Text Box 15">
              <a:extLst>
                <a:ext uri="{FF2B5EF4-FFF2-40B4-BE49-F238E27FC236}">
                  <a16:creationId xmlns:a16="http://schemas.microsoft.com/office/drawing/2014/main" id="{032B95E7-E4B2-344D-A03F-BE29F2301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http request (no </a:t>
              </a:r>
              <a:r>
                <a:rPr lang="en-US" altLang="en-US" sz="1800" dirty="0" err="1">
                  <a:latin typeface="Helvetica" pitchFamily="2" charset="0"/>
                </a:rPr>
                <a:t>auth</a:t>
              </a:r>
              <a:r>
                <a:rPr lang="en-US" altLang="en-US" sz="1800" dirty="0">
                  <a:latin typeface="Helvetica" pitchFamily="2" charset="0"/>
                </a:rPr>
                <a:t>)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rgbClr val="C00000"/>
                  </a:solidFill>
                  <a:latin typeface="Helvetica" pitchFamily="2" charset="0"/>
                </a:rPr>
                <a:t>cookie: 1678</a:t>
              </a:r>
            </a:p>
          </p:txBody>
        </p:sp>
      </p:grpSp>
      <p:sp>
        <p:nvSpPr>
          <p:cNvPr id="49194" name="Line 16">
            <a:extLst>
              <a:ext uri="{FF2B5EF4-FFF2-40B4-BE49-F238E27FC236}">
                <a16:creationId xmlns:a16="http://schemas.microsoft.com/office/drawing/2014/main" id="{241DB6EC-D029-CA49-96D0-0B12DD249D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1463" y="4084639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9195" name="Group 17">
            <a:extLst>
              <a:ext uri="{FF2B5EF4-FFF2-40B4-BE49-F238E27FC236}">
                <a16:creationId xmlns:a16="http://schemas.microsoft.com/office/drawing/2014/main" id="{EB8A8696-A390-EF4A-B61B-86A484434C43}"/>
              </a:ext>
            </a:extLst>
          </p:cNvPr>
          <p:cNvGrpSpPr>
            <a:grpSpLocks/>
          </p:cNvGrpSpPr>
          <p:nvPr/>
        </p:nvGrpSpPr>
        <p:grpSpPr bwMode="auto">
          <a:xfrm>
            <a:off x="4297363" y="4116392"/>
            <a:ext cx="2767013" cy="646112"/>
            <a:chOff x="3268" y="2846"/>
            <a:chExt cx="1743" cy="407"/>
          </a:xfrm>
        </p:grpSpPr>
        <p:sp>
          <p:nvSpPr>
            <p:cNvPr id="49206" name="Rectangle 18">
              <a:extLst>
                <a:ext uri="{FF2B5EF4-FFF2-40B4-BE49-F238E27FC236}">
                  <a16:creationId xmlns:a16="http://schemas.microsoft.com/office/drawing/2014/main" id="{5C2EEB76-4EFD-984C-A952-34E4536CA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49207" name="Text Box 19">
              <a:extLst>
                <a:ext uri="{FF2B5EF4-FFF2-40B4-BE49-F238E27FC236}">
                  <a16:creationId xmlns:a16="http://schemas.microsoft.com/office/drawing/2014/main" id="{27F7DA55-5BE3-0B40-85A7-AD79335BC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4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Personalized</a:t>
              </a:r>
              <a:r>
                <a:rPr lang="en-US" altLang="en-US" sz="1800" dirty="0">
                  <a:latin typeface="Helvetica" pitchFamily="2" charset="0"/>
                </a:rPr>
                <a:t> http response</a:t>
              </a:r>
              <a:endParaRPr lang="en-US" altLang="en-US" sz="2400" dirty="0">
                <a:latin typeface="Helvetica" pitchFamily="2" charset="0"/>
              </a:endParaRPr>
            </a:p>
          </p:txBody>
        </p:sp>
      </p:grpSp>
      <p:sp>
        <p:nvSpPr>
          <p:cNvPr id="49196" name="Line 20">
            <a:extLst>
              <a:ext uri="{FF2B5EF4-FFF2-40B4-BE49-F238E27FC236}">
                <a16:creationId xmlns:a16="http://schemas.microsoft.com/office/drawing/2014/main" id="{D0338C49-87CB-3B4D-A947-E4B09DE27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2413" y="5084764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9197" name="Group 21">
            <a:extLst>
              <a:ext uri="{FF2B5EF4-FFF2-40B4-BE49-F238E27FC236}">
                <a16:creationId xmlns:a16="http://schemas.microsoft.com/office/drawing/2014/main" id="{FF23E2D0-54A7-8B43-A58D-E7849FD52DFB}"/>
              </a:ext>
            </a:extLst>
          </p:cNvPr>
          <p:cNvGrpSpPr>
            <a:grpSpLocks/>
          </p:cNvGrpSpPr>
          <p:nvPr/>
        </p:nvGrpSpPr>
        <p:grpSpPr bwMode="auto">
          <a:xfrm>
            <a:off x="4335463" y="4906964"/>
            <a:ext cx="2681288" cy="677862"/>
            <a:chOff x="3124" y="2762"/>
            <a:chExt cx="1689" cy="427"/>
          </a:xfrm>
        </p:grpSpPr>
        <p:sp>
          <p:nvSpPr>
            <p:cNvPr id="49204" name="Rectangle 22">
              <a:extLst>
                <a:ext uri="{FF2B5EF4-FFF2-40B4-BE49-F238E27FC236}">
                  <a16:creationId xmlns:a16="http://schemas.microsoft.com/office/drawing/2014/main" id="{F85098E8-7FC5-A240-989F-5DCA2E2A4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49205" name="Text Box 23">
              <a:extLst>
                <a:ext uri="{FF2B5EF4-FFF2-40B4-BE49-F238E27FC236}">
                  <a16:creationId xmlns:a16="http://schemas.microsoft.com/office/drawing/2014/main" id="{20FF12FD-0900-D644-942B-86FC6FFD3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http request (no </a:t>
              </a:r>
              <a:r>
                <a:rPr lang="en-US" altLang="en-US" sz="1800" dirty="0" err="1">
                  <a:latin typeface="Helvetica" pitchFamily="2" charset="0"/>
                </a:rPr>
                <a:t>auth</a:t>
              </a:r>
              <a:r>
                <a:rPr lang="en-US" altLang="en-US" sz="1800" dirty="0">
                  <a:latin typeface="Helvetica" pitchFamily="2" charset="0"/>
                </a:rPr>
                <a:t>)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rgbClr val="C00000"/>
                  </a:solidFill>
                  <a:latin typeface="Helvetica" pitchFamily="2" charset="0"/>
                </a:rPr>
                <a:t>cookie: 1678</a:t>
              </a:r>
            </a:p>
          </p:txBody>
        </p:sp>
      </p:grpSp>
      <p:sp>
        <p:nvSpPr>
          <p:cNvPr id="49198" name="Line 24">
            <a:extLst>
              <a:ext uri="{FF2B5EF4-FFF2-40B4-BE49-F238E27FC236}">
                <a16:creationId xmlns:a16="http://schemas.microsoft.com/office/drawing/2014/main" id="{C73C16EC-EA9C-4145-BE1D-215F4993D3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90988" y="5580064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9199" name="Group 25">
            <a:extLst>
              <a:ext uri="{FF2B5EF4-FFF2-40B4-BE49-F238E27FC236}">
                <a16:creationId xmlns:a16="http://schemas.microsoft.com/office/drawing/2014/main" id="{4BBF421F-ACE1-3A4C-89FA-4DC2DA90BFCF}"/>
              </a:ext>
            </a:extLst>
          </p:cNvPr>
          <p:cNvGrpSpPr>
            <a:grpSpLocks/>
          </p:cNvGrpSpPr>
          <p:nvPr/>
        </p:nvGrpSpPr>
        <p:grpSpPr bwMode="auto">
          <a:xfrm>
            <a:off x="4306888" y="5611817"/>
            <a:ext cx="2767013" cy="646112"/>
            <a:chOff x="3268" y="2846"/>
            <a:chExt cx="1743" cy="407"/>
          </a:xfrm>
        </p:grpSpPr>
        <p:sp>
          <p:nvSpPr>
            <p:cNvPr id="49202" name="Rectangle 26">
              <a:extLst>
                <a:ext uri="{FF2B5EF4-FFF2-40B4-BE49-F238E27FC236}">
                  <a16:creationId xmlns:a16="http://schemas.microsoft.com/office/drawing/2014/main" id="{4CC456D9-52B2-7540-8839-75BED414A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49203" name="Text Box 27">
              <a:extLst>
                <a:ext uri="{FF2B5EF4-FFF2-40B4-BE49-F238E27FC236}">
                  <a16:creationId xmlns:a16="http://schemas.microsoft.com/office/drawing/2014/main" id="{AB83370F-C874-F24C-B433-F131A9082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4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Personalized http response</a:t>
              </a:r>
              <a:endParaRPr lang="en-US" altLang="en-US" sz="2400" dirty="0">
                <a:latin typeface="Helvetica" pitchFamily="2" charset="0"/>
              </a:endParaRPr>
            </a:p>
          </p:txBody>
        </p:sp>
      </p:grpSp>
      <p:sp>
        <p:nvSpPr>
          <p:cNvPr id="49200" name="Text Box 28">
            <a:extLst>
              <a:ext uri="{FF2B5EF4-FFF2-40B4-BE49-F238E27FC236}">
                <a16:creationId xmlns:a16="http://schemas.microsoft.com/office/drawing/2014/main" id="{AC598EED-7D96-CB4F-B164-8F72444F2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25" y="3559176"/>
            <a:ext cx="1041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cookie-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specific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action</a:t>
            </a:r>
            <a:endParaRPr lang="en-US" alt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49201" name="Text Box 29">
            <a:extLst>
              <a:ext uri="{FF2B5EF4-FFF2-40B4-BE49-F238E27FC236}">
                <a16:creationId xmlns:a16="http://schemas.microsoft.com/office/drawing/2014/main" id="{94FAF6FB-0B9B-ED4A-BFD2-011337D6A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5035551"/>
            <a:ext cx="1041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cookie-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specific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action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49157" name="Text Box 31">
            <a:extLst>
              <a:ext uri="{FF2B5EF4-FFF2-40B4-BE49-F238E27FC236}">
                <a16:creationId xmlns:a16="http://schemas.microsoft.com/office/drawing/2014/main" id="{B67E70DE-E92D-9641-A70D-5FC6CE9BF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9699" y="2063751"/>
            <a:ext cx="169309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server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creates ID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1678 for user</a:t>
            </a:r>
          </a:p>
        </p:txBody>
      </p:sp>
      <p:grpSp>
        <p:nvGrpSpPr>
          <p:cNvPr id="49158" name="Group 39">
            <a:extLst>
              <a:ext uri="{FF2B5EF4-FFF2-40B4-BE49-F238E27FC236}">
                <a16:creationId xmlns:a16="http://schemas.microsoft.com/office/drawing/2014/main" id="{DE8AC255-8BB8-904C-AF59-21084998D5F9}"/>
              </a:ext>
            </a:extLst>
          </p:cNvPr>
          <p:cNvGrpSpPr>
            <a:grpSpLocks/>
          </p:cNvGrpSpPr>
          <p:nvPr/>
        </p:nvGrpSpPr>
        <p:grpSpPr bwMode="auto">
          <a:xfrm>
            <a:off x="9912350" y="3319464"/>
            <a:ext cx="293688" cy="395287"/>
            <a:chOff x="5115" y="1292"/>
            <a:chExt cx="185" cy="249"/>
          </a:xfrm>
        </p:grpSpPr>
        <p:sp>
          <p:nvSpPr>
            <p:cNvPr id="49180" name="Oval 34">
              <a:extLst>
                <a:ext uri="{FF2B5EF4-FFF2-40B4-BE49-F238E27FC236}">
                  <a16:creationId xmlns:a16="http://schemas.microsoft.com/office/drawing/2014/main" id="{3F7A0347-451F-F847-8AF6-D55EB2635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5" y="1292"/>
              <a:ext cx="177" cy="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49181" name="Oval 35">
              <a:extLst>
                <a:ext uri="{FF2B5EF4-FFF2-40B4-BE49-F238E27FC236}">
                  <a16:creationId xmlns:a16="http://schemas.microsoft.com/office/drawing/2014/main" id="{32CB764A-1002-5644-B505-747B8E9E4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" y="1472"/>
              <a:ext cx="177" cy="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49182" name="Line 36">
              <a:extLst>
                <a:ext uri="{FF2B5EF4-FFF2-40B4-BE49-F238E27FC236}">
                  <a16:creationId xmlns:a16="http://schemas.microsoft.com/office/drawing/2014/main" id="{453A7A0A-217A-5748-879B-9F689F46C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0" y="1315"/>
              <a:ext cx="0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3" name="Line 38">
              <a:extLst>
                <a:ext uri="{FF2B5EF4-FFF2-40B4-BE49-F238E27FC236}">
                  <a16:creationId xmlns:a16="http://schemas.microsoft.com/office/drawing/2014/main" id="{C7BAD602-E047-4543-B517-CC2BAA5AC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5" y="133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59" name="Line 40">
            <a:extLst>
              <a:ext uri="{FF2B5EF4-FFF2-40B4-BE49-F238E27FC236}">
                <a16:creationId xmlns:a16="http://schemas.microsoft.com/office/drawing/2014/main" id="{120F99B4-036A-2241-9562-974D9DC9A69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9064" y="2686051"/>
            <a:ext cx="866775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Text Box 41">
            <a:extLst>
              <a:ext uri="{FF2B5EF4-FFF2-40B4-BE49-F238E27FC236}">
                <a16:creationId xmlns:a16="http://schemas.microsoft.com/office/drawing/2014/main" id="{F0EBC000-2664-2242-8932-EF7B1CB99E87}"/>
              </a:ext>
            </a:extLst>
          </p:cNvPr>
          <p:cNvSpPr txBox="1">
            <a:spLocks noChangeArrowheads="1"/>
          </p:cNvSpPr>
          <p:nvPr/>
        </p:nvSpPr>
        <p:spPr bwMode="auto">
          <a:xfrm rot="2225390">
            <a:off x="8521534" y="2324171"/>
            <a:ext cx="213552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entry in backend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database</a:t>
            </a:r>
          </a:p>
        </p:txBody>
      </p:sp>
      <p:sp>
        <p:nvSpPr>
          <p:cNvPr id="49161" name="Line 42">
            <a:extLst>
              <a:ext uri="{FF2B5EF4-FFF2-40B4-BE49-F238E27FC236}">
                <a16:creationId xmlns:a16="http://schemas.microsoft.com/office/drawing/2014/main" id="{254DEDCE-5DAF-0E46-985A-C07A0F9C76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31238" y="3614739"/>
            <a:ext cx="1098550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Text Box 43">
            <a:extLst>
              <a:ext uri="{FF2B5EF4-FFF2-40B4-BE49-F238E27FC236}">
                <a16:creationId xmlns:a16="http://schemas.microsoft.com/office/drawing/2014/main" id="{E3759F1B-96DC-984A-AC4F-C10075DA6C12}"/>
              </a:ext>
            </a:extLst>
          </p:cNvPr>
          <p:cNvSpPr txBox="1">
            <a:spLocks noChangeArrowheads="1"/>
          </p:cNvSpPr>
          <p:nvPr/>
        </p:nvSpPr>
        <p:spPr bwMode="auto">
          <a:xfrm rot="20455586">
            <a:off x="8789840" y="3740120"/>
            <a:ext cx="9829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access</a:t>
            </a:r>
          </a:p>
        </p:txBody>
      </p:sp>
      <p:sp>
        <p:nvSpPr>
          <p:cNvPr id="49163" name="Line 44">
            <a:extLst>
              <a:ext uri="{FF2B5EF4-FFF2-40B4-BE49-F238E27FC236}">
                <a16:creationId xmlns:a16="http://schemas.microsoft.com/office/drawing/2014/main" id="{250301E3-C6E7-A24C-861B-9CA9AD0EEE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53475" y="3870325"/>
            <a:ext cx="1195388" cy="128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Text Box 45">
            <a:extLst>
              <a:ext uri="{FF2B5EF4-FFF2-40B4-BE49-F238E27FC236}">
                <a16:creationId xmlns:a16="http://schemas.microsoft.com/office/drawing/2014/main" id="{5C665F08-99F9-0045-BB08-4A87D1338B5D}"/>
              </a:ext>
            </a:extLst>
          </p:cNvPr>
          <p:cNvSpPr txBox="1">
            <a:spLocks noChangeArrowheads="1"/>
          </p:cNvSpPr>
          <p:nvPr/>
        </p:nvSpPr>
        <p:spPr bwMode="auto">
          <a:xfrm rot="18871725">
            <a:off x="9055746" y="4426714"/>
            <a:ext cx="9829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access</a:t>
            </a:r>
          </a:p>
        </p:txBody>
      </p:sp>
      <p:grpSp>
        <p:nvGrpSpPr>
          <p:cNvPr id="49165" name="Group 55">
            <a:extLst>
              <a:ext uri="{FF2B5EF4-FFF2-40B4-BE49-F238E27FC236}">
                <a16:creationId xmlns:a16="http://schemas.microsoft.com/office/drawing/2014/main" id="{92DD1B49-AB8F-034D-82D8-0A1CAC0DF7A6}"/>
              </a:ext>
            </a:extLst>
          </p:cNvPr>
          <p:cNvGrpSpPr>
            <a:grpSpLocks/>
          </p:cNvGrpSpPr>
          <p:nvPr/>
        </p:nvGrpSpPr>
        <p:grpSpPr bwMode="auto">
          <a:xfrm>
            <a:off x="1744664" y="3309940"/>
            <a:ext cx="2192337" cy="925513"/>
            <a:chOff x="654" y="1693"/>
            <a:chExt cx="1126" cy="583"/>
          </a:xfrm>
        </p:grpSpPr>
        <p:sp>
          <p:nvSpPr>
            <p:cNvPr id="49176" name="AutoShape 48">
              <a:extLst>
                <a:ext uri="{FF2B5EF4-FFF2-40B4-BE49-F238E27FC236}">
                  <a16:creationId xmlns:a16="http://schemas.microsoft.com/office/drawing/2014/main" id="{43B614A5-C4BE-544D-A392-65F49D934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" y="1700"/>
              <a:ext cx="1126" cy="576"/>
            </a:xfrm>
            <a:prstGeom prst="parallelogram">
              <a:avLst>
                <a:gd name="adj" fmla="val 48872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Helvetica" pitchFamily="2" charset="0"/>
              </a:endParaRPr>
            </a:p>
          </p:txBody>
        </p:sp>
        <p:grpSp>
          <p:nvGrpSpPr>
            <p:cNvPr id="49177" name="Group 54">
              <a:extLst>
                <a:ext uri="{FF2B5EF4-FFF2-40B4-BE49-F238E27FC236}">
                  <a16:creationId xmlns:a16="http://schemas.microsoft.com/office/drawing/2014/main" id="{9B86CBB3-9089-044F-9834-E499AF9AEA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7" y="1693"/>
              <a:ext cx="964" cy="574"/>
              <a:chOff x="787" y="1693"/>
              <a:chExt cx="964" cy="574"/>
            </a:xfrm>
          </p:grpSpPr>
          <p:sp>
            <p:nvSpPr>
              <p:cNvPr id="49178" name="Text Box 49">
                <a:extLst>
                  <a:ext uri="{FF2B5EF4-FFF2-40B4-BE49-F238E27FC236}">
                    <a16:creationId xmlns:a16="http://schemas.microsoft.com/office/drawing/2014/main" id="{B674B196-58AE-1045-B179-E681284217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0" y="1693"/>
                <a:ext cx="77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1">
                    <a:latin typeface="Helvetica" pitchFamily="2" charset="0"/>
                  </a:rPr>
                  <a:t>Cookie file</a:t>
                </a:r>
                <a:endParaRPr lang="en-US" altLang="en-US" sz="1600">
                  <a:latin typeface="Helvetica" pitchFamily="2" charset="0"/>
                </a:endParaRPr>
              </a:p>
            </p:txBody>
          </p:sp>
          <p:sp>
            <p:nvSpPr>
              <p:cNvPr id="49179" name="Text Box 52">
                <a:extLst>
                  <a:ext uri="{FF2B5EF4-FFF2-40B4-BE49-F238E27FC236}">
                    <a16:creationId xmlns:a16="http://schemas.microsoft.com/office/drawing/2014/main" id="{15521382-0F3C-3D49-B6FA-9ACAB8837A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7" y="2054"/>
                <a:ext cx="77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Helvetica" pitchFamily="2" charset="0"/>
                  </a:rPr>
                  <a:t>Amazon: 1678</a:t>
                </a:r>
              </a:p>
            </p:txBody>
          </p:sp>
        </p:grpSp>
      </p:grpSp>
      <p:sp>
        <p:nvSpPr>
          <p:cNvPr id="49166" name="AutoShape 57">
            <a:extLst>
              <a:ext uri="{FF2B5EF4-FFF2-40B4-BE49-F238E27FC236}">
                <a16:creationId xmlns:a16="http://schemas.microsoft.com/office/drawing/2014/main" id="{92F808C2-A5EC-2841-8462-07944B5CA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9" y="2057400"/>
            <a:ext cx="2028872" cy="914400"/>
          </a:xfrm>
          <a:prstGeom prst="parallelogram">
            <a:avLst>
              <a:gd name="adj" fmla="val 488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9174" name="Text Box 59">
            <a:extLst>
              <a:ext uri="{FF2B5EF4-FFF2-40B4-BE49-F238E27FC236}">
                <a16:creationId xmlns:a16="http://schemas.microsoft.com/office/drawing/2014/main" id="{8B6A9AC9-3ED4-4C45-AF80-530FB0FFF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863" y="2033589"/>
            <a:ext cx="1223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Helvetica" pitchFamily="2" charset="0"/>
              </a:rPr>
              <a:t>Cookie file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49175" name="Text Box 60">
            <a:extLst>
              <a:ext uri="{FF2B5EF4-FFF2-40B4-BE49-F238E27FC236}">
                <a16:creationId xmlns:a16="http://schemas.microsoft.com/office/drawing/2014/main" id="{BD41D959-E207-1247-9608-1138EB314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550" y="2386014"/>
            <a:ext cx="15065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Amazon: 1678</a:t>
            </a:r>
          </a:p>
        </p:txBody>
      </p:sp>
      <p:grpSp>
        <p:nvGrpSpPr>
          <p:cNvPr id="49168" name="Group 61">
            <a:extLst>
              <a:ext uri="{FF2B5EF4-FFF2-40B4-BE49-F238E27FC236}">
                <a16:creationId xmlns:a16="http://schemas.microsoft.com/office/drawing/2014/main" id="{CEF2ED23-9AB5-8543-A26B-9E65928400ED}"/>
              </a:ext>
            </a:extLst>
          </p:cNvPr>
          <p:cNvGrpSpPr>
            <a:grpSpLocks/>
          </p:cNvGrpSpPr>
          <p:nvPr/>
        </p:nvGrpSpPr>
        <p:grpSpPr bwMode="auto">
          <a:xfrm>
            <a:off x="1785939" y="4989515"/>
            <a:ext cx="2211387" cy="925513"/>
            <a:chOff x="654" y="1693"/>
            <a:chExt cx="1126" cy="583"/>
          </a:xfrm>
        </p:grpSpPr>
        <p:sp>
          <p:nvSpPr>
            <p:cNvPr id="49170" name="AutoShape 62">
              <a:extLst>
                <a:ext uri="{FF2B5EF4-FFF2-40B4-BE49-F238E27FC236}">
                  <a16:creationId xmlns:a16="http://schemas.microsoft.com/office/drawing/2014/main" id="{E1E8185A-72AC-2E4C-9157-0E07242AE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" y="1700"/>
              <a:ext cx="1126" cy="576"/>
            </a:xfrm>
            <a:prstGeom prst="parallelogram">
              <a:avLst>
                <a:gd name="adj" fmla="val 48872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Helvetica" pitchFamily="2" charset="0"/>
              </a:endParaRPr>
            </a:p>
          </p:txBody>
        </p:sp>
        <p:grpSp>
          <p:nvGrpSpPr>
            <p:cNvPr id="49171" name="Group 63">
              <a:extLst>
                <a:ext uri="{FF2B5EF4-FFF2-40B4-BE49-F238E27FC236}">
                  <a16:creationId xmlns:a16="http://schemas.microsoft.com/office/drawing/2014/main" id="{4B5DEFB6-C785-FF41-B8A5-1B81EFFB20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5" y="1693"/>
              <a:ext cx="986" cy="581"/>
              <a:chOff x="765" y="1693"/>
              <a:chExt cx="986" cy="581"/>
            </a:xfrm>
          </p:grpSpPr>
          <p:sp>
            <p:nvSpPr>
              <p:cNvPr id="49172" name="Text Box 64">
                <a:extLst>
                  <a:ext uri="{FF2B5EF4-FFF2-40B4-BE49-F238E27FC236}">
                    <a16:creationId xmlns:a16="http://schemas.microsoft.com/office/drawing/2014/main" id="{EBC2DA4C-A827-9D48-B423-C883B92851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0" y="1693"/>
                <a:ext cx="77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1">
                    <a:latin typeface="Helvetica" pitchFamily="2" charset="0"/>
                  </a:rPr>
                  <a:t>Cookie file</a:t>
                </a:r>
                <a:endParaRPr lang="en-US" altLang="en-US" sz="1600">
                  <a:latin typeface="Helvetica" pitchFamily="2" charset="0"/>
                </a:endParaRPr>
              </a:p>
            </p:txBody>
          </p:sp>
          <p:sp>
            <p:nvSpPr>
              <p:cNvPr id="49173" name="Text Box 65">
                <a:extLst>
                  <a:ext uri="{FF2B5EF4-FFF2-40B4-BE49-F238E27FC236}">
                    <a16:creationId xmlns:a16="http://schemas.microsoft.com/office/drawing/2014/main" id="{969EF6EB-2B74-AC4A-BFDD-B0B45C94D6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5" y="2061"/>
                <a:ext cx="76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Helvetica" pitchFamily="2" charset="0"/>
                  </a:rPr>
                  <a:t>Amazon: 1678</a:t>
                </a:r>
              </a:p>
            </p:txBody>
          </p:sp>
        </p:grpSp>
      </p:grpSp>
      <p:sp>
        <p:nvSpPr>
          <p:cNvPr id="49169" name="Text Box 66">
            <a:extLst>
              <a:ext uri="{FF2B5EF4-FFF2-40B4-BE49-F238E27FC236}">
                <a16:creationId xmlns:a16="http://schemas.microsoft.com/office/drawing/2014/main" id="{0BBE1A72-7F14-4A46-9A73-E8C9835C2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025" y="4484688"/>
            <a:ext cx="17491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one week later:</a:t>
            </a:r>
          </a:p>
        </p:txBody>
      </p:sp>
      <p:pic>
        <p:nvPicPr>
          <p:cNvPr id="3" name="Picture 2" descr="A close up of food&#13;&#10;&#13;&#10;Description automatically generated">
            <a:extLst>
              <a:ext uri="{FF2B5EF4-FFF2-40B4-BE49-F238E27FC236}">
                <a16:creationId xmlns:a16="http://schemas.microsoft.com/office/drawing/2014/main" id="{8FED4276-42AB-3944-8C4E-FBA4E67C6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138" y="195516"/>
            <a:ext cx="2712649" cy="209842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17503D0-C2DC-1B4B-B0CC-ABF595E0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Cookies: </a:t>
            </a:r>
            <a:r>
              <a:rPr lang="en-US" altLang="en-US" dirty="0"/>
              <a:t>Keeping user memory</a:t>
            </a:r>
            <a:endParaRPr lang="en-US" dirty="0"/>
          </a:p>
        </p:txBody>
      </p:sp>
      <p:sp>
        <p:nvSpPr>
          <p:cNvPr id="59" name="Text Box 60">
            <a:extLst>
              <a:ext uri="{FF2B5EF4-FFF2-40B4-BE49-F238E27FC236}">
                <a16:creationId xmlns:a16="http://schemas.microsoft.com/office/drawing/2014/main" id="{83A9C98C-FFD4-B542-9111-8FD15456D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0434" y="2161662"/>
            <a:ext cx="12105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Netflix: 436</a:t>
            </a:r>
          </a:p>
        </p:txBody>
      </p:sp>
      <p:sp>
        <p:nvSpPr>
          <p:cNvPr id="61" name="Text Box 60">
            <a:extLst>
              <a:ext uri="{FF2B5EF4-FFF2-40B4-BE49-F238E27FC236}">
                <a16:creationId xmlns:a16="http://schemas.microsoft.com/office/drawing/2014/main" id="{85C21684-C3AB-A542-A3BC-3EF1C68E0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8774" y="3374232"/>
            <a:ext cx="12105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Netflix: 436</a:t>
            </a:r>
          </a:p>
        </p:txBody>
      </p:sp>
      <p:sp>
        <p:nvSpPr>
          <p:cNvPr id="62" name="Text Box 60">
            <a:extLst>
              <a:ext uri="{FF2B5EF4-FFF2-40B4-BE49-F238E27FC236}">
                <a16:creationId xmlns:a16="http://schemas.microsoft.com/office/drawing/2014/main" id="{4ED7EAD1-955B-A94C-A38D-FF27C417B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0711" y="5072067"/>
            <a:ext cx="12105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Netflix: 436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A07221-1048-3B49-850B-632D39BDE881}"/>
              </a:ext>
            </a:extLst>
          </p:cNvPr>
          <p:cNvSpPr txBox="1"/>
          <p:nvPr/>
        </p:nvSpPr>
        <p:spPr>
          <a:xfrm>
            <a:off x="432189" y="1767206"/>
            <a:ext cx="111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Cookie is typically opaque to client.</a:t>
            </a:r>
          </a:p>
        </p:txBody>
      </p:sp>
    </p:spTree>
    <p:extLst>
      <p:ext uri="{BB962C8B-B14F-4D97-AF65-F5344CB8AC3E}">
        <p14:creationId xmlns:p14="http://schemas.microsoft.com/office/powerpoint/2010/main" val="299281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84" grpId="0" animBg="1"/>
      <p:bldP spid="49188" grpId="0" animBg="1"/>
      <p:bldP spid="49189" grpId="0" animBg="1"/>
      <p:bldP spid="49191" grpId="0" animBg="1"/>
      <p:bldP spid="49192" grpId="0" animBg="1"/>
      <p:bldP spid="49194" grpId="0" animBg="1"/>
      <p:bldP spid="49196" grpId="0" animBg="1"/>
      <p:bldP spid="49198" grpId="0" animBg="1"/>
      <p:bldP spid="49200" grpId="0"/>
      <p:bldP spid="49201" grpId="0"/>
      <p:bldP spid="49157" grpId="0"/>
      <p:bldP spid="49159" grpId="0" animBg="1"/>
      <p:bldP spid="49160" grpId="0"/>
      <p:bldP spid="49161" grpId="0" animBg="1"/>
      <p:bldP spid="49162" grpId="0"/>
      <p:bldP spid="49163" grpId="0" animBg="1"/>
      <p:bldP spid="49164" grpId="0"/>
      <p:bldP spid="49175" grpId="0"/>
      <p:bldP spid="49169" grpId="0"/>
      <p:bldP spid="59" grpId="0"/>
      <p:bldP spid="61" grpId="0"/>
      <p:bldP spid="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6">
            <a:extLst>
              <a:ext uri="{FF2B5EF4-FFF2-40B4-BE49-F238E27FC236}">
                <a16:creationId xmlns:a16="http://schemas.microsoft.com/office/drawing/2014/main" id="{512385D0-BA30-7046-9EFE-04BAD1CC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0C688FFE-4AC0-C847-B8AB-09397F46F81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0180" name="Rectangle 1027">
            <a:extLst>
              <a:ext uri="{FF2B5EF4-FFF2-40B4-BE49-F238E27FC236}">
                <a16:creationId xmlns:a16="http://schemas.microsoft.com/office/drawing/2014/main" id="{328086EE-905A-0546-8AC2-04D98139C92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87023" y="1708149"/>
            <a:ext cx="11379200" cy="476522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en-US" sz="3600" dirty="0">
                <a:solidFill>
                  <a:srgbClr val="C00000"/>
                </a:solidFill>
              </a:rPr>
              <a:t>Collaboration between client and server</a:t>
            </a:r>
            <a:r>
              <a:rPr lang="en-US" altLang="en-US" sz="3600" dirty="0"/>
              <a:t> to track user state.</a:t>
            </a:r>
          </a:p>
          <a:p>
            <a:pPr>
              <a:buFont typeface="ZapfDingbats" pitchFamily="82" charset="2"/>
              <a:buNone/>
            </a:pPr>
            <a:endParaRPr lang="en-US" altLang="en-US" sz="3600" dirty="0"/>
          </a:p>
          <a:p>
            <a:pPr>
              <a:buFont typeface="ZapfDingbats" pitchFamily="82" charset="2"/>
              <a:buNone/>
            </a:pPr>
            <a:r>
              <a:rPr lang="en-US" altLang="en-US" sz="3600" dirty="0"/>
              <a:t>Four components: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200" dirty="0"/>
              <a:t>cookie header line of HTTP </a:t>
            </a:r>
            <a:r>
              <a:rPr lang="en-US" altLang="en-US" sz="3200" dirty="0">
                <a:solidFill>
                  <a:srgbClr val="C00000"/>
                </a:solidFill>
              </a:rPr>
              <a:t>response</a:t>
            </a:r>
            <a:r>
              <a:rPr lang="en-US" altLang="en-US" sz="3200" dirty="0"/>
              <a:t>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200" dirty="0"/>
              <a:t>cookie header line in HTTP </a:t>
            </a:r>
            <a:r>
              <a:rPr lang="en-US" altLang="en-US" sz="3200" dirty="0">
                <a:solidFill>
                  <a:srgbClr val="C00000"/>
                </a:solidFill>
              </a:rPr>
              <a:t>request</a:t>
            </a:r>
            <a:r>
              <a:rPr lang="en-US" altLang="en-US" sz="3200" dirty="0"/>
              <a:t>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200" dirty="0"/>
              <a:t>cookie file kept on user endpoint, managed by user’s browser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200" dirty="0"/>
              <a:t>back-end database maps cookie to user data at Web endpoint</a:t>
            </a:r>
          </a:p>
          <a:p>
            <a:pPr marL="457200" indent="-457200">
              <a:buFont typeface="+mj-lt"/>
              <a:buAutoNum type="arabicPeriod"/>
            </a:pPr>
            <a:endParaRPr lang="en-US" altLang="en-US" dirty="0"/>
          </a:p>
          <a:p>
            <a:pPr marL="0" indent="0">
              <a:buNone/>
            </a:pPr>
            <a:r>
              <a:rPr lang="en-US" altLang="en-US" sz="3200" dirty="0"/>
              <a:t>Cookies come with an expiration date (yet another HTTP header!)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0F2835-D409-0F46-B188-3C963F7E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cookies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4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5D863-5D04-4D45-8694-71959F9AC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have many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8A498-F413-0443-B51A-E403C953B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79667" cy="49025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good: Awesome user-facing functionality</a:t>
            </a:r>
          </a:p>
          <a:p>
            <a:pPr lvl="1"/>
            <a:r>
              <a:rPr lang="en-US" dirty="0"/>
              <a:t>Shopping carts, auth, … very challenging or impossible without it</a:t>
            </a:r>
          </a:p>
          <a:p>
            <a:pPr lvl="1"/>
            <a:endParaRPr lang="en-US" dirty="0"/>
          </a:p>
          <a:p>
            <a:r>
              <a:rPr lang="en-US" dirty="0"/>
              <a:t>The bad: Unnecessary recording of your activities on the site</a:t>
            </a:r>
          </a:p>
          <a:p>
            <a:pPr lvl="1"/>
            <a:r>
              <a:rPr lang="en-US" dirty="0"/>
              <a:t>First-party cookies: performance statistics, user engagement, …</a:t>
            </a:r>
          </a:p>
          <a:p>
            <a:pPr lvl="1"/>
            <a:endParaRPr lang="en-US" dirty="0"/>
          </a:p>
          <a:p>
            <a:r>
              <a:rPr lang="en-US" dirty="0"/>
              <a:t>The ugly: Tracking your activities across the Internet</a:t>
            </a:r>
          </a:p>
          <a:p>
            <a:pPr lvl="1"/>
            <a:r>
              <a:rPr lang="en-US" dirty="0"/>
              <a:t>Third-party cookies</a:t>
            </a:r>
            <a:r>
              <a:rPr lang="en-US" dirty="0">
                <a:sym typeface="Wingdings" pitchFamily="2" charset="2"/>
              </a:rPr>
              <a:t> (played by ad and tracking networks) to track your activities </a:t>
            </a:r>
            <a:r>
              <a:rPr lang="en-US" i="1" dirty="0">
                <a:sym typeface="Wingdings" pitchFamily="2" charset="2"/>
              </a:rPr>
              <a:t>across the Internet.</a:t>
            </a:r>
          </a:p>
          <a:p>
            <a:pPr lvl="1"/>
            <a:r>
              <a:rPr lang="en-US" dirty="0">
                <a:sym typeface="Wingdings" pitchFamily="2" charset="2"/>
              </a:rPr>
              <a:t>Potentially </a:t>
            </a:r>
            <a:r>
              <a:rPr lang="en-US" i="1" dirty="0">
                <a:sym typeface="Wingdings" pitchFamily="2" charset="2"/>
              </a:rPr>
              <a:t>personally identifiable information (PII)</a:t>
            </a:r>
          </a:p>
          <a:p>
            <a:pPr lvl="1"/>
            <a:r>
              <a:rPr lang="en-US" dirty="0">
                <a:sym typeface="Wingdings" pitchFamily="2" charset="2"/>
              </a:rPr>
              <a:t>Ad networks target users with ads, may sell this info</a:t>
            </a:r>
          </a:p>
          <a:p>
            <a:pPr lvl="1"/>
            <a:r>
              <a:rPr lang="en-US" dirty="0">
                <a:sym typeface="Wingdings" pitchFamily="2" charset="2"/>
              </a:rPr>
              <a:t>Scammers can target you too!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02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6">
            <a:extLst>
              <a:ext uri="{FF2B5EF4-FFF2-40B4-BE49-F238E27FC236}">
                <a16:creationId xmlns:a16="http://schemas.microsoft.com/office/drawing/2014/main" id="{193B9E9A-594A-B948-A080-44DDF2CF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B0245C2-2621-4D44-8D46-10AE56F765A0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7E2B535E-9927-8A49-B116-DD697FFA7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PSA: Cookies and Privacy</a:t>
            </a:r>
          </a:p>
        </p:txBody>
      </p:sp>
      <p:sp>
        <p:nvSpPr>
          <p:cNvPr id="51204" name="Rectangle 13">
            <a:extLst>
              <a:ext uri="{FF2B5EF4-FFF2-40B4-BE49-F238E27FC236}">
                <a16:creationId xmlns:a16="http://schemas.microsoft.com/office/drawing/2014/main" id="{0DECA5D9-BE51-FF4B-A921-637FE5DD1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31" y="1347341"/>
            <a:ext cx="8230447" cy="537413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Disable and delete unnecessary cookies by default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C00000"/>
              </a:solidFill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Suggested privacy-conscious browsers, websites, tools: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DuckDuckGo (search)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Brave (browser)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AdBlock Plus (extension)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Helvetica" pitchFamily="2" charset="0"/>
              </a:rPr>
              <a:t>ToR</a:t>
            </a:r>
            <a:r>
              <a:rPr lang="en-US" altLang="en-US" dirty="0">
                <a:latin typeface="Helvetica" pitchFamily="2" charset="0"/>
              </a:rPr>
              <a:t> (distract targeting)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… assuming it doesn’t break the functions of the site. </a:t>
            </a:r>
          </a:p>
        </p:txBody>
      </p:sp>
      <p:pic>
        <p:nvPicPr>
          <p:cNvPr id="51206" name="Picture 9" descr="303774_1540235282662_1738335093_781920_947761575_n">
            <a:extLst>
              <a:ext uri="{FF2B5EF4-FFF2-40B4-BE49-F238E27FC236}">
                <a16:creationId xmlns:a16="http://schemas.microsoft.com/office/drawing/2014/main" id="{27C0BE96-2E1C-F64D-B639-AFC9C80EC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007" y="1347341"/>
            <a:ext cx="2841625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B30370-7E48-2F44-ADD3-9178E83AC7FF}"/>
              </a:ext>
            </a:extLst>
          </p:cNvPr>
          <p:cNvSpPr txBox="1"/>
          <p:nvPr/>
        </p:nvSpPr>
        <p:spPr>
          <a:xfrm>
            <a:off x="9078007" y="5779911"/>
            <a:ext cx="255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https://</a:t>
            </a:r>
            <a:r>
              <a:rPr lang="en-US" dirty="0" err="1">
                <a:latin typeface="Helvetica" pitchFamily="2" charset="0"/>
              </a:rPr>
              <a:t>gdpr.eu</a:t>
            </a:r>
            <a:r>
              <a:rPr lang="en-US" dirty="0">
                <a:latin typeface="Helvetica" pitchFamily="2" charset="0"/>
              </a:rPr>
              <a:t>/cookies/</a:t>
            </a:r>
          </a:p>
        </p:txBody>
      </p:sp>
    </p:spTree>
    <p:extLst>
      <p:ext uri="{BB962C8B-B14F-4D97-AF65-F5344CB8AC3E}">
        <p14:creationId xmlns:p14="http://schemas.microsoft.com/office/powerpoint/2010/main" val="75576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2181</TotalTime>
  <Words>1625</Words>
  <Application>Microsoft Macintosh PowerPoint</Application>
  <PresentationFormat>Widescreen</PresentationFormat>
  <Paragraphs>366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Comic Sans MS</vt:lpstr>
      <vt:lpstr>Courier</vt:lpstr>
      <vt:lpstr>Courier New</vt:lpstr>
      <vt:lpstr>Helvetica</vt:lpstr>
      <vt:lpstr>Times New Roman</vt:lpstr>
      <vt:lpstr>ZapfDingbats</vt:lpstr>
      <vt:lpstr>Office Theme</vt:lpstr>
      <vt:lpstr>Clip</vt:lpstr>
      <vt:lpstr>CS 352 Web (part 2); E-Mail</vt:lpstr>
      <vt:lpstr>Review of concepts</vt:lpstr>
      <vt:lpstr>Remembering Users  On the Web</vt:lpstr>
      <vt:lpstr>HTTP: Remembering users</vt:lpstr>
      <vt:lpstr>Familiar with these?</vt:lpstr>
      <vt:lpstr>Cookies: Keeping user memory</vt:lpstr>
      <vt:lpstr>How cookies work</vt:lpstr>
      <vt:lpstr>Cookies have many uses</vt:lpstr>
      <vt:lpstr>PSA: Cookies and Privacy</vt:lpstr>
      <vt:lpstr>Web Caching</vt:lpstr>
      <vt:lpstr>Web caches</vt:lpstr>
      <vt:lpstr>Web caching using a proxy server</vt:lpstr>
      <vt:lpstr>Caching in the HTTP protocol</vt:lpstr>
      <vt:lpstr>Content Distribution Networks (CDNs)</vt:lpstr>
      <vt:lpstr>Without CDN</vt:lpstr>
      <vt:lpstr>Where the CDN comes in</vt:lpstr>
      <vt:lpstr>With CDN</vt:lpstr>
      <vt:lpstr>Seeing a CDN in action</vt:lpstr>
      <vt:lpstr>Summary of HTTP</vt:lpstr>
      <vt:lpstr>Simple Mail Transfer Protocol</vt:lpstr>
      <vt:lpstr>We’re all familiar with email.  How does it work?</vt:lpstr>
      <vt:lpstr>Electronic Mail</vt:lpstr>
      <vt:lpstr>Electronic Mail: Mail servers</vt:lpstr>
      <vt:lpstr>Scenario: Alice sends message to Bob</vt:lpstr>
      <vt:lpstr>Observations on these exchanges</vt:lpstr>
      <vt:lpstr>Sample SMTP interaction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1453</cp:revision>
  <cp:lastPrinted>2021-01-24T11:57:08Z</cp:lastPrinted>
  <dcterms:created xsi:type="dcterms:W3CDTF">2019-01-23T03:40:12Z</dcterms:created>
  <dcterms:modified xsi:type="dcterms:W3CDTF">2022-09-22T19:29:52Z</dcterms:modified>
</cp:coreProperties>
</file>