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659" r:id="rId2"/>
    <p:sldId id="614" r:id="rId3"/>
    <p:sldId id="558" r:id="rId4"/>
    <p:sldId id="781" r:id="rId5"/>
    <p:sldId id="1264" r:id="rId6"/>
    <p:sldId id="783" r:id="rId7"/>
    <p:sldId id="1265" r:id="rId8"/>
    <p:sldId id="1266" r:id="rId9"/>
    <p:sldId id="1268" r:id="rId10"/>
    <p:sldId id="1267" r:id="rId11"/>
    <p:sldId id="1269" r:id="rId12"/>
    <p:sldId id="1270" r:id="rId13"/>
    <p:sldId id="1271" r:id="rId14"/>
    <p:sldId id="1272" r:id="rId15"/>
    <p:sldId id="1273" r:id="rId16"/>
    <p:sldId id="1277" r:id="rId17"/>
    <p:sldId id="1275" r:id="rId18"/>
    <p:sldId id="1274" r:id="rId19"/>
    <p:sldId id="1276" r:id="rId20"/>
    <p:sldId id="1278" r:id="rId21"/>
    <p:sldId id="1279" r:id="rId22"/>
    <p:sldId id="1280" r:id="rId23"/>
    <p:sldId id="564" r:id="rId24"/>
    <p:sldId id="791" r:id="rId25"/>
    <p:sldId id="607" r:id="rId26"/>
    <p:sldId id="608" r:id="rId27"/>
    <p:sldId id="610" r:id="rId28"/>
    <p:sldId id="611" r:id="rId29"/>
    <p:sldId id="566" r:id="rId30"/>
    <p:sldId id="1281" r:id="rId31"/>
    <p:sldId id="1284" r:id="rId32"/>
    <p:sldId id="1283" r:id="rId33"/>
    <p:sldId id="1285" r:id="rId34"/>
    <p:sldId id="814" r:id="rId35"/>
    <p:sldId id="728" r:id="rId36"/>
    <p:sldId id="1286" r:id="rId37"/>
    <p:sldId id="1287" r:id="rId38"/>
    <p:sldId id="1288" r:id="rId39"/>
    <p:sldId id="1291" r:id="rId40"/>
    <p:sldId id="1289" r:id="rId41"/>
    <p:sldId id="796" r:id="rId42"/>
    <p:sldId id="1290" r:id="rId43"/>
    <p:sldId id="1292" r:id="rId44"/>
    <p:sldId id="794" r:id="rId45"/>
    <p:sldId id="128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93"/>
    <p:restoredTop sz="83005"/>
  </p:normalViewPr>
  <p:slideViewPr>
    <p:cSldViewPr snapToGrid="0" snapToObjects="1">
      <p:cViewPr varScale="1">
        <p:scale>
          <a:sx n="99" d="100"/>
          <a:sy n="99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1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aestudio.com/rijndaelinspector/archivos/Rijndael_Animation_v4_eng-html5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 Security: Introduction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25.1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A8D9-575F-4143-9893-3B7CE99E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1E7-FEF0-644B-83E9-5FE6ED2F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Cryptography: Introduction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25.2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2936-6F96-9842-BDE6-F5E027BA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BC15-AC8F-3644-841A-8072C6BD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C00000"/>
                </a:solidFill>
              </a:rPr>
              <a:t>Confidentiality: </a:t>
            </a:r>
            <a:r>
              <a:rPr lang="en-US" sz="3200" dirty="0"/>
              <a:t>only the sender and the intended receiver should </a:t>
            </a:r>
            <a:r>
              <a:rPr lang="en-US" altLang="ja-JP" sz="3200" dirty="0"/>
              <a:t>understand the message contents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How to achieve this goal?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C00000"/>
                </a:solidFill>
              </a:rPr>
              <a:t>Cryptography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Sender </a:t>
            </a:r>
            <a:r>
              <a:rPr lang="en-US" sz="3200" dirty="0">
                <a:solidFill>
                  <a:srgbClr val="C00000"/>
                </a:solidFill>
              </a:rPr>
              <a:t>encrypts</a:t>
            </a:r>
            <a:r>
              <a:rPr lang="en-US" sz="3200" dirty="0"/>
              <a:t> a message, receiver </a:t>
            </a:r>
            <a:r>
              <a:rPr lang="en-US" sz="3200" dirty="0">
                <a:solidFill>
                  <a:srgbClr val="C00000"/>
                </a:solidFill>
              </a:rPr>
              <a:t>decrypts</a:t>
            </a:r>
            <a:r>
              <a:rPr lang="en-US" sz="3200" dirty="0"/>
              <a:t> it.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An intermediate observer should just see random bytes!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60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ADB2-0512-2C49-A088-84D95E96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of Cryptography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0E26D6E-91D1-F24F-9EBC-FBC880A63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333" y="2858225"/>
            <a:ext cx="149432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m, plaintext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867D8E2-5BD6-C048-B29E-759FB77F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169" y="2831254"/>
            <a:ext cx="216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(m), ciphertext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7CB657AC-3D79-934A-A5A4-FF2EE5BEC953}"/>
              </a:ext>
            </a:extLst>
          </p:cNvPr>
          <p:cNvGrpSpPr>
            <a:grpSpLocks/>
          </p:cNvGrpSpPr>
          <p:nvPr/>
        </p:nvGrpSpPr>
        <p:grpSpPr bwMode="auto">
          <a:xfrm>
            <a:off x="3393728" y="1912938"/>
            <a:ext cx="531813" cy="608013"/>
            <a:chOff x="189" y="1789"/>
            <a:chExt cx="335" cy="383"/>
          </a:xfrm>
        </p:grpSpPr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CA5FA097-BF05-7243-90CF-BA3B61CAA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B764C07A-496A-C942-AB06-1974BB76F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922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</p:grpSp>
      <p:sp>
        <p:nvSpPr>
          <p:cNvPr id="11" name="Rectangle 13">
            <a:extLst>
              <a:ext uri="{FF2B5EF4-FFF2-40B4-BE49-F238E27FC236}">
                <a16:creationId xmlns:a16="http://schemas.microsoft.com/office/drawing/2014/main" id="{48452DF9-CDED-B749-A8B3-40ADCB7F5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616" y="2841626"/>
            <a:ext cx="1392238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47349821-CE3B-F645-961D-879D6570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016" y="2851151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B85E4067-D05A-4640-9043-DBEB6C9AC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428" y="3254376"/>
            <a:ext cx="2301875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BF497A36-718E-D04E-B457-6BDC8A528371}"/>
              </a:ext>
            </a:extLst>
          </p:cNvPr>
          <p:cNvSpPr>
            <a:spLocks/>
          </p:cNvSpPr>
          <p:nvPr/>
        </p:nvSpPr>
        <p:spPr bwMode="auto">
          <a:xfrm>
            <a:off x="5155853" y="3306763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Freeform 19">
            <a:extLst>
              <a:ext uri="{FF2B5EF4-FFF2-40B4-BE49-F238E27FC236}">
                <a16:creationId xmlns:a16="http://schemas.microsoft.com/office/drawing/2014/main" id="{6966A5EA-47A2-734B-BB47-E3D1B2381243}"/>
              </a:ext>
            </a:extLst>
          </p:cNvPr>
          <p:cNvSpPr>
            <a:spLocks/>
          </p:cNvSpPr>
          <p:nvPr/>
        </p:nvSpPr>
        <p:spPr bwMode="auto">
          <a:xfrm flipH="1">
            <a:off x="5830541" y="3305176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4C1A30FA-D949-B34B-B741-0AC29D14C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6141" y="2462213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0FBC97C8-2AE7-7C45-86EF-2A52E9E1B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591" y="1692276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encryption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24" name="Line 28">
            <a:extLst>
              <a:ext uri="{FF2B5EF4-FFF2-40B4-BE49-F238E27FC236}">
                <a16:creationId xmlns:a16="http://schemas.microsoft.com/office/drawing/2014/main" id="{14F5C988-F47A-0344-94F4-A26B9A3F2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1078" y="3279776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26" name="Picture 30" descr="BS00768_[1]">
            <a:extLst>
              <a:ext uri="{FF2B5EF4-FFF2-40B4-BE49-F238E27FC236}">
                <a16:creationId xmlns:a16="http://schemas.microsoft.com/office/drawing/2014/main" id="{1B2FE555-D10D-C749-BAC5-065E5687E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49291" y="16906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CF983CC-AD13-7346-BC14-F6102F91FAA1}"/>
              </a:ext>
            </a:extLst>
          </p:cNvPr>
          <p:cNvSpPr txBox="1"/>
          <p:nvPr/>
        </p:nvSpPr>
        <p:spPr>
          <a:xfrm>
            <a:off x="1827458" y="2274094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270345-D13D-8445-AF3A-D76B2AA28F5E}"/>
              </a:ext>
            </a:extLst>
          </p:cNvPr>
          <p:cNvSpPr txBox="1"/>
          <p:nvPr/>
        </p:nvSpPr>
        <p:spPr>
          <a:xfrm>
            <a:off x="4978427" y="3959608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Trudy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231175-9110-6A4F-9032-B8A0D692FF0E}"/>
              </a:ext>
            </a:extLst>
          </p:cNvPr>
          <p:cNvSpPr txBox="1"/>
          <p:nvPr/>
        </p:nvSpPr>
        <p:spPr>
          <a:xfrm>
            <a:off x="643944" y="4445171"/>
            <a:ext cx="114364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m: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plaintext </a:t>
            </a:r>
            <a:r>
              <a:rPr lang="en-US" sz="2800" dirty="0">
                <a:latin typeface="Helvetica" pitchFamily="2" charset="0"/>
              </a:rPr>
              <a:t>message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K</a:t>
            </a:r>
            <a:r>
              <a:rPr lang="en-US" sz="2800" baseline="-25000" dirty="0">
                <a:latin typeface="Helvetica" pitchFamily="2" charset="0"/>
              </a:rPr>
              <a:t>A</a:t>
            </a:r>
            <a:r>
              <a:rPr lang="en-US" sz="2800" dirty="0">
                <a:latin typeface="Helvetica" pitchFamily="2" charset="0"/>
              </a:rPr>
              <a:t>, Alice’s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encryption </a:t>
            </a:r>
            <a:r>
              <a:rPr lang="en-US" sz="2800" dirty="0">
                <a:latin typeface="Helvetica" pitchFamily="2" charset="0"/>
              </a:rPr>
              <a:t>key. Secret known only to Alice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K</a:t>
            </a:r>
            <a:r>
              <a:rPr lang="en-US" sz="2800" baseline="-25000" dirty="0">
                <a:latin typeface="Helvetica" pitchFamily="2" charset="0"/>
              </a:rPr>
              <a:t>A</a:t>
            </a:r>
            <a:r>
              <a:rPr lang="en-US" sz="2800" dirty="0">
                <a:latin typeface="Helvetica" pitchFamily="2" charset="0"/>
              </a:rPr>
              <a:t>(m) is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ciphertext</a:t>
            </a:r>
            <a:r>
              <a:rPr lang="en-US" sz="2800" dirty="0">
                <a:latin typeface="Helvetica" pitchFamily="2" charset="0"/>
              </a:rPr>
              <a:t>: m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encrypted</a:t>
            </a:r>
            <a:r>
              <a:rPr lang="en-US" sz="2800" dirty="0">
                <a:latin typeface="Helvetica" pitchFamily="2" charset="0"/>
              </a:rPr>
              <a:t> with key K</a:t>
            </a:r>
            <a:r>
              <a:rPr lang="en-US" sz="2800" baseline="-25000" dirty="0">
                <a:latin typeface="Helvetica" pitchFamily="2" charset="0"/>
              </a:rPr>
              <a:t>A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Encryption transforms the message so that it’s jumbled 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Ideal: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want 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(m) to be uncorrelated with m</a:t>
            </a:r>
            <a:r>
              <a:rPr lang="en-US" sz="2800" dirty="0">
                <a:latin typeface="Helvetica" pitchFamily="2" charset="0"/>
              </a:rPr>
              <a:t> (Trudy can’t read the msg)</a:t>
            </a:r>
          </a:p>
        </p:txBody>
      </p:sp>
    </p:spTree>
    <p:extLst>
      <p:ext uri="{BB962C8B-B14F-4D97-AF65-F5344CB8AC3E}">
        <p14:creationId xmlns:p14="http://schemas.microsoft.com/office/powerpoint/2010/main" val="4043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4" grpId="0" animBg="1"/>
      <p:bldP spid="32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ADB2-0512-2C49-A088-84D95E96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of Cryptography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0E26D6E-91D1-F24F-9EBC-FBC880A63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333" y="2858225"/>
            <a:ext cx="149432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m, plaintext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999E0CD-B462-1F4C-9151-8DD1C72D8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14" y="2810867"/>
            <a:ext cx="252889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(m)), plaintext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867D8E2-5BD6-C048-B29E-759FB77F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169" y="2831254"/>
            <a:ext cx="216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(m), ciphertext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7CB657AC-3D79-934A-A5A4-FF2EE5BEC953}"/>
              </a:ext>
            </a:extLst>
          </p:cNvPr>
          <p:cNvGrpSpPr>
            <a:grpSpLocks/>
          </p:cNvGrpSpPr>
          <p:nvPr/>
        </p:nvGrpSpPr>
        <p:grpSpPr bwMode="auto">
          <a:xfrm>
            <a:off x="3393728" y="1912938"/>
            <a:ext cx="531813" cy="608013"/>
            <a:chOff x="189" y="1789"/>
            <a:chExt cx="335" cy="383"/>
          </a:xfrm>
        </p:grpSpPr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CA5FA097-BF05-7243-90CF-BA3B61CAA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B764C07A-496A-C942-AB06-1974BB76F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922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</p:grpSp>
      <p:sp>
        <p:nvSpPr>
          <p:cNvPr id="11" name="Rectangle 13">
            <a:extLst>
              <a:ext uri="{FF2B5EF4-FFF2-40B4-BE49-F238E27FC236}">
                <a16:creationId xmlns:a16="http://schemas.microsoft.com/office/drawing/2014/main" id="{48452DF9-CDED-B749-A8B3-40ADCB7F5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616" y="2841626"/>
            <a:ext cx="1392238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47349821-CE3B-F645-961D-879D6570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016" y="2851151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A6A87321-0C11-E845-A9EB-32343D548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353" y="2854326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083F12ED-081B-1648-A315-310DED6D7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991" y="28781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B85E4067-D05A-4640-9043-DBEB6C9AC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428" y="3254376"/>
            <a:ext cx="2301875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BF497A36-718E-D04E-B457-6BDC8A528371}"/>
              </a:ext>
            </a:extLst>
          </p:cNvPr>
          <p:cNvSpPr>
            <a:spLocks/>
          </p:cNvSpPr>
          <p:nvPr/>
        </p:nvSpPr>
        <p:spPr bwMode="auto">
          <a:xfrm>
            <a:off x="5155853" y="3306763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Freeform 19">
            <a:extLst>
              <a:ext uri="{FF2B5EF4-FFF2-40B4-BE49-F238E27FC236}">
                <a16:creationId xmlns:a16="http://schemas.microsoft.com/office/drawing/2014/main" id="{6966A5EA-47A2-734B-BB47-E3D1B2381243}"/>
              </a:ext>
            </a:extLst>
          </p:cNvPr>
          <p:cNvSpPr>
            <a:spLocks/>
          </p:cNvSpPr>
          <p:nvPr/>
        </p:nvSpPr>
        <p:spPr bwMode="auto">
          <a:xfrm flipH="1">
            <a:off x="5830541" y="3305176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4C1A30FA-D949-B34B-B741-0AC29D14C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6141" y="2462213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0BE85576-7BC5-A942-B040-9BEB01EAA2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6428" y="2432051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0FBC97C8-2AE7-7C45-86EF-2A52E9E1B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591" y="1692276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encryption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79AD506F-B726-9146-91EA-4BAD9F3DB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728" y="1760538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decryption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grpSp>
        <p:nvGrpSpPr>
          <p:cNvPr id="23" name="Group 25">
            <a:extLst>
              <a:ext uri="{FF2B5EF4-FFF2-40B4-BE49-F238E27FC236}">
                <a16:creationId xmlns:a16="http://schemas.microsoft.com/office/drawing/2014/main" id="{6C903E7F-8675-F747-98E0-FA01C14B5348}"/>
              </a:ext>
            </a:extLst>
          </p:cNvPr>
          <p:cNvGrpSpPr>
            <a:grpSpLocks/>
          </p:cNvGrpSpPr>
          <p:nvPr/>
        </p:nvGrpSpPr>
        <p:grpSpPr bwMode="auto">
          <a:xfrm>
            <a:off x="7067203" y="2043113"/>
            <a:ext cx="571500" cy="611188"/>
            <a:chOff x="189" y="1789"/>
            <a:chExt cx="360" cy="385"/>
          </a:xfrm>
        </p:grpSpPr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CD51E8D0-68B5-1A4F-A352-72B7494A0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D4F1C57B-C8F3-3B44-B011-C25473A9C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" y="19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</p:grpSp>
      <p:sp>
        <p:nvSpPr>
          <p:cNvPr id="24" name="Line 28">
            <a:extLst>
              <a:ext uri="{FF2B5EF4-FFF2-40B4-BE49-F238E27FC236}">
                <a16:creationId xmlns:a16="http://schemas.microsoft.com/office/drawing/2014/main" id="{14F5C988-F47A-0344-94F4-A26B9A3F2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1078" y="3279776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951A4657-3A99-934C-AA18-5DB485894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7782" y="3266539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26" name="Picture 30" descr="BS00768_[1]">
            <a:extLst>
              <a:ext uri="{FF2B5EF4-FFF2-40B4-BE49-F238E27FC236}">
                <a16:creationId xmlns:a16="http://schemas.microsoft.com/office/drawing/2014/main" id="{1B2FE555-D10D-C749-BAC5-065E5687E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49291" y="16906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1" descr="BS00768_[1]">
            <a:extLst>
              <a:ext uri="{FF2B5EF4-FFF2-40B4-BE49-F238E27FC236}">
                <a16:creationId xmlns:a16="http://schemas.microsoft.com/office/drawing/2014/main" id="{D8C30214-650C-364A-834A-49C4F8B22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27516" y="1784351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CF983CC-AD13-7346-BC14-F6102F91FAA1}"/>
              </a:ext>
            </a:extLst>
          </p:cNvPr>
          <p:cNvSpPr txBox="1"/>
          <p:nvPr/>
        </p:nvSpPr>
        <p:spPr>
          <a:xfrm>
            <a:off x="1827458" y="2274094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38AF1D-9F2C-2B46-9F60-E3C585CCFAE9}"/>
              </a:ext>
            </a:extLst>
          </p:cNvPr>
          <p:cNvSpPr txBox="1"/>
          <p:nvPr/>
        </p:nvSpPr>
        <p:spPr>
          <a:xfrm>
            <a:off x="9199215" y="2287588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270345-D13D-8445-AF3A-D76B2AA28F5E}"/>
              </a:ext>
            </a:extLst>
          </p:cNvPr>
          <p:cNvSpPr txBox="1"/>
          <p:nvPr/>
        </p:nvSpPr>
        <p:spPr>
          <a:xfrm>
            <a:off x="4978427" y="3959608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Trudy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231175-9110-6A4F-9032-B8A0D692FF0E}"/>
              </a:ext>
            </a:extLst>
          </p:cNvPr>
          <p:cNvSpPr txBox="1"/>
          <p:nvPr/>
        </p:nvSpPr>
        <p:spPr>
          <a:xfrm>
            <a:off x="954791" y="4445171"/>
            <a:ext cx="10399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K</a:t>
            </a:r>
            <a:r>
              <a:rPr lang="en-US" sz="2800" baseline="-25000" dirty="0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 is Bob’s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decryption </a:t>
            </a:r>
            <a:r>
              <a:rPr lang="en-US" sz="2800" dirty="0">
                <a:latin typeface="Helvetica" pitchFamily="2" charset="0"/>
              </a:rPr>
              <a:t>key, a secret known only to Bob</a:t>
            </a:r>
          </a:p>
          <a:p>
            <a:r>
              <a:rPr lang="en-US" sz="2800" dirty="0">
                <a:latin typeface="Helvetica" pitchFamily="2" charset="0"/>
              </a:rPr>
              <a:t>m’ = K</a:t>
            </a:r>
            <a:r>
              <a:rPr lang="en-US" sz="2800" baseline="-25000" dirty="0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(c), c decrypted with key K</a:t>
            </a:r>
            <a:r>
              <a:rPr lang="en-US" sz="2800" baseline="-25000" dirty="0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. K</a:t>
            </a:r>
            <a:r>
              <a:rPr lang="en-US" sz="2800" baseline="-25000" dirty="0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(c) is plaintext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Want Bob to retrieve the same plaintext as the one sent by Alice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Want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 = 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</a:rPr>
              <a:t>B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(m))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Encryption and decryption algorithms are also called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ciphers.</a:t>
            </a:r>
          </a:p>
        </p:txBody>
      </p:sp>
    </p:spTree>
    <p:extLst>
      <p:ext uri="{BB962C8B-B14F-4D97-AF65-F5344CB8AC3E}">
        <p14:creationId xmlns:p14="http://schemas.microsoft.com/office/powerpoint/2010/main" val="37995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/>
      <p:bldP spid="19" grpId="0" animBg="1"/>
      <p:bldP spid="21" grpId="0" animBg="1"/>
      <p:bldP spid="25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22CE-D317-6746-9A12-78755070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and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B04C-9A3E-7943-BF4F-C4249956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8848" cy="5032375"/>
          </a:xfrm>
        </p:spPr>
        <p:txBody>
          <a:bodyPr>
            <a:normAutofit/>
          </a:bodyPr>
          <a:lstStyle/>
          <a:p>
            <a:r>
              <a:rPr lang="en-US" dirty="0"/>
              <a:t>Cryptography requires </a:t>
            </a:r>
            <a:r>
              <a:rPr lang="en-US" dirty="0">
                <a:solidFill>
                  <a:srgbClr val="C00000"/>
                </a:solidFill>
              </a:rPr>
              <a:t>algorithms </a:t>
            </a:r>
            <a:r>
              <a:rPr lang="en-US" dirty="0"/>
              <a:t>(for encryption and decryption) and </a:t>
            </a:r>
            <a:r>
              <a:rPr lang="en-US" dirty="0">
                <a:solidFill>
                  <a:srgbClr val="C00000"/>
                </a:solidFill>
              </a:rPr>
              <a:t>keys</a:t>
            </a:r>
            <a:r>
              <a:rPr lang="en-US" dirty="0"/>
              <a:t> (parameters fed to the algorithms)</a:t>
            </a:r>
          </a:p>
          <a:p>
            <a:r>
              <a:rPr lang="en-US" dirty="0"/>
              <a:t>Cryptography practice: </a:t>
            </a:r>
            <a:r>
              <a:rPr lang="en-US" dirty="0">
                <a:solidFill>
                  <a:srgbClr val="C00000"/>
                </a:solidFill>
              </a:rPr>
              <a:t>algorithms must be publicly known</a:t>
            </a:r>
          </a:p>
          <a:p>
            <a:pPr lvl="1"/>
            <a:r>
              <a:rPr lang="en-US" dirty="0"/>
              <a:t>Inspires trust that it works: obvious flaws found sooner</a:t>
            </a:r>
          </a:p>
          <a:p>
            <a:pPr lvl="1"/>
            <a:r>
              <a:rPr lang="en-US" dirty="0"/>
              <a:t>Openness fosters innovation: techniques can be improved by everyone</a:t>
            </a:r>
          </a:p>
          <a:p>
            <a:r>
              <a:rPr lang="en-US" dirty="0"/>
              <a:t>On the other hand, </a:t>
            </a:r>
            <a:r>
              <a:rPr lang="en-US" dirty="0">
                <a:solidFill>
                  <a:srgbClr val="C00000"/>
                </a:solidFill>
              </a:rPr>
              <a:t>keys are secret</a:t>
            </a:r>
          </a:p>
          <a:p>
            <a:pPr lvl="1"/>
            <a:r>
              <a:rPr lang="en-US" dirty="0"/>
              <a:t>Keys must be hard to guess, e.g., 128-bit, 256-bit, 1024-bit</a:t>
            </a:r>
          </a:p>
          <a:p>
            <a:r>
              <a:rPr lang="en-US" dirty="0"/>
              <a:t>Analogy: everyone knows how your house lock works, and they use a similar design for their house lock</a:t>
            </a:r>
          </a:p>
          <a:p>
            <a:pPr lvl="1"/>
            <a:r>
              <a:rPr lang="en-US" dirty="0"/>
              <a:t>“Everyone uses the same lock, so it must be a reliable lock”</a:t>
            </a:r>
          </a:p>
          <a:p>
            <a:pPr lvl="1"/>
            <a:r>
              <a:rPr lang="en-US" dirty="0"/>
              <a:t>But only you know the combination for your 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6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8937-8209-F54C-9585-5B95208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kinds of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5D83-2AE1-CB46-BAEC-5D51606B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7485" cy="484563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and K</a:t>
            </a:r>
            <a:r>
              <a:rPr lang="en-US" baseline="-25000" dirty="0"/>
              <a:t>B</a:t>
            </a:r>
            <a:r>
              <a:rPr lang="en-US" dirty="0"/>
              <a:t> are the same: </a:t>
            </a:r>
            <a:r>
              <a:rPr lang="en-US" dirty="0">
                <a:solidFill>
                  <a:srgbClr val="C00000"/>
                </a:solidFill>
              </a:rPr>
              <a:t>symmetric key cryptography</a:t>
            </a:r>
          </a:p>
          <a:p>
            <a:pPr lvl="1"/>
            <a:r>
              <a:rPr lang="en-US" dirty="0"/>
              <a:t>Next module</a:t>
            </a:r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and K</a:t>
            </a:r>
            <a:r>
              <a:rPr lang="en-US" baseline="-25000" dirty="0"/>
              <a:t>B</a:t>
            </a:r>
            <a:r>
              <a:rPr lang="en-US" dirty="0"/>
              <a:t> are different: </a:t>
            </a:r>
            <a:r>
              <a:rPr lang="en-US" dirty="0">
                <a:solidFill>
                  <a:srgbClr val="C00000"/>
                </a:solidFill>
              </a:rPr>
              <a:t>public key cryptography</a:t>
            </a:r>
          </a:p>
          <a:p>
            <a:pPr lvl="1"/>
            <a:r>
              <a:rPr lang="en-US" dirty="0"/>
              <a:t>Next lecture!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F76C53B-1F9A-A54D-B361-413BEDC63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516" y="2536253"/>
            <a:ext cx="149432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m, plaintext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8B76C50E-4867-1A44-9B85-CD881EEF0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797" y="2488895"/>
            <a:ext cx="252889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(m)), plaintext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9B6E6E8-7D4D-1A41-906F-88A2C0BD2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352" y="2509282"/>
            <a:ext cx="216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(m), ciphertext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02E11DF7-8252-AE43-8253-DF8CD829F943}"/>
              </a:ext>
            </a:extLst>
          </p:cNvPr>
          <p:cNvGrpSpPr>
            <a:grpSpLocks/>
          </p:cNvGrpSpPr>
          <p:nvPr/>
        </p:nvGrpSpPr>
        <p:grpSpPr bwMode="auto">
          <a:xfrm>
            <a:off x="3586911" y="1590966"/>
            <a:ext cx="531813" cy="608013"/>
            <a:chOff x="189" y="1789"/>
            <a:chExt cx="335" cy="383"/>
          </a:xfrm>
        </p:grpSpPr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86F0A878-7F43-A442-B4FE-B1BDFA59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E293D47C-B2ED-644D-844E-173A1DD93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922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</p:grpSp>
      <p:sp>
        <p:nvSpPr>
          <p:cNvPr id="10" name="Rectangle 13">
            <a:extLst>
              <a:ext uri="{FF2B5EF4-FFF2-40B4-BE49-F238E27FC236}">
                <a16:creationId xmlns:a16="http://schemas.microsoft.com/office/drawing/2014/main" id="{0B3CF547-CEA6-4545-8367-C9613EA5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799" y="2519654"/>
            <a:ext cx="1392238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586FC7C8-3A13-5C48-91EB-3B49D0D9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199" y="2529179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DC2ACC29-1ACC-C24D-A495-1C20CD71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536" y="2532354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999FCA47-732E-1842-9923-4FC441E82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174" y="2556166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6B9DEC4C-7491-064F-9B13-484475A7D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9611" y="2932404"/>
            <a:ext cx="2301875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4DE4B055-A10B-0445-95DD-5A1F201D4191}"/>
              </a:ext>
            </a:extLst>
          </p:cNvPr>
          <p:cNvSpPr>
            <a:spLocks/>
          </p:cNvSpPr>
          <p:nvPr/>
        </p:nvSpPr>
        <p:spPr bwMode="auto">
          <a:xfrm>
            <a:off x="5349036" y="2984791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576E43A6-BD81-F24B-9A6A-9B5B4009E3C0}"/>
              </a:ext>
            </a:extLst>
          </p:cNvPr>
          <p:cNvSpPr>
            <a:spLocks/>
          </p:cNvSpPr>
          <p:nvPr/>
        </p:nvSpPr>
        <p:spPr bwMode="auto">
          <a:xfrm flipH="1">
            <a:off x="6023724" y="2983204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9D5EB46C-6A8B-4C4E-8E62-BDD610A32C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9324" y="2140241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3D1BA428-2D84-D14D-8165-433E43CA95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9611" y="2110079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656CEEF8-220E-2E43-BEC3-43D577019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4" y="1370304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encryption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12308935-59D1-D948-B82E-A663DDF3A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911" y="1438566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decryption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grpSp>
        <p:nvGrpSpPr>
          <p:cNvPr id="21" name="Group 25">
            <a:extLst>
              <a:ext uri="{FF2B5EF4-FFF2-40B4-BE49-F238E27FC236}">
                <a16:creationId xmlns:a16="http://schemas.microsoft.com/office/drawing/2014/main" id="{74892796-90B8-624C-AE44-DD3AE23971DF}"/>
              </a:ext>
            </a:extLst>
          </p:cNvPr>
          <p:cNvGrpSpPr>
            <a:grpSpLocks/>
          </p:cNvGrpSpPr>
          <p:nvPr/>
        </p:nvGrpSpPr>
        <p:grpSpPr bwMode="auto">
          <a:xfrm>
            <a:off x="7260386" y="1721141"/>
            <a:ext cx="571500" cy="611188"/>
            <a:chOff x="189" y="1789"/>
            <a:chExt cx="360" cy="385"/>
          </a:xfrm>
        </p:grpSpPr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FE266052-4709-9444-9BCC-2CB0C761F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12C47AD-167A-8642-8DBD-16A72ED26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" y="19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</p:grpSp>
      <p:sp>
        <p:nvSpPr>
          <p:cNvPr id="24" name="Line 28">
            <a:extLst>
              <a:ext uri="{FF2B5EF4-FFF2-40B4-BE49-F238E27FC236}">
                <a16:creationId xmlns:a16="http://schemas.microsoft.com/office/drawing/2014/main" id="{428FF30C-07ED-7E42-9B51-90195E5AF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4261" y="2957804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90090A2C-E43F-CF45-A141-B3B0DEB27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0965" y="2944567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26" name="Picture 30" descr="BS00768_[1]">
            <a:extLst>
              <a:ext uri="{FF2B5EF4-FFF2-40B4-BE49-F238E27FC236}">
                <a16:creationId xmlns:a16="http://schemas.microsoft.com/office/drawing/2014/main" id="{1EF40799-C512-7A4F-B7CA-21D673401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642474" y="1368716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1" descr="BS00768_[1]">
            <a:extLst>
              <a:ext uri="{FF2B5EF4-FFF2-40B4-BE49-F238E27FC236}">
                <a16:creationId xmlns:a16="http://schemas.microsoft.com/office/drawing/2014/main" id="{C7A8C960-3CEB-AD46-A7F2-2A43EF16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220699" y="1462379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D82ACD-7A13-1F42-98A3-8430DE2B6CD0}"/>
              </a:ext>
            </a:extLst>
          </p:cNvPr>
          <p:cNvSpPr txBox="1"/>
          <p:nvPr/>
        </p:nvSpPr>
        <p:spPr>
          <a:xfrm>
            <a:off x="2020641" y="1952122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3E59F4-1B4B-7F4A-B288-4392969B5E16}"/>
              </a:ext>
            </a:extLst>
          </p:cNvPr>
          <p:cNvSpPr txBox="1"/>
          <p:nvPr/>
        </p:nvSpPr>
        <p:spPr>
          <a:xfrm>
            <a:off x="9392398" y="1965616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5DBE88-BE5E-C147-AA2D-CAFC4C9CEA09}"/>
              </a:ext>
            </a:extLst>
          </p:cNvPr>
          <p:cNvSpPr txBox="1"/>
          <p:nvPr/>
        </p:nvSpPr>
        <p:spPr>
          <a:xfrm>
            <a:off x="5171610" y="3637636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42099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8E0E-C5B0-2D4A-90B9-ADA34486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424B-E52B-3D48-B1FA-E3FEFE26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8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Symmetric Key Cryptography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25.3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8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2B57-1ED5-904F-B568-DD540738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6A12-8D84-6147-9BD7-5227547B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116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Alice and Bob use the same (symmetric) key,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S</a:t>
            </a:r>
          </a:p>
          <a:p>
            <a:r>
              <a:rPr lang="en-US" dirty="0"/>
              <a:t>Abuse notation: K</a:t>
            </a:r>
            <a:r>
              <a:rPr lang="en-US" baseline="-25000" dirty="0"/>
              <a:t>S</a:t>
            </a:r>
            <a:r>
              <a:rPr lang="en-US" dirty="0"/>
              <a:t>(m) at Alice’s side is encryption, K</a:t>
            </a:r>
            <a:r>
              <a:rPr lang="en-US" baseline="-25000" dirty="0"/>
              <a:t>S</a:t>
            </a:r>
            <a:r>
              <a:rPr lang="en-US" dirty="0"/>
              <a:t>(c) at Bob’s side is decryption</a:t>
            </a:r>
          </a:p>
          <a:p>
            <a:r>
              <a:rPr lang="en-US" dirty="0"/>
              <a:t>m = K</a:t>
            </a:r>
            <a:r>
              <a:rPr lang="en-US" baseline="-25000" dirty="0"/>
              <a:t>S</a:t>
            </a:r>
            <a:r>
              <a:rPr lang="en-US" dirty="0"/>
              <a:t>(K</a:t>
            </a:r>
            <a:r>
              <a:rPr lang="en-US" baseline="-25000" dirty="0"/>
              <a:t>S</a:t>
            </a:r>
            <a:r>
              <a:rPr lang="en-US" dirty="0"/>
              <a:t>(m))</a:t>
            </a:r>
          </a:p>
          <a:p>
            <a:r>
              <a:rPr lang="en-US" dirty="0"/>
              <a:t>Techniques of symmetric key crypto: </a:t>
            </a:r>
            <a:r>
              <a:rPr lang="en-US" dirty="0">
                <a:solidFill>
                  <a:srgbClr val="C00000"/>
                </a:solidFill>
              </a:rPr>
              <a:t>substitution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permutation</a:t>
            </a:r>
          </a:p>
          <a:p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770CAFC-A899-3A46-9CF4-A467A0A99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333" y="2858225"/>
            <a:ext cx="149432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m, plaintext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E6004C2F-E793-0749-B094-8BD944968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14" y="2810867"/>
            <a:ext cx="252889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(m)), plaintext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8E0A4A7A-9332-6342-9D04-DE83CE3F6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169" y="2831254"/>
            <a:ext cx="216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(m), ciphertext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C4DD8776-89B0-8944-8A00-0DFF03FEA3BA}"/>
              </a:ext>
            </a:extLst>
          </p:cNvPr>
          <p:cNvGrpSpPr>
            <a:grpSpLocks/>
          </p:cNvGrpSpPr>
          <p:nvPr/>
        </p:nvGrpSpPr>
        <p:grpSpPr bwMode="auto">
          <a:xfrm>
            <a:off x="3393728" y="1912938"/>
            <a:ext cx="531813" cy="608013"/>
            <a:chOff x="189" y="1789"/>
            <a:chExt cx="335" cy="383"/>
          </a:xfrm>
        </p:grpSpPr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37D74804-715F-D04B-BD97-7668B2973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D7D33D08-F602-FB41-A5AF-A6F56B856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922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sp>
        <p:nvSpPr>
          <p:cNvPr id="10" name="Rectangle 13">
            <a:extLst>
              <a:ext uri="{FF2B5EF4-FFF2-40B4-BE49-F238E27FC236}">
                <a16:creationId xmlns:a16="http://schemas.microsoft.com/office/drawing/2014/main" id="{22FDB72C-E425-3D45-AD70-D19D0192E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616" y="2841626"/>
            <a:ext cx="1392238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B2851C7B-0C79-6E46-8903-A5CDF71F0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016" y="2851151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91AA1F85-4D10-4043-9382-5CF4A2C61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353" y="2854326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6316097B-1223-1049-BD47-CADCFAE7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991" y="28781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62206337-7593-1941-A74F-019729FDC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428" y="3254376"/>
            <a:ext cx="2301875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ED5665E7-61B9-6846-B470-F9658A54BA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6141" y="2462213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B9B09AD3-21FC-CD47-AECD-015B4C03C5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6428" y="2432051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22FAC6AF-028C-3242-9DB1-C8E0D46E1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591" y="1692276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encryption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BB9149B7-D5BB-EC47-A43F-0C7CFC33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728" y="1760538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decryption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grpSp>
        <p:nvGrpSpPr>
          <p:cNvPr id="21" name="Group 25">
            <a:extLst>
              <a:ext uri="{FF2B5EF4-FFF2-40B4-BE49-F238E27FC236}">
                <a16:creationId xmlns:a16="http://schemas.microsoft.com/office/drawing/2014/main" id="{F6E8F6E3-248E-914B-998B-E9737D4D1CD7}"/>
              </a:ext>
            </a:extLst>
          </p:cNvPr>
          <p:cNvGrpSpPr>
            <a:grpSpLocks/>
          </p:cNvGrpSpPr>
          <p:nvPr/>
        </p:nvGrpSpPr>
        <p:grpSpPr bwMode="auto">
          <a:xfrm>
            <a:off x="7067203" y="2043113"/>
            <a:ext cx="571500" cy="611188"/>
            <a:chOff x="189" y="1789"/>
            <a:chExt cx="360" cy="385"/>
          </a:xfrm>
        </p:grpSpPr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0CD2C0CE-B712-874C-8219-BF0825752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3479AC59-D9B8-774A-A192-C5665700D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" y="19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sp>
        <p:nvSpPr>
          <p:cNvPr id="24" name="Line 28">
            <a:extLst>
              <a:ext uri="{FF2B5EF4-FFF2-40B4-BE49-F238E27FC236}">
                <a16:creationId xmlns:a16="http://schemas.microsoft.com/office/drawing/2014/main" id="{8C260187-153B-6D4B-B482-EF198515B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1078" y="3279776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66D45E6C-0772-E44C-A611-AC7B7AFF4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7782" y="3266539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26" name="Picture 30" descr="BS00768_[1]">
            <a:extLst>
              <a:ext uri="{FF2B5EF4-FFF2-40B4-BE49-F238E27FC236}">
                <a16:creationId xmlns:a16="http://schemas.microsoft.com/office/drawing/2014/main" id="{B66B6923-7CBB-A542-833E-B63DF1B8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49291" y="16906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1" descr="BS00768_[1]">
            <a:extLst>
              <a:ext uri="{FF2B5EF4-FFF2-40B4-BE49-F238E27FC236}">
                <a16:creationId xmlns:a16="http://schemas.microsoft.com/office/drawing/2014/main" id="{E7A901D9-B9C2-844D-A650-C9007EB4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27516" y="1784351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9C41387-C07D-1349-862A-9DCC639139F9}"/>
              </a:ext>
            </a:extLst>
          </p:cNvPr>
          <p:cNvSpPr txBox="1"/>
          <p:nvPr/>
        </p:nvSpPr>
        <p:spPr>
          <a:xfrm>
            <a:off x="1827458" y="2274094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38E182-A2A2-EB41-985A-B39A9B844A6E}"/>
              </a:ext>
            </a:extLst>
          </p:cNvPr>
          <p:cNvSpPr txBox="1"/>
          <p:nvPr/>
        </p:nvSpPr>
        <p:spPr>
          <a:xfrm>
            <a:off x="9199215" y="2287588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77310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Security and the Network Stack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Link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802.3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47F2DB-3782-BC49-B97D-FFA6D39EBD0A}"/>
              </a:ext>
            </a:extLst>
          </p:cNvPr>
          <p:cNvSpPr/>
          <p:nvPr/>
        </p:nvSpPr>
        <p:spPr>
          <a:xfrm>
            <a:off x="2889504" y="1402080"/>
            <a:ext cx="5742432" cy="3474720"/>
          </a:xfrm>
          <a:prstGeom prst="rect">
            <a:avLst/>
          </a:prstGeom>
          <a:solidFill>
            <a:schemeClr val="bg1">
              <a:alpha val="92000"/>
            </a:schemeClr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Security: cuts across all parts of the network stack!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51ED3-FBD0-9B4B-8640-E1DD4F1FE684}"/>
              </a:ext>
            </a:extLst>
          </p:cNvPr>
          <p:cNvSpPr/>
          <p:nvPr/>
        </p:nvSpPr>
        <p:spPr>
          <a:xfrm>
            <a:off x="10086975" y="2569469"/>
            <a:ext cx="528638" cy="1508125"/>
          </a:xfrm>
          <a:prstGeom prst="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513722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665A-21E5-974A-9639-3ECC09AD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Substitution-based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9D81-6232-924A-887A-38F409A1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268"/>
          </a:xfrm>
        </p:spPr>
        <p:txBody>
          <a:bodyPr>
            <a:normAutofit/>
          </a:bodyPr>
          <a:lstStyle/>
          <a:p>
            <a:r>
              <a:rPr lang="en-US" dirty="0"/>
              <a:t>Monoalphabetic cipher: substitute one letter for another</a:t>
            </a:r>
          </a:p>
          <a:p>
            <a:r>
              <a:rPr lang="en-US" dirty="0"/>
              <a:t>Example 1: </a:t>
            </a:r>
            <a:r>
              <a:rPr lang="en-US" dirty="0">
                <a:solidFill>
                  <a:srgbClr val="C00000"/>
                </a:solidFill>
              </a:rPr>
              <a:t>Caesar cipher. </a:t>
            </a:r>
            <a:r>
              <a:rPr lang="en-US" dirty="0"/>
              <a:t>Replace each letter by letter shifted by some number of characters in the alphabet</a:t>
            </a:r>
          </a:p>
          <a:p>
            <a:pPr lvl="1"/>
            <a:r>
              <a:rPr lang="en-US" dirty="0"/>
              <a:t>Successor(2):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c, b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d, …</a:t>
            </a:r>
          </a:p>
          <a:p>
            <a:pPr lvl="1"/>
            <a:r>
              <a:rPr lang="en-US" dirty="0"/>
              <a:t>Predecessor(3):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x, b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y, 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z, 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a, …</a:t>
            </a:r>
          </a:p>
          <a:p>
            <a:r>
              <a:rPr lang="en-US" dirty="0"/>
              <a:t>Example 2. Generic substitution mapping cipher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Key: mapping from 26 letters to 26 letters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E0FD32-565C-F44B-9C06-08D14988D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491" y="4587067"/>
            <a:ext cx="60292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plaintext:  abcdefghijklmnopqrstuvwxyz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9B6565-E5E7-204D-83E1-31CBC93E4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867" y="5366529"/>
            <a:ext cx="62360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ciphertext:  mnbvcxzasdfghjklpoiuytrewq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C83F2984-D6CB-1C45-B407-512191130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0262" y="4996641"/>
            <a:ext cx="0" cy="493712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D1830CA4-EA1F-2149-830E-FE9ADFE44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167" y="4996640"/>
            <a:ext cx="0" cy="493713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99B52B-049B-B640-AFEC-675A9EA1CB60}"/>
              </a:ext>
            </a:extLst>
          </p:cNvPr>
          <p:cNvSpPr txBox="1"/>
          <p:nvPr/>
        </p:nvSpPr>
        <p:spPr>
          <a:xfrm>
            <a:off x="8966301" y="3155906"/>
            <a:ext cx="293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“Easy” to guess the key by observing the ciphertext alone.</a:t>
            </a:r>
            <a:r>
              <a:rPr lang="en-US" sz="2000" dirty="0">
                <a:latin typeface="Helvetica" pitchFamily="2" charset="0"/>
              </a:rPr>
              <a:t> statistically analyze the language. Some letters are more common in plaintext than others, e.g., e and s are more common than k, j, or z</a:t>
            </a:r>
          </a:p>
        </p:txBody>
      </p:sp>
      <p:pic>
        <p:nvPicPr>
          <p:cNvPr id="9" name="Picture 25" descr="BS00768_[1]">
            <a:extLst>
              <a:ext uri="{FF2B5EF4-FFF2-40B4-BE49-F238E27FC236}">
                <a16:creationId xmlns:a16="http://schemas.microsoft.com/office/drawing/2014/main" id="{6822B7F6-FC9D-7545-AE75-D72D6D2E1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73063" y="6162647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37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5227-26AA-3E4F-B068-4078D41E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Substitution-based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DB19-0650-8B48-AB44-331F81B9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Example 3. </a:t>
            </a:r>
            <a:r>
              <a:rPr lang="en-US" dirty="0">
                <a:solidFill>
                  <a:srgbClr val="C00000"/>
                </a:solidFill>
              </a:rPr>
              <a:t>Polyalphabetic ciphers.</a:t>
            </a:r>
            <a:r>
              <a:rPr lang="en-US" dirty="0"/>
              <a:t> Use N monoalphabetic substitution ciphers with a pattern to </a:t>
            </a:r>
            <a:r>
              <a:rPr lang="en-US" dirty="0">
                <a:solidFill>
                  <a:srgbClr val="C00000"/>
                </a:solidFill>
              </a:rPr>
              <a:t>cycle between them</a:t>
            </a:r>
          </a:p>
          <a:p>
            <a:r>
              <a:rPr lang="en-US" dirty="0"/>
              <a:t>n substitution ciphers,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,…,M</a:t>
            </a:r>
            <a:r>
              <a:rPr lang="en-US" baseline="-25000" dirty="0"/>
              <a:t>n</a:t>
            </a:r>
          </a:p>
          <a:p>
            <a:r>
              <a:rPr lang="en-US" dirty="0"/>
              <a:t>Cycling pattern:</a:t>
            </a:r>
          </a:p>
          <a:p>
            <a:pPr lvl="1"/>
            <a:r>
              <a:rPr lang="en-US" dirty="0"/>
              <a:t>e.g., n=4: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3</a:t>
            </a:r>
            <a:r>
              <a:rPr lang="en-US" dirty="0"/>
              <a:t>,M</a:t>
            </a:r>
            <a:r>
              <a:rPr lang="en-US" baseline="-25000" dirty="0"/>
              <a:t>4</a:t>
            </a:r>
            <a:r>
              <a:rPr lang="en-US" dirty="0"/>
              <a:t>,M</a:t>
            </a:r>
            <a:r>
              <a:rPr lang="en-US" baseline="-25000" dirty="0"/>
              <a:t>3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;   M</a:t>
            </a:r>
            <a:r>
              <a:rPr lang="en-US" baseline="-25000" dirty="0"/>
              <a:t>1</a:t>
            </a:r>
            <a:r>
              <a:rPr lang="en-US" dirty="0"/>
              <a:t>,M</a:t>
            </a:r>
            <a:r>
              <a:rPr lang="en-US" baseline="-25000" dirty="0"/>
              <a:t>3</a:t>
            </a:r>
            <a:r>
              <a:rPr lang="en-US" dirty="0"/>
              <a:t>,M</a:t>
            </a:r>
            <a:r>
              <a:rPr lang="en-US" baseline="-25000" dirty="0"/>
              <a:t>4</a:t>
            </a:r>
            <a:r>
              <a:rPr lang="en-US" dirty="0"/>
              <a:t>,M</a:t>
            </a:r>
            <a:r>
              <a:rPr lang="en-US" baseline="-25000" dirty="0"/>
              <a:t>3</a:t>
            </a:r>
            <a:r>
              <a:rPr lang="en-US" dirty="0"/>
              <a:t>,M</a:t>
            </a:r>
            <a:r>
              <a:rPr lang="en-US" baseline="-25000" dirty="0"/>
              <a:t>2</a:t>
            </a:r>
            <a:r>
              <a:rPr lang="en-US" dirty="0"/>
              <a:t>; ..</a:t>
            </a:r>
          </a:p>
          <a:p>
            <a:r>
              <a:rPr lang="en-US" dirty="0"/>
              <a:t>For each new plaintext symbol, use subsequent substitution pattern in cyclic pattern</a:t>
            </a:r>
          </a:p>
          <a:p>
            <a:pPr lvl="1"/>
            <a:r>
              <a:rPr lang="en-US" dirty="0"/>
              <a:t>Ciphertext for “dog”: substitute d from M</a:t>
            </a:r>
            <a:r>
              <a:rPr lang="en-US" baseline="-25000" dirty="0"/>
              <a:t>1</a:t>
            </a:r>
            <a:r>
              <a:rPr lang="en-US" dirty="0"/>
              <a:t>, o from M</a:t>
            </a:r>
            <a:r>
              <a:rPr lang="en-US" baseline="-25000" dirty="0"/>
              <a:t>3</a:t>
            </a:r>
            <a:r>
              <a:rPr lang="en-US" dirty="0"/>
              <a:t>, g from M</a:t>
            </a:r>
            <a:r>
              <a:rPr lang="en-US" baseline="-25000" dirty="0"/>
              <a:t>4</a:t>
            </a:r>
          </a:p>
          <a:p>
            <a:pPr lvl="1"/>
            <a:endParaRPr lang="en-US" sz="2800" i="1" baseline="-25000" dirty="0">
              <a:solidFill>
                <a:srgbClr val="008000"/>
              </a:solidFill>
            </a:endParaRPr>
          </a:p>
          <a:p>
            <a:r>
              <a:rPr lang="en-US" sz="3200" dirty="0">
                <a:solidFill>
                  <a:srgbClr val="C00000"/>
                </a:solidFill>
              </a:rPr>
              <a:t>Key: </a:t>
            </a:r>
            <a:r>
              <a:rPr lang="en-US" sz="3200" dirty="0"/>
              <a:t>n substitution ciphers, and the cyclic pattern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25" descr="BS00768_[1]">
            <a:extLst>
              <a:ext uri="{FF2B5EF4-FFF2-40B4-BE49-F238E27FC236}">
                <a16:creationId xmlns:a16="http://schemas.microsoft.com/office/drawing/2014/main" id="{92512341-B7EA-4549-B305-33DAC8CF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73063" y="581491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94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FE83-2EC1-E84F-9137-FC189A9E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Substitution-based ciphers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296A-1AB6-704E-8567-2E5F09E7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631"/>
          </a:xfrm>
        </p:spPr>
        <p:txBody>
          <a:bodyPr>
            <a:normAutofit/>
          </a:bodyPr>
          <a:lstStyle/>
          <a:p>
            <a:r>
              <a:rPr lang="en-US" dirty="0"/>
              <a:t>Example 4. </a:t>
            </a:r>
            <a:r>
              <a:rPr lang="en-US" dirty="0">
                <a:solidFill>
                  <a:srgbClr val="C00000"/>
                </a:solidFill>
              </a:rPr>
              <a:t>One-time pad. </a:t>
            </a:r>
          </a:p>
          <a:p>
            <a:pPr lvl="1"/>
            <a:r>
              <a:rPr lang="en-US" dirty="0"/>
              <a:t>XOR each bit of the plaintext with one bit of the shared key to generate the ciphertext: </a:t>
            </a:r>
            <a:r>
              <a:rPr lang="en-US" dirty="0">
                <a:solidFill>
                  <a:srgbClr val="C00000"/>
                </a:solidFill>
              </a:rPr>
              <a:t>ciphertext[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] = message[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] 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</a:t>
            </a:r>
            <a:r>
              <a:rPr lang="en-US" dirty="0">
                <a:solidFill>
                  <a:srgbClr val="C00000"/>
                </a:solidFill>
              </a:rPr>
              <a:t> key-bits[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r>
              <a:rPr lang="en-US" dirty="0"/>
              <a:t>Key: a truly random bit string, same size as the message, never reused, held secret, and shared ahead of time</a:t>
            </a:r>
          </a:p>
          <a:p>
            <a:pPr lvl="1"/>
            <a:r>
              <a:rPr lang="en-US" dirty="0"/>
              <a:t>Polyalphabetic cipher taken to an extreme: moving randomly through randomly-chosen substitution ciphers</a:t>
            </a:r>
          </a:p>
          <a:p>
            <a:r>
              <a:rPr lang="en-US" dirty="0"/>
              <a:t>Statistically very hard to break:</a:t>
            </a:r>
          </a:p>
          <a:p>
            <a:pPr lvl="1"/>
            <a:r>
              <a:rPr lang="en-US" dirty="0"/>
              <a:t>All plaintexts are equally likely, since the key is truly random</a:t>
            </a:r>
          </a:p>
          <a:p>
            <a:pPr lvl="1"/>
            <a:r>
              <a:rPr lang="en-US" dirty="0"/>
              <a:t>Guessing one part of the plaintext reveals nothing about other parts</a:t>
            </a:r>
          </a:p>
          <a:p>
            <a:r>
              <a:rPr lang="en-US" dirty="0"/>
              <a:t>Claude Shannon: a cipher that achieves “perfect secrecy”</a:t>
            </a:r>
          </a:p>
        </p:txBody>
      </p:sp>
      <p:pic>
        <p:nvPicPr>
          <p:cNvPr id="4" name="Picture 25" descr="BS00768_[1]">
            <a:extLst>
              <a:ext uri="{FF2B5EF4-FFF2-40B4-BE49-F238E27FC236}">
                <a16:creationId xmlns:a16="http://schemas.microsoft.com/office/drawing/2014/main" id="{CDF9A1F2-B577-E34A-9AF3-6B92519B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8516" y="330835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7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31BDDE3-C639-440D-890B-91C3B8AD1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Permutation-based ciphers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DB52B9D-4A64-49D9-BA00-A1AE4B06B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2158" y="1687335"/>
            <a:ext cx="10011619" cy="1007704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Instead of substituting letters in the plaintext, we </a:t>
            </a:r>
            <a:r>
              <a:rPr lang="en-US" altLang="en-US" sz="2400" dirty="0">
                <a:solidFill>
                  <a:srgbClr val="C00000"/>
                </a:solidFill>
              </a:rPr>
              <a:t>change their order</a:t>
            </a:r>
          </a:p>
          <a:p>
            <a:r>
              <a:rPr lang="en-US" altLang="en-US" sz="2400" dirty="0"/>
              <a:t>Key: the new order. Convenient to use a word to induce an order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57D41983-5870-40AA-A5A0-F95FF01F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499" y="2872661"/>
            <a:ext cx="16859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A N D R E W</a:t>
            </a:r>
          </a:p>
          <a:p>
            <a:pPr eaLnBrk="1" hangingPunct="1"/>
            <a:r>
              <a:rPr lang="en-US" altLang="en-US" sz="1800" u="sng" dirty="0">
                <a:latin typeface="Courier New" panose="02070309020205020404" pitchFamily="49" charset="0"/>
              </a:rPr>
              <a:t>1 4 2 5 3 6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t h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s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s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a m e s s a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g e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w o u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l d l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k e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t o e n c r</a:t>
            </a:r>
          </a:p>
          <a:p>
            <a:pPr eaLnBrk="1" hangingPunct="1"/>
            <a:r>
              <a:rPr lang="en-US" altLang="en-US" sz="1800" dirty="0">
                <a:latin typeface="Courier New" panose="02070309020205020404" pitchFamily="49" charset="0"/>
              </a:rPr>
              <a:t>y p t n o w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D47354B8-8D9C-4E36-B63F-95D8BF675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557" y="2824134"/>
            <a:ext cx="708144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Helvetica" pitchFamily="2" charset="0"/>
              </a:rPr>
              <a:t>Say the key = ANDREW. </a:t>
            </a:r>
          </a:p>
          <a:p>
            <a:pPr eaLnBrk="1" hangingPunct="1"/>
            <a:r>
              <a:rPr lang="en-US" altLang="en-US" sz="2400" dirty="0">
                <a:latin typeface="Helvetica" pitchFamily="2" charset="0"/>
              </a:rPr>
              <a:t>Sorted in alphabetical order, this is ADENRW. </a:t>
            </a:r>
          </a:p>
          <a:p>
            <a:pPr eaLnBrk="1" hangingPunct="1"/>
            <a:r>
              <a:rPr lang="en-US" altLang="en-US" sz="2400" dirty="0">
                <a:latin typeface="Helvetica" pitchFamily="2" charset="0"/>
              </a:rPr>
              <a:t>We need to permute each 6-letter part of the message as follows:</a:t>
            </a:r>
          </a:p>
          <a:p>
            <a:pPr eaLnBrk="1" hangingPunct="1"/>
            <a:r>
              <a:rPr lang="en-US" altLang="en-US" sz="2400" dirty="0">
                <a:latin typeface="Helvetica" pitchFamily="2" charset="0"/>
              </a:rPr>
              <a:t>1</a:t>
            </a:r>
            <a:r>
              <a:rPr lang="en-US" altLang="en-US" sz="2400" baseline="30000" dirty="0">
                <a:latin typeface="Helvetica" pitchFamily="2" charset="0"/>
              </a:rPr>
              <a:t>st</a:t>
            </a:r>
            <a:r>
              <a:rPr lang="en-US" altLang="en-US" sz="2400" dirty="0">
                <a:latin typeface="Helvetica" pitchFamily="2" charset="0"/>
              </a:rPr>
              <a:t> letter of plaintext </a:t>
            </a:r>
            <a:r>
              <a:rPr lang="en-US" altLang="en-US" sz="24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altLang="en-US" sz="2400" dirty="0">
                <a:latin typeface="Helvetica" pitchFamily="2" charset="0"/>
              </a:rPr>
              <a:t> 1</a:t>
            </a:r>
            <a:r>
              <a:rPr lang="en-US" altLang="en-US" sz="2400" baseline="30000" dirty="0">
                <a:latin typeface="Helvetica" pitchFamily="2" charset="0"/>
              </a:rPr>
              <a:t>st</a:t>
            </a:r>
            <a:r>
              <a:rPr lang="en-US" altLang="en-US" sz="2400" dirty="0">
                <a:latin typeface="Helvetica" pitchFamily="2" charset="0"/>
              </a:rPr>
              <a:t> letter of ciphertext</a:t>
            </a:r>
          </a:p>
          <a:p>
            <a:pPr eaLnBrk="1" hangingPunct="1"/>
            <a:r>
              <a:rPr lang="en-US" altLang="en-US" sz="2400" dirty="0">
                <a:latin typeface="Helvetica" pitchFamily="2" charset="0"/>
              </a:rPr>
              <a:t>2</a:t>
            </a:r>
            <a:r>
              <a:rPr lang="en-US" altLang="en-US" sz="2400" baseline="30000" dirty="0">
                <a:latin typeface="Helvetica" pitchFamily="2" charset="0"/>
              </a:rPr>
              <a:t>nd</a:t>
            </a:r>
            <a:r>
              <a:rPr lang="en-US" altLang="en-US" sz="2400" dirty="0">
                <a:latin typeface="Helvetica" pitchFamily="2" charset="0"/>
              </a:rPr>
              <a:t> letter of plaintext </a:t>
            </a:r>
            <a:r>
              <a:rPr lang="en-US" altLang="en-US" sz="24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altLang="en-US" sz="2400" dirty="0">
                <a:latin typeface="Helvetica" pitchFamily="2" charset="0"/>
              </a:rPr>
              <a:t> 4</a:t>
            </a:r>
            <a:r>
              <a:rPr lang="en-US" altLang="en-US" sz="2400" baseline="30000" dirty="0">
                <a:latin typeface="Helvetica" pitchFamily="2" charset="0"/>
              </a:rPr>
              <a:t>th</a:t>
            </a:r>
            <a:r>
              <a:rPr lang="en-US" altLang="en-US" sz="2400" dirty="0">
                <a:latin typeface="Helvetica" pitchFamily="2" charset="0"/>
              </a:rPr>
              <a:t> letter of ciphertext</a:t>
            </a:r>
          </a:p>
          <a:p>
            <a:pPr eaLnBrk="1" hangingPunct="1"/>
            <a:r>
              <a:rPr lang="en-US" altLang="en-US" sz="2400" dirty="0">
                <a:latin typeface="Helvetica" pitchFamily="2" charset="0"/>
              </a:rPr>
              <a:t>3</a:t>
            </a:r>
            <a:r>
              <a:rPr lang="en-US" altLang="en-US" sz="2400" baseline="30000" dirty="0">
                <a:latin typeface="Helvetica" pitchFamily="2" charset="0"/>
              </a:rPr>
              <a:t>rd</a:t>
            </a:r>
            <a:r>
              <a:rPr lang="en-US" altLang="en-US" sz="2400" dirty="0">
                <a:latin typeface="Helvetica" pitchFamily="2" charset="0"/>
              </a:rPr>
              <a:t> letter of plaintext </a:t>
            </a:r>
            <a:r>
              <a:rPr lang="en-US" altLang="en-US" sz="24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altLang="en-US" sz="2400" dirty="0">
                <a:latin typeface="Helvetica" pitchFamily="2" charset="0"/>
              </a:rPr>
              <a:t> 2</a:t>
            </a:r>
            <a:r>
              <a:rPr lang="en-US" altLang="en-US" sz="2400" baseline="30000" dirty="0">
                <a:latin typeface="Helvetica" pitchFamily="2" charset="0"/>
              </a:rPr>
              <a:t>nd</a:t>
            </a:r>
            <a:r>
              <a:rPr lang="en-US" altLang="en-US" sz="2400" dirty="0">
                <a:latin typeface="Helvetica" pitchFamily="2" charset="0"/>
              </a:rPr>
              <a:t> letter of ciphertext, etc.</a:t>
            </a:r>
          </a:p>
          <a:p>
            <a:pPr eaLnBrk="1" hangingPunct="1"/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29C0A17C-250D-41C5-A79A-9B0E7143E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26" y="6149975"/>
            <a:ext cx="1137020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en-US" sz="2400" dirty="0"/>
              <a:t>Possible to guess the key by analyzing structure of language and common letters.</a:t>
            </a:r>
          </a:p>
        </p:txBody>
      </p:sp>
      <p:pic>
        <p:nvPicPr>
          <p:cNvPr id="7" name="Picture 25" descr="BS00768_[1]">
            <a:extLst>
              <a:ext uri="{FF2B5EF4-FFF2-40B4-BE49-F238E27FC236}">
                <a16:creationId xmlns:a16="http://schemas.microsoft.com/office/drawing/2014/main" id="{78A73533-0128-414B-A9D0-D66876B21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9566" y="2191187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D8A781-183D-3241-A32D-92EDB6452FF3}"/>
              </a:ext>
            </a:extLst>
          </p:cNvPr>
          <p:cNvSpPr txBox="1"/>
          <p:nvPr/>
        </p:nvSpPr>
        <p:spPr>
          <a:xfrm>
            <a:off x="472226" y="5545306"/>
            <a:ext cx="1151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err="1">
                <a:latin typeface="Helvetica" pitchFamily="2" charset="0"/>
              </a:rPr>
              <a:t>thisisamessageiwouldliketoencryptnow</a:t>
            </a:r>
            <a:r>
              <a:rPr lang="en-US" altLang="en-US" sz="2400" dirty="0">
                <a:latin typeface="Helvetica" pitchFamily="2" charset="0"/>
              </a:rPr>
              <a:t> </a:t>
            </a:r>
            <a:r>
              <a:rPr lang="en-US" altLang="en-US" sz="2400" dirty="0">
                <a:latin typeface="Helvetica" pitchFamily="2" charset="0"/>
                <a:sym typeface="Wingdings" pitchFamily="2" charset="2"/>
              </a:rPr>
              <a:t> </a:t>
            </a:r>
            <a:r>
              <a:rPr lang="en-US" altLang="en-US" sz="2400" dirty="0" err="1">
                <a:latin typeface="Helvetica" pitchFamily="2" charset="0"/>
              </a:rPr>
              <a:t>tiihssaesmsagioewullkdietecdnrytopnw</a:t>
            </a: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8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BCAC-C8FB-7F45-AD47-1ACB3BA0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and Block Ciphers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62E3C-8A93-164A-B298-4E5A19066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99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F9021D4-96CC-4289-834F-7CC9961E3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Two types of symmetric ciphers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E23543C-BA07-4FC4-BCFE-4CAAEC8DA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Stream ciphers</a:t>
            </a:r>
          </a:p>
          <a:p>
            <a:pPr lvl="1"/>
            <a:r>
              <a:rPr lang="en-US" altLang="en-US" dirty="0"/>
              <a:t>Encrypt one bit at time, possibly with some dependence on prior bits</a:t>
            </a:r>
          </a:p>
          <a:p>
            <a:endParaRPr lang="en-US" altLang="en-US" dirty="0"/>
          </a:p>
          <a:p>
            <a:r>
              <a:rPr lang="en-US" altLang="en-US" dirty="0"/>
              <a:t>Block ciphers</a:t>
            </a:r>
          </a:p>
          <a:p>
            <a:pPr lvl="1"/>
            <a:r>
              <a:rPr lang="en-US" altLang="en-US" dirty="0"/>
              <a:t>Break plaintext message in equal-size blocks</a:t>
            </a:r>
          </a:p>
          <a:p>
            <a:pPr lvl="1"/>
            <a:r>
              <a:rPr lang="en-US" altLang="en-US" dirty="0"/>
              <a:t>Encrypt each block as a unit, typically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8701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38B9EDF-EEE7-4D85-BC30-955122972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Stream Ciphers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2C8A3F9-1EEE-476E-BE82-6325589B2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168649"/>
            <a:ext cx="10817180" cy="3486787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Combine each bit of keystream with bit of plaintext to get one bit of ciphertext</a:t>
            </a:r>
          </a:p>
          <a:p>
            <a:r>
              <a:rPr lang="en-US" altLang="en-US" dirty="0"/>
              <a:t>m(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bit of message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/>
              <a:t>ks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bit of keystream, c(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bit of ciphertext</a:t>
            </a:r>
          </a:p>
          <a:p>
            <a:r>
              <a:rPr lang="en-US" altLang="en-US" dirty="0"/>
              <a:t>Encryption: c(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ks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</a:t>
            </a:r>
            <a:r>
              <a:rPr lang="en-US" altLang="en-US" dirty="0"/>
              <a:t> m(</a:t>
            </a:r>
            <a:r>
              <a:rPr lang="en-US" altLang="en-US" dirty="0" err="1"/>
              <a:t>i</a:t>
            </a:r>
            <a:r>
              <a:rPr lang="en-US" altLang="en-US" dirty="0"/>
              <a:t>)   (</a:t>
            </a:r>
            <a:r>
              <a:rPr lang="en-US" altLang="en-US" dirty="0">
                <a:sym typeface="Symbol" panose="05050102010706020507" pitchFamily="18" charset="2"/>
              </a:rPr>
              <a:t></a:t>
            </a:r>
            <a:r>
              <a:rPr lang="en-US" altLang="en-US" dirty="0"/>
              <a:t> = XOR)</a:t>
            </a:r>
          </a:p>
          <a:p>
            <a:r>
              <a:rPr lang="en-US" altLang="en-US" dirty="0"/>
              <a:t>Decryption: m(</a:t>
            </a:r>
            <a:r>
              <a:rPr lang="en-US" altLang="en-US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ks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</a:t>
            </a:r>
            <a:r>
              <a:rPr lang="en-US" altLang="en-US" dirty="0"/>
              <a:t> c(</a:t>
            </a:r>
            <a:r>
              <a:rPr lang="en-US" altLang="en-US" dirty="0" err="1"/>
              <a:t>i</a:t>
            </a:r>
            <a:r>
              <a:rPr lang="en-US" altLang="en-US" dirty="0"/>
              <a:t>) </a:t>
            </a:r>
          </a:p>
          <a:p>
            <a:r>
              <a:rPr lang="en-US" altLang="en-US" dirty="0"/>
              <a:t>Very similar to one-time pad, except that the key is generated using a </a:t>
            </a:r>
            <a:r>
              <a:rPr lang="en-US" altLang="en-US" dirty="0">
                <a:solidFill>
                  <a:srgbClr val="C00000"/>
                </a:solidFill>
              </a:rPr>
              <a:t>pseudorandom </a:t>
            </a:r>
            <a:r>
              <a:rPr lang="en-US" altLang="en-US" dirty="0"/>
              <a:t>keystream generator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ADC2ABA5-347C-4F9D-9162-31B88D826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4" y="1727200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>
              <a:latin typeface="Helvetica" pitchFamily="2" charset="0"/>
            </a:endParaRP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8FCA86BB-C71F-4AC4-8990-FE72078F6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7529" y="1824039"/>
            <a:ext cx="13660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Helvetica" pitchFamily="2" charset="0"/>
              </a:rPr>
              <a:t>keystream</a:t>
            </a:r>
          </a:p>
          <a:p>
            <a:pPr algn="ctr" eaLnBrk="1" hangingPunct="1"/>
            <a:r>
              <a:rPr lang="en-US" altLang="en-US" sz="2000" dirty="0">
                <a:solidFill>
                  <a:schemeClr val="bg1"/>
                </a:solidFill>
                <a:latin typeface="Helvetica" pitchFamily="2" charset="0"/>
              </a:rPr>
              <a:t>generator</a:t>
            </a: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19536FFD-ACCD-4C52-AA52-8E9B84FB6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3039" y="2162175"/>
            <a:ext cx="8778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91ECC09D-03D0-4C34-BE7B-14572ED5E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2162175"/>
            <a:ext cx="8524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C859A0D2-F911-4DE1-9622-CF8E2366E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554" y="1977927"/>
            <a:ext cx="17773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Helvetica" pitchFamily="2" charset="0"/>
              </a:rPr>
              <a:t>Input key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61A26568-6827-4F72-9EF2-D628B45AA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9" y="1997075"/>
            <a:ext cx="1366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Helvetica" pitchFamily="2" charset="0"/>
              </a:rPr>
              <a:t>keystream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BC820E8A-D8BC-4587-A06D-3B2D85254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1190625"/>
            <a:ext cx="19656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Helvetica" pitchFamily="2" charset="0"/>
              </a:rPr>
              <a:t>pseudo random</a:t>
            </a:r>
          </a:p>
        </p:txBody>
      </p:sp>
      <p:sp>
        <p:nvSpPr>
          <p:cNvPr id="32779" name="Line 11">
            <a:extLst>
              <a:ext uri="{FF2B5EF4-FFF2-40B4-BE49-F238E27FC236}">
                <a16:creationId xmlns:a16="http://schemas.microsoft.com/office/drawing/2014/main" id="{FC713725-B3F2-45E1-BC9C-488F013D7E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2315" y="1517652"/>
            <a:ext cx="939086" cy="20954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2108983E-9FFD-4A49-B6EC-B3F2ED824C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9345" y="1590735"/>
            <a:ext cx="191314" cy="38573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596B8-8B9D-2945-B4D6-80FA8C460C90}"/>
              </a:ext>
            </a:extLst>
          </p:cNvPr>
          <p:cNvSpPr txBox="1"/>
          <p:nvPr/>
        </p:nvSpPr>
        <p:spPr>
          <a:xfrm>
            <a:off x="7819345" y="4467046"/>
            <a:ext cx="3951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This strategy adopted by the RC4 cipher, deployed in early </a:t>
            </a:r>
            <a:r>
              <a:rPr lang="en-US" dirty="0" err="1">
                <a:latin typeface="Helvetica" pitchFamily="2" charset="0"/>
              </a:rPr>
              <a:t>WiFi</a:t>
            </a:r>
            <a:r>
              <a:rPr lang="en-US" dirty="0">
                <a:latin typeface="Helvetica" pitchFamily="2" charset="0"/>
              </a:rPr>
              <a:t> security standards (WEP and WPA); later deemed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insecure</a:t>
            </a:r>
          </a:p>
        </p:txBody>
      </p:sp>
      <p:pic>
        <p:nvPicPr>
          <p:cNvPr id="14" name="Picture 25" descr="BS00768_[1]">
            <a:extLst>
              <a:ext uri="{FF2B5EF4-FFF2-40B4-BE49-F238E27FC236}">
                <a16:creationId xmlns:a16="http://schemas.microsoft.com/office/drawing/2014/main" id="{6E667FA0-8882-6E4B-9F00-EE44F787E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124089" y="2465372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98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3" grpId="0"/>
      <p:bldP spid="32774" grpId="0" animBg="1"/>
      <p:bldP spid="32775" grpId="0" animBg="1"/>
      <p:bldP spid="32776" grpId="0"/>
      <p:bldP spid="32777" grpId="0"/>
      <p:bldP spid="32778" grpId="0"/>
      <p:bldP spid="32779" grpId="0" animBg="1"/>
      <p:bldP spid="12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AD2DD98-8A86-41C3-82C9-EA76DAD59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Block ciphers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5A2733E-A205-450D-AB9B-8D276171A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1" y="1690688"/>
            <a:ext cx="10515600" cy="2590800"/>
          </a:xfrm>
        </p:spPr>
        <p:txBody>
          <a:bodyPr/>
          <a:lstStyle/>
          <a:p>
            <a:r>
              <a:rPr lang="en-US" altLang="en-US" dirty="0"/>
              <a:t>Message to be encrypted is processed in blocks of k bits (e.g., 64-bit blocks).</a:t>
            </a:r>
          </a:p>
          <a:p>
            <a:r>
              <a:rPr lang="en-US" altLang="en-US" dirty="0"/>
              <a:t>Example block substitution cipher: 1-to-1 mapping is used to map k-bit block of plaintext to k-bit block of ciphertext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Example with k=3:</a:t>
            </a:r>
          </a:p>
          <a:p>
            <a:endParaRPr lang="en-US" altLang="en-US" dirty="0"/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C8392C31-A742-491B-9A06-6DC5E33CB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035" y="4213509"/>
            <a:ext cx="16642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 dirty="0">
                <a:latin typeface="Helvetica" pitchFamily="2" charset="0"/>
              </a:rPr>
              <a:t>input</a:t>
            </a:r>
            <a:r>
              <a:rPr lang="en-US" altLang="en-US" sz="2000" dirty="0">
                <a:latin typeface="Helvetica" pitchFamily="2" charset="0"/>
              </a:rPr>
              <a:t>   </a:t>
            </a:r>
            <a:r>
              <a:rPr lang="en-US" altLang="en-US" sz="2000" u="sng" dirty="0">
                <a:latin typeface="Helvetica" pitchFamily="2" charset="0"/>
              </a:rPr>
              <a:t>output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000      110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001       111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010       101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011       100</a:t>
            </a:r>
          </a:p>
          <a:p>
            <a:pPr eaLnBrk="1" hangingPunct="1"/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8B076436-1ECD-4783-A623-AE817EA17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3648" y="4213509"/>
            <a:ext cx="16642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u="sng" dirty="0">
                <a:latin typeface="Helvetica" pitchFamily="2" charset="0"/>
              </a:rPr>
              <a:t>input</a:t>
            </a:r>
            <a:r>
              <a:rPr lang="en-US" altLang="en-US" sz="2000" dirty="0">
                <a:latin typeface="Helvetica" pitchFamily="2" charset="0"/>
              </a:rPr>
              <a:t>   </a:t>
            </a:r>
            <a:r>
              <a:rPr lang="en-US" altLang="en-US" sz="2000" u="sng" dirty="0">
                <a:latin typeface="Helvetica" pitchFamily="2" charset="0"/>
              </a:rPr>
              <a:t>output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100      011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101      010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110      000</a:t>
            </a:r>
          </a:p>
          <a:p>
            <a:pPr eaLnBrk="1" hangingPunct="1"/>
            <a:r>
              <a:rPr lang="en-US" altLang="en-US" sz="2000" dirty="0">
                <a:latin typeface="Helvetica" pitchFamily="2" charset="0"/>
              </a:rPr>
              <a:t>111       001</a:t>
            </a:r>
          </a:p>
          <a:p>
            <a:pPr eaLnBrk="1" hangingPunct="1"/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3A78CF68-03E6-4ED7-B450-FF05D772B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94" y="5995658"/>
            <a:ext cx="6141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Helvetica" pitchFamily="2" charset="0"/>
              </a:rPr>
              <a:t>Ciphertext for 0 1 0 1 1 0 0 0 1 1 1 1?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0D9AE-A9B8-6848-8368-C73BFDF49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641" y="5993735"/>
            <a:ext cx="28343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C00000"/>
                </a:solidFill>
                <a:latin typeface="Helvetica" pitchFamily="2" charset="0"/>
              </a:rPr>
              <a:t>101 000 111 001</a:t>
            </a:r>
          </a:p>
        </p:txBody>
      </p:sp>
      <p:pic>
        <p:nvPicPr>
          <p:cNvPr id="8" name="Picture 25" descr="BS00768_[1]">
            <a:extLst>
              <a:ext uri="{FF2B5EF4-FFF2-40B4-BE49-F238E27FC236}">
                <a16:creationId xmlns:a16="http://schemas.microsoft.com/office/drawing/2014/main" id="{F3C8820C-9A77-C54C-AEE9-756293187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665502" y="476826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056FD9-64E6-F248-95DA-405D28EA0AA7}"/>
              </a:ext>
            </a:extLst>
          </p:cNvPr>
          <p:cNvCxnSpPr>
            <a:cxnSpLocks/>
          </p:cNvCxnSpPr>
          <p:nvPr/>
        </p:nvCxnSpPr>
        <p:spPr>
          <a:xfrm>
            <a:off x="3850783" y="5872766"/>
            <a:ext cx="0" cy="811369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343DB0-A5E2-9B4E-AC0E-353460C62712}"/>
              </a:ext>
            </a:extLst>
          </p:cNvPr>
          <p:cNvCxnSpPr>
            <a:cxnSpLocks/>
          </p:cNvCxnSpPr>
          <p:nvPr/>
        </p:nvCxnSpPr>
        <p:spPr>
          <a:xfrm>
            <a:off x="4737279" y="5872766"/>
            <a:ext cx="0" cy="811369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30EF07-ABAC-1647-A226-94245BFBC314}"/>
              </a:ext>
            </a:extLst>
          </p:cNvPr>
          <p:cNvCxnSpPr>
            <a:cxnSpLocks/>
          </p:cNvCxnSpPr>
          <p:nvPr/>
        </p:nvCxnSpPr>
        <p:spPr>
          <a:xfrm>
            <a:off x="5613042" y="5872766"/>
            <a:ext cx="0" cy="811369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9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  <p:bldP spid="34822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A093818-2F90-4D3F-A3C0-05C7525FC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Block ciphers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FBCB55A-8732-42E0-AC51-47CA6343A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701270" cy="487611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many possible k-bit block substitution ciphers exist?</a:t>
            </a:r>
          </a:p>
          <a:p>
            <a:pPr lvl="1"/>
            <a:r>
              <a:rPr lang="en-US" altLang="en-US" dirty="0"/>
              <a:t>There are 2</a:t>
            </a:r>
            <a:r>
              <a:rPr lang="en-US" altLang="en-US" baseline="30000" dirty="0"/>
              <a:t>k</a:t>
            </a:r>
            <a:r>
              <a:rPr lang="en-US" altLang="en-US" dirty="0"/>
              <a:t> values that are permuted amongst themselves: 2</a:t>
            </a:r>
            <a:r>
              <a:rPr lang="en-US" altLang="en-US" baseline="30000" dirty="0"/>
              <a:t>k</a:t>
            </a:r>
            <a:r>
              <a:rPr lang="en-US" altLang="en-US" dirty="0"/>
              <a:t>!</a:t>
            </a:r>
          </a:p>
          <a:p>
            <a:pPr lvl="1"/>
            <a:r>
              <a:rPr lang="en-US" altLang="en-US" dirty="0"/>
              <a:t>k=3-bit inputs: 8! </a:t>
            </a:r>
            <a:r>
              <a:rPr lang="en-US" altLang="en-US" dirty="0">
                <a:sym typeface="Wingdings" pitchFamily="2" charset="2"/>
              </a:rPr>
              <a:t></a:t>
            </a:r>
            <a:r>
              <a:rPr lang="en-US" altLang="en-US" dirty="0"/>
              <a:t> 40,320.  Not that many. </a:t>
            </a:r>
          </a:p>
          <a:p>
            <a:pPr lvl="1"/>
            <a:r>
              <a:rPr lang="en-US" altLang="en-US" dirty="0"/>
              <a:t>But huge for k=64.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Using a table for substitution is impractical</a:t>
            </a:r>
          </a:p>
          <a:p>
            <a:pPr lvl="1"/>
            <a:r>
              <a:rPr lang="en-US" altLang="en-US" dirty="0"/>
              <a:t>k=64: need 2</a:t>
            </a:r>
            <a:r>
              <a:rPr lang="en-US" altLang="en-US" baseline="30000" dirty="0"/>
              <a:t>64</a:t>
            </a:r>
            <a:r>
              <a:rPr lang="en-US" altLang="en-US" dirty="0"/>
              <a:t>-entry table; each entry has 64 bits</a:t>
            </a:r>
          </a:p>
          <a:p>
            <a:r>
              <a:rPr lang="en-US" altLang="en-US" dirty="0"/>
              <a:t>Instead, use a function that simulates a randomly permuted table</a:t>
            </a:r>
          </a:p>
          <a:p>
            <a:r>
              <a:rPr lang="en-US" altLang="en-US" dirty="0"/>
              <a:t>Some heavily used symmetric ciphers are block-based, e.g., AES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089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3342E74-1310-4870-8B7D-FBD58CAD2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symmetric key ciphers so far</a:t>
            </a:r>
            <a:endParaRPr lang="en-US" altLang="en-US" sz="3200" i="1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4097F68-DFDC-4B80-9D18-3BD7F61AC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Assume a pre-shared key between two communicating parties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Key techniques: </a:t>
            </a:r>
            <a:r>
              <a:rPr lang="en-US" altLang="en-US" dirty="0">
                <a:solidFill>
                  <a:srgbClr val="C00000"/>
                </a:solidFill>
              </a:rPr>
              <a:t>substitution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C00000"/>
                </a:solidFill>
              </a:rPr>
              <a:t>permutation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Practical ciphers use a complex combination of the two</a:t>
            </a:r>
          </a:p>
          <a:p>
            <a:r>
              <a:rPr lang="en-US" altLang="en-US" dirty="0"/>
              <a:t>Data Encryption Standard (DES)</a:t>
            </a:r>
          </a:p>
          <a:p>
            <a:pPr lvl="1"/>
            <a:r>
              <a:rPr lang="en-US" altLang="en-US" dirty="0"/>
              <a:t>Multiple iterations of substitution and permutation using a 56-bit key</a:t>
            </a:r>
          </a:p>
          <a:p>
            <a:r>
              <a:rPr lang="en-US" altLang="en-US" dirty="0"/>
              <a:t>Advanced Encryption Standard (AES)</a:t>
            </a:r>
          </a:p>
          <a:p>
            <a:pPr lvl="1"/>
            <a:r>
              <a:rPr lang="en-US" altLang="en-US" dirty="0"/>
              <a:t>State of the art for symmetric key encryption. Hardware accelerated</a:t>
            </a:r>
          </a:p>
          <a:p>
            <a:pPr lvl="1"/>
            <a:r>
              <a:rPr lang="en-US" altLang="en-US" dirty="0"/>
              <a:t>A cool animation to understand the steps in AES: </a:t>
            </a:r>
            <a:r>
              <a:rPr lang="en-US" altLang="en-US" dirty="0">
                <a:hlinkClick r:id="rId2"/>
              </a:rPr>
              <a:t>https://formaestudio.com/rijndaelinspector/archivos/Rijndael_Animation_v4_eng-html5.html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128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B26090E-F2D0-4013-9580-1EA481FB2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network security?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907660A-A054-4D91-82C4-EBB4F891E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903788"/>
          </a:xfrm>
        </p:spPr>
        <p:txBody>
          <a:bodyPr>
            <a:normAutofit/>
          </a:bodyPr>
          <a:lstStyle/>
          <a:p>
            <a:r>
              <a:rPr lang="en-US" altLang="en-US" dirty="0"/>
              <a:t>The Internet is used for all sorts of things</a:t>
            </a:r>
          </a:p>
          <a:p>
            <a:pPr lvl="1"/>
            <a:r>
              <a:rPr lang="en-US" altLang="en-US" dirty="0"/>
              <a:t>Banking and commerce</a:t>
            </a:r>
          </a:p>
          <a:p>
            <a:pPr lvl="1"/>
            <a:r>
              <a:rPr lang="en-US" altLang="en-US" dirty="0"/>
              <a:t>Interconnecting electronic voting machines</a:t>
            </a:r>
          </a:p>
          <a:p>
            <a:pPr lvl="1"/>
            <a:r>
              <a:rPr lang="en-US" altLang="en-US" dirty="0"/>
              <a:t>Interacting with the Government, your employer, school, …</a:t>
            </a:r>
          </a:p>
          <a:p>
            <a:pPr lvl="1"/>
            <a:r>
              <a:rPr lang="en-US" altLang="en-US" dirty="0"/>
              <a:t>Shopping online, including essentials like milk or groceries</a:t>
            </a:r>
          </a:p>
          <a:p>
            <a:pPr lvl="1"/>
            <a:r>
              <a:rPr lang="en-US" altLang="en-US" dirty="0"/>
              <a:t>Sometimes, even basic social interactions require the Internet!</a:t>
            </a:r>
          </a:p>
          <a:p>
            <a:r>
              <a:rPr lang="en-US" altLang="en-US" dirty="0"/>
              <a:t>But malicious people share your network</a:t>
            </a:r>
          </a:p>
          <a:p>
            <a:pPr lvl="1"/>
            <a:r>
              <a:rPr lang="en-US" altLang="en-US" dirty="0"/>
              <a:t>People who want to snoop, pretend, steal</a:t>
            </a:r>
          </a:p>
          <a:p>
            <a:r>
              <a:rPr lang="en-US" altLang="en-US" dirty="0"/>
              <a:t>“Attacks” can be passive or active</a:t>
            </a:r>
          </a:p>
          <a:p>
            <a:pPr lvl="1"/>
            <a:r>
              <a:rPr lang="en-US" altLang="en-US" dirty="0"/>
              <a:t>Sit and snoop (e.g., credit card info)</a:t>
            </a:r>
          </a:p>
          <a:p>
            <a:pPr lvl="1"/>
            <a:r>
              <a:rPr lang="en-US" altLang="en-US" dirty="0"/>
              <a:t>Actively target (e.g., phishing)</a:t>
            </a:r>
          </a:p>
        </p:txBody>
      </p:sp>
    </p:spTree>
    <p:extLst>
      <p:ext uri="{BB962C8B-B14F-4D97-AF65-F5344CB8AC3E}">
        <p14:creationId xmlns:p14="http://schemas.microsoft.com/office/powerpoint/2010/main" val="138797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577D-B0BB-6840-8C66-948BADA2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02179-6C57-2A47-B24F-5497FDF1D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2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Improving Symmetric Key Crypto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25.4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17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51A3-E2EB-9D4D-A037-0BAC7F2D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Symmetric 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0A8A-5531-EE41-BC39-34622B7D1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Shared key at both ends,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S</a:t>
            </a:r>
          </a:p>
          <a:p>
            <a:r>
              <a:rPr lang="en-US" dirty="0"/>
              <a:t>Algorithms are typically easy to understand and implement</a:t>
            </a:r>
          </a:p>
          <a:p>
            <a:r>
              <a:rPr lang="en-US" dirty="0"/>
              <a:t>Achieves </a:t>
            </a:r>
            <a:r>
              <a:rPr lang="en-US" dirty="0">
                <a:solidFill>
                  <a:srgbClr val="C00000"/>
                </a:solidFill>
              </a:rPr>
              <a:t>confidentiality</a:t>
            </a:r>
            <a:r>
              <a:rPr lang="en-US" dirty="0"/>
              <a:t>: harder for Trudy to break ciphertext</a:t>
            </a:r>
          </a:p>
          <a:p>
            <a:r>
              <a:rPr lang="en-US" dirty="0"/>
              <a:t>However, fails to provide integrity, authentication, and non-repudiation</a:t>
            </a:r>
          </a:p>
          <a:p>
            <a:r>
              <a:rPr lang="en-US" dirty="0"/>
              <a:t>Requires a pre-shared key between Alice and Bob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A9C6F84-BA50-B54F-A5FB-15D5ECC59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333" y="2858225"/>
            <a:ext cx="149432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m, plaintext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74606772-29CE-4748-9C25-5202C5970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14" y="2810867"/>
            <a:ext cx="252889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(m)), plaintext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8633B1AE-975B-1F49-A2DA-07383AAE2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169" y="2831254"/>
            <a:ext cx="216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(m), ciphertext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70F31940-B9F8-4C46-B063-13CF046E07D2}"/>
              </a:ext>
            </a:extLst>
          </p:cNvPr>
          <p:cNvGrpSpPr>
            <a:grpSpLocks/>
          </p:cNvGrpSpPr>
          <p:nvPr/>
        </p:nvGrpSpPr>
        <p:grpSpPr bwMode="auto">
          <a:xfrm>
            <a:off x="3393728" y="1912938"/>
            <a:ext cx="531813" cy="608013"/>
            <a:chOff x="189" y="1789"/>
            <a:chExt cx="335" cy="383"/>
          </a:xfrm>
        </p:grpSpPr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EE8E7F4F-C8F9-AF41-8C6C-15F85322B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20AC31F1-D651-8B4B-BD64-B1FE21EE5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922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sp>
        <p:nvSpPr>
          <p:cNvPr id="10" name="Rectangle 13">
            <a:extLst>
              <a:ext uri="{FF2B5EF4-FFF2-40B4-BE49-F238E27FC236}">
                <a16:creationId xmlns:a16="http://schemas.microsoft.com/office/drawing/2014/main" id="{A47D8872-8813-D740-93DA-FE7C3404F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616" y="2841626"/>
            <a:ext cx="1392238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053B3DA9-3CE8-884C-9EA9-441B822E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016" y="2851151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5307DE65-26A2-4440-B6E3-3EBE32EE3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353" y="2854326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A73F6AB1-D23B-9F47-97B3-B165C6B68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991" y="28781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9916444C-5CF6-1F41-97CC-BFD6B34E2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428" y="3254376"/>
            <a:ext cx="2301875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id="{8E841B36-DDDA-3B43-BB0B-C1E7A4729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6141" y="2462213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09D9D775-C204-B14E-BF10-38E6473992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6428" y="2432051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7416AE82-D774-6A48-BA35-E989C1802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591" y="1692276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encryption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F862A2FA-CF94-764A-BDF5-60BB002BC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7728" y="1760538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decryption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grpSp>
        <p:nvGrpSpPr>
          <p:cNvPr id="19" name="Group 25">
            <a:extLst>
              <a:ext uri="{FF2B5EF4-FFF2-40B4-BE49-F238E27FC236}">
                <a16:creationId xmlns:a16="http://schemas.microsoft.com/office/drawing/2014/main" id="{91FB8E8B-B991-E546-A434-7D00A87C4D3B}"/>
              </a:ext>
            </a:extLst>
          </p:cNvPr>
          <p:cNvGrpSpPr>
            <a:grpSpLocks/>
          </p:cNvGrpSpPr>
          <p:nvPr/>
        </p:nvGrpSpPr>
        <p:grpSpPr bwMode="auto">
          <a:xfrm>
            <a:off x="7067203" y="2043113"/>
            <a:ext cx="571500" cy="611188"/>
            <a:chOff x="189" y="1789"/>
            <a:chExt cx="360" cy="385"/>
          </a:xfrm>
        </p:grpSpPr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D6A94ADB-8D3B-2B4A-AD4C-39C6D2013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21" name="Text Box 27">
              <a:extLst>
                <a:ext uri="{FF2B5EF4-FFF2-40B4-BE49-F238E27FC236}">
                  <a16:creationId xmlns:a16="http://schemas.microsoft.com/office/drawing/2014/main" id="{3C35E5A0-8190-F744-AF5E-4D7F47465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" y="19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sp>
        <p:nvSpPr>
          <p:cNvPr id="22" name="Line 28">
            <a:extLst>
              <a:ext uri="{FF2B5EF4-FFF2-40B4-BE49-F238E27FC236}">
                <a16:creationId xmlns:a16="http://schemas.microsoft.com/office/drawing/2014/main" id="{58095FC8-D37E-5B48-B148-907C806A2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1078" y="3279776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3" name="Line 29">
            <a:extLst>
              <a:ext uri="{FF2B5EF4-FFF2-40B4-BE49-F238E27FC236}">
                <a16:creationId xmlns:a16="http://schemas.microsoft.com/office/drawing/2014/main" id="{CEF68772-6949-E947-8753-08089B346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7782" y="3266539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24" name="Picture 30" descr="BS00768_[1]">
            <a:extLst>
              <a:ext uri="{FF2B5EF4-FFF2-40B4-BE49-F238E27FC236}">
                <a16:creationId xmlns:a16="http://schemas.microsoft.com/office/drawing/2014/main" id="{BD17A774-1392-1B48-91DD-B587AA05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49291" y="16906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1" descr="BS00768_[1]">
            <a:extLst>
              <a:ext uri="{FF2B5EF4-FFF2-40B4-BE49-F238E27FC236}">
                <a16:creationId xmlns:a16="http://schemas.microsoft.com/office/drawing/2014/main" id="{115815E3-E691-7144-965A-343335B34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27516" y="1784351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261EA27-D5F6-E746-92FB-29D87186B72F}"/>
              </a:ext>
            </a:extLst>
          </p:cNvPr>
          <p:cNvSpPr txBox="1"/>
          <p:nvPr/>
        </p:nvSpPr>
        <p:spPr>
          <a:xfrm>
            <a:off x="1827458" y="2274094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E0EAA0-5538-B34A-A083-5E27689A52A0}"/>
              </a:ext>
            </a:extLst>
          </p:cNvPr>
          <p:cNvSpPr txBox="1"/>
          <p:nvPr/>
        </p:nvSpPr>
        <p:spPr>
          <a:xfrm>
            <a:off x="9199215" y="2287588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1ACD435E-1DC2-914E-BF02-8D0C54CBD73C}"/>
              </a:ext>
            </a:extLst>
          </p:cNvPr>
          <p:cNvSpPr>
            <a:spLocks/>
          </p:cNvSpPr>
          <p:nvPr/>
        </p:nvSpPr>
        <p:spPr bwMode="auto">
          <a:xfrm>
            <a:off x="5073664" y="3375977"/>
            <a:ext cx="573088" cy="183199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9" name="Freeform 19">
            <a:extLst>
              <a:ext uri="{FF2B5EF4-FFF2-40B4-BE49-F238E27FC236}">
                <a16:creationId xmlns:a16="http://schemas.microsoft.com/office/drawing/2014/main" id="{003AEAF0-6E59-BE4B-B00F-F0EADC148F56}"/>
              </a:ext>
            </a:extLst>
          </p:cNvPr>
          <p:cNvSpPr>
            <a:spLocks/>
          </p:cNvSpPr>
          <p:nvPr/>
        </p:nvSpPr>
        <p:spPr bwMode="auto">
          <a:xfrm flipH="1">
            <a:off x="5896723" y="3361768"/>
            <a:ext cx="573088" cy="197408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A99A29-CDE2-3445-8F8A-7B1795209683}"/>
              </a:ext>
            </a:extLst>
          </p:cNvPr>
          <p:cNvSpPr txBox="1"/>
          <p:nvPr/>
        </p:nvSpPr>
        <p:spPr>
          <a:xfrm>
            <a:off x="4947794" y="3552781"/>
            <a:ext cx="169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298759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8D1C-3547-A748-AC00-0D623C59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Attempting authentication with symmetric key crypto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1B890-2BD9-F845-B2C0-9E03B5259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44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DCB0-FE56-8942-B9BF-BDE253B4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Login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30BB-533B-9E45-872D-FB0B70BC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runs a login server to provide access to protected resources</a:t>
            </a:r>
          </a:p>
          <a:p>
            <a:endParaRPr lang="en-US" dirty="0"/>
          </a:p>
          <a:p>
            <a:r>
              <a:rPr lang="en-US" dirty="0"/>
              <a:t>Alice must present a password to login</a:t>
            </a:r>
          </a:p>
          <a:p>
            <a:endParaRPr lang="en-US" dirty="0"/>
          </a:p>
          <a:p>
            <a:r>
              <a:rPr lang="en-US" dirty="0"/>
              <a:t>Exchange of password implemented using symmetric key cryptography on top of block ciphers</a:t>
            </a:r>
          </a:p>
        </p:txBody>
      </p:sp>
    </p:spTree>
    <p:extLst>
      <p:ext uri="{BB962C8B-B14F-4D97-AF65-F5344CB8AC3E}">
        <p14:creationId xmlns:p14="http://schemas.microsoft.com/office/powerpoint/2010/main" val="8799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ED5A12F-E895-4ECC-A04D-01D7A29A0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authentication strategy</a:t>
            </a:r>
          </a:p>
        </p:txBody>
      </p:sp>
      <p:sp>
        <p:nvSpPr>
          <p:cNvPr id="143365" name="Line 5">
            <a:extLst>
              <a:ext uri="{FF2B5EF4-FFF2-40B4-BE49-F238E27FC236}">
                <a16:creationId xmlns:a16="http://schemas.microsoft.com/office/drawing/2014/main" id="{972C6929-B741-4504-A3D1-D59A2DA5D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4699" y="1965079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366" name="Line 6">
            <a:extLst>
              <a:ext uri="{FF2B5EF4-FFF2-40B4-BE49-F238E27FC236}">
                <a16:creationId xmlns:a16="http://schemas.microsoft.com/office/drawing/2014/main" id="{DBE3CADD-9156-4DD2-9E97-D339EBACD9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78499" y="2574679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045C2CA9-3CF7-45E3-A006-DD4E134B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57" y="2334024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41990" name="Rectangle 8">
            <a:extLst>
              <a:ext uri="{FF2B5EF4-FFF2-40B4-BE49-F238E27FC236}">
                <a16:creationId xmlns:a16="http://schemas.microsoft.com/office/drawing/2014/main" id="{E15F6ABA-0024-46DA-AFC0-563FEC5F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731" y="2317802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143369" name="Line 9">
            <a:extLst>
              <a:ext uri="{FF2B5EF4-FFF2-40B4-BE49-F238E27FC236}">
                <a16:creationId xmlns:a16="http://schemas.microsoft.com/office/drawing/2014/main" id="{A9128F2B-80F5-4EE5-97E8-E5CAB797A7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4699" y="3260479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370" name="Rectangle 10">
            <a:extLst>
              <a:ext uri="{FF2B5EF4-FFF2-40B4-BE49-F238E27FC236}">
                <a16:creationId xmlns:a16="http://schemas.microsoft.com/office/drawing/2014/main" id="{ECF0A057-D6D9-4C7D-B0D4-B7F76F46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451" y="1429447"/>
            <a:ext cx="2051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“Login:  Alice”</a:t>
            </a:r>
          </a:p>
        </p:txBody>
      </p:sp>
      <p:sp>
        <p:nvSpPr>
          <p:cNvPr id="143371" name="Rectangle 11">
            <a:extLst>
              <a:ext uri="{FF2B5EF4-FFF2-40B4-BE49-F238E27FC236}">
                <a16:creationId xmlns:a16="http://schemas.microsoft.com/office/drawing/2014/main" id="{8AF86D25-5DB5-4148-9604-208405F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068" y="2103192"/>
            <a:ext cx="2531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Password please</a:t>
            </a:r>
          </a:p>
        </p:txBody>
      </p:sp>
      <p:sp>
        <p:nvSpPr>
          <p:cNvPr id="143372" name="Rectangle 12">
            <a:extLst>
              <a:ext uri="{FF2B5EF4-FFF2-40B4-BE49-F238E27FC236}">
                <a16:creationId xmlns:a16="http://schemas.microsoft.com/office/drawing/2014/main" id="{00EF7850-08DC-4548-95DA-13FB8D44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099" y="2779467"/>
            <a:ext cx="30903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(Alice’s password)</a:t>
            </a:r>
          </a:p>
        </p:txBody>
      </p:sp>
      <p:sp>
        <p:nvSpPr>
          <p:cNvPr id="143374" name="Rectangle 14">
            <a:extLst>
              <a:ext uri="{FF2B5EF4-FFF2-40B4-BE49-F238E27FC236}">
                <a16:creationId xmlns:a16="http://schemas.microsoft.com/office/drawing/2014/main" id="{03337E85-14CE-4267-9F5A-C002C9F3D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2149" y="4343399"/>
            <a:ext cx="9382538" cy="21494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Alice’s password is encrypted, and hence protected from Trudy</a:t>
            </a:r>
          </a:p>
          <a:p>
            <a:pPr>
              <a:defRPr/>
            </a:pPr>
            <a:r>
              <a:rPr lang="en-US" altLang="en-US" dirty="0"/>
              <a:t>Assuming Bob is trusted, Bob can decrypt the password using the shared secret key K</a:t>
            </a:r>
            <a:r>
              <a:rPr lang="en-US" altLang="en-US" baseline="-25000" dirty="0"/>
              <a:t>S</a:t>
            </a: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D2C613E6-B188-9248-BDE4-33CFE1D4F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8603" y="3260479"/>
            <a:ext cx="0" cy="6096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794DA55F-F9ED-D340-829C-7A42CCA5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532" y="3814352"/>
            <a:ext cx="1216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357958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35295232" presetClass="entr" presetSubtype="4130266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0" grpId="0" autoUpdateAnimBg="0"/>
      <p:bldP spid="143371" grpId="0" autoUpdateAnimBg="0"/>
      <p:bldP spid="143372" grpId="0" autoUpdateAnimBg="0"/>
      <p:bldP spid="143374" grpId="0" uiExpand="1" build="p" autoUpdateAnimBg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ED5A12F-E895-4ECC-A04D-01D7A29A0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However, subject to </a:t>
            </a:r>
            <a:r>
              <a:rPr lang="en-US" altLang="en-US" dirty="0">
                <a:solidFill>
                  <a:srgbClr val="C00000"/>
                </a:solidFill>
              </a:rPr>
              <a:t>replay attack</a:t>
            </a:r>
          </a:p>
        </p:txBody>
      </p:sp>
      <p:sp>
        <p:nvSpPr>
          <p:cNvPr id="143365" name="Line 5">
            <a:extLst>
              <a:ext uri="{FF2B5EF4-FFF2-40B4-BE49-F238E27FC236}">
                <a16:creationId xmlns:a16="http://schemas.microsoft.com/office/drawing/2014/main" id="{972C6929-B741-4504-A3D1-D59A2DA5D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4699" y="1965079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366" name="Line 6">
            <a:extLst>
              <a:ext uri="{FF2B5EF4-FFF2-40B4-BE49-F238E27FC236}">
                <a16:creationId xmlns:a16="http://schemas.microsoft.com/office/drawing/2014/main" id="{DBE3CADD-9156-4DD2-9E97-D339EBACD9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78499" y="2574679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045C2CA9-3CF7-45E3-A006-DD4E134B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57" y="2334024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41990" name="Rectangle 8">
            <a:extLst>
              <a:ext uri="{FF2B5EF4-FFF2-40B4-BE49-F238E27FC236}">
                <a16:creationId xmlns:a16="http://schemas.microsoft.com/office/drawing/2014/main" id="{E15F6ABA-0024-46DA-AFC0-563FEC5F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731" y="2317802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143369" name="Line 9">
            <a:extLst>
              <a:ext uri="{FF2B5EF4-FFF2-40B4-BE49-F238E27FC236}">
                <a16:creationId xmlns:a16="http://schemas.microsoft.com/office/drawing/2014/main" id="{A9128F2B-80F5-4EE5-97E8-E5CAB797A7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4699" y="3260479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370" name="Rectangle 10">
            <a:extLst>
              <a:ext uri="{FF2B5EF4-FFF2-40B4-BE49-F238E27FC236}">
                <a16:creationId xmlns:a16="http://schemas.microsoft.com/office/drawing/2014/main" id="{ECF0A057-D6D9-4C7D-B0D4-B7F76F46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451" y="1429447"/>
            <a:ext cx="2051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“Login:  Alice”</a:t>
            </a:r>
          </a:p>
        </p:txBody>
      </p:sp>
      <p:sp>
        <p:nvSpPr>
          <p:cNvPr id="143371" name="Rectangle 11">
            <a:extLst>
              <a:ext uri="{FF2B5EF4-FFF2-40B4-BE49-F238E27FC236}">
                <a16:creationId xmlns:a16="http://schemas.microsoft.com/office/drawing/2014/main" id="{8AF86D25-5DB5-4148-9604-208405F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068" y="2103192"/>
            <a:ext cx="2531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Password please</a:t>
            </a:r>
          </a:p>
        </p:txBody>
      </p:sp>
      <p:sp>
        <p:nvSpPr>
          <p:cNvPr id="143372" name="Rectangle 12">
            <a:extLst>
              <a:ext uri="{FF2B5EF4-FFF2-40B4-BE49-F238E27FC236}">
                <a16:creationId xmlns:a16="http://schemas.microsoft.com/office/drawing/2014/main" id="{00EF7850-08DC-4548-95DA-13FB8D44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099" y="2779467"/>
            <a:ext cx="30903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(Alice’s password)</a:t>
            </a:r>
          </a:p>
        </p:txBody>
      </p:sp>
      <p:sp>
        <p:nvSpPr>
          <p:cNvPr id="143374" name="Rectangle 14">
            <a:extLst>
              <a:ext uri="{FF2B5EF4-FFF2-40B4-BE49-F238E27FC236}">
                <a16:creationId xmlns:a16="http://schemas.microsoft.com/office/drawing/2014/main" id="{03337E85-14CE-4267-9F5A-C002C9F3D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37862" y="5171305"/>
            <a:ext cx="9382538" cy="1241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Trudy can store the observed ciphertext K</a:t>
            </a:r>
            <a:r>
              <a:rPr lang="en-US" altLang="en-US" baseline="-25000" dirty="0"/>
              <a:t>S</a:t>
            </a:r>
            <a:r>
              <a:rPr lang="en-US" altLang="en-US" dirty="0"/>
              <a:t>(password), and </a:t>
            </a:r>
            <a:r>
              <a:rPr lang="en-US" altLang="en-US" dirty="0">
                <a:solidFill>
                  <a:srgbClr val="C00000"/>
                </a:solidFill>
              </a:rPr>
              <a:t>replay it later</a:t>
            </a:r>
            <a:r>
              <a:rPr lang="en-US" altLang="en-US" dirty="0"/>
              <a:t> to gain access to Bob’s server</a:t>
            </a: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D2C613E6-B188-9248-BDE4-33CFE1D4F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8603" y="3260479"/>
            <a:ext cx="0" cy="6096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794DA55F-F9ED-D340-829C-7A42CCA5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532" y="3814352"/>
            <a:ext cx="1216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Trudy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75B8FED-DB6F-0E41-A0FE-505B7758F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699" y="4391737"/>
            <a:ext cx="39271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Store: K</a:t>
            </a:r>
            <a:r>
              <a:rPr lang="en-US" altLang="en-US" sz="24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(Alice’s password)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540AC86-5B84-E247-BC38-32D6BB84B3C3}"/>
              </a:ext>
            </a:extLst>
          </p:cNvPr>
          <p:cNvSpPr/>
          <p:nvPr/>
        </p:nvSpPr>
        <p:spPr>
          <a:xfrm>
            <a:off x="7753082" y="3129567"/>
            <a:ext cx="2021983" cy="804542"/>
          </a:xfrm>
          <a:custGeom>
            <a:avLst/>
            <a:gdLst>
              <a:gd name="connsiteX0" fmla="*/ 0 w 2021983"/>
              <a:gd name="connsiteY0" fmla="*/ 759854 h 804542"/>
              <a:gd name="connsiteX1" fmla="*/ 1210614 w 2021983"/>
              <a:gd name="connsiteY1" fmla="*/ 721217 h 804542"/>
              <a:gd name="connsiteX2" fmla="*/ 2021983 w 2021983"/>
              <a:gd name="connsiteY2" fmla="*/ 0 h 804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1983" h="804542">
                <a:moveTo>
                  <a:pt x="0" y="759854"/>
                </a:moveTo>
                <a:cubicBezTo>
                  <a:pt x="436808" y="803856"/>
                  <a:pt x="873617" y="847859"/>
                  <a:pt x="1210614" y="721217"/>
                </a:cubicBezTo>
                <a:cubicBezTo>
                  <a:pt x="1547611" y="594575"/>
                  <a:pt x="1949003" y="197476"/>
                  <a:pt x="202198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6593C255-ED38-F844-A6C2-BCC5123FD7F6}"/>
              </a:ext>
            </a:extLst>
          </p:cNvPr>
          <p:cNvSpPr>
            <a:spLocks noChangeArrowheads="1"/>
          </p:cNvSpPr>
          <p:nvPr/>
        </p:nvSpPr>
        <p:spPr bwMode="auto">
          <a:xfrm rot="20070663">
            <a:off x="8195836" y="3259393"/>
            <a:ext cx="1331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7FA1693-BF57-7D45-96F2-4D0E38E3F2E0}"/>
              </a:ext>
            </a:extLst>
          </p:cNvPr>
          <p:cNvSpPr/>
          <p:nvPr/>
        </p:nvSpPr>
        <p:spPr>
          <a:xfrm>
            <a:off x="7804598" y="3361387"/>
            <a:ext cx="2421228" cy="927936"/>
          </a:xfrm>
          <a:custGeom>
            <a:avLst/>
            <a:gdLst>
              <a:gd name="connsiteX0" fmla="*/ 2421228 w 2421228"/>
              <a:gd name="connsiteY0" fmla="*/ 0 h 927936"/>
              <a:gd name="connsiteX1" fmla="*/ 1519707 w 2421228"/>
              <a:gd name="connsiteY1" fmla="*/ 824248 h 927936"/>
              <a:gd name="connsiteX2" fmla="*/ 0 w 2421228"/>
              <a:gd name="connsiteY2" fmla="*/ 888642 h 92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1228" h="927936">
                <a:moveTo>
                  <a:pt x="2421228" y="0"/>
                </a:moveTo>
                <a:cubicBezTo>
                  <a:pt x="2172236" y="338070"/>
                  <a:pt x="1923245" y="676141"/>
                  <a:pt x="1519707" y="824248"/>
                </a:cubicBezTo>
                <a:cubicBezTo>
                  <a:pt x="1116169" y="972355"/>
                  <a:pt x="558084" y="930498"/>
                  <a:pt x="0" y="888642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FBA5F8C-8019-0341-BA72-6B8A986459FC}"/>
              </a:ext>
            </a:extLst>
          </p:cNvPr>
          <p:cNvSpPr>
            <a:spLocks noChangeArrowheads="1"/>
          </p:cNvSpPr>
          <p:nvPr/>
        </p:nvSpPr>
        <p:spPr bwMode="auto">
          <a:xfrm rot="20070663">
            <a:off x="8741570" y="3720499"/>
            <a:ext cx="10406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Pass?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BFE9A16-F6CC-8E45-81D7-6733BB3E4916}"/>
              </a:ext>
            </a:extLst>
          </p:cNvPr>
          <p:cNvSpPr/>
          <p:nvPr/>
        </p:nvSpPr>
        <p:spPr>
          <a:xfrm>
            <a:off x="7920507" y="3503054"/>
            <a:ext cx="2807594" cy="1327105"/>
          </a:xfrm>
          <a:custGeom>
            <a:avLst/>
            <a:gdLst>
              <a:gd name="connsiteX0" fmla="*/ 0 w 2807594"/>
              <a:gd name="connsiteY0" fmla="*/ 1210614 h 1327105"/>
              <a:gd name="connsiteX1" fmla="*/ 1712890 w 2807594"/>
              <a:gd name="connsiteY1" fmla="*/ 1210614 h 1327105"/>
              <a:gd name="connsiteX2" fmla="*/ 2807594 w 2807594"/>
              <a:gd name="connsiteY2" fmla="*/ 0 h 132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7594" h="1327105">
                <a:moveTo>
                  <a:pt x="0" y="1210614"/>
                </a:moveTo>
                <a:cubicBezTo>
                  <a:pt x="622479" y="1311498"/>
                  <a:pt x="1244958" y="1412383"/>
                  <a:pt x="1712890" y="1210614"/>
                </a:cubicBezTo>
                <a:cubicBezTo>
                  <a:pt x="2180822" y="1008845"/>
                  <a:pt x="2494208" y="504422"/>
                  <a:pt x="2807594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7EFC906-7D56-3943-BB01-32E4448DDDB4}"/>
              </a:ext>
            </a:extLst>
          </p:cNvPr>
          <p:cNvSpPr>
            <a:spLocks noChangeArrowheads="1"/>
          </p:cNvSpPr>
          <p:nvPr/>
        </p:nvSpPr>
        <p:spPr bwMode="auto">
          <a:xfrm rot="20070663">
            <a:off x="8821987" y="4190285"/>
            <a:ext cx="13821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(pass)</a:t>
            </a:r>
          </a:p>
        </p:txBody>
      </p:sp>
    </p:spTree>
    <p:extLst>
      <p:ext uri="{BB962C8B-B14F-4D97-AF65-F5344CB8AC3E}">
        <p14:creationId xmlns:p14="http://schemas.microsoft.com/office/powerpoint/2010/main" val="207600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animBg="1"/>
      <p:bldP spid="143366" grpId="0" animBg="1"/>
      <p:bldP spid="143369" grpId="0" animBg="1"/>
      <p:bldP spid="143370" grpId="0"/>
      <p:bldP spid="143371" grpId="0"/>
      <p:bldP spid="143372" grpId="0"/>
      <p:bldP spid="14" grpId="0" animBg="1"/>
      <p:bldP spid="16" grpId="0" autoUpdateAnimBg="0"/>
      <p:bldP spid="2" grpId="0" animBg="1"/>
      <p:bldP spid="17" grpId="0"/>
      <p:bldP spid="3" grpId="0" animBg="1"/>
      <p:bldP spid="18" grpId="0"/>
      <p:bldP spid="4" grpId="0" animBg="1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7E82-563D-2846-9B58-AF51A969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replay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4147-11EE-CD48-92A1-D57C960D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7789" cy="4858510"/>
          </a:xfrm>
        </p:spPr>
        <p:txBody>
          <a:bodyPr>
            <a:normAutofit/>
          </a:bodyPr>
          <a:lstStyle/>
          <a:p>
            <a:r>
              <a:rPr lang="en-US" dirty="0"/>
              <a:t>Key idea: Vary the ciphertext for the same plaintext sent at different times.</a:t>
            </a:r>
          </a:p>
          <a:p>
            <a:endParaRPr lang="en-US" dirty="0"/>
          </a:p>
          <a:p>
            <a:r>
              <a:rPr lang="en-US" dirty="0"/>
              <a:t>Make the ciphertext depend on a one-time value, randomly chosen by Bob.</a:t>
            </a:r>
          </a:p>
          <a:p>
            <a:pPr lvl="1"/>
            <a:r>
              <a:rPr lang="en-US" dirty="0"/>
              <a:t>e.g., a random number generated by Bob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Nonce</a:t>
            </a:r>
            <a:r>
              <a:rPr lang="en-US" dirty="0"/>
              <a:t>: a “number used once only”</a:t>
            </a:r>
          </a:p>
          <a:p>
            <a:endParaRPr lang="en-US" dirty="0"/>
          </a:p>
          <a:p>
            <a:r>
              <a:rPr lang="en-US" dirty="0"/>
              <a:t>Alice must combine the password with the nonce before encryption</a:t>
            </a:r>
          </a:p>
        </p:txBody>
      </p:sp>
    </p:spTree>
    <p:extLst>
      <p:ext uri="{BB962C8B-B14F-4D97-AF65-F5344CB8AC3E}">
        <p14:creationId xmlns:p14="http://schemas.microsoft.com/office/powerpoint/2010/main" val="408156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ED5A12F-E895-4ECC-A04D-01D7A29A0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Challenge-Response with Nonce</a:t>
            </a:r>
          </a:p>
        </p:txBody>
      </p:sp>
      <p:sp>
        <p:nvSpPr>
          <p:cNvPr id="143365" name="Line 5">
            <a:extLst>
              <a:ext uri="{FF2B5EF4-FFF2-40B4-BE49-F238E27FC236}">
                <a16:creationId xmlns:a16="http://schemas.microsoft.com/office/drawing/2014/main" id="{972C6929-B741-4504-A3D1-D59A2DA5D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4699" y="1965079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366" name="Line 6">
            <a:extLst>
              <a:ext uri="{FF2B5EF4-FFF2-40B4-BE49-F238E27FC236}">
                <a16:creationId xmlns:a16="http://schemas.microsoft.com/office/drawing/2014/main" id="{DBE3CADD-9156-4DD2-9E97-D339EBACD9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78499" y="2574679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045C2CA9-3CF7-45E3-A006-DD4E134B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57" y="2334024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41990" name="Rectangle 8">
            <a:extLst>
              <a:ext uri="{FF2B5EF4-FFF2-40B4-BE49-F238E27FC236}">
                <a16:creationId xmlns:a16="http://schemas.microsoft.com/office/drawing/2014/main" id="{E15F6ABA-0024-46DA-AFC0-563FEC5F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731" y="2317802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143369" name="Line 9">
            <a:extLst>
              <a:ext uri="{FF2B5EF4-FFF2-40B4-BE49-F238E27FC236}">
                <a16:creationId xmlns:a16="http://schemas.microsoft.com/office/drawing/2014/main" id="{A9128F2B-80F5-4EE5-97E8-E5CAB797A7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4699" y="3260479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3370" name="Rectangle 10">
            <a:extLst>
              <a:ext uri="{FF2B5EF4-FFF2-40B4-BE49-F238E27FC236}">
                <a16:creationId xmlns:a16="http://schemas.microsoft.com/office/drawing/2014/main" id="{ECF0A057-D6D9-4C7D-B0D4-B7F76F46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451" y="1429447"/>
            <a:ext cx="20513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“Login:  Alice”</a:t>
            </a:r>
          </a:p>
        </p:txBody>
      </p:sp>
      <p:sp>
        <p:nvSpPr>
          <p:cNvPr id="143371" name="Rectangle 11">
            <a:extLst>
              <a:ext uri="{FF2B5EF4-FFF2-40B4-BE49-F238E27FC236}">
                <a16:creationId xmlns:a16="http://schemas.microsoft.com/office/drawing/2014/main" id="{8AF86D25-5DB5-4148-9604-208405F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907" y="2053278"/>
            <a:ext cx="39837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“Password please” +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</a:t>
            </a:r>
          </a:p>
        </p:txBody>
      </p:sp>
      <p:sp>
        <p:nvSpPr>
          <p:cNvPr id="143372" name="Rectangle 12">
            <a:extLst>
              <a:ext uri="{FF2B5EF4-FFF2-40B4-BE49-F238E27FC236}">
                <a16:creationId xmlns:a16="http://schemas.microsoft.com/office/drawing/2014/main" id="{00EF7850-08DC-4548-95DA-13FB8D44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907" y="2724601"/>
            <a:ext cx="40825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(Alice’s password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, Nonce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143374" name="Rectangle 14">
            <a:extLst>
              <a:ext uri="{FF2B5EF4-FFF2-40B4-BE49-F238E27FC236}">
                <a16:creationId xmlns:a16="http://schemas.microsoft.com/office/drawing/2014/main" id="{03337E85-14CE-4267-9F5A-C002C9F3D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7341" y="4423951"/>
            <a:ext cx="10746715" cy="24340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The nonce changes each authentication attempt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Trudy cannot reply an earlier ciphertext to produce a valid password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The nonce is different, so the expected ciphertext is different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Nonces don’t have to be confidential</a:t>
            </a: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D2C613E6-B188-9248-BDE4-33CFE1D4F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8603" y="3260479"/>
            <a:ext cx="0" cy="60960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794DA55F-F9ED-D340-829C-7A42CCA5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532" y="3814352"/>
            <a:ext cx="1216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Trudy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3F42218-27B1-4B4D-8C0E-ED04CBAF7EEA}"/>
              </a:ext>
            </a:extLst>
          </p:cNvPr>
          <p:cNvSpPr/>
          <p:nvPr/>
        </p:nvSpPr>
        <p:spPr>
          <a:xfrm>
            <a:off x="7128955" y="2916542"/>
            <a:ext cx="2421228" cy="927936"/>
          </a:xfrm>
          <a:custGeom>
            <a:avLst/>
            <a:gdLst>
              <a:gd name="connsiteX0" fmla="*/ 2421228 w 2421228"/>
              <a:gd name="connsiteY0" fmla="*/ 0 h 927936"/>
              <a:gd name="connsiteX1" fmla="*/ 1519707 w 2421228"/>
              <a:gd name="connsiteY1" fmla="*/ 824248 h 927936"/>
              <a:gd name="connsiteX2" fmla="*/ 0 w 2421228"/>
              <a:gd name="connsiteY2" fmla="*/ 888642 h 92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1228" h="927936">
                <a:moveTo>
                  <a:pt x="2421228" y="0"/>
                </a:moveTo>
                <a:cubicBezTo>
                  <a:pt x="2172236" y="338070"/>
                  <a:pt x="1923245" y="676141"/>
                  <a:pt x="1519707" y="824248"/>
                </a:cubicBezTo>
                <a:cubicBezTo>
                  <a:pt x="1116169" y="972355"/>
                  <a:pt x="558084" y="930498"/>
                  <a:pt x="0" y="888642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9BFE20E9-298D-3144-AB74-DD0827F08830}"/>
              </a:ext>
            </a:extLst>
          </p:cNvPr>
          <p:cNvSpPr>
            <a:spLocks noChangeArrowheads="1"/>
          </p:cNvSpPr>
          <p:nvPr/>
        </p:nvSpPr>
        <p:spPr bwMode="auto">
          <a:xfrm rot="20070663">
            <a:off x="7962536" y="3275654"/>
            <a:ext cx="12474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Nonce2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1DC7C60-5590-5F4C-A7E6-E6CE51756A2B}"/>
              </a:ext>
            </a:extLst>
          </p:cNvPr>
          <p:cNvSpPr/>
          <p:nvPr/>
        </p:nvSpPr>
        <p:spPr>
          <a:xfrm>
            <a:off x="7425170" y="3123015"/>
            <a:ext cx="2807594" cy="1327105"/>
          </a:xfrm>
          <a:custGeom>
            <a:avLst/>
            <a:gdLst>
              <a:gd name="connsiteX0" fmla="*/ 0 w 2807594"/>
              <a:gd name="connsiteY0" fmla="*/ 1210614 h 1327105"/>
              <a:gd name="connsiteX1" fmla="*/ 1712890 w 2807594"/>
              <a:gd name="connsiteY1" fmla="*/ 1210614 h 1327105"/>
              <a:gd name="connsiteX2" fmla="*/ 2807594 w 2807594"/>
              <a:gd name="connsiteY2" fmla="*/ 0 h 132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7594" h="1327105">
                <a:moveTo>
                  <a:pt x="0" y="1210614"/>
                </a:moveTo>
                <a:cubicBezTo>
                  <a:pt x="622479" y="1311498"/>
                  <a:pt x="1244958" y="1412383"/>
                  <a:pt x="1712890" y="1210614"/>
                </a:cubicBezTo>
                <a:cubicBezTo>
                  <a:pt x="2180822" y="1008845"/>
                  <a:pt x="2494208" y="504422"/>
                  <a:pt x="2807594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8EAC5E3D-0E99-D44F-B0C3-C5D019683A71}"/>
              </a:ext>
            </a:extLst>
          </p:cNvPr>
          <p:cNvSpPr>
            <a:spLocks noChangeArrowheads="1"/>
          </p:cNvSpPr>
          <p:nvPr/>
        </p:nvSpPr>
        <p:spPr bwMode="auto">
          <a:xfrm rot="20070663">
            <a:off x="7703929" y="3534906"/>
            <a:ext cx="26148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(pass,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Nonce1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FA4B70-3E3B-684D-AAE5-DC8095DAAAD1}"/>
              </a:ext>
            </a:extLst>
          </p:cNvPr>
          <p:cNvGrpSpPr/>
          <p:nvPr/>
        </p:nvGrpSpPr>
        <p:grpSpPr>
          <a:xfrm>
            <a:off x="10226631" y="2949482"/>
            <a:ext cx="604696" cy="473567"/>
            <a:chOff x="10290831" y="2955433"/>
            <a:chExt cx="604696" cy="47356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97CBCB-171A-6844-A920-C7A341DD6D1B}"/>
                </a:ext>
              </a:extLst>
            </p:cNvPr>
            <p:cNvCxnSpPr/>
            <p:nvPr/>
          </p:nvCxnSpPr>
          <p:spPr>
            <a:xfrm>
              <a:off x="10290831" y="2955433"/>
              <a:ext cx="604696" cy="473567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57A4F2-B278-0E40-8F8C-19BA8B5656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10534" y="2965858"/>
              <a:ext cx="563179" cy="463142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03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35295232" presetClass="entr" presetSubtype="4130266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143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0" grpId="0" autoUpdateAnimBg="0"/>
      <p:bldP spid="143371" grpId="0" autoUpdateAnimBg="0"/>
      <p:bldP spid="143372" grpId="0" autoUpdateAnimBg="0"/>
      <p:bldP spid="143374" grpId="0" uiExpand="1" build="p" autoUpdateAnimBg="0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83F0-34CF-E346-A19B-52226C5C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against general replay attacks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85519-0D1D-7A44-8684-814ACA927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5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aspects of network security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60499"/>
            <a:ext cx="11039061" cy="503237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Confidentiality: </a:t>
            </a:r>
            <a:r>
              <a:rPr lang="en-US" sz="3200" dirty="0"/>
              <a:t>only the sender and the intended receiver should </a:t>
            </a:r>
            <a:r>
              <a:rPr lang="en-US" altLang="ja-JP" sz="3200" dirty="0"/>
              <a:t>understand the message contents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C00000"/>
                </a:solidFill>
              </a:rPr>
              <a:t>Integrity: </a:t>
            </a:r>
            <a:r>
              <a:rPr lang="en-US" sz="3200" dirty="0"/>
              <a:t>sender, receiver want to ensure message not altered (in transit, or afterwards) without detection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Authentication: </a:t>
            </a:r>
            <a:r>
              <a:rPr lang="en-US" sz="3200" dirty="0"/>
              <a:t>confirm the identity of communicating parties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3200" dirty="0">
                <a:solidFill>
                  <a:srgbClr val="C00000"/>
                </a:solidFill>
              </a:rPr>
              <a:t>Non-repudiation:</a:t>
            </a:r>
            <a:r>
              <a:rPr lang="en-US" altLang="en-US" sz="3200" dirty="0"/>
              <a:t> Once someone sends a message, or conducts a transaction, they can’t later deny the contents of that message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C00000"/>
                </a:solidFill>
              </a:rPr>
              <a:t>Availability:</a:t>
            </a:r>
            <a:r>
              <a:rPr lang="en-US" sz="3200" dirty="0"/>
              <a:t> sender and receiver able to communicate at all</a:t>
            </a:r>
          </a:p>
        </p:txBody>
      </p:sp>
    </p:spTree>
    <p:extLst>
      <p:ext uri="{BB962C8B-B14F-4D97-AF65-F5344CB8AC3E}">
        <p14:creationId xmlns:p14="http://schemas.microsoft.com/office/powerpoint/2010/main" val="362147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749F-6C81-A145-B9EC-043314FE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Generally, repeated ciphertext is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94C3-E804-A14E-83B2-BD9F11E4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Real network protocols often have repeated plaintext</a:t>
            </a:r>
          </a:p>
          <a:p>
            <a:pPr lvl="1"/>
            <a:r>
              <a:rPr lang="en-US" dirty="0"/>
              <a:t>e.g., the same web page content for the login screen</a:t>
            </a:r>
          </a:p>
          <a:p>
            <a:pPr lvl="1"/>
            <a:r>
              <a:rPr lang="en-US" dirty="0"/>
              <a:t>e.g.,  application headers, like HTTP/1.1 GET</a:t>
            </a:r>
          </a:p>
          <a:p>
            <a:pPr lvl="1"/>
            <a:r>
              <a:rPr lang="en-US" dirty="0"/>
              <a:t>The problem is more general: not just about repeating passwords!</a:t>
            </a:r>
          </a:p>
          <a:p>
            <a:r>
              <a:rPr lang="en-US" dirty="0"/>
              <a:t>If the same plaintext shows up as the same ciphertext repeatedly, that can be used to break the cipher</a:t>
            </a:r>
          </a:p>
          <a:p>
            <a:r>
              <a:rPr lang="en-US" dirty="0"/>
              <a:t>Example: Block substitution ciphers: finding the mapping for one part of one block means other ciphertext can be reversed to guess plaintext of other blocks, and so on…</a:t>
            </a:r>
          </a:p>
          <a:p>
            <a:r>
              <a:rPr lang="en-US" dirty="0">
                <a:solidFill>
                  <a:srgbClr val="C00000"/>
                </a:solidFill>
              </a:rPr>
              <a:t>Idea: Can we use nonces for all messages?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Yes!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85C1-D4D7-F74A-A400-35EAD250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However, naïve nonces are inefficient!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91EB-16A7-5443-AC43-F60FD7CA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Suppose nonce is used as follows: </a:t>
            </a:r>
          </a:p>
          <a:p>
            <a:pPr lvl="1"/>
            <a:r>
              <a:rPr lang="en-US" dirty="0"/>
              <a:t>Alice performs K</a:t>
            </a:r>
            <a:r>
              <a:rPr lang="en-US" baseline="-25000" dirty="0"/>
              <a:t>S</a:t>
            </a:r>
            <a:r>
              <a:rPr lang="en-US" dirty="0"/>
              <a:t>(message </a:t>
            </a:r>
            <a:r>
              <a:rPr lang="en-US" alt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nonce) before transmitting</a:t>
            </a:r>
          </a:p>
          <a:p>
            <a:pPr lvl="1"/>
            <a:r>
              <a:rPr lang="en-US" dirty="0"/>
              <a:t>If Alice must send N bits of plaintext, Bob must send N bits of nonce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Doubles the number of bits exchanged </a:t>
            </a:r>
            <a:r>
              <a:rPr lang="en-US" dirty="0"/>
              <a:t>overall!</a:t>
            </a:r>
          </a:p>
          <a:p>
            <a:r>
              <a:rPr lang="en-US" dirty="0"/>
              <a:t>Want to generate nonces automatically &amp; randomly @ Alice, but still have Bob agree on the nonces. How?</a:t>
            </a:r>
          </a:p>
          <a:p>
            <a:r>
              <a:rPr lang="en-US" dirty="0">
                <a:solidFill>
                  <a:srgbClr val="C00000"/>
                </a:solidFill>
              </a:rPr>
              <a:t>Cipher block chaining: </a:t>
            </a:r>
            <a:r>
              <a:rPr lang="en-US" dirty="0"/>
              <a:t>use the previous ciphertext as a nonce for the next plain text block</a:t>
            </a:r>
          </a:p>
          <a:p>
            <a:r>
              <a:rPr lang="en-US" dirty="0"/>
              <a:t>The first block uses an </a:t>
            </a:r>
            <a:r>
              <a:rPr lang="en-US" dirty="0">
                <a:solidFill>
                  <a:srgbClr val="C00000"/>
                </a:solidFill>
              </a:rPr>
              <a:t>Initialization Vector (IV): </a:t>
            </a:r>
            <a:r>
              <a:rPr lang="en-US" dirty="0"/>
              <a:t>only first nonce is sent explicitly by Bob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7F8DF6-A4B2-6B42-A7F3-90286945783A}"/>
              </a:ext>
            </a:extLst>
          </p:cNvPr>
          <p:cNvCxnSpPr/>
          <p:nvPr/>
        </p:nvCxnSpPr>
        <p:spPr>
          <a:xfrm flipH="1">
            <a:off x="2461985" y="5291070"/>
            <a:ext cx="7819624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19C54A-B359-A24B-B5DF-DF96783BB2C8}"/>
              </a:ext>
            </a:extLst>
          </p:cNvPr>
          <p:cNvCxnSpPr/>
          <p:nvPr/>
        </p:nvCxnSpPr>
        <p:spPr>
          <a:xfrm flipH="1">
            <a:off x="2419080" y="2395470"/>
            <a:ext cx="7819624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780071-5073-1C4F-AFEB-C7518FA2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block chaining: encryption @ Alice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599AE-0FD9-074B-A8E4-9000E88B4A68}"/>
              </a:ext>
            </a:extLst>
          </p:cNvPr>
          <p:cNvSpPr/>
          <p:nvPr/>
        </p:nvSpPr>
        <p:spPr>
          <a:xfrm>
            <a:off x="1093602" y="3097487"/>
            <a:ext cx="1326524" cy="837127"/>
          </a:xfrm>
          <a:prstGeom prst="rect">
            <a:avLst/>
          </a:pr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IV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71E914-815A-7E4F-B9FE-654D04B8698E}"/>
              </a:ext>
            </a:extLst>
          </p:cNvPr>
          <p:cNvSpPr/>
          <p:nvPr/>
        </p:nvSpPr>
        <p:spPr>
          <a:xfrm>
            <a:off x="3977424" y="2019098"/>
            <a:ext cx="1326524" cy="83712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M1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7649F0-C3F1-3C42-A0AD-781341A1C73D}"/>
              </a:ext>
            </a:extLst>
          </p:cNvPr>
          <p:cNvSpPr/>
          <p:nvPr/>
        </p:nvSpPr>
        <p:spPr>
          <a:xfrm>
            <a:off x="3977424" y="3107025"/>
            <a:ext cx="1326524" cy="837127"/>
          </a:xfrm>
          <a:prstGeom prst="rect">
            <a:avLst/>
          </a:prstGeom>
          <a:noFill/>
          <a:ln w="50800">
            <a:noFill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b="1" dirty="0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endParaRPr lang="en-US" sz="36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8CF88-7435-0542-AC7A-4DCFBFFDFAD3}"/>
              </a:ext>
            </a:extLst>
          </p:cNvPr>
          <p:cNvSpPr/>
          <p:nvPr/>
        </p:nvSpPr>
        <p:spPr>
          <a:xfrm>
            <a:off x="3975276" y="4858890"/>
            <a:ext cx="1326524" cy="83712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C1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5C2A71-1FE4-354F-9A27-A4749C1C398E}"/>
              </a:ext>
            </a:extLst>
          </p:cNvPr>
          <p:cNvSpPr/>
          <p:nvPr/>
        </p:nvSpPr>
        <p:spPr>
          <a:xfrm>
            <a:off x="5958624" y="2019097"/>
            <a:ext cx="1326524" cy="83712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M2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A7BE6A-DEF7-BD4D-87CA-3E6AA80B5694}"/>
              </a:ext>
            </a:extLst>
          </p:cNvPr>
          <p:cNvSpPr/>
          <p:nvPr/>
        </p:nvSpPr>
        <p:spPr>
          <a:xfrm>
            <a:off x="7939824" y="2019097"/>
            <a:ext cx="1326524" cy="83712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2412A-83F2-3440-B48E-2EB4838E81E2}"/>
              </a:ext>
            </a:extLst>
          </p:cNvPr>
          <p:cNvSpPr/>
          <p:nvPr/>
        </p:nvSpPr>
        <p:spPr>
          <a:xfrm>
            <a:off x="5958624" y="4858890"/>
            <a:ext cx="1326524" cy="83712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C2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9600F7-4907-DD43-AD22-B7911AC74C51}"/>
              </a:ext>
            </a:extLst>
          </p:cNvPr>
          <p:cNvSpPr/>
          <p:nvPr/>
        </p:nvSpPr>
        <p:spPr>
          <a:xfrm>
            <a:off x="7939824" y="4858889"/>
            <a:ext cx="1326524" cy="83712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C3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C0EF84-7E66-9744-947A-CD9BA9635054}"/>
              </a:ext>
            </a:extLst>
          </p:cNvPr>
          <p:cNvSpPr/>
          <p:nvPr/>
        </p:nvSpPr>
        <p:spPr>
          <a:xfrm>
            <a:off x="5958624" y="3107024"/>
            <a:ext cx="1326524" cy="837127"/>
          </a:xfrm>
          <a:prstGeom prst="rect">
            <a:avLst/>
          </a:prstGeom>
          <a:noFill/>
          <a:ln w="50800">
            <a:noFill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b="1" dirty="0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endParaRPr lang="en-US" sz="36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F50774-145F-C04C-8863-7E66BF42ED8E}"/>
              </a:ext>
            </a:extLst>
          </p:cNvPr>
          <p:cNvSpPr/>
          <p:nvPr/>
        </p:nvSpPr>
        <p:spPr>
          <a:xfrm>
            <a:off x="7939824" y="3107023"/>
            <a:ext cx="1326524" cy="837127"/>
          </a:xfrm>
          <a:prstGeom prst="rect">
            <a:avLst/>
          </a:prstGeom>
          <a:noFill/>
          <a:ln w="50800">
            <a:noFill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b="1" dirty="0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endParaRPr lang="en-US" sz="3600" b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6CFDE3-2A7A-D04F-9F63-1A5E78727259}"/>
              </a:ext>
            </a:extLst>
          </p:cNvPr>
          <p:cNvSpPr/>
          <p:nvPr/>
        </p:nvSpPr>
        <p:spPr>
          <a:xfrm>
            <a:off x="3975276" y="3838571"/>
            <a:ext cx="1326524" cy="837127"/>
          </a:xfrm>
          <a:prstGeom prst="rect">
            <a:avLst/>
          </a:prstGeom>
          <a:noFill/>
          <a:ln w="50800">
            <a:noFill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Encrypt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9B1DD4-34DD-954B-9348-66FAF7B1939C}"/>
              </a:ext>
            </a:extLst>
          </p:cNvPr>
          <p:cNvSpPr/>
          <p:nvPr/>
        </p:nvSpPr>
        <p:spPr>
          <a:xfrm>
            <a:off x="5958624" y="3838571"/>
            <a:ext cx="1326524" cy="837127"/>
          </a:xfrm>
          <a:prstGeom prst="rect">
            <a:avLst/>
          </a:prstGeom>
          <a:noFill/>
          <a:ln w="50800">
            <a:noFill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Encrypt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AE2B06-821B-BE4F-B836-22725269B2D0}"/>
              </a:ext>
            </a:extLst>
          </p:cNvPr>
          <p:cNvSpPr/>
          <p:nvPr/>
        </p:nvSpPr>
        <p:spPr>
          <a:xfrm>
            <a:off x="7939824" y="3838571"/>
            <a:ext cx="1326524" cy="837127"/>
          </a:xfrm>
          <a:prstGeom prst="rect">
            <a:avLst/>
          </a:prstGeom>
          <a:noFill/>
          <a:ln w="50800">
            <a:noFill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Encrypt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9C9D34-99BE-8649-B004-8D164704F5DE}"/>
              </a:ext>
            </a:extLst>
          </p:cNvPr>
          <p:cNvCxnSpPr>
            <a:cxnSpLocks/>
          </p:cNvCxnSpPr>
          <p:nvPr/>
        </p:nvCxnSpPr>
        <p:spPr>
          <a:xfrm>
            <a:off x="2419080" y="3525586"/>
            <a:ext cx="211428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7C5631-3921-FF48-A5C9-A70527FC46C9}"/>
              </a:ext>
            </a:extLst>
          </p:cNvPr>
          <p:cNvCxnSpPr/>
          <p:nvPr/>
        </p:nvCxnSpPr>
        <p:spPr>
          <a:xfrm flipV="1">
            <a:off x="5177307" y="3631842"/>
            <a:ext cx="1326524" cy="122704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DC2F85-65E7-8A4B-9044-ED57B1D2DB9B}"/>
              </a:ext>
            </a:extLst>
          </p:cNvPr>
          <p:cNvCxnSpPr/>
          <p:nvPr/>
        </p:nvCxnSpPr>
        <p:spPr>
          <a:xfrm flipV="1">
            <a:off x="7169239" y="3631841"/>
            <a:ext cx="1326524" cy="12270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40C9A6-137D-1448-A31A-ACFA1A903021}"/>
              </a:ext>
            </a:extLst>
          </p:cNvPr>
          <p:cNvCxnSpPr/>
          <p:nvPr/>
        </p:nvCxnSpPr>
        <p:spPr>
          <a:xfrm flipV="1">
            <a:off x="9150439" y="3618960"/>
            <a:ext cx="1326524" cy="12270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7D9E4A-1592-094E-93D7-8A462C176439}"/>
              </a:ext>
            </a:extLst>
          </p:cNvPr>
          <p:cNvCxnSpPr>
            <a:stCxn id="5" idx="2"/>
          </p:cNvCxnSpPr>
          <p:nvPr/>
        </p:nvCxnSpPr>
        <p:spPr>
          <a:xfrm flipH="1">
            <a:off x="4638538" y="2856225"/>
            <a:ext cx="2148" cy="5727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BDA2E6-FB22-914E-8FF6-816E771FC6D1}"/>
              </a:ext>
            </a:extLst>
          </p:cNvPr>
          <p:cNvCxnSpPr/>
          <p:nvPr/>
        </p:nvCxnSpPr>
        <p:spPr>
          <a:xfrm flipH="1">
            <a:off x="6620812" y="2870606"/>
            <a:ext cx="2148" cy="5727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A713CF-F337-A249-9C4E-8A103F38643F}"/>
              </a:ext>
            </a:extLst>
          </p:cNvPr>
          <p:cNvCxnSpPr/>
          <p:nvPr/>
        </p:nvCxnSpPr>
        <p:spPr>
          <a:xfrm flipH="1">
            <a:off x="8602012" y="2898245"/>
            <a:ext cx="2148" cy="5727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9D5D35-7379-8D41-A52C-1ABDD405FD9E}"/>
              </a:ext>
            </a:extLst>
          </p:cNvPr>
          <p:cNvCxnSpPr>
            <a:cxnSpLocks/>
          </p:cNvCxnSpPr>
          <p:nvPr/>
        </p:nvCxnSpPr>
        <p:spPr>
          <a:xfrm>
            <a:off x="4638538" y="3679800"/>
            <a:ext cx="0" cy="435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A57687-D0C9-E246-B6C2-6CF0567DC59E}"/>
              </a:ext>
            </a:extLst>
          </p:cNvPr>
          <p:cNvCxnSpPr>
            <a:cxnSpLocks/>
          </p:cNvCxnSpPr>
          <p:nvPr/>
        </p:nvCxnSpPr>
        <p:spPr>
          <a:xfrm>
            <a:off x="6620812" y="3679800"/>
            <a:ext cx="0" cy="435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C89F0E-6E77-5546-9896-295304B32FEA}"/>
              </a:ext>
            </a:extLst>
          </p:cNvPr>
          <p:cNvCxnSpPr>
            <a:cxnSpLocks/>
          </p:cNvCxnSpPr>
          <p:nvPr/>
        </p:nvCxnSpPr>
        <p:spPr>
          <a:xfrm>
            <a:off x="8602012" y="3679799"/>
            <a:ext cx="0" cy="435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B570ED-BB0D-C246-A5D1-7236FC495131}"/>
              </a:ext>
            </a:extLst>
          </p:cNvPr>
          <p:cNvCxnSpPr>
            <a:cxnSpLocks/>
          </p:cNvCxnSpPr>
          <p:nvPr/>
        </p:nvCxnSpPr>
        <p:spPr>
          <a:xfrm>
            <a:off x="8602012" y="4458031"/>
            <a:ext cx="0" cy="435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5A1547-F167-AF44-AC13-054977BF7787}"/>
              </a:ext>
            </a:extLst>
          </p:cNvPr>
          <p:cNvCxnSpPr>
            <a:cxnSpLocks/>
          </p:cNvCxnSpPr>
          <p:nvPr/>
        </p:nvCxnSpPr>
        <p:spPr>
          <a:xfrm>
            <a:off x="6617590" y="4458030"/>
            <a:ext cx="0" cy="435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70F92C-6700-264B-9485-18597690EA6D}"/>
              </a:ext>
            </a:extLst>
          </p:cNvPr>
          <p:cNvCxnSpPr>
            <a:cxnSpLocks/>
          </p:cNvCxnSpPr>
          <p:nvPr/>
        </p:nvCxnSpPr>
        <p:spPr>
          <a:xfrm>
            <a:off x="4638538" y="4430791"/>
            <a:ext cx="0" cy="435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8731BD-533B-244C-AB71-53DE642691F5}"/>
              </a:ext>
            </a:extLst>
          </p:cNvPr>
          <p:cNvSpPr txBox="1"/>
          <p:nvPr/>
        </p:nvSpPr>
        <p:spPr>
          <a:xfrm>
            <a:off x="945495" y="4030681"/>
            <a:ext cx="1803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Sent by Bob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2A111C-B271-FA4B-9B75-7D67631761E3}"/>
              </a:ext>
            </a:extLst>
          </p:cNvPr>
          <p:cNvSpPr txBox="1"/>
          <p:nvPr/>
        </p:nvSpPr>
        <p:spPr>
          <a:xfrm>
            <a:off x="10381446" y="2222591"/>
            <a:ext cx="149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Plaintext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CC3D3F-7D7F-244D-A1BB-DD2BBC8CD296}"/>
              </a:ext>
            </a:extLst>
          </p:cNvPr>
          <p:cNvSpPr txBox="1"/>
          <p:nvPr/>
        </p:nvSpPr>
        <p:spPr>
          <a:xfrm>
            <a:off x="10381446" y="5046619"/>
            <a:ext cx="162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Ciphertext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56FCE5-FE24-BD48-83D3-AD80810356F2}"/>
              </a:ext>
            </a:extLst>
          </p:cNvPr>
          <p:cNvSpPr txBox="1"/>
          <p:nvPr/>
        </p:nvSpPr>
        <p:spPr>
          <a:xfrm rot="18967374">
            <a:off x="5183750" y="3534893"/>
            <a:ext cx="11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Serve as nonce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F9AAE7-DA75-9349-B6D4-775296115282}"/>
              </a:ext>
            </a:extLst>
          </p:cNvPr>
          <p:cNvSpPr txBox="1"/>
          <p:nvPr/>
        </p:nvSpPr>
        <p:spPr>
          <a:xfrm>
            <a:off x="3058732" y="5842337"/>
            <a:ext cx="3088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C1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depends on the first nonce</a:t>
            </a:r>
            <a:r>
              <a:rPr lang="en-US" sz="2000" dirty="0">
                <a:latin typeface="Helvetica" pitchFamily="2" charset="0"/>
              </a:rPr>
              <a:t>, IV, not just the plaintext M1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2CF94F-8DCE-164F-A3F2-5FAE602ECEB2}"/>
              </a:ext>
            </a:extLst>
          </p:cNvPr>
          <p:cNvSpPr/>
          <p:nvPr/>
        </p:nvSpPr>
        <p:spPr>
          <a:xfrm>
            <a:off x="10027276" y="3097486"/>
            <a:ext cx="1326524" cy="837127"/>
          </a:xfrm>
          <a:prstGeom prst="rect">
            <a:avLst/>
          </a:prstGeom>
          <a:noFill/>
          <a:ln w="50800">
            <a:noFill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b="1" dirty="0">
                <a:solidFill>
                  <a:schemeClr val="tx1"/>
                </a:solidFill>
                <a:sym typeface="Symbol" panose="05050102010706020507" pitchFamily="18" charset="2"/>
              </a:rPr>
              <a:t>…</a:t>
            </a:r>
            <a:endParaRPr lang="en-US" sz="3600" b="1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6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  <p:bldP spid="39" grpId="0"/>
      <p:bldP spid="42" grpId="0"/>
      <p:bldP spid="43" grpId="0"/>
      <p:bldP spid="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DB64-E989-544B-8695-9F13737C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Agreeing on a shared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A22E1-7045-EE46-B78E-36CD9025C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8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C274-A354-304C-9E6F-E0C9B2A5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agree on a shared secret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6DFD-3AD3-4749-8185-900E167C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795"/>
          </a:xfrm>
        </p:spPr>
        <p:txBody>
          <a:bodyPr>
            <a:normAutofit/>
          </a:bodyPr>
          <a:lstStyle/>
          <a:p>
            <a:r>
              <a:rPr lang="en-US" dirty="0"/>
              <a:t>In reality: two parties may meet in person or communicate “out of band” to exchange shared key</a:t>
            </a:r>
          </a:p>
          <a:p>
            <a:r>
              <a:rPr lang="en-US" dirty="0"/>
              <a:t>Often, communicating parties may never meet in person</a:t>
            </a:r>
          </a:p>
          <a:p>
            <a:pPr lvl="1"/>
            <a:r>
              <a:rPr lang="en-US" dirty="0"/>
              <a:t>It’s very common not to meet someone you talk to over the Internet</a:t>
            </a:r>
          </a:p>
          <a:p>
            <a:pPr lvl="1"/>
            <a:r>
              <a:rPr lang="en-US" dirty="0"/>
              <a:t>Amazon? Your bank?</a:t>
            </a:r>
          </a:p>
          <a:p>
            <a:r>
              <a:rPr lang="en-US" dirty="0"/>
              <a:t>And what if the shared secret is stolen?</a:t>
            </a:r>
          </a:p>
          <a:p>
            <a:pPr lvl="1"/>
            <a:r>
              <a:rPr lang="en-US" dirty="0"/>
              <a:t>Must exchange keys securely again!</a:t>
            </a:r>
          </a:p>
          <a:p>
            <a:r>
              <a:rPr lang="en-US" dirty="0"/>
              <a:t>Q: how to exchange keys securely over an insecure network?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5EBE0-D5C2-E849-98D7-8BD883F5497A}"/>
              </a:ext>
            </a:extLst>
          </p:cNvPr>
          <p:cNvSpPr txBox="1"/>
          <p:nvPr/>
        </p:nvSpPr>
        <p:spPr>
          <a:xfrm>
            <a:off x="1899064" y="5894683"/>
            <a:ext cx="8160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Next lecture: Public key cryptography</a:t>
            </a:r>
          </a:p>
        </p:txBody>
      </p:sp>
    </p:spTree>
    <p:extLst>
      <p:ext uri="{BB962C8B-B14F-4D97-AF65-F5344CB8AC3E}">
        <p14:creationId xmlns:p14="http://schemas.microsoft.com/office/powerpoint/2010/main" val="1090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4238-0F65-5A48-A712-BDA3078B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3118-7E18-B34F-9A3C-FA1DFF7D6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9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768C-966B-DD40-AA2F-CAC94C77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and enemies: Alice, Bob, Trudy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63B1-3559-6445-9B49-B5607E0B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Two parties, Bob and Alice, want to communicate </a:t>
            </a:r>
            <a:r>
              <a:rPr lang="en-US" altLang="ja-JP" sz="3200" dirty="0"/>
              <a:t>securely</a:t>
            </a:r>
          </a:p>
          <a:p>
            <a:pPr lvl="1"/>
            <a:r>
              <a:rPr lang="en-US" sz="2800" dirty="0"/>
              <a:t>Often used in network security examples</a:t>
            </a:r>
          </a:p>
          <a:p>
            <a:r>
              <a:rPr lang="en-US" sz="3200" dirty="0"/>
              <a:t>Trudy (intruder) may intercept, delete, add messages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99B79AA-5C00-A845-9F17-FF82A893C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422" y="4782812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7307F903-6412-B94A-ABAB-06CDF54C1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722" y="4812974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sender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BEE2643-5B17-9043-8D68-51E2D2A4B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159" y="4795512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FB0886C9-4E3C-F948-A906-79F36754C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658" y="483996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receiver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313BC218-726C-5949-8F29-795C84A51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835" y="4038273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channel</a:t>
            </a: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E6B7260D-7A1F-9543-AD78-B886B9D18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4797" y="4460549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EF03CD08-2ED4-9044-AF94-3FE68CC23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235" y="4981249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4CA1AF33-4260-0048-B15A-A67D43FCD3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1097" y="5193973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ADDAD048-9616-4E4F-90B1-DA0DE77D1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597" y="3995411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pitchFamily="2" charset="0"/>
                <a:cs typeface="Arial" charset="0"/>
              </a:rPr>
              <a:t>data, control messages</a:t>
            </a:r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5E184061-A909-194C-A082-5382D8E23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735" y="4612949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864DBFAB-6E5A-064F-9C43-8649A5B2337C}"/>
              </a:ext>
            </a:extLst>
          </p:cNvPr>
          <p:cNvSpPr>
            <a:spLocks/>
          </p:cNvSpPr>
          <p:nvPr/>
        </p:nvSpPr>
        <p:spPr bwMode="auto">
          <a:xfrm>
            <a:off x="5180521" y="5233661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Freeform 26">
            <a:extLst>
              <a:ext uri="{FF2B5EF4-FFF2-40B4-BE49-F238E27FC236}">
                <a16:creationId xmlns:a16="http://schemas.microsoft.com/office/drawing/2014/main" id="{61E5B3A8-AF8B-264C-BD29-74A17CBB1CC4}"/>
              </a:ext>
            </a:extLst>
          </p:cNvPr>
          <p:cNvSpPr>
            <a:spLocks/>
          </p:cNvSpPr>
          <p:nvPr/>
        </p:nvSpPr>
        <p:spPr bwMode="auto">
          <a:xfrm flipH="1">
            <a:off x="5855210" y="5232073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54E5F1D9-17BE-0C47-80D9-9AFE0429C6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5596" y="5163811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D14A5657-65E8-D742-815F-5A52F9C27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897" y="4893936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21" name="Line 29">
            <a:extLst>
              <a:ext uri="{FF2B5EF4-FFF2-40B4-BE49-F238E27FC236}">
                <a16:creationId xmlns:a16="http://schemas.microsoft.com/office/drawing/2014/main" id="{E1F71366-4791-0441-B77E-E42FD27A0F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12671" y="513364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2" name="Text Box 30">
            <a:extLst>
              <a:ext uri="{FF2B5EF4-FFF2-40B4-BE49-F238E27FC236}">
                <a16:creationId xmlns:a16="http://schemas.microsoft.com/office/drawing/2014/main" id="{10CC8CB9-1F1B-D846-B6C9-094A77E1F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0072" y="486377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525305A7-D9B1-9442-B209-4C0457F55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247" y="4165929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Alice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573E3A9F-F59D-944D-A6CB-83A5E3E89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371" y="4177042"/>
            <a:ext cx="824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Bob</a:t>
            </a:r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1C3EF249-1CD1-414A-A6A2-B2A660B39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089" y="6334780"/>
            <a:ext cx="10916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Trudy</a:t>
            </a:r>
            <a:endParaRPr lang="en-US" dirty="0">
              <a:solidFill>
                <a:srgbClr val="C00000"/>
              </a:solidFill>
              <a:latin typeface="Helvetica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9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Who/what might Bob and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169" y="1993738"/>
            <a:ext cx="10790319" cy="45187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Real humans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Web browser/server for electronic transactions</a:t>
            </a:r>
          </a:p>
          <a:p>
            <a:pPr lvl="1"/>
            <a:r>
              <a:rPr lang="en-US" dirty="0"/>
              <a:t>e.g., on-line purchases, or online banking</a:t>
            </a:r>
          </a:p>
          <a:p>
            <a:pPr>
              <a:lnSpc>
                <a:spcPct val="90000"/>
              </a:lnSpc>
            </a:pPr>
            <a:r>
              <a:rPr lang="en-US" dirty="0"/>
              <a:t>DNS clients and servers</a:t>
            </a:r>
          </a:p>
          <a:p>
            <a:pPr>
              <a:lnSpc>
                <a:spcPct val="90000"/>
              </a:lnSpc>
            </a:pPr>
            <a:r>
              <a:rPr lang="en-US" dirty="0"/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/>
              <a:t>Two mail clients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Many other examples!</a:t>
            </a:r>
          </a:p>
        </p:txBody>
      </p:sp>
    </p:spTree>
    <p:extLst>
      <p:ext uri="{BB962C8B-B14F-4D97-AF65-F5344CB8AC3E}">
        <p14:creationId xmlns:p14="http://schemas.microsoft.com/office/powerpoint/2010/main" val="125841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DFEF-F97E-5347-808E-ECC44416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Trudy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2429-B867-1E48-94C6-6042BF188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Eavesdrop: </a:t>
            </a:r>
            <a:r>
              <a:rPr lang="en-US" sz="3200" dirty="0"/>
              <a:t>intercept messages</a:t>
            </a:r>
          </a:p>
          <a:p>
            <a:r>
              <a:rPr lang="en-US" sz="3200" dirty="0">
                <a:solidFill>
                  <a:srgbClr val="C00000"/>
                </a:solidFill>
              </a:rPr>
              <a:t>Entity in the middle:</a:t>
            </a:r>
            <a:r>
              <a:rPr lang="en-US" sz="3200" dirty="0"/>
              <a:t> actively </a:t>
            </a:r>
            <a:r>
              <a:rPr lang="en-US" sz="3200" dirty="0">
                <a:solidFill>
                  <a:srgbClr val="C00000"/>
                </a:solidFill>
              </a:rPr>
              <a:t>insert</a:t>
            </a:r>
            <a:r>
              <a:rPr lang="en-US" sz="3200" dirty="0"/>
              <a:t> messages into connection</a:t>
            </a:r>
          </a:p>
          <a:p>
            <a:r>
              <a:rPr lang="en-US" sz="3200" dirty="0">
                <a:solidFill>
                  <a:srgbClr val="C00000"/>
                </a:solidFill>
              </a:rPr>
              <a:t>Impersonation: </a:t>
            </a:r>
            <a:r>
              <a:rPr lang="en-US" sz="3200" dirty="0"/>
              <a:t>can fake (spoof) source address in packet (or any field in packet)</a:t>
            </a:r>
          </a:p>
          <a:p>
            <a:r>
              <a:rPr lang="en-US" sz="3200" dirty="0">
                <a:solidFill>
                  <a:srgbClr val="C00000"/>
                </a:solidFill>
              </a:rPr>
              <a:t>Hijacking: </a:t>
            </a:r>
            <a:r>
              <a:rPr lang="ja-JP" altLang="en-US" sz="3200"/>
              <a:t>“</a:t>
            </a:r>
            <a:r>
              <a:rPr lang="en-US" altLang="ja-JP" sz="3200" dirty="0"/>
              <a:t>take over</a:t>
            </a:r>
            <a:r>
              <a:rPr lang="ja-JP" altLang="en-US" sz="3200"/>
              <a:t>”</a:t>
            </a:r>
            <a:r>
              <a:rPr lang="en-US" altLang="ja-JP" sz="3200" dirty="0"/>
              <a:t> ongoing connection by removing sender or receiver, inserting itself in place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Denial of service: </a:t>
            </a:r>
            <a:r>
              <a:rPr lang="en-US" sz="3200" dirty="0"/>
              <a:t>prevent service from being used by others (e.g., by overloading resources)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93EF-7280-AA41-B0B0-6B5AAF5D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 in the next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84EB-E346-9C49-90CD-9BA1CACC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/>
          </a:bodyPr>
          <a:lstStyle/>
          <a:p>
            <a:r>
              <a:rPr lang="en-US" sz="3200" dirty="0"/>
              <a:t>Principles of network security</a:t>
            </a:r>
          </a:p>
          <a:p>
            <a:pPr lvl="1"/>
            <a:r>
              <a:rPr lang="en-US" sz="2800" dirty="0"/>
              <a:t>Primitives for confidentiality,  authentication, integrity, non-repudiation</a:t>
            </a:r>
          </a:p>
          <a:p>
            <a:endParaRPr lang="en-US" sz="3200" dirty="0"/>
          </a:p>
          <a:p>
            <a:r>
              <a:rPr lang="en-US" sz="3200" dirty="0"/>
              <a:t>How to apply these principles to secure:</a:t>
            </a:r>
          </a:p>
          <a:p>
            <a:pPr lvl="1"/>
            <a:r>
              <a:rPr lang="en-US" sz="2800" dirty="0"/>
              <a:t>An application: e-mail</a:t>
            </a:r>
          </a:p>
          <a:p>
            <a:pPr lvl="1"/>
            <a:r>
              <a:rPr lang="en-US" sz="2800" dirty="0"/>
              <a:t>Transport: TLS (Transport Layer Security for TCP)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536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5830-C3C5-BC40-961D-519140EC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is a broad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5131C-0C9C-1247-9290-B735AF542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Many exciting topics!</a:t>
            </a:r>
          </a:p>
          <a:p>
            <a:r>
              <a:rPr lang="en-US" dirty="0"/>
              <a:t>Security for apps and transport protocols: e.g., QUIC</a:t>
            </a:r>
          </a:p>
          <a:p>
            <a:r>
              <a:rPr lang="en-US" dirty="0"/>
              <a:t>Security at all layers: Network layer (e.g., </a:t>
            </a:r>
            <a:r>
              <a:rPr lang="en-US" dirty="0" err="1"/>
              <a:t>IPSec</a:t>
            </a:r>
            <a:r>
              <a:rPr lang="en-US" dirty="0"/>
              <a:t>, VPNs); Link layer (e.g., WPA)</a:t>
            </a:r>
          </a:p>
          <a:p>
            <a:r>
              <a:rPr lang="en-US" dirty="0"/>
              <a:t>Security for protocols, e.g., DNSSEC, BGPSEC</a:t>
            </a:r>
          </a:p>
          <a:p>
            <a:r>
              <a:rPr lang="en-US" dirty="0"/>
              <a:t>Operational security: how to secure a network</a:t>
            </a:r>
          </a:p>
          <a:p>
            <a:pPr lvl="1"/>
            <a:r>
              <a:rPr lang="en-US" dirty="0"/>
              <a:t>Firewalls, intrusion detection/prevention, data breach security, …</a:t>
            </a:r>
          </a:p>
          <a:p>
            <a:r>
              <a:rPr lang="en-US" dirty="0"/>
              <a:t>Covering these and other topics in network &amp; system security would require its own set of courses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5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non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22272</TotalTime>
  <Words>2757</Words>
  <Application>Microsoft Macintosh PowerPoint</Application>
  <PresentationFormat>Widescreen</PresentationFormat>
  <Paragraphs>459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CS 352 Network Security: Introduction</vt:lpstr>
      <vt:lpstr>Security and the Network Stack</vt:lpstr>
      <vt:lpstr>Why network security?</vt:lpstr>
      <vt:lpstr>Some key aspects of network security</vt:lpstr>
      <vt:lpstr>Friends and enemies: Alice, Bob, Trudy</vt:lpstr>
      <vt:lpstr>Who/what might Bob and Alice be?</vt:lpstr>
      <vt:lpstr>What might Trudy do?</vt:lpstr>
      <vt:lpstr>What we will learn in the next lectures</vt:lpstr>
      <vt:lpstr>Network security is a broad area</vt:lpstr>
      <vt:lpstr>PowerPoint Presentation</vt:lpstr>
      <vt:lpstr>CS 352 Cryptography: Introduction</vt:lpstr>
      <vt:lpstr>Confidentiality</vt:lpstr>
      <vt:lpstr>Terminology of Cryptography</vt:lpstr>
      <vt:lpstr>Terminology of Cryptography</vt:lpstr>
      <vt:lpstr>Algorithms and Keys</vt:lpstr>
      <vt:lpstr>Two kinds of cryptography</vt:lpstr>
      <vt:lpstr>PowerPoint Presentation</vt:lpstr>
      <vt:lpstr>CS 352 Symmetric Key Cryptography</vt:lpstr>
      <vt:lpstr>Symmetric Key Cryptography</vt:lpstr>
      <vt:lpstr>Substitution-based ciphers</vt:lpstr>
      <vt:lpstr>Substitution-based ciphers</vt:lpstr>
      <vt:lpstr>Substitution-based ciphers</vt:lpstr>
      <vt:lpstr>Permutation-based ciphers</vt:lpstr>
      <vt:lpstr>Stream and Block Ciphers</vt:lpstr>
      <vt:lpstr>Two types of symmetric ciphers</vt:lpstr>
      <vt:lpstr>Stream Ciphers</vt:lpstr>
      <vt:lpstr>Block ciphers</vt:lpstr>
      <vt:lpstr>Block ciphers</vt:lpstr>
      <vt:lpstr>Summary of symmetric key ciphers so far</vt:lpstr>
      <vt:lpstr>PowerPoint Presentation</vt:lpstr>
      <vt:lpstr>CS 352 Improving Symmetric Key Crypto</vt:lpstr>
      <vt:lpstr>Review: Symmetric Key Cryptography</vt:lpstr>
      <vt:lpstr>Attempting authentication with symmetric key crypto</vt:lpstr>
      <vt:lpstr>An example: Login system</vt:lpstr>
      <vt:lpstr>Simple authentication strategy</vt:lpstr>
      <vt:lpstr>However, subject to replay attack</vt:lpstr>
      <vt:lpstr>Preventing replay attacks</vt:lpstr>
      <vt:lpstr>Challenge-Response with Nonce</vt:lpstr>
      <vt:lpstr>Protecting against general replay attacks</vt:lpstr>
      <vt:lpstr>Generally, repeated ciphertext is bad</vt:lpstr>
      <vt:lpstr>However, naïve nonces are inefficient!</vt:lpstr>
      <vt:lpstr>Cipher block chaining: encryption @ Alice</vt:lpstr>
      <vt:lpstr>Agreeing on a shared key</vt:lpstr>
      <vt:lpstr>How to agree on a shared secret key?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11698</cp:revision>
  <dcterms:created xsi:type="dcterms:W3CDTF">2019-01-23T03:40:12Z</dcterms:created>
  <dcterms:modified xsi:type="dcterms:W3CDTF">2021-04-17T15:33:48Z</dcterms:modified>
</cp:coreProperties>
</file>