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421" r:id="rId2"/>
    <p:sldId id="320" r:id="rId3"/>
    <p:sldId id="321" r:id="rId4"/>
    <p:sldId id="322" r:id="rId5"/>
    <p:sldId id="342" r:id="rId6"/>
    <p:sldId id="343" r:id="rId7"/>
    <p:sldId id="261" r:id="rId8"/>
    <p:sldId id="271" r:id="rId9"/>
    <p:sldId id="348" r:id="rId10"/>
    <p:sldId id="273" r:id="rId11"/>
    <p:sldId id="274" r:id="rId12"/>
    <p:sldId id="276" r:id="rId13"/>
    <p:sldId id="277" r:id="rId14"/>
    <p:sldId id="278" r:id="rId15"/>
    <p:sldId id="279" r:id="rId16"/>
    <p:sldId id="281" r:id="rId17"/>
    <p:sldId id="283" r:id="rId18"/>
    <p:sldId id="285" r:id="rId19"/>
    <p:sldId id="286" r:id="rId20"/>
    <p:sldId id="287" r:id="rId21"/>
    <p:sldId id="289" r:id="rId22"/>
    <p:sldId id="290" r:id="rId23"/>
    <p:sldId id="291" r:id="rId24"/>
    <p:sldId id="292" r:id="rId25"/>
    <p:sldId id="294" r:id="rId26"/>
    <p:sldId id="295" r:id="rId27"/>
    <p:sldId id="524" r:id="rId28"/>
    <p:sldId id="525" r:id="rId29"/>
    <p:sldId id="299" r:id="rId30"/>
    <p:sldId id="526" r:id="rId31"/>
    <p:sldId id="527" r:id="rId32"/>
    <p:sldId id="528" r:id="rId33"/>
    <p:sldId id="529" r:id="rId34"/>
    <p:sldId id="311" r:id="rId35"/>
    <p:sldId id="312" r:id="rId36"/>
    <p:sldId id="313" r:id="rId37"/>
    <p:sldId id="314" r:id="rId38"/>
    <p:sldId id="317" r:id="rId39"/>
    <p:sldId id="323" r:id="rId40"/>
    <p:sldId id="259" r:id="rId41"/>
    <p:sldId id="260" r:id="rId42"/>
    <p:sldId id="530" r:id="rId43"/>
    <p:sldId id="262" r:id="rId44"/>
    <p:sldId id="263" r:id="rId45"/>
    <p:sldId id="264" r:id="rId46"/>
    <p:sldId id="265" r:id="rId47"/>
    <p:sldId id="266" r:id="rId48"/>
    <p:sldId id="301" r:id="rId49"/>
    <p:sldId id="267" r:id="rId50"/>
    <p:sldId id="268" r:id="rId51"/>
    <p:sldId id="269" r:id="rId52"/>
    <p:sldId id="270" r:id="rId53"/>
    <p:sldId id="531" r:id="rId54"/>
    <p:sldId id="27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7"/>
    <p:restoredTop sz="94664"/>
  </p:normalViewPr>
  <p:slideViewPr>
    <p:cSldViewPr snapToGrid="0" snapToObjects="1">
      <p:cViewPr varScale="1">
        <p:scale>
          <a:sx n="137" d="100"/>
          <a:sy n="137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423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501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547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76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9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tutorials/l-completely-fair-scheduler/" TargetMode="External"/><Relationship Id="rId2" Type="http://schemas.openxmlformats.org/officeDocument/2006/relationships/hyperlink" Target="https://en.wikipedia.org/wiki/Completely_Fair_Scheduler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22452" y="1648217"/>
            <a:ext cx="8769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CPU Virtualization: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Scheduling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Workload Assumptions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4294967295"/>
          </p:nvPr>
        </p:nvSpPr>
        <p:spPr>
          <a:xfrm>
            <a:off x="1524000" y="1659806"/>
            <a:ext cx="7804547" cy="3535040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4. </a:t>
            </a:r>
            <a:r>
              <a:rPr lang="en-US" sz="2672" dirty="0"/>
              <a:t>R</a:t>
            </a:r>
            <a:r>
              <a:rPr sz="2672" dirty="0"/>
              <a:t>un-time of each job is known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 Basics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4294967295"/>
          </p:nvPr>
        </p:nvSpPr>
        <p:spPr>
          <a:xfrm>
            <a:off x="7650882" y="2049364"/>
            <a:ext cx="3017118" cy="18730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1497FC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Metrics</a:t>
            </a: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67" name="Shape 167"/>
          <p:cNvSpPr/>
          <p:nvPr/>
        </p:nvSpPr>
        <p:spPr>
          <a:xfrm>
            <a:off x="4872633" y="2049386"/>
            <a:ext cx="2169914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7BDB45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Schedulers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SJF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STCF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RR</a:t>
            </a:r>
          </a:p>
        </p:txBody>
      </p:sp>
      <p:sp>
        <p:nvSpPr>
          <p:cNvPr id="168" name="Shape 168"/>
          <p:cNvSpPr/>
          <p:nvPr/>
        </p:nvSpPr>
        <p:spPr>
          <a:xfrm>
            <a:off x="1423686" y="2049386"/>
            <a:ext cx="2894237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D45954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Workloads</a:t>
            </a: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73887">
              <a:defRPr sz="51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workload, scheduler, metric</a:t>
            </a:r>
          </a:p>
        </p:txBody>
      </p:sp>
      <p:graphicFrame>
        <p:nvGraphicFramePr>
          <p:cNvPr id="176" name="Table 176"/>
          <p:cNvGraphicFramePr/>
          <p:nvPr>
            <p:extLst>
              <p:ext uri="{D42A27DB-BD31-4B8C-83A1-F6EECF244321}">
                <p14:modId xmlns:p14="http://schemas.microsoft.com/office/powerpoint/2010/main" val="4062717004"/>
              </p:ext>
            </p:extLst>
          </p:nvPr>
        </p:nvGraphicFramePr>
        <p:xfrm>
          <a:off x="4318992" y="1633961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bg1"/>
                          </a:solidFill>
                        </a:rPr>
                        <a:t>arrival_time</a:t>
                      </a:r>
                      <a:r>
                        <a:rPr sz="2000" dirty="0">
                          <a:solidFill>
                            <a:schemeClr val="bg1"/>
                          </a:solidFill>
                        </a:rPr>
                        <a:t>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bg1"/>
                          </a:solidFill>
                        </a:rPr>
                        <a:t>run_time</a:t>
                      </a:r>
                      <a:r>
                        <a:rPr sz="2000" dirty="0">
                          <a:solidFill>
                            <a:schemeClr val="bg1"/>
                          </a:solidFill>
                        </a:rPr>
                        <a:t>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Shape 177"/>
          <p:cNvSpPr/>
          <p:nvPr/>
        </p:nvSpPr>
        <p:spPr>
          <a:xfrm>
            <a:off x="2032992" y="3362748"/>
            <a:ext cx="7965281" cy="1646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2537" b="1" dirty="0">
                <a:solidFill>
                  <a:srgbClr val="7BDB45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FIFO</a:t>
            </a:r>
            <a:r>
              <a:rPr sz="2537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53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In, First Out </a:t>
            </a:r>
            <a:br>
              <a:rPr lang="en-US" sz="253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3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also called FCFS (first come first served)</a:t>
            </a:r>
            <a:br>
              <a:rPr lang="en-US" sz="253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3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- run jobs in </a:t>
            </a:r>
            <a:r>
              <a:rPr lang="en-US" sz="2537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  <a:r>
              <a:rPr lang="en-US" sz="253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order</a:t>
            </a:r>
          </a:p>
        </p:txBody>
      </p:sp>
      <p:sp>
        <p:nvSpPr>
          <p:cNvPr id="178" name="Shape 178"/>
          <p:cNvSpPr/>
          <p:nvPr/>
        </p:nvSpPr>
        <p:spPr>
          <a:xfrm>
            <a:off x="2193727" y="5142963"/>
            <a:ext cx="7804547" cy="5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defTabSz="365568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78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What is our turnaround?</a:t>
            </a:r>
            <a:r>
              <a:rPr sz="237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78" i="1" dirty="0">
                <a:latin typeface="Arial" panose="020B0604020202020204" pitchFamily="34" charset="0"/>
                <a:cs typeface="Arial" panose="020B0604020202020204" pitchFamily="34" charset="0"/>
              </a:rPr>
              <a:t>completion_time</a:t>
            </a:r>
            <a:r>
              <a:rPr sz="2378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sz="2378" i="1" dirty="0"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FIFO: </a:t>
            </a:r>
            <a:r>
              <a:rPr sz="4556" dirty="0"/>
              <a:t>Event Trace</a:t>
            </a:r>
          </a:p>
        </p:txBody>
      </p:sp>
      <p:graphicFrame>
        <p:nvGraphicFramePr>
          <p:cNvPr id="181" name="Table 181"/>
          <p:cNvGraphicFramePr/>
          <p:nvPr>
            <p:extLst>
              <p:ext uri="{D42A27DB-BD31-4B8C-83A1-F6EECF244321}">
                <p14:modId xmlns:p14="http://schemas.microsoft.com/office/powerpoint/2010/main" val="2229636964"/>
              </p:ext>
            </p:extLst>
          </p:nvPr>
        </p:nvGraphicFramePr>
        <p:xfrm>
          <a:off x="6095207" y="1612882"/>
          <a:ext cx="3723679" cy="3812848"/>
        </p:xfrm>
        <a:graphic>
          <a:graphicData uri="http://schemas.openxmlformats.org/drawingml/2006/table">
            <a:tbl>
              <a:tblPr/>
              <a:tblGrid>
                <a:gridCol w="205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3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Time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Event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0B5D1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arrives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11DB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arrives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BC802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arrives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0B5D1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0B5D1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11DB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1DBE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BC802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BC802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176"/>
          <p:cNvGraphicFramePr/>
          <p:nvPr>
            <p:extLst>
              <p:ext uri="{D42A27DB-BD31-4B8C-83A1-F6EECF244321}">
                <p14:modId xmlns:p14="http://schemas.microsoft.com/office/powerpoint/2010/main" val="3816618548"/>
              </p:ext>
            </p:extLst>
          </p:nvPr>
        </p:nvGraphicFramePr>
        <p:xfrm>
          <a:off x="1652383" y="1612881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bg1"/>
                          </a:solidFill>
                        </a:rPr>
                        <a:t>run_time</a:t>
                      </a:r>
                      <a:r>
                        <a:rPr sz="2000" dirty="0">
                          <a:solidFill>
                            <a:schemeClr val="bg1"/>
                          </a:solidFill>
                        </a:rPr>
                        <a:t>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latin typeface="Arial" panose="020B0604020202020204" pitchFamily="34" charset="0"/>
                <a:cs typeface="Arial" panose="020B0604020202020204" pitchFamily="34" charset="0"/>
              </a:rPr>
              <a:t>FIFO (Identical JOBS)</a:t>
            </a:r>
            <a:endParaRPr sz="455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5972935" y="1987307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6865904" y="1987307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6419420" y="1987307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6040954" y="1590857"/>
            <a:ext cx="2885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88" name="Shape 188"/>
          <p:cNvSpPr/>
          <p:nvPr/>
        </p:nvSpPr>
        <p:spPr>
          <a:xfrm>
            <a:off x="6498797" y="1590857"/>
            <a:ext cx="2885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9" name="Shape 189"/>
          <p:cNvSpPr/>
          <p:nvPr/>
        </p:nvSpPr>
        <p:spPr>
          <a:xfrm>
            <a:off x="6924517" y="1590857"/>
            <a:ext cx="3061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0" name="Shape 190"/>
          <p:cNvSpPr/>
          <p:nvPr/>
        </p:nvSpPr>
        <p:spPr>
          <a:xfrm>
            <a:off x="5981699" y="2945448"/>
            <a:ext cx="3571875" cy="1"/>
          </a:xfrm>
          <a:prstGeom prst="line">
            <a:avLst/>
          </a:prstGeom>
          <a:ln w="508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5981700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5851049" y="2983888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3" name="Shape 193"/>
          <p:cNvSpPr/>
          <p:nvPr/>
        </p:nvSpPr>
        <p:spPr>
          <a:xfrm>
            <a:off x="6874668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6661175" y="2983888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195" name="Shape 195"/>
          <p:cNvSpPr/>
          <p:nvPr/>
        </p:nvSpPr>
        <p:spPr>
          <a:xfrm>
            <a:off x="7767637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7554144" y="2983888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197" name="Shape 197"/>
          <p:cNvSpPr/>
          <p:nvPr/>
        </p:nvSpPr>
        <p:spPr>
          <a:xfrm>
            <a:off x="7767637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8660606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8447113" y="2983888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200" name="Shape 200"/>
          <p:cNvSpPr/>
          <p:nvPr/>
        </p:nvSpPr>
        <p:spPr>
          <a:xfrm>
            <a:off x="9553575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9340081" y="2983888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6398" y="4615346"/>
            <a:ext cx="869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Gantt chart: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Illustrates how jobs are scheduled over time on a CPU</a:t>
            </a:r>
          </a:p>
        </p:txBody>
      </p:sp>
      <p:graphicFrame>
        <p:nvGraphicFramePr>
          <p:cNvPr id="22" name="Table 176"/>
          <p:cNvGraphicFramePr/>
          <p:nvPr>
            <p:extLst>
              <p:ext uri="{D42A27DB-BD31-4B8C-83A1-F6EECF244321}">
                <p14:modId xmlns:p14="http://schemas.microsoft.com/office/powerpoint/2010/main" val="1826293465"/>
              </p:ext>
            </p:extLst>
          </p:nvPr>
        </p:nvGraphicFramePr>
        <p:xfrm>
          <a:off x="1652383" y="1612881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bg1"/>
                          </a:solidFill>
                        </a:rPr>
                        <a:t>run_time</a:t>
                      </a:r>
                      <a:r>
                        <a:rPr sz="2000" dirty="0">
                          <a:solidFill>
                            <a:schemeClr val="bg1"/>
                          </a:solidFill>
                        </a:rPr>
                        <a:t>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latin typeface="Arial" panose="020B0604020202020204" pitchFamily="34" charset="0"/>
                <a:cs typeface="Arial" panose="020B0604020202020204" pitchFamily="34" charset="0"/>
              </a:rPr>
              <a:t>FIFO (IDENTICAL JOBS)</a:t>
            </a:r>
            <a:endParaRPr sz="455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518421" y="2536858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411390" y="2536858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4964906" y="2536858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586440" y="2140408"/>
            <a:ext cx="2885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8" name="Shape 208"/>
          <p:cNvSpPr/>
          <p:nvPr/>
        </p:nvSpPr>
        <p:spPr>
          <a:xfrm>
            <a:off x="5044283" y="2140408"/>
            <a:ext cx="2885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9" name="Shape 209"/>
          <p:cNvSpPr/>
          <p:nvPr/>
        </p:nvSpPr>
        <p:spPr>
          <a:xfrm>
            <a:off x="5470003" y="2140408"/>
            <a:ext cx="3061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0" name="Shape 210"/>
          <p:cNvSpPr/>
          <p:nvPr/>
        </p:nvSpPr>
        <p:spPr>
          <a:xfrm>
            <a:off x="4527185" y="3494999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527186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396535" y="3533439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13" name="Shape 213"/>
          <p:cNvSpPr/>
          <p:nvPr/>
        </p:nvSpPr>
        <p:spPr>
          <a:xfrm>
            <a:off x="5420154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5206661" y="3533439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15" name="Shape 215"/>
          <p:cNvSpPr/>
          <p:nvPr/>
        </p:nvSpPr>
        <p:spPr>
          <a:xfrm>
            <a:off x="6313123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6099630" y="3533439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217" name="Shape 217"/>
          <p:cNvSpPr/>
          <p:nvPr/>
        </p:nvSpPr>
        <p:spPr>
          <a:xfrm>
            <a:off x="6313123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7206092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6992599" y="3533439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220" name="Shape 220"/>
          <p:cNvSpPr/>
          <p:nvPr/>
        </p:nvSpPr>
        <p:spPr>
          <a:xfrm>
            <a:off x="8099061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7885568" y="3533439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222" name="Shape 222"/>
          <p:cNvSpPr/>
          <p:nvPr/>
        </p:nvSpPr>
        <p:spPr>
          <a:xfrm>
            <a:off x="2500705" y="4898880"/>
            <a:ext cx="7825861" cy="970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What is the average turnaround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7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Def: </a:t>
            </a:r>
            <a:r>
              <a:rPr sz="2531" i="1" dirty="0">
                <a:latin typeface="Arial" panose="020B0604020202020204" pitchFamily="34" charset="0"/>
                <a:cs typeface="Arial" panose="020B0604020202020204" pitchFamily="34" charset="0"/>
              </a:rPr>
              <a:t>turnaround_time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2531" i="1" dirty="0">
                <a:latin typeface="Arial" panose="020B0604020202020204" pitchFamily="34" charset="0"/>
                <a:cs typeface="Arial" panose="020B0604020202020204" pitchFamily="34" charset="0"/>
              </a:rPr>
              <a:t>completion_time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sz="2531" i="1" dirty="0"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</a:p>
        </p:txBody>
      </p:sp>
      <p:sp>
        <p:nvSpPr>
          <p:cNvPr id="223" name="Shape 223"/>
          <p:cNvSpPr/>
          <p:nvPr/>
        </p:nvSpPr>
        <p:spPr>
          <a:xfrm>
            <a:off x="3924550" y="1580250"/>
            <a:ext cx="1352935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>
                <a:latin typeface="Arial" panose="020B0604020202020204" pitchFamily="34" charset="0"/>
                <a:cs typeface="Arial" panose="020B0604020202020204" pitchFamily="34" charset="0"/>
              </a:rPr>
              <a:t>[A,B,C arrive]</a:t>
            </a:r>
          </a:p>
        </p:txBody>
      </p:sp>
      <p:sp>
        <p:nvSpPr>
          <p:cNvPr id="224" name="Shape 224"/>
          <p:cNvSpPr/>
          <p:nvPr/>
        </p:nvSpPr>
        <p:spPr>
          <a:xfrm>
            <a:off x="4544885" y="1922861"/>
            <a:ext cx="1" cy="59353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latin typeface="Arial" panose="020B0604020202020204" pitchFamily="34" charset="0"/>
                <a:cs typeface="Arial" panose="020B0604020202020204" pitchFamily="34" charset="0"/>
              </a:rPr>
              <a:t>FIFO (IDENTICAL Jobs)</a:t>
            </a:r>
            <a:endParaRPr sz="455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4518421" y="2674246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5411390" y="2674246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964906" y="2674246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527185" y="3632387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527186" y="3632387"/>
            <a:ext cx="1" cy="7413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4396535" y="3670827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7" name="Shape 257"/>
          <p:cNvSpPr/>
          <p:nvPr/>
        </p:nvSpPr>
        <p:spPr>
          <a:xfrm>
            <a:off x="5420154" y="3632387"/>
            <a:ext cx="1" cy="7413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5206661" y="3670827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59" name="Shape 259"/>
          <p:cNvSpPr/>
          <p:nvPr/>
        </p:nvSpPr>
        <p:spPr>
          <a:xfrm>
            <a:off x="6313123" y="3632387"/>
            <a:ext cx="1" cy="7413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6099630" y="3670827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261" name="Shape 261"/>
          <p:cNvSpPr/>
          <p:nvPr/>
        </p:nvSpPr>
        <p:spPr>
          <a:xfrm>
            <a:off x="6313123" y="3632387"/>
            <a:ext cx="1" cy="7413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7206092" y="3632387"/>
            <a:ext cx="1" cy="7413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6992599" y="3670827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264" name="Shape 264"/>
          <p:cNvSpPr/>
          <p:nvPr/>
        </p:nvSpPr>
        <p:spPr>
          <a:xfrm>
            <a:off x="8099061" y="3632387"/>
            <a:ext cx="1" cy="74136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7885568" y="3670827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266" name="Shape 266"/>
          <p:cNvSpPr/>
          <p:nvPr/>
        </p:nvSpPr>
        <p:spPr>
          <a:xfrm>
            <a:off x="2543908" y="4235676"/>
            <a:ext cx="7825861" cy="119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What is the average turnaround time? </a:t>
            </a:r>
            <a:endParaRPr sz="77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Def: </a:t>
            </a:r>
            <a:r>
              <a:rPr sz="2531" i="1" dirty="0">
                <a:latin typeface="Arial" panose="020B0604020202020204" pitchFamily="34" charset="0"/>
                <a:cs typeface="Arial" panose="020B0604020202020204" pitchFamily="34" charset="0"/>
              </a:rPr>
              <a:t>turnaround_time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sz="2531" i="1" dirty="0">
                <a:latin typeface="Arial" panose="020B0604020202020204" pitchFamily="34" charset="0"/>
                <a:cs typeface="Arial" panose="020B0604020202020204" pitchFamily="34" charset="0"/>
              </a:rPr>
              <a:t>completion_time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sz="2531" i="1" dirty="0"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  <a:endParaRPr lang="en-US" sz="253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(10 + 20 + 30) / 3 = </a:t>
            </a:r>
            <a:r>
              <a:rPr lang="en-US" sz="2250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20s</a:t>
            </a:r>
          </a:p>
        </p:txBody>
      </p:sp>
      <p:sp>
        <p:nvSpPr>
          <p:cNvPr id="267" name="Shape 267"/>
          <p:cNvSpPr/>
          <p:nvPr/>
        </p:nvSpPr>
        <p:spPr>
          <a:xfrm>
            <a:off x="4538926" y="1745558"/>
            <a:ext cx="437841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538926" y="2102745"/>
            <a:ext cx="891487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4538926" y="2459933"/>
            <a:ext cx="1328863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467573" y="1535653"/>
            <a:ext cx="79028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A: 10s</a:t>
            </a:r>
          </a:p>
        </p:txBody>
      </p:sp>
      <p:sp>
        <p:nvSpPr>
          <p:cNvPr id="271" name="Shape 271"/>
          <p:cNvSpPr/>
          <p:nvPr/>
        </p:nvSpPr>
        <p:spPr>
          <a:xfrm>
            <a:off x="3483352" y="1919629"/>
            <a:ext cx="79028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B: 20s</a:t>
            </a:r>
          </a:p>
        </p:txBody>
      </p:sp>
      <p:sp>
        <p:nvSpPr>
          <p:cNvPr id="272" name="Shape 272"/>
          <p:cNvSpPr/>
          <p:nvPr/>
        </p:nvSpPr>
        <p:spPr>
          <a:xfrm>
            <a:off x="3474335" y="2276817"/>
            <a:ext cx="80470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C: 30s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Scheduling Basics</a:t>
            </a:r>
          </a:p>
        </p:txBody>
      </p:sp>
      <p:sp>
        <p:nvSpPr>
          <p:cNvPr id="299" name="Shape 299"/>
          <p:cNvSpPr>
            <a:spLocks noGrp="1"/>
          </p:cNvSpPr>
          <p:nvPr>
            <p:ph type="body" idx="4294967295"/>
          </p:nvPr>
        </p:nvSpPr>
        <p:spPr>
          <a:xfrm>
            <a:off x="7650882" y="1734592"/>
            <a:ext cx="3017118" cy="18730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1497FC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Metrics</a:t>
            </a: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00" name="Shape 300"/>
          <p:cNvSpPr/>
          <p:nvPr/>
        </p:nvSpPr>
        <p:spPr>
          <a:xfrm>
            <a:off x="4769605" y="1734681"/>
            <a:ext cx="2169914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>
                <a:solidFill>
                  <a:srgbClr val="7BDB45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Schedulers</a:t>
            </a:r>
            <a:r>
              <a:rPr sz="2672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b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SJF</a:t>
            </a:r>
            <a:b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STCF</a:t>
            </a:r>
            <a:b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RR</a:t>
            </a:r>
          </a:p>
        </p:txBody>
      </p:sp>
      <p:sp>
        <p:nvSpPr>
          <p:cNvPr id="301" name="Shape 301"/>
          <p:cNvSpPr/>
          <p:nvPr/>
        </p:nvSpPr>
        <p:spPr>
          <a:xfrm>
            <a:off x="1524000" y="1734681"/>
            <a:ext cx="2690895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D45954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Workloads</a:t>
            </a: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 err="1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 err="1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run_time</a:t>
            </a:r>
            <a:endParaRPr sz="2672" dirty="0">
              <a:solidFill>
                <a:srgbClr val="D45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Workload Assumptions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4294967295"/>
          </p:nvPr>
        </p:nvSpPr>
        <p:spPr>
          <a:xfrm>
            <a:off x="1524000" y="1622971"/>
            <a:ext cx="7804547" cy="353504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4. The run-time of each job is known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Any Problematic Workloads for FIFO?</a:t>
            </a:r>
            <a:endParaRPr sz="4556" dirty="0"/>
          </a:p>
        </p:txBody>
      </p:sp>
      <p:sp>
        <p:nvSpPr>
          <p:cNvPr id="310" name="Shape 310"/>
          <p:cNvSpPr/>
          <p:nvPr/>
        </p:nvSpPr>
        <p:spPr>
          <a:xfrm>
            <a:off x="1881718" y="1957794"/>
            <a:ext cx="8005233" cy="376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D45954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Workload</a:t>
            </a: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672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7BDB45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Scheduler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672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</a:p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1497FC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Metric</a:t>
            </a: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672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 is high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5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Process Creation</a:t>
            </a:r>
            <a:endParaRPr/>
          </a:p>
        </p:txBody>
      </p:sp>
      <p:sp>
        <p:nvSpPr>
          <p:cNvPr id="795" name="Google Shape;795;p65"/>
          <p:cNvSpPr txBox="1">
            <a:spLocks noGrp="1"/>
          </p:cNvSpPr>
          <p:nvPr>
            <p:ph type="body" idx="1"/>
          </p:nvPr>
        </p:nvSpPr>
        <p:spPr>
          <a:xfrm>
            <a:off x="1116281" y="1524000"/>
            <a:ext cx="9915896" cy="502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 dirty="0"/>
              <a:t>Two ways to create a process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Build a new empty process from scratch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Copy an existing process and change it appropriately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sz="2400" dirty="0"/>
              <a:t>Option 1: </a:t>
            </a:r>
            <a:r>
              <a:rPr lang="en-US" sz="2400" dirty="0">
                <a:solidFill>
                  <a:srgbClr val="C00000"/>
                </a:solidFill>
              </a:rPr>
              <a:t>New process from scratch</a:t>
            </a:r>
            <a:endParaRPr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Steps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Load specified code and data into memory;  Create empty call stack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Create and initialize PCB </a:t>
            </a:r>
            <a:r>
              <a:rPr lang="en-US" sz="1800" dirty="0">
                <a:solidFill>
                  <a:srgbClr val="C00000"/>
                </a:solidFill>
              </a:rPr>
              <a:t>(make it look like context-switch)</a:t>
            </a:r>
            <a:endParaRPr dirty="0">
              <a:solidFill>
                <a:srgbClr val="C00000"/>
              </a:solidFill>
            </a:endParaRPr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Put process on ready list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Advantages: No wasted work (compared to option 2)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Disadvantages: Difficult to express all possible options for setup, complex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Process permissions, where to write I/O, environment variables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Example: </a:t>
            </a:r>
            <a:r>
              <a:rPr lang="en-US" sz="1800" dirty="0" err="1"/>
              <a:t>WindowsNT</a:t>
            </a:r>
            <a:r>
              <a:rPr lang="en-US" sz="1800" dirty="0"/>
              <a:t> has call with 10 arguments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73605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Example: Big First Job</a:t>
            </a:r>
          </a:p>
        </p:txBody>
      </p:sp>
      <p:graphicFrame>
        <p:nvGraphicFramePr>
          <p:cNvPr id="313" name="Table 313"/>
          <p:cNvGraphicFramePr/>
          <p:nvPr>
            <p:extLst>
              <p:ext uri="{D42A27DB-BD31-4B8C-83A1-F6EECF244321}">
                <p14:modId xmlns:p14="http://schemas.microsoft.com/office/powerpoint/2010/main" val="3462921034"/>
              </p:ext>
            </p:extLst>
          </p:nvPr>
        </p:nvGraphicFramePr>
        <p:xfrm>
          <a:off x="4318992" y="1607344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4" name="Shape 314"/>
          <p:cNvSpPr/>
          <p:nvPr/>
        </p:nvSpPr>
        <p:spPr>
          <a:xfrm>
            <a:off x="2387325" y="3718024"/>
            <a:ext cx="7587013" cy="136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Draw Gantt chart for this workload and policy…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What is the average turnaround time?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4897858" y="4429340"/>
            <a:ext cx="26783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2" name="Shape 322"/>
          <p:cNvSpPr/>
          <p:nvPr/>
        </p:nvSpPr>
        <p:spPr>
          <a:xfrm>
            <a:off x="8014319" y="4429341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23" name="Shape 323"/>
          <p:cNvSpPr/>
          <p:nvPr/>
        </p:nvSpPr>
        <p:spPr>
          <a:xfrm>
            <a:off x="7567834" y="4429341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24" name="Shape 324"/>
          <p:cNvSpPr/>
          <p:nvPr/>
        </p:nvSpPr>
        <p:spPr>
          <a:xfrm>
            <a:off x="4906621" y="5387482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4906621" y="538748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4775971" y="5425921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7" name="Shape 327"/>
          <p:cNvSpPr/>
          <p:nvPr/>
        </p:nvSpPr>
        <p:spPr>
          <a:xfrm>
            <a:off x="5799590" y="538748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5586097" y="5425921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29" name="Shape 329"/>
          <p:cNvSpPr/>
          <p:nvPr/>
        </p:nvSpPr>
        <p:spPr>
          <a:xfrm>
            <a:off x="6692559" y="538748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6479066" y="5425921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331" name="Shape 331"/>
          <p:cNvSpPr/>
          <p:nvPr/>
        </p:nvSpPr>
        <p:spPr>
          <a:xfrm>
            <a:off x="6692559" y="538748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7585528" y="538748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7372035" y="5425921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334" name="Shape 334"/>
          <p:cNvSpPr/>
          <p:nvPr/>
        </p:nvSpPr>
        <p:spPr>
          <a:xfrm>
            <a:off x="8478496" y="538748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8265003" y="5425921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336" name="Shape 336"/>
          <p:cNvSpPr/>
          <p:nvPr/>
        </p:nvSpPr>
        <p:spPr>
          <a:xfrm>
            <a:off x="4344632" y="6090736"/>
            <a:ext cx="43655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Average turnaround time: </a:t>
            </a:r>
            <a:r>
              <a:rPr sz="2531" b="1" dirty="0">
                <a:solidFill>
                  <a:srgbClr val="FF26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70s</a:t>
            </a:r>
          </a:p>
        </p:txBody>
      </p:sp>
      <p:sp>
        <p:nvSpPr>
          <p:cNvPr id="337" name="Shape 337"/>
          <p:cNvSpPr/>
          <p:nvPr/>
        </p:nvSpPr>
        <p:spPr>
          <a:xfrm>
            <a:off x="4918362" y="3448634"/>
            <a:ext cx="2729407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Shape 338"/>
          <p:cNvSpPr/>
          <p:nvPr/>
        </p:nvSpPr>
        <p:spPr>
          <a:xfrm flipV="1">
            <a:off x="4921791" y="3805821"/>
            <a:ext cx="3135471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Shape 339"/>
          <p:cNvSpPr/>
          <p:nvPr/>
        </p:nvSpPr>
        <p:spPr>
          <a:xfrm flipV="1">
            <a:off x="4897691" y="4163009"/>
            <a:ext cx="3589736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3847009" y="3238728"/>
            <a:ext cx="79028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A: 60s</a:t>
            </a:r>
          </a:p>
        </p:txBody>
      </p:sp>
      <p:sp>
        <p:nvSpPr>
          <p:cNvPr id="341" name="Shape 341"/>
          <p:cNvSpPr/>
          <p:nvPr/>
        </p:nvSpPr>
        <p:spPr>
          <a:xfrm>
            <a:off x="3862788" y="3622705"/>
            <a:ext cx="79028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B: 70s</a:t>
            </a:r>
          </a:p>
        </p:txBody>
      </p:sp>
      <p:sp>
        <p:nvSpPr>
          <p:cNvPr id="342" name="Shape 342"/>
          <p:cNvSpPr/>
          <p:nvPr/>
        </p:nvSpPr>
        <p:spPr>
          <a:xfrm>
            <a:off x="3853771" y="3979892"/>
            <a:ext cx="80470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C: 80s</a:t>
            </a:r>
          </a:p>
        </p:txBody>
      </p:sp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Example: Big First Job</a:t>
            </a:r>
          </a:p>
        </p:txBody>
      </p:sp>
      <p:graphicFrame>
        <p:nvGraphicFramePr>
          <p:cNvPr id="27" name="Table 313"/>
          <p:cNvGraphicFramePr/>
          <p:nvPr>
            <p:extLst>
              <p:ext uri="{D42A27DB-BD31-4B8C-83A1-F6EECF244321}">
                <p14:modId xmlns:p14="http://schemas.microsoft.com/office/powerpoint/2010/main" val="3798351526"/>
              </p:ext>
            </p:extLst>
          </p:nvPr>
        </p:nvGraphicFramePr>
        <p:xfrm>
          <a:off x="1826121" y="1596118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Convoy Effect</a:t>
            </a:r>
          </a:p>
        </p:txBody>
      </p:sp>
      <p:pic>
        <p:nvPicPr>
          <p:cNvPr id="346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216" y="1645159"/>
            <a:ext cx="8336762" cy="4869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Passing the Tractor</a:t>
            </a:r>
          </a:p>
        </p:txBody>
      </p:sp>
      <p:sp>
        <p:nvSpPr>
          <p:cNvPr id="349" name="Shape 349"/>
          <p:cNvSpPr>
            <a:spLocks noGrp="1"/>
          </p:cNvSpPr>
          <p:nvPr>
            <p:ph type="body" idx="4294967295"/>
          </p:nvPr>
        </p:nvSpPr>
        <p:spPr>
          <a:xfrm>
            <a:off x="1524000" y="1672084"/>
            <a:ext cx="7374806" cy="314213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ea typeface="Helvetica"/>
                <a:cs typeface="Helvetica"/>
                <a:sym typeface="Helvetica"/>
              </a:rPr>
              <a:t>Problem with Previous Scheduler: 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ea typeface="Helvetica"/>
                <a:cs typeface="Helvetica"/>
                <a:sym typeface="Helvetica"/>
              </a:rPr>
              <a:t>	</a:t>
            </a:r>
            <a:r>
              <a:rPr lang="en-US" sz="2672" dirty="0">
                <a:ea typeface="Helvetica"/>
                <a:cs typeface="Helvetica"/>
                <a:sym typeface="Helvetica"/>
              </a:rPr>
              <a:t>FIFO: Turnaround time can suffer when short jobs must wait for long jobs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ea typeface="Helvetica"/>
                <a:cs typeface="Helvetica"/>
                <a:sym typeface="Helvetica"/>
              </a:rPr>
              <a:t>New scheduler</a:t>
            </a:r>
            <a:r>
              <a:rPr sz="2672" dirty="0"/>
              <a:t>: </a:t>
            </a:r>
            <a:endParaRPr lang="en-US" sz="2672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	</a:t>
            </a:r>
            <a:r>
              <a:rPr sz="2672" dirty="0">
                <a:solidFill>
                  <a:srgbClr val="C00000"/>
                </a:solidFill>
              </a:rPr>
              <a:t>SJF</a:t>
            </a:r>
            <a:r>
              <a:rPr sz="2672" dirty="0"/>
              <a:t> (Shortest Job First)</a:t>
            </a:r>
            <a:endParaRPr lang="en-US" sz="2672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	C</a:t>
            </a:r>
            <a:r>
              <a:rPr sz="2672" dirty="0"/>
              <a:t>hoose </a:t>
            </a:r>
            <a:r>
              <a:rPr lang="en-US" sz="2672" dirty="0"/>
              <a:t>job</a:t>
            </a:r>
            <a:r>
              <a:rPr sz="2672" dirty="0"/>
              <a:t> with smallest </a:t>
            </a:r>
            <a:r>
              <a:rPr sz="2672" i="1" dirty="0"/>
              <a:t>run_time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Shortest Job First</a:t>
            </a:r>
          </a:p>
        </p:txBody>
      </p:sp>
      <p:graphicFrame>
        <p:nvGraphicFramePr>
          <p:cNvPr id="352" name="Table 352"/>
          <p:cNvGraphicFramePr/>
          <p:nvPr>
            <p:extLst>
              <p:ext uri="{D42A27DB-BD31-4B8C-83A1-F6EECF244321}">
                <p14:modId xmlns:p14="http://schemas.microsoft.com/office/powerpoint/2010/main" val="1216313599"/>
              </p:ext>
            </p:extLst>
          </p:nvPr>
        </p:nvGraphicFramePr>
        <p:xfrm>
          <a:off x="4318992" y="1607344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3" name="Shape 353"/>
          <p:cNvSpPr/>
          <p:nvPr/>
        </p:nvSpPr>
        <p:spPr>
          <a:xfrm>
            <a:off x="2780602" y="3857122"/>
            <a:ext cx="6931386" cy="580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What is the average turnaround time with SJF?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latin typeface="Arial" panose="020B0604020202020204" pitchFamily="34" charset="0"/>
                <a:cs typeface="Arial" panose="020B0604020202020204" pitchFamily="34" charset="0"/>
              </a:rPr>
              <a:t>SJF Turnaround Time</a:t>
            </a:r>
            <a:endParaRPr sz="455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5411391" y="2559805"/>
            <a:ext cx="26783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2" name="Shape 362"/>
          <p:cNvSpPr/>
          <p:nvPr/>
        </p:nvSpPr>
        <p:spPr>
          <a:xfrm>
            <a:off x="4955977" y="2559805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/>
              <a:t>C</a:t>
            </a:r>
          </a:p>
        </p:txBody>
      </p:sp>
      <p:sp>
        <p:nvSpPr>
          <p:cNvPr id="363" name="Shape 363"/>
          <p:cNvSpPr/>
          <p:nvPr/>
        </p:nvSpPr>
        <p:spPr>
          <a:xfrm>
            <a:off x="4509492" y="2559805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/>
              <a:t>B</a:t>
            </a:r>
          </a:p>
        </p:txBody>
      </p:sp>
      <p:sp>
        <p:nvSpPr>
          <p:cNvPr id="364" name="Shape 364"/>
          <p:cNvSpPr/>
          <p:nvPr/>
        </p:nvSpPr>
        <p:spPr>
          <a:xfrm>
            <a:off x="4527185" y="3517946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5" name="Shape 365"/>
          <p:cNvSpPr/>
          <p:nvPr/>
        </p:nvSpPr>
        <p:spPr>
          <a:xfrm>
            <a:off x="4527186" y="3517946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6" name="Shape 366"/>
          <p:cNvSpPr/>
          <p:nvPr/>
        </p:nvSpPr>
        <p:spPr>
          <a:xfrm>
            <a:off x="4396535" y="3556387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67" name="Shape 367"/>
          <p:cNvSpPr/>
          <p:nvPr/>
        </p:nvSpPr>
        <p:spPr>
          <a:xfrm>
            <a:off x="5420154" y="3517946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8" name="Shape 368"/>
          <p:cNvSpPr/>
          <p:nvPr/>
        </p:nvSpPr>
        <p:spPr>
          <a:xfrm>
            <a:off x="5206661" y="355638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20</a:t>
            </a:r>
          </a:p>
        </p:txBody>
      </p:sp>
      <p:sp>
        <p:nvSpPr>
          <p:cNvPr id="369" name="Shape 369"/>
          <p:cNvSpPr/>
          <p:nvPr/>
        </p:nvSpPr>
        <p:spPr>
          <a:xfrm>
            <a:off x="6313123" y="3517946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70" name="Shape 370"/>
          <p:cNvSpPr/>
          <p:nvPr/>
        </p:nvSpPr>
        <p:spPr>
          <a:xfrm>
            <a:off x="6099630" y="355638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40</a:t>
            </a:r>
          </a:p>
        </p:txBody>
      </p:sp>
      <p:sp>
        <p:nvSpPr>
          <p:cNvPr id="371" name="Shape 371"/>
          <p:cNvSpPr/>
          <p:nvPr/>
        </p:nvSpPr>
        <p:spPr>
          <a:xfrm>
            <a:off x="6313123" y="3517946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72" name="Shape 372"/>
          <p:cNvSpPr/>
          <p:nvPr/>
        </p:nvSpPr>
        <p:spPr>
          <a:xfrm>
            <a:off x="7206092" y="3517946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73" name="Shape 373"/>
          <p:cNvSpPr/>
          <p:nvPr/>
        </p:nvSpPr>
        <p:spPr>
          <a:xfrm>
            <a:off x="6992599" y="355638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60</a:t>
            </a:r>
          </a:p>
        </p:txBody>
      </p:sp>
      <p:sp>
        <p:nvSpPr>
          <p:cNvPr id="374" name="Shape 374"/>
          <p:cNvSpPr/>
          <p:nvPr/>
        </p:nvSpPr>
        <p:spPr>
          <a:xfrm>
            <a:off x="8099061" y="3517946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75" name="Shape 375"/>
          <p:cNvSpPr/>
          <p:nvPr/>
        </p:nvSpPr>
        <p:spPr>
          <a:xfrm>
            <a:off x="7885568" y="355638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80</a:t>
            </a:r>
          </a:p>
        </p:txBody>
      </p:sp>
      <p:sp>
        <p:nvSpPr>
          <p:cNvPr id="376" name="Shape 376"/>
          <p:cNvSpPr/>
          <p:nvPr/>
        </p:nvSpPr>
        <p:spPr>
          <a:xfrm>
            <a:off x="4538925" y="1631117"/>
            <a:ext cx="3524915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538925" y="1988305"/>
            <a:ext cx="494761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4538926" y="2345492"/>
            <a:ext cx="901510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3467573" y="1421212"/>
            <a:ext cx="69891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A: 80s</a:t>
            </a:r>
          </a:p>
        </p:txBody>
      </p:sp>
      <p:sp>
        <p:nvSpPr>
          <p:cNvPr id="380" name="Shape 380"/>
          <p:cNvSpPr/>
          <p:nvPr/>
        </p:nvSpPr>
        <p:spPr>
          <a:xfrm>
            <a:off x="3483352" y="1805189"/>
            <a:ext cx="69089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B: 10s</a:t>
            </a:r>
          </a:p>
        </p:txBody>
      </p:sp>
      <p:sp>
        <p:nvSpPr>
          <p:cNvPr id="381" name="Shape 381"/>
          <p:cNvSpPr/>
          <p:nvPr/>
        </p:nvSpPr>
        <p:spPr>
          <a:xfrm>
            <a:off x="3474335" y="2162376"/>
            <a:ext cx="68768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C: 20s</a:t>
            </a:r>
          </a:p>
        </p:txBody>
      </p:sp>
      <p:sp>
        <p:nvSpPr>
          <p:cNvPr id="382" name="Shape 382"/>
          <p:cNvSpPr/>
          <p:nvPr/>
        </p:nvSpPr>
        <p:spPr>
          <a:xfrm>
            <a:off x="2780602" y="3985898"/>
            <a:ext cx="6931386" cy="970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What is the average turnaround time with SJF?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7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(80 + 10 + 20) / 3 =</a:t>
            </a:r>
            <a:r>
              <a:rPr sz="2531" dirty="0">
                <a:solidFill>
                  <a:schemeClr val="bg1"/>
                </a:solidFill>
              </a:rPr>
              <a:t> </a:t>
            </a:r>
            <a:r>
              <a:rPr sz="2531" dirty="0">
                <a:solidFill>
                  <a:srgbClr val="FF2600"/>
                </a:solidFill>
              </a:rPr>
              <a:t>~</a:t>
            </a:r>
            <a:r>
              <a:rPr sz="2531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36.7s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41722" y="5082859"/>
            <a:ext cx="9523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minimizing average turnaround time (with no preemption):</a:t>
            </a:r>
          </a:p>
          <a:p>
            <a:pPr>
              <a:buNone/>
            </a:pPr>
            <a: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SJF is provably optimal </a:t>
            </a:r>
            <a:b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 shorter job before longer job improves turnaround time of short job more than it harms turnaround time of long job</a:t>
            </a:r>
          </a:p>
        </p:txBody>
      </p:sp>
      <p:sp>
        <p:nvSpPr>
          <p:cNvPr id="2" name="Rectangle 1"/>
          <p:cNvSpPr/>
          <p:nvPr/>
        </p:nvSpPr>
        <p:spPr>
          <a:xfrm>
            <a:off x="8518166" y="4471281"/>
            <a:ext cx="2387644" cy="611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87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Average turnaround with FIFO: 70s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Scheduling Basics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idx="4294967295"/>
          </p:nvPr>
        </p:nvSpPr>
        <p:spPr>
          <a:xfrm>
            <a:off x="7650882" y="1688828"/>
            <a:ext cx="3017118" cy="18730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1497FC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Metrics</a:t>
            </a: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86" name="Shape 386"/>
          <p:cNvSpPr/>
          <p:nvPr/>
        </p:nvSpPr>
        <p:spPr>
          <a:xfrm>
            <a:off x="4792500" y="1688885"/>
            <a:ext cx="2169914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>
                <a:solidFill>
                  <a:srgbClr val="7BDB45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Schedulers</a:t>
            </a:r>
            <a:r>
              <a:rPr sz="2672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b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SJF</a:t>
            </a:r>
            <a:b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STCF</a:t>
            </a:r>
            <a:b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RR</a:t>
            </a:r>
          </a:p>
        </p:txBody>
      </p:sp>
      <p:sp>
        <p:nvSpPr>
          <p:cNvPr id="387" name="Shape 387"/>
          <p:cNvSpPr/>
          <p:nvPr/>
        </p:nvSpPr>
        <p:spPr>
          <a:xfrm>
            <a:off x="1524000" y="1688885"/>
            <a:ext cx="2713790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D45954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Workloads</a:t>
            </a: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 err="1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 err="1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run_time</a:t>
            </a:r>
            <a:endParaRPr sz="2672" dirty="0">
              <a:solidFill>
                <a:srgbClr val="D459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Workload Assumptions</a:t>
            </a:r>
          </a:p>
        </p:txBody>
      </p:sp>
      <p:sp>
        <p:nvSpPr>
          <p:cNvPr id="393" name="Shape 393"/>
          <p:cNvSpPr>
            <a:spLocks noGrp="1"/>
          </p:cNvSpPr>
          <p:nvPr>
            <p:ph type="body" idx="4294967295"/>
          </p:nvPr>
        </p:nvSpPr>
        <p:spPr>
          <a:xfrm>
            <a:off x="1524000" y="1659806"/>
            <a:ext cx="7804547" cy="3535040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4. The run-time of each job is known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331" dirty="0"/>
              <a:t>Shortest Job First (Arrival Time)</a:t>
            </a:r>
          </a:p>
        </p:txBody>
      </p:sp>
      <p:graphicFrame>
        <p:nvGraphicFramePr>
          <p:cNvPr id="396" name="Table 396"/>
          <p:cNvGraphicFramePr/>
          <p:nvPr>
            <p:extLst>
              <p:ext uri="{D42A27DB-BD31-4B8C-83A1-F6EECF244321}">
                <p14:modId xmlns:p14="http://schemas.microsoft.com/office/powerpoint/2010/main" val="5297913"/>
              </p:ext>
            </p:extLst>
          </p:nvPr>
        </p:nvGraphicFramePr>
        <p:xfrm>
          <a:off x="4318992" y="1607344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7" name="Shape 397"/>
          <p:cNvSpPr/>
          <p:nvPr/>
        </p:nvSpPr>
        <p:spPr>
          <a:xfrm>
            <a:off x="2821741" y="3857122"/>
            <a:ext cx="6841618" cy="580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What is the average turnaround time with SJF?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Stuck Behind a Tractor Again</a:t>
            </a:r>
          </a:p>
        </p:txBody>
      </p:sp>
      <p:sp>
        <p:nvSpPr>
          <p:cNvPr id="400" name="Shape 400"/>
          <p:cNvSpPr/>
          <p:nvPr/>
        </p:nvSpPr>
        <p:spPr>
          <a:xfrm>
            <a:off x="2911078" y="2697144"/>
            <a:ext cx="26783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01" name="Shape 401"/>
          <p:cNvSpPr/>
          <p:nvPr/>
        </p:nvSpPr>
        <p:spPr>
          <a:xfrm>
            <a:off x="6027539" y="2697144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02" name="Shape 402"/>
          <p:cNvSpPr/>
          <p:nvPr/>
        </p:nvSpPr>
        <p:spPr>
          <a:xfrm>
            <a:off x="5581054" y="2697144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/>
              <a:t>B</a:t>
            </a:r>
          </a:p>
        </p:txBody>
      </p:sp>
      <p:sp>
        <p:nvSpPr>
          <p:cNvPr id="403" name="Shape 403"/>
          <p:cNvSpPr/>
          <p:nvPr/>
        </p:nvSpPr>
        <p:spPr>
          <a:xfrm>
            <a:off x="2919842" y="3655285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4" name="Shape 404"/>
          <p:cNvSpPr/>
          <p:nvPr/>
        </p:nvSpPr>
        <p:spPr>
          <a:xfrm>
            <a:off x="2919842" y="3655285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5" name="Shape 405"/>
          <p:cNvSpPr/>
          <p:nvPr/>
        </p:nvSpPr>
        <p:spPr>
          <a:xfrm>
            <a:off x="2789191" y="369372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406" name="Shape 406"/>
          <p:cNvSpPr/>
          <p:nvPr/>
        </p:nvSpPr>
        <p:spPr>
          <a:xfrm>
            <a:off x="3812811" y="3655285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7" name="Shape 407"/>
          <p:cNvSpPr/>
          <p:nvPr/>
        </p:nvSpPr>
        <p:spPr>
          <a:xfrm>
            <a:off x="3599318" y="369372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20</a:t>
            </a:r>
          </a:p>
        </p:txBody>
      </p:sp>
      <p:sp>
        <p:nvSpPr>
          <p:cNvPr id="408" name="Shape 408"/>
          <p:cNvSpPr/>
          <p:nvPr/>
        </p:nvSpPr>
        <p:spPr>
          <a:xfrm>
            <a:off x="4705779" y="3655285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9" name="Shape 409"/>
          <p:cNvSpPr/>
          <p:nvPr/>
        </p:nvSpPr>
        <p:spPr>
          <a:xfrm>
            <a:off x="4492286" y="369372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40</a:t>
            </a:r>
          </a:p>
        </p:txBody>
      </p:sp>
      <p:sp>
        <p:nvSpPr>
          <p:cNvPr id="410" name="Shape 410"/>
          <p:cNvSpPr/>
          <p:nvPr/>
        </p:nvSpPr>
        <p:spPr>
          <a:xfrm>
            <a:off x="4705779" y="3655285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11" name="Shape 411"/>
          <p:cNvSpPr/>
          <p:nvPr/>
        </p:nvSpPr>
        <p:spPr>
          <a:xfrm>
            <a:off x="5598748" y="3655285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12" name="Shape 412"/>
          <p:cNvSpPr/>
          <p:nvPr/>
        </p:nvSpPr>
        <p:spPr>
          <a:xfrm>
            <a:off x="5385255" y="369372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60</a:t>
            </a:r>
          </a:p>
        </p:txBody>
      </p:sp>
      <p:sp>
        <p:nvSpPr>
          <p:cNvPr id="413" name="Shape 413"/>
          <p:cNvSpPr/>
          <p:nvPr/>
        </p:nvSpPr>
        <p:spPr>
          <a:xfrm>
            <a:off x="6491717" y="3655285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14" name="Shape 414"/>
          <p:cNvSpPr/>
          <p:nvPr/>
        </p:nvSpPr>
        <p:spPr>
          <a:xfrm>
            <a:off x="6278224" y="369372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80</a:t>
            </a:r>
          </a:p>
        </p:txBody>
      </p:sp>
      <p:sp>
        <p:nvSpPr>
          <p:cNvPr id="416" name="Shape 416"/>
          <p:cNvSpPr/>
          <p:nvPr/>
        </p:nvSpPr>
        <p:spPr>
          <a:xfrm>
            <a:off x="2864953" y="1740536"/>
            <a:ext cx="114935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>
                <a:latin typeface="Arial" panose="020B0604020202020204" pitchFamily="34" charset="0"/>
                <a:cs typeface="Arial" panose="020B0604020202020204" pitchFamily="34" charset="0"/>
              </a:rPr>
              <a:t>[B,C arrive]</a:t>
            </a:r>
          </a:p>
        </p:txBody>
      </p:sp>
      <p:sp>
        <p:nvSpPr>
          <p:cNvPr id="417" name="Shape 417"/>
          <p:cNvSpPr/>
          <p:nvPr/>
        </p:nvSpPr>
        <p:spPr>
          <a:xfrm>
            <a:off x="3384026" y="2083147"/>
            <a:ext cx="1" cy="593535"/>
          </a:xfrm>
          <a:prstGeom prst="line">
            <a:avLst/>
          </a:prstGeom>
          <a:ln w="127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2" name="Shape 458"/>
          <p:cNvSpPr/>
          <p:nvPr/>
        </p:nvSpPr>
        <p:spPr>
          <a:xfrm>
            <a:off x="2017278" y="4669317"/>
            <a:ext cx="5507919" cy="580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What is the average turnaround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Table 396"/>
          <p:cNvGraphicFramePr/>
          <p:nvPr>
            <p:extLst>
              <p:ext uri="{D42A27DB-BD31-4B8C-83A1-F6EECF244321}">
                <p14:modId xmlns:p14="http://schemas.microsoft.com/office/powerpoint/2010/main" val="1666436472"/>
              </p:ext>
            </p:extLst>
          </p:nvPr>
        </p:nvGraphicFramePr>
        <p:xfrm>
          <a:off x="6866093" y="1523024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414497" y="5289541"/>
            <a:ext cx="4512774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(60 + (70 – 10) + (80 – 10)) / 3 = </a:t>
            </a:r>
            <a:r>
              <a:rPr lang="en-US" sz="1969" b="1" dirty="0">
                <a:solidFill>
                  <a:srgbClr val="FF26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63.3s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 animBg="1"/>
      <p:bldP spid="402" grpId="0" animBg="1"/>
      <p:bldP spid="416" grpId="0" animBg="1"/>
      <p:bldP spid="417" grpId="0" animBg="1"/>
      <p:bldP spid="22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6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Process Creation</a:t>
            </a:r>
            <a:endParaRPr/>
          </a:p>
        </p:txBody>
      </p:sp>
      <p:sp>
        <p:nvSpPr>
          <p:cNvPr id="801" name="Google Shape;801;p66"/>
          <p:cNvSpPr txBox="1">
            <a:spLocks noGrp="1"/>
          </p:cNvSpPr>
          <p:nvPr>
            <p:ph type="body" idx="1"/>
          </p:nvPr>
        </p:nvSpPr>
        <p:spPr>
          <a:xfrm>
            <a:off x="1104405" y="1600200"/>
            <a:ext cx="10189029" cy="495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 dirty="0"/>
              <a:t>Option 2: </a:t>
            </a:r>
            <a:r>
              <a:rPr lang="en-US" sz="2400" dirty="0">
                <a:solidFill>
                  <a:srgbClr val="C00000"/>
                </a:solidFill>
              </a:rPr>
              <a:t>Clone an existing process and change it</a:t>
            </a:r>
            <a:endParaRPr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Example: Unix fork() and exec()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Fork(): Clones the calling process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Exec(char *file): Overlays file image on calling process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Fork() 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Stop current process and save its state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Make copy of code, data, stack, and PCB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Add new PCB to ready list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rgbClr val="333333"/>
              </a:buClr>
              <a:buSzPts val="1800"/>
            </a:pPr>
            <a:r>
              <a:rPr lang="en-US" sz="1800" dirty="0">
                <a:solidFill>
                  <a:srgbClr val="C00000"/>
                </a:solidFill>
              </a:rPr>
              <a:t>Any changes needed to child process? Yes!</a:t>
            </a:r>
            <a:endParaRPr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Exec(char *file)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Replace current data and code segments with those in specified file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Advantages: Flexible, clean, simple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Disadvantages: Wasteful to perform copy and then overwrite of memory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84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Preemptive Schedu</a:t>
            </a:r>
            <a:r>
              <a:rPr lang="en-US" sz="4556" dirty="0"/>
              <a:t>ling</a:t>
            </a:r>
            <a:endParaRPr sz="4556" dirty="0"/>
          </a:p>
        </p:txBody>
      </p:sp>
      <p:sp>
        <p:nvSpPr>
          <p:cNvPr id="468" name="Shape 468"/>
          <p:cNvSpPr>
            <a:spLocks noGrp="1"/>
          </p:cNvSpPr>
          <p:nvPr>
            <p:ph type="body" idx="4294967295"/>
          </p:nvPr>
        </p:nvSpPr>
        <p:spPr>
          <a:xfrm>
            <a:off x="1796355" y="1682131"/>
            <a:ext cx="8871645" cy="504192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Prev schedulers</a:t>
            </a:r>
            <a:r>
              <a:rPr sz="2672" dirty="0">
                <a:solidFill>
                  <a:srgbClr val="333333"/>
                </a:solidFill>
              </a:rPr>
              <a:t>: </a:t>
            </a:r>
            <a:endParaRPr lang="en-US"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FIFO and SJF are </a:t>
            </a:r>
            <a:r>
              <a:rPr sz="2461" dirty="0">
                <a:solidFill>
                  <a:srgbClr val="C00000"/>
                </a:solidFill>
              </a:rPr>
              <a:t>non-preemptive</a:t>
            </a:r>
            <a:endParaRPr lang="en-US" sz="2461" b="1" dirty="0">
              <a:solidFill>
                <a:srgbClr val="C00000"/>
              </a:solidFill>
              <a:ea typeface="Helvetica"/>
              <a:cs typeface="Helvetica"/>
              <a:sym typeface="Helvetica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Only schedule new job when previous job voluntarily relinquishes CPU (performs I/O or exits)</a:t>
            </a:r>
            <a:endParaRPr sz="246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New scheduler</a:t>
            </a:r>
            <a:r>
              <a:rPr sz="2672" dirty="0">
                <a:solidFill>
                  <a:srgbClr val="333333"/>
                </a:solidFill>
              </a:rPr>
              <a:t>: </a:t>
            </a:r>
            <a:endParaRPr lang="en-US"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C00000"/>
                </a:solidFill>
              </a:rPr>
              <a:t>Preemptive</a:t>
            </a:r>
            <a:r>
              <a:rPr lang="en-US" sz="2461" dirty="0">
                <a:solidFill>
                  <a:srgbClr val="333333"/>
                </a:solidFill>
              </a:rPr>
              <a:t>: Potentially schedule different job at any point by taking CPU away from running job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STCF (Shortest Time-to-Completion First)</a:t>
            </a:r>
            <a:endParaRPr lang="en-US" sz="2461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Always </a:t>
            </a:r>
            <a:r>
              <a:rPr sz="2672" dirty="0">
                <a:solidFill>
                  <a:srgbClr val="333333"/>
                </a:solidFill>
              </a:rPr>
              <a:t>run </a:t>
            </a:r>
            <a:r>
              <a:rPr lang="en-US" sz="2672" dirty="0">
                <a:solidFill>
                  <a:srgbClr val="333333"/>
                </a:solidFill>
              </a:rPr>
              <a:t>job that </a:t>
            </a:r>
            <a:r>
              <a:rPr sz="2672" dirty="0">
                <a:solidFill>
                  <a:srgbClr val="333333"/>
                </a:solidFill>
              </a:rPr>
              <a:t>will complete the quickest</a:t>
            </a:r>
            <a:endParaRPr lang="en-US" sz="2672" dirty="0">
              <a:solidFill>
                <a:srgbClr val="333333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IN" sz="2272" dirty="0">
                <a:solidFill>
                  <a:srgbClr val="333333"/>
                </a:solidFill>
              </a:rPr>
              <a:t>(That job may change over time)</a:t>
            </a:r>
            <a:endParaRPr sz="2272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latin typeface="Arial" panose="020B0604020202020204" pitchFamily="34" charset="0"/>
                <a:cs typeface="Arial" panose="020B0604020202020204" pitchFamily="34" charset="0"/>
              </a:rPr>
              <a:t>NON-PREEMPTIVE: </a:t>
            </a: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SJF</a:t>
            </a:r>
          </a:p>
        </p:txBody>
      </p:sp>
      <p:sp>
        <p:nvSpPr>
          <p:cNvPr id="471" name="Shape 471"/>
          <p:cNvSpPr/>
          <p:nvPr/>
        </p:nvSpPr>
        <p:spPr>
          <a:xfrm>
            <a:off x="5214058" y="3181897"/>
            <a:ext cx="26783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72" name="Shape 472"/>
          <p:cNvSpPr/>
          <p:nvPr/>
        </p:nvSpPr>
        <p:spPr>
          <a:xfrm>
            <a:off x="8330519" y="3181898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73" name="Shape 473"/>
          <p:cNvSpPr/>
          <p:nvPr/>
        </p:nvSpPr>
        <p:spPr>
          <a:xfrm>
            <a:off x="7884035" y="3181898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/>
              <a:t>B</a:t>
            </a:r>
          </a:p>
        </p:txBody>
      </p:sp>
      <p:sp>
        <p:nvSpPr>
          <p:cNvPr id="474" name="Shape 474"/>
          <p:cNvSpPr/>
          <p:nvPr/>
        </p:nvSpPr>
        <p:spPr>
          <a:xfrm>
            <a:off x="5222821" y="4140039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5222822" y="4140039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5092171" y="4178479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7" name="Shape 477"/>
          <p:cNvSpPr/>
          <p:nvPr/>
        </p:nvSpPr>
        <p:spPr>
          <a:xfrm>
            <a:off x="6115790" y="4140039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5902297" y="4178479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479" name="Shape 479"/>
          <p:cNvSpPr/>
          <p:nvPr/>
        </p:nvSpPr>
        <p:spPr>
          <a:xfrm>
            <a:off x="7008759" y="4140039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6795266" y="4178479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481" name="Shape 481"/>
          <p:cNvSpPr/>
          <p:nvPr/>
        </p:nvSpPr>
        <p:spPr>
          <a:xfrm>
            <a:off x="7008759" y="4140039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7901728" y="4140039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7688235" y="4178479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484" name="Shape 484"/>
          <p:cNvSpPr/>
          <p:nvPr/>
        </p:nvSpPr>
        <p:spPr>
          <a:xfrm>
            <a:off x="8794697" y="4140039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8581204" y="4178479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486" name="Shape 486"/>
          <p:cNvSpPr/>
          <p:nvPr/>
        </p:nvSpPr>
        <p:spPr>
          <a:xfrm>
            <a:off x="4931339" y="5111184"/>
            <a:ext cx="38221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Average turnaround time: </a:t>
            </a:r>
            <a:endParaRPr lang="en-US" sz="25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5167933" y="2225290"/>
            <a:ext cx="114935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[B,C arrive]</a:t>
            </a:r>
          </a:p>
        </p:txBody>
      </p:sp>
      <p:sp>
        <p:nvSpPr>
          <p:cNvPr id="488" name="Shape 488"/>
          <p:cNvSpPr/>
          <p:nvPr/>
        </p:nvSpPr>
        <p:spPr>
          <a:xfrm>
            <a:off x="5687006" y="2567901"/>
            <a:ext cx="1" cy="593535"/>
          </a:xfrm>
          <a:prstGeom prst="line">
            <a:avLst/>
          </a:prstGeom>
          <a:ln w="127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graphicFrame>
        <p:nvGraphicFramePr>
          <p:cNvPr id="21" name="Table 396"/>
          <p:cNvGraphicFramePr/>
          <p:nvPr>
            <p:extLst>
              <p:ext uri="{D42A27DB-BD31-4B8C-83A1-F6EECF244321}">
                <p14:modId xmlns:p14="http://schemas.microsoft.com/office/powerpoint/2010/main" val="4230939115"/>
              </p:ext>
            </p:extLst>
          </p:nvPr>
        </p:nvGraphicFramePr>
        <p:xfrm>
          <a:off x="1696474" y="1612498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elvetica"/>
                          <a:cs typeface="Arial" panose="020B060402020202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676925" y="5629197"/>
            <a:ext cx="4512774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(60 + (70 – 10) + (80 – 10)) / 3 = </a:t>
            </a:r>
            <a:r>
              <a:rPr lang="en-US" sz="1969" b="1" dirty="0">
                <a:solidFill>
                  <a:srgbClr val="FF26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63.3s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latin typeface="Arial" panose="020B0604020202020204" pitchFamily="34" charset="0"/>
                <a:cs typeface="Arial" panose="020B0604020202020204" pitchFamily="34" charset="0"/>
              </a:rPr>
              <a:t>PREEMPTIVE: </a:t>
            </a: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STCF</a:t>
            </a:r>
          </a:p>
        </p:txBody>
      </p:sp>
      <p:sp>
        <p:nvSpPr>
          <p:cNvPr id="534" name="Shape 534"/>
          <p:cNvSpPr/>
          <p:nvPr/>
        </p:nvSpPr>
        <p:spPr>
          <a:xfrm>
            <a:off x="6046708" y="3449241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35" name="Shape 535"/>
          <p:cNvSpPr/>
          <p:nvPr/>
        </p:nvSpPr>
        <p:spPr>
          <a:xfrm>
            <a:off x="6930748" y="3449242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36" name="Shape 536"/>
          <p:cNvSpPr/>
          <p:nvPr/>
        </p:nvSpPr>
        <p:spPr>
          <a:xfrm>
            <a:off x="6484263" y="3449242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37" name="Shape 537"/>
          <p:cNvSpPr/>
          <p:nvPr/>
        </p:nvSpPr>
        <p:spPr>
          <a:xfrm>
            <a:off x="6055472" y="4407383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6055472" y="4407384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5924821" y="4445823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40" name="Shape 540"/>
          <p:cNvSpPr/>
          <p:nvPr/>
        </p:nvSpPr>
        <p:spPr>
          <a:xfrm>
            <a:off x="6948441" y="4407384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6734948" y="4445823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542" name="Shape 542"/>
          <p:cNvSpPr/>
          <p:nvPr/>
        </p:nvSpPr>
        <p:spPr>
          <a:xfrm>
            <a:off x="7841410" y="4407384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7627916" y="4445823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544" name="Shape 544"/>
          <p:cNvSpPr/>
          <p:nvPr/>
        </p:nvSpPr>
        <p:spPr>
          <a:xfrm>
            <a:off x="7841410" y="4407384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8734378" y="4407384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8520885" y="4445823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547" name="Shape 547"/>
          <p:cNvSpPr/>
          <p:nvPr/>
        </p:nvSpPr>
        <p:spPr>
          <a:xfrm>
            <a:off x="9627347" y="4407384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9413854" y="4445823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549" name="Shape 549"/>
          <p:cNvSpPr/>
          <p:nvPr/>
        </p:nvSpPr>
        <p:spPr>
          <a:xfrm>
            <a:off x="4984030" y="5378528"/>
            <a:ext cx="542834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Average turnaround time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 with STCF?</a:t>
            </a:r>
          </a:p>
        </p:txBody>
      </p:sp>
      <p:sp>
        <p:nvSpPr>
          <p:cNvPr id="550" name="Shape 550"/>
          <p:cNvSpPr/>
          <p:nvPr/>
        </p:nvSpPr>
        <p:spPr>
          <a:xfrm>
            <a:off x="7389742" y="3449241"/>
            <a:ext cx="2228237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51" name="Shape 551"/>
          <p:cNvSpPr/>
          <p:nvPr/>
        </p:nvSpPr>
        <p:spPr>
          <a:xfrm>
            <a:off x="6067212" y="2557832"/>
            <a:ext cx="3524915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6476706" y="2915019"/>
            <a:ext cx="492016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6500806" y="3272207"/>
            <a:ext cx="877411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4995859" y="2347927"/>
            <a:ext cx="79028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A: 80s</a:t>
            </a:r>
          </a:p>
        </p:txBody>
      </p:sp>
      <p:sp>
        <p:nvSpPr>
          <p:cNvPr id="555" name="Shape 555"/>
          <p:cNvSpPr/>
          <p:nvPr/>
        </p:nvSpPr>
        <p:spPr>
          <a:xfrm>
            <a:off x="5011639" y="2731903"/>
            <a:ext cx="79028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B: 10s</a:t>
            </a:r>
          </a:p>
        </p:txBody>
      </p:sp>
      <p:sp>
        <p:nvSpPr>
          <p:cNvPr id="556" name="Shape 556"/>
          <p:cNvSpPr/>
          <p:nvPr/>
        </p:nvSpPr>
        <p:spPr>
          <a:xfrm>
            <a:off x="5002622" y="3089091"/>
            <a:ext cx="80470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C: 20s</a:t>
            </a:r>
          </a:p>
        </p:txBody>
      </p:sp>
      <p:graphicFrame>
        <p:nvGraphicFramePr>
          <p:cNvPr id="26" name="Table 396"/>
          <p:cNvGraphicFramePr/>
          <p:nvPr>
            <p:extLst>
              <p:ext uri="{D42A27DB-BD31-4B8C-83A1-F6EECF244321}">
                <p14:modId xmlns:p14="http://schemas.microsoft.com/office/powerpoint/2010/main" val="1138463304"/>
              </p:ext>
            </p:extLst>
          </p:nvPr>
        </p:nvGraphicFramePr>
        <p:xfrm>
          <a:off x="1696474" y="1612498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bg1"/>
                          </a:solidFill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err="1">
                          <a:solidFill>
                            <a:schemeClr val="bg1"/>
                          </a:solidFill>
                        </a:rPr>
                        <a:t>run_time</a:t>
                      </a:r>
                      <a:r>
                        <a:rPr sz="2000" dirty="0">
                          <a:solidFill>
                            <a:schemeClr val="bg1"/>
                          </a:solidFill>
                        </a:rPr>
                        <a:t>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Shape 487"/>
          <p:cNvSpPr/>
          <p:nvPr/>
        </p:nvSpPr>
        <p:spPr>
          <a:xfrm>
            <a:off x="5979902" y="2025892"/>
            <a:ext cx="1149354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[B,C arrive]</a:t>
            </a:r>
          </a:p>
        </p:txBody>
      </p:sp>
      <p:sp>
        <p:nvSpPr>
          <p:cNvPr id="28" name="Shape 488"/>
          <p:cNvSpPr/>
          <p:nvPr/>
        </p:nvSpPr>
        <p:spPr>
          <a:xfrm flipH="1">
            <a:off x="6498976" y="2347987"/>
            <a:ext cx="1830" cy="1098889"/>
          </a:xfrm>
          <a:prstGeom prst="line">
            <a:avLst/>
          </a:prstGeom>
          <a:ln w="127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86892" y="5875441"/>
            <a:ext cx="105106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b="1" dirty="0">
                <a:solidFill>
                  <a:srgbClr val="C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36.6</a:t>
            </a:r>
          </a:p>
        </p:txBody>
      </p:sp>
      <p:sp>
        <p:nvSpPr>
          <p:cNvPr id="30" name="Shape 486"/>
          <p:cNvSpPr/>
          <p:nvPr/>
        </p:nvSpPr>
        <p:spPr>
          <a:xfrm>
            <a:off x="4794331" y="6203355"/>
            <a:ext cx="5970160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Average turnaround time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 with SJF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531" b="1" dirty="0">
                <a:solidFill>
                  <a:srgbClr val="C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63.3</a:t>
            </a:r>
            <a:r>
              <a:rPr sz="2531" b="1" dirty="0">
                <a:solidFill>
                  <a:srgbClr val="C00000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animBg="1"/>
      <p:bldP spid="535" grpId="0" animBg="1"/>
      <p:bldP spid="536" grpId="0" animBg="1"/>
      <p:bldP spid="549" grpId="0" animBg="1"/>
      <p:bldP spid="550" grpId="0" animBg="1"/>
      <p:bldP spid="551" grpId="0" animBg="1"/>
      <p:bldP spid="552" grpId="0" animBg="1"/>
      <p:bldP spid="553" grpId="0" animBg="1"/>
      <p:bldP spid="554" grpId="0" animBg="1"/>
      <p:bldP spid="555" grpId="0" animBg="1"/>
      <p:bldP spid="556" grpId="0" animBg="1"/>
      <p:bldP spid="27" grpId="0" animBg="1"/>
      <p:bldP spid="28" grpId="0" animBg="1"/>
      <p:bldP spid="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Scheduling Basics</a:t>
            </a:r>
          </a:p>
        </p:txBody>
      </p:sp>
      <p:sp>
        <p:nvSpPr>
          <p:cNvPr id="559" name="Shape 559"/>
          <p:cNvSpPr>
            <a:spLocks noGrp="1"/>
          </p:cNvSpPr>
          <p:nvPr>
            <p:ph type="body" idx="4294967295"/>
          </p:nvPr>
        </p:nvSpPr>
        <p:spPr>
          <a:xfrm>
            <a:off x="7650882" y="1939975"/>
            <a:ext cx="3017118" cy="18730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1497FC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Metrics</a:t>
            </a: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560" name="Shape 560"/>
          <p:cNvSpPr/>
          <p:nvPr/>
        </p:nvSpPr>
        <p:spPr>
          <a:xfrm>
            <a:off x="4872633" y="1940417"/>
            <a:ext cx="2169914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7BDB45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Schedulers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SJF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STCF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RR</a:t>
            </a:r>
          </a:p>
        </p:txBody>
      </p:sp>
      <p:sp>
        <p:nvSpPr>
          <p:cNvPr id="561" name="Shape 561"/>
          <p:cNvSpPr/>
          <p:nvPr/>
        </p:nvSpPr>
        <p:spPr>
          <a:xfrm>
            <a:off x="1524000" y="1940417"/>
            <a:ext cx="2793923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D45954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Workloads</a:t>
            </a: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latin typeface="Arial" panose="020B0604020202020204" pitchFamily="34" charset="0"/>
                <a:cs typeface="Arial" panose="020B0604020202020204" pitchFamily="34" charset="0"/>
              </a:rPr>
              <a:t>Response Time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50739" y="1839341"/>
            <a:ext cx="8642766" cy="4297363"/>
          </a:xfr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Sometimes we care about when job starts instead of when it finishes 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New metric: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i="1" dirty="0" err="1">
                <a:latin typeface="Arial" panose="020B0604020202020204" pitchFamily="34" charset="0"/>
                <a:cs typeface="Arial" panose="020B0604020202020204" pitchFamily="34" charset="0"/>
              </a:rPr>
              <a:t>response_time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531" i="1" dirty="0" err="1">
                <a:latin typeface="Arial" panose="020B0604020202020204" pitchFamily="34" charset="0"/>
                <a:cs typeface="Arial" panose="020B0604020202020204" pitchFamily="34" charset="0"/>
              </a:rPr>
              <a:t>first_run_time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531" i="1" dirty="0" err="1"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latin typeface="Arial" panose="020B0604020202020204" pitchFamily="34" charset="0"/>
                <a:cs typeface="Arial" panose="020B0604020202020204" pitchFamily="34" charset="0"/>
              </a:rPr>
              <a:t>Response vs. Turnaround</a:t>
            </a:r>
          </a:p>
        </p:txBody>
      </p:sp>
      <p:sp>
        <p:nvSpPr>
          <p:cNvPr id="577" name="Shape 577"/>
          <p:cNvSpPr/>
          <p:nvPr/>
        </p:nvSpPr>
        <p:spPr>
          <a:xfrm>
            <a:off x="4518422" y="2307217"/>
            <a:ext cx="956370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78" name="Shape 578"/>
          <p:cNvSpPr/>
          <p:nvPr/>
        </p:nvSpPr>
        <p:spPr>
          <a:xfrm>
            <a:off x="4527185" y="3265358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4527186" y="3265358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4396535" y="3303797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81" name="Shape 581"/>
          <p:cNvSpPr/>
          <p:nvPr/>
        </p:nvSpPr>
        <p:spPr>
          <a:xfrm>
            <a:off x="5420154" y="3265358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5206661" y="3303797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583" name="Shape 583"/>
          <p:cNvSpPr/>
          <p:nvPr/>
        </p:nvSpPr>
        <p:spPr>
          <a:xfrm>
            <a:off x="6313123" y="3265358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6099630" y="3303797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585" name="Shape 585"/>
          <p:cNvSpPr/>
          <p:nvPr/>
        </p:nvSpPr>
        <p:spPr>
          <a:xfrm>
            <a:off x="6313123" y="3265358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7206092" y="3265358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6992599" y="3303797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588" name="Shape 588"/>
          <p:cNvSpPr/>
          <p:nvPr/>
        </p:nvSpPr>
        <p:spPr>
          <a:xfrm>
            <a:off x="8099061" y="3265358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7885568" y="3303797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590" name="Shape 590"/>
          <p:cNvSpPr/>
          <p:nvPr/>
        </p:nvSpPr>
        <p:spPr>
          <a:xfrm>
            <a:off x="4981403" y="2040885"/>
            <a:ext cx="437842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4977489" y="1683697"/>
            <a:ext cx="974230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2605614" y="1482721"/>
            <a:ext cx="226369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B’s turnaround: 20s</a:t>
            </a:r>
          </a:p>
        </p:txBody>
      </p:sp>
      <p:sp>
        <p:nvSpPr>
          <p:cNvPr id="593" name="Shape 593"/>
          <p:cNvSpPr/>
          <p:nvPr/>
        </p:nvSpPr>
        <p:spPr>
          <a:xfrm>
            <a:off x="5402461" y="2307217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4" name="Shape 594"/>
          <p:cNvSpPr/>
          <p:nvPr/>
        </p:nvSpPr>
        <p:spPr>
          <a:xfrm>
            <a:off x="4551265" y="3850922"/>
            <a:ext cx="1041953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[B arrives]</a:t>
            </a:r>
          </a:p>
        </p:txBody>
      </p:sp>
      <p:sp>
        <p:nvSpPr>
          <p:cNvPr id="595" name="Shape 595"/>
          <p:cNvSpPr/>
          <p:nvPr/>
        </p:nvSpPr>
        <p:spPr>
          <a:xfrm flipV="1">
            <a:off x="4991370" y="3300563"/>
            <a:ext cx="1" cy="59353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2788357" y="1839909"/>
            <a:ext cx="208095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B’s response: 10s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 animBg="1"/>
      <p:bldP spid="591" grpId="0" animBg="1"/>
      <p:bldP spid="592" grpId="0" animBg="1"/>
      <p:bldP spid="59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Round-Robin Scheduler</a:t>
            </a:r>
          </a:p>
        </p:txBody>
      </p:sp>
      <p:sp>
        <p:nvSpPr>
          <p:cNvPr id="599" name="Shape 599"/>
          <p:cNvSpPr>
            <a:spLocks noGrp="1"/>
          </p:cNvSpPr>
          <p:nvPr>
            <p:ph type="body" idx="4294967295"/>
          </p:nvPr>
        </p:nvSpPr>
        <p:spPr>
          <a:xfrm>
            <a:off x="1796355" y="1672084"/>
            <a:ext cx="8871645" cy="3142134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Prev schedulers</a:t>
            </a:r>
            <a:r>
              <a:rPr sz="2672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672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latin typeface="Arial" panose="020B0604020202020204" pitchFamily="34" charset="0"/>
                <a:cs typeface="Arial" panose="020B0604020202020204" pitchFamily="34" charset="0"/>
              </a:rPr>
              <a:t>FIFO, SJF, and STCF </a:t>
            </a:r>
            <a:r>
              <a:rPr lang="en-US" sz="2672" dirty="0">
                <a:latin typeface="Arial" panose="020B0604020202020204" pitchFamily="34" charset="0"/>
                <a:cs typeface="Arial" panose="020B0604020202020204" pitchFamily="34" charset="0"/>
              </a:rPr>
              <a:t>can have</a:t>
            </a:r>
            <a:r>
              <a:rPr sz="2672" dirty="0">
                <a:latin typeface="Arial" panose="020B0604020202020204" pitchFamily="34" charset="0"/>
                <a:cs typeface="Arial" panose="020B0604020202020204" pitchFamily="34" charset="0"/>
              </a:rPr>
              <a:t> poo</a:t>
            </a:r>
            <a:r>
              <a:rPr lang="en-US" sz="2672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sz="2672" dirty="0">
                <a:latin typeface="Arial" panose="020B0604020202020204" pitchFamily="34" charset="0"/>
                <a:cs typeface="Arial" panose="020B0604020202020204" pitchFamily="34" charset="0"/>
              </a:rPr>
              <a:t>response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New scheduler</a:t>
            </a:r>
            <a:r>
              <a:rPr sz="2672" dirty="0">
                <a:latin typeface="Arial" panose="020B0604020202020204" pitchFamily="34" charset="0"/>
                <a:cs typeface="Arial" panose="020B0604020202020204" pitchFamily="34" charset="0"/>
              </a:rPr>
              <a:t>: RR (Round Robin)</a:t>
            </a:r>
            <a:endParaRPr lang="en-US" sz="2672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Alternate ready processes </a:t>
            </a:r>
            <a:r>
              <a:rPr lang="en-US" sz="246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sz="246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fixed-length </a:t>
            </a:r>
            <a:r>
              <a:rPr lang="en-US" sz="246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</a:t>
            </a:r>
            <a:r>
              <a:rPr sz="246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FIFO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850660" y="1579228"/>
            <a:ext cx="3923446" cy="1874706"/>
            <a:chOff x="6929710" y="1942291"/>
            <a:chExt cx="5580012" cy="2666248"/>
          </a:xfrm>
        </p:grpSpPr>
        <p:sp>
          <p:nvSpPr>
            <p:cNvPr id="602" name="Shape 602"/>
            <p:cNvSpPr/>
            <p:nvPr/>
          </p:nvSpPr>
          <p:spPr>
            <a:xfrm>
              <a:off x="7103061" y="2534680"/>
              <a:ext cx="1241426" cy="1270001"/>
            </a:xfrm>
            <a:prstGeom prst="rect">
              <a:avLst/>
            </a:prstGeom>
            <a:solidFill>
              <a:srgbClr val="0B5D12"/>
            </a:solidFill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7115524" y="3897370"/>
              <a:ext cx="5080001" cy="1"/>
            </a:xfrm>
            <a:prstGeom prst="line">
              <a:avLst/>
            </a:prstGeom>
            <a:ln w="50800">
              <a:solidFill>
                <a:schemeClr val="tx1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711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6929710" y="3952040"/>
              <a:ext cx="360213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06" name="Shape 606"/>
            <p:cNvSpPr/>
            <p:nvPr/>
          </p:nvSpPr>
          <p:spPr>
            <a:xfrm>
              <a:off x="838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9710" y="3952040"/>
              <a:ext cx="360213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08" name="Shape 608"/>
            <p:cNvSpPr/>
            <p:nvPr/>
          </p:nvSpPr>
          <p:spPr>
            <a:xfrm>
              <a:off x="965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9351888" y="3952040"/>
              <a:ext cx="617833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610" name="Shape 610"/>
            <p:cNvSpPr/>
            <p:nvPr/>
          </p:nvSpPr>
          <p:spPr>
            <a:xfrm>
              <a:off x="965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1092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10621889" y="3952040"/>
              <a:ext cx="617833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11891889" y="3952040"/>
              <a:ext cx="617833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8373061" y="2534680"/>
              <a:ext cx="1241425" cy="1270001"/>
            </a:xfrm>
            <a:prstGeom prst="rect">
              <a:avLst/>
            </a:prstGeom>
            <a:solidFill>
              <a:srgbClr val="11DBE3"/>
            </a:solidFill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9643061" y="2534680"/>
              <a:ext cx="1241426" cy="1270001"/>
            </a:xfrm>
            <a:prstGeom prst="rect">
              <a:avLst/>
            </a:prstGeom>
            <a:solidFill>
              <a:srgbClr val="BC8027"/>
            </a:solidFill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 sz="1828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7494544" y="1942291"/>
              <a:ext cx="410371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44" name="Shape 644"/>
            <p:cNvSpPr/>
            <p:nvPr/>
          </p:nvSpPr>
          <p:spPr>
            <a:xfrm>
              <a:off x="8793399" y="1942291"/>
              <a:ext cx="410371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645" name="Shape 645"/>
            <p:cNvSpPr/>
            <p:nvPr/>
          </p:nvSpPr>
          <p:spPr>
            <a:xfrm>
              <a:off x="10046565" y="1942291"/>
              <a:ext cx="435447" cy="6564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616" name="Shape 616"/>
          <p:cNvSpPr/>
          <p:nvPr/>
        </p:nvSpPr>
        <p:spPr>
          <a:xfrm>
            <a:off x="6375545" y="1971155"/>
            <a:ext cx="158503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6384310" y="2929296"/>
            <a:ext cx="3571876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6384310" y="2929296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6253659" y="2967735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20" name="Shape 620"/>
          <p:cNvSpPr/>
          <p:nvPr/>
        </p:nvSpPr>
        <p:spPr>
          <a:xfrm>
            <a:off x="7277278" y="2929296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7146628" y="2967735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22" name="Shape 622"/>
          <p:cNvSpPr/>
          <p:nvPr/>
        </p:nvSpPr>
        <p:spPr>
          <a:xfrm>
            <a:off x="8170247" y="2929296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7956755" y="2967735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24" name="Shape 624"/>
          <p:cNvSpPr/>
          <p:nvPr/>
        </p:nvSpPr>
        <p:spPr>
          <a:xfrm>
            <a:off x="8170247" y="2929296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9063216" y="2929296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8849723" y="2967735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627" name="Shape 627"/>
          <p:cNvSpPr/>
          <p:nvPr/>
        </p:nvSpPr>
        <p:spPr>
          <a:xfrm>
            <a:off x="9956185" y="2929296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9742692" y="2967735"/>
            <a:ext cx="43441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629" name="Shape 629"/>
          <p:cNvSpPr/>
          <p:nvPr/>
        </p:nvSpPr>
        <p:spPr>
          <a:xfrm>
            <a:off x="6554139" y="1971155"/>
            <a:ext cx="158503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6732733" y="1971155"/>
            <a:ext cx="158503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6911327" y="1971155"/>
            <a:ext cx="158503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7089921" y="1971155"/>
            <a:ext cx="158503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7268515" y="1971155"/>
            <a:ext cx="158503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7447109" y="1971155"/>
            <a:ext cx="158503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7625702" y="1971155"/>
            <a:ext cx="158503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7804296" y="1971155"/>
            <a:ext cx="158503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7982890" y="1971155"/>
            <a:ext cx="158503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8161484" y="1971155"/>
            <a:ext cx="158503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8340077" y="1971155"/>
            <a:ext cx="158503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8518671" y="1971155"/>
            <a:ext cx="158503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8697265" y="1971155"/>
            <a:ext cx="158503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8875859" y="1971155"/>
            <a:ext cx="158503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6293620" y="1554631"/>
            <a:ext cx="2885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47" name="Shape 647"/>
          <p:cNvSpPr/>
          <p:nvPr/>
        </p:nvSpPr>
        <p:spPr>
          <a:xfrm>
            <a:off x="6492502" y="1554631"/>
            <a:ext cx="2885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48" name="Shape 648"/>
          <p:cNvSpPr/>
          <p:nvPr/>
        </p:nvSpPr>
        <p:spPr>
          <a:xfrm>
            <a:off x="6659261" y="1554631"/>
            <a:ext cx="3061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49" name="Shape 649"/>
          <p:cNvSpPr/>
          <p:nvPr/>
        </p:nvSpPr>
        <p:spPr>
          <a:xfrm>
            <a:off x="6878957" y="1554630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4" name="Shape 755"/>
          <p:cNvSpPr/>
          <p:nvPr/>
        </p:nvSpPr>
        <p:spPr>
          <a:xfrm>
            <a:off x="6368045" y="3547701"/>
            <a:ext cx="3155031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Helvetica" pitchFamily="2" charset="0"/>
                <a:cs typeface="Arial" panose="020B0604020202020204" pitchFamily="34" charset="0"/>
              </a:rPr>
              <a:t>Avg Response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Helvetica" pitchFamily="2" charset="0"/>
                <a:cs typeface="Arial" panose="020B0604020202020204" pitchFamily="34" charset="0"/>
              </a:rPr>
              <a:t>(0+1+2)/3 = </a:t>
            </a:r>
            <a:r>
              <a:rPr sz="2531" b="1" dirty="0">
                <a:solidFill>
                  <a:srgbClr val="C00000"/>
                </a:solidFill>
                <a:latin typeface="Helvetica" pitchFamily="2" charset="0"/>
                <a:ea typeface="Helvetica"/>
                <a:cs typeface="Arial" panose="020B0604020202020204" pitchFamily="34" charset="0"/>
                <a:sym typeface="Helvetica"/>
              </a:rPr>
              <a:t>1</a:t>
            </a:r>
          </a:p>
        </p:txBody>
      </p:sp>
      <p:sp>
        <p:nvSpPr>
          <p:cNvPr id="55" name="Shape 756"/>
          <p:cNvSpPr/>
          <p:nvPr/>
        </p:nvSpPr>
        <p:spPr>
          <a:xfrm>
            <a:off x="2224150" y="3506842"/>
            <a:ext cx="3155031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Helvetica" pitchFamily="2" charset="0"/>
                <a:cs typeface="Arial" panose="020B0604020202020204" pitchFamily="34" charset="0"/>
              </a:rPr>
              <a:t>Avg Response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Helvetica" pitchFamily="2" charset="0"/>
                <a:cs typeface="Arial" panose="020B0604020202020204" pitchFamily="34" charset="0"/>
              </a:rPr>
              <a:t>(0+5+10)/3 = </a:t>
            </a:r>
            <a:r>
              <a:rPr sz="2531" b="1" dirty="0">
                <a:solidFill>
                  <a:srgbClr val="C00000"/>
                </a:solidFill>
                <a:latin typeface="Helvetica" pitchFamily="2" charset="0"/>
                <a:ea typeface="Helvetica"/>
                <a:cs typeface="Arial" panose="020B0604020202020204" pitchFamily="34" charset="0"/>
                <a:sym typeface="Helvetica"/>
              </a:rPr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99180" y="5416105"/>
            <a:ext cx="8418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Other reasons why RR could be better?</a:t>
            </a:r>
          </a:p>
          <a:p>
            <a:pPr algn="l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If don’t know run-time of each job, gives short jobs a chance to run and finish fast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5397" y="4503502"/>
            <a:ext cx="7610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In what way is RR worse?</a:t>
            </a:r>
          </a:p>
          <a:p>
            <a:pPr algn="l"/>
            <a:r>
              <a:rPr lang="en-US" sz="2400" dirty="0">
                <a:latin typeface="Helvetica" pitchFamily="2" charset="0"/>
                <a:cs typeface="Arial" panose="020B0604020202020204" pitchFamily="34" charset="0"/>
              </a:rPr>
              <a:t>Ave. turn-around time with equal job lengths is horrible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0" animBg="1"/>
      <p:bldP spid="629" grpId="0" animBg="1"/>
      <p:bldP spid="631" grpId="0" animBg="1"/>
      <p:bldP spid="632" grpId="0" animBg="1"/>
      <p:bldP spid="634" grpId="0" animBg="1"/>
      <p:bldP spid="635" grpId="0" animBg="1"/>
      <p:bldP spid="636" grpId="0" animBg="1"/>
      <p:bldP spid="637" grpId="0" animBg="1"/>
      <p:bldP spid="638" grpId="0" animBg="1"/>
      <p:bldP spid="639" grpId="0" animBg="1"/>
      <p:bldP spid="640" grpId="0" animBg="1"/>
      <p:bldP spid="641" grpId="0" animBg="1"/>
      <p:bldP spid="642" grpId="0" animBg="1"/>
      <p:bldP spid="54" grpId="0" animBg="1"/>
      <p:bldP spid="55" grpId="0" animBg="1"/>
      <p:bldP spid="58" grpId="0" build="p"/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Scheduling Basics</a:t>
            </a:r>
          </a:p>
        </p:txBody>
      </p:sp>
      <p:sp>
        <p:nvSpPr>
          <p:cNvPr id="760" name="Shape 760"/>
          <p:cNvSpPr>
            <a:spLocks noGrp="1"/>
          </p:cNvSpPr>
          <p:nvPr>
            <p:ph type="body" idx="4294967295"/>
          </p:nvPr>
        </p:nvSpPr>
        <p:spPr>
          <a:xfrm>
            <a:off x="7650882" y="1797100"/>
            <a:ext cx="3017118" cy="18730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1497FC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Metrics</a:t>
            </a: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1497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response_time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761" name="Shape 761"/>
          <p:cNvSpPr/>
          <p:nvPr/>
        </p:nvSpPr>
        <p:spPr>
          <a:xfrm>
            <a:off x="4872633" y="1796797"/>
            <a:ext cx="2169914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7BDB45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Schedulers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FIFO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SJF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STCF</a:t>
            </a:r>
            <a:b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</a:t>
            </a:r>
          </a:p>
        </p:txBody>
      </p:sp>
      <p:sp>
        <p:nvSpPr>
          <p:cNvPr id="762" name="Shape 762"/>
          <p:cNvSpPr/>
          <p:nvPr/>
        </p:nvSpPr>
        <p:spPr>
          <a:xfrm>
            <a:off x="1524000" y="1796797"/>
            <a:ext cx="2793923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rgbClr val="D45954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Workloads</a:t>
            </a: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arrival_time</a:t>
            </a:r>
            <a:b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Review- </a:t>
            </a:r>
            <a:r>
              <a:rPr sz="4556" dirty="0"/>
              <a:t>Workload Assumptions</a:t>
            </a:r>
          </a:p>
        </p:txBody>
      </p:sp>
      <p:sp>
        <p:nvSpPr>
          <p:cNvPr id="820" name="Shape 820"/>
          <p:cNvSpPr>
            <a:spLocks noGrp="1"/>
          </p:cNvSpPr>
          <p:nvPr>
            <p:ph type="body" idx="4294967295"/>
          </p:nvPr>
        </p:nvSpPr>
        <p:spPr>
          <a:xfrm>
            <a:off x="1524000" y="1814960"/>
            <a:ext cx="7804547" cy="3535040"/>
          </a:xfrm>
          <a:prstGeom prst="rect">
            <a:avLst/>
          </a:prstGeom>
        </p:spPr>
        <p:txBody>
          <a:bodyPr/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4. The run-time of each job is known</a:t>
            </a:r>
            <a:br>
              <a:rPr sz="2672" strike="sngStrike" dirty="0"/>
            </a:br>
            <a:r>
              <a:rPr sz="2672" dirty="0">
                <a:solidFill>
                  <a:srgbClr val="FF0000"/>
                </a:solidFill>
              </a:rPr>
              <a:t>    (need smarter, fancier scheduler)</a:t>
            </a:r>
          </a:p>
        </p:txBody>
      </p:sp>
    </p:spTree>
    <p:extLst>
      <p:ext uri="{BB962C8B-B14F-4D97-AF65-F5344CB8AC3E}">
        <p14:creationId xmlns:p14="http://schemas.microsoft.com/office/powerpoint/2010/main" val="10524605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7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Unix Process Creation </a:t>
            </a:r>
            <a:endParaRPr/>
          </a:p>
        </p:txBody>
      </p:sp>
      <p:sp>
        <p:nvSpPr>
          <p:cNvPr id="807" name="Google Shape;807;p67"/>
          <p:cNvSpPr txBox="1">
            <a:spLocks noGrp="1"/>
          </p:cNvSpPr>
          <p:nvPr>
            <p:ph type="body" idx="4294967295"/>
          </p:nvPr>
        </p:nvSpPr>
        <p:spPr>
          <a:xfrm>
            <a:off x="1452748" y="13462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000"/>
              <a:buNone/>
            </a:pPr>
            <a:r>
              <a:rPr lang="en-US" sz="2000" dirty="0"/>
              <a:t>Fork/exec crucial to how the user’s shell is implemented!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1800"/>
              <a:buNone/>
            </a:pPr>
            <a:endParaRPr sz="1800"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While (1) {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Char *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cmd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getcmd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();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Int 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retval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= fork();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If (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retval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== 0) {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// This is the child process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// Setup the child’s process environment here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// E.g., where is standard I/O, how to handle signals?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exec(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cmd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);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// exec does not return if it succeeds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(“ERROR: Could not execute %s\n”, 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cmd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);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exit(1);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} else {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/>
              <a:t>		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// This is the parent process; Wait for child to finish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int 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pid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retval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wait(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pid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);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}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1600"/>
              <a:buNone/>
            </a:pPr>
            <a:r>
              <a:rPr lang="en-US" sz="1600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101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6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MLFQ </a:t>
            </a:r>
            <a:br>
              <a:rPr lang="en-US" sz="36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36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(Multi-Level Feedback Queue)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Google Shape;151;p4"/>
          <p:cNvSpPr txBox="1">
            <a:spLocks noGrp="1"/>
          </p:cNvSpPr>
          <p:nvPr>
            <p:ph type="body" idx="1"/>
          </p:nvPr>
        </p:nvSpPr>
        <p:spPr>
          <a:xfrm>
            <a:off x="1850739" y="1828801"/>
            <a:ext cx="8036213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Goal: general-purpose scheduling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253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support two job types with distinct goals</a:t>
            </a:r>
            <a:b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- “</a:t>
            </a:r>
            <a:r>
              <a:rPr lang="en-US" sz="2531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” programs care about </a:t>
            </a:r>
            <a:r>
              <a:rPr lang="en-US" sz="2531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time</a:t>
            </a:r>
            <a:br>
              <a:rPr lang="en-US" sz="2531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 - “</a:t>
            </a:r>
            <a:r>
              <a:rPr lang="en-US" sz="2531" dirty="0">
                <a:solidFill>
                  <a:srgbClr val="8881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” programs care about </a:t>
            </a:r>
            <a:r>
              <a:rPr lang="en-US" sz="2531" dirty="0">
                <a:solidFill>
                  <a:srgbClr val="8881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turnaround time</a:t>
            </a:r>
            <a:endParaRPr sz="253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253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Approach: multiple levels of round-robin</a:t>
            </a:r>
            <a:br>
              <a:rPr lang="en-US" sz="253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3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each level has higher priority than lower levels and         preempts them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253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MLFQ has a number of distinct queues.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253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queue is assigned a different priority level.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rgbClr val="000000"/>
              </a:buClr>
              <a:buSzPts val="3600"/>
              <a:buNone/>
            </a:pPr>
            <a:endParaRPr sz="25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Priorities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Google Shape;157;p5"/>
          <p:cNvSpPr txBox="1">
            <a:spLocks noGrp="1"/>
          </p:cNvSpPr>
          <p:nvPr>
            <p:ph type="body" idx="4294967295"/>
          </p:nvPr>
        </p:nvSpPr>
        <p:spPr>
          <a:xfrm>
            <a:off x="1524000" y="1548185"/>
            <a:ext cx="7804547" cy="10235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 lnSpcReduction="10000"/>
          </a:bodyPr>
          <a:lstStyle/>
          <a:p>
            <a:pPr marL="282560" indent="-28256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sz="2672">
                <a:latin typeface="Arial" panose="020B0604020202020204" pitchFamily="34" charset="0"/>
                <a:cs typeface="Arial" panose="020B0604020202020204" pitchFamily="34" charset="0"/>
              </a:rPr>
              <a:t>Rule 1: If priority(A) &gt; Priority(B), A runs</a:t>
            </a:r>
            <a:endParaRPr sz="2672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rgbClr val="000000"/>
              </a:buClr>
              <a:buSzPct val="100000"/>
              <a:buNone/>
            </a:pPr>
            <a:r>
              <a:rPr lang="en-US" sz="2672">
                <a:latin typeface="Arial" panose="020B0604020202020204" pitchFamily="34" charset="0"/>
                <a:cs typeface="Arial" panose="020B0604020202020204" pitchFamily="34" charset="0"/>
              </a:rPr>
              <a:t>Rule 2: If priority(A) == Priority(B), A &amp; B run in RR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3173016" y="2869621"/>
            <a:ext cx="518388" cy="518387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828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sz="1266"/>
          </a:p>
        </p:txBody>
      </p:sp>
      <p:sp>
        <p:nvSpPr>
          <p:cNvPr id="159" name="Google Shape;159;p5"/>
          <p:cNvSpPr/>
          <p:nvPr/>
        </p:nvSpPr>
        <p:spPr>
          <a:xfrm>
            <a:off x="3173015" y="3494699"/>
            <a:ext cx="518387" cy="518387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828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1266"/>
          </a:p>
        </p:txBody>
      </p:sp>
      <p:sp>
        <p:nvSpPr>
          <p:cNvPr id="160" name="Google Shape;160;p5"/>
          <p:cNvSpPr/>
          <p:nvPr/>
        </p:nvSpPr>
        <p:spPr>
          <a:xfrm>
            <a:off x="3173015" y="4744855"/>
            <a:ext cx="518387" cy="518387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81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828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endParaRPr sz="1266"/>
          </a:p>
        </p:txBody>
      </p:sp>
      <p:sp>
        <p:nvSpPr>
          <p:cNvPr id="161" name="Google Shape;161;p5"/>
          <p:cNvSpPr/>
          <p:nvPr/>
        </p:nvSpPr>
        <p:spPr>
          <a:xfrm>
            <a:off x="2241005" y="2879923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Q3</a:t>
            </a:r>
            <a:endParaRPr sz="1266"/>
          </a:p>
        </p:txBody>
      </p:sp>
      <p:sp>
        <p:nvSpPr>
          <p:cNvPr id="162" name="Google Shape;162;p5"/>
          <p:cNvSpPr/>
          <p:nvPr/>
        </p:nvSpPr>
        <p:spPr>
          <a:xfrm>
            <a:off x="2241005" y="3505001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Q2</a:t>
            </a:r>
            <a:endParaRPr sz="1266"/>
          </a:p>
        </p:txBody>
      </p:sp>
      <p:sp>
        <p:nvSpPr>
          <p:cNvPr id="163" name="Google Shape;163;p5"/>
          <p:cNvSpPr/>
          <p:nvPr/>
        </p:nvSpPr>
        <p:spPr>
          <a:xfrm>
            <a:off x="2241005" y="4130079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Q1</a:t>
            </a:r>
            <a:endParaRPr sz="1266"/>
          </a:p>
        </p:txBody>
      </p:sp>
      <p:sp>
        <p:nvSpPr>
          <p:cNvPr id="164" name="Google Shape;164;p5"/>
          <p:cNvSpPr/>
          <p:nvPr/>
        </p:nvSpPr>
        <p:spPr>
          <a:xfrm>
            <a:off x="2241005" y="4755157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Q0</a:t>
            </a:r>
            <a:endParaRPr sz="1266"/>
          </a:p>
        </p:txBody>
      </p:sp>
      <p:sp>
        <p:nvSpPr>
          <p:cNvPr id="165" name="Google Shape;165;p5"/>
          <p:cNvSpPr/>
          <p:nvPr/>
        </p:nvSpPr>
        <p:spPr>
          <a:xfrm>
            <a:off x="4155281" y="4744855"/>
            <a:ext cx="518387" cy="518387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1828" b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endParaRPr sz="1266"/>
          </a:p>
        </p:txBody>
      </p:sp>
      <p:cxnSp>
        <p:nvCxnSpPr>
          <p:cNvPr id="166" name="Google Shape;166;p5"/>
          <p:cNvCxnSpPr/>
          <p:nvPr/>
        </p:nvCxnSpPr>
        <p:spPr>
          <a:xfrm>
            <a:off x="3752794" y="5016855"/>
            <a:ext cx="341096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67" name="Google Shape;167;p5"/>
          <p:cNvCxnSpPr/>
          <p:nvPr/>
        </p:nvCxnSpPr>
        <p:spPr>
          <a:xfrm>
            <a:off x="2770528" y="5016855"/>
            <a:ext cx="341096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68" name="Google Shape;168;p5"/>
          <p:cNvCxnSpPr/>
          <p:nvPr/>
        </p:nvCxnSpPr>
        <p:spPr>
          <a:xfrm>
            <a:off x="2770528" y="3766698"/>
            <a:ext cx="341096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69" name="Google Shape;169;p5"/>
          <p:cNvCxnSpPr/>
          <p:nvPr/>
        </p:nvCxnSpPr>
        <p:spPr>
          <a:xfrm>
            <a:off x="2770528" y="3105902"/>
            <a:ext cx="341096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70" name="Google Shape;170;p5"/>
          <p:cNvSpPr/>
          <p:nvPr/>
        </p:nvSpPr>
        <p:spPr>
          <a:xfrm>
            <a:off x="5687284" y="2858358"/>
            <a:ext cx="5100321" cy="338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US" sz="2672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“Multi-level”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953"/>
              </a:spcBef>
            </a:pPr>
            <a:r>
              <a:rPr lang="en-US" sz="2672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How to know how to set priority?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953"/>
              </a:spcBef>
            </a:pPr>
            <a:r>
              <a:rPr lang="en-US" sz="2672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Approach 1: nice</a:t>
            </a:r>
            <a:br>
              <a:rPr lang="en-US" sz="2672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672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Approach 2: history “feedback”</a:t>
            </a:r>
            <a:endParaRPr sz="2672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3749423" y="2848510"/>
            <a:ext cx="1986012" cy="49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6" b="1">
                <a:solidFill>
                  <a:srgbClr val="0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[High Priority]</a:t>
            </a:r>
            <a:endParaRPr sz="126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History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4294967295"/>
          </p:nvPr>
        </p:nvSpPr>
        <p:spPr>
          <a:xfrm>
            <a:off x="1680270" y="1775892"/>
            <a:ext cx="8987730" cy="26230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rgbClr val="000000"/>
              </a:buClr>
              <a:buSzPts val="3800"/>
            </a:pPr>
            <a:r>
              <a:rPr lang="en-US" sz="2672">
                <a:latin typeface="Arial" panose="020B0604020202020204" pitchFamily="34" charset="0"/>
                <a:cs typeface="Arial" panose="020B0604020202020204" pitchFamily="34" charset="0"/>
              </a:rPr>
              <a:t>Use past behavior of process to predict future behavior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20" lvl="1" indent="-295259">
              <a:spcBef>
                <a:spcPts val="600"/>
              </a:spcBef>
              <a:buSzPts val="3500"/>
            </a:pPr>
            <a:r>
              <a:rPr lang="en-US" sz="2461">
                <a:latin typeface="Arial" panose="020B0604020202020204" pitchFamily="34" charset="0"/>
                <a:cs typeface="Arial" panose="020B0604020202020204" pitchFamily="34" charset="0"/>
              </a:rPr>
              <a:t>Common technique in systems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rgbClr val="000000"/>
              </a:buClr>
              <a:buSzPts val="3800"/>
            </a:pPr>
            <a:r>
              <a:rPr lang="en-US" sz="2672">
                <a:latin typeface="Arial" panose="020B0604020202020204" pitchFamily="34" charset="0"/>
                <a:cs typeface="Arial" panose="020B0604020202020204" pitchFamily="34" charset="0"/>
              </a:rPr>
              <a:t>Processes alternate between I/O and CPU work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rgbClr val="000000"/>
              </a:buClr>
              <a:buSzPts val="3800"/>
            </a:pPr>
            <a:r>
              <a:rPr lang="en-US" sz="2672">
                <a:latin typeface="Arial" panose="020B0604020202020204" pitchFamily="34" charset="0"/>
                <a:cs typeface="Arial" panose="020B0604020202020204" pitchFamily="34" charset="0"/>
              </a:rPr>
              <a:t>Guess how CPU burst (job) will behave based on past CPU bursts (jobs) of this process</a:t>
            </a:r>
            <a:endParaRPr sz="267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More MLFQ Rules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Google Shape;183;p7"/>
          <p:cNvSpPr txBox="1">
            <a:spLocks noGrp="1"/>
          </p:cNvSpPr>
          <p:nvPr>
            <p:ph type="body" idx="4294967295"/>
          </p:nvPr>
        </p:nvSpPr>
        <p:spPr>
          <a:xfrm>
            <a:off x="1524000" y="1806030"/>
            <a:ext cx="8531201" cy="34591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chemeClr val="dk1"/>
              </a:buClr>
              <a:buSzPts val="3800"/>
              <a:buNone/>
            </a:pPr>
            <a:r>
              <a:rPr lang="en-US" sz="2672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1: If priority(A) &gt; Priority(B), A runs</a:t>
            </a:r>
            <a:endParaRPr sz="2672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chemeClr val="dk1"/>
              </a:buClr>
              <a:buSzPts val="3800"/>
              <a:buNone/>
            </a:pPr>
            <a:r>
              <a:rPr lang="en-US" sz="2672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2: If priority(A) == Priority(B), A &amp; B run in RR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chemeClr val="dk1"/>
              </a:buClr>
              <a:buSzPts val="3800"/>
              <a:buNone/>
            </a:pPr>
            <a:r>
              <a:rPr lang="en-US" sz="2672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rules:</a:t>
            </a:r>
            <a:br>
              <a:rPr lang="en-US" sz="267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3: Processes start at top priority</a:t>
            </a:r>
            <a:br>
              <a:rPr lang="en-US" sz="2672" dirty="0">
                <a:solidFill>
                  <a:srgbClr val="D4595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72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 4: If job uses whole slice, demote process </a:t>
            </a:r>
            <a:br>
              <a:rPr lang="en-US" sz="2672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72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(longer time slices at lower priorities)</a:t>
            </a:r>
            <a:br>
              <a:rPr lang="en-US" sz="2672" dirty="0">
                <a:solidFill>
                  <a:srgbClr val="11DBE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sz="2672" dirty="0">
              <a:solidFill>
                <a:srgbClr val="11DBE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4937988" y="3993309"/>
            <a:ext cx="3219619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189" name="Google Shape;189;p8"/>
          <p:cNvCxnSpPr/>
          <p:nvPr/>
        </p:nvCxnSpPr>
        <p:spPr>
          <a:xfrm>
            <a:off x="4678862" y="4629796"/>
            <a:ext cx="3571876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90" name="Google Shape;190;p8"/>
          <p:cNvCxnSpPr/>
          <p:nvPr/>
        </p:nvCxnSpPr>
        <p:spPr>
          <a:xfrm>
            <a:off x="4678862" y="4629796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1" name="Google Shape;191;p8"/>
          <p:cNvSpPr/>
          <p:nvPr/>
        </p:nvSpPr>
        <p:spPr>
          <a:xfrm>
            <a:off x="4548211" y="4668235"/>
            <a:ext cx="23782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0</a:t>
            </a:r>
            <a:endParaRPr sz="1266"/>
          </a:p>
        </p:txBody>
      </p:sp>
      <p:cxnSp>
        <p:nvCxnSpPr>
          <p:cNvPr id="192" name="Google Shape;192;p8"/>
          <p:cNvCxnSpPr/>
          <p:nvPr/>
        </p:nvCxnSpPr>
        <p:spPr>
          <a:xfrm>
            <a:off x="5571830" y="4629796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3" name="Google Shape;193;p8"/>
          <p:cNvSpPr/>
          <p:nvPr/>
        </p:nvSpPr>
        <p:spPr>
          <a:xfrm>
            <a:off x="5441180" y="4668235"/>
            <a:ext cx="23782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5</a:t>
            </a:r>
            <a:endParaRPr sz="1266"/>
          </a:p>
        </p:txBody>
      </p:sp>
      <p:cxnSp>
        <p:nvCxnSpPr>
          <p:cNvPr id="194" name="Google Shape;194;p8"/>
          <p:cNvCxnSpPr/>
          <p:nvPr/>
        </p:nvCxnSpPr>
        <p:spPr>
          <a:xfrm>
            <a:off x="6464799" y="4629796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5" name="Google Shape;195;p8"/>
          <p:cNvSpPr/>
          <p:nvPr/>
        </p:nvSpPr>
        <p:spPr>
          <a:xfrm>
            <a:off x="6251307" y="4668235"/>
            <a:ext cx="403506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10</a:t>
            </a:r>
            <a:endParaRPr sz="1266"/>
          </a:p>
        </p:txBody>
      </p:sp>
      <p:cxnSp>
        <p:nvCxnSpPr>
          <p:cNvPr id="196" name="Google Shape;196;p8"/>
          <p:cNvCxnSpPr/>
          <p:nvPr/>
        </p:nvCxnSpPr>
        <p:spPr>
          <a:xfrm>
            <a:off x="6464799" y="4629796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97" name="Google Shape;197;p8"/>
          <p:cNvCxnSpPr/>
          <p:nvPr/>
        </p:nvCxnSpPr>
        <p:spPr>
          <a:xfrm>
            <a:off x="7357768" y="4629796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8" name="Google Shape;198;p8"/>
          <p:cNvSpPr/>
          <p:nvPr/>
        </p:nvSpPr>
        <p:spPr>
          <a:xfrm>
            <a:off x="7144275" y="4668235"/>
            <a:ext cx="403506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15</a:t>
            </a:r>
            <a:endParaRPr sz="1266"/>
          </a:p>
        </p:txBody>
      </p:sp>
      <p:cxnSp>
        <p:nvCxnSpPr>
          <p:cNvPr id="199" name="Google Shape;199;p8"/>
          <p:cNvCxnSpPr/>
          <p:nvPr/>
        </p:nvCxnSpPr>
        <p:spPr>
          <a:xfrm>
            <a:off x="8250737" y="4629796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00" name="Google Shape;200;p8"/>
          <p:cNvSpPr/>
          <p:nvPr/>
        </p:nvSpPr>
        <p:spPr>
          <a:xfrm>
            <a:off x="8037244" y="4668235"/>
            <a:ext cx="403506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Arial" panose="020B0604020202020204" pitchFamily="34" charset="0"/>
                <a:sym typeface="Lustria"/>
              </a:rPr>
              <a:t>20</a:t>
            </a:r>
            <a:endParaRPr sz="1266"/>
          </a:p>
        </p:txBody>
      </p:sp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/>
              <a:t>One Long Job (Example)</a:t>
            </a:r>
            <a:endParaRPr dirty="0"/>
          </a:p>
        </p:txBody>
      </p:sp>
      <p:sp>
        <p:nvSpPr>
          <p:cNvPr id="202" name="Google Shape;202;p8"/>
          <p:cNvSpPr/>
          <p:nvPr/>
        </p:nvSpPr>
        <p:spPr>
          <a:xfrm>
            <a:off x="4830832" y="3278934"/>
            <a:ext cx="15850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4670097" y="2564559"/>
            <a:ext cx="15850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3809525" y="1896853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Q3</a:t>
            </a:r>
            <a:endParaRPr sz="1266"/>
          </a:p>
        </p:txBody>
      </p:sp>
      <p:sp>
        <p:nvSpPr>
          <p:cNvPr id="205" name="Google Shape;205;p8"/>
          <p:cNvSpPr/>
          <p:nvPr/>
        </p:nvSpPr>
        <p:spPr>
          <a:xfrm>
            <a:off x="3809525" y="2575509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Q2</a:t>
            </a:r>
            <a:endParaRPr sz="1266"/>
          </a:p>
        </p:txBody>
      </p:sp>
      <p:sp>
        <p:nvSpPr>
          <p:cNvPr id="206" name="Google Shape;206;p8"/>
          <p:cNvSpPr/>
          <p:nvPr/>
        </p:nvSpPr>
        <p:spPr>
          <a:xfrm>
            <a:off x="3809525" y="3343462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Q1</a:t>
            </a:r>
            <a:endParaRPr sz="1266"/>
          </a:p>
        </p:txBody>
      </p:sp>
      <p:sp>
        <p:nvSpPr>
          <p:cNvPr id="207" name="Google Shape;207;p8"/>
          <p:cNvSpPr/>
          <p:nvPr/>
        </p:nvSpPr>
        <p:spPr>
          <a:xfrm>
            <a:off x="3809525" y="4084626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Q0</a:t>
            </a:r>
            <a:endParaRPr sz="1266"/>
          </a:p>
        </p:txBody>
      </p:sp>
      <p:sp>
        <p:nvSpPr>
          <p:cNvPr id="208" name="Google Shape;208;p8"/>
          <p:cNvSpPr/>
          <p:nvPr/>
        </p:nvSpPr>
        <p:spPr>
          <a:xfrm>
            <a:off x="4527222" y="1850184"/>
            <a:ext cx="15850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2082812" y="5433089"/>
            <a:ext cx="8585188" cy="123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 four-queue scheduler with time slice 10ms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531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Long batch job – DNA analysis</a:t>
            </a:r>
            <a:endParaRPr sz="2531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1062" y="4022014"/>
            <a:ext cx="1049603" cy="78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/>
          <p:nvPr/>
        </p:nvSpPr>
        <p:spPr>
          <a:xfrm>
            <a:off x="4194507" y="4041846"/>
            <a:ext cx="295052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16" name="Google Shape;216;p9"/>
          <p:cNvCxnSpPr/>
          <p:nvPr/>
        </p:nvCxnSpPr>
        <p:spPr>
          <a:xfrm>
            <a:off x="4203271" y="4678332"/>
            <a:ext cx="3571876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17" name="Google Shape;217;p9"/>
          <p:cNvCxnSpPr/>
          <p:nvPr/>
        </p:nvCxnSpPr>
        <p:spPr>
          <a:xfrm>
            <a:off x="4203271" y="4678333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18" name="Google Shape;218;p9"/>
          <p:cNvSpPr/>
          <p:nvPr/>
        </p:nvSpPr>
        <p:spPr>
          <a:xfrm>
            <a:off x="3906935" y="4716772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120</a:t>
            </a:r>
            <a:endParaRPr sz="1266"/>
          </a:p>
        </p:txBody>
      </p:sp>
      <p:cxnSp>
        <p:nvCxnSpPr>
          <p:cNvPr id="219" name="Google Shape;219;p9"/>
          <p:cNvCxnSpPr/>
          <p:nvPr/>
        </p:nvCxnSpPr>
        <p:spPr>
          <a:xfrm>
            <a:off x="5096239" y="4678333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20" name="Google Shape;220;p9"/>
          <p:cNvSpPr/>
          <p:nvPr/>
        </p:nvSpPr>
        <p:spPr>
          <a:xfrm>
            <a:off x="4799904" y="4716772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140</a:t>
            </a:r>
            <a:endParaRPr sz="1266"/>
          </a:p>
        </p:txBody>
      </p:sp>
      <p:cxnSp>
        <p:nvCxnSpPr>
          <p:cNvPr id="221" name="Google Shape;221;p9"/>
          <p:cNvCxnSpPr/>
          <p:nvPr/>
        </p:nvCxnSpPr>
        <p:spPr>
          <a:xfrm>
            <a:off x="5989208" y="4678333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22" name="Google Shape;222;p9"/>
          <p:cNvSpPr/>
          <p:nvPr/>
        </p:nvSpPr>
        <p:spPr>
          <a:xfrm>
            <a:off x="5692873" y="4716772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160</a:t>
            </a:r>
            <a:endParaRPr sz="1266"/>
          </a:p>
        </p:txBody>
      </p:sp>
      <p:cxnSp>
        <p:nvCxnSpPr>
          <p:cNvPr id="223" name="Google Shape;223;p9"/>
          <p:cNvCxnSpPr/>
          <p:nvPr/>
        </p:nvCxnSpPr>
        <p:spPr>
          <a:xfrm>
            <a:off x="5989208" y="4678333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24" name="Google Shape;224;p9"/>
          <p:cNvCxnSpPr/>
          <p:nvPr/>
        </p:nvCxnSpPr>
        <p:spPr>
          <a:xfrm>
            <a:off x="6882177" y="4678333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25" name="Google Shape;225;p9"/>
          <p:cNvSpPr/>
          <p:nvPr/>
        </p:nvSpPr>
        <p:spPr>
          <a:xfrm>
            <a:off x="6585842" y="4716772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180</a:t>
            </a:r>
            <a:endParaRPr sz="1266"/>
          </a:p>
        </p:txBody>
      </p:sp>
      <p:cxnSp>
        <p:nvCxnSpPr>
          <p:cNvPr id="226" name="Google Shape;226;p9"/>
          <p:cNvCxnSpPr/>
          <p:nvPr/>
        </p:nvCxnSpPr>
        <p:spPr>
          <a:xfrm>
            <a:off x="7775146" y="4678333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27" name="Google Shape;227;p9"/>
          <p:cNvSpPr/>
          <p:nvPr/>
        </p:nvSpPr>
        <p:spPr>
          <a:xfrm>
            <a:off x="7478811" y="4716772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200</a:t>
            </a:r>
            <a:endParaRPr sz="1266"/>
          </a:p>
        </p:txBody>
      </p:sp>
      <p:sp>
        <p:nvSpPr>
          <p:cNvPr id="228" name="Google Shape;228;p9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An Interactive Process Joins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3333934" y="1945389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Q3</a:t>
            </a:r>
            <a:endParaRPr sz="1266"/>
          </a:p>
        </p:txBody>
      </p:sp>
      <p:sp>
        <p:nvSpPr>
          <p:cNvPr id="230" name="Google Shape;230;p9"/>
          <p:cNvSpPr/>
          <p:nvPr/>
        </p:nvSpPr>
        <p:spPr>
          <a:xfrm>
            <a:off x="3333934" y="2624046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Q2</a:t>
            </a:r>
            <a:endParaRPr sz="1266"/>
          </a:p>
        </p:txBody>
      </p:sp>
      <p:sp>
        <p:nvSpPr>
          <p:cNvPr id="231" name="Google Shape;231;p9"/>
          <p:cNvSpPr/>
          <p:nvPr/>
        </p:nvSpPr>
        <p:spPr>
          <a:xfrm>
            <a:off x="3333934" y="3391999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Q1</a:t>
            </a:r>
            <a:endParaRPr sz="1266"/>
          </a:p>
        </p:txBody>
      </p:sp>
      <p:sp>
        <p:nvSpPr>
          <p:cNvPr id="232" name="Google Shape;232;p9"/>
          <p:cNvSpPr/>
          <p:nvPr/>
        </p:nvSpPr>
        <p:spPr>
          <a:xfrm>
            <a:off x="3333934" y="4133163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Q0</a:t>
            </a:r>
            <a:endParaRPr sz="1266"/>
          </a:p>
        </p:txBody>
      </p:sp>
      <p:sp>
        <p:nvSpPr>
          <p:cNvPr id="233" name="Google Shape;233;p9"/>
          <p:cNvSpPr/>
          <p:nvPr/>
        </p:nvSpPr>
        <p:spPr>
          <a:xfrm>
            <a:off x="4462397" y="1916580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4524905" y="4041846"/>
            <a:ext cx="295052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4792796" y="1916580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4864233" y="4041846"/>
            <a:ext cx="87785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5739342" y="1916580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5801850" y="4041846"/>
            <a:ext cx="491348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6248335" y="1916580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6319773" y="4041846"/>
            <a:ext cx="220695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6534085" y="1916580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6599384" y="4041846"/>
            <a:ext cx="114935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7703874" y="1916580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4" name="Google Shape;244;p9"/>
          <p:cNvSpPr txBox="1"/>
          <p:nvPr/>
        </p:nvSpPr>
        <p:spPr>
          <a:xfrm>
            <a:off x="937549" y="5407582"/>
            <a:ext cx="9838420" cy="123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Interactive job performs quick operation and does an I/O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sz="2531" dirty="0">
              <a:solidFill>
                <a:schemeClr val="dk1"/>
              </a:solidFill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  <a:p>
            <a:pPr algn="ctr"/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Interactive process never uses entire time slice, so never demoted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" name="Google Shape;24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1062" y="4022014"/>
            <a:ext cx="1049603" cy="786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4172" y="1698601"/>
            <a:ext cx="1652522" cy="92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10"/>
          <p:cNvCxnSpPr/>
          <p:nvPr/>
        </p:nvCxnSpPr>
        <p:spPr>
          <a:xfrm>
            <a:off x="4787450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2" name="Google Shape;252;p10"/>
          <p:cNvSpPr/>
          <p:nvPr/>
        </p:nvSpPr>
        <p:spPr>
          <a:xfrm>
            <a:off x="4491115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120</a:t>
            </a:r>
            <a:endParaRPr sz="1266"/>
          </a:p>
        </p:txBody>
      </p:sp>
      <p:cxnSp>
        <p:nvCxnSpPr>
          <p:cNvPr id="253" name="Google Shape;253;p10"/>
          <p:cNvCxnSpPr/>
          <p:nvPr/>
        </p:nvCxnSpPr>
        <p:spPr>
          <a:xfrm>
            <a:off x="5680419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4" name="Google Shape;254;p10"/>
          <p:cNvSpPr/>
          <p:nvPr/>
        </p:nvSpPr>
        <p:spPr>
          <a:xfrm>
            <a:off x="5384083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140</a:t>
            </a:r>
            <a:endParaRPr sz="1266"/>
          </a:p>
        </p:txBody>
      </p:sp>
      <p:cxnSp>
        <p:nvCxnSpPr>
          <p:cNvPr id="255" name="Google Shape;255;p10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6" name="Google Shape;256;p10"/>
          <p:cNvSpPr/>
          <p:nvPr/>
        </p:nvSpPr>
        <p:spPr>
          <a:xfrm>
            <a:off x="6277053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160</a:t>
            </a:r>
            <a:endParaRPr sz="1266"/>
          </a:p>
        </p:txBody>
      </p:sp>
      <p:cxnSp>
        <p:nvCxnSpPr>
          <p:cNvPr id="257" name="Google Shape;257;p10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58" name="Google Shape;258;p10"/>
          <p:cNvCxnSpPr/>
          <p:nvPr/>
        </p:nvCxnSpPr>
        <p:spPr>
          <a:xfrm>
            <a:off x="7466356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9" name="Google Shape;259;p10"/>
          <p:cNvSpPr/>
          <p:nvPr/>
        </p:nvSpPr>
        <p:spPr>
          <a:xfrm>
            <a:off x="7170021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180</a:t>
            </a:r>
            <a:endParaRPr sz="1266"/>
          </a:p>
        </p:txBody>
      </p:sp>
      <p:cxnSp>
        <p:nvCxnSpPr>
          <p:cNvPr id="260" name="Google Shape;260;p10"/>
          <p:cNvCxnSpPr/>
          <p:nvPr/>
        </p:nvCxnSpPr>
        <p:spPr>
          <a:xfrm>
            <a:off x="8359325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61" name="Google Shape;261;p10"/>
          <p:cNvSpPr/>
          <p:nvPr/>
        </p:nvSpPr>
        <p:spPr>
          <a:xfrm>
            <a:off x="8062990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200</a:t>
            </a:r>
            <a:endParaRPr sz="1266"/>
          </a:p>
        </p:txBody>
      </p:sp>
      <p:sp>
        <p:nvSpPr>
          <p:cNvPr id="262" name="Google Shape;262;p10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Problems with MLFQ?</a:t>
            </a:r>
            <a:endParaRPr sz="4556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3918114" y="1661096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Q3</a:t>
            </a:r>
            <a:endParaRPr sz="1266"/>
          </a:p>
        </p:txBody>
      </p:sp>
      <p:sp>
        <p:nvSpPr>
          <p:cNvPr id="264" name="Google Shape;264;p10"/>
          <p:cNvSpPr/>
          <p:nvPr/>
        </p:nvSpPr>
        <p:spPr>
          <a:xfrm>
            <a:off x="3918114" y="2339753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Q2</a:t>
            </a:r>
            <a:endParaRPr sz="1266"/>
          </a:p>
        </p:txBody>
      </p:sp>
      <p:sp>
        <p:nvSpPr>
          <p:cNvPr id="265" name="Google Shape;265;p10"/>
          <p:cNvSpPr/>
          <p:nvPr/>
        </p:nvSpPr>
        <p:spPr>
          <a:xfrm>
            <a:off x="3918114" y="3107706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Q1</a:t>
            </a:r>
            <a:endParaRPr sz="1266"/>
          </a:p>
        </p:txBody>
      </p:sp>
      <p:sp>
        <p:nvSpPr>
          <p:cNvPr id="266" name="Google Shape;266;p10"/>
          <p:cNvSpPr/>
          <p:nvPr/>
        </p:nvSpPr>
        <p:spPr>
          <a:xfrm>
            <a:off x="3918114" y="3848870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Q0</a:t>
            </a:r>
            <a:endParaRPr sz="1266"/>
          </a:p>
        </p:txBody>
      </p:sp>
      <p:sp>
        <p:nvSpPr>
          <p:cNvPr id="267" name="Google Shape;267;p10"/>
          <p:cNvSpPr/>
          <p:nvPr/>
        </p:nvSpPr>
        <p:spPr>
          <a:xfrm>
            <a:off x="1562582" y="5015396"/>
            <a:ext cx="8106709" cy="182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Problems</a:t>
            </a:r>
            <a:b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- unforgiving + starvation</a:t>
            </a:r>
            <a:b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- gaming the system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5072544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5375972" y="1715279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6348531" y="1715279"/>
            <a:ext cx="88956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6803194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7146471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8192323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5668678" y="1715279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5906415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6134059" y="1715279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7330076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4778686" y="3757552"/>
            <a:ext cx="295052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279" name="Google Shape;279;p10"/>
          <p:cNvCxnSpPr/>
          <p:nvPr/>
        </p:nvCxnSpPr>
        <p:spPr>
          <a:xfrm>
            <a:off x="4787450" y="4394039"/>
            <a:ext cx="3571876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0" name="Google Shape;280;p10"/>
          <p:cNvCxnSpPr/>
          <p:nvPr/>
        </p:nvCxnSpPr>
        <p:spPr>
          <a:xfrm>
            <a:off x="4787450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1" name="Google Shape;281;p10"/>
          <p:cNvCxnSpPr/>
          <p:nvPr/>
        </p:nvCxnSpPr>
        <p:spPr>
          <a:xfrm>
            <a:off x="5680419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2" name="Google Shape;282;p10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3" name="Google Shape;283;p10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4" name="Google Shape;284;p10"/>
          <p:cNvCxnSpPr/>
          <p:nvPr/>
        </p:nvCxnSpPr>
        <p:spPr>
          <a:xfrm>
            <a:off x="7466356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5" name="Google Shape;285;p10"/>
          <p:cNvCxnSpPr/>
          <p:nvPr/>
        </p:nvCxnSpPr>
        <p:spPr>
          <a:xfrm>
            <a:off x="8359325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6" name="Google Shape;286;p10"/>
          <p:cNvSpPr/>
          <p:nvPr/>
        </p:nvSpPr>
        <p:spPr>
          <a:xfrm>
            <a:off x="5109084" y="3757552"/>
            <a:ext cx="7418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5448412" y="3757552"/>
            <a:ext cx="7418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6488388" y="3757552"/>
            <a:ext cx="126439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6903952" y="3757552"/>
            <a:ext cx="220695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7183563" y="3757552"/>
            <a:ext cx="220696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5739435" y="3757552"/>
            <a:ext cx="17392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5979166" y="3760056"/>
            <a:ext cx="17392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6211699" y="3757552"/>
            <a:ext cx="17392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7517109" y="3784318"/>
            <a:ext cx="220696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7834219" y="3790138"/>
            <a:ext cx="220696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1062" y="4022014"/>
            <a:ext cx="1049603" cy="786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4172" y="1698601"/>
            <a:ext cx="1652522" cy="92541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0"/>
          <p:cNvSpPr/>
          <p:nvPr/>
        </p:nvSpPr>
        <p:spPr>
          <a:xfrm>
            <a:off x="5228225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5302198" y="3776272"/>
            <a:ext cx="7418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5532143" y="1715279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5593219" y="3755935"/>
            <a:ext cx="7418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6594465" y="1715278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6705466" y="3755935"/>
            <a:ext cx="126439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11"/>
          <p:cNvCxnSpPr/>
          <p:nvPr/>
        </p:nvCxnSpPr>
        <p:spPr>
          <a:xfrm>
            <a:off x="4787450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09" name="Google Shape;309;p11"/>
          <p:cNvSpPr/>
          <p:nvPr/>
        </p:nvSpPr>
        <p:spPr>
          <a:xfrm>
            <a:off x="4491115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120</a:t>
            </a:r>
            <a:endParaRPr sz="1266"/>
          </a:p>
        </p:txBody>
      </p:sp>
      <p:cxnSp>
        <p:nvCxnSpPr>
          <p:cNvPr id="310" name="Google Shape;310;p11"/>
          <p:cNvCxnSpPr/>
          <p:nvPr/>
        </p:nvCxnSpPr>
        <p:spPr>
          <a:xfrm>
            <a:off x="5680419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11" name="Google Shape;311;p11"/>
          <p:cNvSpPr/>
          <p:nvPr/>
        </p:nvSpPr>
        <p:spPr>
          <a:xfrm>
            <a:off x="5384083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140</a:t>
            </a:r>
            <a:endParaRPr sz="1266"/>
          </a:p>
        </p:txBody>
      </p:sp>
      <p:cxnSp>
        <p:nvCxnSpPr>
          <p:cNvPr id="312" name="Google Shape;312;p11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13" name="Google Shape;313;p11"/>
          <p:cNvSpPr/>
          <p:nvPr/>
        </p:nvSpPr>
        <p:spPr>
          <a:xfrm>
            <a:off x="6277053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160</a:t>
            </a:r>
            <a:endParaRPr sz="1266"/>
          </a:p>
        </p:txBody>
      </p:sp>
      <p:cxnSp>
        <p:nvCxnSpPr>
          <p:cNvPr id="314" name="Google Shape;314;p11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15" name="Google Shape;315;p11"/>
          <p:cNvCxnSpPr/>
          <p:nvPr/>
        </p:nvCxnSpPr>
        <p:spPr>
          <a:xfrm>
            <a:off x="7466356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16" name="Google Shape;316;p11"/>
          <p:cNvSpPr/>
          <p:nvPr/>
        </p:nvSpPr>
        <p:spPr>
          <a:xfrm>
            <a:off x="7170021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180</a:t>
            </a:r>
            <a:endParaRPr sz="1266"/>
          </a:p>
        </p:txBody>
      </p:sp>
      <p:cxnSp>
        <p:nvCxnSpPr>
          <p:cNvPr id="317" name="Google Shape;317;p11"/>
          <p:cNvCxnSpPr/>
          <p:nvPr/>
        </p:nvCxnSpPr>
        <p:spPr>
          <a:xfrm>
            <a:off x="8359325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18" name="Google Shape;318;p11"/>
          <p:cNvSpPr/>
          <p:nvPr/>
        </p:nvSpPr>
        <p:spPr>
          <a:xfrm>
            <a:off x="8062990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200</a:t>
            </a:r>
            <a:endParaRPr sz="1266"/>
          </a:p>
        </p:txBody>
      </p:sp>
      <p:sp>
        <p:nvSpPr>
          <p:cNvPr id="319" name="Google Shape;319;p11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Problems with MLFQ?</a:t>
            </a:r>
            <a:endParaRPr sz="4556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20" name="Google Shape;320;p11"/>
          <p:cNvSpPr/>
          <p:nvPr/>
        </p:nvSpPr>
        <p:spPr>
          <a:xfrm>
            <a:off x="3918114" y="1661096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Q3</a:t>
            </a:r>
            <a:endParaRPr sz="1266"/>
          </a:p>
        </p:txBody>
      </p:sp>
      <p:sp>
        <p:nvSpPr>
          <p:cNvPr id="321" name="Google Shape;321;p11"/>
          <p:cNvSpPr/>
          <p:nvPr/>
        </p:nvSpPr>
        <p:spPr>
          <a:xfrm>
            <a:off x="3918114" y="2339753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Q2</a:t>
            </a:r>
            <a:endParaRPr sz="1266"/>
          </a:p>
        </p:txBody>
      </p:sp>
      <p:sp>
        <p:nvSpPr>
          <p:cNvPr id="322" name="Google Shape;322;p11"/>
          <p:cNvSpPr/>
          <p:nvPr/>
        </p:nvSpPr>
        <p:spPr>
          <a:xfrm>
            <a:off x="3918114" y="3107706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Q1</a:t>
            </a:r>
            <a:endParaRPr sz="1266"/>
          </a:p>
        </p:txBody>
      </p:sp>
      <p:sp>
        <p:nvSpPr>
          <p:cNvPr id="323" name="Google Shape;323;p11"/>
          <p:cNvSpPr/>
          <p:nvPr/>
        </p:nvSpPr>
        <p:spPr>
          <a:xfrm>
            <a:off x="3918114" y="3848870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Q0</a:t>
            </a:r>
            <a:endParaRPr sz="1266"/>
          </a:p>
        </p:txBody>
      </p:sp>
      <p:sp>
        <p:nvSpPr>
          <p:cNvPr id="324" name="Google Shape;324;p11"/>
          <p:cNvSpPr/>
          <p:nvPr/>
        </p:nvSpPr>
        <p:spPr>
          <a:xfrm>
            <a:off x="2303464" y="5015396"/>
            <a:ext cx="7365827" cy="182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Problem: Low priority job may never get scheduled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687"/>
              </a:spcBef>
            </a:pPr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Periodically boost priority of all jobs (or all jobs that haven’t been scheduled)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5072544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5375972" y="1715279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6348531" y="1715279"/>
            <a:ext cx="88956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6803194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7146471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8192323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5668678" y="1715279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5906415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6134059" y="1715279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7330076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4778686" y="3757552"/>
            <a:ext cx="295052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336" name="Google Shape;336;p11"/>
          <p:cNvCxnSpPr/>
          <p:nvPr/>
        </p:nvCxnSpPr>
        <p:spPr>
          <a:xfrm>
            <a:off x="4787450" y="4394039"/>
            <a:ext cx="3571876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37" name="Google Shape;337;p11"/>
          <p:cNvCxnSpPr/>
          <p:nvPr/>
        </p:nvCxnSpPr>
        <p:spPr>
          <a:xfrm>
            <a:off x="4787450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38" name="Google Shape;338;p11"/>
          <p:cNvCxnSpPr/>
          <p:nvPr/>
        </p:nvCxnSpPr>
        <p:spPr>
          <a:xfrm>
            <a:off x="5680419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39" name="Google Shape;339;p11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40" name="Google Shape;340;p11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41" name="Google Shape;341;p11"/>
          <p:cNvCxnSpPr/>
          <p:nvPr/>
        </p:nvCxnSpPr>
        <p:spPr>
          <a:xfrm>
            <a:off x="7466356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42" name="Google Shape;342;p11"/>
          <p:cNvCxnSpPr/>
          <p:nvPr/>
        </p:nvCxnSpPr>
        <p:spPr>
          <a:xfrm>
            <a:off x="8359325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43" name="Google Shape;343;p11"/>
          <p:cNvSpPr/>
          <p:nvPr/>
        </p:nvSpPr>
        <p:spPr>
          <a:xfrm>
            <a:off x="5109084" y="3757552"/>
            <a:ext cx="7418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4" name="Google Shape;344;p11"/>
          <p:cNvSpPr/>
          <p:nvPr/>
        </p:nvSpPr>
        <p:spPr>
          <a:xfrm>
            <a:off x="5448412" y="3757552"/>
            <a:ext cx="7418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6488388" y="3757552"/>
            <a:ext cx="126439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6903952" y="3757552"/>
            <a:ext cx="220695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7183563" y="3757552"/>
            <a:ext cx="220696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5739435" y="3757552"/>
            <a:ext cx="17392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5979166" y="3760056"/>
            <a:ext cx="17392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6211699" y="3757552"/>
            <a:ext cx="17392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7517109" y="3784318"/>
            <a:ext cx="220696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7834219" y="3790138"/>
            <a:ext cx="220696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353" name="Google Shape;35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1062" y="4022014"/>
            <a:ext cx="1049603" cy="786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4172" y="1698601"/>
            <a:ext cx="1652522" cy="92541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1"/>
          <p:cNvSpPr/>
          <p:nvPr/>
        </p:nvSpPr>
        <p:spPr>
          <a:xfrm>
            <a:off x="5228225" y="1716644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6" name="Google Shape;356;p11"/>
          <p:cNvSpPr/>
          <p:nvPr/>
        </p:nvSpPr>
        <p:spPr>
          <a:xfrm>
            <a:off x="5302198" y="3776272"/>
            <a:ext cx="7418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7" name="Google Shape;357;p11"/>
          <p:cNvSpPr/>
          <p:nvPr/>
        </p:nvSpPr>
        <p:spPr>
          <a:xfrm>
            <a:off x="5532143" y="1715279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8" name="Google Shape;358;p11"/>
          <p:cNvSpPr/>
          <p:nvPr/>
        </p:nvSpPr>
        <p:spPr>
          <a:xfrm>
            <a:off x="5593219" y="3755935"/>
            <a:ext cx="74183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59" name="Google Shape;359;p11"/>
          <p:cNvSpPr/>
          <p:nvPr/>
        </p:nvSpPr>
        <p:spPr>
          <a:xfrm>
            <a:off x="6594465" y="1715278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60" name="Google Shape;360;p11"/>
          <p:cNvSpPr/>
          <p:nvPr/>
        </p:nvSpPr>
        <p:spPr>
          <a:xfrm>
            <a:off x="6705466" y="3755935"/>
            <a:ext cx="126439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6"/>
          <p:cNvSpPr/>
          <p:nvPr/>
        </p:nvSpPr>
        <p:spPr>
          <a:xfrm>
            <a:off x="4778686" y="3757552"/>
            <a:ext cx="295052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cxnSp>
        <p:nvCxnSpPr>
          <p:cNvPr id="791" name="Google Shape;791;p46"/>
          <p:cNvCxnSpPr/>
          <p:nvPr/>
        </p:nvCxnSpPr>
        <p:spPr>
          <a:xfrm>
            <a:off x="4787450" y="4394039"/>
            <a:ext cx="3571876" cy="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92" name="Google Shape;792;p46"/>
          <p:cNvCxnSpPr/>
          <p:nvPr/>
        </p:nvCxnSpPr>
        <p:spPr>
          <a:xfrm>
            <a:off x="4787450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3" name="Google Shape;793;p46"/>
          <p:cNvSpPr/>
          <p:nvPr/>
        </p:nvSpPr>
        <p:spPr>
          <a:xfrm>
            <a:off x="4491115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120</a:t>
            </a:r>
            <a:endParaRPr sz="1266"/>
          </a:p>
        </p:txBody>
      </p:sp>
      <p:cxnSp>
        <p:nvCxnSpPr>
          <p:cNvPr id="794" name="Google Shape;794;p46"/>
          <p:cNvCxnSpPr/>
          <p:nvPr/>
        </p:nvCxnSpPr>
        <p:spPr>
          <a:xfrm>
            <a:off x="5680419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5" name="Google Shape;795;p46"/>
          <p:cNvSpPr/>
          <p:nvPr/>
        </p:nvSpPr>
        <p:spPr>
          <a:xfrm>
            <a:off x="5384083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140</a:t>
            </a:r>
            <a:endParaRPr sz="1266"/>
          </a:p>
        </p:txBody>
      </p:sp>
      <p:cxnSp>
        <p:nvCxnSpPr>
          <p:cNvPr id="796" name="Google Shape;796;p46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97" name="Google Shape;797;p46"/>
          <p:cNvSpPr/>
          <p:nvPr/>
        </p:nvSpPr>
        <p:spPr>
          <a:xfrm>
            <a:off x="6277053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160</a:t>
            </a:r>
            <a:endParaRPr sz="1266"/>
          </a:p>
        </p:txBody>
      </p:sp>
      <p:cxnSp>
        <p:nvCxnSpPr>
          <p:cNvPr id="798" name="Google Shape;798;p46"/>
          <p:cNvCxnSpPr/>
          <p:nvPr/>
        </p:nvCxnSpPr>
        <p:spPr>
          <a:xfrm>
            <a:off x="6573388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99" name="Google Shape;799;p46"/>
          <p:cNvCxnSpPr/>
          <p:nvPr/>
        </p:nvCxnSpPr>
        <p:spPr>
          <a:xfrm>
            <a:off x="7466356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00" name="Google Shape;800;p46"/>
          <p:cNvSpPr/>
          <p:nvPr/>
        </p:nvSpPr>
        <p:spPr>
          <a:xfrm>
            <a:off x="7170021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180</a:t>
            </a:r>
            <a:endParaRPr sz="1266"/>
          </a:p>
        </p:txBody>
      </p:sp>
      <p:cxnSp>
        <p:nvCxnSpPr>
          <p:cNvPr id="801" name="Google Shape;801;p46"/>
          <p:cNvCxnSpPr/>
          <p:nvPr/>
        </p:nvCxnSpPr>
        <p:spPr>
          <a:xfrm>
            <a:off x="8359325" y="4394040"/>
            <a:ext cx="1" cy="74135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02" name="Google Shape;802;p46"/>
          <p:cNvSpPr/>
          <p:nvPr/>
        </p:nvSpPr>
        <p:spPr>
          <a:xfrm>
            <a:off x="8062990" y="4432479"/>
            <a:ext cx="569191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200</a:t>
            </a:r>
            <a:endParaRPr sz="1266"/>
          </a:p>
        </p:txBody>
      </p:sp>
      <p:sp>
        <p:nvSpPr>
          <p:cNvPr id="803" name="Google Shape;803;p46"/>
          <p:cNvSpPr txBox="1">
            <a:spLocks noGrp="1"/>
          </p:cNvSpPr>
          <p:nvPr>
            <p:ph type="title"/>
          </p:nvPr>
        </p:nvSpPr>
        <p:spPr>
          <a:xfrm>
            <a:off x="2141329" y="63500"/>
            <a:ext cx="8113840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Prevent Gaming the Schedule</a:t>
            </a:r>
            <a:endParaRPr sz="4556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04" name="Google Shape;804;p46"/>
          <p:cNvSpPr/>
          <p:nvPr/>
        </p:nvSpPr>
        <p:spPr>
          <a:xfrm>
            <a:off x="3918114" y="1661096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Q3</a:t>
            </a:r>
            <a:endParaRPr sz="1266"/>
          </a:p>
        </p:txBody>
      </p:sp>
      <p:sp>
        <p:nvSpPr>
          <p:cNvPr id="805" name="Google Shape;805;p46"/>
          <p:cNvSpPr/>
          <p:nvPr/>
        </p:nvSpPr>
        <p:spPr>
          <a:xfrm>
            <a:off x="3918114" y="2339753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Q2</a:t>
            </a:r>
            <a:endParaRPr sz="1266"/>
          </a:p>
        </p:txBody>
      </p:sp>
      <p:sp>
        <p:nvSpPr>
          <p:cNvPr id="806" name="Google Shape;806;p46"/>
          <p:cNvSpPr/>
          <p:nvPr/>
        </p:nvSpPr>
        <p:spPr>
          <a:xfrm>
            <a:off x="3918114" y="3107706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Q1</a:t>
            </a:r>
            <a:endParaRPr sz="1266"/>
          </a:p>
        </p:txBody>
      </p:sp>
      <p:sp>
        <p:nvSpPr>
          <p:cNvPr id="807" name="Google Shape;807;p46"/>
          <p:cNvSpPr/>
          <p:nvPr/>
        </p:nvSpPr>
        <p:spPr>
          <a:xfrm>
            <a:off x="3918114" y="3848870"/>
            <a:ext cx="494802" cy="46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253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Q0</a:t>
            </a:r>
            <a:endParaRPr sz="1266"/>
          </a:p>
        </p:txBody>
      </p:sp>
      <p:sp>
        <p:nvSpPr>
          <p:cNvPr id="808" name="Google Shape;808;p46"/>
          <p:cNvSpPr/>
          <p:nvPr/>
        </p:nvSpPr>
        <p:spPr>
          <a:xfrm>
            <a:off x="5046577" y="1632287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09" name="Google Shape;809;p46"/>
          <p:cNvSpPr/>
          <p:nvPr/>
        </p:nvSpPr>
        <p:spPr>
          <a:xfrm>
            <a:off x="5109085" y="3757552"/>
            <a:ext cx="295052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0" name="Google Shape;810;p46"/>
          <p:cNvSpPr/>
          <p:nvPr/>
        </p:nvSpPr>
        <p:spPr>
          <a:xfrm>
            <a:off x="5376975" y="1632287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1" name="Google Shape;811;p46"/>
          <p:cNvSpPr/>
          <p:nvPr/>
        </p:nvSpPr>
        <p:spPr>
          <a:xfrm>
            <a:off x="5448413" y="3757552"/>
            <a:ext cx="87785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2" name="Google Shape;812;p46"/>
          <p:cNvSpPr/>
          <p:nvPr/>
        </p:nvSpPr>
        <p:spPr>
          <a:xfrm>
            <a:off x="6323522" y="1632287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3" name="Google Shape;813;p46"/>
          <p:cNvSpPr/>
          <p:nvPr/>
        </p:nvSpPr>
        <p:spPr>
          <a:xfrm>
            <a:off x="6386030" y="3757552"/>
            <a:ext cx="491348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4" name="Google Shape;814;p46"/>
          <p:cNvSpPr/>
          <p:nvPr/>
        </p:nvSpPr>
        <p:spPr>
          <a:xfrm>
            <a:off x="6832514" y="1632287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5" name="Google Shape;815;p46"/>
          <p:cNvSpPr/>
          <p:nvPr/>
        </p:nvSpPr>
        <p:spPr>
          <a:xfrm>
            <a:off x="6903952" y="3757552"/>
            <a:ext cx="220695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6" name="Google Shape;816;p46"/>
          <p:cNvSpPr/>
          <p:nvPr/>
        </p:nvSpPr>
        <p:spPr>
          <a:xfrm>
            <a:off x="7118264" y="1632287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7" name="Google Shape;817;p46"/>
          <p:cNvSpPr/>
          <p:nvPr/>
        </p:nvSpPr>
        <p:spPr>
          <a:xfrm>
            <a:off x="7183563" y="3757552"/>
            <a:ext cx="1149354" cy="571315"/>
          </a:xfrm>
          <a:prstGeom prst="rect">
            <a:avLst/>
          </a:prstGeom>
          <a:solidFill>
            <a:srgbClr val="0B5D1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8" name="Google Shape;818;p46"/>
          <p:cNvSpPr/>
          <p:nvPr/>
        </p:nvSpPr>
        <p:spPr>
          <a:xfrm>
            <a:off x="8288053" y="1632287"/>
            <a:ext cx="74183" cy="571315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2531">
              <a:solidFill>
                <a:srgbClr val="FFFFFF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19" name="Google Shape;819;p46"/>
          <p:cNvSpPr/>
          <p:nvPr/>
        </p:nvSpPr>
        <p:spPr>
          <a:xfrm>
            <a:off x="1826374" y="5039288"/>
            <a:ext cx="8901357" cy="8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Problem: High priority job could trick scheduler and get more CPU by performing I/O right before time-slice ends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953"/>
              </a:spcBef>
            </a:pPr>
            <a:endParaRPr sz="225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20" name="Google Shape;820;p46"/>
          <p:cNvSpPr txBox="1"/>
          <p:nvPr/>
        </p:nvSpPr>
        <p:spPr>
          <a:xfrm>
            <a:off x="1778078" y="5894707"/>
            <a:ext cx="8889922" cy="757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r>
              <a:rPr lang="en-US" sz="225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Fix: Account for job’s total run time at priority level (instead of just this time slice); downgrade when exceed threshold</a:t>
            </a:r>
            <a:endParaRPr sz="126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5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Lottery Scheduling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Google Shape;366;p12"/>
          <p:cNvSpPr txBox="1">
            <a:spLocks noGrp="1"/>
          </p:cNvSpPr>
          <p:nvPr>
            <p:ph type="body" idx="4294967295"/>
          </p:nvPr>
        </p:nvSpPr>
        <p:spPr>
          <a:xfrm>
            <a:off x="1524000" y="1480054"/>
            <a:ext cx="8638572" cy="47081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chemeClr val="dk1"/>
              </a:buClr>
              <a:buSzPts val="3000"/>
              <a:buNone/>
            </a:pP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proportional (fair) share</a:t>
            </a:r>
          </a:p>
          <a:p>
            <a:pPr marL="282560" indent="-282560">
              <a:spcBef>
                <a:spcPts val="0"/>
              </a:spcBef>
              <a:buClr>
                <a:schemeClr val="dk1"/>
              </a:buClr>
              <a:buSzPts val="3000"/>
              <a:buNone/>
            </a:pP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we just care about fairly sharing the CPU.</a:t>
            </a:r>
            <a:endParaRPr sz="2109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0"/>
              </a:spcBef>
              <a:buClr>
                <a:schemeClr val="dk1"/>
              </a:buClr>
              <a:buSzPts val="3000"/>
              <a:buNone/>
            </a:pP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Fair-share scheduler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lvl="1" indent="0">
              <a:spcBef>
                <a:spcPts val="600"/>
              </a:spcBef>
              <a:buSzPts val="3000"/>
              <a:buNone/>
            </a:pP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Guarantee that each job obtain </a:t>
            </a:r>
            <a:r>
              <a:rPr lang="en-US" sz="2109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certain percentage </a:t>
            </a: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CPU time.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lvl="1" indent="0">
              <a:spcBef>
                <a:spcPts val="600"/>
              </a:spcBef>
              <a:buSzPts val="3000"/>
              <a:buNone/>
            </a:pP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optimized for turnaround or response time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chemeClr val="dk1"/>
              </a:buClr>
              <a:buSzPts val="3000"/>
              <a:buNone/>
            </a:pP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  <a:b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give processes lottery tickets</a:t>
            </a:r>
            <a:b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whoever wins runs</a:t>
            </a:r>
            <a:b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higher priority =&gt; more tickets</a:t>
            </a:r>
            <a:endParaRPr sz="2109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indent="-282560">
              <a:spcBef>
                <a:spcPts val="2000"/>
              </a:spcBef>
              <a:buClr>
                <a:schemeClr val="dk1"/>
              </a:buClr>
              <a:buSzPts val="3000"/>
              <a:buNone/>
            </a:pPr>
            <a:r>
              <a:rPr lang="en-US" sz="2109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Amazingly simple to implement</a:t>
            </a:r>
            <a:endParaRPr sz="2109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979397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Scheduling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4238" y="2407535"/>
            <a:ext cx="9664861" cy="3471068"/>
          </a:xfrm>
        </p:spPr>
        <p:txBody>
          <a:bodyPr>
            <a:normAutofit/>
          </a:bodyPr>
          <a:lstStyle/>
          <a:p>
            <a:pPr marL="609569" indent="-609569" algn="l"/>
            <a:r>
              <a:rPr lang="en-US" dirty="0"/>
              <a:t>Questions answered in this lecture:</a:t>
            </a:r>
            <a:br>
              <a:rPr lang="en-US" dirty="0"/>
            </a:br>
            <a:r>
              <a:rPr lang="en-US" dirty="0"/>
              <a:t>What are different scheduling policies, such as:</a:t>
            </a:r>
            <a:br>
              <a:rPr lang="en-US" dirty="0"/>
            </a:br>
            <a:r>
              <a:rPr lang="en-US" dirty="0"/>
              <a:t>FCFS, SJF, STCF, RR and MLFQ?</a:t>
            </a:r>
          </a:p>
          <a:p>
            <a:pPr marL="990549" lvl="1" indent="-533372" algn="l"/>
            <a:r>
              <a:rPr lang="en-US" sz="2400" dirty="0">
                <a:solidFill>
                  <a:schemeClr val="tx1"/>
                </a:solidFill>
              </a:rPr>
              <a:t>What type of workload performs well with each scheduler?</a:t>
            </a:r>
          </a:p>
          <a:p>
            <a:pPr marL="990549" lvl="1" indent="-533372" algn="l"/>
            <a:r>
              <a:rPr lang="en-US" sz="2400" dirty="0">
                <a:solidFill>
                  <a:schemeClr val="tx1"/>
                </a:solidFill>
              </a:rPr>
              <a:t>What scheduler does Linux currently use?</a:t>
            </a:r>
          </a:p>
          <a:p>
            <a:pPr marL="990549" lvl="1" indent="-533372" algn="l"/>
            <a:r>
              <a:rPr lang="en-US" sz="2400" dirty="0">
                <a:solidFill>
                  <a:schemeClr val="bg2"/>
                </a:solidFill>
              </a:rPr>
              <a:t>  	</a:t>
            </a:r>
            <a:r>
              <a:rPr lang="en-US" sz="2400" dirty="0">
                <a:hlinkClick r:id="rId2"/>
              </a:rPr>
              <a:t>https://en.wikipedia.org/wiki/Completely_Fair_Scheduler</a:t>
            </a:r>
            <a:endParaRPr lang="en-US" sz="2400" dirty="0"/>
          </a:p>
          <a:p>
            <a:pPr marL="990549" lvl="1" indent="-533372" algn="l"/>
            <a:r>
              <a:rPr lang="en-US" sz="2400" dirty="0">
                <a:solidFill>
                  <a:schemeClr val="bg2"/>
                </a:solidFill>
              </a:rPr>
              <a:t>       </a:t>
            </a:r>
            <a:r>
              <a:rPr lang="en-US" sz="2400" dirty="0">
                <a:hlinkClick r:id="rId3"/>
              </a:rPr>
              <a:t>https://developer.ibm.com/tutorials/l-completely-fair-scheduler/</a:t>
            </a:r>
            <a:endParaRPr lang="en-US" sz="2400" dirty="0">
              <a:solidFill>
                <a:schemeClr val="bg2"/>
              </a:solidFill>
            </a:endParaRPr>
          </a:p>
          <a:p>
            <a:pPr marL="990549" lvl="1" indent="-533372" algn="l"/>
            <a:endParaRPr lang="en-US" sz="2400" dirty="0"/>
          </a:p>
        </p:txBody>
      </p:sp>
      <p:sp>
        <p:nvSpPr>
          <p:cNvPr id="11" name="Shape 1025">
            <a:extLst>
              <a:ext uri="{FF2B5EF4-FFF2-40B4-BE49-F238E27FC236}">
                <a16:creationId xmlns:a16="http://schemas.microsoft.com/office/drawing/2014/main" id="{E5375894-FF35-5B4B-B1B3-C1DAED3F977C}"/>
              </a:ext>
            </a:extLst>
          </p:cNvPr>
          <p:cNvSpPr txBox="1">
            <a:spLocks/>
          </p:cNvSpPr>
          <p:nvPr/>
        </p:nvSpPr>
        <p:spPr>
          <a:xfrm>
            <a:off x="1666755" y="6341879"/>
            <a:ext cx="8572499" cy="661853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97">
              <a:buNone/>
              <a:defRPr sz="1800">
                <a:solidFill>
                  <a:srgbClr val="000000"/>
                </a:solidFill>
              </a:defRPr>
            </a:pPr>
            <a:r>
              <a:rPr lang="en-US" sz="984" dirty="0">
                <a:latin typeface="Arial" panose="020B0604020202020204" pitchFamily="34" charset="0"/>
                <a:cs typeface="Arial" panose="020B0604020202020204" pitchFamily="34" charset="0"/>
              </a:rPr>
              <a:t>Disclaimer: Materials derived, reused, and modified from OSTEP book and lectures of Prof. Andrea and </a:t>
            </a:r>
            <a:r>
              <a:rPr lang="en-US" sz="984" dirty="0" err="1">
                <a:latin typeface="Arial" panose="020B0604020202020204" pitchFamily="34" charset="0"/>
                <a:cs typeface="Arial" panose="020B0604020202020204" pitchFamily="34" charset="0"/>
              </a:rPr>
              <a:t>Remzi</a:t>
            </a:r>
            <a:r>
              <a:rPr lang="en-US" sz="98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84" dirty="0" err="1">
                <a:latin typeface="Arial" panose="020B0604020202020204" pitchFamily="34" charset="0"/>
                <a:cs typeface="Arial" panose="020B0604020202020204" pitchFamily="34" charset="0"/>
              </a:rPr>
              <a:t>Arpaci-Dusseau</a:t>
            </a:r>
            <a:r>
              <a:rPr lang="en-US" sz="984" dirty="0">
                <a:latin typeface="Arial" panose="020B0604020202020204" pitchFamily="34" charset="0"/>
                <a:cs typeface="Arial" panose="020B0604020202020204" pitchFamily="34" charset="0"/>
              </a:rPr>
              <a:t> and Prof. </a:t>
            </a:r>
            <a:r>
              <a:rPr lang="en-US" sz="984" dirty="0" err="1">
                <a:latin typeface="Arial" panose="020B0604020202020204" pitchFamily="34" charset="0"/>
                <a:cs typeface="Arial" panose="020B0604020202020204" pitchFamily="34" charset="0"/>
              </a:rPr>
              <a:t>Yojip</a:t>
            </a:r>
            <a:r>
              <a:rPr lang="en-US" sz="984" dirty="0">
                <a:latin typeface="Arial" panose="020B0604020202020204" pitchFamily="34" charset="0"/>
                <a:cs typeface="Arial" panose="020B0604020202020204" pitchFamily="34" charset="0"/>
              </a:rPr>
              <a:t> Won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DFA5F-CA6B-595A-DD38-AA22F3CD3CC8}"/>
              </a:ext>
            </a:extLst>
          </p:cNvPr>
          <p:cNvSpPr txBox="1"/>
          <p:nvPr/>
        </p:nvSpPr>
        <p:spPr>
          <a:xfrm>
            <a:off x="1666755" y="5418273"/>
            <a:ext cx="3020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Chapters 7-10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Lottery Scheduling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2" name="Google Shape;372;p13"/>
          <p:cNvSpPr txBox="1">
            <a:spLocks noGrp="1"/>
          </p:cNvSpPr>
          <p:nvPr>
            <p:ph type="body" idx="4294967295"/>
          </p:nvPr>
        </p:nvSpPr>
        <p:spPr>
          <a:xfrm>
            <a:off x="821804" y="1443660"/>
            <a:ext cx="10521386" cy="54143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chemeClr val="dk2"/>
              </a:buClr>
              <a:buSzPts val="3400"/>
            </a:pPr>
            <a:r>
              <a:rPr lang="en-US" dirty="0"/>
              <a:t>Tickets</a:t>
            </a:r>
            <a:endParaRPr dirty="0"/>
          </a:p>
          <a:p>
            <a:pPr marL="282560" lvl="1" indent="0">
              <a:spcBef>
                <a:spcPts val="600"/>
              </a:spcBef>
              <a:buSzPts val="3100"/>
              <a:buNone/>
            </a:pPr>
            <a:r>
              <a:rPr lang="en-US" dirty="0"/>
              <a:t>- Represent the share of a resource that a process should receive</a:t>
            </a:r>
            <a:endParaRPr dirty="0"/>
          </a:p>
          <a:p>
            <a:pPr marL="282560" lvl="1" indent="0">
              <a:spcBef>
                <a:spcPts val="600"/>
              </a:spcBef>
              <a:buSzPts val="3100"/>
              <a:buNone/>
            </a:pPr>
            <a:r>
              <a:rPr lang="en-US" dirty="0"/>
              <a:t>- </a:t>
            </a:r>
            <a:r>
              <a:rPr lang="en-US" u="sng" dirty="0"/>
              <a:t>Percent of tickets</a:t>
            </a:r>
            <a:r>
              <a:rPr lang="en-US" dirty="0"/>
              <a:t> represents its share of the system resource in question.</a:t>
            </a:r>
            <a:endParaRPr dirty="0"/>
          </a:p>
          <a:p>
            <a:pPr marL="282560" indent="-130180">
              <a:spcBef>
                <a:spcPts val="2000"/>
              </a:spcBef>
              <a:buClr>
                <a:schemeClr val="dk2"/>
              </a:buClr>
              <a:buSzPts val="3413"/>
              <a:buNone/>
            </a:pPr>
            <a:endParaRPr dirty="0"/>
          </a:p>
          <a:p>
            <a:pPr marL="282560" indent="-282560">
              <a:spcBef>
                <a:spcPts val="2000"/>
              </a:spcBef>
              <a:buClr>
                <a:schemeClr val="dk2"/>
              </a:buClr>
              <a:buSzPts val="3400"/>
            </a:pPr>
            <a:r>
              <a:rPr lang="en-US" dirty="0"/>
              <a:t>Example</a:t>
            </a:r>
            <a:endParaRPr dirty="0"/>
          </a:p>
          <a:p>
            <a:pPr marL="282560" lvl="1" indent="0">
              <a:spcBef>
                <a:spcPts val="600"/>
              </a:spcBef>
              <a:buSzPts val="3100"/>
              <a:buNone/>
            </a:pPr>
            <a:r>
              <a:rPr lang="en-US" dirty="0"/>
              <a:t>- There are two processes, A and B.</a:t>
            </a:r>
            <a:endParaRPr dirty="0"/>
          </a:p>
          <a:p>
            <a:pPr marL="577820" lvl="2" indent="0">
              <a:spcBef>
                <a:spcPts val="600"/>
              </a:spcBef>
              <a:buClr>
                <a:schemeClr val="dk2"/>
              </a:buClr>
              <a:buSzPts val="2800"/>
              <a:buNone/>
            </a:pPr>
            <a:r>
              <a:rPr lang="en-US" dirty="0"/>
              <a:t>-  Process A has 75 tickets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receive 75% of the CPU</a:t>
            </a:r>
            <a:endParaRPr dirty="0"/>
          </a:p>
          <a:p>
            <a:pPr marL="860381" lvl="2" indent="-282560">
              <a:spcBef>
                <a:spcPts val="600"/>
              </a:spcBef>
              <a:buClr>
                <a:schemeClr val="dk2"/>
              </a:buClr>
              <a:buSzPts val="2800"/>
              <a:buFont typeface="Gill Sans"/>
              <a:buChar char="-"/>
            </a:pPr>
            <a:r>
              <a:rPr lang="en-US" dirty="0"/>
              <a:t>Process B has 25 tickets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receive 25% of the CPU</a:t>
            </a:r>
            <a:endParaRPr dirty="0"/>
          </a:p>
          <a:p>
            <a:pPr marL="860381" lvl="2" indent="-155585">
              <a:spcBef>
                <a:spcPts val="600"/>
              </a:spcBef>
              <a:buClr>
                <a:schemeClr val="dk2"/>
              </a:buClr>
              <a:buSzPts val="2844"/>
              <a:buNone/>
            </a:pPr>
            <a:endParaRPr dirty="0"/>
          </a:p>
          <a:p>
            <a:pPr marL="282560" lvl="1" indent="0">
              <a:spcBef>
                <a:spcPts val="600"/>
              </a:spcBef>
              <a:buSzPts val="3129"/>
              <a:buNone/>
            </a:pP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Lottery Scheduling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Google Shape;378;p14"/>
          <p:cNvSpPr txBox="1">
            <a:spLocks noGrp="1"/>
          </p:cNvSpPr>
          <p:nvPr>
            <p:ph type="body" idx="4294967295"/>
          </p:nvPr>
        </p:nvSpPr>
        <p:spPr>
          <a:xfrm>
            <a:off x="1524000" y="1443660"/>
            <a:ext cx="9037517" cy="54143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chemeClr val="dk2"/>
              </a:buClr>
              <a:buSzPts val="3400"/>
            </a:pPr>
            <a:r>
              <a:rPr lang="en-US"/>
              <a:t>The scheduler picks </a:t>
            </a:r>
            <a:r>
              <a:rPr lang="en-US" u="sng"/>
              <a:t>a winning ticket</a:t>
            </a:r>
            <a:r>
              <a:rPr lang="en-US"/>
              <a:t>.</a:t>
            </a:r>
            <a:endParaRPr/>
          </a:p>
          <a:p>
            <a:pPr marL="577820" lvl="1" indent="-295259">
              <a:spcBef>
                <a:spcPts val="600"/>
              </a:spcBef>
              <a:buSzPts val="3100"/>
            </a:pPr>
            <a:r>
              <a:rPr lang="en-US"/>
              <a:t>Load the state of that </a:t>
            </a:r>
            <a:r>
              <a:rPr lang="en-US" i="1"/>
              <a:t>winning process </a:t>
            </a:r>
            <a:r>
              <a:rPr lang="en-US"/>
              <a:t>and runs it.</a:t>
            </a:r>
            <a:endParaRPr/>
          </a:p>
          <a:p>
            <a:pPr marL="282560" indent="-282560">
              <a:spcBef>
                <a:spcPts val="2000"/>
              </a:spcBef>
              <a:buClr>
                <a:schemeClr val="dk2"/>
              </a:buClr>
              <a:buSzPts val="3400"/>
            </a:pPr>
            <a:r>
              <a:rPr lang="en-US"/>
              <a:t>Example</a:t>
            </a:r>
            <a:endParaRPr/>
          </a:p>
          <a:p>
            <a:pPr marL="577820" lvl="1" indent="-295259">
              <a:spcBef>
                <a:spcPts val="600"/>
              </a:spcBef>
              <a:buSzPts val="3100"/>
            </a:pPr>
            <a:r>
              <a:rPr lang="en-US"/>
              <a:t>There are 100 tickets</a:t>
            </a:r>
            <a:endParaRPr/>
          </a:p>
          <a:p>
            <a:pPr marL="860381" lvl="2" indent="-282560">
              <a:spcBef>
                <a:spcPts val="600"/>
              </a:spcBef>
              <a:buClr>
                <a:schemeClr val="dk2"/>
              </a:buClr>
              <a:buSzPts val="2800"/>
            </a:pPr>
            <a:r>
              <a:rPr lang="en-US"/>
              <a:t>Process A has 75 tickets: 0 ~ 74</a:t>
            </a:r>
            <a:endParaRPr/>
          </a:p>
          <a:p>
            <a:pPr marL="860381" lvl="2" indent="-282560">
              <a:spcBef>
                <a:spcPts val="600"/>
              </a:spcBef>
              <a:buClr>
                <a:schemeClr val="dk2"/>
              </a:buClr>
              <a:buSzPts val="2800"/>
            </a:pPr>
            <a:r>
              <a:rPr lang="en-US"/>
              <a:t>Process B has 25 tickets: 75 ~ 99</a:t>
            </a:r>
            <a:endParaRPr/>
          </a:p>
          <a:p>
            <a:pPr marL="860381" lvl="2" indent="-155585">
              <a:spcBef>
                <a:spcPts val="600"/>
              </a:spcBef>
              <a:buClr>
                <a:schemeClr val="dk2"/>
              </a:buClr>
              <a:buSzPts val="2844"/>
              <a:buNone/>
            </a:pPr>
            <a:endParaRPr/>
          </a:p>
          <a:p>
            <a:pPr marL="282560" lvl="1" indent="0">
              <a:spcBef>
                <a:spcPts val="600"/>
              </a:spcBef>
              <a:buSzPts val="3129"/>
              <a:buNone/>
            </a:pPr>
            <a:endParaRPr/>
          </a:p>
        </p:txBody>
      </p:sp>
      <p:grpSp>
        <p:nvGrpSpPr>
          <p:cNvPr id="379" name="Google Shape;379;p14"/>
          <p:cNvGrpSpPr/>
          <p:nvPr/>
        </p:nvGrpSpPr>
        <p:grpSpPr>
          <a:xfrm>
            <a:off x="984122" y="4430299"/>
            <a:ext cx="9577395" cy="670868"/>
            <a:chOff x="539552" y="4327155"/>
            <a:chExt cx="7175999" cy="812174"/>
          </a:xfrm>
        </p:grpSpPr>
        <p:sp>
          <p:nvSpPr>
            <p:cNvPr id="380" name="Google Shape;380;p14"/>
            <p:cNvSpPr txBox="1"/>
            <p:nvPr/>
          </p:nvSpPr>
          <p:spPr>
            <a:xfrm>
              <a:off x="539552" y="4353478"/>
              <a:ext cx="2376264" cy="39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r"/>
              <a:r>
                <a:rPr lang="en-US" sz="1687" dirty="0">
                  <a:solidFill>
                    <a:srgbClr val="1F497D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Scheduler’s winning tickets:</a:t>
              </a:r>
              <a:endParaRPr sz="1687" dirty="0">
                <a:solidFill>
                  <a:srgbClr val="1F497D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381" name="Google Shape;381;p14"/>
            <p:cNvSpPr txBox="1"/>
            <p:nvPr/>
          </p:nvSpPr>
          <p:spPr>
            <a:xfrm>
              <a:off x="2746999" y="4327155"/>
              <a:ext cx="4968552" cy="39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63    85    70   39   76   17     29    41  36     39  10   99  68  83  63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2" name="Google Shape;382;p14"/>
            <p:cNvSpPr txBox="1"/>
            <p:nvPr/>
          </p:nvSpPr>
          <p:spPr>
            <a:xfrm>
              <a:off x="574056" y="4725145"/>
              <a:ext cx="2376264" cy="39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r"/>
              <a:r>
                <a:rPr lang="en-US" sz="1687" dirty="0">
                  <a:solidFill>
                    <a:srgbClr val="1F497D"/>
                  </a:solidFill>
                  <a:latin typeface="Arial" panose="020B0604020202020204" pitchFamily="34" charset="0"/>
                  <a:ea typeface="Gill Sans"/>
                  <a:cs typeface="Arial" panose="020B0604020202020204" pitchFamily="34" charset="0"/>
                  <a:sym typeface="Gill Sans"/>
                </a:rPr>
                <a:t>Resulting scheduler:</a:t>
              </a:r>
              <a:endParaRPr sz="1687" dirty="0">
                <a:solidFill>
                  <a:srgbClr val="1F497D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endParaRPr>
            </a:p>
          </p:txBody>
        </p:sp>
        <p:sp>
          <p:nvSpPr>
            <p:cNvPr id="383" name="Google Shape;383;p14"/>
            <p:cNvSpPr txBox="1"/>
            <p:nvPr/>
          </p:nvSpPr>
          <p:spPr>
            <a:xfrm>
              <a:off x="3039580" y="4725144"/>
              <a:ext cx="288032" cy="39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4" name="Google Shape;384;p14"/>
            <p:cNvSpPr txBox="1"/>
            <p:nvPr/>
          </p:nvSpPr>
          <p:spPr>
            <a:xfrm>
              <a:off x="3360750" y="4725144"/>
              <a:ext cx="288032" cy="39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5" name="Google Shape;385;p14"/>
            <p:cNvSpPr txBox="1"/>
            <p:nvPr/>
          </p:nvSpPr>
          <p:spPr>
            <a:xfrm>
              <a:off x="3681920" y="4725144"/>
              <a:ext cx="288032" cy="39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6" name="Google Shape;386;p14"/>
            <p:cNvSpPr txBox="1"/>
            <p:nvPr/>
          </p:nvSpPr>
          <p:spPr>
            <a:xfrm>
              <a:off x="3976012" y="4746459"/>
              <a:ext cx="288032" cy="392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7" name="Google Shape;387;p14"/>
            <p:cNvSpPr txBox="1"/>
            <p:nvPr/>
          </p:nvSpPr>
          <p:spPr>
            <a:xfrm>
              <a:off x="4324260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8" name="Google Shape;388;p14"/>
            <p:cNvSpPr txBox="1"/>
            <p:nvPr/>
          </p:nvSpPr>
          <p:spPr>
            <a:xfrm>
              <a:off x="6460284" y="4734332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9" name="Google Shape;389;p14"/>
            <p:cNvSpPr txBox="1"/>
            <p:nvPr/>
          </p:nvSpPr>
          <p:spPr>
            <a:xfrm>
              <a:off x="6941534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0" name="Google Shape;390;p14"/>
            <p:cNvSpPr txBox="1"/>
            <p:nvPr/>
          </p:nvSpPr>
          <p:spPr>
            <a:xfrm>
              <a:off x="4645430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1" name="Google Shape;391;p14"/>
            <p:cNvSpPr txBox="1"/>
            <p:nvPr/>
          </p:nvSpPr>
          <p:spPr>
            <a:xfrm>
              <a:off x="4966600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2" name="Google Shape;392;p14"/>
            <p:cNvSpPr txBox="1"/>
            <p:nvPr/>
          </p:nvSpPr>
          <p:spPr>
            <a:xfrm>
              <a:off x="5287770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3" name="Google Shape;393;p14"/>
            <p:cNvSpPr txBox="1"/>
            <p:nvPr/>
          </p:nvSpPr>
          <p:spPr>
            <a:xfrm>
              <a:off x="5608940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4" name="Google Shape;394;p14"/>
            <p:cNvSpPr txBox="1"/>
            <p:nvPr/>
          </p:nvSpPr>
          <p:spPr>
            <a:xfrm>
              <a:off x="5930110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5" name="Google Shape;395;p14"/>
            <p:cNvSpPr txBox="1"/>
            <p:nvPr/>
          </p:nvSpPr>
          <p:spPr>
            <a:xfrm>
              <a:off x="6251280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6" name="Google Shape;396;p14"/>
            <p:cNvSpPr txBox="1"/>
            <p:nvPr/>
          </p:nvSpPr>
          <p:spPr>
            <a:xfrm>
              <a:off x="6707509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7" name="Google Shape;397;p14"/>
            <p:cNvSpPr txBox="1"/>
            <p:nvPr/>
          </p:nvSpPr>
          <p:spPr>
            <a:xfrm>
              <a:off x="7217780" y="4725144"/>
              <a:ext cx="288032" cy="39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283" tIns="32133" rIns="64283" bIns="32133" anchor="t" anchorCtr="0">
              <a:spAutoFit/>
            </a:bodyPr>
            <a:lstStyle/>
            <a:p>
              <a:pPr algn="ctr"/>
              <a:r>
                <a:rPr lang="en-US" sz="1687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68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98" name="Google Shape;398;p14"/>
          <p:cNvSpPr/>
          <p:nvPr/>
        </p:nvSpPr>
        <p:spPr>
          <a:xfrm>
            <a:off x="1652759" y="5390652"/>
            <a:ext cx="9149612" cy="103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t" anchorCtr="0">
            <a:spAutoFit/>
          </a:bodyPr>
          <a:lstStyle/>
          <a:p>
            <a:r>
              <a:rPr lang="en-US" sz="2109" dirty="0">
                <a:solidFill>
                  <a:srgbClr val="0070C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Intuition: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9" dirty="0">
                <a:solidFill>
                  <a:srgbClr val="0070C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The longer these two jobs compete,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9" dirty="0">
                <a:solidFill>
                  <a:srgbClr val="0070C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The more likely they are to achieve the desired percentages.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5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Lottery Code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Google Shape;404;p15"/>
          <p:cNvSpPr txBox="1">
            <a:spLocks noGrp="1"/>
          </p:cNvSpPr>
          <p:nvPr>
            <p:ph type="body" idx="4294967295"/>
          </p:nvPr>
        </p:nvSpPr>
        <p:spPr>
          <a:xfrm>
            <a:off x="1524000" y="1902024"/>
            <a:ext cx="8754319" cy="37806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rgbClr val="FFFFFF"/>
              </a:buClr>
              <a:buSzPts val="3420"/>
              <a:buNone/>
            </a:pPr>
            <a:r>
              <a:rPr lang="en-US" sz="2405" dirty="0">
                <a:solidFill>
                  <a:srgbClr val="FFFFFF"/>
                </a:solidFill>
                <a:latin typeface="Courier" pitchFamily="2" charset="0"/>
              </a:rPr>
              <a:t>	</a:t>
            </a: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int counter = 0;</a:t>
            </a:r>
            <a:br>
              <a:rPr lang="en-US" sz="2405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int </a:t>
            </a:r>
            <a:r>
              <a:rPr lang="en-US" sz="2405" dirty="0">
                <a:solidFill>
                  <a:srgbClr val="FF0000"/>
                </a:solidFill>
                <a:latin typeface="Courier" pitchFamily="2" charset="0"/>
              </a:rPr>
              <a:t>winner</a:t>
            </a: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 = </a:t>
            </a:r>
            <a:r>
              <a:rPr lang="en-US" sz="2405" dirty="0" err="1">
                <a:solidFill>
                  <a:schemeClr val="dk1"/>
                </a:solidFill>
                <a:latin typeface="Courier" pitchFamily="2" charset="0"/>
              </a:rPr>
              <a:t>getrandom</a:t>
            </a: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(0, </a:t>
            </a:r>
            <a:r>
              <a:rPr lang="en-US" sz="2405" dirty="0" err="1">
                <a:solidFill>
                  <a:schemeClr val="dk1"/>
                </a:solidFill>
                <a:latin typeface="Courier" pitchFamily="2" charset="0"/>
              </a:rPr>
              <a:t>totaltickets</a:t>
            </a: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);</a:t>
            </a:r>
            <a:br>
              <a:rPr lang="en-US" sz="2405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2405" dirty="0" err="1">
                <a:solidFill>
                  <a:schemeClr val="dk1"/>
                </a:solidFill>
                <a:latin typeface="Courier" pitchFamily="2" charset="0"/>
              </a:rPr>
              <a:t>node_t</a:t>
            </a: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 *current = head;</a:t>
            </a:r>
            <a:br>
              <a:rPr lang="en-US" sz="2405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while (current) {</a:t>
            </a:r>
            <a:br>
              <a:rPr lang="en-US" sz="2405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			counter += current-&gt;tickets;</a:t>
            </a:r>
            <a:br>
              <a:rPr lang="en-US" sz="2405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			if (counter &gt; </a:t>
            </a:r>
            <a:r>
              <a:rPr lang="en-US" sz="2405" dirty="0">
                <a:solidFill>
                  <a:srgbClr val="FF0000"/>
                </a:solidFill>
                <a:latin typeface="Courier" pitchFamily="2" charset="0"/>
              </a:rPr>
              <a:t>winner</a:t>
            </a: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) break;</a:t>
            </a:r>
            <a:br>
              <a:rPr lang="en-US" sz="2405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			current = current-&gt;next;</a:t>
            </a:r>
            <a:br>
              <a:rPr lang="en-US" sz="2405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}</a:t>
            </a:r>
            <a:br>
              <a:rPr lang="en-US" sz="2405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2405" dirty="0">
                <a:solidFill>
                  <a:schemeClr val="dk1"/>
                </a:solidFill>
                <a:latin typeface="Courier" pitchFamily="2" charset="0"/>
              </a:rPr>
              <a:t>// current is the winner</a:t>
            </a:r>
            <a:endParaRPr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Lottery example</a:t>
            </a:r>
            <a:endParaRPr/>
          </a:p>
        </p:txBody>
      </p:sp>
      <p:sp>
        <p:nvSpPr>
          <p:cNvPr id="410" name="Google Shape;410;p16"/>
          <p:cNvSpPr txBox="1">
            <a:spLocks noGrp="1"/>
          </p:cNvSpPr>
          <p:nvPr>
            <p:ph type="body" idx="4294967295"/>
          </p:nvPr>
        </p:nvSpPr>
        <p:spPr>
          <a:xfrm>
            <a:off x="833377" y="1656457"/>
            <a:ext cx="5930117" cy="34479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chemeClr val="dk1"/>
              </a:buClr>
              <a:buSzPts val="3154"/>
              <a:buNone/>
            </a:pP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	int counter = 0;</a:t>
            </a:r>
            <a:br>
              <a:rPr lang="en-US" sz="18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int winner = </a:t>
            </a:r>
            <a:r>
              <a:rPr lang="en-US" sz="1800" dirty="0" err="1">
                <a:solidFill>
                  <a:schemeClr val="dk1"/>
                </a:solidFill>
                <a:latin typeface="Courier" pitchFamily="2" charset="0"/>
              </a:rPr>
              <a:t>getrandom</a:t>
            </a: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(0, </a:t>
            </a:r>
            <a:r>
              <a:rPr lang="en-US" sz="1800" dirty="0" err="1">
                <a:solidFill>
                  <a:schemeClr val="dk1"/>
                </a:solidFill>
                <a:latin typeface="Courier" pitchFamily="2" charset="0"/>
              </a:rPr>
              <a:t>totaltickets</a:t>
            </a: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);</a:t>
            </a:r>
            <a:br>
              <a:rPr lang="en-US" sz="18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1800" dirty="0" err="1">
                <a:solidFill>
                  <a:schemeClr val="dk1"/>
                </a:solidFill>
                <a:latin typeface="Courier" pitchFamily="2" charset="0"/>
              </a:rPr>
              <a:t>node_t</a:t>
            </a: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 *current = head;</a:t>
            </a:r>
            <a:br>
              <a:rPr lang="en-US" sz="18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while(current) {</a:t>
            </a:r>
            <a:br>
              <a:rPr lang="en-US" sz="18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		counter += current-&gt;tickets;</a:t>
            </a:r>
            <a:br>
              <a:rPr lang="en-US" sz="18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		if (counter &gt; winner) break;</a:t>
            </a:r>
            <a:br>
              <a:rPr lang="en-US" sz="18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		current = current-&gt;next;</a:t>
            </a:r>
            <a:br>
              <a:rPr lang="en-US" sz="18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}</a:t>
            </a:r>
            <a:br>
              <a:rPr lang="en-US" sz="1800" dirty="0">
                <a:solidFill>
                  <a:schemeClr val="dk1"/>
                </a:solidFill>
                <a:latin typeface="Courier" pitchFamily="2" charset="0"/>
              </a:rPr>
            </a:br>
            <a:r>
              <a:rPr lang="en-US" sz="1800" dirty="0">
                <a:solidFill>
                  <a:schemeClr val="dk1"/>
                </a:solidFill>
                <a:latin typeface="Courier" pitchFamily="2" charset="0"/>
              </a:rPr>
              <a:t>// current gets to run</a:t>
            </a:r>
            <a:endParaRPr sz="2000" dirty="0">
              <a:latin typeface="Courier" pitchFamily="2" charset="0"/>
            </a:endParaRPr>
          </a:p>
        </p:txBody>
      </p:sp>
      <p:sp>
        <p:nvSpPr>
          <p:cNvPr id="411" name="Google Shape;411;p16"/>
          <p:cNvSpPr/>
          <p:nvPr/>
        </p:nvSpPr>
        <p:spPr>
          <a:xfrm>
            <a:off x="2839641" y="5220962"/>
            <a:ext cx="920874" cy="892969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Job A</a:t>
            </a:r>
            <a:b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(1)</a:t>
            </a:r>
            <a:endParaRPr sz="126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4179094" y="5220962"/>
            <a:ext cx="920874" cy="892969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Job B</a:t>
            </a:r>
            <a:b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(1)</a:t>
            </a:r>
            <a:endParaRPr sz="126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Google Shape;413;p16"/>
          <p:cNvCxnSpPr/>
          <p:nvPr/>
        </p:nvCxnSpPr>
        <p:spPr>
          <a:xfrm>
            <a:off x="3768467" y="5702087"/>
            <a:ext cx="402674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14" name="Google Shape;414;p16"/>
          <p:cNvCxnSpPr/>
          <p:nvPr/>
        </p:nvCxnSpPr>
        <p:spPr>
          <a:xfrm>
            <a:off x="2429014" y="5702087"/>
            <a:ext cx="402674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15" name="Google Shape;415;p16"/>
          <p:cNvSpPr/>
          <p:nvPr/>
        </p:nvSpPr>
        <p:spPr>
          <a:xfrm>
            <a:off x="1801790" y="5506652"/>
            <a:ext cx="588353" cy="375167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1969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head</a:t>
            </a:r>
            <a:endParaRPr sz="1266"/>
          </a:p>
        </p:txBody>
      </p:sp>
      <p:sp>
        <p:nvSpPr>
          <p:cNvPr id="416" name="Google Shape;416;p16"/>
          <p:cNvSpPr/>
          <p:nvPr/>
        </p:nvSpPr>
        <p:spPr>
          <a:xfrm>
            <a:off x="5518547" y="5220962"/>
            <a:ext cx="920874" cy="892969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Job C</a:t>
            </a:r>
            <a:b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(100)</a:t>
            </a:r>
            <a:endParaRPr sz="126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7" name="Google Shape;417;p16"/>
          <p:cNvCxnSpPr/>
          <p:nvPr/>
        </p:nvCxnSpPr>
        <p:spPr>
          <a:xfrm>
            <a:off x="5107920" y="5702087"/>
            <a:ext cx="402674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18" name="Google Shape;418;p16"/>
          <p:cNvSpPr/>
          <p:nvPr/>
        </p:nvSpPr>
        <p:spPr>
          <a:xfrm>
            <a:off x="6858000" y="5220962"/>
            <a:ext cx="920874" cy="892969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Job D</a:t>
            </a:r>
            <a:b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(200)</a:t>
            </a:r>
            <a:endParaRPr sz="126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9" name="Google Shape;419;p16"/>
          <p:cNvCxnSpPr/>
          <p:nvPr/>
        </p:nvCxnSpPr>
        <p:spPr>
          <a:xfrm>
            <a:off x="6447375" y="5702087"/>
            <a:ext cx="402673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20" name="Google Shape;420;p16"/>
          <p:cNvSpPr/>
          <p:nvPr/>
        </p:nvSpPr>
        <p:spPr>
          <a:xfrm>
            <a:off x="8197453" y="5220962"/>
            <a:ext cx="920874" cy="892969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Job E</a:t>
            </a:r>
            <a:b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180">
                <a:solidFill>
                  <a:srgbClr val="0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(100)</a:t>
            </a:r>
            <a:endParaRPr sz="126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1" name="Google Shape;421;p16"/>
          <p:cNvCxnSpPr/>
          <p:nvPr/>
        </p:nvCxnSpPr>
        <p:spPr>
          <a:xfrm>
            <a:off x="7786828" y="5702087"/>
            <a:ext cx="402673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22" name="Google Shape;422;p16"/>
          <p:cNvCxnSpPr/>
          <p:nvPr/>
        </p:nvCxnSpPr>
        <p:spPr>
          <a:xfrm>
            <a:off x="9126281" y="5702087"/>
            <a:ext cx="402673" cy="1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23" name="Google Shape;423;p16"/>
          <p:cNvSpPr/>
          <p:nvPr/>
        </p:nvSpPr>
        <p:spPr>
          <a:xfrm>
            <a:off x="9540791" y="5506652"/>
            <a:ext cx="469416" cy="375167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19" tIns="35719" rIns="35719" bIns="35719" anchor="ctr" anchorCtr="0">
            <a:spAutoFit/>
          </a:bodyPr>
          <a:lstStyle/>
          <a:p>
            <a:pPr algn="ctr"/>
            <a:r>
              <a:rPr lang="en-US" sz="1969" dirty="0">
                <a:latin typeface="Lustria"/>
                <a:ea typeface="Lustria"/>
                <a:cs typeface="Lustria"/>
                <a:sym typeface="Lustria"/>
              </a:rPr>
              <a:t>null</a:t>
            </a:r>
            <a:endParaRPr sz="1266" dirty="0"/>
          </a:p>
        </p:txBody>
      </p:sp>
      <p:sp>
        <p:nvSpPr>
          <p:cNvPr id="424" name="Google Shape;424;p16"/>
          <p:cNvSpPr/>
          <p:nvPr/>
        </p:nvSpPr>
        <p:spPr>
          <a:xfrm>
            <a:off x="7268951" y="2950673"/>
            <a:ext cx="2914613" cy="1600648"/>
          </a:xfrm>
          <a:prstGeom prst="rect">
            <a:avLst/>
          </a:prstGeom>
          <a:noFill/>
          <a:ln w="25400" cap="flat" cmpd="sng">
            <a:solidFill>
              <a:srgbClr val="D45954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Who runs if </a:t>
            </a:r>
            <a:r>
              <a:rPr lang="en-US" sz="2250" dirty="0">
                <a:solidFill>
                  <a:srgbClr val="FF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winner</a:t>
            </a:r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is:</a:t>
            </a:r>
            <a:b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50		</a:t>
            </a:r>
            <a:b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350	</a:t>
            </a:r>
            <a:b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25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0	</a:t>
            </a:r>
            <a:r>
              <a:rPr lang="en-US" sz="2250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</a:t>
            </a:r>
            <a:endParaRPr sz="126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"/>
          <p:cNvSpPr txBox="1">
            <a:spLocks noGrp="1"/>
          </p:cNvSpPr>
          <p:nvPr>
            <p:ph type="title"/>
          </p:nvPr>
        </p:nvSpPr>
        <p:spPr>
          <a:xfrm>
            <a:off x="2303463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4556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Other Lottery Ideas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Google Shape;430;p17"/>
          <p:cNvSpPr txBox="1">
            <a:spLocks noGrp="1"/>
          </p:cNvSpPr>
          <p:nvPr>
            <p:ph type="body" idx="1"/>
          </p:nvPr>
        </p:nvSpPr>
        <p:spPr>
          <a:xfrm>
            <a:off x="2303463" y="1828801"/>
            <a:ext cx="7583487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rtlCol="0" anchor="t" anchorCtr="0">
            <a:normAutofit/>
          </a:bodyPr>
          <a:lstStyle/>
          <a:p>
            <a:pPr marL="282560" indent="-282560">
              <a:spcBef>
                <a:spcPts val="0"/>
              </a:spcBef>
              <a:buClr>
                <a:schemeClr val="dk1"/>
              </a:buClr>
              <a:buSzPts val="3600"/>
              <a:buNone/>
            </a:pPr>
            <a:r>
              <a:rPr lang="en-US" sz="2531">
                <a:solidFill>
                  <a:schemeClr val="dk1"/>
                </a:solidFill>
              </a:rPr>
              <a:t>Ticket Transfers</a:t>
            </a:r>
            <a:endParaRPr/>
          </a:p>
          <a:p>
            <a:pPr marL="282560" indent="-282560">
              <a:spcBef>
                <a:spcPts val="2000"/>
              </a:spcBef>
              <a:buClr>
                <a:schemeClr val="dk1"/>
              </a:buClr>
              <a:buSzPts val="3600"/>
              <a:buNone/>
            </a:pPr>
            <a:r>
              <a:rPr lang="en-US" sz="2531">
                <a:solidFill>
                  <a:schemeClr val="dk1"/>
                </a:solidFill>
              </a:rPr>
              <a:t>Ticket Currencies</a:t>
            </a:r>
            <a:endParaRPr/>
          </a:p>
          <a:p>
            <a:pPr marL="282560" indent="-282560">
              <a:spcBef>
                <a:spcPts val="2000"/>
              </a:spcBef>
              <a:buClr>
                <a:schemeClr val="dk1"/>
              </a:buClr>
              <a:buSzPts val="3600"/>
              <a:buNone/>
            </a:pPr>
            <a:r>
              <a:rPr lang="en-US" sz="2531">
                <a:solidFill>
                  <a:schemeClr val="dk1"/>
                </a:solidFill>
              </a:rPr>
              <a:t>Ticket Inflation</a:t>
            </a:r>
            <a:endParaRPr/>
          </a:p>
          <a:p>
            <a:pPr marL="282560" indent="-282560">
              <a:spcBef>
                <a:spcPts val="2000"/>
              </a:spcBef>
              <a:buClr>
                <a:schemeClr val="dk1"/>
              </a:buClr>
              <a:buSzPts val="3600"/>
              <a:buNone/>
            </a:pPr>
            <a:r>
              <a:rPr lang="en-US" sz="2531">
                <a:solidFill>
                  <a:schemeClr val="dk1"/>
                </a:solidFill>
              </a:rPr>
              <a:t>(read more in OSTEP)</a:t>
            </a:r>
            <a:endParaRPr/>
          </a:p>
          <a:p>
            <a:pPr marL="282560" indent="-130180">
              <a:spcBef>
                <a:spcPts val="2000"/>
              </a:spcBef>
              <a:buClr>
                <a:schemeClr val="dk2"/>
              </a:buClr>
              <a:buSzPts val="3413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6E7A2-1253-CD16-EEA7-57320053E11C}"/>
              </a:ext>
            </a:extLst>
          </p:cNvPr>
          <p:cNvSpPr txBox="1"/>
          <p:nvPr/>
        </p:nvSpPr>
        <p:spPr>
          <a:xfrm>
            <a:off x="2187615" y="4548851"/>
            <a:ext cx="8194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Can make lottery scheduling deterministically fair, too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Virtualization: Two Components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1866656" y="1828801"/>
            <a:ext cx="8353789" cy="4297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Dispatcher (Previous lecture)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Low-level mechanism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Performs context-switch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Switch from user mode to kernel mode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Save execution state (registers) of old process in k-stack, PCB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Insert PCB in ready queue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Load state of next process from k-stack, PCB to registers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Switch from kernel to user mode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Jump to instruction in new user process</a:t>
            </a:r>
          </a:p>
          <a:p>
            <a:pPr>
              <a:lnSpc>
                <a:spcPct val="90000"/>
              </a:lnSpc>
            </a:pPr>
            <a:r>
              <a:rPr lang="en-US" dirty="0"/>
              <a:t>Scheduler (Today)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Policy to determine which process gets CPU when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latin typeface="Arial" panose="020B0604020202020204" pitchFamily="34" charset="0"/>
                <a:cs typeface="Arial" panose="020B0604020202020204" pitchFamily="34" charset="0"/>
              </a:rPr>
              <a:t>Review: Process </a:t>
            </a:r>
            <a:r>
              <a:rPr sz="4556" dirty="0">
                <a:latin typeface="Arial" panose="020B0604020202020204" pitchFamily="34" charset="0"/>
                <a:cs typeface="Arial" panose="020B0604020202020204" pitchFamily="34" charset="0"/>
              </a:rPr>
              <a:t>State Transitions</a:t>
            </a:r>
          </a:p>
        </p:txBody>
      </p:sp>
      <p:sp>
        <p:nvSpPr>
          <p:cNvPr id="76" name="Shape 76"/>
          <p:cNvSpPr/>
          <p:nvPr/>
        </p:nvSpPr>
        <p:spPr>
          <a:xfrm>
            <a:off x="3607594" y="1916484"/>
            <a:ext cx="1442145" cy="1442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</a:p>
        </p:txBody>
      </p:sp>
      <p:sp>
        <p:nvSpPr>
          <p:cNvPr id="77" name="Shape 77"/>
          <p:cNvSpPr/>
          <p:nvPr/>
        </p:nvSpPr>
        <p:spPr>
          <a:xfrm>
            <a:off x="7090172" y="1916484"/>
            <a:ext cx="1442145" cy="1442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</a:p>
        </p:txBody>
      </p:sp>
      <p:sp>
        <p:nvSpPr>
          <p:cNvPr id="78" name="Shape 78"/>
          <p:cNvSpPr/>
          <p:nvPr/>
        </p:nvSpPr>
        <p:spPr>
          <a:xfrm>
            <a:off x="5393531" y="3692038"/>
            <a:ext cx="1442145" cy="1442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</a:p>
        </p:txBody>
      </p:sp>
      <p:sp>
        <p:nvSpPr>
          <p:cNvPr id="79" name="Shape 79"/>
          <p:cNvSpPr/>
          <p:nvPr/>
        </p:nvSpPr>
        <p:spPr>
          <a:xfrm>
            <a:off x="5185577" y="2486123"/>
            <a:ext cx="1768757" cy="1"/>
          </a:xfrm>
          <a:prstGeom prst="line">
            <a:avLst/>
          </a:prstGeom>
          <a:ln w="635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/>
          <p:nvPr/>
        </p:nvSpPr>
        <p:spPr>
          <a:xfrm flipH="1" flipV="1">
            <a:off x="5185577" y="2843310"/>
            <a:ext cx="1768757" cy="1"/>
          </a:xfrm>
          <a:prstGeom prst="line">
            <a:avLst/>
          </a:prstGeom>
          <a:ln w="635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522641" y="3489914"/>
            <a:ext cx="800537" cy="644447"/>
          </a:xfrm>
          <a:prstGeom prst="line">
            <a:avLst/>
          </a:prstGeom>
          <a:ln w="635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Shape 82"/>
          <p:cNvSpPr/>
          <p:nvPr/>
        </p:nvSpPr>
        <p:spPr>
          <a:xfrm flipV="1">
            <a:off x="6844359" y="3489914"/>
            <a:ext cx="800537" cy="644447"/>
          </a:xfrm>
          <a:prstGeom prst="line">
            <a:avLst/>
          </a:prstGeom>
          <a:ln w="635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5507084" y="2865948"/>
            <a:ext cx="1269579" cy="37516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Scheduled</a:t>
            </a:r>
          </a:p>
        </p:txBody>
      </p:sp>
      <p:sp>
        <p:nvSpPr>
          <p:cNvPr id="84" name="Shape 84"/>
          <p:cNvSpPr/>
          <p:nvPr/>
        </p:nvSpPr>
        <p:spPr>
          <a:xfrm>
            <a:off x="5367886" y="2062276"/>
            <a:ext cx="155170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Descheduled</a:t>
            </a:r>
          </a:p>
        </p:txBody>
      </p:sp>
      <p:sp>
        <p:nvSpPr>
          <p:cNvPr id="85" name="Shape 85"/>
          <p:cNvSpPr/>
          <p:nvPr/>
        </p:nvSpPr>
        <p:spPr>
          <a:xfrm>
            <a:off x="3620270" y="3794635"/>
            <a:ext cx="128400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I/O: initiate</a:t>
            </a:r>
          </a:p>
        </p:txBody>
      </p:sp>
      <p:sp>
        <p:nvSpPr>
          <p:cNvPr id="86" name="Shape 86"/>
          <p:cNvSpPr/>
          <p:nvPr/>
        </p:nvSpPr>
        <p:spPr>
          <a:xfrm>
            <a:off x="7211615" y="3794635"/>
            <a:ext cx="111569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I/O: done</a:t>
            </a:r>
          </a:p>
        </p:txBody>
      </p:sp>
      <p:sp>
        <p:nvSpPr>
          <p:cNvPr id="15" name="Shape 99"/>
          <p:cNvSpPr/>
          <p:nvPr/>
        </p:nvSpPr>
        <p:spPr>
          <a:xfrm>
            <a:off x="2866042" y="5443925"/>
            <a:ext cx="5025415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How to transition?	(“mechanism”)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When to transition?	(“policy”)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/>
      <p:bldP spid="85" grpId="0" animBg="1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Vocabulary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58423" y="1592709"/>
            <a:ext cx="8526518" cy="4983249"/>
          </a:xfrm>
        </p:spPr>
        <p:txBody>
          <a:bodyPr>
            <a:normAutofit/>
          </a:bodyPr>
          <a:lstStyle/>
          <a:p>
            <a:pPr>
              <a:spcBef>
                <a:spcPts val="295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</a:t>
            </a:r>
            <a:r>
              <a:rPr lang="en-US" sz="2672" dirty="0">
                <a:solidFill>
                  <a:srgbClr val="D45954"/>
                </a:solidFill>
              </a:rPr>
              <a:t>: </a:t>
            </a:r>
            <a:r>
              <a:rPr lang="en-US" sz="2672" dirty="0"/>
              <a:t>set of </a:t>
            </a:r>
            <a:r>
              <a:rPr lang="en-US" sz="2672" b="1" dirty="0"/>
              <a:t>job</a:t>
            </a:r>
            <a:r>
              <a:rPr lang="en-US" sz="2672" dirty="0"/>
              <a:t> descriptions (arrival time, </a:t>
            </a:r>
            <a:r>
              <a:rPr lang="en-US" sz="2672" dirty="0" err="1"/>
              <a:t>run_time</a:t>
            </a:r>
            <a:r>
              <a:rPr lang="en-US" sz="2672" dirty="0"/>
              <a:t>)</a:t>
            </a:r>
          </a:p>
          <a:p>
            <a:pPr lvl="1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Job: View as current CPU burst of a process</a:t>
            </a:r>
          </a:p>
          <a:p>
            <a:pPr lvl="1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Process alternates between CPU and I/O</a:t>
            </a:r>
            <a:br>
              <a:rPr lang="en-US" sz="2601" dirty="0"/>
            </a:br>
            <a:r>
              <a:rPr lang="en-US" sz="2601" dirty="0"/>
              <a:t>process moves between ready and blocked queues</a:t>
            </a:r>
            <a:endParaRPr lang="en-US" sz="2672" dirty="0"/>
          </a:p>
          <a:p>
            <a:pPr>
              <a:spcBef>
                <a:spcPts val="295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</a:t>
            </a:r>
            <a:r>
              <a:rPr lang="en-US" sz="2672" dirty="0">
                <a:solidFill>
                  <a:srgbClr val="7BDB45"/>
                </a:solidFill>
              </a:rPr>
              <a:t>: </a:t>
            </a:r>
            <a:r>
              <a:rPr lang="en-US" sz="2672" dirty="0">
                <a:solidFill>
                  <a:srgbClr val="333333"/>
                </a:solidFill>
              </a:rPr>
              <a:t>logic that decides which ready job to run</a:t>
            </a:r>
          </a:p>
          <a:p>
            <a:pPr>
              <a:spcBef>
                <a:spcPts val="295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</a:t>
            </a:r>
            <a:r>
              <a:rPr lang="en-US" sz="2672" dirty="0">
                <a:solidFill>
                  <a:srgbClr val="1497FC"/>
                </a:solidFill>
              </a:rPr>
              <a:t>: </a:t>
            </a:r>
            <a:r>
              <a:rPr lang="en-US" sz="2672" dirty="0">
                <a:solidFill>
                  <a:srgbClr val="333333"/>
                </a:solidFill>
              </a:rPr>
              <a:t>measurement of quality of schedule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Performance Metrics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511121"/>
            <a:ext cx="8458200" cy="53468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Minimize turnaround time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Do not want to wait long for job to complete</a:t>
            </a:r>
          </a:p>
          <a:p>
            <a:pPr lvl="1">
              <a:lnSpc>
                <a:spcPct val="90000"/>
              </a:lnSpc>
            </a:pPr>
            <a:r>
              <a:rPr lang="en-US" sz="1969" b="1" dirty="0" err="1"/>
              <a:t>Completion_time</a:t>
            </a:r>
            <a:r>
              <a:rPr lang="en-US" sz="1969" b="1" dirty="0"/>
              <a:t> – </a:t>
            </a:r>
            <a:r>
              <a:rPr lang="en-US" sz="1969" b="1" dirty="0" err="1"/>
              <a:t>arrival_time</a:t>
            </a:r>
            <a:endParaRPr lang="en-US" sz="1969" b="1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Minimize response time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Schedule interactive jobs promptly so users see output quickly</a:t>
            </a:r>
          </a:p>
          <a:p>
            <a:pPr lvl="1">
              <a:lnSpc>
                <a:spcPct val="90000"/>
              </a:lnSpc>
            </a:pPr>
            <a:r>
              <a:rPr lang="en-US" sz="1969" b="1" dirty="0" err="1"/>
              <a:t>Initial_schedule_time</a:t>
            </a:r>
            <a:r>
              <a:rPr lang="en-US" sz="1969" b="1" dirty="0"/>
              <a:t> – </a:t>
            </a:r>
            <a:r>
              <a:rPr lang="en-US" sz="1969" b="1" dirty="0" err="1"/>
              <a:t>arrival_time</a:t>
            </a:r>
            <a:endParaRPr lang="en-US" sz="1969" b="1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Maximize throughput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Want many jobs to complete per unit of time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Maximize resource utilization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Keep expensive devices busy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Minimize overhead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Reduce number of context switches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Maximize fairness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rgbClr val="0070C0"/>
                </a:solidFill>
              </a:rPr>
              <a:t>All jobs get same amount of CPU over some time interval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3039</Words>
  <Application>Microsoft Macintosh PowerPoint</Application>
  <PresentationFormat>Widescreen</PresentationFormat>
  <Paragraphs>620</Paragraphs>
  <Slides>54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Calisto MT</vt:lpstr>
      <vt:lpstr>Courier</vt:lpstr>
      <vt:lpstr>Gill Sans</vt:lpstr>
      <vt:lpstr>Helvetica</vt:lpstr>
      <vt:lpstr>Helvetica Neue</vt:lpstr>
      <vt:lpstr>Lustria</vt:lpstr>
      <vt:lpstr>Office Theme</vt:lpstr>
      <vt:lpstr>PowerPoint Presentation</vt:lpstr>
      <vt:lpstr>Process Creation</vt:lpstr>
      <vt:lpstr>Process Creation</vt:lpstr>
      <vt:lpstr>Unix Process Creation </vt:lpstr>
      <vt:lpstr>Scheduling</vt:lpstr>
      <vt:lpstr>CPU Virtualization: Two Components</vt:lpstr>
      <vt:lpstr>Review: Process State Transitions</vt:lpstr>
      <vt:lpstr>Vocabulary</vt:lpstr>
      <vt:lpstr>Scheduling Performance Metrics</vt:lpstr>
      <vt:lpstr>Workload Assumptions</vt:lpstr>
      <vt:lpstr>Scheduling Basics</vt:lpstr>
      <vt:lpstr>Example: workload, scheduler, metric</vt:lpstr>
      <vt:lpstr>FIFO: Event Trace</vt:lpstr>
      <vt:lpstr>FIFO (Identical JOBS)</vt:lpstr>
      <vt:lpstr>FIFO (IDENTICAL JOBS)</vt:lpstr>
      <vt:lpstr>FIFO (IDENTICAL Jobs)</vt:lpstr>
      <vt:lpstr>Scheduling Basics</vt:lpstr>
      <vt:lpstr>Workload Assumptions</vt:lpstr>
      <vt:lpstr>Any Problematic Workloads for FIFO?</vt:lpstr>
      <vt:lpstr>Example: Big First Job</vt:lpstr>
      <vt:lpstr>Example: Big First Job</vt:lpstr>
      <vt:lpstr>Convoy Effect</vt:lpstr>
      <vt:lpstr>Passing the Tractor</vt:lpstr>
      <vt:lpstr>Shortest Job First</vt:lpstr>
      <vt:lpstr>SJF Turnaround Time</vt:lpstr>
      <vt:lpstr>Scheduling Basics</vt:lpstr>
      <vt:lpstr>Workload Assumptions</vt:lpstr>
      <vt:lpstr>Shortest Job First (Arrival Time)</vt:lpstr>
      <vt:lpstr>Stuck Behind a Tractor Again</vt:lpstr>
      <vt:lpstr>Preemptive Scheduling</vt:lpstr>
      <vt:lpstr>NON-PREEMPTIVE: SJF</vt:lpstr>
      <vt:lpstr>PREEMPTIVE: STCF</vt:lpstr>
      <vt:lpstr>Scheduling Basics</vt:lpstr>
      <vt:lpstr>Response Time</vt:lpstr>
      <vt:lpstr>Response vs. Turnaround</vt:lpstr>
      <vt:lpstr>Round-Robin Scheduler</vt:lpstr>
      <vt:lpstr>FIFO vs RR</vt:lpstr>
      <vt:lpstr>Scheduling Basics</vt:lpstr>
      <vt:lpstr>Review- Workload Assumptions</vt:lpstr>
      <vt:lpstr>MLFQ  (Multi-Level Feedback Queue)</vt:lpstr>
      <vt:lpstr>Priorities</vt:lpstr>
      <vt:lpstr>History</vt:lpstr>
      <vt:lpstr>More MLFQ Rules</vt:lpstr>
      <vt:lpstr>One Long Job (Example)</vt:lpstr>
      <vt:lpstr>An Interactive Process Joins</vt:lpstr>
      <vt:lpstr>Problems with MLFQ?</vt:lpstr>
      <vt:lpstr>Problems with MLFQ?</vt:lpstr>
      <vt:lpstr>Prevent Gaming the Schedule</vt:lpstr>
      <vt:lpstr>Lottery Scheduling</vt:lpstr>
      <vt:lpstr>Lottery Scheduling</vt:lpstr>
      <vt:lpstr>Lottery Scheduling</vt:lpstr>
      <vt:lpstr>Lottery Code</vt:lpstr>
      <vt:lpstr>Lottery example</vt:lpstr>
      <vt:lpstr>Other Lottery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2478</cp:revision>
  <dcterms:created xsi:type="dcterms:W3CDTF">2019-01-23T03:40:12Z</dcterms:created>
  <dcterms:modified xsi:type="dcterms:W3CDTF">2023-10-10T12:59:01Z</dcterms:modified>
</cp:coreProperties>
</file>